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305" r:id="rId3"/>
    <p:sldId id="260" r:id="rId4"/>
    <p:sldId id="258" r:id="rId5"/>
    <p:sldId id="273" r:id="rId6"/>
    <p:sldId id="284" r:id="rId7"/>
    <p:sldId id="281" r:id="rId8"/>
    <p:sldId id="261" r:id="rId9"/>
    <p:sldId id="262" r:id="rId10"/>
    <p:sldId id="266" r:id="rId11"/>
    <p:sldId id="280" r:id="rId12"/>
    <p:sldId id="282" r:id="rId13"/>
    <p:sldId id="277" r:id="rId14"/>
    <p:sldId id="279" r:id="rId15"/>
    <p:sldId id="271" r:id="rId16"/>
    <p:sldId id="267" r:id="rId17"/>
    <p:sldId id="275" r:id="rId18"/>
    <p:sldId id="268" r:id="rId19"/>
    <p:sldId id="272" r:id="rId20"/>
    <p:sldId id="285" r:id="rId21"/>
    <p:sldId id="286" r:id="rId22"/>
    <p:sldId id="287" r:id="rId23"/>
    <p:sldId id="288" r:id="rId24"/>
    <p:sldId id="289" r:id="rId25"/>
    <p:sldId id="290" r:id="rId26"/>
    <p:sldId id="291" r:id="rId27"/>
    <p:sldId id="292" r:id="rId28"/>
    <p:sldId id="293" r:id="rId29"/>
    <p:sldId id="299" r:id="rId30"/>
    <p:sldId id="300" r:id="rId31"/>
    <p:sldId id="301" r:id="rId32"/>
    <p:sldId id="302" r:id="rId33"/>
    <p:sldId id="303" r:id="rId34"/>
    <p:sldId id="304"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p:cViewPr>
        <p:scale>
          <a:sx n="60" d="100"/>
          <a:sy n="60" d="100"/>
        </p:scale>
        <p:origin x="-1632" y="-2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Goudy Old Style" pitchFamily="18" charset="0"/>
              </a:defRPr>
            </a:pPr>
            <a:r>
              <a:rPr lang="en-US" sz="1400" dirty="0" smtClean="0">
                <a:latin typeface="Goudy Old Style" pitchFamily="18" charset="0"/>
              </a:rPr>
              <a:t>Nombre </a:t>
            </a:r>
            <a:r>
              <a:rPr lang="en-US" sz="1400" dirty="0">
                <a:latin typeface="Goudy Old Style" pitchFamily="18" charset="0"/>
              </a:rPr>
              <a:t>de naissances (en </a:t>
            </a:r>
            <a:r>
              <a:rPr lang="en-US" sz="1400" dirty="0" err="1">
                <a:latin typeface="Goudy Old Style" pitchFamily="18" charset="0"/>
              </a:rPr>
              <a:t>millier</a:t>
            </a:r>
            <a:r>
              <a:rPr lang="en-US" sz="1400" dirty="0">
                <a:latin typeface="Goudy Old Style" pitchFamily="18" charset="0"/>
              </a:rPr>
              <a:t>) </a:t>
            </a:r>
            <a:r>
              <a:rPr lang="en-US" sz="1400" dirty="0" err="1">
                <a:latin typeface="Goudy Old Style" pitchFamily="18" charset="0"/>
              </a:rPr>
              <a:t>vivantes</a:t>
            </a:r>
            <a:r>
              <a:rPr lang="en-US" sz="1400" dirty="0">
                <a:latin typeface="Goudy Old Style" pitchFamily="18" charset="0"/>
              </a:rPr>
              <a:t> par </a:t>
            </a:r>
            <a:r>
              <a:rPr lang="en-US" sz="1400" dirty="0" err="1">
                <a:latin typeface="Goudy Old Style" pitchFamily="18" charset="0"/>
              </a:rPr>
              <a:t>année</a:t>
            </a:r>
            <a:endParaRPr lang="en-US" sz="1400" dirty="0">
              <a:latin typeface="Goudy Old Style" pitchFamily="18" charset="0"/>
            </a:endParaRPr>
          </a:p>
        </c:rich>
      </c:tx>
      <c:layout/>
      <c:overlay val="0"/>
    </c:title>
    <c:autoTitleDeleted val="0"/>
    <c:plotArea>
      <c:layout/>
      <c:barChart>
        <c:barDir val="col"/>
        <c:grouping val="stacked"/>
        <c:varyColors val="0"/>
        <c:ser>
          <c:idx val="0"/>
          <c:order val="0"/>
          <c:tx>
            <c:strRef>
              <c:f>Feuil1!$C$4</c:f>
              <c:strCache>
                <c:ptCount val="1"/>
                <c:pt idx="0">
                  <c:v>Nombre de naissances vivantes</c:v>
                </c:pt>
              </c:strCache>
            </c:strRef>
          </c:tx>
          <c:invertIfNegative val="0"/>
          <c:dLbls>
            <c:showLegendKey val="0"/>
            <c:showVal val="1"/>
            <c:showCatName val="0"/>
            <c:showSerName val="0"/>
            <c:showPercent val="0"/>
            <c:showBubbleSize val="0"/>
            <c:showLeaderLines val="0"/>
          </c:dLbls>
          <c:cat>
            <c:numRef>
              <c:f>Feuil1!$B$5:$B$14</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Feuil1!$C$5:$C$14</c:f>
              <c:numCache>
                <c:formatCode>General</c:formatCode>
                <c:ptCount val="10"/>
                <c:pt idx="0">
                  <c:v>803.2</c:v>
                </c:pt>
                <c:pt idx="1">
                  <c:v>792.7</c:v>
                </c:pt>
                <c:pt idx="2">
                  <c:v>793</c:v>
                </c:pt>
                <c:pt idx="3">
                  <c:v>799.4</c:v>
                </c:pt>
                <c:pt idx="4">
                  <c:v>806.8</c:v>
                </c:pt>
                <c:pt idx="5">
                  <c:v>829.4</c:v>
                </c:pt>
                <c:pt idx="6">
                  <c:v>818.7</c:v>
                </c:pt>
                <c:pt idx="7">
                  <c:v>828.4</c:v>
                </c:pt>
                <c:pt idx="8">
                  <c:v>824.6</c:v>
                </c:pt>
                <c:pt idx="9">
                  <c:v>828</c:v>
                </c:pt>
              </c:numCache>
            </c:numRef>
          </c:val>
        </c:ser>
        <c:dLbls>
          <c:showLegendKey val="0"/>
          <c:showVal val="0"/>
          <c:showCatName val="0"/>
          <c:showSerName val="0"/>
          <c:showPercent val="0"/>
          <c:showBubbleSize val="0"/>
        </c:dLbls>
        <c:gapWidth val="150"/>
        <c:overlap val="100"/>
        <c:axId val="37869056"/>
        <c:axId val="37870976"/>
      </c:barChart>
      <c:catAx>
        <c:axId val="37869056"/>
        <c:scaling>
          <c:orientation val="minMax"/>
        </c:scaling>
        <c:delete val="0"/>
        <c:axPos val="b"/>
        <c:title>
          <c:tx>
            <c:rich>
              <a:bodyPr/>
              <a:lstStyle/>
              <a:p>
                <a:pPr>
                  <a:defRPr/>
                </a:pPr>
                <a:r>
                  <a:rPr lang="en-US"/>
                  <a:t>Année</a:t>
                </a:r>
              </a:p>
            </c:rich>
          </c:tx>
          <c:layout/>
          <c:overlay val="0"/>
        </c:title>
        <c:numFmt formatCode="General" sourceLinked="1"/>
        <c:majorTickMark val="out"/>
        <c:minorTickMark val="none"/>
        <c:tickLblPos val="nextTo"/>
        <c:crossAx val="37870976"/>
        <c:crosses val="autoZero"/>
        <c:auto val="1"/>
        <c:lblAlgn val="ctr"/>
        <c:lblOffset val="100"/>
        <c:noMultiLvlLbl val="0"/>
      </c:catAx>
      <c:valAx>
        <c:axId val="37870976"/>
        <c:scaling>
          <c:orientation val="minMax"/>
        </c:scaling>
        <c:delete val="0"/>
        <c:axPos val="l"/>
        <c:majorGridlines/>
        <c:title>
          <c:tx>
            <c:rich>
              <a:bodyPr rot="-5400000" vert="horz"/>
              <a:lstStyle/>
              <a:p>
                <a:pPr>
                  <a:defRPr/>
                </a:pPr>
                <a:r>
                  <a:rPr lang="en-US"/>
                  <a:t>Nombre de naissances vivantes en milliers</a:t>
                </a:r>
              </a:p>
            </c:rich>
          </c:tx>
          <c:layout/>
          <c:overlay val="0"/>
        </c:title>
        <c:numFmt formatCode="General" sourceLinked="1"/>
        <c:majorTickMark val="out"/>
        <c:minorTickMark val="none"/>
        <c:tickLblPos val="nextTo"/>
        <c:crossAx val="37869056"/>
        <c:crosses val="autoZero"/>
        <c:crossBetween val="between"/>
      </c:valAx>
    </c:plotArea>
    <c:plotVisOnly val="1"/>
    <c:dispBlanksAs val="gap"/>
    <c:showDLblsOverMax val="0"/>
  </c:chart>
  <c:spPr>
    <a:solidFill>
      <a:schemeClr val="bg1"/>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1239D7-9FF5-41D4-9445-FA80592B1999}" type="datetimeFigureOut">
              <a:rPr lang="fr-FR" smtClean="0"/>
              <a:pPr/>
              <a:t>01/05/2012</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CD8EA6-D538-484B-BD3C-0838F0FD3AA3}" type="slidenum">
              <a:rPr lang="fr-FR" smtClean="0"/>
              <a:pPr/>
              <a:t>‹N°›</a:t>
            </a:fld>
            <a:endParaRPr lang="fr-FR" dirty="0"/>
          </a:p>
        </p:txBody>
      </p:sp>
    </p:spTree>
    <p:extLst>
      <p:ext uri="{BB962C8B-B14F-4D97-AF65-F5344CB8AC3E}">
        <p14:creationId xmlns:p14="http://schemas.microsoft.com/office/powerpoint/2010/main" val="334084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nsee.fr/fr/themes/document.asp?ref_id=ip133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pege.com/spip/breve.php3?id_breve=4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hlinkClick r:id="rId3"/>
              </a:rPr>
              <a:t>http://www.insee.fr/fr/themes/document.asp?ref_id=ip1332#inter2</a:t>
            </a:r>
            <a:endParaRPr lang="fr-FR" dirty="0"/>
          </a:p>
        </p:txBody>
      </p:sp>
      <p:sp>
        <p:nvSpPr>
          <p:cNvPr id="4" name="Espace réservé du numéro de diapositive 3"/>
          <p:cNvSpPr>
            <a:spLocks noGrp="1"/>
          </p:cNvSpPr>
          <p:nvPr>
            <p:ph type="sldNum" sz="quarter" idx="10"/>
          </p:nvPr>
        </p:nvSpPr>
        <p:spPr/>
        <p:txBody>
          <a:bodyPr/>
          <a:lstStyle/>
          <a:p>
            <a:fld id="{8ECD8EA6-D538-484B-BD3C-0838F0FD3AA3}" type="slidenum">
              <a:rPr lang="fr-FR" smtClean="0"/>
              <a:pPr/>
              <a:t>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48C29-C420-468A-8290-27C9257C68B0}" type="slidenum">
              <a:rPr lang="fr-FR"/>
              <a:pPr fontAlgn="base">
                <a:spcBef>
                  <a:spcPct val="0"/>
                </a:spcBef>
                <a:spcAft>
                  <a:spcPct val="0"/>
                </a:spcAft>
                <a:defRPr/>
              </a:pPr>
              <a:t>6</a:t>
            </a:fld>
            <a:endParaRPr lang="fr-FR"/>
          </a:p>
        </p:txBody>
      </p:sp>
      <p:sp>
        <p:nvSpPr>
          <p:cNvPr id="4423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fr-FR">
              <a:latin typeface="Calibri" pitchFamily="34" charset="0"/>
            </a:endParaRPr>
          </a:p>
        </p:txBody>
      </p:sp>
      <p:sp>
        <p:nvSpPr>
          <p:cNvPr id="442372" name="Rectangle 2"/>
          <p:cNvSpPr>
            <a:spLocks noGrp="1" noChangeArrowheads="1"/>
          </p:cNvSpPr>
          <p:nvPr>
            <p:ph type="body"/>
          </p:nvPr>
        </p:nvSpPr>
        <p:spPr bwMode="auto">
          <a:noFill/>
        </p:spPr>
        <p:txBody>
          <a:bodyPr wrap="none" numCol="1" anchor="ctr" anchorCtr="0" compatLnSpc="1">
            <a:prstTxWarp prst="textNoShape">
              <a:avLst/>
            </a:prstTxWarp>
          </a:bodyPr>
          <a:lstStyle/>
          <a:p>
            <a:pPr>
              <a:spcBef>
                <a:spcPct val="0"/>
              </a:spcBef>
            </a:pPr>
            <a:endParaRPr lang="fr-FR" smtClean="0"/>
          </a:p>
        </p:txBody>
      </p:sp>
      <p:sp>
        <p:nvSpPr>
          <p:cNvPr id="442373"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628533D-BCB6-426A-B258-470212B9DAF6}" type="slidenum">
              <a:rPr lang="fr-FR" sz="1200">
                <a:solidFill>
                  <a:srgbClr val="000000"/>
                </a:solidFill>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fr-FR" sz="120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hlinkClick r:id="rId3"/>
              </a:rPr>
              <a:t>http://www.apege.com/spip/breve.php3?id_breve=45</a:t>
            </a:r>
            <a:endParaRPr lang="fr-FR" dirty="0"/>
          </a:p>
        </p:txBody>
      </p:sp>
      <p:sp>
        <p:nvSpPr>
          <p:cNvPr id="4" name="Espace réservé du numéro de diapositive 3"/>
          <p:cNvSpPr>
            <a:spLocks noGrp="1"/>
          </p:cNvSpPr>
          <p:nvPr>
            <p:ph type="sldNum" sz="quarter" idx="10"/>
          </p:nvPr>
        </p:nvSpPr>
        <p:spPr/>
        <p:txBody>
          <a:bodyPr/>
          <a:lstStyle/>
          <a:p>
            <a:fld id="{8ECD8EA6-D538-484B-BD3C-0838F0FD3AA3}" type="slidenum">
              <a:rPr lang="fr-FR" smtClean="0"/>
              <a:pPr/>
              <a:t>8</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ECD8EA6-D538-484B-BD3C-0838F0FD3AA3}" type="slidenum">
              <a:rPr lang="fr-FR" smtClean="0"/>
              <a:pPr/>
              <a:t>20</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C866570F-20B3-4754-B979-D4CF33F7F6F2}" type="datetimeFigureOut">
              <a:rPr lang="fr-FR" smtClean="0"/>
              <a:pPr/>
              <a:t>01/05/2012</a:t>
            </a:fld>
            <a:endParaRPr lang="fr-FR" dirty="0"/>
          </a:p>
        </p:txBody>
      </p:sp>
      <p:sp>
        <p:nvSpPr>
          <p:cNvPr id="17" name="Espace réservé du pied de page 16"/>
          <p:cNvSpPr>
            <a:spLocks noGrp="1"/>
          </p:cNvSpPr>
          <p:nvPr>
            <p:ph type="ftr" sz="quarter" idx="11"/>
          </p:nvPr>
        </p:nvSpPr>
        <p:spPr/>
        <p:txBody>
          <a:bodyPr/>
          <a:lstStyle/>
          <a:p>
            <a:endParaRPr lang="fr-FR" dirty="0"/>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6AFF427-0806-472A-9519-34D9293CD7DD}" type="slidenum">
              <a:rPr lang="fr-FR" smtClean="0"/>
              <a:pPr/>
              <a:t>‹N°›</a:t>
            </a:fld>
            <a:endParaRPr lang="fr-FR" dirty="0"/>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866570F-20B3-4754-B979-D4CF33F7F6F2}" type="datetimeFigureOut">
              <a:rPr lang="fr-FR" smtClean="0"/>
              <a:pPr/>
              <a:t>01/05/2012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6AFF427-0806-472A-9519-34D9293CD7DD}" type="slidenum">
              <a:rPr lang="fr-FR" smtClean="0"/>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Espace réservé du numéro de diapositive 5"/>
          <p:cNvSpPr>
            <a:spLocks noGrp="1"/>
          </p:cNvSpPr>
          <p:nvPr>
            <p:ph type="sldNum" sz="quarter" idx="12"/>
          </p:nvPr>
        </p:nvSpPr>
        <p:spPr>
          <a:xfrm>
            <a:off x="6915912" y="3009901"/>
            <a:ext cx="457200" cy="441325"/>
          </a:xfrm>
        </p:spPr>
        <p:txBody>
          <a:bodyPr/>
          <a:lstStyle/>
          <a:p>
            <a:fld id="{86AFF427-0806-472A-9519-34D9293CD7DD}" type="slidenum">
              <a:rPr lang="fr-FR" smtClean="0"/>
              <a:pPr/>
              <a:t>‹N°›</a:t>
            </a:fld>
            <a:endParaRPr lang="fr-FR" dirty="0"/>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866570F-20B3-4754-B979-D4CF33F7F6F2}" type="datetimeFigureOut">
              <a:rPr lang="fr-FR" smtClean="0"/>
              <a:pPr/>
              <a:t>01/05/2012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C866570F-20B3-4754-B979-D4CF33F7F6F2}" type="datetimeFigureOut">
              <a:rPr lang="fr-FR" smtClean="0"/>
              <a:pPr/>
              <a:t>01/05/2012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a:xfrm>
            <a:off x="4361688" y="1026372"/>
            <a:ext cx="457200" cy="441325"/>
          </a:xfrm>
        </p:spPr>
        <p:txBody>
          <a:bodyPr/>
          <a:lstStyle/>
          <a:p>
            <a:fld id="{86AFF427-0806-472A-9519-34D9293CD7DD}" type="slidenum">
              <a:rPr lang="fr-FR" smtClean="0"/>
              <a:pPr/>
              <a:t>‹N°›</a:t>
            </a:fld>
            <a:endParaRPr lang="fr-FR" dirty="0"/>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dirty="0"/>
          </a:p>
        </p:txBody>
      </p:sp>
      <p:sp>
        <p:nvSpPr>
          <p:cNvPr id="4" name="Espace réservé de la date 3"/>
          <p:cNvSpPr>
            <a:spLocks noGrp="1"/>
          </p:cNvSpPr>
          <p:nvPr>
            <p:ph type="dt" sz="half" idx="10"/>
          </p:nvPr>
        </p:nvSpPr>
        <p:spPr/>
        <p:txBody>
          <a:bodyPr/>
          <a:lstStyle/>
          <a:p>
            <a:fld id="{C866570F-20B3-4754-B979-D4CF33F7F6F2}" type="datetimeFigureOut">
              <a:rPr lang="fr-FR" smtClean="0"/>
              <a:pPr/>
              <a:t>01/05/2012</a:t>
            </a:fld>
            <a:endParaRPr lang="fr-FR" dirty="0"/>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6AFF427-0806-472A-9519-34D9293CD7DD}" type="slidenum">
              <a:rPr lang="fr-FR" smtClean="0"/>
              <a:pPr/>
              <a:t>‹N°›</a:t>
            </a:fld>
            <a:endParaRPr lang="fr-FR" dirty="0"/>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C866570F-20B3-4754-B979-D4CF33F7F6F2}" type="datetimeFigureOut">
              <a:rPr lang="fr-FR" smtClean="0"/>
              <a:pPr/>
              <a:t>01/05/2012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6AFF427-0806-472A-9519-34D9293CD7DD}" type="slidenum">
              <a:rPr lang="fr-FR" smtClean="0"/>
              <a:pPr/>
              <a:t>‹N°›</a:t>
            </a:fld>
            <a:endParaRPr lang="fr-FR" dirty="0"/>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C866570F-20B3-4754-B979-D4CF33F7F6F2}" type="datetimeFigureOut">
              <a:rPr lang="fr-FR" smtClean="0"/>
              <a:pPr/>
              <a:t>01/05/2012</a:t>
            </a:fld>
            <a:endParaRPr lang="fr-FR" dirty="0"/>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dirty="0"/>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86AFF427-0806-472A-9519-34D9293CD7DD}" type="slidenum">
              <a:rPr lang="fr-FR" smtClean="0"/>
              <a:pPr/>
              <a:t>‹N°›</a:t>
            </a:fld>
            <a:endParaRPr lang="fr-FR" dirty="0"/>
          </a:p>
        </p:txBody>
      </p:sp>
      <p:sp>
        <p:nvSpPr>
          <p:cNvPr id="23" name="Titre 22"/>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866570F-20B3-4754-B979-D4CF33F7F6F2}" type="datetimeFigureOut">
              <a:rPr lang="fr-FR" smtClean="0"/>
              <a:pPr/>
              <a:t>01/05/2012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a:xfrm>
            <a:off x="4343400" y="1036020"/>
            <a:ext cx="457200" cy="441325"/>
          </a:xfrm>
        </p:spPr>
        <p:txBody>
          <a:bodyPr/>
          <a:lstStyle/>
          <a:p>
            <a:fld id="{86AFF427-0806-472A-9519-34D9293CD7DD}"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C866570F-20B3-4754-B979-D4CF33F7F6F2}" type="datetimeFigureOut">
              <a:rPr lang="fr-FR" smtClean="0"/>
              <a:pPr/>
              <a:t>01/05/2012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6AFF427-0806-472A-9519-34D9293CD7DD}"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6AFF427-0806-472A-9519-34D9293CD7DD}" type="slidenum">
              <a:rPr lang="fr-FR" smtClean="0"/>
              <a:pPr/>
              <a:t>‹N°›</a:t>
            </a:fld>
            <a:endParaRPr lang="fr-FR"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e la date 4"/>
          <p:cNvSpPr>
            <a:spLocks noGrp="1"/>
          </p:cNvSpPr>
          <p:nvPr>
            <p:ph type="dt" sz="half" idx="10"/>
          </p:nvPr>
        </p:nvSpPr>
        <p:spPr/>
        <p:txBody>
          <a:bodyPr/>
          <a:lstStyle/>
          <a:p>
            <a:fld id="{C866570F-20B3-4754-B979-D4CF33F7F6F2}" type="datetimeFigureOut">
              <a:rPr lang="fr-FR" smtClean="0"/>
              <a:pPr/>
              <a:t>01/05/2012</a:t>
            </a:fld>
            <a:endParaRPr lang="fr-FR" dirty="0"/>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Espace réservé du numéro de diapositive 6"/>
          <p:cNvSpPr>
            <a:spLocks noGrp="1"/>
          </p:cNvSpPr>
          <p:nvPr>
            <p:ph type="sldNum" sz="quarter" idx="12"/>
          </p:nvPr>
        </p:nvSpPr>
        <p:spPr>
          <a:xfrm>
            <a:off x="1371600" y="312738"/>
            <a:ext cx="457200" cy="441325"/>
          </a:xfrm>
        </p:spPr>
        <p:txBody>
          <a:bodyPr/>
          <a:lstStyle/>
          <a:p>
            <a:fld id="{86AFF427-0806-472A-9519-34D9293CD7DD}" type="slidenum">
              <a:rPr lang="fr-FR" smtClean="0"/>
              <a:pPr/>
              <a:t>‹N°›</a:t>
            </a:fld>
            <a:endParaRPr lang="fr-FR" dirty="0"/>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dirty="0"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e la date 4"/>
          <p:cNvSpPr>
            <a:spLocks noGrp="1"/>
          </p:cNvSpPr>
          <p:nvPr>
            <p:ph type="dt" sz="half" idx="10"/>
          </p:nvPr>
        </p:nvSpPr>
        <p:spPr>
          <a:xfrm>
            <a:off x="5788152" y="6404984"/>
            <a:ext cx="3044952" cy="365760"/>
          </a:xfrm>
        </p:spPr>
        <p:txBody>
          <a:bodyPr/>
          <a:lstStyle/>
          <a:p>
            <a:fld id="{C866570F-20B3-4754-B979-D4CF33F7F6F2}" type="datetimeFigureOut">
              <a:rPr lang="fr-FR" smtClean="0"/>
              <a:pPr/>
              <a:t>01/05/2012</a:t>
            </a:fld>
            <a:endParaRPr lang="fr-FR" dirty="0"/>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8000"/>
            <a:lum/>
          </a:blip>
          <a:srcRect/>
          <a:stretch>
            <a:fillRect l="-5000" r="-6000"/>
          </a:stretch>
        </a:blip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866570F-20B3-4754-B979-D4CF33F7F6F2}" type="datetimeFigureOut">
              <a:rPr lang="fr-FR" smtClean="0"/>
              <a:pPr/>
              <a:t>01/05/2012</a:t>
            </a:fld>
            <a:endParaRPr lang="fr-FR" dirty="0"/>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6AFF427-0806-472A-9519-34D9293CD7DD}" type="slidenum">
              <a:rPr lang="fr-FR" smtClean="0"/>
              <a:pPr/>
              <a:t>‹N°›</a:t>
            </a:fld>
            <a:endParaRPr lang="fr-FR" dirty="0"/>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gif"/><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2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gif"/></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2.png"/><Relationship Id="rId7" Type="http://schemas.openxmlformats.org/officeDocument/2006/relationships/image" Target="../media/image65.jpeg"/><Relationship Id="rId2" Type="http://schemas.openxmlformats.org/officeDocument/2006/relationships/image" Target="../media/image61.png"/><Relationship Id="rId1" Type="http://schemas.openxmlformats.org/officeDocument/2006/relationships/slideLayout" Target="../slideLayouts/slideLayout6.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47.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bledina.com/" TargetMode="External"/><Relationship Id="rId2" Type="http://schemas.openxmlformats.org/officeDocument/2006/relationships/hyperlink" Target="http://www.strategies.fr/etudes-tendances/dossiers/r31838/9-mois-et-plus-si-affinites.html" TargetMode="External"/><Relationship Id="rId1" Type="http://schemas.openxmlformats.org/officeDocument/2006/relationships/slideLayout" Target="../slideLayouts/slideLayout2.xml"/><Relationship Id="rId5" Type="http://schemas.openxmlformats.org/officeDocument/2006/relationships/hyperlink" Target="http://www.mustela.fr/" TargetMode="External"/><Relationship Id="rId4" Type="http://schemas.openxmlformats.org/officeDocument/2006/relationships/hyperlink" Target="http://www.mixa.fr/"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19872" y="332656"/>
            <a:ext cx="4824536" cy="1656184"/>
          </a:xfrm>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oudy Old Style" pitchFamily="18" charset="0"/>
              </a:rPr>
              <a:t>  Typologie des  consommateurs</a:t>
            </a:r>
            <a:br>
              <a:rPr lang="fr-F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oudy Old Style" pitchFamily="18" charset="0"/>
              </a:rPr>
            </a:br>
            <a:r>
              <a:rPr lang="fr-FR" sz="2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oudy Old Style" pitchFamily="18" charset="0"/>
              </a:rPr>
              <a:t>Approche Marketing</a:t>
            </a:r>
            <a:endParaRPr lang="fr-F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oudy Old Style" pitchFamily="18" charset="0"/>
            </a:endParaRPr>
          </a:p>
        </p:txBody>
      </p:sp>
      <p:sp>
        <p:nvSpPr>
          <p:cNvPr id="4" name="ZoneTexte 3"/>
          <p:cNvSpPr txBox="1"/>
          <p:nvPr/>
        </p:nvSpPr>
        <p:spPr>
          <a:xfrm>
            <a:off x="323528" y="3441774"/>
            <a:ext cx="8568952" cy="258532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MAMANS de JEUNES   enfants »</a:t>
            </a:r>
          </a:p>
          <a:p>
            <a:pPr algn="ctr"/>
            <a:r>
              <a:rPr lang="fr-FR"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fr-F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(enfant de moins de 3 ans)</a:t>
            </a:r>
            <a:endParaRPr lang="fr-F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098" name="Picture 2" descr="http://i11.servimg.com/u/11/11/76/18/557-1010.jpg"/>
          <p:cNvPicPr>
            <a:picLocks noChangeAspect="1" noChangeArrowheads="1"/>
          </p:cNvPicPr>
          <p:nvPr/>
        </p:nvPicPr>
        <p:blipFill>
          <a:blip r:embed="rId2" cstate="print"/>
          <a:srcRect/>
          <a:stretch>
            <a:fillRect/>
          </a:stretch>
        </p:blipFill>
        <p:spPr bwMode="auto">
          <a:xfrm>
            <a:off x="251520" y="260648"/>
            <a:ext cx="2376264" cy="201622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ZoneTexte 2"/>
          <p:cNvSpPr txBox="1"/>
          <p:nvPr/>
        </p:nvSpPr>
        <p:spPr>
          <a:xfrm>
            <a:off x="3275856" y="3933056"/>
            <a:ext cx="2232248" cy="1938992"/>
          </a:xfrm>
          <a:prstGeom prst="rect">
            <a:avLst/>
          </a:prstGeom>
          <a:solidFill>
            <a:schemeClr val="accent1">
              <a:lumMod val="75000"/>
            </a:schemeClr>
          </a:solidFill>
          <a:ln w="5715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400" dirty="0" smtClean="0"/>
              <a:t>Les jeunes Mamans:</a:t>
            </a:r>
          </a:p>
          <a:p>
            <a:pPr algn="ctr"/>
            <a:r>
              <a:rPr lang="fr-FR" sz="2400" dirty="0" smtClean="0"/>
              <a:t>« Tout pour Bébé , moins pour Maman</a:t>
            </a:r>
          </a:p>
        </p:txBody>
      </p:sp>
      <p:sp>
        <p:nvSpPr>
          <p:cNvPr id="5" name="ZoneTexte 4"/>
          <p:cNvSpPr txBox="1"/>
          <p:nvPr/>
        </p:nvSpPr>
        <p:spPr>
          <a:xfrm>
            <a:off x="3563888" y="3068960"/>
            <a:ext cx="1872208" cy="523220"/>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400" b="1" dirty="0" smtClean="0">
                <a:solidFill>
                  <a:schemeClr val="accent1"/>
                </a:solidFill>
              </a:rPr>
              <a:t>Comportements de consommation </a:t>
            </a:r>
            <a:endParaRPr lang="fr-FR" sz="1400" b="1" dirty="0">
              <a:solidFill>
                <a:schemeClr val="accent1"/>
              </a:solidFill>
            </a:endParaRPr>
          </a:p>
        </p:txBody>
      </p:sp>
      <p:sp>
        <p:nvSpPr>
          <p:cNvPr id="7" name="ZoneTexte 6"/>
          <p:cNvSpPr txBox="1"/>
          <p:nvPr/>
        </p:nvSpPr>
        <p:spPr>
          <a:xfrm>
            <a:off x="2051720" y="1268760"/>
            <a:ext cx="187220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t>Achète des produits moyen de gamme pour enfants</a:t>
            </a:r>
            <a:endParaRPr lang="fr-FR" sz="1200" dirty="0"/>
          </a:p>
        </p:txBody>
      </p:sp>
      <p:sp>
        <p:nvSpPr>
          <p:cNvPr id="8" name="ZoneTexte 7"/>
          <p:cNvSpPr txBox="1"/>
          <p:nvPr/>
        </p:nvSpPr>
        <p:spPr>
          <a:xfrm>
            <a:off x="5724128" y="1268760"/>
            <a:ext cx="187220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t>S’achète des Premier prix</a:t>
            </a:r>
          </a:p>
        </p:txBody>
      </p:sp>
      <p:sp>
        <p:nvSpPr>
          <p:cNvPr id="9" name="ZoneTexte 8"/>
          <p:cNvSpPr txBox="1"/>
          <p:nvPr/>
        </p:nvSpPr>
        <p:spPr>
          <a:xfrm>
            <a:off x="6804248" y="1916832"/>
            <a:ext cx="187220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t>Sensible aux promotions pour enfants</a:t>
            </a:r>
          </a:p>
        </p:txBody>
      </p:sp>
      <p:sp>
        <p:nvSpPr>
          <p:cNvPr id="10" name="ZoneTexte 9"/>
          <p:cNvSpPr txBox="1"/>
          <p:nvPr/>
        </p:nvSpPr>
        <p:spPr>
          <a:xfrm>
            <a:off x="395536" y="2060848"/>
            <a:ext cx="1368152" cy="2880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t>Confort Bébé</a:t>
            </a:r>
          </a:p>
        </p:txBody>
      </p:sp>
      <p:sp>
        <p:nvSpPr>
          <p:cNvPr id="11" name="ZoneTexte 10"/>
          <p:cNvSpPr txBox="1"/>
          <p:nvPr/>
        </p:nvSpPr>
        <p:spPr>
          <a:xfrm>
            <a:off x="6012160" y="3212976"/>
            <a:ext cx="187220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t>Bonne literie (bon rapport qualité /Prix)</a:t>
            </a:r>
          </a:p>
        </p:txBody>
      </p:sp>
      <p:sp>
        <p:nvSpPr>
          <p:cNvPr id="13" name="ZoneTexte 12"/>
          <p:cNvSpPr txBox="1"/>
          <p:nvPr/>
        </p:nvSpPr>
        <p:spPr>
          <a:xfrm>
            <a:off x="7740352" y="2492896"/>
            <a:ext cx="100811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t>Grande distribution</a:t>
            </a:r>
          </a:p>
        </p:txBody>
      </p:sp>
      <p:sp>
        <p:nvSpPr>
          <p:cNvPr id="14" name="ZoneTexte 13"/>
          <p:cNvSpPr txBox="1"/>
          <p:nvPr/>
        </p:nvSpPr>
        <p:spPr>
          <a:xfrm>
            <a:off x="6804248" y="3789040"/>
            <a:ext cx="216024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t>N’achète pas de plats préparés enfants</a:t>
            </a:r>
          </a:p>
        </p:txBody>
      </p:sp>
      <p:sp>
        <p:nvSpPr>
          <p:cNvPr id="15" name="ZoneTexte 14"/>
          <p:cNvSpPr txBox="1"/>
          <p:nvPr/>
        </p:nvSpPr>
        <p:spPr>
          <a:xfrm>
            <a:off x="251520" y="4149080"/>
            <a:ext cx="187220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t>Fabrique eux même le plat de leurs bébés</a:t>
            </a:r>
          </a:p>
        </p:txBody>
      </p:sp>
      <p:sp>
        <p:nvSpPr>
          <p:cNvPr id="16" name="ZoneTexte 15"/>
          <p:cNvSpPr txBox="1"/>
          <p:nvPr/>
        </p:nvSpPr>
        <p:spPr>
          <a:xfrm>
            <a:off x="3995936" y="1124744"/>
            <a:ext cx="1431776"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t>Sensibles aux système D</a:t>
            </a:r>
          </a:p>
        </p:txBody>
      </p:sp>
      <p:sp>
        <p:nvSpPr>
          <p:cNvPr id="17" name="ZoneTexte 16"/>
          <p:cNvSpPr txBox="1"/>
          <p:nvPr/>
        </p:nvSpPr>
        <p:spPr>
          <a:xfrm>
            <a:off x="179512" y="2780928"/>
            <a:ext cx="1431776"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t>Achète pour la semaine</a:t>
            </a:r>
          </a:p>
        </p:txBody>
      </p:sp>
      <p:sp>
        <p:nvSpPr>
          <p:cNvPr id="18" name="ZoneTexte 17"/>
          <p:cNvSpPr txBox="1"/>
          <p:nvPr/>
        </p:nvSpPr>
        <p:spPr>
          <a:xfrm>
            <a:off x="467544" y="3501008"/>
            <a:ext cx="864096"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t>Mère pas  coquette</a:t>
            </a:r>
            <a:endParaRPr lang="fr-FR" sz="1200" dirty="0"/>
          </a:p>
        </p:txBody>
      </p:sp>
      <p:sp>
        <p:nvSpPr>
          <p:cNvPr id="19" name="ZoneTexte 18"/>
          <p:cNvSpPr txBox="1"/>
          <p:nvPr/>
        </p:nvSpPr>
        <p:spPr>
          <a:xfrm>
            <a:off x="3419872" y="2132856"/>
            <a:ext cx="1296144"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t>Marques pour enfants</a:t>
            </a:r>
            <a:endParaRPr lang="fr-FR" sz="1200" dirty="0"/>
          </a:p>
        </p:txBody>
      </p:sp>
      <p:cxnSp>
        <p:nvCxnSpPr>
          <p:cNvPr id="21" name="Connecteur droit avec flèche 20"/>
          <p:cNvCxnSpPr/>
          <p:nvPr/>
        </p:nvCxnSpPr>
        <p:spPr>
          <a:xfrm flipV="1">
            <a:off x="4355976" y="3573016"/>
            <a:ext cx="0" cy="2880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5" name="Connecteur droit avec flèche 24"/>
          <p:cNvCxnSpPr>
            <a:stCxn id="5" idx="1"/>
            <a:endCxn id="15" idx="3"/>
          </p:cNvCxnSpPr>
          <p:nvPr/>
        </p:nvCxnSpPr>
        <p:spPr>
          <a:xfrm flipH="1">
            <a:off x="2123728" y="3330570"/>
            <a:ext cx="1440160" cy="1049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5" idx="1"/>
            <a:endCxn id="18" idx="3"/>
          </p:cNvCxnSpPr>
          <p:nvPr/>
        </p:nvCxnSpPr>
        <p:spPr>
          <a:xfrm flipH="1">
            <a:off x="1331640" y="3330570"/>
            <a:ext cx="2232248" cy="401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5" idx="1"/>
            <a:endCxn id="17" idx="3"/>
          </p:cNvCxnSpPr>
          <p:nvPr/>
        </p:nvCxnSpPr>
        <p:spPr>
          <a:xfrm flipH="1" flipV="1">
            <a:off x="1611288" y="3011761"/>
            <a:ext cx="1952600" cy="3188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flipV="1">
            <a:off x="4283968" y="2564904"/>
            <a:ext cx="7200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endCxn id="10" idx="3"/>
          </p:cNvCxnSpPr>
          <p:nvPr/>
        </p:nvCxnSpPr>
        <p:spPr>
          <a:xfrm flipH="1" flipV="1">
            <a:off x="1763688" y="2204864"/>
            <a:ext cx="252028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H="1" flipV="1">
            <a:off x="2843808" y="1988840"/>
            <a:ext cx="144016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endCxn id="16" idx="2"/>
          </p:cNvCxnSpPr>
          <p:nvPr/>
        </p:nvCxnSpPr>
        <p:spPr>
          <a:xfrm flipV="1">
            <a:off x="4355976" y="1586409"/>
            <a:ext cx="355848" cy="14825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stCxn id="5" idx="0"/>
          </p:cNvCxnSpPr>
          <p:nvPr/>
        </p:nvCxnSpPr>
        <p:spPr>
          <a:xfrm flipV="1">
            <a:off x="4499992" y="1772816"/>
            <a:ext cx="1224136"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a:stCxn id="5" idx="0"/>
            <a:endCxn id="9" idx="1"/>
          </p:cNvCxnSpPr>
          <p:nvPr/>
        </p:nvCxnSpPr>
        <p:spPr>
          <a:xfrm flipV="1">
            <a:off x="4499992" y="2147665"/>
            <a:ext cx="2304256" cy="9212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a:stCxn id="5" idx="0"/>
            <a:endCxn id="13" idx="1"/>
          </p:cNvCxnSpPr>
          <p:nvPr/>
        </p:nvCxnSpPr>
        <p:spPr>
          <a:xfrm flipV="1">
            <a:off x="4499992" y="2723729"/>
            <a:ext cx="3240360" cy="3452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a:endCxn id="11" idx="1"/>
          </p:cNvCxnSpPr>
          <p:nvPr/>
        </p:nvCxnSpPr>
        <p:spPr>
          <a:xfrm>
            <a:off x="5436096" y="3402578"/>
            <a:ext cx="576064" cy="412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a:endCxn id="14" idx="1"/>
          </p:cNvCxnSpPr>
          <p:nvPr/>
        </p:nvCxnSpPr>
        <p:spPr>
          <a:xfrm>
            <a:off x="5436096" y="3501008"/>
            <a:ext cx="1368152" cy="5188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5652120" y="4797152"/>
            <a:ext cx="2232248" cy="307777"/>
          </a:xfrm>
          <a:prstGeom prst="rect">
            <a:avLst/>
          </a:prstGeom>
          <a:ln>
            <a:solidFill>
              <a:schemeClr val="accent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400" b="1" dirty="0" smtClean="0">
                <a:solidFill>
                  <a:schemeClr val="accent1"/>
                </a:solidFill>
              </a:rPr>
              <a:t>         Caractéristiques</a:t>
            </a:r>
          </a:p>
        </p:txBody>
      </p:sp>
      <p:sp>
        <p:nvSpPr>
          <p:cNvPr id="56" name="ZoneTexte 55"/>
          <p:cNvSpPr txBox="1"/>
          <p:nvPr/>
        </p:nvSpPr>
        <p:spPr>
          <a:xfrm>
            <a:off x="1763688" y="5805264"/>
            <a:ext cx="129614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t>Mère ne travaille pas contrairement au père</a:t>
            </a:r>
          </a:p>
        </p:txBody>
      </p:sp>
      <p:sp>
        <p:nvSpPr>
          <p:cNvPr id="57" name="ZoneTexte 56"/>
          <p:cNvSpPr txBox="1"/>
          <p:nvPr/>
        </p:nvSpPr>
        <p:spPr>
          <a:xfrm>
            <a:off x="6804248" y="5229200"/>
            <a:ext cx="1728192" cy="2769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t>En couple</a:t>
            </a:r>
          </a:p>
        </p:txBody>
      </p:sp>
      <p:sp>
        <p:nvSpPr>
          <p:cNvPr id="58" name="ZoneTexte 57"/>
          <p:cNvSpPr txBox="1"/>
          <p:nvPr/>
        </p:nvSpPr>
        <p:spPr>
          <a:xfrm>
            <a:off x="5652120" y="5949281"/>
            <a:ext cx="1440160" cy="2769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t>  Budget moyen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fr-FR" sz="2400" dirty="0" smtClean="0"/>
              <a:t>Intérêt</a:t>
            </a:r>
            <a:br>
              <a:rPr lang="fr-FR" sz="2400" dirty="0" smtClean="0"/>
            </a:br>
            <a:r>
              <a:rPr lang="fr-FR" sz="2000" dirty="0" smtClean="0">
                <a:solidFill>
                  <a:schemeClr val="tx1"/>
                </a:solidFill>
              </a:rPr>
              <a:t>Budget alloué aux enfants</a:t>
            </a:r>
            <a:endParaRPr lang="fr-FR" sz="2400" dirty="0">
              <a:solidFill>
                <a:schemeClr val="tx1"/>
              </a:solidFill>
            </a:endParaRPr>
          </a:p>
        </p:txBody>
      </p:sp>
      <p:sp>
        <p:nvSpPr>
          <p:cNvPr id="3" name="Espace réservé du contenu 2"/>
          <p:cNvSpPr>
            <a:spLocks noGrp="1"/>
          </p:cNvSpPr>
          <p:nvPr>
            <p:ph idx="1"/>
          </p:nvPr>
        </p:nvSpPr>
        <p:spPr>
          <a:xfrm>
            <a:off x="395536" y="2332037"/>
            <a:ext cx="5256584" cy="4525963"/>
          </a:xfrm>
        </p:spPr>
        <p:txBody>
          <a:bodyPr>
            <a:normAutofit lnSpcReduction="10000"/>
          </a:bodyPr>
          <a:lstStyle/>
          <a:p>
            <a:r>
              <a:rPr lang="fr-FR" sz="2000" dirty="0" smtClean="0">
                <a:latin typeface="Goudy Old Style" pitchFamily="18" charset="0"/>
              </a:rPr>
              <a:t>les jouets avec plus de 2 milliards d'euros par an (pour la tranche des 0 à 12 ans)</a:t>
            </a:r>
          </a:p>
          <a:p>
            <a:endParaRPr lang="fr-FR" sz="2000" dirty="0" smtClean="0">
              <a:latin typeface="Goudy Old Style" pitchFamily="18" charset="0"/>
            </a:endParaRPr>
          </a:p>
          <a:p>
            <a:endParaRPr lang="fr-FR" sz="2000" dirty="0" smtClean="0">
              <a:latin typeface="Goudy Old Style" pitchFamily="18" charset="0"/>
            </a:endParaRPr>
          </a:p>
          <a:p>
            <a:endParaRPr lang="fr-FR" sz="2000" dirty="0" smtClean="0">
              <a:latin typeface="Goudy Old Style" pitchFamily="18" charset="0"/>
            </a:endParaRPr>
          </a:p>
          <a:p>
            <a:r>
              <a:rPr lang="fr-FR" sz="2000" dirty="0" smtClean="0">
                <a:latin typeface="Goudy Old Style" pitchFamily="18" charset="0"/>
              </a:rPr>
              <a:t>la nourriture enfantine (bonbons, gâteaux...) avec plus de 4,5 milliards par an.</a:t>
            </a:r>
          </a:p>
          <a:p>
            <a:endParaRPr lang="fr-FR" sz="2000" dirty="0" smtClean="0">
              <a:latin typeface="Goudy Old Style" pitchFamily="18" charset="0"/>
            </a:endParaRPr>
          </a:p>
          <a:p>
            <a:endParaRPr lang="fr-FR" sz="2000" dirty="0" smtClean="0">
              <a:latin typeface="Goudy Old Style" pitchFamily="18" charset="0"/>
            </a:endParaRPr>
          </a:p>
          <a:p>
            <a:endParaRPr lang="fr-FR" sz="2000" dirty="0" smtClean="0">
              <a:latin typeface="Goudy Old Style" pitchFamily="18" charset="0"/>
            </a:endParaRPr>
          </a:p>
          <a:p>
            <a:r>
              <a:rPr lang="fr-FR" sz="2000" dirty="0" smtClean="0">
                <a:latin typeface="Goudy Old Style" pitchFamily="18" charset="0"/>
              </a:rPr>
              <a:t>la mode avec près de 4 milliards d'euros par an.</a:t>
            </a:r>
            <a:endParaRPr lang="fr-FR" sz="2000" dirty="0">
              <a:latin typeface="Goudy Old Style" pitchFamily="18" charset="0"/>
            </a:endParaRPr>
          </a:p>
        </p:txBody>
      </p:sp>
      <p:sp>
        <p:nvSpPr>
          <p:cNvPr id="4" name="Rectangle 3"/>
          <p:cNvSpPr/>
          <p:nvPr/>
        </p:nvSpPr>
        <p:spPr>
          <a:xfrm>
            <a:off x="323528" y="1268760"/>
            <a:ext cx="8496944" cy="646331"/>
          </a:xfrm>
          <a:prstGeom prst="rect">
            <a:avLst/>
          </a:prstGeom>
        </p:spPr>
        <p:txBody>
          <a:bodyPr wrap="square">
            <a:spAutoFit/>
          </a:bodyPr>
          <a:lstStyle/>
          <a:p>
            <a:r>
              <a:rPr lang="fr-FR" dirty="0" smtClean="0">
                <a:latin typeface="Goudy Old Style" pitchFamily="18" charset="0"/>
              </a:rPr>
              <a:t>Les produits directement destinés aux enfants représentent environ 50% des dépenses des ménages et sont répartis dans des secteurs distincts : </a:t>
            </a:r>
            <a:endParaRPr lang="fr-FR" dirty="0">
              <a:latin typeface="Goudy Old Style" pitchFamily="18" charset="0"/>
            </a:endParaRPr>
          </a:p>
        </p:txBody>
      </p:sp>
      <p:pic>
        <p:nvPicPr>
          <p:cNvPr id="1029" name="Picture 5"/>
          <p:cNvPicPr>
            <a:picLocks noChangeAspect="1" noChangeArrowheads="1"/>
          </p:cNvPicPr>
          <p:nvPr/>
        </p:nvPicPr>
        <p:blipFill>
          <a:blip r:embed="rId2" cstate="print"/>
          <a:srcRect/>
          <a:stretch>
            <a:fillRect/>
          </a:stretch>
        </p:blipFill>
        <p:spPr bwMode="auto">
          <a:xfrm>
            <a:off x="7127776" y="1844824"/>
            <a:ext cx="1792199" cy="1152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3" cstate="print"/>
          <a:srcRect/>
          <a:stretch>
            <a:fillRect/>
          </a:stretch>
        </p:blipFill>
        <p:spPr bwMode="auto">
          <a:xfrm>
            <a:off x="5796136" y="1988840"/>
            <a:ext cx="1293887" cy="1364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p:cNvPicPr>
            <a:picLocks noChangeAspect="1" noChangeArrowheads="1"/>
          </p:cNvPicPr>
          <p:nvPr/>
        </p:nvPicPr>
        <p:blipFill>
          <a:blip r:embed="rId4" cstate="print"/>
          <a:srcRect/>
          <a:stretch>
            <a:fillRect/>
          </a:stretch>
        </p:blipFill>
        <p:spPr bwMode="auto">
          <a:xfrm>
            <a:off x="5796136" y="3645024"/>
            <a:ext cx="1895475" cy="15099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1" name="Picture 7"/>
          <p:cNvPicPr>
            <a:picLocks noChangeAspect="1" noChangeArrowheads="1"/>
          </p:cNvPicPr>
          <p:nvPr/>
        </p:nvPicPr>
        <p:blipFill>
          <a:blip r:embed="rId5" cstate="print"/>
          <a:srcRect/>
          <a:stretch>
            <a:fillRect/>
          </a:stretch>
        </p:blipFill>
        <p:spPr bwMode="auto">
          <a:xfrm>
            <a:off x="5868144" y="5248275"/>
            <a:ext cx="2847975" cy="1609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1920" y="1988840"/>
            <a:ext cx="504056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dirty="0" smtClean="0">
                <a:latin typeface="Goudy Old Style" pitchFamily="18" charset="0"/>
              </a:rPr>
              <a:t>Les dépenses liées à Noël pèsent aussi de manière importante dans la balance. Les ménages français consacrent plus de deux tiers de leur dépense en cadeau pour Noël (INSEE)</a:t>
            </a:r>
            <a:endParaRPr lang="fr-FR" dirty="0">
              <a:latin typeface="Goudy Old Style" pitchFamily="18" charset="0"/>
            </a:endParaRPr>
          </a:p>
        </p:txBody>
      </p:sp>
      <p:pic>
        <p:nvPicPr>
          <p:cNvPr id="7" name="Picture 3"/>
          <p:cNvPicPr>
            <a:picLocks noChangeAspect="1" noChangeArrowheads="1"/>
          </p:cNvPicPr>
          <p:nvPr/>
        </p:nvPicPr>
        <p:blipFill>
          <a:blip r:embed="rId2" cstate="print"/>
          <a:srcRect/>
          <a:stretch>
            <a:fillRect/>
          </a:stretch>
        </p:blipFill>
        <p:spPr bwMode="auto">
          <a:xfrm>
            <a:off x="683568" y="4005064"/>
            <a:ext cx="2736304"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p:cNvPicPr>
            <a:picLocks noChangeAspect="1" noChangeArrowheads="1"/>
          </p:cNvPicPr>
          <p:nvPr/>
        </p:nvPicPr>
        <p:blipFill>
          <a:blip r:embed="rId3" cstate="print"/>
          <a:srcRect/>
          <a:stretch>
            <a:fillRect/>
          </a:stretch>
        </p:blipFill>
        <p:spPr bwMode="auto">
          <a:xfrm>
            <a:off x="4355976" y="3789040"/>
            <a:ext cx="3749030" cy="2409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p:cNvPicPr>
            <a:picLocks noChangeAspect="1" noChangeArrowheads="1"/>
          </p:cNvPicPr>
          <p:nvPr/>
        </p:nvPicPr>
        <p:blipFill>
          <a:blip r:embed="rId4" cstate="print"/>
          <a:srcRect/>
          <a:stretch>
            <a:fillRect/>
          </a:stretch>
        </p:blipFill>
        <p:spPr bwMode="auto">
          <a:xfrm>
            <a:off x="899592" y="1556792"/>
            <a:ext cx="2520280"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itre 1"/>
          <p:cNvSpPr txBox="1">
            <a:spLocks/>
          </p:cNvSpPr>
          <p:nvPr/>
        </p:nvSpPr>
        <p:spPr>
          <a:xfrm>
            <a:off x="454152" y="381000"/>
            <a:ext cx="8534400" cy="758952"/>
          </a:xfrm>
          <a:prstGeom prst="rect">
            <a:avLst/>
          </a:prstGeom>
        </p:spPr>
        <p:style>
          <a:lnRef idx="2">
            <a:schemeClr val="accent2"/>
          </a:lnRef>
          <a:fillRef idx="1">
            <a:schemeClr val="lt1"/>
          </a:fillRef>
          <a:effectRef idx="0">
            <a:schemeClr val="accent2"/>
          </a:effectRef>
          <a:fontRef idx="minor">
            <a:schemeClr val="dk1"/>
          </a:fontRef>
        </p:style>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smtClean="0">
                <a:ln>
                  <a:noFill/>
                </a:ln>
                <a:solidFill>
                  <a:schemeClr val="accent3">
                    <a:shade val="75000"/>
                  </a:schemeClr>
                </a:solidFill>
                <a:effectLst/>
                <a:uLnTx/>
                <a:uFillTx/>
                <a:latin typeface="+mn-lt"/>
                <a:ea typeface="+mn-ea"/>
                <a:cs typeface="+mn-cs"/>
              </a:rPr>
              <a:t>Intérêt</a:t>
            </a:r>
            <a:br>
              <a:rPr kumimoji="0" lang="fr-FR" sz="2400" b="0" i="0" u="none" strike="noStrike" kern="1200" cap="none" spc="0" normalizeH="0" baseline="0" noProof="0" smtClean="0">
                <a:ln>
                  <a:noFill/>
                </a:ln>
                <a:solidFill>
                  <a:schemeClr val="accent3">
                    <a:shade val="75000"/>
                  </a:schemeClr>
                </a:solidFill>
                <a:effectLst/>
                <a:uLnTx/>
                <a:uFillTx/>
                <a:latin typeface="+mn-lt"/>
                <a:ea typeface="+mn-ea"/>
                <a:cs typeface="+mn-cs"/>
              </a:rPr>
            </a:br>
            <a:r>
              <a:rPr kumimoji="0" lang="fr-FR" sz="2000" b="0" i="0" u="none" strike="noStrike" kern="1200" cap="none" spc="0" normalizeH="0" baseline="0" noProof="0" smtClean="0">
                <a:ln>
                  <a:noFill/>
                </a:ln>
                <a:solidFill>
                  <a:schemeClr val="tx1"/>
                </a:solidFill>
                <a:effectLst/>
                <a:uLnTx/>
                <a:uFillTx/>
                <a:latin typeface="+mn-lt"/>
                <a:ea typeface="+mn-ea"/>
                <a:cs typeface="+mn-cs"/>
              </a:rPr>
              <a:t>Budget alloué aux enfants</a:t>
            </a:r>
            <a:endParaRPr kumimoji="0" lang="fr-F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fr-FR" sz="2400" b="1" dirty="0" smtClean="0"/>
              <a:t>Accessibilité</a:t>
            </a:r>
            <a:r>
              <a:rPr lang="fr-FR" sz="2400" dirty="0" smtClean="0"/>
              <a:t/>
            </a:r>
            <a:br>
              <a:rPr lang="fr-FR" sz="2400" dirty="0" smtClean="0"/>
            </a:br>
            <a:r>
              <a:rPr lang="fr-FR" sz="2000" b="1" dirty="0" smtClean="0">
                <a:solidFill>
                  <a:schemeClr val="tx1"/>
                </a:solidFill>
              </a:rPr>
              <a:t>Quelles sont les motivations d’achats pour ces cibles?</a:t>
            </a:r>
            <a:endParaRPr lang="fr-FR" sz="2400" b="1" dirty="0">
              <a:solidFill>
                <a:schemeClr val="tx1"/>
              </a:solidFill>
            </a:endParaRPr>
          </a:p>
        </p:txBody>
      </p:sp>
      <p:sp>
        <p:nvSpPr>
          <p:cNvPr id="22" name="Rectangle 21"/>
          <p:cNvSpPr/>
          <p:nvPr/>
        </p:nvSpPr>
        <p:spPr>
          <a:xfrm>
            <a:off x="4860032" y="1700808"/>
            <a:ext cx="4032448" cy="1323439"/>
          </a:xfrm>
          <a:prstGeom prst="rect">
            <a:avLst/>
          </a:prstGeom>
        </p:spPr>
        <p:txBody>
          <a:bodyPr wrap="square">
            <a:spAutoFit/>
          </a:bodyPr>
          <a:lstStyle/>
          <a:p>
            <a:pPr algn="just">
              <a:buFont typeface="Wingdings" pitchFamily="2" charset="2"/>
              <a:buChar char="v"/>
            </a:pPr>
            <a:r>
              <a:rPr lang="fr-FR" sz="1600" dirty="0" smtClean="0">
                <a:latin typeface="Goudy Old Style" pitchFamily="18" charset="0"/>
              </a:rPr>
              <a:t>Selon une étude </a:t>
            </a:r>
            <a:r>
              <a:rPr lang="fr-FR" sz="1600" dirty="0" err="1" smtClean="0">
                <a:latin typeface="Goudy Old Style" pitchFamily="18" charset="0"/>
              </a:rPr>
              <a:t>Kid’s</a:t>
            </a:r>
            <a:r>
              <a:rPr lang="fr-FR" sz="1600" dirty="0" smtClean="0">
                <a:latin typeface="Goudy Old Style" pitchFamily="18" charset="0"/>
              </a:rPr>
              <a:t> Mirror, les mères apprécient en premier lieu les primes économiques, les remises de prix (89% de répondantes) et plus de produit pour le même prix (72%). </a:t>
            </a:r>
            <a:endParaRPr lang="fr-FR" sz="1600" dirty="0">
              <a:latin typeface="Goudy Old Style" pitchFamily="18" charset="0"/>
            </a:endParaRPr>
          </a:p>
        </p:txBody>
      </p:sp>
      <p:pic>
        <p:nvPicPr>
          <p:cNvPr id="2050" name="Picture 2"/>
          <p:cNvPicPr>
            <a:picLocks noChangeAspect="1" noChangeArrowheads="1"/>
          </p:cNvPicPr>
          <p:nvPr/>
        </p:nvPicPr>
        <p:blipFill>
          <a:blip r:embed="rId2" cstate="print"/>
          <a:srcRect l="17983" t="20297" r="15605" b="954"/>
          <a:stretch>
            <a:fillRect/>
          </a:stretch>
        </p:blipFill>
        <p:spPr bwMode="auto">
          <a:xfrm>
            <a:off x="251520" y="1124743"/>
            <a:ext cx="4608512" cy="30723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Rectangle 22"/>
          <p:cNvSpPr/>
          <p:nvPr/>
        </p:nvSpPr>
        <p:spPr>
          <a:xfrm>
            <a:off x="3455368" y="4581128"/>
            <a:ext cx="5688632" cy="861774"/>
          </a:xfrm>
          <a:prstGeom prst="rect">
            <a:avLst/>
          </a:prstGeom>
        </p:spPr>
        <p:txBody>
          <a:bodyPr wrap="square">
            <a:spAutoFit/>
          </a:bodyPr>
          <a:lstStyle/>
          <a:p>
            <a:r>
              <a:rPr lang="fr-FR" sz="1600" dirty="0" smtClean="0">
                <a:latin typeface="Goudy Old Style" pitchFamily="18" charset="0"/>
              </a:rPr>
              <a:t>Enfin, seules les primes économiques attirent les consommatrices. Cette suprématie est encore plus marquée, à l’heure où la baisse du pouvoir d’achat est au cœur de l’actualité</a:t>
            </a:r>
            <a:r>
              <a:rPr lang="fr-FR" dirty="0" smtClean="0"/>
              <a:t>.</a:t>
            </a:r>
            <a:endParaRPr lang="fr-FR" dirty="0"/>
          </a:p>
        </p:txBody>
      </p:sp>
      <p:pic>
        <p:nvPicPr>
          <p:cNvPr id="24" name="Picture 2"/>
          <p:cNvPicPr>
            <a:picLocks noChangeAspect="1" noChangeArrowheads="1"/>
          </p:cNvPicPr>
          <p:nvPr/>
        </p:nvPicPr>
        <p:blipFill>
          <a:blip r:embed="rId3" cstate="print"/>
          <a:srcRect/>
          <a:stretch>
            <a:fillRect/>
          </a:stretch>
        </p:blipFill>
        <p:spPr bwMode="auto">
          <a:xfrm>
            <a:off x="395536" y="4509120"/>
            <a:ext cx="2771800" cy="19402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fr-FR" b="1" dirty="0" smtClean="0"/>
              <a:t>Accessibilité</a:t>
            </a:r>
            <a:r>
              <a:rPr lang="fr-FR" dirty="0" smtClean="0"/>
              <a:t/>
            </a:r>
            <a:br>
              <a:rPr lang="fr-FR" dirty="0" smtClean="0"/>
            </a:br>
            <a:r>
              <a:rPr lang="fr-FR" sz="2700" dirty="0" smtClean="0">
                <a:solidFill>
                  <a:schemeClr val="tx1"/>
                </a:solidFill>
                <a:latin typeface="Goudy Old Style" pitchFamily="18" charset="0"/>
              </a:rPr>
              <a:t>Circuit d’achat : Préférence</a:t>
            </a:r>
            <a:endParaRPr lang="fr-FR" sz="2700" dirty="0">
              <a:solidFill>
                <a:schemeClr val="tx1"/>
              </a:solidFill>
              <a:latin typeface="Goudy Old Style" pitchFamily="18" charset="0"/>
            </a:endParaRPr>
          </a:p>
        </p:txBody>
      </p:sp>
      <p:sp>
        <p:nvSpPr>
          <p:cNvPr id="4" name="Line 2"/>
          <p:cNvSpPr>
            <a:spLocks noChangeShapeType="1"/>
          </p:cNvSpPr>
          <p:nvPr/>
        </p:nvSpPr>
        <p:spPr bwMode="auto">
          <a:xfrm>
            <a:off x="0" y="3501008"/>
            <a:ext cx="9144000" cy="0"/>
          </a:xfrm>
          <a:prstGeom prst="line">
            <a:avLst/>
          </a:prstGeom>
          <a:noFill/>
          <a:ln w="76200" cmpd="tri">
            <a:solidFill>
              <a:schemeClr val="accent1"/>
            </a:solidFill>
            <a:round/>
            <a:headEnd type="triangle" w="med" len="med"/>
            <a:tailEnd type="triangle" w="med" len="med"/>
          </a:ln>
        </p:spPr>
        <p:txBody>
          <a:bodyPr/>
          <a:lstStyle/>
          <a:p>
            <a:endParaRPr lang="fr-FR"/>
          </a:p>
        </p:txBody>
      </p:sp>
      <p:sp>
        <p:nvSpPr>
          <p:cNvPr id="5" name="Text Box 3"/>
          <p:cNvSpPr txBox="1">
            <a:spLocks noChangeArrowheads="1"/>
          </p:cNvSpPr>
          <p:nvPr/>
        </p:nvSpPr>
        <p:spPr bwMode="auto">
          <a:xfrm>
            <a:off x="522288" y="5516563"/>
            <a:ext cx="1962150" cy="396875"/>
          </a:xfrm>
          <a:prstGeom prst="rect">
            <a:avLst/>
          </a:prstGeom>
          <a:noFill/>
          <a:ln w="9525">
            <a:noFill/>
            <a:miter lim="800000"/>
            <a:headEnd/>
            <a:tailEnd/>
          </a:ln>
          <a:effectLst/>
        </p:spPr>
        <p:txBody>
          <a:bodyPr wrap="none">
            <a:spAutoFit/>
          </a:bodyPr>
          <a:lstStyle/>
          <a:p>
            <a:pPr algn="l">
              <a:defRPr/>
            </a:pPr>
            <a:r>
              <a:rPr lang="fr-FR" b="1" u="none" dirty="0">
                <a:solidFill>
                  <a:schemeClr val="tx2"/>
                </a:solidFill>
                <a:effectLst>
                  <a:outerShdw blurRad="38100" dist="38100" dir="2700000" algn="tl">
                    <a:srgbClr val="C0C0C0"/>
                  </a:outerShdw>
                </a:effectLst>
                <a:latin typeface="Arial" charset="0"/>
              </a:rPr>
              <a:t>Hard discount </a:t>
            </a:r>
          </a:p>
        </p:txBody>
      </p:sp>
      <p:sp>
        <p:nvSpPr>
          <p:cNvPr id="6" name="Text Box 4"/>
          <p:cNvSpPr txBox="1">
            <a:spLocks noChangeArrowheads="1"/>
          </p:cNvSpPr>
          <p:nvPr/>
        </p:nvSpPr>
        <p:spPr bwMode="auto">
          <a:xfrm>
            <a:off x="6248400" y="5373688"/>
            <a:ext cx="2765425" cy="701675"/>
          </a:xfrm>
          <a:prstGeom prst="rect">
            <a:avLst/>
          </a:prstGeom>
          <a:noFill/>
          <a:ln w="9525">
            <a:noFill/>
            <a:miter lim="800000"/>
            <a:headEnd/>
            <a:tailEnd/>
          </a:ln>
          <a:effectLst/>
        </p:spPr>
        <p:txBody>
          <a:bodyPr wrap="none">
            <a:spAutoFit/>
          </a:bodyPr>
          <a:lstStyle/>
          <a:p>
            <a:pPr>
              <a:defRPr/>
            </a:pPr>
            <a:r>
              <a:rPr lang="fr-FR" b="1" u="none" dirty="0">
                <a:solidFill>
                  <a:schemeClr val="tx2"/>
                </a:solidFill>
                <a:effectLst>
                  <a:outerShdw blurRad="38100" dist="38100" dir="2700000" algn="tl">
                    <a:srgbClr val="C0C0C0"/>
                  </a:outerShdw>
                </a:effectLst>
                <a:latin typeface="Arial" charset="0"/>
              </a:rPr>
              <a:t>Magasins spécialisés</a:t>
            </a:r>
          </a:p>
          <a:p>
            <a:pPr>
              <a:defRPr/>
            </a:pPr>
            <a:r>
              <a:rPr lang="fr-FR" b="1" u="none" dirty="0">
                <a:solidFill>
                  <a:schemeClr val="tx2"/>
                </a:solidFill>
                <a:effectLst>
                  <a:outerShdw blurRad="38100" dist="38100" dir="2700000" algn="tl">
                    <a:srgbClr val="C0C0C0"/>
                  </a:outerShdw>
                </a:effectLst>
                <a:latin typeface="Arial" charset="0"/>
              </a:rPr>
              <a:t>/ pharmacies</a:t>
            </a:r>
          </a:p>
        </p:txBody>
      </p:sp>
      <p:sp>
        <p:nvSpPr>
          <p:cNvPr id="7" name="Text Box 9"/>
          <p:cNvSpPr txBox="1">
            <a:spLocks noChangeArrowheads="1"/>
          </p:cNvSpPr>
          <p:nvPr/>
        </p:nvSpPr>
        <p:spPr bwMode="auto">
          <a:xfrm>
            <a:off x="4241800" y="5516563"/>
            <a:ext cx="762000" cy="396875"/>
          </a:xfrm>
          <a:prstGeom prst="rect">
            <a:avLst/>
          </a:prstGeom>
          <a:noFill/>
          <a:ln w="9525">
            <a:noFill/>
            <a:miter lim="800000"/>
            <a:headEnd/>
            <a:tailEnd/>
          </a:ln>
          <a:effectLst/>
        </p:spPr>
        <p:txBody>
          <a:bodyPr wrap="none">
            <a:spAutoFit/>
          </a:bodyPr>
          <a:lstStyle/>
          <a:p>
            <a:pPr algn="l">
              <a:defRPr/>
            </a:pPr>
            <a:r>
              <a:rPr lang="fr-FR" b="1" u="none" dirty="0">
                <a:solidFill>
                  <a:schemeClr val="tx2"/>
                </a:solidFill>
                <a:effectLst>
                  <a:outerShdw blurRad="38100" dist="38100" dir="2700000" algn="tl">
                    <a:srgbClr val="C0C0C0"/>
                  </a:outerShdw>
                </a:effectLst>
                <a:latin typeface="Arial" charset="0"/>
              </a:rPr>
              <a:t>GMS</a:t>
            </a:r>
          </a:p>
        </p:txBody>
      </p:sp>
      <p:sp>
        <p:nvSpPr>
          <p:cNvPr id="8" name="Oval 11"/>
          <p:cNvSpPr>
            <a:spLocks noChangeArrowheads="1"/>
          </p:cNvSpPr>
          <p:nvPr/>
        </p:nvSpPr>
        <p:spPr bwMode="auto">
          <a:xfrm>
            <a:off x="1143000" y="1989138"/>
            <a:ext cx="3748088" cy="2971800"/>
          </a:xfrm>
          <a:prstGeom prst="ellipse">
            <a:avLst/>
          </a:prstGeom>
          <a:solidFill>
            <a:schemeClr val="accent4">
              <a:lumMod val="75000"/>
            </a:schemeClr>
          </a:solidFill>
          <a:ln w="9525">
            <a:noFill/>
            <a:round/>
            <a:headEnd/>
            <a:tailEnd/>
          </a:ln>
        </p:spPr>
        <p:txBody>
          <a:bodyPr wrap="none" anchor="ctr"/>
          <a:lstStyle/>
          <a:p>
            <a:endParaRPr lang="en-GB"/>
          </a:p>
        </p:txBody>
      </p:sp>
      <p:sp>
        <p:nvSpPr>
          <p:cNvPr id="9" name="Text Box 13"/>
          <p:cNvSpPr txBox="1">
            <a:spLocks noChangeArrowheads="1"/>
          </p:cNvSpPr>
          <p:nvPr/>
        </p:nvSpPr>
        <p:spPr bwMode="auto">
          <a:xfrm>
            <a:off x="2174875" y="4221163"/>
            <a:ext cx="1787525" cy="304800"/>
          </a:xfrm>
          <a:prstGeom prst="rect">
            <a:avLst/>
          </a:prstGeom>
          <a:noFill/>
          <a:ln w="9525">
            <a:noFill/>
            <a:miter lim="800000"/>
            <a:headEnd/>
            <a:tailEnd/>
          </a:ln>
        </p:spPr>
        <p:txBody>
          <a:bodyPr wrap="none">
            <a:spAutoFit/>
          </a:bodyPr>
          <a:lstStyle/>
          <a:p>
            <a:r>
              <a:rPr lang="fr-FR" sz="1400" b="1" u="none" dirty="0">
                <a:latin typeface="Arial" charset="0"/>
                <a:cs typeface="Times New Roman" pitchFamily="18" charset="0"/>
              </a:rPr>
              <a:t>Les « Bons plans »</a:t>
            </a:r>
          </a:p>
        </p:txBody>
      </p:sp>
      <p:sp>
        <p:nvSpPr>
          <p:cNvPr id="10" name="Oval 14"/>
          <p:cNvSpPr>
            <a:spLocks noChangeArrowheads="1"/>
          </p:cNvSpPr>
          <p:nvPr/>
        </p:nvSpPr>
        <p:spPr bwMode="auto">
          <a:xfrm>
            <a:off x="685800" y="1916113"/>
            <a:ext cx="1524000" cy="3108325"/>
          </a:xfrm>
          <a:prstGeom prst="ellipse">
            <a:avLst/>
          </a:prstGeom>
          <a:solidFill>
            <a:srgbClr val="FFC000"/>
          </a:solidFill>
          <a:ln w="9525">
            <a:noFill/>
            <a:round/>
            <a:headEnd/>
            <a:tailEnd/>
          </a:ln>
        </p:spPr>
        <p:txBody>
          <a:bodyPr wrap="none" anchor="ctr"/>
          <a:lstStyle/>
          <a:p>
            <a:pPr>
              <a:defRPr/>
            </a:pPr>
            <a:endParaRPr lang="en-GB"/>
          </a:p>
        </p:txBody>
      </p:sp>
      <p:sp>
        <p:nvSpPr>
          <p:cNvPr id="12" name="Oval 17"/>
          <p:cNvSpPr>
            <a:spLocks noChangeArrowheads="1"/>
          </p:cNvSpPr>
          <p:nvPr/>
        </p:nvSpPr>
        <p:spPr bwMode="auto">
          <a:xfrm>
            <a:off x="6032500" y="1916113"/>
            <a:ext cx="2654300" cy="2941637"/>
          </a:xfrm>
          <a:prstGeom prst="ellipse">
            <a:avLst/>
          </a:prstGeom>
          <a:solidFill>
            <a:schemeClr val="accent3">
              <a:lumMod val="75000"/>
            </a:schemeClr>
          </a:solidFill>
          <a:ln w="12700">
            <a:noFill/>
            <a:round/>
            <a:headEnd/>
            <a:tailEnd/>
          </a:ln>
        </p:spPr>
        <p:txBody>
          <a:bodyPr wrap="none" anchor="ctr"/>
          <a:lstStyle/>
          <a:p>
            <a:endParaRPr lang="en-GB"/>
          </a:p>
        </p:txBody>
      </p:sp>
      <p:sp>
        <p:nvSpPr>
          <p:cNvPr id="14" name="Oval 20"/>
          <p:cNvSpPr>
            <a:spLocks noChangeArrowheads="1"/>
          </p:cNvSpPr>
          <p:nvPr/>
        </p:nvSpPr>
        <p:spPr bwMode="auto">
          <a:xfrm>
            <a:off x="3962400" y="2012950"/>
            <a:ext cx="1585913" cy="3108325"/>
          </a:xfrm>
          <a:prstGeom prst="ellipse">
            <a:avLst/>
          </a:prstGeom>
          <a:solidFill>
            <a:schemeClr val="accent1">
              <a:lumMod val="75000"/>
            </a:schemeClr>
          </a:solidFill>
          <a:ln w="9525">
            <a:noFill/>
            <a:round/>
            <a:headEnd/>
            <a:tailEnd/>
          </a:ln>
        </p:spPr>
        <p:txBody>
          <a:bodyPr wrap="none" anchor="ctr"/>
          <a:lstStyle/>
          <a:p>
            <a:pPr>
              <a:defRPr/>
            </a:pPr>
            <a:endParaRPr lang="en-GB"/>
          </a:p>
        </p:txBody>
      </p:sp>
      <p:pic>
        <p:nvPicPr>
          <p:cNvPr id="16" name="Picture 3"/>
          <p:cNvPicPr>
            <a:picLocks noChangeAspect="1" noChangeArrowheads="1"/>
          </p:cNvPicPr>
          <p:nvPr/>
        </p:nvPicPr>
        <p:blipFill>
          <a:blip r:embed="rId2" cstate="print"/>
          <a:srcRect/>
          <a:stretch>
            <a:fillRect/>
          </a:stretch>
        </p:blipFill>
        <p:spPr bwMode="auto">
          <a:xfrm>
            <a:off x="2339752" y="2636912"/>
            <a:ext cx="1512168" cy="1512168"/>
          </a:xfrm>
          <a:prstGeom prst="rect">
            <a:avLst/>
          </a:prstGeom>
          <a:ln>
            <a:noFill/>
          </a:ln>
          <a:effectLst>
            <a:softEdge rad="112500"/>
          </a:effectLst>
        </p:spPr>
      </p:pic>
      <p:pic>
        <p:nvPicPr>
          <p:cNvPr id="17" name="Picture 2"/>
          <p:cNvPicPr>
            <a:picLocks noChangeAspect="1" noChangeArrowheads="1"/>
          </p:cNvPicPr>
          <p:nvPr/>
        </p:nvPicPr>
        <p:blipFill>
          <a:blip r:embed="rId3" cstate="print"/>
          <a:srcRect/>
          <a:stretch>
            <a:fillRect/>
          </a:stretch>
        </p:blipFill>
        <p:spPr bwMode="auto">
          <a:xfrm>
            <a:off x="6372200" y="2564904"/>
            <a:ext cx="1944216" cy="1512168"/>
          </a:xfrm>
          <a:prstGeom prst="rect">
            <a:avLst/>
          </a:prstGeom>
          <a:ln>
            <a:noFill/>
          </a:ln>
          <a:effectLst>
            <a:softEdge rad="112500"/>
          </a:effectLst>
        </p:spPr>
      </p:pic>
      <p:pic>
        <p:nvPicPr>
          <p:cNvPr id="18" name="Picture 3"/>
          <p:cNvPicPr>
            <a:picLocks noChangeAspect="1" noChangeArrowheads="1"/>
          </p:cNvPicPr>
          <p:nvPr/>
        </p:nvPicPr>
        <p:blipFill>
          <a:blip r:embed="rId4" cstate="print"/>
          <a:srcRect/>
          <a:stretch>
            <a:fillRect/>
          </a:stretch>
        </p:blipFill>
        <p:spPr bwMode="auto">
          <a:xfrm>
            <a:off x="4067944" y="2996952"/>
            <a:ext cx="1368152"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2"/>
          <p:cNvPicPr>
            <a:picLocks noChangeAspect="1" noChangeArrowheads="1"/>
          </p:cNvPicPr>
          <p:nvPr/>
        </p:nvPicPr>
        <p:blipFill>
          <a:blip r:embed="rId5" cstate="print"/>
          <a:srcRect/>
          <a:stretch>
            <a:fillRect/>
          </a:stretch>
        </p:blipFill>
        <p:spPr bwMode="auto">
          <a:xfrm>
            <a:off x="827584" y="2996952"/>
            <a:ext cx="1296144" cy="936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ext Box 16"/>
          <p:cNvSpPr txBox="1">
            <a:spLocks noChangeArrowheads="1"/>
          </p:cNvSpPr>
          <p:nvPr/>
        </p:nvSpPr>
        <p:spPr bwMode="auto">
          <a:xfrm>
            <a:off x="755576" y="2420888"/>
            <a:ext cx="1383829" cy="523220"/>
          </a:xfrm>
          <a:prstGeom prst="rect">
            <a:avLst/>
          </a:prstGeom>
          <a:noFill/>
          <a:ln w="9525">
            <a:noFill/>
            <a:miter lim="800000"/>
            <a:headEnd/>
            <a:tailEnd/>
          </a:ln>
        </p:spPr>
        <p:txBody>
          <a:bodyPr wrap="square">
            <a:spAutoFit/>
          </a:bodyPr>
          <a:lstStyle/>
          <a:p>
            <a:pPr algn="ctr"/>
            <a:r>
              <a:rPr lang="fr-FR" sz="1400" b="1" u="none" dirty="0">
                <a:latin typeface="Arial" charset="0"/>
                <a:cs typeface="Times New Roman" pitchFamily="18" charset="0"/>
              </a:rPr>
              <a:t>Les </a:t>
            </a:r>
          </a:p>
          <a:p>
            <a:pPr algn="ctr"/>
            <a:r>
              <a:rPr lang="fr-FR" sz="1400" b="1" u="none" dirty="0">
                <a:latin typeface="Arial" charset="0"/>
                <a:cs typeface="Times New Roman" pitchFamily="18" charset="0"/>
              </a:rPr>
              <a:t>« </a:t>
            </a:r>
            <a:r>
              <a:rPr lang="fr-FR" sz="1400" b="1" u="none" dirty="0" smtClean="0">
                <a:latin typeface="Arial" charset="0"/>
                <a:cs typeface="Times New Roman" pitchFamily="18" charset="0"/>
              </a:rPr>
              <a:t>Economes</a:t>
            </a:r>
            <a:r>
              <a:rPr lang="fr-FR" sz="1400" b="1" u="none" dirty="0">
                <a:latin typeface="Arial" charset="0"/>
                <a:cs typeface="Times New Roman" pitchFamily="18" charset="0"/>
              </a:rPr>
              <a:t> »</a:t>
            </a:r>
          </a:p>
        </p:txBody>
      </p:sp>
      <p:sp>
        <p:nvSpPr>
          <p:cNvPr id="21" name="Text Box 19"/>
          <p:cNvSpPr txBox="1">
            <a:spLocks noChangeArrowheads="1"/>
          </p:cNvSpPr>
          <p:nvPr/>
        </p:nvSpPr>
        <p:spPr bwMode="auto">
          <a:xfrm>
            <a:off x="6660232" y="2276872"/>
            <a:ext cx="1361014" cy="307777"/>
          </a:xfrm>
          <a:prstGeom prst="rect">
            <a:avLst/>
          </a:prstGeom>
          <a:noFill/>
          <a:ln w="9525" algn="ctr">
            <a:noFill/>
            <a:miter lim="800000"/>
            <a:headEnd/>
            <a:tailEnd/>
          </a:ln>
        </p:spPr>
        <p:txBody>
          <a:bodyPr wrap="none">
            <a:spAutoFit/>
          </a:bodyPr>
          <a:lstStyle/>
          <a:p>
            <a:r>
              <a:rPr lang="fr-FR" sz="1400" b="1" u="none" dirty="0">
                <a:latin typeface="Arial" charset="0"/>
                <a:cs typeface="Times New Roman" pitchFamily="18" charset="0"/>
              </a:rPr>
              <a:t>Les « </a:t>
            </a:r>
            <a:r>
              <a:rPr lang="fr-FR" sz="1400" b="1" u="none" dirty="0" smtClean="0">
                <a:latin typeface="Arial" charset="0"/>
                <a:cs typeface="Times New Roman" pitchFamily="18" charset="0"/>
              </a:rPr>
              <a:t>Aisées»</a:t>
            </a:r>
            <a:endParaRPr lang="fr-FR" sz="1400" b="1" u="none" dirty="0">
              <a:latin typeface="Arial" charset="0"/>
              <a:cs typeface="Times New Roman" pitchFamily="18" charset="0"/>
            </a:endParaRPr>
          </a:p>
        </p:txBody>
      </p:sp>
      <p:sp>
        <p:nvSpPr>
          <p:cNvPr id="22" name="Text Box 22"/>
          <p:cNvSpPr txBox="1">
            <a:spLocks noChangeArrowheads="1"/>
          </p:cNvSpPr>
          <p:nvPr/>
        </p:nvSpPr>
        <p:spPr bwMode="auto">
          <a:xfrm>
            <a:off x="3995936" y="4293096"/>
            <a:ext cx="1468672" cy="523220"/>
          </a:xfrm>
          <a:prstGeom prst="rect">
            <a:avLst/>
          </a:prstGeom>
          <a:noFill/>
          <a:ln w="9525">
            <a:noFill/>
            <a:miter lim="800000"/>
            <a:headEnd/>
            <a:tailEnd/>
          </a:ln>
        </p:spPr>
        <p:txBody>
          <a:bodyPr wrap="none">
            <a:spAutoFit/>
          </a:bodyPr>
          <a:lstStyle/>
          <a:p>
            <a:pPr algn="ctr"/>
            <a:r>
              <a:rPr lang="fr-FR" sz="1400" b="1" u="none" dirty="0">
                <a:latin typeface="Arial" charset="0"/>
                <a:cs typeface="Times New Roman" pitchFamily="18" charset="0"/>
              </a:rPr>
              <a:t>Les </a:t>
            </a:r>
          </a:p>
          <a:p>
            <a:pPr algn="ctr"/>
            <a:r>
              <a:rPr lang="fr-FR" sz="1400" b="1" u="none" dirty="0">
                <a:latin typeface="Arial" charset="0"/>
                <a:cs typeface="Times New Roman" pitchFamily="18" charset="0"/>
              </a:rPr>
              <a:t>« </a:t>
            </a:r>
            <a:r>
              <a:rPr lang="fr-FR" sz="1400" b="1" u="none" dirty="0" smtClean="0">
                <a:latin typeface="Arial" charset="0"/>
                <a:cs typeface="Times New Roman" pitchFamily="18" charset="0"/>
              </a:rPr>
              <a:t>Réfractaires»</a:t>
            </a:r>
            <a:endParaRPr lang="fr-FR" sz="1400" b="1" u="none" dirty="0">
              <a:latin typeface="Arial"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251520" y="188640"/>
            <a:ext cx="8534400" cy="608112"/>
          </a:xfrm>
          <a:prstGeom prst="rect">
            <a:avLst/>
          </a:prstGeom>
        </p:spPr>
        <p:style>
          <a:lnRef idx="2">
            <a:schemeClr val="accent2"/>
          </a:lnRef>
          <a:fillRef idx="1">
            <a:schemeClr val="lt1"/>
          </a:fillRef>
          <a:effectRef idx="0">
            <a:schemeClr val="accent2"/>
          </a:effectRef>
          <a:fontRef idx="minor">
            <a:schemeClr val="dk1"/>
          </a:fontRef>
        </p:style>
        <p:txBody>
          <a:bodyPr vert="horz" anchor="b">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300" b="1" i="0" u="none" strike="noStrike" kern="1200" cap="none" spc="0" normalizeH="0" baseline="0" noProof="0" dirty="0" smtClean="0">
                <a:ln>
                  <a:noFill/>
                </a:ln>
                <a:solidFill>
                  <a:schemeClr val="accent3">
                    <a:shade val="75000"/>
                  </a:schemeClr>
                </a:solidFill>
                <a:effectLst/>
                <a:uLnTx/>
                <a:uFillTx/>
                <a:latin typeface="+mj-lt"/>
                <a:ea typeface="+mj-ea"/>
                <a:cs typeface="+mj-cs"/>
              </a:rPr>
              <a:t>COMMUNICATION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900" b="1" i="0" u="none" strike="noStrike" kern="1200" cap="none" spc="0" normalizeH="0" baseline="0" noProof="0" dirty="0" smtClean="0">
                <a:ln>
                  <a:noFill/>
                </a:ln>
                <a:solidFill>
                  <a:schemeClr val="tx1"/>
                </a:solidFill>
                <a:effectLst/>
                <a:uLnTx/>
                <a:uFillTx/>
                <a:latin typeface="+mj-lt"/>
                <a:ea typeface="+mj-ea"/>
                <a:cs typeface="+mj-cs"/>
              </a:rPr>
              <a:t>ACCESSIBILITÉ</a:t>
            </a:r>
            <a:endParaRPr kumimoji="0" lang="fr-FR" sz="33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srcRect l="19643" t="20297" r="32208" b="19657"/>
          <a:stretch>
            <a:fillRect/>
          </a:stretch>
        </p:blipFill>
        <p:spPr bwMode="auto">
          <a:xfrm>
            <a:off x="467544" y="908720"/>
            <a:ext cx="8136904" cy="5705186"/>
          </a:xfrm>
          <a:prstGeom prst="rect">
            <a:avLst/>
          </a:prstGeom>
          <a:ln>
            <a:noFill/>
          </a:ln>
          <a:effectLst>
            <a:outerShdw blurRad="292100" dist="139700" dir="2700000" algn="tl" rotWithShape="0">
              <a:srgbClr val="333333">
                <a:alpha val="65000"/>
              </a:srgbClr>
            </a:outerShdw>
          </a:effectLst>
        </p:spPr>
      </p:pic>
      <p:pic>
        <p:nvPicPr>
          <p:cNvPr id="4" name="Image 3" descr="communication.jpg"/>
          <p:cNvPicPr>
            <a:picLocks noChangeAspect="1"/>
          </p:cNvPicPr>
          <p:nvPr/>
        </p:nvPicPr>
        <p:blipFill>
          <a:blip r:embed="rId3" cstate="print"/>
          <a:stretch>
            <a:fillRect/>
          </a:stretch>
        </p:blipFill>
        <p:spPr>
          <a:xfrm>
            <a:off x="-2628800" y="2564904"/>
            <a:ext cx="2843808" cy="144016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3000" r="-3000"/>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251520" y="188640"/>
            <a:ext cx="8534400" cy="608112"/>
          </a:xfrm>
          <a:prstGeom prst="rect">
            <a:avLst/>
          </a:prstGeom>
        </p:spPr>
        <p:style>
          <a:lnRef idx="2">
            <a:schemeClr val="accent2"/>
          </a:lnRef>
          <a:fillRef idx="1">
            <a:schemeClr val="lt1"/>
          </a:fillRef>
          <a:effectRef idx="0">
            <a:schemeClr val="accent2"/>
          </a:effectRef>
          <a:fontRef idx="minor">
            <a:schemeClr val="dk1"/>
          </a:fontRef>
        </p:style>
        <p:txBody>
          <a:bodyPr vert="horz" anchor="b">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300" b="1" i="0" u="none" strike="noStrike" kern="1200" cap="none" spc="0" normalizeH="0" baseline="0" noProof="0" dirty="0" smtClean="0">
                <a:ln>
                  <a:noFill/>
                </a:ln>
                <a:solidFill>
                  <a:schemeClr val="accent3">
                    <a:shade val="75000"/>
                  </a:schemeClr>
                </a:solidFill>
                <a:effectLst/>
                <a:uLnTx/>
                <a:uFillTx/>
                <a:latin typeface="+mj-lt"/>
                <a:ea typeface="+mj-ea"/>
                <a:cs typeface="+mj-cs"/>
              </a:rPr>
              <a:t>ACCESSIBILITÉ</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smtClean="0">
                <a:ln>
                  <a:noFill/>
                </a:ln>
                <a:solidFill>
                  <a:schemeClr val="accent3">
                    <a:shade val="75000"/>
                  </a:schemeClr>
                </a:solidFill>
                <a:effectLst/>
                <a:uLnTx/>
                <a:uFillTx/>
                <a:latin typeface="+mj-lt"/>
                <a:ea typeface="+mj-ea"/>
                <a:cs typeface="+mj-cs"/>
              </a:rPr>
              <a:t>communication  interne</a:t>
            </a:r>
            <a:endParaRPr kumimoji="0" lang="fr-FR" sz="2600" b="1"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
        <p:nvSpPr>
          <p:cNvPr id="4" name="ZoneTexte 3"/>
          <p:cNvSpPr txBox="1"/>
          <p:nvPr/>
        </p:nvSpPr>
        <p:spPr>
          <a:xfrm>
            <a:off x="3563888" y="4077072"/>
            <a:ext cx="5580112" cy="2677656"/>
          </a:xfrm>
          <a:prstGeom prst="rect">
            <a:avLst/>
          </a:prstGeom>
          <a:noFill/>
        </p:spPr>
        <p:txBody>
          <a:bodyPr wrap="square" rtlCol="0">
            <a:spAutoFit/>
          </a:bodyPr>
          <a:lstStyle/>
          <a:p>
            <a:pPr algn="just">
              <a:lnSpc>
                <a:spcPct val="150000"/>
              </a:lnSpc>
            </a:pPr>
            <a:endParaRPr lang="fr-FR" sz="1600" dirty="0" smtClean="0">
              <a:latin typeface="Goudy Old Style" pitchFamily="18" charset="0"/>
            </a:endParaRPr>
          </a:p>
          <a:p>
            <a:pPr lvl="1" algn="just">
              <a:lnSpc>
                <a:spcPct val="150000"/>
              </a:lnSpc>
              <a:buFont typeface="Wingdings" pitchFamily="2" charset="2"/>
              <a:buChar char="q"/>
            </a:pPr>
            <a:r>
              <a:rPr lang="fr-FR" sz="1600" dirty="0" smtClean="0">
                <a:latin typeface="Goudy Old Style" pitchFamily="18" charset="0"/>
              </a:rPr>
              <a:t>Médecin pharmacien, </a:t>
            </a:r>
          </a:p>
          <a:p>
            <a:pPr lvl="1" algn="just">
              <a:lnSpc>
                <a:spcPct val="150000"/>
              </a:lnSpc>
              <a:buFont typeface="Wingdings" pitchFamily="2" charset="2"/>
              <a:buChar char="q"/>
            </a:pPr>
            <a:r>
              <a:rPr lang="fr-FR" sz="1600" dirty="0" smtClean="0">
                <a:latin typeface="Goudy Old Style" pitchFamily="18" charset="0"/>
              </a:rPr>
              <a:t>Livre spécialisé Mamans</a:t>
            </a:r>
          </a:p>
          <a:p>
            <a:pPr lvl="1" algn="just">
              <a:lnSpc>
                <a:spcPct val="150000"/>
              </a:lnSpc>
              <a:buFont typeface="Wingdings" pitchFamily="2" charset="2"/>
              <a:buChar char="q"/>
            </a:pPr>
            <a:r>
              <a:rPr lang="fr-FR" sz="1600" dirty="0" smtClean="0">
                <a:latin typeface="Goudy Old Style" pitchFamily="18" charset="0"/>
              </a:rPr>
              <a:t>Kinésithérapeute: Retrendre les muscles sollicité lors de l’accouchement</a:t>
            </a:r>
          </a:p>
          <a:p>
            <a:pPr lvl="1" algn="just">
              <a:lnSpc>
                <a:spcPct val="150000"/>
              </a:lnSpc>
              <a:buFont typeface="Wingdings" pitchFamily="2" charset="2"/>
              <a:buChar char="q"/>
            </a:pPr>
            <a:r>
              <a:rPr lang="fr-FR" sz="1600" dirty="0" smtClean="0">
                <a:latin typeface="Goudy Old Style" pitchFamily="18" charset="0"/>
              </a:rPr>
              <a:t>Infirmière scolaire (3 ans) </a:t>
            </a:r>
          </a:p>
          <a:p>
            <a:pPr lvl="1" algn="just">
              <a:lnSpc>
                <a:spcPct val="150000"/>
              </a:lnSpc>
              <a:buFont typeface="Wingdings" pitchFamily="2" charset="2"/>
              <a:buChar char="q"/>
            </a:pPr>
            <a:r>
              <a:rPr lang="fr-FR" sz="1600" dirty="0" smtClean="0">
                <a:latin typeface="Goudy Old Style" pitchFamily="18" charset="0"/>
              </a:rPr>
              <a:t>Maternité</a:t>
            </a:r>
            <a:endParaRPr lang="fr-FR" sz="1600" dirty="0">
              <a:latin typeface="Goudy Old Style" pitchFamily="18" charset="0"/>
            </a:endParaRPr>
          </a:p>
        </p:txBody>
      </p:sp>
      <p:pic>
        <p:nvPicPr>
          <p:cNvPr id="1026" name="Picture 2" descr="http://www.decide-life.com/images/emma_18.jpg"/>
          <p:cNvPicPr>
            <a:picLocks noChangeAspect="1" noChangeArrowheads="1"/>
          </p:cNvPicPr>
          <p:nvPr/>
        </p:nvPicPr>
        <p:blipFill>
          <a:blip r:embed="rId3" cstate="print"/>
          <a:srcRect/>
          <a:stretch>
            <a:fillRect/>
          </a:stretch>
        </p:blipFill>
        <p:spPr bwMode="auto">
          <a:xfrm>
            <a:off x="323529" y="4552180"/>
            <a:ext cx="3096344" cy="2032249"/>
          </a:xfrm>
          <a:prstGeom prst="rect">
            <a:avLst/>
          </a:prstGeom>
          <a:ln>
            <a:noFill/>
          </a:ln>
          <a:effectLst>
            <a:softEdge rad="112500"/>
          </a:effectLst>
        </p:spPr>
      </p:pic>
      <p:sp>
        <p:nvSpPr>
          <p:cNvPr id="6" name="Rectangle 5"/>
          <p:cNvSpPr/>
          <p:nvPr/>
        </p:nvSpPr>
        <p:spPr>
          <a:xfrm>
            <a:off x="-180528" y="3789040"/>
            <a:ext cx="8928992" cy="830997"/>
          </a:xfrm>
          <a:prstGeom prst="rect">
            <a:avLst/>
          </a:prstGeom>
        </p:spPr>
        <p:txBody>
          <a:bodyPr wrap="square">
            <a:spAutoFit/>
          </a:bodyPr>
          <a:lstStyle/>
          <a:p>
            <a:pPr lvl="1" algn="just">
              <a:lnSpc>
                <a:spcPct val="150000"/>
              </a:lnSpc>
              <a:buFont typeface="Wingdings" pitchFamily="2" charset="2"/>
              <a:buChar char="v"/>
            </a:pPr>
            <a:r>
              <a:rPr lang="fr-FR" sz="1600" dirty="0" smtClean="0">
                <a:solidFill>
                  <a:prstClr val="black"/>
                </a:solidFill>
                <a:latin typeface="Goudy Old Style" pitchFamily="18" charset="0"/>
              </a:rPr>
              <a:t>    Conseils  </a:t>
            </a:r>
            <a:r>
              <a:rPr lang="fr-FR" sz="1600" b="1" dirty="0" smtClean="0">
                <a:solidFill>
                  <a:schemeClr val="accent3"/>
                </a:solidFill>
                <a:latin typeface="Goudy Old Style" pitchFamily="18" charset="0"/>
              </a:rPr>
              <a:t>du  corps Médical </a:t>
            </a:r>
            <a:r>
              <a:rPr lang="fr-FR" sz="1600" dirty="0" smtClean="0">
                <a:solidFill>
                  <a:prstClr val="black"/>
                </a:solidFill>
                <a:latin typeface="Goudy Old Style" pitchFamily="18" charset="0"/>
              </a:rPr>
              <a:t>: Assurance sur la bonne santé de soi et de son enfant. </a:t>
            </a:r>
            <a:r>
              <a:rPr lang="fr-FR" sz="1600" dirty="0" smtClean="0">
                <a:solidFill>
                  <a:prstClr val="black"/>
                </a:solidFill>
                <a:latin typeface="Goudy Old Style" pitchFamily="18" charset="0"/>
                <a:sym typeface="Wingdings" pitchFamily="2" charset="2"/>
              </a:rPr>
              <a:t> Sureté des informations . </a:t>
            </a:r>
            <a:endParaRPr lang="fr-FR" sz="1600" dirty="0" smtClean="0">
              <a:solidFill>
                <a:prstClr val="black"/>
              </a:solidFill>
              <a:latin typeface="Goudy Old Style" pitchFamily="18" charset="0"/>
            </a:endParaRPr>
          </a:p>
        </p:txBody>
      </p:sp>
      <p:sp>
        <p:nvSpPr>
          <p:cNvPr id="8" name="ZoneTexte 7"/>
          <p:cNvSpPr txBox="1"/>
          <p:nvPr/>
        </p:nvSpPr>
        <p:spPr>
          <a:xfrm>
            <a:off x="323528" y="908720"/>
            <a:ext cx="8568952" cy="3539430"/>
          </a:xfrm>
          <a:prstGeom prst="rect">
            <a:avLst/>
          </a:prstGeom>
          <a:noFill/>
        </p:spPr>
        <p:txBody>
          <a:bodyPr wrap="square" rtlCol="0">
            <a:spAutoFit/>
          </a:bodyPr>
          <a:lstStyle/>
          <a:p>
            <a:pPr algn="just">
              <a:buFont typeface="Wingdings" pitchFamily="2" charset="2"/>
              <a:buChar char="v"/>
            </a:pPr>
            <a:r>
              <a:rPr lang="fr-FR" sz="1600" dirty="0" smtClean="0">
                <a:latin typeface="Goudy Old Style" pitchFamily="18" charset="0"/>
              </a:rPr>
              <a:t>Les conseils </a:t>
            </a:r>
            <a:r>
              <a:rPr lang="fr-FR" sz="1600" b="1" dirty="0" smtClean="0">
                <a:solidFill>
                  <a:schemeClr val="accent3"/>
                </a:solidFill>
                <a:latin typeface="Goudy Old Style" pitchFamily="18" charset="0"/>
              </a:rPr>
              <a:t>de la famille et des amis </a:t>
            </a:r>
            <a:r>
              <a:rPr lang="fr-FR" sz="1600" dirty="0" smtClean="0">
                <a:latin typeface="Goudy Old Style" pitchFamily="18" charset="0"/>
              </a:rPr>
              <a:t>concernant les bons plans, les astuces ainsi que les soins constituent des  conseils sur laquelle la maman peut s’y reposer.</a:t>
            </a:r>
            <a:br>
              <a:rPr lang="fr-FR" sz="1600" dirty="0" smtClean="0">
                <a:latin typeface="Goudy Old Style" pitchFamily="18" charset="0"/>
              </a:rPr>
            </a:br>
            <a:r>
              <a:rPr lang="fr-FR" sz="1600" dirty="0" smtClean="0">
                <a:latin typeface="Goudy Old Style" pitchFamily="18" charset="0"/>
              </a:rPr>
              <a:t>D’autres mamans se tournent vers des blogs ou elles peuvent discuter librement de leur inquiétude et de leurs questions. Ces Mamans s’aident entre elles , elles se comprennent car vivent la même  situation.</a:t>
            </a:r>
          </a:p>
          <a:p>
            <a:pPr algn="just"/>
            <a:endParaRPr lang="fr-FR" sz="1600" dirty="0" smtClean="0">
              <a:latin typeface="Goudy Old Style" pitchFamily="18" charset="0"/>
            </a:endParaRPr>
          </a:p>
          <a:p>
            <a:pPr algn="just">
              <a:buFont typeface="Wingdings" pitchFamily="2" charset="2"/>
              <a:buChar char="v"/>
            </a:pPr>
            <a:r>
              <a:rPr lang="fr-FR" sz="1600" dirty="0" smtClean="0">
                <a:latin typeface="Goudy Old Style" pitchFamily="18" charset="0"/>
              </a:rPr>
              <a:t>Les </a:t>
            </a:r>
            <a:r>
              <a:rPr lang="fr-FR" sz="1600" b="1" dirty="0" smtClean="0">
                <a:solidFill>
                  <a:schemeClr val="accent3"/>
                </a:solidFill>
                <a:latin typeface="Goudy Old Style" pitchFamily="18" charset="0"/>
              </a:rPr>
              <a:t>cabinets médicaux </a:t>
            </a:r>
            <a:r>
              <a:rPr lang="fr-FR" sz="1600" dirty="0" smtClean="0">
                <a:latin typeface="Goudy Old Style" pitchFamily="18" charset="0"/>
              </a:rPr>
              <a:t>constituent aussi un réel échange entre les patients. L’attente étant relativement longue, des catalogues de Maman font le bonheur des patients et </a:t>
            </a:r>
            <a:r>
              <a:rPr lang="fr-FR" sz="1600" dirty="0" err="1" smtClean="0">
                <a:latin typeface="Goudy Old Style" pitchFamily="18" charset="0"/>
              </a:rPr>
              <a:t>constitut</a:t>
            </a:r>
            <a:r>
              <a:rPr lang="fr-FR" sz="1600" dirty="0" smtClean="0">
                <a:latin typeface="Goudy Old Style" pitchFamily="18" charset="0"/>
              </a:rPr>
              <a:t> un réel support de communication</a:t>
            </a:r>
          </a:p>
          <a:p>
            <a:pPr algn="just"/>
            <a:endParaRPr lang="fr-FR" sz="1600" dirty="0" smtClean="0">
              <a:latin typeface="Goudy Old Style" pitchFamily="18" charset="0"/>
            </a:endParaRPr>
          </a:p>
          <a:p>
            <a:pPr algn="just">
              <a:buFont typeface="Wingdings" pitchFamily="2" charset="2"/>
              <a:buChar char="v"/>
            </a:pPr>
            <a:r>
              <a:rPr lang="fr-FR" sz="1600" b="1" dirty="0" smtClean="0">
                <a:solidFill>
                  <a:schemeClr val="accent3"/>
                </a:solidFill>
                <a:latin typeface="Goudy Old Style" pitchFamily="18" charset="0"/>
              </a:rPr>
              <a:t>En métro, dans le tramway </a:t>
            </a:r>
            <a:r>
              <a:rPr lang="fr-FR" sz="1600" dirty="0" smtClean="0">
                <a:latin typeface="Goudy Old Style" pitchFamily="18" charset="0"/>
              </a:rPr>
              <a:t>ou encore dans le train, des journaux ou catalogues  sont offerts quotidiennement et gratuitement et permettent aux Mamans de se tenir au courant des bons plans.</a:t>
            </a:r>
            <a:br>
              <a:rPr lang="fr-FR" sz="1600" dirty="0" smtClean="0">
                <a:latin typeface="Goudy Old Style" pitchFamily="18" charset="0"/>
              </a:rPr>
            </a:br>
            <a:r>
              <a:rPr lang="fr-FR" sz="1600" dirty="0" smtClean="0">
                <a:latin typeface="Goudy Old Style" pitchFamily="18" charset="0"/>
              </a:rPr>
              <a:t/>
            </a:r>
            <a:br>
              <a:rPr lang="fr-FR" sz="1600" dirty="0" smtClean="0">
                <a:latin typeface="Goudy Old Style" pitchFamily="18" charset="0"/>
              </a:rPr>
            </a:br>
            <a:r>
              <a:rPr lang="fr-FR" sz="1600" dirty="0" smtClean="0">
                <a:latin typeface="Goudy Old Style" pitchFamily="18" charset="0"/>
              </a:rPr>
              <a:t/>
            </a:r>
            <a:br>
              <a:rPr lang="fr-FR" sz="1600" dirty="0" smtClean="0">
                <a:latin typeface="Goudy Old Style" pitchFamily="18" charset="0"/>
              </a:rPr>
            </a:br>
            <a:endParaRPr lang="fr-FR"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5000" r="-5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23528" y="1052736"/>
            <a:ext cx="8503920" cy="4752528"/>
          </a:xfrm>
        </p:spPr>
        <p:txBody>
          <a:bodyPr>
            <a:normAutofit fontScale="77500" lnSpcReduction="20000"/>
          </a:bodyPr>
          <a:lstStyle/>
          <a:p>
            <a:pPr algn="just">
              <a:lnSpc>
                <a:spcPct val="150000"/>
              </a:lnSpc>
            </a:pPr>
            <a:r>
              <a:rPr lang="fr-FR" sz="1800" b="1" dirty="0" smtClean="0">
                <a:solidFill>
                  <a:schemeClr val="accent3"/>
                </a:solidFill>
                <a:latin typeface="Goudy Old Style" pitchFamily="18" charset="0"/>
              </a:rPr>
              <a:t>En Maternité</a:t>
            </a:r>
          </a:p>
          <a:p>
            <a:pPr algn="just">
              <a:lnSpc>
                <a:spcPct val="150000"/>
              </a:lnSpc>
              <a:buNone/>
            </a:pPr>
            <a:r>
              <a:rPr lang="fr-FR" sz="1600" dirty="0" smtClean="0">
                <a:latin typeface="Goudy Old Style" pitchFamily="18" charset="0"/>
              </a:rPr>
              <a:t>     Avec l’aide des professionnels de Santé, </a:t>
            </a:r>
            <a:r>
              <a:rPr lang="fr-FR" sz="1600" b="1" dirty="0" smtClean="0">
                <a:solidFill>
                  <a:schemeClr val="accent3"/>
                </a:solidFill>
                <a:latin typeface="Goudy Old Style" pitchFamily="18" charset="0"/>
              </a:rPr>
              <a:t>NUK</a:t>
            </a:r>
            <a:r>
              <a:rPr lang="fr-FR" sz="1600" dirty="0" smtClean="0">
                <a:latin typeface="Goudy Old Style" pitchFamily="18" charset="0"/>
              </a:rPr>
              <a:t> a réalisé une brochure d’information sur l’allaitement à destination des futures mamans qu’elle diffuse dans les maternités. On y présente les solutions aux petits problèmes d’allaitement grâce à une gamme complète de produits innovants. Un véritable concentré de réponses et de conseils pour faire de l’allaitement un moment privilégié.</a:t>
            </a:r>
          </a:p>
          <a:p>
            <a:pPr algn="just">
              <a:lnSpc>
                <a:spcPct val="150000"/>
              </a:lnSpc>
              <a:buNone/>
            </a:pPr>
            <a:endParaRPr lang="fr-FR" sz="1600" dirty="0" smtClean="0">
              <a:latin typeface="Goudy Old Style" pitchFamily="18" charset="0"/>
            </a:endParaRPr>
          </a:p>
          <a:p>
            <a:pPr algn="just">
              <a:lnSpc>
                <a:spcPct val="150000"/>
              </a:lnSpc>
              <a:buNone/>
            </a:pPr>
            <a:endParaRPr lang="fr-FR" sz="1600" dirty="0" smtClean="0">
              <a:latin typeface="Goudy Old Style" pitchFamily="18" charset="0"/>
            </a:endParaRPr>
          </a:p>
          <a:p>
            <a:pPr algn="just">
              <a:lnSpc>
                <a:spcPct val="150000"/>
              </a:lnSpc>
              <a:buNone/>
            </a:pPr>
            <a:endParaRPr lang="fr-FR" sz="1600" dirty="0" smtClean="0">
              <a:latin typeface="Goudy Old Style" pitchFamily="18" charset="0"/>
            </a:endParaRPr>
          </a:p>
          <a:p>
            <a:pPr algn="just">
              <a:lnSpc>
                <a:spcPct val="150000"/>
              </a:lnSpc>
              <a:buNone/>
            </a:pPr>
            <a:endParaRPr lang="fr-FR" sz="1600" dirty="0" smtClean="0">
              <a:latin typeface="Goudy Old Style" pitchFamily="18" charset="0"/>
            </a:endParaRPr>
          </a:p>
          <a:p>
            <a:pPr algn="just">
              <a:lnSpc>
                <a:spcPct val="150000"/>
              </a:lnSpc>
              <a:buNone/>
            </a:pPr>
            <a:endParaRPr lang="fr-FR" sz="1600" dirty="0" smtClean="0">
              <a:latin typeface="Goudy Old Style" pitchFamily="18" charset="0"/>
            </a:endParaRPr>
          </a:p>
          <a:p>
            <a:pPr algn="just">
              <a:lnSpc>
                <a:spcPct val="150000"/>
              </a:lnSpc>
              <a:buFont typeface="Arial" pitchFamily="34" charset="0"/>
              <a:buChar char="•"/>
            </a:pPr>
            <a:r>
              <a:rPr lang="fr-FR" sz="1800" b="1" dirty="0" smtClean="0">
                <a:solidFill>
                  <a:schemeClr val="accent3"/>
                </a:solidFill>
                <a:latin typeface="Goudy Old Style" pitchFamily="18" charset="0"/>
              </a:rPr>
              <a:t>A u travail </a:t>
            </a:r>
            <a:r>
              <a:rPr lang="fr-FR" sz="1600" dirty="0" smtClean="0">
                <a:latin typeface="Goudy Old Style" pitchFamily="18" charset="0"/>
              </a:rPr>
              <a:t>   «  Les </a:t>
            </a:r>
            <a:r>
              <a:rPr lang="fr-FR" sz="1600" b="1" dirty="0" smtClean="0">
                <a:solidFill>
                  <a:schemeClr val="accent3"/>
                </a:solidFill>
                <a:latin typeface="Goudy Old Style" pitchFamily="18" charset="0"/>
              </a:rPr>
              <a:t>Manpreneurs </a:t>
            </a:r>
            <a:r>
              <a:rPr lang="fr-FR" sz="1600" dirty="0" smtClean="0">
                <a:latin typeface="Goudy Old Style" pitchFamily="18" charset="0"/>
              </a:rPr>
              <a:t>se retrouvent autour d’un café pour échanger de bons plans »</a:t>
            </a:r>
          </a:p>
          <a:p>
            <a:pPr algn="just">
              <a:lnSpc>
                <a:spcPct val="150000"/>
              </a:lnSpc>
              <a:buNone/>
            </a:pPr>
            <a:r>
              <a:rPr lang="fr-FR" sz="1600" dirty="0" smtClean="0">
                <a:latin typeface="Goudy Old Style" pitchFamily="18" charset="0"/>
              </a:rPr>
              <a:t>       Difficile de gérer le travail et la famille.les Manpreneurs contraction de Maman et d’entrepreneur se réunissent autour d’une table pour partager leur compétences de Maman pour pourquoi pas les exploiter pour leur travail. Ce type de consulting rejoignent 400 adhérentes en France. Aux états unis, Le Mompreneurs compte 7 millions d’adeptes: un vrai créneau à exploiter en France. Gaetane deljurie </a:t>
            </a:r>
          </a:p>
          <a:p>
            <a:pPr algn="just">
              <a:lnSpc>
                <a:spcPct val="150000"/>
              </a:lnSpc>
            </a:pPr>
            <a:endParaRPr lang="fr-FR" sz="1600" dirty="0"/>
          </a:p>
        </p:txBody>
      </p:sp>
      <p:pic>
        <p:nvPicPr>
          <p:cNvPr id="45058" name="Picture 2" descr="les recommandations des specialistes"/>
          <p:cNvPicPr>
            <a:picLocks noChangeAspect="1" noChangeArrowheads="1"/>
          </p:cNvPicPr>
          <p:nvPr/>
        </p:nvPicPr>
        <p:blipFill>
          <a:blip r:embed="rId3" cstate="print"/>
          <a:srcRect/>
          <a:stretch>
            <a:fillRect/>
          </a:stretch>
        </p:blipFill>
        <p:spPr bwMode="auto">
          <a:xfrm>
            <a:off x="6300192" y="2636912"/>
            <a:ext cx="2232248" cy="744083"/>
          </a:xfrm>
          <a:prstGeom prst="rect">
            <a:avLst/>
          </a:prstGeom>
          <a:noFill/>
        </p:spPr>
      </p:pic>
      <p:sp>
        <p:nvSpPr>
          <p:cNvPr id="5" name="Titre 1"/>
          <p:cNvSpPr txBox="1">
            <a:spLocks/>
          </p:cNvSpPr>
          <p:nvPr/>
        </p:nvSpPr>
        <p:spPr>
          <a:xfrm>
            <a:off x="301752" y="228600"/>
            <a:ext cx="8534400" cy="608112"/>
          </a:xfrm>
          <a:prstGeom prst="rect">
            <a:avLst/>
          </a:prstGeom>
        </p:spPr>
        <p:style>
          <a:lnRef idx="2">
            <a:schemeClr val="accent2"/>
          </a:lnRef>
          <a:fillRef idx="1">
            <a:schemeClr val="lt1"/>
          </a:fillRef>
          <a:effectRef idx="0">
            <a:schemeClr val="accent2"/>
          </a:effectRef>
          <a:fontRef idx="minor">
            <a:schemeClr val="dk1"/>
          </a:fontRef>
        </p:style>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smtClean="0">
                <a:ln>
                  <a:noFill/>
                </a:ln>
                <a:solidFill>
                  <a:schemeClr val="accent3"/>
                </a:solidFill>
                <a:effectLst/>
                <a:uLnTx/>
                <a:uFillTx/>
                <a:latin typeface="+mn-lt"/>
                <a:ea typeface="+mn-ea"/>
                <a:cs typeface="+mn-cs"/>
              </a:rPr>
              <a:t>Accessibilité :</a:t>
            </a:r>
            <a:r>
              <a:rPr kumimoji="0" lang="fr-FR" sz="2000" b="0" i="0" u="none" strike="noStrike" kern="1200" cap="none" spc="0" normalizeH="0" baseline="0" noProof="0" dirty="0" smtClean="0">
                <a:ln>
                  <a:noFill/>
                </a:ln>
                <a:solidFill>
                  <a:schemeClr val="accent3">
                    <a:shade val="75000"/>
                  </a:schemeClr>
                </a:solidFill>
                <a:effectLst/>
                <a:uLnTx/>
                <a:uFillTx/>
                <a:latin typeface="+mn-lt"/>
                <a:ea typeface="+mn-ea"/>
                <a:cs typeface="+mn-cs"/>
              </a:rPr>
              <a:t/>
            </a:r>
            <a:br>
              <a:rPr kumimoji="0" lang="fr-FR" sz="2000" b="0" i="0" u="none" strike="noStrike" kern="1200" cap="none" spc="0" normalizeH="0" baseline="0" noProof="0" dirty="0" smtClean="0">
                <a:ln>
                  <a:noFill/>
                </a:ln>
                <a:solidFill>
                  <a:schemeClr val="accent3">
                    <a:shade val="75000"/>
                  </a:schemeClr>
                </a:solidFill>
                <a:effectLst/>
                <a:uLnTx/>
                <a:uFillTx/>
                <a:latin typeface="+mn-lt"/>
                <a:ea typeface="+mn-ea"/>
                <a:cs typeface="+mn-cs"/>
              </a:rPr>
            </a:br>
            <a:r>
              <a:rPr kumimoji="0" lang="fr-FR" sz="2000" b="0" i="0" u="none" strike="noStrike" kern="1200" cap="none" spc="0" normalizeH="0" baseline="0" noProof="0" dirty="0" smtClean="0">
                <a:ln>
                  <a:noFill/>
                </a:ln>
                <a:solidFill>
                  <a:schemeClr val="accent3">
                    <a:shade val="75000"/>
                  </a:schemeClr>
                </a:solidFill>
                <a:effectLst/>
                <a:uLnTx/>
                <a:uFillTx/>
                <a:latin typeface="+mn-lt"/>
                <a:ea typeface="+mn-ea"/>
                <a:cs typeface="+mn-cs"/>
              </a:rPr>
              <a:t>Communication interne</a:t>
            </a:r>
            <a:endParaRPr kumimoji="0" lang="fr-FR" sz="2000" b="0" i="0" u="none" strike="noStrike" kern="1200" cap="none" spc="0" normalizeH="0" baseline="0" noProof="0" dirty="0">
              <a:ln>
                <a:noFill/>
              </a:ln>
              <a:solidFill>
                <a:schemeClr val="accent3">
                  <a:shade val="75000"/>
                </a:schemeClr>
              </a:solidFill>
              <a:effectLst/>
              <a:uLnTx/>
              <a:uFillTx/>
              <a:latin typeface="+mn-lt"/>
              <a:ea typeface="+mn-ea"/>
              <a:cs typeface="+mn-cs"/>
            </a:endParaRPr>
          </a:p>
        </p:txBody>
      </p:sp>
      <p:pic>
        <p:nvPicPr>
          <p:cNvPr id="6" name="Image 5" descr="idee.jpg"/>
          <p:cNvPicPr>
            <a:picLocks noChangeAspect="1"/>
          </p:cNvPicPr>
          <p:nvPr/>
        </p:nvPicPr>
        <p:blipFill>
          <a:blip r:embed="rId4" cstate="print"/>
          <a:stretch>
            <a:fillRect/>
          </a:stretch>
        </p:blipFill>
        <p:spPr>
          <a:xfrm>
            <a:off x="0" y="5733256"/>
            <a:ext cx="896888" cy="88194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5000" r="-5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608112"/>
          </a:xfrm>
        </p:spPr>
        <p:style>
          <a:lnRef idx="2">
            <a:schemeClr val="accent2"/>
          </a:lnRef>
          <a:fillRef idx="1">
            <a:schemeClr val="lt1"/>
          </a:fillRef>
          <a:effectRef idx="0">
            <a:schemeClr val="accent2"/>
          </a:effectRef>
          <a:fontRef idx="minor">
            <a:schemeClr val="dk1"/>
          </a:fontRef>
        </p:style>
        <p:txBody>
          <a:bodyPr>
            <a:noAutofit/>
          </a:bodyPr>
          <a:lstStyle/>
          <a:p>
            <a:r>
              <a:rPr lang="fr-FR" sz="2000" b="1" dirty="0" smtClean="0">
                <a:solidFill>
                  <a:schemeClr val="accent3"/>
                </a:solidFill>
              </a:rPr>
              <a:t>Accessibilité :</a:t>
            </a:r>
            <a:r>
              <a:rPr lang="fr-FR" sz="2000" dirty="0" smtClean="0"/>
              <a:t/>
            </a:r>
            <a:br>
              <a:rPr lang="fr-FR" sz="2000" dirty="0" smtClean="0"/>
            </a:br>
            <a:r>
              <a:rPr lang="fr-FR" sz="2000" dirty="0" smtClean="0"/>
              <a:t>Communication externe</a:t>
            </a:r>
            <a:endParaRPr lang="fr-FR" sz="2000" dirty="0"/>
          </a:p>
        </p:txBody>
      </p:sp>
      <p:sp>
        <p:nvSpPr>
          <p:cNvPr id="3" name="ZoneTexte 2"/>
          <p:cNvSpPr txBox="1"/>
          <p:nvPr/>
        </p:nvSpPr>
        <p:spPr>
          <a:xfrm>
            <a:off x="323528" y="1556792"/>
            <a:ext cx="8064896" cy="4031873"/>
          </a:xfrm>
          <a:prstGeom prst="rect">
            <a:avLst/>
          </a:prstGeom>
          <a:noFill/>
        </p:spPr>
        <p:txBody>
          <a:bodyPr wrap="square" rtlCol="0">
            <a:spAutoFit/>
          </a:bodyPr>
          <a:lstStyle/>
          <a:p>
            <a:pPr algn="just"/>
            <a:r>
              <a:rPr lang="fr-FR" sz="1600" dirty="0" smtClean="0">
                <a:latin typeface="Goudy Old Style" pitchFamily="18" charset="0"/>
              </a:rPr>
              <a:t>La maman est un réel créneau pour les entreprises. En effet,  pour la plupart d’entres elles, les mamans sont prêtent à donner le meilleur pour leur enfant. La publicité fait en sorte que la marque constitue au yeux des mamans, une réel assurance aux produits. </a:t>
            </a:r>
          </a:p>
          <a:p>
            <a:pPr algn="just"/>
            <a:r>
              <a:rPr lang="fr-FR" sz="1600" dirty="0" smtClean="0">
                <a:latin typeface="Goudy Old Style" pitchFamily="18" charset="0"/>
              </a:rPr>
              <a:t>Ainsi  les entreprises n’hésitent pas à  jouer sur </a:t>
            </a:r>
            <a:r>
              <a:rPr lang="fr-FR" sz="1600" b="1" dirty="0" smtClean="0">
                <a:solidFill>
                  <a:schemeClr val="accent3"/>
                </a:solidFill>
                <a:latin typeface="Goudy Old Style" pitchFamily="18" charset="0"/>
              </a:rPr>
              <a:t>plusieurs  Ficelles </a:t>
            </a:r>
            <a:r>
              <a:rPr lang="fr-FR" sz="1600" dirty="0" smtClean="0">
                <a:latin typeface="Goudy Old Style" pitchFamily="18" charset="0"/>
              </a:rPr>
              <a:t>que ce soit pour des produits spécifiques à bébé ou non spécifiques.</a:t>
            </a:r>
          </a:p>
          <a:p>
            <a:pPr algn="just"/>
            <a:endParaRPr lang="fr-FR" sz="1600" dirty="0" smtClean="0">
              <a:latin typeface="Goudy Old Style" pitchFamily="18" charset="0"/>
            </a:endParaRPr>
          </a:p>
          <a:p>
            <a:pPr algn="just"/>
            <a:endParaRPr lang="fr-FR" sz="1600" dirty="0" smtClean="0">
              <a:latin typeface="Goudy Old Style" pitchFamily="18" charset="0"/>
            </a:endParaRPr>
          </a:p>
          <a:p>
            <a:pPr algn="just"/>
            <a:r>
              <a:rPr lang="fr-FR" sz="1600" dirty="0" smtClean="0">
                <a:latin typeface="Goudy Old Style" pitchFamily="18" charset="0"/>
              </a:rPr>
              <a:t>De nombreux bébés mannequins sont sollicités dans ces supports pour des produits divers : Couches,  alimentaires, Souplines, Voitures . Les Mamans sont particulièrement friandes de ces publicités car ils voient en ces bébés mannequin, leur progéniture.</a:t>
            </a:r>
          </a:p>
          <a:p>
            <a:pPr algn="just"/>
            <a:endParaRPr lang="fr-FR" sz="1600" dirty="0" smtClean="0">
              <a:latin typeface="Goudy Old Style" pitchFamily="18" charset="0"/>
            </a:endParaRPr>
          </a:p>
          <a:p>
            <a:pPr algn="just"/>
            <a:r>
              <a:rPr lang="fr-FR" sz="1600" dirty="0" smtClean="0">
                <a:latin typeface="Goudy Old Style" pitchFamily="18" charset="0"/>
              </a:rPr>
              <a:t>Il existe pas  ou peu de produits qui ciblent directement les mamans; les produits  proposés sont destinés à leur enfant. </a:t>
            </a:r>
          </a:p>
          <a:p>
            <a:pPr algn="just"/>
            <a:r>
              <a:rPr lang="fr-FR" sz="1600" dirty="0" smtClean="0">
                <a:latin typeface="Goudy Old Style" pitchFamily="18" charset="0"/>
              </a:rPr>
              <a:t>Ainsi Blédina a lancé une campagne de publicité  qui sensibilisent les mamans directement mais en offrant des produits  enfants . L’idée est de créer un univers autour du produit .</a:t>
            </a:r>
          </a:p>
          <a:p>
            <a:pPr algn="just"/>
            <a:endParaRPr lang="fr-FR" sz="1600" dirty="0" smtClean="0">
              <a:latin typeface="Goudy Old Style" pitchFamily="18" charset="0"/>
            </a:endParaRPr>
          </a:p>
        </p:txBody>
      </p:sp>
      <p:sp>
        <p:nvSpPr>
          <p:cNvPr id="6" name="Rectangle 5"/>
          <p:cNvSpPr/>
          <p:nvPr/>
        </p:nvSpPr>
        <p:spPr>
          <a:xfrm>
            <a:off x="323528" y="908720"/>
            <a:ext cx="8496944" cy="64633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fr-FR" b="1" dirty="0" smtClean="0">
                <a:solidFill>
                  <a:schemeClr val="tx1"/>
                </a:solidFill>
              </a:rPr>
              <a:t>La publicité télévisée ou encore d’affichage constitue un support d’achat</a:t>
            </a:r>
            <a:endParaRPr lang="fr-FR" b="1" dirty="0">
              <a:solidFill>
                <a:schemeClr val="tx1"/>
              </a:solidFill>
            </a:endParaRPr>
          </a:p>
        </p:txBody>
      </p:sp>
      <p:pic>
        <p:nvPicPr>
          <p:cNvPr id="29699" name="Picture 3"/>
          <p:cNvPicPr>
            <a:picLocks noChangeAspect="1" noChangeArrowheads="1"/>
          </p:cNvPicPr>
          <p:nvPr/>
        </p:nvPicPr>
        <p:blipFill>
          <a:blip r:embed="rId3" cstate="print"/>
          <a:srcRect l="19561" t="24407" r="44466" b="39172"/>
          <a:stretch>
            <a:fillRect/>
          </a:stretch>
        </p:blipFill>
        <p:spPr bwMode="auto">
          <a:xfrm>
            <a:off x="7524328" y="2636912"/>
            <a:ext cx="1138505" cy="648072"/>
          </a:xfrm>
          <a:prstGeom prst="rect">
            <a:avLst/>
          </a:prstGeom>
          <a:ln>
            <a:noFill/>
          </a:ln>
          <a:effectLst>
            <a:softEdge rad="112500"/>
          </a:effectLst>
        </p:spPr>
      </p:pic>
      <p:pic>
        <p:nvPicPr>
          <p:cNvPr id="29700" name="Picture 4"/>
          <p:cNvPicPr>
            <a:picLocks noChangeAspect="1" noChangeArrowheads="1"/>
          </p:cNvPicPr>
          <p:nvPr/>
        </p:nvPicPr>
        <p:blipFill>
          <a:blip r:embed="rId4" cstate="print"/>
          <a:srcRect l="19561" t="21454" r="41145" b="39172"/>
          <a:stretch>
            <a:fillRect/>
          </a:stretch>
        </p:blipFill>
        <p:spPr bwMode="auto">
          <a:xfrm>
            <a:off x="6407696" y="5316420"/>
            <a:ext cx="2736304" cy="1541580"/>
          </a:xfrm>
          <a:prstGeom prst="rect">
            <a:avLst/>
          </a:prstGeom>
          <a:noFill/>
          <a:ln w="9525">
            <a:noFill/>
            <a:miter lim="800000"/>
            <a:headEnd/>
            <a:tailEnd/>
          </a:ln>
        </p:spPr>
      </p:pic>
      <p:sp>
        <p:nvSpPr>
          <p:cNvPr id="13" name="ZoneTexte 12"/>
          <p:cNvSpPr txBox="1"/>
          <p:nvPr/>
        </p:nvSpPr>
        <p:spPr>
          <a:xfrm>
            <a:off x="1187624" y="5733256"/>
            <a:ext cx="432048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b="1" dirty="0" smtClean="0">
                <a:solidFill>
                  <a:schemeClr val="accent3"/>
                </a:solidFill>
                <a:latin typeface="Goudy Old Style" pitchFamily="18" charset="0"/>
              </a:rPr>
              <a:t>         Pub Blédina  ayant pour slogan</a:t>
            </a:r>
          </a:p>
          <a:p>
            <a:r>
              <a:rPr lang="fr-FR" b="1" dirty="0" smtClean="0">
                <a:solidFill>
                  <a:schemeClr val="accent3"/>
                </a:solidFill>
                <a:latin typeface="Goudy Old Style" pitchFamily="18" charset="0"/>
              </a:rPr>
              <a:t>« Une femme ne nait pas mère , elle le devient </a:t>
            </a:r>
            <a:endParaRPr lang="fr-FR" b="1" dirty="0">
              <a:solidFill>
                <a:schemeClr val="accent3"/>
              </a:solidFill>
              <a:latin typeface="Goudy Old Style"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323528" y="188640"/>
            <a:ext cx="8534400" cy="608112"/>
          </a:xfrm>
        </p:spPr>
        <p:style>
          <a:lnRef idx="2">
            <a:schemeClr val="accent2"/>
          </a:lnRef>
          <a:fillRef idx="1">
            <a:schemeClr val="lt1"/>
          </a:fillRef>
          <a:effectRef idx="0">
            <a:schemeClr val="accent2"/>
          </a:effectRef>
          <a:fontRef idx="minor">
            <a:schemeClr val="dk1"/>
          </a:fontRef>
        </p:style>
        <p:txBody>
          <a:bodyPr>
            <a:noAutofit/>
          </a:bodyPr>
          <a:lstStyle/>
          <a:p>
            <a:r>
              <a:rPr lang="fr-FR" sz="2400" b="1" dirty="0" smtClean="0">
                <a:solidFill>
                  <a:schemeClr val="accent3"/>
                </a:solidFill>
              </a:rPr>
              <a:t>Accessibilité </a:t>
            </a:r>
            <a:r>
              <a:rPr lang="fr-FR" sz="2000" dirty="0" smtClean="0"/>
              <a:t/>
            </a:r>
            <a:br>
              <a:rPr lang="fr-FR" sz="2000" dirty="0" smtClean="0"/>
            </a:br>
            <a:r>
              <a:rPr lang="fr-FR" sz="2000" dirty="0" smtClean="0">
                <a:solidFill>
                  <a:schemeClr val="tx1"/>
                </a:solidFill>
              </a:rPr>
              <a:t>Comment les industriels séduisent elles les Mamans?</a:t>
            </a:r>
            <a:endParaRPr lang="fr-FR" sz="2000" dirty="0">
              <a:solidFill>
                <a:schemeClr val="tx1"/>
              </a:solidFill>
            </a:endParaRPr>
          </a:p>
        </p:txBody>
      </p:sp>
      <p:sp>
        <p:nvSpPr>
          <p:cNvPr id="5" name="ZoneTexte 4"/>
          <p:cNvSpPr txBox="1"/>
          <p:nvPr/>
        </p:nvSpPr>
        <p:spPr>
          <a:xfrm>
            <a:off x="467544" y="1412776"/>
            <a:ext cx="7992888" cy="369332"/>
          </a:xfrm>
          <a:prstGeom prst="rect">
            <a:avLst/>
          </a:prstGeom>
          <a:noFill/>
        </p:spPr>
        <p:txBody>
          <a:bodyPr wrap="square" rtlCol="0">
            <a:spAutoFit/>
          </a:bodyPr>
          <a:lstStyle/>
          <a:p>
            <a:endParaRPr lang="fr-FR" dirty="0"/>
          </a:p>
        </p:txBody>
      </p:sp>
      <p:sp>
        <p:nvSpPr>
          <p:cNvPr id="6" name="ZoneTexte 5"/>
          <p:cNvSpPr txBox="1"/>
          <p:nvPr/>
        </p:nvSpPr>
        <p:spPr>
          <a:xfrm>
            <a:off x="179512" y="836712"/>
            <a:ext cx="8712968" cy="2215991"/>
          </a:xfrm>
          <a:prstGeom prst="rect">
            <a:avLst/>
          </a:prstGeom>
          <a:noFill/>
        </p:spPr>
        <p:txBody>
          <a:bodyPr wrap="square" rtlCol="0">
            <a:spAutoFit/>
          </a:bodyPr>
          <a:lstStyle/>
          <a:p>
            <a:r>
              <a:rPr lang="fr-FR" sz="1400" dirty="0" smtClean="0">
                <a:latin typeface="Goudy Old Style" pitchFamily="18" charset="0"/>
              </a:rPr>
              <a:t>De plus en publicités utilisant des mannequins enfants sont utilisés pour des publicités qui n’ont rien à voir avec cette cible . L’idée est que la Maman se retrouve dans le scénarios de la publicité. De cette façon, les agences de communication les sensibilise et leur propose même des solutions à leurs problèmes.</a:t>
            </a:r>
          </a:p>
          <a:p>
            <a:endParaRPr lang="fr-FR" sz="1200" dirty="0" smtClean="0">
              <a:latin typeface="Goudy Old Style" pitchFamily="18" charset="0"/>
            </a:endParaRPr>
          </a:p>
          <a:p>
            <a:r>
              <a:rPr lang="fr-FR" sz="1400" dirty="0" smtClean="0">
                <a:latin typeface="Goudy Old Style" pitchFamily="18" charset="0"/>
              </a:rPr>
              <a:t>Exemple</a:t>
            </a:r>
          </a:p>
          <a:p>
            <a:endParaRPr lang="fr-FR" sz="1400" dirty="0" smtClean="0">
              <a:latin typeface="Goudy Old Style" pitchFamily="18" charset="0"/>
            </a:endParaRPr>
          </a:p>
          <a:p>
            <a:pPr>
              <a:buFontTx/>
              <a:buChar char="-"/>
            </a:pPr>
            <a:r>
              <a:rPr lang="fr-FR" sz="1400" dirty="0" smtClean="0">
                <a:latin typeface="Goudy Old Style" pitchFamily="18" charset="0"/>
              </a:rPr>
              <a:t> Des préservatifs</a:t>
            </a:r>
            <a:r>
              <a:rPr lang="fr-FR" sz="1400" b="1" dirty="0" smtClean="0">
                <a:solidFill>
                  <a:schemeClr val="accent3"/>
                </a:solidFill>
                <a:latin typeface="Goudy Old Style" pitchFamily="18" charset="0"/>
              </a:rPr>
              <a:t> DUREX</a:t>
            </a:r>
            <a:r>
              <a:rPr lang="fr-FR" sz="1400" dirty="0" smtClean="0">
                <a:latin typeface="Goudy Old Style" pitchFamily="18" charset="0"/>
              </a:rPr>
              <a:t>, avec son célèbre  slogan : « Maman a dit que Oui . </a:t>
            </a:r>
          </a:p>
          <a:p>
            <a:pPr>
              <a:buFontTx/>
              <a:buChar char="-"/>
            </a:pPr>
            <a:r>
              <a:rPr lang="fr-FR" sz="1400" dirty="0" smtClean="0">
                <a:latin typeface="Goudy Old Style" pitchFamily="18" charset="0"/>
              </a:rPr>
              <a:t> La soupline </a:t>
            </a:r>
          </a:p>
          <a:p>
            <a:endParaRPr lang="fr-FR" sz="1200" dirty="0" smtClean="0">
              <a:latin typeface="Goudy Old Style" pitchFamily="18" charset="0"/>
            </a:endParaRPr>
          </a:p>
          <a:p>
            <a:endParaRPr lang="fr-FR" sz="1200" dirty="0">
              <a:latin typeface="Goudy Old Style" pitchFamily="18" charset="0"/>
            </a:endParaRPr>
          </a:p>
        </p:txBody>
      </p:sp>
      <p:pic>
        <p:nvPicPr>
          <p:cNvPr id="10242" name="Picture 2" descr="http://brandsuccess2011.files.wordpress.com/2011/05/soupline.jpg"/>
          <p:cNvPicPr>
            <a:picLocks noChangeAspect="1" noChangeArrowheads="1"/>
          </p:cNvPicPr>
          <p:nvPr/>
        </p:nvPicPr>
        <p:blipFill>
          <a:blip r:embed="rId2" cstate="print"/>
          <a:srcRect/>
          <a:stretch>
            <a:fillRect/>
          </a:stretch>
        </p:blipFill>
        <p:spPr bwMode="auto">
          <a:xfrm>
            <a:off x="179512" y="2708920"/>
            <a:ext cx="1654746" cy="16547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ZoneTexte 8"/>
          <p:cNvSpPr txBox="1"/>
          <p:nvPr/>
        </p:nvSpPr>
        <p:spPr>
          <a:xfrm>
            <a:off x="2123728" y="2780928"/>
            <a:ext cx="6624736" cy="1673279"/>
          </a:xfrm>
          <a:prstGeom prst="rect">
            <a:avLst/>
          </a:prstGeom>
          <a:ln w="38100">
            <a:prstDash val="dashDot"/>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fr-FR" sz="1400" dirty="0" smtClean="0">
                <a:latin typeface="Goudy Old Style" pitchFamily="18" charset="0"/>
              </a:rPr>
              <a:t>La soupline est un produit pour toute la famille.</a:t>
            </a:r>
          </a:p>
          <a:p>
            <a:pPr>
              <a:lnSpc>
                <a:spcPct val="150000"/>
              </a:lnSpc>
            </a:pPr>
            <a:r>
              <a:rPr lang="fr-FR" sz="1400" dirty="0" smtClean="0">
                <a:latin typeface="Goudy Old Style" pitchFamily="18" charset="0"/>
              </a:rPr>
              <a:t>L’agence de publicité met l’accent ici, sur le fait que </a:t>
            </a:r>
            <a:r>
              <a:rPr lang="fr-FR" sz="1400" b="1" dirty="0" smtClean="0">
                <a:solidFill>
                  <a:schemeClr val="accent3"/>
                </a:solidFill>
                <a:latin typeface="Goudy Old Style" pitchFamily="18" charset="0"/>
              </a:rPr>
              <a:t>tous ce qui séduit bébé, séduit les Mamans.</a:t>
            </a:r>
          </a:p>
          <a:p>
            <a:pPr>
              <a:lnSpc>
                <a:spcPct val="150000"/>
              </a:lnSpc>
            </a:pPr>
            <a:r>
              <a:rPr lang="fr-FR" sz="1400" dirty="0" smtClean="0">
                <a:latin typeface="Goudy Old Style" pitchFamily="18" charset="0"/>
              </a:rPr>
              <a:t>Ici soupline joue sur l’affectif en exposant une jolie Tête de bébé, heureux autour de la serviette lavée avec soupline. Retour à notre Enfance.</a:t>
            </a:r>
            <a:endParaRPr lang="fr-FR" sz="1400" dirty="0">
              <a:latin typeface="Goudy Old Style" pitchFamily="18" charset="0"/>
            </a:endParaRPr>
          </a:p>
        </p:txBody>
      </p:sp>
      <p:sp>
        <p:nvSpPr>
          <p:cNvPr id="10" name="ZoneTexte 9"/>
          <p:cNvSpPr txBox="1"/>
          <p:nvPr/>
        </p:nvSpPr>
        <p:spPr>
          <a:xfrm>
            <a:off x="323528" y="4653136"/>
            <a:ext cx="6156176" cy="1600438"/>
          </a:xfrm>
          <a:prstGeom prst="rect">
            <a:avLst/>
          </a:prstGeom>
          <a:ln w="38100">
            <a:solidFill>
              <a:schemeClr val="accent1"/>
            </a:solidFill>
            <a:prstDash val="dashDot"/>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lnSpc>
                <a:spcPct val="150000"/>
              </a:lnSpc>
            </a:pPr>
            <a:r>
              <a:rPr lang="fr-FR" sz="1400" dirty="0" smtClean="0">
                <a:latin typeface="Goudy Old Style" pitchFamily="18" charset="0"/>
              </a:rPr>
              <a:t>Certaines publicités anticipent l’avenir des Mamans en proposant des produits attractifs. Néanmoins,  les enfants  peuvent devenir de véritables prescripteurs pour des achats familiaux. Ce phénomène peut se produire pour un achat banal mais aussi pour un achat important tel que l'acquisition d'une voiture, d'un voyage,…</a:t>
            </a:r>
          </a:p>
          <a:p>
            <a:pPr algn="just"/>
            <a:endParaRPr lang="fr-FR" sz="1400" dirty="0"/>
          </a:p>
        </p:txBody>
      </p:sp>
      <p:pic>
        <p:nvPicPr>
          <p:cNvPr id="11" name="Picture 3"/>
          <p:cNvPicPr>
            <a:picLocks noChangeAspect="1" noChangeArrowheads="1"/>
          </p:cNvPicPr>
          <p:nvPr/>
        </p:nvPicPr>
        <p:blipFill>
          <a:blip r:embed="rId3" cstate="print"/>
          <a:srcRect/>
          <a:stretch>
            <a:fillRect/>
          </a:stretch>
        </p:blipFill>
        <p:spPr bwMode="auto">
          <a:xfrm>
            <a:off x="6660232" y="4725144"/>
            <a:ext cx="2232248" cy="145375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a:bodyPr>
          <a:lstStyle/>
          <a:p>
            <a:r>
              <a:rPr lang="fr-FR" sz="4000" dirty="0" err="1" smtClean="0"/>
              <a:t>Dejonckheere</a:t>
            </a:r>
            <a:r>
              <a:rPr lang="fr-FR" sz="4000" dirty="0" smtClean="0"/>
              <a:t> Charlotte</a:t>
            </a:r>
          </a:p>
          <a:p>
            <a:r>
              <a:rPr lang="fr-FR" sz="4000" dirty="0" err="1" smtClean="0"/>
              <a:t>Heringuez</a:t>
            </a:r>
            <a:r>
              <a:rPr lang="fr-FR" sz="4000" dirty="0" smtClean="0"/>
              <a:t> Julien</a:t>
            </a:r>
          </a:p>
          <a:p>
            <a:r>
              <a:rPr lang="fr-FR" sz="4000" dirty="0" err="1" smtClean="0"/>
              <a:t>Koita</a:t>
            </a:r>
            <a:r>
              <a:rPr lang="fr-FR" sz="4000" dirty="0" smtClean="0"/>
              <a:t> Ibrahim</a:t>
            </a:r>
          </a:p>
          <a:p>
            <a:endParaRPr lang="fr-FR" sz="4000" dirty="0"/>
          </a:p>
        </p:txBody>
      </p:sp>
    </p:spTree>
    <p:extLst>
      <p:ext uri="{BB962C8B-B14F-4D97-AF65-F5344CB8AC3E}">
        <p14:creationId xmlns:p14="http://schemas.microsoft.com/office/powerpoint/2010/main" val="2024500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6876256" y="2996952"/>
            <a:ext cx="1655763" cy="1381125"/>
            <a:chOff x="3969" y="1979"/>
            <a:chExt cx="1043" cy="635"/>
          </a:xfrm>
        </p:grpSpPr>
        <p:sp>
          <p:nvSpPr>
            <p:cNvPr id="9" name="Ellipse 19490"/>
            <p:cNvSpPr>
              <a:spLocks noChangeArrowheads="1"/>
            </p:cNvSpPr>
            <p:nvPr/>
          </p:nvSpPr>
          <p:spPr bwMode="auto">
            <a:xfrm>
              <a:off x="3969" y="1979"/>
              <a:ext cx="1043" cy="635"/>
            </a:xfrm>
            <a:prstGeom prst="ellipse">
              <a:avLst/>
            </a:prstGeom>
            <a:solidFill>
              <a:srgbClr val="CCFFFF">
                <a:alpha val="25882"/>
              </a:srgbClr>
            </a:solidFill>
            <a:ln w="25400" algn="ctr">
              <a:solidFill>
                <a:srgbClr val="3333FF"/>
              </a:solidFill>
              <a:round/>
              <a:headEnd/>
              <a:tailEnd/>
            </a:ln>
          </p:spPr>
          <p:txBody>
            <a:bodyPr wrap="none" anchor="ctr"/>
            <a:lstStyle/>
            <a:p>
              <a:endParaRPr lang="fr-FR" b="0">
                <a:solidFill>
                  <a:srgbClr val="000000"/>
                </a:solidFill>
              </a:endParaRPr>
            </a:p>
          </p:txBody>
        </p:sp>
        <p:sp>
          <p:nvSpPr>
            <p:cNvPr id="10" name="ZoneTexte 19491"/>
            <p:cNvSpPr txBox="1">
              <a:spLocks noChangeArrowheads="1"/>
            </p:cNvSpPr>
            <p:nvPr/>
          </p:nvSpPr>
          <p:spPr bwMode="auto">
            <a:xfrm>
              <a:off x="4014" y="2244"/>
              <a:ext cx="908" cy="127"/>
            </a:xfrm>
            <a:prstGeom prst="rect">
              <a:avLst/>
            </a:prstGeom>
            <a:solidFill>
              <a:srgbClr val="CCFFFF">
                <a:alpha val="25882"/>
              </a:srgbClr>
            </a:solidFill>
            <a:ln w="9525">
              <a:noFill/>
              <a:miter lim="800000"/>
              <a:headEnd/>
              <a:tailEnd/>
            </a:ln>
          </p:spPr>
          <p:txBody>
            <a:bodyPr>
              <a:spAutoFit/>
            </a:bodyPr>
            <a:lstStyle/>
            <a:p>
              <a:pPr algn="ctr">
                <a:spcBef>
                  <a:spcPct val="50000"/>
                </a:spcBef>
              </a:pPr>
              <a:r>
                <a:rPr lang="fr-FR" sz="1200" dirty="0" smtClean="0"/>
                <a:t>convivialité</a:t>
              </a:r>
              <a:endParaRPr lang="fr-FR" sz="1200" dirty="0"/>
            </a:p>
          </p:txBody>
        </p:sp>
      </p:grpSp>
      <p:grpSp>
        <p:nvGrpSpPr>
          <p:cNvPr id="3" name="Group 8"/>
          <p:cNvGrpSpPr>
            <a:grpSpLocks/>
          </p:cNvGrpSpPr>
          <p:nvPr/>
        </p:nvGrpSpPr>
        <p:grpSpPr bwMode="auto">
          <a:xfrm>
            <a:off x="611560" y="3068960"/>
            <a:ext cx="2016125" cy="1190625"/>
            <a:chOff x="2245" y="935"/>
            <a:chExt cx="1270" cy="499"/>
          </a:xfrm>
        </p:grpSpPr>
        <p:sp>
          <p:nvSpPr>
            <p:cNvPr id="12" name="Ellipse 19488"/>
            <p:cNvSpPr>
              <a:spLocks noChangeArrowheads="1"/>
            </p:cNvSpPr>
            <p:nvPr/>
          </p:nvSpPr>
          <p:spPr bwMode="auto">
            <a:xfrm>
              <a:off x="2245" y="935"/>
              <a:ext cx="1270" cy="499"/>
            </a:xfrm>
            <a:prstGeom prst="ellipse">
              <a:avLst/>
            </a:prstGeom>
            <a:solidFill>
              <a:srgbClr val="CCFFCC">
                <a:alpha val="30980"/>
              </a:srgbClr>
            </a:solidFill>
            <a:ln w="9525" algn="ctr">
              <a:solidFill>
                <a:schemeClr val="tx1"/>
              </a:solidFill>
              <a:round/>
              <a:headEnd/>
              <a:tailEnd/>
            </a:ln>
          </p:spPr>
          <p:txBody>
            <a:bodyPr wrap="none" anchor="ctr"/>
            <a:lstStyle/>
            <a:p>
              <a:endParaRPr lang="fr-FR" b="0">
                <a:solidFill>
                  <a:srgbClr val="000000"/>
                </a:solidFill>
              </a:endParaRPr>
            </a:p>
          </p:txBody>
        </p:sp>
        <p:sp>
          <p:nvSpPr>
            <p:cNvPr id="13" name="ZoneTexte 19489"/>
            <p:cNvSpPr txBox="1">
              <a:spLocks noChangeArrowheads="1"/>
            </p:cNvSpPr>
            <p:nvPr/>
          </p:nvSpPr>
          <p:spPr bwMode="auto">
            <a:xfrm>
              <a:off x="2336" y="1146"/>
              <a:ext cx="998" cy="116"/>
            </a:xfrm>
            <a:prstGeom prst="rect">
              <a:avLst/>
            </a:prstGeom>
            <a:solidFill>
              <a:srgbClr val="CCFFCC">
                <a:alpha val="30980"/>
              </a:srgbClr>
            </a:solidFill>
            <a:ln w="9525">
              <a:noFill/>
              <a:miter lim="800000"/>
              <a:headEnd/>
              <a:tailEnd/>
            </a:ln>
          </p:spPr>
          <p:txBody>
            <a:bodyPr>
              <a:spAutoFit/>
            </a:bodyPr>
            <a:lstStyle/>
            <a:p>
              <a:pPr algn="ctr">
                <a:spcBef>
                  <a:spcPct val="50000"/>
                </a:spcBef>
              </a:pPr>
              <a:r>
                <a:rPr lang="fr-FR" sz="1200" dirty="0" smtClean="0"/>
                <a:t>Sortie entre maman</a:t>
              </a:r>
              <a:endParaRPr lang="fr-FR" sz="1200" dirty="0"/>
            </a:p>
          </p:txBody>
        </p:sp>
      </p:grpSp>
      <p:grpSp>
        <p:nvGrpSpPr>
          <p:cNvPr id="4" name="Group 11"/>
          <p:cNvGrpSpPr>
            <a:grpSpLocks/>
          </p:cNvGrpSpPr>
          <p:nvPr/>
        </p:nvGrpSpPr>
        <p:grpSpPr bwMode="auto">
          <a:xfrm>
            <a:off x="1475656" y="1268760"/>
            <a:ext cx="1656184" cy="1096839"/>
            <a:chOff x="1927" y="3067"/>
            <a:chExt cx="1452" cy="545"/>
          </a:xfrm>
        </p:grpSpPr>
        <p:sp>
          <p:nvSpPr>
            <p:cNvPr id="15" name="Ellipse 19486"/>
            <p:cNvSpPr>
              <a:spLocks noChangeArrowheads="1"/>
            </p:cNvSpPr>
            <p:nvPr/>
          </p:nvSpPr>
          <p:spPr bwMode="auto">
            <a:xfrm>
              <a:off x="1927" y="3067"/>
              <a:ext cx="1452" cy="545"/>
            </a:xfrm>
            <a:prstGeom prst="ellipse">
              <a:avLst/>
            </a:prstGeom>
            <a:solidFill>
              <a:srgbClr val="FFFF99">
                <a:alpha val="23921"/>
              </a:srgbClr>
            </a:solidFill>
            <a:ln w="9525" algn="ctr">
              <a:solidFill>
                <a:schemeClr val="tx1"/>
              </a:solidFill>
              <a:round/>
              <a:headEnd/>
              <a:tailEnd/>
            </a:ln>
          </p:spPr>
          <p:txBody>
            <a:bodyPr wrap="none" anchor="ctr"/>
            <a:lstStyle/>
            <a:p>
              <a:endParaRPr lang="fr-FR" b="0">
                <a:solidFill>
                  <a:srgbClr val="000000"/>
                </a:solidFill>
              </a:endParaRPr>
            </a:p>
          </p:txBody>
        </p:sp>
        <p:sp>
          <p:nvSpPr>
            <p:cNvPr id="16" name="ZoneTexte 19487"/>
            <p:cNvSpPr txBox="1">
              <a:spLocks noChangeArrowheads="1"/>
            </p:cNvSpPr>
            <p:nvPr/>
          </p:nvSpPr>
          <p:spPr bwMode="auto">
            <a:xfrm>
              <a:off x="2077" y="3276"/>
              <a:ext cx="1180" cy="115"/>
            </a:xfrm>
            <a:prstGeom prst="rect">
              <a:avLst/>
            </a:prstGeom>
            <a:solidFill>
              <a:srgbClr val="FFFF99">
                <a:alpha val="23921"/>
              </a:srgbClr>
            </a:solidFill>
            <a:ln w="9525">
              <a:noFill/>
              <a:miter lim="800000"/>
              <a:headEnd/>
              <a:tailEnd/>
            </a:ln>
          </p:spPr>
          <p:txBody>
            <a:bodyPr>
              <a:spAutoFit/>
            </a:bodyPr>
            <a:lstStyle/>
            <a:p>
              <a:pPr algn="ctr">
                <a:spcBef>
                  <a:spcPct val="50000"/>
                </a:spcBef>
              </a:pPr>
              <a:r>
                <a:rPr lang="fr-FR" sz="1200" dirty="0" smtClean="0"/>
                <a:t>Santé</a:t>
              </a:r>
              <a:endParaRPr lang="fr-FR" sz="1200" dirty="0"/>
            </a:p>
          </p:txBody>
        </p:sp>
      </p:grpSp>
      <p:sp>
        <p:nvSpPr>
          <p:cNvPr id="17" name="ZoneTexte 19466"/>
          <p:cNvSpPr txBox="1">
            <a:spLocks noChangeArrowheads="1"/>
          </p:cNvSpPr>
          <p:nvPr/>
        </p:nvSpPr>
        <p:spPr bwMode="auto">
          <a:xfrm>
            <a:off x="250825" y="3141663"/>
            <a:ext cx="1223963" cy="366712"/>
          </a:xfrm>
          <a:prstGeom prst="rect">
            <a:avLst/>
          </a:prstGeom>
          <a:noFill/>
          <a:ln w="9525">
            <a:noFill/>
            <a:miter lim="800000"/>
            <a:headEnd/>
            <a:tailEnd/>
          </a:ln>
        </p:spPr>
        <p:txBody>
          <a:bodyPr>
            <a:spAutoFit/>
          </a:bodyPr>
          <a:lstStyle/>
          <a:p>
            <a:pPr>
              <a:spcBef>
                <a:spcPct val="50000"/>
              </a:spcBef>
            </a:pPr>
            <a:endParaRPr lang="fr-FR" b="0"/>
          </a:p>
        </p:txBody>
      </p:sp>
      <p:sp>
        <p:nvSpPr>
          <p:cNvPr id="18" name="Connecteur droit 19477"/>
          <p:cNvSpPr>
            <a:spLocks noChangeShapeType="1"/>
          </p:cNvSpPr>
          <p:nvPr/>
        </p:nvSpPr>
        <p:spPr bwMode="auto">
          <a:xfrm flipH="1" flipV="1">
            <a:off x="2987824" y="2204864"/>
            <a:ext cx="1224136" cy="1081336"/>
          </a:xfrm>
          <a:prstGeom prst="line">
            <a:avLst/>
          </a:prstGeom>
          <a:noFill/>
          <a:ln w="9525" algn="ctr">
            <a:solidFill>
              <a:schemeClr val="tx1"/>
            </a:solidFill>
            <a:round/>
            <a:headEnd type="oval" w="med" len="med"/>
            <a:tailEnd type="oval" w="med" len="med"/>
          </a:ln>
        </p:spPr>
        <p:txBody>
          <a:bodyPr/>
          <a:lstStyle/>
          <a:p>
            <a:endParaRPr lang="fr-FR"/>
          </a:p>
        </p:txBody>
      </p:sp>
      <p:sp>
        <p:nvSpPr>
          <p:cNvPr id="19" name="Connecteur droit 19478"/>
          <p:cNvSpPr>
            <a:spLocks noChangeShapeType="1"/>
          </p:cNvSpPr>
          <p:nvPr/>
        </p:nvSpPr>
        <p:spPr bwMode="auto">
          <a:xfrm flipH="1" flipV="1">
            <a:off x="2627784" y="3789040"/>
            <a:ext cx="1584696" cy="72008"/>
          </a:xfrm>
          <a:prstGeom prst="line">
            <a:avLst/>
          </a:prstGeom>
          <a:noFill/>
          <a:ln w="9525" algn="ctr">
            <a:solidFill>
              <a:schemeClr val="tx1"/>
            </a:solidFill>
            <a:round/>
            <a:headEnd type="oval" w="med" len="med"/>
            <a:tailEnd type="oval" w="med" len="med"/>
          </a:ln>
        </p:spPr>
        <p:txBody>
          <a:bodyPr/>
          <a:lstStyle/>
          <a:p>
            <a:endParaRPr lang="fr-FR"/>
          </a:p>
        </p:txBody>
      </p:sp>
      <p:sp>
        <p:nvSpPr>
          <p:cNvPr id="20" name="Connecteur droit 19479"/>
          <p:cNvSpPr>
            <a:spLocks noChangeShapeType="1"/>
          </p:cNvSpPr>
          <p:nvPr/>
        </p:nvSpPr>
        <p:spPr bwMode="auto">
          <a:xfrm flipV="1">
            <a:off x="5292080" y="2636912"/>
            <a:ext cx="1008112" cy="576188"/>
          </a:xfrm>
          <a:prstGeom prst="line">
            <a:avLst/>
          </a:prstGeom>
          <a:noFill/>
          <a:ln w="9525" algn="ctr">
            <a:solidFill>
              <a:schemeClr val="tx1"/>
            </a:solidFill>
            <a:round/>
            <a:headEnd type="oval" w="med" len="med"/>
            <a:tailEnd type="oval" w="med" len="med"/>
          </a:ln>
        </p:spPr>
        <p:txBody>
          <a:bodyPr/>
          <a:lstStyle/>
          <a:p>
            <a:endParaRPr lang="fr-FR"/>
          </a:p>
        </p:txBody>
      </p:sp>
      <p:sp>
        <p:nvSpPr>
          <p:cNvPr id="21" name="Connecteur droit 19480"/>
          <p:cNvSpPr>
            <a:spLocks noChangeShapeType="1"/>
          </p:cNvSpPr>
          <p:nvPr/>
        </p:nvSpPr>
        <p:spPr bwMode="auto">
          <a:xfrm>
            <a:off x="5436096" y="4293096"/>
            <a:ext cx="1296144" cy="936104"/>
          </a:xfrm>
          <a:prstGeom prst="line">
            <a:avLst/>
          </a:prstGeom>
          <a:noFill/>
          <a:ln w="9525" algn="ctr">
            <a:solidFill>
              <a:schemeClr val="tx1"/>
            </a:solidFill>
            <a:round/>
            <a:headEnd type="oval" w="med" len="med"/>
            <a:tailEnd type="oval" w="med" len="med"/>
          </a:ln>
        </p:spPr>
        <p:txBody>
          <a:bodyPr/>
          <a:lstStyle/>
          <a:p>
            <a:endParaRPr lang="fr-FR"/>
          </a:p>
        </p:txBody>
      </p:sp>
      <p:grpSp>
        <p:nvGrpSpPr>
          <p:cNvPr id="5" name="Group 2"/>
          <p:cNvGrpSpPr>
            <a:grpSpLocks/>
          </p:cNvGrpSpPr>
          <p:nvPr/>
        </p:nvGrpSpPr>
        <p:grpSpPr bwMode="auto">
          <a:xfrm>
            <a:off x="6012160" y="5229200"/>
            <a:ext cx="1800225" cy="1008062"/>
            <a:chOff x="521" y="1979"/>
            <a:chExt cx="1134" cy="635"/>
          </a:xfrm>
        </p:grpSpPr>
        <p:sp>
          <p:nvSpPr>
            <p:cNvPr id="24" name="Ellipse 19492"/>
            <p:cNvSpPr>
              <a:spLocks noChangeArrowheads="1"/>
            </p:cNvSpPr>
            <p:nvPr/>
          </p:nvSpPr>
          <p:spPr bwMode="auto">
            <a:xfrm>
              <a:off x="521" y="1979"/>
              <a:ext cx="1134" cy="635"/>
            </a:xfrm>
            <a:prstGeom prst="ellipse">
              <a:avLst/>
            </a:prstGeom>
            <a:solidFill>
              <a:srgbClr val="FFCC99">
                <a:alpha val="23921"/>
              </a:srgbClr>
            </a:solidFill>
            <a:ln w="25400" algn="ctr">
              <a:solidFill>
                <a:srgbClr val="D60093"/>
              </a:solidFill>
              <a:round/>
              <a:headEnd/>
              <a:tailEnd/>
            </a:ln>
          </p:spPr>
          <p:txBody>
            <a:bodyPr wrap="none" anchor="ctr"/>
            <a:lstStyle/>
            <a:p>
              <a:endParaRPr lang="fr-FR" b="0">
                <a:solidFill>
                  <a:srgbClr val="000000"/>
                </a:solidFill>
              </a:endParaRPr>
            </a:p>
          </p:txBody>
        </p:sp>
        <p:sp>
          <p:nvSpPr>
            <p:cNvPr id="25" name="ZoneTexte 19493"/>
            <p:cNvSpPr txBox="1">
              <a:spLocks noChangeArrowheads="1"/>
            </p:cNvSpPr>
            <p:nvPr/>
          </p:nvSpPr>
          <p:spPr bwMode="auto">
            <a:xfrm>
              <a:off x="567" y="2206"/>
              <a:ext cx="998" cy="174"/>
            </a:xfrm>
            <a:prstGeom prst="rect">
              <a:avLst/>
            </a:prstGeom>
            <a:noFill/>
            <a:ln w="9525">
              <a:noFill/>
              <a:miter lim="800000"/>
              <a:headEnd/>
              <a:tailEnd/>
            </a:ln>
          </p:spPr>
          <p:txBody>
            <a:bodyPr>
              <a:spAutoFit/>
            </a:bodyPr>
            <a:lstStyle/>
            <a:p>
              <a:pPr algn="ctr">
                <a:spcBef>
                  <a:spcPct val="50000"/>
                </a:spcBef>
              </a:pPr>
              <a:r>
                <a:rPr lang="fr-FR" sz="1200" dirty="0" smtClean="0"/>
                <a:t>Mode de vie</a:t>
              </a:r>
              <a:endParaRPr lang="fr-FR" sz="1200" dirty="0"/>
            </a:p>
          </p:txBody>
        </p:sp>
      </p:grpSp>
      <p:grpSp>
        <p:nvGrpSpPr>
          <p:cNvPr id="6" name="Group 2"/>
          <p:cNvGrpSpPr>
            <a:grpSpLocks/>
          </p:cNvGrpSpPr>
          <p:nvPr/>
        </p:nvGrpSpPr>
        <p:grpSpPr bwMode="auto">
          <a:xfrm>
            <a:off x="6156176" y="1772816"/>
            <a:ext cx="1800225" cy="1008063"/>
            <a:chOff x="521" y="1979"/>
            <a:chExt cx="1134" cy="635"/>
          </a:xfrm>
        </p:grpSpPr>
        <p:sp>
          <p:nvSpPr>
            <p:cNvPr id="27" name="Ellipse 19492"/>
            <p:cNvSpPr>
              <a:spLocks noChangeArrowheads="1"/>
            </p:cNvSpPr>
            <p:nvPr/>
          </p:nvSpPr>
          <p:spPr bwMode="auto">
            <a:xfrm>
              <a:off x="521" y="1979"/>
              <a:ext cx="1134" cy="635"/>
            </a:xfrm>
            <a:prstGeom prst="ellipse">
              <a:avLst/>
            </a:prstGeom>
            <a:solidFill>
              <a:srgbClr val="FFCC99">
                <a:alpha val="23921"/>
              </a:srgbClr>
            </a:solidFill>
            <a:ln w="25400" algn="ctr">
              <a:solidFill>
                <a:srgbClr val="D60093"/>
              </a:solidFill>
              <a:round/>
              <a:headEnd/>
              <a:tailEnd/>
            </a:ln>
          </p:spPr>
          <p:txBody>
            <a:bodyPr wrap="none" anchor="ctr"/>
            <a:lstStyle/>
            <a:p>
              <a:endParaRPr lang="fr-FR" b="0">
                <a:solidFill>
                  <a:srgbClr val="000000"/>
                </a:solidFill>
              </a:endParaRPr>
            </a:p>
          </p:txBody>
        </p:sp>
        <p:sp>
          <p:nvSpPr>
            <p:cNvPr id="28" name="ZoneTexte 19493"/>
            <p:cNvSpPr txBox="1">
              <a:spLocks noChangeArrowheads="1"/>
            </p:cNvSpPr>
            <p:nvPr/>
          </p:nvSpPr>
          <p:spPr bwMode="auto">
            <a:xfrm>
              <a:off x="567" y="2115"/>
              <a:ext cx="998" cy="461"/>
            </a:xfrm>
            <a:prstGeom prst="rect">
              <a:avLst/>
            </a:prstGeom>
            <a:noFill/>
            <a:ln w="9525">
              <a:noFill/>
              <a:miter lim="800000"/>
              <a:headEnd/>
              <a:tailEnd/>
            </a:ln>
          </p:spPr>
          <p:txBody>
            <a:bodyPr>
              <a:spAutoFit/>
            </a:bodyPr>
            <a:lstStyle/>
            <a:p>
              <a:pPr algn="ctr">
                <a:spcBef>
                  <a:spcPct val="50000"/>
                </a:spcBef>
              </a:pPr>
              <a:r>
                <a:rPr lang="fr-FR" sz="1200" dirty="0"/>
                <a:t>Nostalgie</a:t>
              </a:r>
            </a:p>
            <a:p>
              <a:pPr algn="ctr">
                <a:spcBef>
                  <a:spcPct val="50000"/>
                </a:spcBef>
              </a:pPr>
              <a:r>
                <a:rPr lang="fr-FR" sz="1200" dirty="0"/>
                <a:t>&amp; effet de génération</a:t>
              </a:r>
            </a:p>
          </p:txBody>
        </p:sp>
      </p:grpSp>
      <p:grpSp>
        <p:nvGrpSpPr>
          <p:cNvPr id="7" name="Group 2"/>
          <p:cNvGrpSpPr>
            <a:grpSpLocks/>
          </p:cNvGrpSpPr>
          <p:nvPr/>
        </p:nvGrpSpPr>
        <p:grpSpPr bwMode="auto">
          <a:xfrm>
            <a:off x="2267744" y="5445224"/>
            <a:ext cx="1800225" cy="1008062"/>
            <a:chOff x="521" y="1979"/>
            <a:chExt cx="1134" cy="635"/>
          </a:xfrm>
        </p:grpSpPr>
        <p:sp>
          <p:nvSpPr>
            <p:cNvPr id="30" name="Ellipse 19492"/>
            <p:cNvSpPr>
              <a:spLocks noChangeArrowheads="1"/>
            </p:cNvSpPr>
            <p:nvPr/>
          </p:nvSpPr>
          <p:spPr bwMode="auto">
            <a:xfrm>
              <a:off x="521" y="1979"/>
              <a:ext cx="1134" cy="635"/>
            </a:xfrm>
            <a:prstGeom prst="ellipse">
              <a:avLst/>
            </a:prstGeom>
            <a:solidFill>
              <a:srgbClr val="FF6600">
                <a:alpha val="23921"/>
              </a:srgbClr>
            </a:solidFill>
            <a:ln w="25400" algn="ctr">
              <a:solidFill>
                <a:srgbClr val="FF9933"/>
              </a:solidFill>
              <a:round/>
              <a:headEnd/>
              <a:tailEnd/>
            </a:ln>
          </p:spPr>
          <p:txBody>
            <a:bodyPr wrap="none" anchor="ctr"/>
            <a:lstStyle/>
            <a:p>
              <a:endParaRPr lang="fr-FR" b="0">
                <a:solidFill>
                  <a:srgbClr val="000000"/>
                </a:solidFill>
              </a:endParaRPr>
            </a:p>
          </p:txBody>
        </p:sp>
        <p:sp>
          <p:nvSpPr>
            <p:cNvPr id="31" name="ZoneTexte 19493"/>
            <p:cNvSpPr txBox="1">
              <a:spLocks noChangeArrowheads="1"/>
            </p:cNvSpPr>
            <p:nvPr/>
          </p:nvSpPr>
          <p:spPr bwMode="auto">
            <a:xfrm>
              <a:off x="566" y="2206"/>
              <a:ext cx="998" cy="174"/>
            </a:xfrm>
            <a:prstGeom prst="rect">
              <a:avLst/>
            </a:prstGeom>
            <a:noFill/>
            <a:ln w="9525">
              <a:noFill/>
              <a:miter lim="800000"/>
              <a:headEnd/>
              <a:tailEnd/>
            </a:ln>
          </p:spPr>
          <p:txBody>
            <a:bodyPr>
              <a:spAutoFit/>
            </a:bodyPr>
            <a:lstStyle/>
            <a:p>
              <a:pPr algn="ctr">
                <a:spcBef>
                  <a:spcPct val="50000"/>
                </a:spcBef>
              </a:pPr>
              <a:r>
                <a:rPr lang="fr-FR" sz="1200" dirty="0" smtClean="0"/>
                <a:t>Shopping</a:t>
              </a:r>
              <a:endParaRPr lang="fr-FR" sz="1200" dirty="0"/>
            </a:p>
          </p:txBody>
        </p:sp>
      </p:grpSp>
      <p:sp>
        <p:nvSpPr>
          <p:cNvPr id="32" name="Connecteur droit 19480"/>
          <p:cNvSpPr>
            <a:spLocks noChangeShapeType="1"/>
          </p:cNvSpPr>
          <p:nvPr/>
        </p:nvSpPr>
        <p:spPr bwMode="auto">
          <a:xfrm flipH="1">
            <a:off x="3275855" y="4293096"/>
            <a:ext cx="1007865" cy="1152128"/>
          </a:xfrm>
          <a:prstGeom prst="line">
            <a:avLst/>
          </a:prstGeom>
          <a:noFill/>
          <a:ln w="9525" algn="ctr">
            <a:solidFill>
              <a:schemeClr val="tx1"/>
            </a:solidFill>
            <a:round/>
            <a:headEnd type="oval" w="med" len="med"/>
            <a:tailEnd type="oval" w="med" len="med"/>
          </a:ln>
        </p:spPr>
        <p:txBody>
          <a:bodyPr/>
          <a:lstStyle/>
          <a:p>
            <a:endParaRPr lang="fr-FR"/>
          </a:p>
        </p:txBody>
      </p:sp>
      <p:sp>
        <p:nvSpPr>
          <p:cNvPr id="34" name="Connecteur droit 19481"/>
          <p:cNvSpPr>
            <a:spLocks noChangeShapeType="1"/>
          </p:cNvSpPr>
          <p:nvPr/>
        </p:nvSpPr>
        <p:spPr bwMode="auto">
          <a:xfrm flipV="1">
            <a:off x="5436096" y="3717032"/>
            <a:ext cx="1368151" cy="143892"/>
          </a:xfrm>
          <a:prstGeom prst="line">
            <a:avLst/>
          </a:prstGeom>
          <a:noFill/>
          <a:ln w="9525" algn="ctr">
            <a:solidFill>
              <a:schemeClr val="tx1"/>
            </a:solidFill>
            <a:round/>
            <a:headEnd type="oval" w="med" len="med"/>
            <a:tailEnd type="oval" w="med" len="med"/>
          </a:ln>
        </p:spPr>
        <p:txBody>
          <a:bodyPr/>
          <a:lstStyle/>
          <a:p>
            <a:endParaRPr lang="fr-FR"/>
          </a:p>
        </p:txBody>
      </p:sp>
      <p:sp>
        <p:nvSpPr>
          <p:cNvPr id="37" name="ZoneTexte 36"/>
          <p:cNvSpPr txBox="1"/>
          <p:nvPr/>
        </p:nvSpPr>
        <p:spPr>
          <a:xfrm>
            <a:off x="7020272" y="1556792"/>
            <a:ext cx="1152128" cy="369332"/>
          </a:xfrm>
          <a:prstGeom prst="rect">
            <a:avLst/>
          </a:prstGeom>
          <a:noFill/>
        </p:spPr>
        <p:txBody>
          <a:bodyPr wrap="square" rtlCol="0">
            <a:spAutoFit/>
          </a:bodyPr>
          <a:lstStyle/>
          <a:p>
            <a:endParaRPr lang="fr-FR" dirty="0"/>
          </a:p>
        </p:txBody>
      </p:sp>
      <p:sp>
        <p:nvSpPr>
          <p:cNvPr id="35" name="Connecteur droit 19477"/>
          <p:cNvSpPr>
            <a:spLocks noChangeShapeType="1"/>
          </p:cNvSpPr>
          <p:nvPr/>
        </p:nvSpPr>
        <p:spPr bwMode="auto">
          <a:xfrm flipH="1" flipV="1">
            <a:off x="4499992" y="2132856"/>
            <a:ext cx="216024" cy="1009328"/>
          </a:xfrm>
          <a:prstGeom prst="line">
            <a:avLst/>
          </a:prstGeom>
          <a:noFill/>
          <a:ln w="9525" algn="ctr">
            <a:solidFill>
              <a:schemeClr val="tx1"/>
            </a:solidFill>
            <a:round/>
            <a:headEnd type="oval" w="med" len="med"/>
            <a:tailEnd type="oval" w="med" len="med"/>
          </a:ln>
        </p:spPr>
        <p:txBody>
          <a:bodyPr/>
          <a:lstStyle/>
          <a:p>
            <a:endParaRPr lang="fr-FR"/>
          </a:p>
        </p:txBody>
      </p:sp>
      <p:grpSp>
        <p:nvGrpSpPr>
          <p:cNvPr id="8" name="Group 11"/>
          <p:cNvGrpSpPr>
            <a:grpSpLocks/>
          </p:cNvGrpSpPr>
          <p:nvPr/>
        </p:nvGrpSpPr>
        <p:grpSpPr bwMode="auto">
          <a:xfrm>
            <a:off x="3707904" y="980728"/>
            <a:ext cx="1656184" cy="1096839"/>
            <a:chOff x="1927" y="3067"/>
            <a:chExt cx="1452" cy="545"/>
          </a:xfrm>
        </p:grpSpPr>
        <p:sp>
          <p:nvSpPr>
            <p:cNvPr id="38" name="Ellipse 19486"/>
            <p:cNvSpPr>
              <a:spLocks noChangeArrowheads="1"/>
            </p:cNvSpPr>
            <p:nvPr/>
          </p:nvSpPr>
          <p:spPr bwMode="auto">
            <a:xfrm>
              <a:off x="1927" y="3067"/>
              <a:ext cx="1452" cy="545"/>
            </a:xfrm>
            <a:prstGeom prst="ellipse">
              <a:avLst/>
            </a:prstGeom>
            <a:solidFill>
              <a:srgbClr val="FFFF99">
                <a:alpha val="23921"/>
              </a:srgbClr>
            </a:solidFill>
            <a:ln w="9525" algn="ctr">
              <a:solidFill>
                <a:schemeClr val="tx1"/>
              </a:solidFill>
              <a:round/>
              <a:headEnd/>
              <a:tailEnd/>
            </a:ln>
            <a:effectLst>
              <a:glow rad="63500">
                <a:schemeClr val="accent4">
                  <a:satMod val="175000"/>
                  <a:alpha val="40000"/>
                </a:schemeClr>
              </a:glow>
            </a:effectLst>
          </p:spPr>
          <p:txBody>
            <a:bodyPr wrap="none" anchor="ctr"/>
            <a:lstStyle/>
            <a:p>
              <a:endParaRPr lang="fr-FR" b="0">
                <a:solidFill>
                  <a:srgbClr val="000000"/>
                </a:solidFill>
              </a:endParaRPr>
            </a:p>
          </p:txBody>
        </p:sp>
        <p:sp>
          <p:nvSpPr>
            <p:cNvPr id="39" name="ZoneTexte 19487"/>
            <p:cNvSpPr txBox="1">
              <a:spLocks noChangeArrowheads="1"/>
            </p:cNvSpPr>
            <p:nvPr/>
          </p:nvSpPr>
          <p:spPr bwMode="auto">
            <a:xfrm>
              <a:off x="2077" y="3276"/>
              <a:ext cx="1180" cy="138"/>
            </a:xfrm>
            <a:prstGeom prst="rect">
              <a:avLst/>
            </a:prstGeom>
            <a:solidFill>
              <a:srgbClr val="FFFF99">
                <a:alpha val="23921"/>
              </a:srgbClr>
            </a:solidFill>
            <a:ln w="9525">
              <a:noFill/>
              <a:miter lim="800000"/>
              <a:headEnd/>
              <a:tailEnd/>
            </a:ln>
          </p:spPr>
          <p:txBody>
            <a:bodyPr>
              <a:spAutoFit/>
            </a:bodyPr>
            <a:lstStyle/>
            <a:p>
              <a:pPr algn="ctr">
                <a:spcBef>
                  <a:spcPct val="50000"/>
                </a:spcBef>
              </a:pPr>
              <a:r>
                <a:rPr lang="fr-FR" sz="1200" dirty="0" smtClean="0"/>
                <a:t>Praticité</a:t>
              </a:r>
              <a:endParaRPr lang="fr-FR" sz="1200" dirty="0"/>
            </a:p>
          </p:txBody>
        </p:sp>
      </p:grpSp>
      <p:grpSp>
        <p:nvGrpSpPr>
          <p:cNvPr id="11" name="Group 2"/>
          <p:cNvGrpSpPr>
            <a:grpSpLocks/>
          </p:cNvGrpSpPr>
          <p:nvPr/>
        </p:nvGrpSpPr>
        <p:grpSpPr bwMode="auto">
          <a:xfrm>
            <a:off x="4283968" y="5517232"/>
            <a:ext cx="1800225" cy="1008062"/>
            <a:chOff x="521" y="1979"/>
            <a:chExt cx="1134" cy="635"/>
          </a:xfrm>
        </p:grpSpPr>
        <p:sp>
          <p:nvSpPr>
            <p:cNvPr id="41" name="Ellipse 19492"/>
            <p:cNvSpPr>
              <a:spLocks noChangeArrowheads="1"/>
            </p:cNvSpPr>
            <p:nvPr/>
          </p:nvSpPr>
          <p:spPr bwMode="auto">
            <a:xfrm>
              <a:off x="521" y="1979"/>
              <a:ext cx="1134" cy="635"/>
            </a:xfrm>
            <a:prstGeom prst="ellipse">
              <a:avLst/>
            </a:prstGeom>
            <a:solidFill>
              <a:srgbClr val="FFCC99">
                <a:alpha val="23921"/>
              </a:srgbClr>
            </a:solidFill>
            <a:ln w="25400" algn="ctr">
              <a:solidFill>
                <a:srgbClr val="D60093"/>
              </a:solidFill>
              <a:round/>
              <a:headEnd/>
              <a:tailEnd/>
            </a:ln>
          </p:spPr>
          <p:txBody>
            <a:bodyPr wrap="none" anchor="ctr"/>
            <a:lstStyle/>
            <a:p>
              <a:endParaRPr lang="fr-FR" b="0">
                <a:solidFill>
                  <a:srgbClr val="000000"/>
                </a:solidFill>
              </a:endParaRPr>
            </a:p>
          </p:txBody>
        </p:sp>
        <p:sp>
          <p:nvSpPr>
            <p:cNvPr id="42" name="ZoneTexte 19493"/>
            <p:cNvSpPr txBox="1">
              <a:spLocks noChangeArrowheads="1"/>
            </p:cNvSpPr>
            <p:nvPr/>
          </p:nvSpPr>
          <p:spPr bwMode="auto">
            <a:xfrm>
              <a:off x="567" y="2206"/>
              <a:ext cx="998" cy="291"/>
            </a:xfrm>
            <a:prstGeom prst="rect">
              <a:avLst/>
            </a:prstGeom>
            <a:noFill/>
            <a:ln w="9525">
              <a:noFill/>
              <a:miter lim="800000"/>
              <a:headEnd/>
              <a:tailEnd/>
            </a:ln>
          </p:spPr>
          <p:txBody>
            <a:bodyPr>
              <a:spAutoFit/>
            </a:bodyPr>
            <a:lstStyle/>
            <a:p>
              <a:pPr algn="ctr">
                <a:spcBef>
                  <a:spcPct val="50000"/>
                </a:spcBef>
              </a:pPr>
              <a:r>
                <a:rPr lang="fr-FR" sz="1200" dirty="0" smtClean="0"/>
                <a:t>Recherche de Label de qualité</a:t>
              </a:r>
              <a:endParaRPr lang="fr-FR" sz="1200" dirty="0"/>
            </a:p>
          </p:txBody>
        </p:sp>
      </p:grpSp>
      <p:sp>
        <p:nvSpPr>
          <p:cNvPr id="43" name="Connecteur droit 19480"/>
          <p:cNvSpPr>
            <a:spLocks noChangeShapeType="1"/>
          </p:cNvSpPr>
          <p:nvPr/>
        </p:nvSpPr>
        <p:spPr bwMode="auto">
          <a:xfrm>
            <a:off x="4788024" y="4293096"/>
            <a:ext cx="144016" cy="1152128"/>
          </a:xfrm>
          <a:prstGeom prst="line">
            <a:avLst/>
          </a:prstGeom>
          <a:noFill/>
          <a:ln w="9525" algn="ctr">
            <a:solidFill>
              <a:schemeClr val="tx1"/>
            </a:solidFill>
            <a:round/>
            <a:headEnd type="oval" w="med" len="med"/>
            <a:tailEnd type="oval" w="med" len="med"/>
          </a:ln>
        </p:spPr>
        <p:txBody>
          <a:bodyPr/>
          <a:lstStyle/>
          <a:p>
            <a:endParaRPr lang="fr-FR"/>
          </a:p>
        </p:txBody>
      </p:sp>
      <p:sp>
        <p:nvSpPr>
          <p:cNvPr id="48" name="Connecteur droit 19480"/>
          <p:cNvSpPr>
            <a:spLocks noChangeShapeType="1"/>
          </p:cNvSpPr>
          <p:nvPr/>
        </p:nvSpPr>
        <p:spPr bwMode="auto">
          <a:xfrm flipH="1">
            <a:off x="2699792" y="4077072"/>
            <a:ext cx="1079873" cy="863575"/>
          </a:xfrm>
          <a:prstGeom prst="line">
            <a:avLst/>
          </a:prstGeom>
          <a:noFill/>
          <a:ln w="9525" algn="ctr">
            <a:solidFill>
              <a:schemeClr val="tx1"/>
            </a:solidFill>
            <a:round/>
            <a:headEnd type="oval" w="med" len="med"/>
            <a:tailEnd type="oval" w="med" len="med"/>
          </a:ln>
        </p:spPr>
        <p:txBody>
          <a:bodyPr/>
          <a:lstStyle/>
          <a:p>
            <a:endParaRPr lang="fr-FR"/>
          </a:p>
        </p:txBody>
      </p:sp>
      <p:grpSp>
        <p:nvGrpSpPr>
          <p:cNvPr id="14" name="Group 2"/>
          <p:cNvGrpSpPr>
            <a:grpSpLocks/>
          </p:cNvGrpSpPr>
          <p:nvPr/>
        </p:nvGrpSpPr>
        <p:grpSpPr bwMode="auto">
          <a:xfrm>
            <a:off x="971600" y="4653136"/>
            <a:ext cx="1800225" cy="1008062"/>
            <a:chOff x="521" y="1979"/>
            <a:chExt cx="1134" cy="635"/>
          </a:xfrm>
        </p:grpSpPr>
        <p:sp>
          <p:nvSpPr>
            <p:cNvPr id="50" name="Ellipse 19492"/>
            <p:cNvSpPr>
              <a:spLocks noChangeArrowheads="1"/>
            </p:cNvSpPr>
            <p:nvPr/>
          </p:nvSpPr>
          <p:spPr bwMode="auto">
            <a:xfrm>
              <a:off x="521" y="1979"/>
              <a:ext cx="1134" cy="635"/>
            </a:xfrm>
            <a:prstGeom prst="ellipse">
              <a:avLst/>
            </a:prstGeom>
            <a:solidFill>
              <a:srgbClr val="FF6600">
                <a:alpha val="23921"/>
              </a:srgbClr>
            </a:solidFill>
            <a:ln w="25400" algn="ctr">
              <a:solidFill>
                <a:srgbClr val="FF9933"/>
              </a:solidFill>
              <a:round/>
              <a:headEnd/>
              <a:tailEnd/>
            </a:ln>
          </p:spPr>
          <p:txBody>
            <a:bodyPr wrap="none" anchor="ctr"/>
            <a:lstStyle/>
            <a:p>
              <a:endParaRPr lang="fr-FR" b="0">
                <a:solidFill>
                  <a:srgbClr val="000000"/>
                </a:solidFill>
              </a:endParaRPr>
            </a:p>
          </p:txBody>
        </p:sp>
        <p:sp>
          <p:nvSpPr>
            <p:cNvPr id="51" name="ZoneTexte 19493"/>
            <p:cNvSpPr txBox="1">
              <a:spLocks noChangeArrowheads="1"/>
            </p:cNvSpPr>
            <p:nvPr/>
          </p:nvSpPr>
          <p:spPr bwMode="auto">
            <a:xfrm>
              <a:off x="566" y="2206"/>
              <a:ext cx="998" cy="174"/>
            </a:xfrm>
            <a:prstGeom prst="rect">
              <a:avLst/>
            </a:prstGeom>
            <a:noFill/>
            <a:ln w="9525">
              <a:noFill/>
              <a:miter lim="800000"/>
              <a:headEnd/>
              <a:tailEnd/>
            </a:ln>
          </p:spPr>
          <p:txBody>
            <a:bodyPr>
              <a:spAutoFit/>
            </a:bodyPr>
            <a:lstStyle/>
            <a:p>
              <a:pPr algn="ctr">
                <a:spcBef>
                  <a:spcPct val="50000"/>
                </a:spcBef>
              </a:pPr>
              <a:r>
                <a:rPr lang="fr-FR" sz="1200" dirty="0" smtClean="0"/>
                <a:t>Ludique</a:t>
              </a:r>
              <a:endParaRPr lang="fr-FR" sz="1200" dirty="0"/>
            </a:p>
          </p:txBody>
        </p:sp>
      </p:grpSp>
      <p:sp>
        <p:nvSpPr>
          <p:cNvPr id="52" name="Ellipse 19486"/>
          <p:cNvSpPr>
            <a:spLocks noChangeArrowheads="1"/>
          </p:cNvSpPr>
          <p:nvPr/>
        </p:nvSpPr>
        <p:spPr bwMode="auto">
          <a:xfrm>
            <a:off x="6444208" y="620688"/>
            <a:ext cx="1656184" cy="1096839"/>
          </a:xfrm>
          <a:prstGeom prst="ellipse">
            <a:avLst/>
          </a:prstGeom>
          <a:solidFill>
            <a:srgbClr val="FFFF99">
              <a:alpha val="23921"/>
            </a:srgbClr>
          </a:solidFill>
          <a:ln w="9525" algn="ctr">
            <a:solidFill>
              <a:schemeClr val="tx1"/>
            </a:solidFill>
            <a:round/>
            <a:headEnd/>
            <a:tailEnd/>
          </a:ln>
        </p:spPr>
        <p:txBody>
          <a:bodyPr wrap="none" anchor="ctr"/>
          <a:lstStyle/>
          <a:p>
            <a:r>
              <a:rPr lang="fr-FR" b="0" dirty="0" smtClean="0">
                <a:solidFill>
                  <a:srgbClr val="000000"/>
                </a:solidFill>
              </a:rPr>
              <a:t>Sécurité</a:t>
            </a:r>
            <a:endParaRPr lang="fr-FR" b="0" dirty="0">
              <a:solidFill>
                <a:srgbClr val="000000"/>
              </a:solidFill>
            </a:endParaRPr>
          </a:p>
        </p:txBody>
      </p:sp>
      <p:sp>
        <p:nvSpPr>
          <p:cNvPr id="53" name="Connecteur droit 19477"/>
          <p:cNvSpPr>
            <a:spLocks noChangeShapeType="1"/>
          </p:cNvSpPr>
          <p:nvPr/>
        </p:nvSpPr>
        <p:spPr bwMode="auto">
          <a:xfrm flipV="1">
            <a:off x="4860032" y="1340768"/>
            <a:ext cx="1656184" cy="1872208"/>
          </a:xfrm>
          <a:prstGeom prst="line">
            <a:avLst/>
          </a:prstGeom>
          <a:noFill/>
          <a:ln w="9525" algn="ctr">
            <a:solidFill>
              <a:schemeClr val="tx1"/>
            </a:solidFill>
            <a:round/>
            <a:headEnd type="oval" w="med" len="med"/>
            <a:tailEnd type="oval" w="med" len="med"/>
          </a:ln>
        </p:spPr>
        <p:txBody>
          <a:bodyPr/>
          <a:lstStyle/>
          <a:p>
            <a:endParaRPr lang="fr-FR"/>
          </a:p>
        </p:txBody>
      </p:sp>
      <p:sp>
        <p:nvSpPr>
          <p:cNvPr id="54" name="_s1034"/>
          <p:cNvSpPr>
            <a:spLocks noChangeAspect="1" noChangeArrowheads="1"/>
          </p:cNvSpPr>
          <p:nvPr/>
        </p:nvSpPr>
        <p:spPr bwMode="auto">
          <a:xfrm>
            <a:off x="3491880" y="2852936"/>
            <a:ext cx="2448272" cy="1834998"/>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glow rad="101600">
              <a:schemeClr val="accent3">
                <a:satMod val="175000"/>
                <a:alpha val="40000"/>
              </a:schemeClr>
            </a:glow>
            <a:outerShdw dist="141990" dir="1593903" algn="ctr" rotWithShape="0">
              <a:schemeClr val="folHlink"/>
            </a:outerShdw>
          </a:effectLst>
        </p:spPr>
        <p:txBody>
          <a:bodyPr wrap="none" anchor="ctr"/>
          <a:lstStyle/>
          <a:p>
            <a:pPr algn="ctr">
              <a:defRPr/>
            </a:pPr>
            <a:r>
              <a:rPr lang="fr-FR" dirty="0" smtClean="0"/>
              <a:t>Attentes et Critères </a:t>
            </a:r>
          </a:p>
          <a:p>
            <a:pPr algn="ctr">
              <a:defRPr/>
            </a:pPr>
            <a:r>
              <a:rPr lang="fr-FR" dirty="0" smtClean="0"/>
              <a:t>d’appréciation des </a:t>
            </a:r>
          </a:p>
          <a:p>
            <a:pPr algn="ctr">
              <a:defRPr/>
            </a:pPr>
            <a:r>
              <a:rPr lang="fr-FR" dirty="0" smtClean="0"/>
              <a:t>MAMANS</a:t>
            </a:r>
          </a:p>
        </p:txBody>
      </p:sp>
      <p:sp>
        <p:nvSpPr>
          <p:cNvPr id="45" name="Rectangle 44"/>
          <p:cNvSpPr/>
          <p:nvPr/>
        </p:nvSpPr>
        <p:spPr>
          <a:xfrm>
            <a:off x="0" y="0"/>
            <a:ext cx="2826415" cy="584775"/>
          </a:xfrm>
          <a:prstGeom prst="rect">
            <a:avLst/>
          </a:prstGeom>
          <a:noFill/>
        </p:spPr>
        <p:txBody>
          <a:bodyPr wrap="none" lIns="91440" tIns="45720" rIns="91440" bIns="45720">
            <a:spAutoFit/>
          </a:bodyPr>
          <a:lstStyle/>
          <a:p>
            <a:pPr algn="ctr"/>
            <a:r>
              <a:rPr lang="fr-FR" sz="32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Accessibilité</a:t>
            </a:r>
            <a:endParaRPr lang="fr-FR"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6" name="ZoneTexte 45"/>
          <p:cNvSpPr txBox="1"/>
          <p:nvPr/>
        </p:nvSpPr>
        <p:spPr>
          <a:xfrm>
            <a:off x="0" y="548680"/>
            <a:ext cx="5940152" cy="646331"/>
          </a:xfrm>
          <a:prstGeom prst="rect">
            <a:avLst/>
          </a:prstGeom>
          <a:noFill/>
        </p:spPr>
        <p:txBody>
          <a:bodyPr wrap="square" rtlCol="0">
            <a:spAutoFit/>
          </a:bodyPr>
          <a:lstStyle/>
          <a:p>
            <a:r>
              <a:rPr lang="fr-FR" dirty="0" smtClean="0">
                <a:latin typeface="Goudy Old Style" pitchFamily="18" charset="0"/>
              </a:rPr>
              <a:t>Quelles sont les attentes, Besoin  et critères d’appréciation de la Maman de jeune enfants (0-3ans)</a:t>
            </a:r>
            <a:endParaRPr lang="fr-FR" dirty="0">
              <a:latin typeface="Goudy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Praticité</a:t>
            </a:r>
            <a:endParaRPr lang="fr-FR" dirty="0"/>
          </a:p>
        </p:txBody>
      </p:sp>
      <p:sp>
        <p:nvSpPr>
          <p:cNvPr id="3" name="Rectangle à coins arrondis 2"/>
          <p:cNvSpPr/>
          <p:nvPr/>
        </p:nvSpPr>
        <p:spPr>
          <a:xfrm>
            <a:off x="3851920" y="3140968"/>
            <a:ext cx="1368152" cy="7200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smtClean="0"/>
              <a:t>Praticité</a:t>
            </a:r>
            <a:endParaRPr lang="fr-FR" dirty="0"/>
          </a:p>
        </p:txBody>
      </p:sp>
      <p:sp>
        <p:nvSpPr>
          <p:cNvPr id="4" name="Rectangle 3"/>
          <p:cNvSpPr/>
          <p:nvPr/>
        </p:nvSpPr>
        <p:spPr>
          <a:xfrm>
            <a:off x="3995936" y="1052736"/>
            <a:ext cx="1440160"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Maxi Format</a:t>
            </a:r>
            <a:endParaRPr lang="fr-FR" dirty="0"/>
          </a:p>
        </p:txBody>
      </p:sp>
      <p:sp>
        <p:nvSpPr>
          <p:cNvPr id="5" name="Rectangle 4"/>
          <p:cNvSpPr/>
          <p:nvPr/>
        </p:nvSpPr>
        <p:spPr>
          <a:xfrm>
            <a:off x="3851920" y="4149080"/>
            <a:ext cx="1440160"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Facile d’utilisation</a:t>
            </a:r>
            <a:endParaRPr lang="fr-FR" dirty="0"/>
          </a:p>
        </p:txBody>
      </p:sp>
      <p:sp>
        <p:nvSpPr>
          <p:cNvPr id="6" name="Rectangle 5"/>
          <p:cNvSpPr/>
          <p:nvPr/>
        </p:nvSpPr>
        <p:spPr>
          <a:xfrm>
            <a:off x="5436096" y="3068960"/>
            <a:ext cx="1944216"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Portion individuelle</a:t>
            </a:r>
            <a:endParaRPr lang="fr-FR" dirty="0"/>
          </a:p>
        </p:txBody>
      </p:sp>
      <p:sp>
        <p:nvSpPr>
          <p:cNvPr id="7" name="Ellipse 6"/>
          <p:cNvSpPr/>
          <p:nvPr/>
        </p:nvSpPr>
        <p:spPr>
          <a:xfrm>
            <a:off x="3347864" y="5301208"/>
            <a:ext cx="1584176" cy="4320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Doypack</a:t>
            </a:r>
          </a:p>
        </p:txBody>
      </p:sp>
      <p:pic>
        <p:nvPicPr>
          <p:cNvPr id="45058" name="Picture 2" descr="http://www.consobaby.com/media/catalog/product/cache/1/image/252x272/9df78eab33525d08d6e5fb8d27136e95/l/o/lotus-carres-coton-bebe.jpg"/>
          <p:cNvPicPr>
            <a:picLocks noChangeAspect="1" noChangeArrowheads="1"/>
          </p:cNvPicPr>
          <p:nvPr/>
        </p:nvPicPr>
        <p:blipFill>
          <a:blip r:embed="rId2" cstate="print"/>
          <a:srcRect l="24000" t="5559" r="28001"/>
          <a:stretch>
            <a:fillRect/>
          </a:stretch>
        </p:blipFill>
        <p:spPr bwMode="auto">
          <a:xfrm>
            <a:off x="5508104" y="908720"/>
            <a:ext cx="576064" cy="1223392"/>
          </a:xfrm>
          <a:prstGeom prst="rect">
            <a:avLst/>
          </a:prstGeom>
          <a:noFill/>
        </p:spPr>
      </p:pic>
      <p:pic>
        <p:nvPicPr>
          <p:cNvPr id="45060" name="Picture 4" descr="http://www.candia.fr/images/produits/pack_croissance_10.jpg"/>
          <p:cNvPicPr>
            <a:picLocks noChangeAspect="1" noChangeArrowheads="1"/>
          </p:cNvPicPr>
          <p:nvPr/>
        </p:nvPicPr>
        <p:blipFill>
          <a:blip r:embed="rId3" cstate="print"/>
          <a:srcRect l="9450" t="26295"/>
          <a:stretch>
            <a:fillRect/>
          </a:stretch>
        </p:blipFill>
        <p:spPr bwMode="auto">
          <a:xfrm>
            <a:off x="2411760" y="1052736"/>
            <a:ext cx="1379984" cy="807344"/>
          </a:xfrm>
          <a:prstGeom prst="rect">
            <a:avLst/>
          </a:prstGeom>
          <a:noFill/>
        </p:spPr>
      </p:pic>
      <p:sp>
        <p:nvSpPr>
          <p:cNvPr id="11" name="ZoneTexte 10"/>
          <p:cNvSpPr txBox="1"/>
          <p:nvPr/>
        </p:nvSpPr>
        <p:spPr>
          <a:xfrm>
            <a:off x="2339752" y="1700808"/>
            <a:ext cx="1440160" cy="307777"/>
          </a:xfrm>
          <a:prstGeom prst="rect">
            <a:avLst/>
          </a:prstGeom>
          <a:noFill/>
        </p:spPr>
        <p:txBody>
          <a:bodyPr wrap="square" rtlCol="0">
            <a:spAutoFit/>
          </a:bodyPr>
          <a:lstStyle/>
          <a:p>
            <a:r>
              <a:rPr lang="fr-FR" sz="1400" dirty="0" smtClean="0"/>
              <a:t>Jumbo Pack</a:t>
            </a:r>
            <a:endParaRPr lang="fr-FR" sz="1400" dirty="0"/>
          </a:p>
        </p:txBody>
      </p:sp>
      <p:pic>
        <p:nvPicPr>
          <p:cNvPr id="45062" name="Picture 6" descr="http://www.mon-epicerie.ch/18368-170115-large/naturnes-pates-ble-completalegumes-nestle.jpg"/>
          <p:cNvPicPr>
            <a:picLocks noChangeAspect="1" noChangeArrowheads="1"/>
          </p:cNvPicPr>
          <p:nvPr/>
        </p:nvPicPr>
        <p:blipFill>
          <a:blip r:embed="rId4" cstate="print"/>
          <a:srcRect/>
          <a:stretch>
            <a:fillRect/>
          </a:stretch>
        </p:blipFill>
        <p:spPr bwMode="auto">
          <a:xfrm>
            <a:off x="7020272" y="1844824"/>
            <a:ext cx="1080120" cy="1080120"/>
          </a:xfrm>
          <a:prstGeom prst="rect">
            <a:avLst/>
          </a:prstGeom>
          <a:noFill/>
        </p:spPr>
      </p:pic>
      <p:pic>
        <p:nvPicPr>
          <p:cNvPr id="45066" name="Picture 10" descr="http://www.coursengo.com/supermarche/img?IMG_ID=121184"/>
          <p:cNvPicPr>
            <a:picLocks noChangeAspect="1" noChangeArrowheads="1"/>
          </p:cNvPicPr>
          <p:nvPr/>
        </p:nvPicPr>
        <p:blipFill>
          <a:blip r:embed="rId5" cstate="print"/>
          <a:srcRect/>
          <a:stretch>
            <a:fillRect/>
          </a:stretch>
        </p:blipFill>
        <p:spPr bwMode="auto">
          <a:xfrm>
            <a:off x="7524328" y="3068960"/>
            <a:ext cx="864096" cy="864096"/>
          </a:xfrm>
          <a:prstGeom prst="rect">
            <a:avLst/>
          </a:prstGeom>
          <a:noFill/>
        </p:spPr>
      </p:pic>
      <p:sp>
        <p:nvSpPr>
          <p:cNvPr id="15" name="Rectangle à coins arrondis 14"/>
          <p:cNvSpPr/>
          <p:nvPr/>
        </p:nvSpPr>
        <p:spPr>
          <a:xfrm>
            <a:off x="5364088" y="5229200"/>
            <a:ext cx="1728192"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Mini</a:t>
            </a:r>
          </a:p>
        </p:txBody>
      </p:sp>
      <p:pic>
        <p:nvPicPr>
          <p:cNvPr id="45068" name="Picture 12" descr="http://www.bledina.com/resources/Range/12/AmbiancePicture.jpg"/>
          <p:cNvPicPr>
            <a:picLocks noChangeAspect="1" noChangeArrowheads="1"/>
          </p:cNvPicPr>
          <p:nvPr/>
        </p:nvPicPr>
        <p:blipFill>
          <a:blip r:embed="rId6" cstate="print"/>
          <a:srcRect t="10610" r="48650" b="9812"/>
          <a:stretch>
            <a:fillRect/>
          </a:stretch>
        </p:blipFill>
        <p:spPr bwMode="auto">
          <a:xfrm>
            <a:off x="7308304" y="5013176"/>
            <a:ext cx="1123325" cy="936104"/>
          </a:xfrm>
          <a:prstGeom prst="rect">
            <a:avLst/>
          </a:prstGeom>
          <a:noFill/>
        </p:spPr>
      </p:pic>
      <p:sp>
        <p:nvSpPr>
          <p:cNvPr id="17" name="ZoneTexte 16"/>
          <p:cNvSpPr txBox="1"/>
          <p:nvPr/>
        </p:nvSpPr>
        <p:spPr>
          <a:xfrm>
            <a:off x="6516216" y="6021288"/>
            <a:ext cx="2376264" cy="369332"/>
          </a:xfrm>
          <a:prstGeom prst="rect">
            <a:avLst/>
          </a:prstGeom>
          <a:noFill/>
        </p:spPr>
        <p:txBody>
          <a:bodyPr wrap="square" rtlCol="0">
            <a:spAutoFit/>
          </a:bodyPr>
          <a:lstStyle/>
          <a:p>
            <a:r>
              <a:rPr lang="fr-FR" dirty="0" smtClean="0"/>
              <a:t>Mini biberon</a:t>
            </a:r>
            <a:endParaRPr lang="fr-FR" dirty="0"/>
          </a:p>
        </p:txBody>
      </p:sp>
      <p:pic>
        <p:nvPicPr>
          <p:cNvPr id="45070" name="Picture 14" descr="http://www.bledina.com/resources/Range/2/AmbiancePicture.jpg"/>
          <p:cNvPicPr>
            <a:picLocks noChangeAspect="1" noChangeArrowheads="1"/>
          </p:cNvPicPr>
          <p:nvPr/>
        </p:nvPicPr>
        <p:blipFill>
          <a:blip r:embed="rId7" cstate="print"/>
          <a:srcRect l="27101" t="29179" r="41518" b="15117"/>
          <a:stretch>
            <a:fillRect/>
          </a:stretch>
        </p:blipFill>
        <p:spPr bwMode="auto">
          <a:xfrm>
            <a:off x="4427984" y="5877272"/>
            <a:ext cx="829806" cy="792088"/>
          </a:xfrm>
          <a:prstGeom prst="rect">
            <a:avLst/>
          </a:prstGeom>
          <a:noFill/>
        </p:spPr>
      </p:pic>
      <p:sp>
        <p:nvSpPr>
          <p:cNvPr id="19" name="ZoneTexte 18"/>
          <p:cNvSpPr txBox="1"/>
          <p:nvPr/>
        </p:nvSpPr>
        <p:spPr>
          <a:xfrm>
            <a:off x="1475656" y="6488668"/>
            <a:ext cx="1944216" cy="369332"/>
          </a:xfrm>
          <a:prstGeom prst="rect">
            <a:avLst/>
          </a:prstGeom>
          <a:noFill/>
        </p:spPr>
        <p:txBody>
          <a:bodyPr wrap="square" rtlCol="0">
            <a:spAutoFit/>
          </a:bodyPr>
          <a:lstStyle/>
          <a:p>
            <a:r>
              <a:rPr lang="fr-FR" dirty="0" smtClean="0"/>
              <a:t>Ouverture facile</a:t>
            </a:r>
            <a:endParaRPr lang="fr-FR" dirty="0"/>
          </a:p>
        </p:txBody>
      </p:sp>
      <p:cxnSp>
        <p:nvCxnSpPr>
          <p:cNvPr id="21" name="Connecteur droit avec flèche 20"/>
          <p:cNvCxnSpPr>
            <a:stCxn id="3" idx="0"/>
            <a:endCxn id="4" idx="2"/>
          </p:cNvCxnSpPr>
          <p:nvPr/>
        </p:nvCxnSpPr>
        <p:spPr>
          <a:xfrm flipV="1">
            <a:off x="4535996" y="1916832"/>
            <a:ext cx="18002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3" idx="3"/>
            <a:endCxn id="6" idx="1"/>
          </p:cNvCxnSpPr>
          <p:nvPr/>
        </p:nvCxnSpPr>
        <p:spPr>
          <a:xfrm>
            <a:off x="5220072" y="3501008"/>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3" idx="2"/>
            <a:endCxn id="5" idx="0"/>
          </p:cNvCxnSpPr>
          <p:nvPr/>
        </p:nvCxnSpPr>
        <p:spPr>
          <a:xfrm>
            <a:off x="4535996" y="3861048"/>
            <a:ext cx="3600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4427984" y="501317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endCxn id="15" idx="0"/>
          </p:cNvCxnSpPr>
          <p:nvPr/>
        </p:nvCxnSpPr>
        <p:spPr>
          <a:xfrm>
            <a:off x="5364088" y="4797152"/>
            <a:ext cx="86409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5072" name="Picture 16" descr="http://www.laboutikdelily.com/wordpress/wp-content/uploads/2010/05/chauffe-biberon.jpg"/>
          <p:cNvPicPr>
            <a:picLocks noChangeAspect="1" noChangeArrowheads="1"/>
          </p:cNvPicPr>
          <p:nvPr/>
        </p:nvPicPr>
        <p:blipFill>
          <a:blip r:embed="rId8" cstate="print"/>
          <a:srcRect l="25200" r="24401" b="16841"/>
          <a:stretch>
            <a:fillRect/>
          </a:stretch>
        </p:blipFill>
        <p:spPr bwMode="auto">
          <a:xfrm>
            <a:off x="395536" y="4725144"/>
            <a:ext cx="720080" cy="1188132"/>
          </a:xfrm>
          <a:prstGeom prst="rect">
            <a:avLst/>
          </a:prstGeom>
          <a:noFill/>
        </p:spPr>
      </p:pic>
      <p:sp>
        <p:nvSpPr>
          <p:cNvPr id="31" name="Rectangle 30"/>
          <p:cNvSpPr/>
          <p:nvPr/>
        </p:nvSpPr>
        <p:spPr>
          <a:xfrm>
            <a:off x="1403648" y="4869160"/>
            <a:ext cx="1440160"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Rapide d’utilisation</a:t>
            </a:r>
            <a:endParaRPr lang="fr-FR" dirty="0"/>
          </a:p>
        </p:txBody>
      </p:sp>
      <p:cxnSp>
        <p:nvCxnSpPr>
          <p:cNvPr id="33" name="Connecteur droit avec flèche 32"/>
          <p:cNvCxnSpPr>
            <a:stCxn id="5" idx="1"/>
            <a:endCxn id="31" idx="3"/>
          </p:cNvCxnSpPr>
          <p:nvPr/>
        </p:nvCxnSpPr>
        <p:spPr>
          <a:xfrm flipH="1">
            <a:off x="2843808" y="4581128"/>
            <a:ext cx="1008112"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395536" y="5877272"/>
            <a:ext cx="1224136" cy="461665"/>
          </a:xfrm>
          <a:prstGeom prst="rect">
            <a:avLst/>
          </a:prstGeom>
          <a:noFill/>
        </p:spPr>
        <p:txBody>
          <a:bodyPr wrap="square" rtlCol="0">
            <a:spAutoFit/>
          </a:bodyPr>
          <a:lstStyle/>
          <a:p>
            <a:r>
              <a:rPr lang="fr-FR" sz="1200" dirty="0" smtClean="0"/>
              <a:t>Chauffe biberon</a:t>
            </a:r>
            <a:endParaRPr lang="fr-FR" sz="1200" dirty="0"/>
          </a:p>
        </p:txBody>
      </p:sp>
      <p:sp>
        <p:nvSpPr>
          <p:cNvPr id="35" name="Rectangle 34"/>
          <p:cNvSpPr/>
          <p:nvPr/>
        </p:nvSpPr>
        <p:spPr>
          <a:xfrm>
            <a:off x="1475656" y="3861048"/>
            <a:ext cx="1656184"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Ergonomique</a:t>
            </a:r>
            <a:endParaRPr lang="fr-FR" dirty="0"/>
          </a:p>
        </p:txBody>
      </p:sp>
      <p:cxnSp>
        <p:nvCxnSpPr>
          <p:cNvPr id="41" name="Connecteur droit avec flèche 40"/>
          <p:cNvCxnSpPr>
            <a:stCxn id="5" idx="1"/>
            <a:endCxn id="35" idx="3"/>
          </p:cNvCxnSpPr>
          <p:nvPr/>
        </p:nvCxnSpPr>
        <p:spPr>
          <a:xfrm flipH="1" flipV="1">
            <a:off x="3131840" y="4113076"/>
            <a:ext cx="720080" cy="468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5074" name="Picture 18" descr="http://ecx.images-amazon.com/images/I/31hdTFlzxwL._SL500_AA300_.jpg"/>
          <p:cNvPicPr>
            <a:picLocks noChangeAspect="1" noChangeArrowheads="1"/>
          </p:cNvPicPr>
          <p:nvPr/>
        </p:nvPicPr>
        <p:blipFill>
          <a:blip r:embed="rId9" cstate="print"/>
          <a:srcRect l="35279" r="34481"/>
          <a:stretch>
            <a:fillRect/>
          </a:stretch>
        </p:blipFill>
        <p:spPr bwMode="auto">
          <a:xfrm>
            <a:off x="251520" y="3068960"/>
            <a:ext cx="360040" cy="1190625"/>
          </a:xfrm>
          <a:prstGeom prst="rect">
            <a:avLst/>
          </a:prstGeom>
          <a:noFill/>
        </p:spPr>
      </p:pic>
      <p:sp>
        <p:nvSpPr>
          <p:cNvPr id="44" name="ZoneTexte 43"/>
          <p:cNvSpPr txBox="1"/>
          <p:nvPr/>
        </p:nvSpPr>
        <p:spPr>
          <a:xfrm>
            <a:off x="0" y="3068960"/>
            <a:ext cx="792088" cy="261610"/>
          </a:xfrm>
          <a:prstGeom prst="rect">
            <a:avLst/>
          </a:prstGeom>
          <a:noFill/>
        </p:spPr>
        <p:txBody>
          <a:bodyPr wrap="square" rtlCol="0">
            <a:spAutoFit/>
          </a:bodyPr>
          <a:lstStyle/>
          <a:p>
            <a:r>
              <a:rPr lang="fr-FR" sz="1100" dirty="0" smtClean="0"/>
              <a:t>biberon</a:t>
            </a:r>
            <a:endParaRPr lang="fr-FR" sz="1100" dirty="0"/>
          </a:p>
        </p:txBody>
      </p:sp>
      <p:pic>
        <p:nvPicPr>
          <p:cNvPr id="45078" name="Picture 22" descr="http://www.bebe-au-naturel.com/images/rep_editeur_html/bienetre/baignoire-shantala-4-ph(1).jpg"/>
          <p:cNvPicPr>
            <a:picLocks noChangeAspect="1" noChangeArrowheads="1"/>
          </p:cNvPicPr>
          <p:nvPr/>
        </p:nvPicPr>
        <p:blipFill>
          <a:blip r:embed="rId10" cstate="print"/>
          <a:srcRect r="74910"/>
          <a:stretch>
            <a:fillRect/>
          </a:stretch>
        </p:blipFill>
        <p:spPr bwMode="auto">
          <a:xfrm>
            <a:off x="683568" y="3429000"/>
            <a:ext cx="792088" cy="1131554"/>
          </a:xfrm>
          <a:prstGeom prst="rect">
            <a:avLst/>
          </a:prstGeom>
          <a:noFill/>
        </p:spPr>
      </p:pic>
      <p:sp>
        <p:nvSpPr>
          <p:cNvPr id="49" name="ZoneTexte 48"/>
          <p:cNvSpPr txBox="1"/>
          <p:nvPr/>
        </p:nvSpPr>
        <p:spPr>
          <a:xfrm>
            <a:off x="179512" y="4293096"/>
            <a:ext cx="1296144" cy="415498"/>
          </a:xfrm>
          <a:prstGeom prst="rect">
            <a:avLst/>
          </a:prstGeom>
          <a:solidFill>
            <a:schemeClr val="bg1"/>
          </a:solidFill>
        </p:spPr>
        <p:txBody>
          <a:bodyPr wrap="square" rtlCol="0">
            <a:spAutoFit/>
          </a:bodyPr>
          <a:lstStyle/>
          <a:p>
            <a:r>
              <a:rPr lang="fr-FR" sz="1050" dirty="0" smtClean="0"/>
              <a:t>Baignoire ergonomique</a:t>
            </a:r>
            <a:endParaRPr lang="fr-FR" sz="1050" dirty="0"/>
          </a:p>
        </p:txBody>
      </p:sp>
      <p:sp>
        <p:nvSpPr>
          <p:cNvPr id="53" name="Rectangle 52"/>
          <p:cNvSpPr/>
          <p:nvPr/>
        </p:nvSpPr>
        <p:spPr>
          <a:xfrm>
            <a:off x="1763688" y="2852936"/>
            <a:ext cx="1872208"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Situation de consommation</a:t>
            </a:r>
            <a:endParaRPr lang="fr-FR" dirty="0"/>
          </a:p>
        </p:txBody>
      </p:sp>
      <p:pic>
        <p:nvPicPr>
          <p:cNvPr id="45080" name="Picture 24" descr="http://media.telemarket.fr/imgnwprd/006/006064/00606480/00606480-t0.jpg"/>
          <p:cNvPicPr>
            <a:picLocks noChangeAspect="1" noChangeArrowheads="1"/>
          </p:cNvPicPr>
          <p:nvPr/>
        </p:nvPicPr>
        <p:blipFill>
          <a:blip r:embed="rId11" cstate="print"/>
          <a:srcRect l="5040" t="11642" r="4241" b="12759"/>
          <a:stretch>
            <a:fillRect/>
          </a:stretch>
        </p:blipFill>
        <p:spPr bwMode="auto">
          <a:xfrm>
            <a:off x="539552" y="2060848"/>
            <a:ext cx="1224136" cy="792088"/>
          </a:xfrm>
          <a:prstGeom prst="rect">
            <a:avLst/>
          </a:prstGeom>
          <a:noFill/>
        </p:spPr>
      </p:pic>
      <p:cxnSp>
        <p:nvCxnSpPr>
          <p:cNvPr id="55" name="Connecteur droit avec flèche 54"/>
          <p:cNvCxnSpPr/>
          <p:nvPr/>
        </p:nvCxnSpPr>
        <p:spPr>
          <a:xfrm flipH="1" flipV="1">
            <a:off x="2987824" y="3356992"/>
            <a:ext cx="86409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467544" y="1700808"/>
            <a:ext cx="1296144" cy="415498"/>
          </a:xfrm>
          <a:prstGeom prst="rect">
            <a:avLst/>
          </a:prstGeom>
          <a:solidFill>
            <a:schemeClr val="bg1"/>
          </a:solidFill>
        </p:spPr>
        <p:txBody>
          <a:bodyPr wrap="square" rtlCol="0">
            <a:spAutoFit/>
          </a:bodyPr>
          <a:lstStyle/>
          <a:p>
            <a:r>
              <a:rPr lang="fr-FR" sz="1050" dirty="0" smtClean="0"/>
              <a:t>Repas pour le souper</a:t>
            </a:r>
            <a:endParaRPr lang="fr-FR"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Nostalgie </a:t>
            </a:r>
            <a:endParaRPr lang="fr-FR" dirty="0"/>
          </a:p>
        </p:txBody>
      </p:sp>
      <p:sp>
        <p:nvSpPr>
          <p:cNvPr id="5" name="ZoneTexte 4"/>
          <p:cNvSpPr txBox="1"/>
          <p:nvPr/>
        </p:nvSpPr>
        <p:spPr>
          <a:xfrm>
            <a:off x="3851920" y="1556792"/>
            <a:ext cx="1152128"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dirty="0" smtClean="0"/>
              <a:t>Produit de l’enfance</a:t>
            </a:r>
            <a:endParaRPr lang="fr-FR" dirty="0"/>
          </a:p>
        </p:txBody>
      </p:sp>
      <p:sp>
        <p:nvSpPr>
          <p:cNvPr id="7" name="ZoneTexte 6"/>
          <p:cNvSpPr txBox="1"/>
          <p:nvPr/>
        </p:nvSpPr>
        <p:spPr>
          <a:xfrm>
            <a:off x="3851920" y="4437112"/>
            <a:ext cx="129614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dirty="0" smtClean="0"/>
              <a:t>Enfance heureuse </a:t>
            </a:r>
            <a:endParaRPr lang="fr-FR" dirty="0"/>
          </a:p>
        </p:txBody>
      </p:sp>
      <p:sp>
        <p:nvSpPr>
          <p:cNvPr id="9" name="ZoneTexte 8"/>
          <p:cNvSpPr txBox="1"/>
          <p:nvPr/>
        </p:nvSpPr>
        <p:spPr>
          <a:xfrm>
            <a:off x="5652120" y="4509120"/>
            <a:ext cx="1368152"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Période de fête comme Noel avec les cadeaux</a:t>
            </a:r>
            <a:endParaRPr lang="fr-FR" dirty="0"/>
          </a:p>
        </p:txBody>
      </p:sp>
      <p:sp>
        <p:nvSpPr>
          <p:cNvPr id="28" name="Connecteur droit 19479"/>
          <p:cNvSpPr>
            <a:spLocks noChangeShapeType="1"/>
          </p:cNvSpPr>
          <p:nvPr/>
        </p:nvSpPr>
        <p:spPr bwMode="auto">
          <a:xfrm flipV="1">
            <a:off x="1331640" y="576064"/>
            <a:ext cx="374446" cy="248488"/>
          </a:xfrm>
          <a:prstGeom prst="line">
            <a:avLst/>
          </a:prstGeom>
          <a:noFill/>
          <a:ln w="9525" algn="ctr">
            <a:solidFill>
              <a:schemeClr val="tx1"/>
            </a:solidFill>
            <a:round/>
            <a:headEnd type="oval" w="med" len="med"/>
            <a:tailEnd type="oval" w="med" len="med"/>
          </a:ln>
        </p:spPr>
        <p:txBody>
          <a:bodyPr/>
          <a:lstStyle/>
          <a:p>
            <a:endParaRPr lang="fr-FR"/>
          </a:p>
        </p:txBody>
      </p:sp>
      <p:grpSp>
        <p:nvGrpSpPr>
          <p:cNvPr id="3" name="Group 2"/>
          <p:cNvGrpSpPr>
            <a:grpSpLocks/>
          </p:cNvGrpSpPr>
          <p:nvPr/>
        </p:nvGrpSpPr>
        <p:grpSpPr bwMode="auto">
          <a:xfrm>
            <a:off x="1763688" y="144016"/>
            <a:ext cx="1080119" cy="792088"/>
            <a:chOff x="521" y="1979"/>
            <a:chExt cx="1134" cy="635"/>
          </a:xfrm>
        </p:grpSpPr>
        <p:sp>
          <p:nvSpPr>
            <p:cNvPr id="30" name="Ellipse 19492"/>
            <p:cNvSpPr>
              <a:spLocks noChangeArrowheads="1"/>
            </p:cNvSpPr>
            <p:nvPr/>
          </p:nvSpPr>
          <p:spPr bwMode="auto">
            <a:xfrm>
              <a:off x="521" y="1979"/>
              <a:ext cx="1134" cy="635"/>
            </a:xfrm>
            <a:prstGeom prst="ellipse">
              <a:avLst/>
            </a:prstGeom>
            <a:solidFill>
              <a:srgbClr val="FFCC99">
                <a:alpha val="23921"/>
              </a:srgbClr>
            </a:solidFill>
            <a:ln w="25400" algn="ctr">
              <a:solidFill>
                <a:srgbClr val="D60093"/>
              </a:solidFill>
              <a:round/>
              <a:headEnd/>
              <a:tailEnd/>
            </a:ln>
          </p:spPr>
          <p:txBody>
            <a:bodyPr wrap="none" anchor="ctr"/>
            <a:lstStyle/>
            <a:p>
              <a:endParaRPr lang="fr-FR" b="0">
                <a:solidFill>
                  <a:srgbClr val="000000"/>
                </a:solidFill>
              </a:endParaRPr>
            </a:p>
          </p:txBody>
        </p:sp>
        <p:sp>
          <p:nvSpPr>
            <p:cNvPr id="31" name="ZoneTexte 19493"/>
            <p:cNvSpPr txBox="1">
              <a:spLocks noChangeArrowheads="1"/>
            </p:cNvSpPr>
            <p:nvPr/>
          </p:nvSpPr>
          <p:spPr bwMode="auto">
            <a:xfrm>
              <a:off x="597" y="2037"/>
              <a:ext cx="998" cy="461"/>
            </a:xfrm>
            <a:prstGeom prst="rect">
              <a:avLst/>
            </a:prstGeom>
            <a:noFill/>
            <a:ln w="9525">
              <a:noFill/>
              <a:miter lim="800000"/>
              <a:headEnd/>
              <a:tailEnd/>
            </a:ln>
          </p:spPr>
          <p:txBody>
            <a:bodyPr>
              <a:spAutoFit/>
            </a:bodyPr>
            <a:lstStyle/>
            <a:p>
              <a:pPr algn="ctr">
                <a:spcBef>
                  <a:spcPct val="50000"/>
                </a:spcBef>
              </a:pPr>
              <a:r>
                <a:rPr lang="fr-FR" sz="1200" dirty="0"/>
                <a:t>Nostalgie</a:t>
              </a:r>
            </a:p>
            <a:p>
              <a:pPr algn="ctr">
                <a:spcBef>
                  <a:spcPct val="50000"/>
                </a:spcBef>
              </a:pPr>
              <a:r>
                <a:rPr lang="fr-FR" sz="1200" dirty="0"/>
                <a:t>&amp; effet de génération</a:t>
              </a:r>
            </a:p>
          </p:txBody>
        </p:sp>
      </p:grpSp>
      <p:sp>
        <p:nvSpPr>
          <p:cNvPr id="32" name="_s1034"/>
          <p:cNvSpPr>
            <a:spLocks noChangeAspect="1" noChangeArrowheads="1"/>
          </p:cNvSpPr>
          <p:nvPr/>
        </p:nvSpPr>
        <p:spPr bwMode="auto">
          <a:xfrm>
            <a:off x="467544" y="864096"/>
            <a:ext cx="1019379" cy="650638"/>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folHlink"/>
            </a:outerShdw>
          </a:effectLst>
        </p:spPr>
        <p:txBody>
          <a:bodyPr wrap="none" anchor="ctr"/>
          <a:lstStyle/>
          <a:p>
            <a:pPr algn="ctr">
              <a:defRPr/>
            </a:pPr>
            <a:r>
              <a:rPr lang="fr-FR" dirty="0"/>
              <a:t>Les</a:t>
            </a:r>
          </a:p>
          <a:p>
            <a:pPr algn="ctr">
              <a:defRPr/>
            </a:pPr>
            <a:r>
              <a:rPr lang="fr-FR" dirty="0"/>
              <a:t> </a:t>
            </a:r>
            <a:r>
              <a:rPr lang="fr-FR" dirty="0" smtClean="0"/>
              <a:t>mamans</a:t>
            </a:r>
            <a:endParaRPr lang="fr-FR" dirty="0"/>
          </a:p>
        </p:txBody>
      </p:sp>
      <p:sp>
        <p:nvSpPr>
          <p:cNvPr id="34" name="Forme libre 33"/>
          <p:cNvSpPr/>
          <p:nvPr/>
        </p:nvSpPr>
        <p:spPr>
          <a:xfrm>
            <a:off x="251520" y="0"/>
            <a:ext cx="2798834" cy="1872207"/>
          </a:xfrm>
          <a:custGeom>
            <a:avLst/>
            <a:gdLst>
              <a:gd name="connsiteX0" fmla="*/ 514066 w 4822210"/>
              <a:gd name="connsiteY0" fmla="*/ 1660477 h 3816823"/>
              <a:gd name="connsiteX1" fmla="*/ 3762233 w 4822210"/>
              <a:gd name="connsiteY1" fmla="*/ 36394 h 3816823"/>
              <a:gd name="connsiteX2" fmla="*/ 4308144 w 4822210"/>
              <a:gd name="connsiteY2" fmla="*/ 1878842 h 3816823"/>
              <a:gd name="connsiteX3" fmla="*/ 677839 w 4822210"/>
              <a:gd name="connsiteY3" fmla="*/ 3775880 h 3816823"/>
              <a:gd name="connsiteX4" fmla="*/ 514066 w 4822210"/>
              <a:gd name="connsiteY4" fmla="*/ 1660477 h 381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2210" h="3816823">
                <a:moveTo>
                  <a:pt x="514066" y="1660477"/>
                </a:moveTo>
                <a:cubicBezTo>
                  <a:pt x="1028132" y="1037229"/>
                  <a:pt x="3129887" y="0"/>
                  <a:pt x="3762233" y="36394"/>
                </a:cubicBezTo>
                <a:cubicBezTo>
                  <a:pt x="4394579" y="72788"/>
                  <a:pt x="4822210" y="1255594"/>
                  <a:pt x="4308144" y="1878842"/>
                </a:cubicBezTo>
                <a:cubicBezTo>
                  <a:pt x="3794078" y="2502090"/>
                  <a:pt x="1312460" y="3816823"/>
                  <a:pt x="677839" y="3775880"/>
                </a:cubicBezTo>
                <a:cubicBezTo>
                  <a:pt x="43218" y="3734937"/>
                  <a:pt x="0" y="2283725"/>
                  <a:pt x="514066" y="1660477"/>
                </a:cubicBezTo>
                <a:close/>
              </a:path>
            </a:pathLst>
          </a:custGeom>
          <a:no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1043608" y="3861048"/>
            <a:ext cx="158417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Album photo</a:t>
            </a:r>
            <a:endParaRPr lang="fr-FR" dirty="0"/>
          </a:p>
        </p:txBody>
      </p:sp>
      <p:sp>
        <p:nvSpPr>
          <p:cNvPr id="36" name="ZoneTexte 35"/>
          <p:cNvSpPr txBox="1"/>
          <p:nvPr/>
        </p:nvSpPr>
        <p:spPr>
          <a:xfrm>
            <a:off x="7740352" y="4221088"/>
            <a:ext cx="122413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Vacances</a:t>
            </a:r>
            <a:endParaRPr lang="fr-FR" dirty="0"/>
          </a:p>
        </p:txBody>
      </p:sp>
      <p:sp>
        <p:nvSpPr>
          <p:cNvPr id="37" name="ZoneTexte 36"/>
          <p:cNvSpPr txBox="1"/>
          <p:nvPr/>
        </p:nvSpPr>
        <p:spPr>
          <a:xfrm>
            <a:off x="3635896" y="5517232"/>
            <a:ext cx="172819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Histoire au lit</a:t>
            </a:r>
            <a:endParaRPr lang="fr-FR" dirty="0"/>
          </a:p>
        </p:txBody>
      </p:sp>
      <p:sp>
        <p:nvSpPr>
          <p:cNvPr id="38" name="Rectangle à coins arrondis 37"/>
          <p:cNvSpPr/>
          <p:nvPr/>
        </p:nvSpPr>
        <p:spPr>
          <a:xfrm>
            <a:off x="3851920" y="3140968"/>
            <a:ext cx="1368152" cy="7200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dirty="0" smtClean="0"/>
          </a:p>
          <a:p>
            <a:pPr algn="ctr"/>
            <a:r>
              <a:rPr lang="fr-FR" dirty="0" smtClean="0"/>
              <a:t>Nostalgie</a:t>
            </a:r>
          </a:p>
          <a:p>
            <a:pPr algn="ctr"/>
            <a:endParaRPr lang="fr-FR" dirty="0"/>
          </a:p>
        </p:txBody>
      </p:sp>
      <p:cxnSp>
        <p:nvCxnSpPr>
          <p:cNvPr id="40" name="Connecteur droit avec flèche 39"/>
          <p:cNvCxnSpPr>
            <a:stCxn id="38" idx="0"/>
          </p:cNvCxnSpPr>
          <p:nvPr/>
        </p:nvCxnSpPr>
        <p:spPr>
          <a:xfrm flipV="1">
            <a:off x="4535996" y="2492896"/>
            <a:ext cx="36004" cy="6480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2" name="Connecteur droit avec flèche 41"/>
          <p:cNvCxnSpPr>
            <a:stCxn id="38" idx="2"/>
            <a:endCxn id="7" idx="0"/>
          </p:cNvCxnSpPr>
          <p:nvPr/>
        </p:nvCxnSpPr>
        <p:spPr>
          <a:xfrm flipH="1">
            <a:off x="4499992" y="3861048"/>
            <a:ext cx="36004" cy="5760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026" name="Picture 2"/>
          <p:cNvPicPr>
            <a:picLocks noChangeAspect="1" noChangeArrowheads="1"/>
          </p:cNvPicPr>
          <p:nvPr/>
        </p:nvPicPr>
        <p:blipFill>
          <a:blip r:embed="rId2" cstate="print"/>
          <a:srcRect/>
          <a:stretch>
            <a:fillRect/>
          </a:stretch>
        </p:blipFill>
        <p:spPr bwMode="auto">
          <a:xfrm>
            <a:off x="3923928" y="5949280"/>
            <a:ext cx="1237661" cy="775717"/>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7668344" y="4581128"/>
            <a:ext cx="1202067" cy="804292"/>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5724128" y="5750247"/>
            <a:ext cx="1451991" cy="1107753"/>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1043608" y="4221088"/>
            <a:ext cx="1606943" cy="1048891"/>
          </a:xfrm>
          <a:prstGeom prst="rect">
            <a:avLst/>
          </a:prstGeom>
          <a:noFill/>
          <a:ln w="9525">
            <a:noFill/>
            <a:miter lim="800000"/>
            <a:headEnd/>
            <a:tailEnd/>
          </a:ln>
        </p:spPr>
      </p:pic>
      <p:cxnSp>
        <p:nvCxnSpPr>
          <p:cNvPr id="47" name="Connecteur droit avec flèche 46"/>
          <p:cNvCxnSpPr>
            <a:stCxn id="7" idx="1"/>
          </p:cNvCxnSpPr>
          <p:nvPr/>
        </p:nvCxnSpPr>
        <p:spPr>
          <a:xfrm flipH="1" flipV="1">
            <a:off x="2699792" y="4149080"/>
            <a:ext cx="1152128" cy="611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a:endCxn id="36" idx="1"/>
          </p:cNvCxnSpPr>
          <p:nvPr/>
        </p:nvCxnSpPr>
        <p:spPr>
          <a:xfrm flipV="1">
            <a:off x="5148064" y="4405754"/>
            <a:ext cx="2592288" cy="1033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a:stCxn id="7" idx="2"/>
            <a:endCxn id="37" idx="0"/>
          </p:cNvCxnSpPr>
          <p:nvPr/>
        </p:nvCxnSpPr>
        <p:spPr>
          <a:xfrm>
            <a:off x="4499992" y="5083443"/>
            <a:ext cx="0" cy="4337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a:stCxn id="7" idx="3"/>
            <a:endCxn id="9" idx="1"/>
          </p:cNvCxnSpPr>
          <p:nvPr/>
        </p:nvCxnSpPr>
        <p:spPr>
          <a:xfrm>
            <a:off x="5148064" y="4760278"/>
            <a:ext cx="504056" cy="349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5940152" y="1196752"/>
            <a:ext cx="93610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Nutella</a:t>
            </a:r>
            <a:endParaRPr lang="fr-FR" dirty="0"/>
          </a:p>
        </p:txBody>
      </p:sp>
      <p:pic>
        <p:nvPicPr>
          <p:cNvPr id="1031" name="Picture 7"/>
          <p:cNvPicPr>
            <a:picLocks noChangeAspect="1" noChangeArrowheads="1"/>
          </p:cNvPicPr>
          <p:nvPr/>
        </p:nvPicPr>
        <p:blipFill>
          <a:blip r:embed="rId6" cstate="print"/>
          <a:srcRect/>
          <a:stretch>
            <a:fillRect/>
          </a:stretch>
        </p:blipFill>
        <p:spPr bwMode="auto">
          <a:xfrm>
            <a:off x="7020272" y="332656"/>
            <a:ext cx="1082228" cy="1406347"/>
          </a:xfrm>
          <a:prstGeom prst="rect">
            <a:avLst/>
          </a:prstGeom>
          <a:noFill/>
          <a:ln w="9525">
            <a:noFill/>
            <a:miter lim="800000"/>
            <a:headEnd/>
            <a:tailEnd/>
          </a:ln>
        </p:spPr>
      </p:pic>
      <p:pic>
        <p:nvPicPr>
          <p:cNvPr id="1032" name="Picture 8"/>
          <p:cNvPicPr>
            <a:picLocks noChangeAspect="1" noChangeArrowheads="1"/>
          </p:cNvPicPr>
          <p:nvPr/>
        </p:nvPicPr>
        <p:blipFill>
          <a:blip r:embed="rId7" cstate="print"/>
          <a:srcRect/>
          <a:stretch>
            <a:fillRect/>
          </a:stretch>
        </p:blipFill>
        <p:spPr bwMode="auto">
          <a:xfrm>
            <a:off x="1043608" y="1844824"/>
            <a:ext cx="1071563" cy="1071563"/>
          </a:xfrm>
          <a:prstGeom prst="rect">
            <a:avLst/>
          </a:prstGeom>
          <a:noFill/>
          <a:ln w="9525">
            <a:noFill/>
            <a:miter lim="800000"/>
            <a:headEnd/>
            <a:tailEnd/>
          </a:ln>
        </p:spPr>
      </p:pic>
      <p:sp>
        <p:nvSpPr>
          <p:cNvPr id="57" name="ZoneTexte 56"/>
          <p:cNvSpPr txBox="1"/>
          <p:nvPr/>
        </p:nvSpPr>
        <p:spPr>
          <a:xfrm>
            <a:off x="2195736" y="1844824"/>
            <a:ext cx="79208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Jouet</a:t>
            </a:r>
            <a:endParaRPr lang="fr-FR" dirty="0"/>
          </a:p>
        </p:txBody>
      </p:sp>
      <p:cxnSp>
        <p:nvCxnSpPr>
          <p:cNvPr id="59" name="Connecteur droit avec flèche 58"/>
          <p:cNvCxnSpPr/>
          <p:nvPr/>
        </p:nvCxnSpPr>
        <p:spPr>
          <a:xfrm flipV="1">
            <a:off x="5004048" y="1412776"/>
            <a:ext cx="86409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stCxn id="5" idx="1"/>
            <a:endCxn id="57" idx="3"/>
          </p:cNvCxnSpPr>
          <p:nvPr/>
        </p:nvCxnSpPr>
        <p:spPr>
          <a:xfrm flipH="1">
            <a:off x="2987824" y="2018457"/>
            <a:ext cx="864096" cy="110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971600" y="5445224"/>
            <a:ext cx="172819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Héros Disney</a:t>
            </a:r>
            <a:endParaRPr lang="fr-FR" dirty="0"/>
          </a:p>
        </p:txBody>
      </p:sp>
      <p:pic>
        <p:nvPicPr>
          <p:cNvPr id="6146" name="Picture 2" descr="Les produits Carrefour Kids / Disney"/>
          <p:cNvPicPr>
            <a:picLocks noChangeAspect="1" noChangeArrowheads="1"/>
          </p:cNvPicPr>
          <p:nvPr/>
        </p:nvPicPr>
        <p:blipFill>
          <a:blip r:embed="rId8" cstate="print"/>
          <a:srcRect/>
          <a:stretch>
            <a:fillRect/>
          </a:stretch>
        </p:blipFill>
        <p:spPr bwMode="auto">
          <a:xfrm>
            <a:off x="1259632" y="5907756"/>
            <a:ext cx="1152803" cy="950244"/>
          </a:xfrm>
          <a:prstGeom prst="rect">
            <a:avLst/>
          </a:prstGeom>
          <a:noFill/>
        </p:spPr>
      </p:pic>
      <p:cxnSp>
        <p:nvCxnSpPr>
          <p:cNvPr id="43" name="Connecteur droit avec flèche 42"/>
          <p:cNvCxnSpPr>
            <a:endCxn id="33" idx="3"/>
          </p:cNvCxnSpPr>
          <p:nvPr/>
        </p:nvCxnSpPr>
        <p:spPr>
          <a:xfrm flipH="1">
            <a:off x="2699792" y="5013176"/>
            <a:ext cx="1152128" cy="616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148" name="Picture 4" descr="http://www.ooshop.com/Media/ProdImages/Produit/Images/3041090000683.gif"/>
          <p:cNvPicPr>
            <a:picLocks noChangeAspect="1" noChangeArrowheads="1"/>
          </p:cNvPicPr>
          <p:nvPr/>
        </p:nvPicPr>
        <p:blipFill>
          <a:blip r:embed="rId9" cstate="print"/>
          <a:srcRect/>
          <a:stretch>
            <a:fillRect/>
          </a:stretch>
        </p:blipFill>
        <p:spPr bwMode="auto">
          <a:xfrm>
            <a:off x="8028384" y="1196752"/>
            <a:ext cx="757436" cy="94679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Sécurité</a:t>
            </a:r>
            <a:endParaRPr lang="fr-FR" dirty="0"/>
          </a:p>
        </p:txBody>
      </p:sp>
      <p:sp>
        <p:nvSpPr>
          <p:cNvPr id="3" name="Rectangle à coins arrondis 2"/>
          <p:cNvSpPr/>
          <p:nvPr/>
        </p:nvSpPr>
        <p:spPr>
          <a:xfrm>
            <a:off x="3779912" y="3212976"/>
            <a:ext cx="1368152" cy="7200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smtClean="0"/>
              <a:t>Sécurité</a:t>
            </a:r>
            <a:endParaRPr lang="fr-FR" dirty="0"/>
          </a:p>
        </p:txBody>
      </p:sp>
      <p:sp>
        <p:nvSpPr>
          <p:cNvPr id="4" name="Rectangle à coins arrondis 3"/>
          <p:cNvSpPr/>
          <p:nvPr/>
        </p:nvSpPr>
        <p:spPr>
          <a:xfrm>
            <a:off x="1691680" y="4653136"/>
            <a:ext cx="1440160" cy="50405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smtClean="0"/>
              <a:t>Anses Meubles</a:t>
            </a:r>
            <a:endParaRPr lang="fr-FR" sz="1200" dirty="0"/>
          </a:p>
        </p:txBody>
      </p:sp>
      <p:sp>
        <p:nvSpPr>
          <p:cNvPr id="6" name="Rectangle à coins arrondis 5"/>
          <p:cNvSpPr/>
          <p:nvPr/>
        </p:nvSpPr>
        <p:spPr>
          <a:xfrm>
            <a:off x="3779912" y="2348880"/>
            <a:ext cx="1584176"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200" dirty="0" smtClean="0"/>
              <a:t>Sécurité alimentaire</a:t>
            </a:r>
            <a:endParaRPr lang="fr-FR" sz="1200" dirty="0"/>
          </a:p>
        </p:txBody>
      </p:sp>
      <p:sp>
        <p:nvSpPr>
          <p:cNvPr id="7" name="Rectangle à coins arrondis 6"/>
          <p:cNvSpPr/>
          <p:nvPr/>
        </p:nvSpPr>
        <p:spPr>
          <a:xfrm>
            <a:off x="755576" y="34290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3779912" y="5661248"/>
            <a:ext cx="1584176" cy="57606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smtClean="0"/>
              <a:t>Protection des produits ménagers</a:t>
            </a:r>
            <a:endParaRPr lang="fr-FR" sz="1200" dirty="0"/>
          </a:p>
        </p:txBody>
      </p:sp>
      <p:sp>
        <p:nvSpPr>
          <p:cNvPr id="9" name="Rectangle à coins arrondis 8"/>
          <p:cNvSpPr/>
          <p:nvPr/>
        </p:nvSpPr>
        <p:spPr>
          <a:xfrm>
            <a:off x="5436096" y="3212976"/>
            <a:ext cx="1584176"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200" dirty="0" smtClean="0"/>
              <a:t>Sécurité Santé</a:t>
            </a:r>
            <a:endParaRPr lang="fr-FR" sz="1200" dirty="0"/>
          </a:p>
        </p:txBody>
      </p:sp>
      <p:sp>
        <p:nvSpPr>
          <p:cNvPr id="10" name="Rectangle à coins arrondis 9"/>
          <p:cNvSpPr/>
          <p:nvPr/>
        </p:nvSpPr>
        <p:spPr>
          <a:xfrm>
            <a:off x="6948264" y="1844824"/>
            <a:ext cx="1584176" cy="5760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smtClean="0"/>
              <a:t>Protection du froid</a:t>
            </a:r>
            <a:endParaRPr lang="fr-FR" sz="1200" dirty="0"/>
          </a:p>
        </p:txBody>
      </p:sp>
      <p:sp>
        <p:nvSpPr>
          <p:cNvPr id="11" name="ZoneTexte 10"/>
          <p:cNvSpPr txBox="1"/>
          <p:nvPr/>
        </p:nvSpPr>
        <p:spPr>
          <a:xfrm>
            <a:off x="323528" y="1124744"/>
            <a:ext cx="8064896" cy="646331"/>
          </a:xfrm>
          <a:prstGeom prst="rect">
            <a:avLst/>
          </a:prstGeom>
          <a:noFill/>
        </p:spPr>
        <p:txBody>
          <a:bodyPr wrap="square" rtlCol="0">
            <a:spAutoFit/>
          </a:bodyPr>
          <a:lstStyle/>
          <a:p>
            <a:r>
              <a:rPr lang="fr-FR" dirty="0" smtClean="0">
                <a:latin typeface="Goudy Old Style" pitchFamily="18" charset="0"/>
              </a:rPr>
              <a:t>Les mamans n’hésitent pas à acheter des produits plus chères pour assurer la sécurité de leurs enfants.</a:t>
            </a:r>
            <a:endParaRPr lang="fr-FR" dirty="0">
              <a:latin typeface="Goudy Old Style" pitchFamily="18" charset="0"/>
            </a:endParaRPr>
          </a:p>
        </p:txBody>
      </p:sp>
      <p:sp>
        <p:nvSpPr>
          <p:cNvPr id="12" name="Rectangle à coins arrondis 11"/>
          <p:cNvSpPr/>
          <p:nvPr/>
        </p:nvSpPr>
        <p:spPr>
          <a:xfrm>
            <a:off x="6012160" y="4941168"/>
            <a:ext cx="1584176" cy="57606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smtClean="0"/>
              <a:t>Baignoire bébé</a:t>
            </a:r>
            <a:endParaRPr lang="fr-FR" sz="1200" dirty="0"/>
          </a:p>
        </p:txBody>
      </p:sp>
      <p:sp>
        <p:nvSpPr>
          <p:cNvPr id="13" name="Rectangle à coins arrondis 12"/>
          <p:cNvSpPr/>
          <p:nvPr/>
        </p:nvSpPr>
        <p:spPr>
          <a:xfrm>
            <a:off x="4788024" y="1556792"/>
            <a:ext cx="1584176" cy="5760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smtClean="0"/>
              <a:t>Transfert de matière dans Aliment</a:t>
            </a:r>
            <a:endParaRPr lang="fr-FR" sz="1200" dirty="0"/>
          </a:p>
        </p:txBody>
      </p:sp>
      <p:pic>
        <p:nvPicPr>
          <p:cNvPr id="47106" name="Picture 2" descr="http://babyphonepro.com/wp-content/uploads/2010/09/babyphone5.jpg"/>
          <p:cNvPicPr>
            <a:picLocks noChangeAspect="1" noChangeArrowheads="1"/>
          </p:cNvPicPr>
          <p:nvPr/>
        </p:nvPicPr>
        <p:blipFill>
          <a:blip r:embed="rId2" cstate="print"/>
          <a:srcRect/>
          <a:stretch>
            <a:fillRect/>
          </a:stretch>
        </p:blipFill>
        <p:spPr bwMode="auto">
          <a:xfrm>
            <a:off x="539552" y="5733256"/>
            <a:ext cx="648072" cy="896500"/>
          </a:xfrm>
          <a:prstGeom prst="rect">
            <a:avLst/>
          </a:prstGeom>
          <a:noFill/>
        </p:spPr>
      </p:pic>
      <p:sp>
        <p:nvSpPr>
          <p:cNvPr id="15" name="Rectangle à coins arrondis 14"/>
          <p:cNvSpPr/>
          <p:nvPr/>
        </p:nvSpPr>
        <p:spPr>
          <a:xfrm>
            <a:off x="1331640" y="5877272"/>
            <a:ext cx="1296144" cy="43204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smtClean="0"/>
              <a:t>Babyphones</a:t>
            </a:r>
            <a:endParaRPr lang="fr-FR" sz="1200" dirty="0"/>
          </a:p>
        </p:txBody>
      </p:sp>
      <p:sp>
        <p:nvSpPr>
          <p:cNvPr id="16" name="Rectangle à coins arrondis 15"/>
          <p:cNvSpPr/>
          <p:nvPr/>
        </p:nvSpPr>
        <p:spPr>
          <a:xfrm>
            <a:off x="5580112" y="5661248"/>
            <a:ext cx="1584176" cy="57606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smtClean="0"/>
              <a:t>Barrière de sécurité</a:t>
            </a:r>
            <a:endParaRPr lang="fr-FR" sz="1200" dirty="0"/>
          </a:p>
        </p:txBody>
      </p:sp>
      <p:pic>
        <p:nvPicPr>
          <p:cNvPr id="47108" name="Picture 4" descr="http://farm2.static.flickr.com/1214/1313569061_b0eca37f3a_o.jpg"/>
          <p:cNvPicPr>
            <a:picLocks noChangeAspect="1" noChangeArrowheads="1"/>
          </p:cNvPicPr>
          <p:nvPr/>
        </p:nvPicPr>
        <p:blipFill>
          <a:blip r:embed="rId3" cstate="print"/>
          <a:srcRect/>
          <a:stretch>
            <a:fillRect/>
          </a:stretch>
        </p:blipFill>
        <p:spPr bwMode="auto">
          <a:xfrm>
            <a:off x="323528" y="2204864"/>
            <a:ext cx="1536390" cy="2141291"/>
          </a:xfrm>
          <a:prstGeom prst="rect">
            <a:avLst/>
          </a:prstGeom>
          <a:noFill/>
        </p:spPr>
      </p:pic>
      <p:sp>
        <p:nvSpPr>
          <p:cNvPr id="18" name="Rectangle à coins arrondis 17"/>
          <p:cNvSpPr/>
          <p:nvPr/>
        </p:nvSpPr>
        <p:spPr>
          <a:xfrm>
            <a:off x="2123728" y="1772816"/>
            <a:ext cx="1584176" cy="5760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smtClean="0"/>
              <a:t>Rappel de Produits</a:t>
            </a:r>
            <a:endParaRPr lang="fr-FR" sz="1200" dirty="0"/>
          </a:p>
        </p:txBody>
      </p:sp>
      <p:sp>
        <p:nvSpPr>
          <p:cNvPr id="19" name="Rectangle à coins arrondis 18"/>
          <p:cNvSpPr/>
          <p:nvPr/>
        </p:nvSpPr>
        <p:spPr>
          <a:xfrm>
            <a:off x="2051720" y="2780928"/>
            <a:ext cx="1584176" cy="5760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smtClean="0"/>
              <a:t>Allergies</a:t>
            </a:r>
          </a:p>
        </p:txBody>
      </p:sp>
      <p:cxnSp>
        <p:nvCxnSpPr>
          <p:cNvPr id="21" name="Connecteur droit avec flèche 20"/>
          <p:cNvCxnSpPr>
            <a:stCxn id="3" idx="0"/>
          </p:cNvCxnSpPr>
          <p:nvPr/>
        </p:nvCxnSpPr>
        <p:spPr>
          <a:xfrm flipH="1" flipV="1">
            <a:off x="4427984" y="2852936"/>
            <a:ext cx="36004"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Connecteur droit avec flèche 22"/>
          <p:cNvCxnSpPr>
            <a:stCxn id="3" idx="2"/>
          </p:cNvCxnSpPr>
          <p:nvPr/>
        </p:nvCxnSpPr>
        <p:spPr>
          <a:xfrm>
            <a:off x="4463988" y="3933056"/>
            <a:ext cx="36004"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Connecteur droit avec flèche 24"/>
          <p:cNvCxnSpPr>
            <a:endCxn id="18" idx="3"/>
          </p:cNvCxnSpPr>
          <p:nvPr/>
        </p:nvCxnSpPr>
        <p:spPr>
          <a:xfrm flipH="1" flipV="1">
            <a:off x="3707904" y="2060848"/>
            <a:ext cx="50405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V="1">
            <a:off x="4644008" y="2132856"/>
            <a:ext cx="57606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Accolade fermante 28"/>
          <p:cNvSpPr/>
          <p:nvPr/>
        </p:nvSpPr>
        <p:spPr>
          <a:xfrm>
            <a:off x="2771800" y="2348880"/>
            <a:ext cx="45719" cy="5040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31" name="Connecteur droit avec flèche 30"/>
          <p:cNvCxnSpPr/>
          <p:nvPr/>
        </p:nvCxnSpPr>
        <p:spPr>
          <a:xfrm flipH="1">
            <a:off x="1907704" y="3356992"/>
            <a:ext cx="36004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2915816" y="4725144"/>
            <a:ext cx="86409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onnecteur en angle 37"/>
          <p:cNvCxnSpPr/>
          <p:nvPr/>
        </p:nvCxnSpPr>
        <p:spPr>
          <a:xfrm>
            <a:off x="5292080" y="4581128"/>
            <a:ext cx="936104" cy="64807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endCxn id="15" idx="3"/>
          </p:cNvCxnSpPr>
          <p:nvPr/>
        </p:nvCxnSpPr>
        <p:spPr>
          <a:xfrm flipH="1">
            <a:off x="2627784" y="4941168"/>
            <a:ext cx="1296144"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4355976" y="4869160"/>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5004048" y="4869160"/>
            <a:ext cx="108012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a:stCxn id="3" idx="3"/>
            <a:endCxn id="9" idx="1"/>
          </p:cNvCxnSpPr>
          <p:nvPr/>
        </p:nvCxnSpPr>
        <p:spPr>
          <a:xfrm flipV="1">
            <a:off x="5148064" y="3501008"/>
            <a:ext cx="288032" cy="7200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8" name="Connecteur droit avec flèche 47"/>
          <p:cNvCxnSpPr>
            <a:stCxn id="9" idx="0"/>
          </p:cNvCxnSpPr>
          <p:nvPr/>
        </p:nvCxnSpPr>
        <p:spPr>
          <a:xfrm flipV="1">
            <a:off x="6228184" y="2420888"/>
            <a:ext cx="72008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Rectangle à coins arrondis 50"/>
          <p:cNvSpPr/>
          <p:nvPr/>
        </p:nvSpPr>
        <p:spPr>
          <a:xfrm>
            <a:off x="6660232" y="3861048"/>
            <a:ext cx="1584176" cy="5760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smtClean="0"/>
              <a:t>Protection des coups</a:t>
            </a:r>
            <a:endParaRPr lang="fr-FR" sz="1200" dirty="0"/>
          </a:p>
        </p:txBody>
      </p:sp>
      <p:pic>
        <p:nvPicPr>
          <p:cNvPr id="47110" name="Picture 6" descr="Bonnet de protection Anti-chocs no shock 6m+  BEBE AFFAIRES  &gt; La sécurité bébé  &gt; Casque pare-choc  BABYSUN"/>
          <p:cNvPicPr>
            <a:picLocks noChangeAspect="1" noChangeArrowheads="1"/>
          </p:cNvPicPr>
          <p:nvPr/>
        </p:nvPicPr>
        <p:blipFill>
          <a:blip r:embed="rId4" cstate="print"/>
          <a:srcRect/>
          <a:stretch>
            <a:fillRect/>
          </a:stretch>
        </p:blipFill>
        <p:spPr bwMode="auto">
          <a:xfrm>
            <a:off x="8351912" y="3789040"/>
            <a:ext cx="792088" cy="792088"/>
          </a:xfrm>
          <a:prstGeom prst="rect">
            <a:avLst/>
          </a:prstGeom>
          <a:noFill/>
        </p:spPr>
      </p:pic>
      <p:sp>
        <p:nvSpPr>
          <p:cNvPr id="54" name="ZoneTexte 53"/>
          <p:cNvSpPr txBox="1"/>
          <p:nvPr/>
        </p:nvSpPr>
        <p:spPr>
          <a:xfrm>
            <a:off x="6300192" y="1556792"/>
            <a:ext cx="1368152" cy="261610"/>
          </a:xfrm>
          <a:prstGeom prst="rect">
            <a:avLst/>
          </a:prstGeom>
          <a:noFill/>
        </p:spPr>
        <p:txBody>
          <a:bodyPr wrap="square" rtlCol="0">
            <a:spAutoFit/>
          </a:bodyPr>
          <a:lstStyle/>
          <a:p>
            <a:r>
              <a:rPr lang="fr-FR" sz="1100" dirty="0" smtClean="0"/>
              <a:t>Bisphénol</a:t>
            </a:r>
            <a:endParaRPr lang="fr-FR" sz="1100" dirty="0"/>
          </a:p>
        </p:txBody>
      </p:sp>
      <p:sp>
        <p:nvSpPr>
          <p:cNvPr id="55" name="ZoneTexte 54"/>
          <p:cNvSpPr txBox="1"/>
          <p:nvPr/>
        </p:nvSpPr>
        <p:spPr>
          <a:xfrm>
            <a:off x="7020272" y="2420888"/>
            <a:ext cx="1368152" cy="261610"/>
          </a:xfrm>
          <a:prstGeom prst="rect">
            <a:avLst/>
          </a:prstGeom>
          <a:noFill/>
        </p:spPr>
        <p:txBody>
          <a:bodyPr wrap="square" rtlCol="0">
            <a:spAutoFit/>
          </a:bodyPr>
          <a:lstStyle/>
          <a:p>
            <a:r>
              <a:rPr lang="fr-FR" sz="1100" dirty="0" smtClean="0"/>
              <a:t>Vêtement adapté</a:t>
            </a:r>
            <a:endParaRPr lang="fr-FR" sz="1100" dirty="0"/>
          </a:p>
        </p:txBody>
      </p:sp>
      <p:sp>
        <p:nvSpPr>
          <p:cNvPr id="56" name="Rectangle à coins arrondis 55"/>
          <p:cNvSpPr/>
          <p:nvPr/>
        </p:nvSpPr>
        <p:spPr>
          <a:xfrm>
            <a:off x="1547664" y="5085184"/>
            <a:ext cx="1584176" cy="57606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smtClean="0"/>
              <a:t>Cache Prise</a:t>
            </a:r>
            <a:endParaRPr lang="fr-FR" sz="1200" dirty="0"/>
          </a:p>
        </p:txBody>
      </p:sp>
      <p:cxnSp>
        <p:nvCxnSpPr>
          <p:cNvPr id="58" name="Connecteur droit avec flèche 57"/>
          <p:cNvCxnSpPr/>
          <p:nvPr/>
        </p:nvCxnSpPr>
        <p:spPr>
          <a:xfrm flipH="1">
            <a:off x="2771800" y="4797152"/>
            <a:ext cx="100811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Rectangle à coins arrondis 60"/>
          <p:cNvSpPr/>
          <p:nvPr/>
        </p:nvSpPr>
        <p:spPr>
          <a:xfrm>
            <a:off x="3707904" y="4293096"/>
            <a:ext cx="1584176"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200" dirty="0" smtClean="0"/>
              <a:t>Sécurité Matérielle</a:t>
            </a:r>
            <a:endParaRPr lang="fr-FR" sz="1200" dirty="0"/>
          </a:p>
        </p:txBody>
      </p:sp>
      <p:cxnSp>
        <p:nvCxnSpPr>
          <p:cNvPr id="63" name="Connecteur droit avec flèche 62"/>
          <p:cNvCxnSpPr>
            <a:endCxn id="51" idx="1"/>
          </p:cNvCxnSpPr>
          <p:nvPr/>
        </p:nvCxnSpPr>
        <p:spPr>
          <a:xfrm>
            <a:off x="5940152" y="3789040"/>
            <a:ext cx="72008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0"/>
            <a:ext cx="8534400" cy="758952"/>
          </a:xfrm>
        </p:spPr>
        <p:txBody>
          <a:bodyPr/>
          <a:lstStyle/>
          <a:p>
            <a:r>
              <a:rPr lang="fr-FR" dirty="0" smtClean="0"/>
              <a:t>Convivialité/ Relationnel</a:t>
            </a:r>
            <a:endParaRPr lang="fr-FR" dirty="0"/>
          </a:p>
        </p:txBody>
      </p:sp>
      <p:sp>
        <p:nvSpPr>
          <p:cNvPr id="9" name="Rectangle à coins arrondis 8"/>
          <p:cNvSpPr/>
          <p:nvPr/>
        </p:nvSpPr>
        <p:spPr>
          <a:xfrm>
            <a:off x="3491880" y="3356992"/>
            <a:ext cx="1656184" cy="7200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smtClean="0"/>
              <a:t>Convivialité/Relationnel</a:t>
            </a:r>
            <a:endParaRPr lang="fr-FR" dirty="0"/>
          </a:p>
        </p:txBody>
      </p:sp>
      <p:sp>
        <p:nvSpPr>
          <p:cNvPr id="10" name="ZoneTexte 9"/>
          <p:cNvSpPr txBox="1"/>
          <p:nvPr/>
        </p:nvSpPr>
        <p:spPr>
          <a:xfrm>
            <a:off x="3275856" y="1628800"/>
            <a:ext cx="194421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Repas en famille</a:t>
            </a:r>
          </a:p>
        </p:txBody>
      </p:sp>
      <p:sp>
        <p:nvSpPr>
          <p:cNvPr id="11" name="Rectangle 10"/>
          <p:cNvSpPr/>
          <p:nvPr/>
        </p:nvSpPr>
        <p:spPr>
          <a:xfrm>
            <a:off x="2771800" y="4941168"/>
            <a:ext cx="336612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dirty="0" smtClean="0"/>
              <a:t>Pendant repas, éducation des enfants sur les règles de la table à manger</a:t>
            </a:r>
            <a:endParaRPr lang="fr-FR" dirty="0"/>
          </a:p>
        </p:txBody>
      </p:sp>
      <p:pic>
        <p:nvPicPr>
          <p:cNvPr id="2051" name="Picture 3"/>
          <p:cNvPicPr>
            <a:picLocks noChangeAspect="1" noChangeArrowheads="1"/>
          </p:cNvPicPr>
          <p:nvPr/>
        </p:nvPicPr>
        <p:blipFill>
          <a:blip r:embed="rId2" cstate="print"/>
          <a:srcRect/>
          <a:stretch>
            <a:fillRect/>
          </a:stretch>
        </p:blipFill>
        <p:spPr bwMode="auto">
          <a:xfrm>
            <a:off x="6228184" y="4581128"/>
            <a:ext cx="1872208" cy="2088232"/>
          </a:xfrm>
          <a:prstGeom prst="rect">
            <a:avLst/>
          </a:prstGeom>
          <a:noFill/>
          <a:ln w="9525">
            <a:noFill/>
            <a:miter lim="800000"/>
            <a:headEnd/>
            <a:tailEnd/>
          </a:ln>
        </p:spPr>
      </p:pic>
      <p:cxnSp>
        <p:nvCxnSpPr>
          <p:cNvPr id="15" name="Connecteur droit avec flèche 14"/>
          <p:cNvCxnSpPr>
            <a:stCxn id="9" idx="0"/>
            <a:endCxn id="10" idx="2"/>
          </p:cNvCxnSpPr>
          <p:nvPr/>
        </p:nvCxnSpPr>
        <p:spPr>
          <a:xfrm flipH="1" flipV="1">
            <a:off x="4247964" y="1998132"/>
            <a:ext cx="72008" cy="13588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Connecteur droit avec flèche 16"/>
          <p:cNvCxnSpPr>
            <a:stCxn id="9" idx="2"/>
          </p:cNvCxnSpPr>
          <p:nvPr/>
        </p:nvCxnSpPr>
        <p:spPr>
          <a:xfrm>
            <a:off x="4319972" y="4077072"/>
            <a:ext cx="36004" cy="792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052" name="Picture 4"/>
          <p:cNvPicPr>
            <a:picLocks noChangeAspect="1" noChangeArrowheads="1"/>
          </p:cNvPicPr>
          <p:nvPr/>
        </p:nvPicPr>
        <p:blipFill>
          <a:blip r:embed="rId3" cstate="print"/>
          <a:srcRect/>
          <a:stretch>
            <a:fillRect/>
          </a:stretch>
        </p:blipFill>
        <p:spPr bwMode="auto">
          <a:xfrm>
            <a:off x="1403648" y="1340768"/>
            <a:ext cx="1827391" cy="1438077"/>
          </a:xfrm>
          <a:prstGeom prst="rect">
            <a:avLst/>
          </a:prstGeom>
          <a:noFill/>
          <a:ln w="9525">
            <a:noFill/>
            <a:miter lim="800000"/>
            <a:headEnd/>
            <a:tailEnd/>
          </a:ln>
        </p:spPr>
      </p:pic>
      <p:sp>
        <p:nvSpPr>
          <p:cNvPr id="20" name="ZoneTexte 19"/>
          <p:cNvSpPr txBox="1"/>
          <p:nvPr/>
        </p:nvSpPr>
        <p:spPr>
          <a:xfrm>
            <a:off x="5148064" y="2420888"/>
            <a:ext cx="194421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Association</a:t>
            </a:r>
          </a:p>
        </p:txBody>
      </p:sp>
      <p:cxnSp>
        <p:nvCxnSpPr>
          <p:cNvPr id="22" name="Connecteur droit avec flèche 21"/>
          <p:cNvCxnSpPr/>
          <p:nvPr/>
        </p:nvCxnSpPr>
        <p:spPr>
          <a:xfrm flipV="1">
            <a:off x="4644008" y="2852936"/>
            <a:ext cx="504056"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5122" name="Picture 2" descr="http://www.ethikenblog.com/public/illustrations/.Logos_pampers_unicef_m.jpg"/>
          <p:cNvPicPr>
            <a:picLocks noChangeAspect="1" noChangeArrowheads="1"/>
          </p:cNvPicPr>
          <p:nvPr/>
        </p:nvPicPr>
        <p:blipFill>
          <a:blip r:embed="rId4" cstate="print"/>
          <a:srcRect/>
          <a:stretch>
            <a:fillRect/>
          </a:stretch>
        </p:blipFill>
        <p:spPr bwMode="auto">
          <a:xfrm>
            <a:off x="6372200" y="2780928"/>
            <a:ext cx="1871072" cy="1173596"/>
          </a:xfrm>
          <a:prstGeom prst="rect">
            <a:avLst/>
          </a:prstGeom>
          <a:noFill/>
        </p:spPr>
      </p:pic>
      <p:cxnSp>
        <p:nvCxnSpPr>
          <p:cNvPr id="26" name="Connecteur droit avec flèche 25"/>
          <p:cNvCxnSpPr/>
          <p:nvPr/>
        </p:nvCxnSpPr>
        <p:spPr>
          <a:xfrm flipH="1">
            <a:off x="2771800" y="3573016"/>
            <a:ext cx="72008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8" name="ZoneTexte 27"/>
          <p:cNvSpPr txBox="1"/>
          <p:nvPr/>
        </p:nvSpPr>
        <p:spPr>
          <a:xfrm>
            <a:off x="755576" y="3212976"/>
            <a:ext cx="194421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 Manpreneur »</a:t>
            </a:r>
          </a:p>
          <a:p>
            <a:pPr algn="ctr"/>
            <a:r>
              <a:rPr lang="fr-FR" dirty="0" smtClean="0"/>
              <a:t>(réunion professionnelle entre mamans)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Rythme de vie</a:t>
            </a:r>
            <a:endParaRPr lang="fr-FR" dirty="0"/>
          </a:p>
        </p:txBody>
      </p:sp>
      <p:sp>
        <p:nvSpPr>
          <p:cNvPr id="3" name="Connecteur droit 19480"/>
          <p:cNvSpPr>
            <a:spLocks noChangeShapeType="1"/>
          </p:cNvSpPr>
          <p:nvPr/>
        </p:nvSpPr>
        <p:spPr bwMode="auto">
          <a:xfrm>
            <a:off x="1259632" y="692696"/>
            <a:ext cx="288032" cy="360040"/>
          </a:xfrm>
          <a:prstGeom prst="line">
            <a:avLst/>
          </a:prstGeom>
          <a:noFill/>
          <a:ln w="9525" algn="ctr">
            <a:solidFill>
              <a:schemeClr val="tx1"/>
            </a:solidFill>
            <a:round/>
            <a:headEnd type="oval" w="med" len="med"/>
            <a:tailEnd type="oval" w="med" len="med"/>
          </a:ln>
        </p:spPr>
        <p:txBody>
          <a:bodyPr/>
          <a:lstStyle/>
          <a:p>
            <a:endParaRPr lang="fr-FR"/>
          </a:p>
        </p:txBody>
      </p:sp>
      <p:grpSp>
        <p:nvGrpSpPr>
          <p:cNvPr id="4" name="Group 2"/>
          <p:cNvGrpSpPr>
            <a:grpSpLocks/>
          </p:cNvGrpSpPr>
          <p:nvPr/>
        </p:nvGrpSpPr>
        <p:grpSpPr bwMode="auto">
          <a:xfrm>
            <a:off x="1331640" y="1052736"/>
            <a:ext cx="936104" cy="648022"/>
            <a:chOff x="521" y="1979"/>
            <a:chExt cx="1134" cy="635"/>
          </a:xfrm>
        </p:grpSpPr>
        <p:sp>
          <p:nvSpPr>
            <p:cNvPr id="5" name="Ellipse 19492"/>
            <p:cNvSpPr>
              <a:spLocks noChangeArrowheads="1"/>
            </p:cNvSpPr>
            <p:nvPr/>
          </p:nvSpPr>
          <p:spPr bwMode="auto">
            <a:xfrm>
              <a:off x="521" y="1979"/>
              <a:ext cx="1134" cy="635"/>
            </a:xfrm>
            <a:prstGeom prst="ellipse">
              <a:avLst/>
            </a:prstGeom>
            <a:solidFill>
              <a:srgbClr val="FFCC99">
                <a:alpha val="23921"/>
              </a:srgbClr>
            </a:solidFill>
            <a:ln w="25400" algn="ctr">
              <a:solidFill>
                <a:srgbClr val="D60093"/>
              </a:solidFill>
              <a:round/>
              <a:headEnd/>
              <a:tailEnd/>
            </a:ln>
          </p:spPr>
          <p:txBody>
            <a:bodyPr wrap="none" anchor="ctr"/>
            <a:lstStyle/>
            <a:p>
              <a:endParaRPr lang="fr-FR" b="0">
                <a:solidFill>
                  <a:srgbClr val="000000"/>
                </a:solidFill>
              </a:endParaRPr>
            </a:p>
          </p:txBody>
        </p:sp>
        <p:sp>
          <p:nvSpPr>
            <p:cNvPr id="6" name="ZoneTexte 19493"/>
            <p:cNvSpPr txBox="1">
              <a:spLocks noChangeArrowheads="1"/>
            </p:cNvSpPr>
            <p:nvPr/>
          </p:nvSpPr>
          <p:spPr bwMode="auto">
            <a:xfrm>
              <a:off x="608" y="2120"/>
              <a:ext cx="998" cy="452"/>
            </a:xfrm>
            <a:prstGeom prst="rect">
              <a:avLst/>
            </a:prstGeom>
            <a:noFill/>
            <a:ln w="9525">
              <a:noFill/>
              <a:miter lim="800000"/>
              <a:headEnd/>
              <a:tailEnd/>
            </a:ln>
          </p:spPr>
          <p:txBody>
            <a:bodyPr>
              <a:spAutoFit/>
            </a:bodyPr>
            <a:lstStyle/>
            <a:p>
              <a:pPr algn="ctr">
                <a:spcBef>
                  <a:spcPct val="50000"/>
                </a:spcBef>
              </a:pPr>
              <a:r>
                <a:rPr lang="fr-FR" sz="1200" dirty="0" smtClean="0"/>
                <a:t>Mode de vie</a:t>
              </a:r>
              <a:endParaRPr lang="fr-FR" sz="1200" dirty="0"/>
            </a:p>
          </p:txBody>
        </p:sp>
      </p:grpSp>
      <p:sp>
        <p:nvSpPr>
          <p:cNvPr id="7" name="_s1034"/>
          <p:cNvSpPr>
            <a:spLocks noChangeAspect="1" noChangeArrowheads="1"/>
          </p:cNvSpPr>
          <p:nvPr/>
        </p:nvSpPr>
        <p:spPr bwMode="auto">
          <a:xfrm>
            <a:off x="755576" y="0"/>
            <a:ext cx="936425" cy="652065"/>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folHlink"/>
            </a:outerShdw>
          </a:effectLst>
        </p:spPr>
        <p:txBody>
          <a:bodyPr wrap="none" anchor="ctr"/>
          <a:lstStyle/>
          <a:p>
            <a:pPr algn="ctr">
              <a:defRPr/>
            </a:pPr>
            <a:r>
              <a:rPr lang="fr-FR" dirty="0"/>
              <a:t>Les</a:t>
            </a:r>
          </a:p>
          <a:p>
            <a:pPr algn="ctr">
              <a:defRPr/>
            </a:pPr>
            <a:r>
              <a:rPr lang="fr-FR" dirty="0"/>
              <a:t> </a:t>
            </a:r>
            <a:r>
              <a:rPr lang="fr-FR" dirty="0" smtClean="0"/>
              <a:t>mamans</a:t>
            </a:r>
            <a:endParaRPr lang="fr-FR" dirty="0"/>
          </a:p>
        </p:txBody>
      </p:sp>
      <p:sp>
        <p:nvSpPr>
          <p:cNvPr id="10" name="Rectangle à coins arrondis 9"/>
          <p:cNvSpPr/>
          <p:nvPr/>
        </p:nvSpPr>
        <p:spPr>
          <a:xfrm>
            <a:off x="3635896" y="2996952"/>
            <a:ext cx="1368152" cy="93610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dirty="0" smtClean="0"/>
          </a:p>
          <a:p>
            <a:pPr algn="ctr"/>
            <a:r>
              <a:rPr lang="fr-FR" dirty="0" smtClean="0"/>
              <a:t>Mode de vie</a:t>
            </a:r>
          </a:p>
          <a:p>
            <a:pPr algn="ctr"/>
            <a:endParaRPr lang="fr-FR" dirty="0"/>
          </a:p>
        </p:txBody>
      </p:sp>
      <p:sp>
        <p:nvSpPr>
          <p:cNvPr id="11" name="ZoneTexte 10"/>
          <p:cNvSpPr txBox="1"/>
          <p:nvPr/>
        </p:nvSpPr>
        <p:spPr>
          <a:xfrm>
            <a:off x="1115616" y="2636912"/>
            <a:ext cx="108012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Journée chargée</a:t>
            </a:r>
            <a:endParaRPr lang="fr-FR" dirty="0"/>
          </a:p>
        </p:txBody>
      </p:sp>
      <p:sp>
        <p:nvSpPr>
          <p:cNvPr id="12" name="ZoneTexte 11"/>
          <p:cNvSpPr txBox="1"/>
          <p:nvPr/>
        </p:nvSpPr>
        <p:spPr>
          <a:xfrm>
            <a:off x="3779912" y="4941168"/>
            <a:ext cx="158417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Mode de  déplacement </a:t>
            </a:r>
            <a:endParaRPr lang="fr-FR" dirty="0"/>
          </a:p>
        </p:txBody>
      </p:sp>
      <p:sp>
        <p:nvSpPr>
          <p:cNvPr id="13" name="ZoneTexte 12"/>
          <p:cNvSpPr txBox="1"/>
          <p:nvPr/>
        </p:nvSpPr>
        <p:spPr>
          <a:xfrm>
            <a:off x="3779912" y="1196752"/>
            <a:ext cx="100811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Vie de couple</a:t>
            </a:r>
            <a:endParaRPr lang="fr-FR" dirty="0"/>
          </a:p>
        </p:txBody>
      </p:sp>
      <p:sp>
        <p:nvSpPr>
          <p:cNvPr id="14" name="ZoneTexte 13"/>
          <p:cNvSpPr txBox="1"/>
          <p:nvPr/>
        </p:nvSpPr>
        <p:spPr>
          <a:xfrm>
            <a:off x="5436096" y="1124744"/>
            <a:ext cx="2448272" cy="923330"/>
          </a:xfrm>
          <a:prstGeom prst="rect">
            <a:avLst/>
          </a:prstGeom>
          <a:noFill/>
        </p:spPr>
        <p:txBody>
          <a:bodyPr wrap="square" rtlCol="0">
            <a:spAutoFit/>
          </a:bodyPr>
          <a:lstStyle/>
          <a:p>
            <a:pPr algn="ctr"/>
            <a:r>
              <a:rPr lang="fr-FR" dirty="0" smtClean="0"/>
              <a:t>La part du conjoint est réduite au profit de l’enfant</a:t>
            </a:r>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5868144" y="4653136"/>
            <a:ext cx="1512168" cy="1081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ZoneTexte 15"/>
          <p:cNvSpPr txBox="1"/>
          <p:nvPr/>
        </p:nvSpPr>
        <p:spPr>
          <a:xfrm>
            <a:off x="827584" y="3861048"/>
            <a:ext cx="1728192" cy="1477328"/>
          </a:xfrm>
          <a:prstGeom prst="rect">
            <a:avLst/>
          </a:prstGeom>
          <a:noFill/>
        </p:spPr>
        <p:txBody>
          <a:bodyPr wrap="square" rtlCol="0">
            <a:spAutoFit/>
          </a:bodyPr>
          <a:lstStyle/>
          <a:p>
            <a:pPr algn="ctr"/>
            <a:r>
              <a:rPr lang="fr-FR" dirty="0" smtClean="0"/>
              <a:t>Journée partagée entre profession et l’entretien de l’enfant</a:t>
            </a:r>
            <a:endParaRPr lang="fr-FR" dirty="0"/>
          </a:p>
        </p:txBody>
      </p:sp>
      <p:pic>
        <p:nvPicPr>
          <p:cNvPr id="1027" name="Picture 3"/>
          <p:cNvPicPr>
            <a:picLocks noChangeAspect="1" noChangeArrowheads="1"/>
          </p:cNvPicPr>
          <p:nvPr/>
        </p:nvPicPr>
        <p:blipFill>
          <a:blip r:embed="rId3" cstate="print"/>
          <a:srcRect/>
          <a:stretch>
            <a:fillRect/>
          </a:stretch>
        </p:blipFill>
        <p:spPr bwMode="auto">
          <a:xfrm>
            <a:off x="7524328" y="4149080"/>
            <a:ext cx="1410072" cy="1575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ZoneTexte 17"/>
          <p:cNvSpPr txBox="1"/>
          <p:nvPr/>
        </p:nvSpPr>
        <p:spPr>
          <a:xfrm>
            <a:off x="5652120" y="2996952"/>
            <a:ext cx="1944216" cy="1477328"/>
          </a:xfrm>
          <a:prstGeom prst="rect">
            <a:avLst/>
          </a:prstGeom>
          <a:noFill/>
        </p:spPr>
        <p:txBody>
          <a:bodyPr wrap="square" rtlCol="0">
            <a:spAutoFit/>
          </a:bodyPr>
          <a:lstStyle/>
          <a:p>
            <a:pPr algn="ctr"/>
            <a:r>
              <a:rPr lang="fr-FR" dirty="0" smtClean="0"/>
              <a:t>Déplacement difficile  avec la poussette, et aménagement de la voiture</a:t>
            </a:r>
            <a:endParaRPr lang="fr-FR" dirty="0"/>
          </a:p>
        </p:txBody>
      </p:sp>
      <p:cxnSp>
        <p:nvCxnSpPr>
          <p:cNvPr id="20" name="Connecteur droit avec flèche 19"/>
          <p:cNvCxnSpPr>
            <a:stCxn id="10" idx="0"/>
          </p:cNvCxnSpPr>
          <p:nvPr/>
        </p:nvCxnSpPr>
        <p:spPr>
          <a:xfrm flipH="1" flipV="1">
            <a:off x="4283968" y="1916832"/>
            <a:ext cx="36004"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10" idx="1"/>
          </p:cNvCxnSpPr>
          <p:nvPr/>
        </p:nvCxnSpPr>
        <p:spPr>
          <a:xfrm flipH="1" flipV="1">
            <a:off x="2267744" y="2996952"/>
            <a:ext cx="1368152" cy="468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10" idx="2"/>
          </p:cNvCxnSpPr>
          <p:nvPr/>
        </p:nvCxnSpPr>
        <p:spPr>
          <a:xfrm>
            <a:off x="4319972" y="3933056"/>
            <a:ext cx="36004"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25"/>
          <p:cNvCxnSpPr>
            <a:stCxn id="11" idx="2"/>
          </p:cNvCxnSpPr>
          <p:nvPr/>
        </p:nvCxnSpPr>
        <p:spPr>
          <a:xfrm flipH="1">
            <a:off x="1619672" y="3283243"/>
            <a:ext cx="36004" cy="721821"/>
          </a:xfrm>
          <a:prstGeom prst="line">
            <a:avLst/>
          </a:prstGeom>
        </p:spPr>
        <p:style>
          <a:lnRef idx="1">
            <a:schemeClr val="dk1"/>
          </a:lnRef>
          <a:fillRef idx="0">
            <a:schemeClr val="dk1"/>
          </a:fillRef>
          <a:effectRef idx="0">
            <a:schemeClr val="dk1"/>
          </a:effectRef>
          <a:fontRef idx="minor">
            <a:schemeClr val="tx1"/>
          </a:fontRef>
        </p:style>
      </p:cxnSp>
      <p:cxnSp>
        <p:nvCxnSpPr>
          <p:cNvPr id="28" name="Connecteur droit 27"/>
          <p:cNvCxnSpPr>
            <a:stCxn id="13" idx="3"/>
          </p:cNvCxnSpPr>
          <p:nvPr/>
        </p:nvCxnSpPr>
        <p:spPr>
          <a:xfrm flipV="1">
            <a:off x="4788024" y="1484784"/>
            <a:ext cx="864096" cy="35134"/>
          </a:xfrm>
          <a:prstGeom prst="line">
            <a:avLst/>
          </a:prstGeom>
        </p:spPr>
        <p:style>
          <a:lnRef idx="1">
            <a:schemeClr val="dk1"/>
          </a:lnRef>
          <a:fillRef idx="0">
            <a:schemeClr val="dk1"/>
          </a:fillRef>
          <a:effectRef idx="0">
            <a:schemeClr val="dk1"/>
          </a:effectRef>
          <a:fontRef idx="minor">
            <a:schemeClr val="tx1"/>
          </a:fontRef>
        </p:style>
      </p:cxnSp>
      <p:cxnSp>
        <p:nvCxnSpPr>
          <p:cNvPr id="30" name="Connecteur droit 29"/>
          <p:cNvCxnSpPr/>
          <p:nvPr/>
        </p:nvCxnSpPr>
        <p:spPr>
          <a:xfrm flipV="1">
            <a:off x="5364088" y="4221088"/>
            <a:ext cx="576064" cy="72008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Faire du Shopping</a:t>
            </a:r>
            <a:endParaRPr lang="fr-FR" dirty="0"/>
          </a:p>
        </p:txBody>
      </p:sp>
      <p:grpSp>
        <p:nvGrpSpPr>
          <p:cNvPr id="3" name="Group 2"/>
          <p:cNvGrpSpPr>
            <a:grpSpLocks/>
          </p:cNvGrpSpPr>
          <p:nvPr/>
        </p:nvGrpSpPr>
        <p:grpSpPr bwMode="auto">
          <a:xfrm>
            <a:off x="0" y="908720"/>
            <a:ext cx="1080119" cy="504056"/>
            <a:chOff x="521" y="1979"/>
            <a:chExt cx="1134" cy="635"/>
          </a:xfrm>
        </p:grpSpPr>
        <p:sp>
          <p:nvSpPr>
            <p:cNvPr id="4" name="Ellipse 19492"/>
            <p:cNvSpPr>
              <a:spLocks noChangeArrowheads="1"/>
            </p:cNvSpPr>
            <p:nvPr/>
          </p:nvSpPr>
          <p:spPr bwMode="auto">
            <a:xfrm>
              <a:off x="521" y="1979"/>
              <a:ext cx="1134" cy="635"/>
            </a:xfrm>
            <a:prstGeom prst="ellipse">
              <a:avLst/>
            </a:prstGeom>
            <a:solidFill>
              <a:srgbClr val="FF6600">
                <a:alpha val="23921"/>
              </a:srgbClr>
            </a:solidFill>
            <a:ln w="25400" algn="ctr">
              <a:solidFill>
                <a:srgbClr val="FF9933"/>
              </a:solidFill>
              <a:round/>
              <a:headEnd/>
              <a:tailEnd/>
            </a:ln>
          </p:spPr>
          <p:txBody>
            <a:bodyPr wrap="none" anchor="ctr"/>
            <a:lstStyle/>
            <a:p>
              <a:endParaRPr lang="fr-FR" b="0">
                <a:solidFill>
                  <a:srgbClr val="000000"/>
                </a:solidFill>
              </a:endParaRPr>
            </a:p>
          </p:txBody>
        </p:sp>
        <p:sp>
          <p:nvSpPr>
            <p:cNvPr id="5" name="ZoneTexte 19493"/>
            <p:cNvSpPr txBox="1">
              <a:spLocks noChangeArrowheads="1"/>
            </p:cNvSpPr>
            <p:nvPr/>
          </p:nvSpPr>
          <p:spPr bwMode="auto">
            <a:xfrm>
              <a:off x="566" y="2206"/>
              <a:ext cx="998" cy="174"/>
            </a:xfrm>
            <a:prstGeom prst="rect">
              <a:avLst/>
            </a:prstGeom>
            <a:noFill/>
            <a:ln w="9525">
              <a:noFill/>
              <a:miter lim="800000"/>
              <a:headEnd/>
              <a:tailEnd/>
            </a:ln>
          </p:spPr>
          <p:txBody>
            <a:bodyPr>
              <a:spAutoFit/>
            </a:bodyPr>
            <a:lstStyle/>
            <a:p>
              <a:pPr algn="ctr">
                <a:spcBef>
                  <a:spcPct val="50000"/>
                </a:spcBef>
              </a:pPr>
              <a:r>
                <a:rPr lang="fr-FR" sz="1200" dirty="0" smtClean="0"/>
                <a:t>Shopping</a:t>
              </a:r>
              <a:endParaRPr lang="fr-FR" sz="1200" dirty="0"/>
            </a:p>
          </p:txBody>
        </p:sp>
      </p:grpSp>
      <p:sp>
        <p:nvSpPr>
          <p:cNvPr id="6" name="Connecteur droit 19480"/>
          <p:cNvSpPr>
            <a:spLocks noChangeShapeType="1"/>
          </p:cNvSpPr>
          <p:nvPr/>
        </p:nvSpPr>
        <p:spPr bwMode="auto">
          <a:xfrm flipH="1">
            <a:off x="899592" y="620688"/>
            <a:ext cx="719833" cy="576064"/>
          </a:xfrm>
          <a:prstGeom prst="line">
            <a:avLst/>
          </a:prstGeom>
          <a:noFill/>
          <a:ln w="9525" algn="ctr">
            <a:solidFill>
              <a:schemeClr val="tx1"/>
            </a:solidFill>
            <a:round/>
            <a:headEnd type="oval" w="med" len="med"/>
            <a:tailEnd type="oval" w="med" len="med"/>
          </a:ln>
        </p:spPr>
        <p:txBody>
          <a:bodyPr/>
          <a:lstStyle/>
          <a:p>
            <a:endParaRPr lang="fr-FR"/>
          </a:p>
        </p:txBody>
      </p:sp>
      <p:sp>
        <p:nvSpPr>
          <p:cNvPr id="7" name="_s1034"/>
          <p:cNvSpPr>
            <a:spLocks noChangeAspect="1" noChangeArrowheads="1"/>
          </p:cNvSpPr>
          <p:nvPr/>
        </p:nvSpPr>
        <p:spPr bwMode="auto">
          <a:xfrm>
            <a:off x="1475656" y="0"/>
            <a:ext cx="936425" cy="644401"/>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folHlink"/>
            </a:outerShdw>
          </a:effectLst>
        </p:spPr>
        <p:txBody>
          <a:bodyPr wrap="none" anchor="ctr"/>
          <a:lstStyle/>
          <a:p>
            <a:pPr algn="ctr">
              <a:defRPr/>
            </a:pPr>
            <a:r>
              <a:rPr lang="fr-FR" dirty="0"/>
              <a:t>Les</a:t>
            </a:r>
          </a:p>
          <a:p>
            <a:pPr algn="ctr">
              <a:defRPr/>
            </a:pPr>
            <a:r>
              <a:rPr lang="fr-FR" dirty="0"/>
              <a:t> </a:t>
            </a:r>
            <a:r>
              <a:rPr lang="fr-FR" dirty="0" smtClean="0"/>
              <a:t>mamans</a:t>
            </a:r>
            <a:endParaRPr lang="fr-FR" dirty="0"/>
          </a:p>
        </p:txBody>
      </p:sp>
      <p:sp>
        <p:nvSpPr>
          <p:cNvPr id="9" name="Rectangle à coins arrondis 8"/>
          <p:cNvSpPr/>
          <p:nvPr/>
        </p:nvSpPr>
        <p:spPr>
          <a:xfrm>
            <a:off x="3995936" y="3212976"/>
            <a:ext cx="1296144" cy="64807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smtClean="0"/>
              <a:t>Shopping</a:t>
            </a:r>
            <a:endParaRPr lang="fr-FR" dirty="0"/>
          </a:p>
        </p:txBody>
      </p:sp>
      <p:sp>
        <p:nvSpPr>
          <p:cNvPr id="10" name="ZoneTexte 9"/>
          <p:cNvSpPr txBox="1"/>
          <p:nvPr/>
        </p:nvSpPr>
        <p:spPr>
          <a:xfrm>
            <a:off x="3779912" y="1628800"/>
            <a:ext cx="16561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Habillement</a:t>
            </a:r>
            <a:endParaRPr lang="fr-FR" dirty="0"/>
          </a:p>
        </p:txBody>
      </p:sp>
      <p:pic>
        <p:nvPicPr>
          <p:cNvPr id="2050" name="Picture 2"/>
          <p:cNvPicPr>
            <a:picLocks noChangeAspect="1" noChangeArrowheads="1"/>
          </p:cNvPicPr>
          <p:nvPr/>
        </p:nvPicPr>
        <p:blipFill>
          <a:blip r:embed="rId2" cstate="print"/>
          <a:srcRect/>
          <a:stretch>
            <a:fillRect/>
          </a:stretch>
        </p:blipFill>
        <p:spPr bwMode="auto">
          <a:xfrm>
            <a:off x="899592" y="3429000"/>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ZoneTexte 14"/>
          <p:cNvSpPr txBox="1"/>
          <p:nvPr/>
        </p:nvSpPr>
        <p:spPr>
          <a:xfrm>
            <a:off x="1475656" y="2204864"/>
            <a:ext cx="1584176" cy="1200329"/>
          </a:xfrm>
          <a:prstGeom prst="rect">
            <a:avLst/>
          </a:prstGeom>
          <a:noFill/>
        </p:spPr>
        <p:txBody>
          <a:bodyPr wrap="square" rtlCol="0">
            <a:spAutoFit/>
          </a:bodyPr>
          <a:lstStyle/>
          <a:p>
            <a:pPr algn="ctr"/>
            <a:r>
              <a:rPr lang="fr-FR" dirty="0" smtClean="0"/>
              <a:t>Habit de l’enfant mais aussi de la maman</a:t>
            </a:r>
            <a:endParaRPr lang="fr-FR" dirty="0"/>
          </a:p>
        </p:txBody>
      </p:sp>
      <p:pic>
        <p:nvPicPr>
          <p:cNvPr id="2051" name="Picture 3"/>
          <p:cNvPicPr>
            <a:picLocks noChangeAspect="1" noChangeArrowheads="1"/>
          </p:cNvPicPr>
          <p:nvPr/>
        </p:nvPicPr>
        <p:blipFill>
          <a:blip r:embed="rId3" cstate="print"/>
          <a:srcRect/>
          <a:stretch>
            <a:fillRect/>
          </a:stretch>
        </p:blipFill>
        <p:spPr bwMode="auto">
          <a:xfrm>
            <a:off x="6444208" y="4293096"/>
            <a:ext cx="222885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8" name="Connecteur droit 17"/>
          <p:cNvCxnSpPr>
            <a:stCxn id="10" idx="1"/>
          </p:cNvCxnSpPr>
          <p:nvPr/>
        </p:nvCxnSpPr>
        <p:spPr>
          <a:xfrm flipH="1">
            <a:off x="2843808" y="1813466"/>
            <a:ext cx="936104" cy="607422"/>
          </a:xfrm>
          <a:prstGeom prst="line">
            <a:avLst/>
          </a:prstGeom>
        </p:spPr>
        <p:style>
          <a:lnRef idx="1">
            <a:schemeClr val="dk1"/>
          </a:lnRef>
          <a:fillRef idx="0">
            <a:schemeClr val="dk1"/>
          </a:fillRef>
          <a:effectRef idx="0">
            <a:schemeClr val="dk1"/>
          </a:effectRef>
          <a:fontRef idx="minor">
            <a:schemeClr val="tx1"/>
          </a:fontRef>
        </p:style>
      </p:cxnSp>
      <p:cxnSp>
        <p:nvCxnSpPr>
          <p:cNvPr id="23" name="Connecteur droit avec flèche 22"/>
          <p:cNvCxnSpPr>
            <a:stCxn id="9" idx="0"/>
            <a:endCxn id="10" idx="2"/>
          </p:cNvCxnSpPr>
          <p:nvPr/>
        </p:nvCxnSpPr>
        <p:spPr>
          <a:xfrm flipH="1" flipV="1">
            <a:off x="4608004" y="1998132"/>
            <a:ext cx="36004" cy="12148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6012160" y="3140968"/>
            <a:ext cx="158417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Vente en ligne</a:t>
            </a:r>
            <a:endParaRPr lang="fr-FR" dirty="0"/>
          </a:p>
        </p:txBody>
      </p:sp>
      <p:pic>
        <p:nvPicPr>
          <p:cNvPr id="3073" name="Picture 1"/>
          <p:cNvPicPr>
            <a:picLocks noChangeAspect="1" noChangeArrowheads="1"/>
          </p:cNvPicPr>
          <p:nvPr/>
        </p:nvPicPr>
        <p:blipFill>
          <a:blip r:embed="rId4" cstate="print"/>
          <a:srcRect l="6641" t="3937" r="935" b="21251"/>
          <a:stretch>
            <a:fillRect/>
          </a:stretch>
        </p:blipFill>
        <p:spPr bwMode="auto">
          <a:xfrm>
            <a:off x="6444208" y="1628800"/>
            <a:ext cx="2412776" cy="1338371"/>
          </a:xfrm>
          <a:prstGeom prst="rect">
            <a:avLst/>
          </a:prstGeom>
          <a:noFill/>
          <a:ln w="9525">
            <a:noFill/>
            <a:miter lim="800000"/>
            <a:headEnd/>
            <a:tailEnd/>
          </a:ln>
        </p:spPr>
      </p:pic>
      <p:cxnSp>
        <p:nvCxnSpPr>
          <p:cNvPr id="22" name="Connecteur droit avec flèche 21"/>
          <p:cNvCxnSpPr/>
          <p:nvPr/>
        </p:nvCxnSpPr>
        <p:spPr>
          <a:xfrm>
            <a:off x="5328084" y="3491716"/>
            <a:ext cx="612068" cy="9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4139952" y="4293096"/>
            <a:ext cx="1584176"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Marché au puces</a:t>
            </a:r>
          </a:p>
          <a:p>
            <a:r>
              <a:rPr lang="fr-FR" sz="1200" dirty="0" smtClean="0"/>
              <a:t>(seulement pour vêtement)</a:t>
            </a:r>
            <a:endParaRPr lang="fr-FR" sz="1200" dirty="0"/>
          </a:p>
        </p:txBody>
      </p:sp>
      <p:cxnSp>
        <p:nvCxnSpPr>
          <p:cNvPr id="27" name="Connecteur droit avec flèche 26"/>
          <p:cNvCxnSpPr/>
          <p:nvPr/>
        </p:nvCxnSpPr>
        <p:spPr>
          <a:xfrm>
            <a:off x="4788024" y="3861048"/>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Sortie entre maman</a:t>
            </a:r>
            <a:endParaRPr lang="fr-FR" dirty="0"/>
          </a:p>
        </p:txBody>
      </p:sp>
      <p:sp>
        <p:nvSpPr>
          <p:cNvPr id="3" name="Connecteur droit 19480"/>
          <p:cNvSpPr>
            <a:spLocks noChangeShapeType="1"/>
          </p:cNvSpPr>
          <p:nvPr/>
        </p:nvSpPr>
        <p:spPr bwMode="auto">
          <a:xfrm flipH="1">
            <a:off x="971600" y="764704"/>
            <a:ext cx="431801" cy="0"/>
          </a:xfrm>
          <a:prstGeom prst="line">
            <a:avLst/>
          </a:prstGeom>
          <a:noFill/>
          <a:ln w="9525" algn="ctr">
            <a:solidFill>
              <a:schemeClr val="tx1"/>
            </a:solidFill>
            <a:round/>
            <a:headEnd type="oval" w="med" len="med"/>
            <a:tailEnd type="oval" w="med" len="med"/>
          </a:ln>
        </p:spPr>
        <p:txBody>
          <a:bodyPr/>
          <a:lstStyle/>
          <a:p>
            <a:endParaRPr lang="fr-FR"/>
          </a:p>
        </p:txBody>
      </p:sp>
      <p:sp>
        <p:nvSpPr>
          <p:cNvPr id="4" name="_s1034"/>
          <p:cNvSpPr>
            <a:spLocks noChangeAspect="1" noChangeArrowheads="1"/>
          </p:cNvSpPr>
          <p:nvPr/>
        </p:nvSpPr>
        <p:spPr bwMode="auto">
          <a:xfrm>
            <a:off x="1475656" y="476672"/>
            <a:ext cx="936425" cy="500385"/>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folHlink"/>
            </a:outerShdw>
          </a:effectLst>
        </p:spPr>
        <p:txBody>
          <a:bodyPr wrap="none" anchor="ctr"/>
          <a:lstStyle/>
          <a:p>
            <a:pPr algn="ctr">
              <a:defRPr/>
            </a:pPr>
            <a:r>
              <a:rPr lang="fr-FR" dirty="0"/>
              <a:t>Les</a:t>
            </a:r>
          </a:p>
          <a:p>
            <a:pPr algn="ctr">
              <a:defRPr/>
            </a:pPr>
            <a:r>
              <a:rPr lang="fr-FR" dirty="0"/>
              <a:t> </a:t>
            </a:r>
            <a:r>
              <a:rPr lang="fr-FR" dirty="0" smtClean="0"/>
              <a:t>mamans</a:t>
            </a:r>
            <a:endParaRPr lang="fr-FR" dirty="0"/>
          </a:p>
        </p:txBody>
      </p:sp>
      <p:grpSp>
        <p:nvGrpSpPr>
          <p:cNvPr id="5" name="Group 8"/>
          <p:cNvGrpSpPr>
            <a:grpSpLocks/>
          </p:cNvGrpSpPr>
          <p:nvPr/>
        </p:nvGrpSpPr>
        <p:grpSpPr bwMode="auto">
          <a:xfrm>
            <a:off x="0" y="404664"/>
            <a:ext cx="936103" cy="720080"/>
            <a:chOff x="2245" y="935"/>
            <a:chExt cx="1270" cy="499"/>
          </a:xfrm>
        </p:grpSpPr>
        <p:sp>
          <p:nvSpPr>
            <p:cNvPr id="7" name="Ellipse 19488"/>
            <p:cNvSpPr>
              <a:spLocks noChangeArrowheads="1"/>
            </p:cNvSpPr>
            <p:nvPr/>
          </p:nvSpPr>
          <p:spPr bwMode="auto">
            <a:xfrm>
              <a:off x="2245" y="935"/>
              <a:ext cx="1270" cy="499"/>
            </a:xfrm>
            <a:prstGeom prst="ellipse">
              <a:avLst/>
            </a:prstGeom>
            <a:solidFill>
              <a:srgbClr val="CCFFCC">
                <a:alpha val="30980"/>
              </a:srgbClr>
            </a:solidFill>
            <a:ln w="9525" algn="ctr">
              <a:solidFill>
                <a:schemeClr val="tx1"/>
              </a:solidFill>
              <a:round/>
              <a:headEnd/>
              <a:tailEnd/>
            </a:ln>
          </p:spPr>
          <p:txBody>
            <a:bodyPr wrap="none" anchor="ctr"/>
            <a:lstStyle/>
            <a:p>
              <a:endParaRPr lang="fr-FR" b="0">
                <a:solidFill>
                  <a:srgbClr val="000000"/>
                </a:solidFill>
              </a:endParaRPr>
            </a:p>
          </p:txBody>
        </p:sp>
        <p:sp>
          <p:nvSpPr>
            <p:cNvPr id="8" name="ZoneTexte 19489"/>
            <p:cNvSpPr txBox="1">
              <a:spLocks noChangeArrowheads="1"/>
            </p:cNvSpPr>
            <p:nvPr/>
          </p:nvSpPr>
          <p:spPr bwMode="auto">
            <a:xfrm>
              <a:off x="2322" y="985"/>
              <a:ext cx="998" cy="116"/>
            </a:xfrm>
            <a:prstGeom prst="rect">
              <a:avLst/>
            </a:prstGeom>
            <a:solidFill>
              <a:srgbClr val="CCFFCC">
                <a:alpha val="30980"/>
              </a:srgbClr>
            </a:solidFill>
            <a:ln w="9525">
              <a:noFill/>
              <a:miter lim="800000"/>
              <a:headEnd/>
              <a:tailEnd/>
            </a:ln>
          </p:spPr>
          <p:txBody>
            <a:bodyPr>
              <a:spAutoFit/>
            </a:bodyPr>
            <a:lstStyle/>
            <a:p>
              <a:pPr algn="ctr">
                <a:spcBef>
                  <a:spcPct val="50000"/>
                </a:spcBef>
              </a:pPr>
              <a:r>
                <a:rPr lang="fr-FR" sz="1200" dirty="0" smtClean="0"/>
                <a:t>Sortie entre maman</a:t>
              </a:r>
              <a:endParaRPr lang="fr-FR" sz="1200" dirty="0"/>
            </a:p>
          </p:txBody>
        </p:sp>
      </p:grpSp>
      <p:sp>
        <p:nvSpPr>
          <p:cNvPr id="9" name="Rectangle à coins arrondis 8"/>
          <p:cNvSpPr/>
          <p:nvPr/>
        </p:nvSpPr>
        <p:spPr>
          <a:xfrm>
            <a:off x="3995936" y="3068960"/>
            <a:ext cx="1224136" cy="93610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smtClean="0"/>
              <a:t>Sortie  entre maman</a:t>
            </a:r>
            <a:endParaRPr lang="fr-FR" dirty="0"/>
          </a:p>
        </p:txBody>
      </p:sp>
      <p:sp>
        <p:nvSpPr>
          <p:cNvPr id="10" name="ZoneTexte 9"/>
          <p:cNvSpPr txBox="1"/>
          <p:nvPr/>
        </p:nvSpPr>
        <p:spPr>
          <a:xfrm>
            <a:off x="3995936" y="1628800"/>
            <a:ext cx="108012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Sans enfants</a:t>
            </a:r>
            <a:endParaRPr lang="fr-FR" dirty="0"/>
          </a:p>
        </p:txBody>
      </p:sp>
      <p:sp>
        <p:nvSpPr>
          <p:cNvPr id="11" name="ZoneTexte 10"/>
          <p:cNvSpPr txBox="1"/>
          <p:nvPr/>
        </p:nvSpPr>
        <p:spPr>
          <a:xfrm>
            <a:off x="4139952" y="5013176"/>
            <a:ext cx="108012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Avec les enfants</a:t>
            </a:r>
            <a:endParaRPr lang="fr-FR" dirty="0"/>
          </a:p>
        </p:txBody>
      </p:sp>
      <p:sp>
        <p:nvSpPr>
          <p:cNvPr id="12" name="ZoneTexte 11"/>
          <p:cNvSpPr txBox="1"/>
          <p:nvPr/>
        </p:nvSpPr>
        <p:spPr>
          <a:xfrm>
            <a:off x="6156176" y="1988840"/>
            <a:ext cx="2088232" cy="1200329"/>
          </a:xfrm>
          <a:prstGeom prst="rect">
            <a:avLst/>
          </a:prstGeom>
          <a:noFill/>
        </p:spPr>
        <p:txBody>
          <a:bodyPr wrap="square" rtlCol="0">
            <a:spAutoFit/>
          </a:bodyPr>
          <a:lstStyle/>
          <a:p>
            <a:pPr algn="ctr"/>
            <a:r>
              <a:rPr lang="fr-FR" dirty="0" smtClean="0"/>
              <a:t>Fréquenter des restaurants, discuter , oublier la vie de maman</a:t>
            </a:r>
            <a:endParaRPr lang="fr-FR" dirty="0"/>
          </a:p>
        </p:txBody>
      </p:sp>
      <p:pic>
        <p:nvPicPr>
          <p:cNvPr id="3074" name="Picture 2"/>
          <p:cNvPicPr>
            <a:picLocks noChangeAspect="1" noChangeArrowheads="1"/>
          </p:cNvPicPr>
          <p:nvPr/>
        </p:nvPicPr>
        <p:blipFill>
          <a:blip r:embed="rId2" cstate="print"/>
          <a:srcRect/>
          <a:stretch>
            <a:fillRect/>
          </a:stretch>
        </p:blipFill>
        <p:spPr bwMode="auto">
          <a:xfrm>
            <a:off x="6012160" y="3501008"/>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5" name="Picture 3"/>
          <p:cNvPicPr>
            <a:picLocks noChangeAspect="1" noChangeArrowheads="1"/>
          </p:cNvPicPr>
          <p:nvPr/>
        </p:nvPicPr>
        <p:blipFill>
          <a:blip r:embed="rId3" cstate="print"/>
          <a:srcRect/>
          <a:stretch>
            <a:fillRect/>
          </a:stretch>
        </p:blipFill>
        <p:spPr bwMode="auto">
          <a:xfrm>
            <a:off x="1115616" y="4581128"/>
            <a:ext cx="1912827" cy="13190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ZoneTexte 14"/>
          <p:cNvSpPr txBox="1"/>
          <p:nvPr/>
        </p:nvSpPr>
        <p:spPr>
          <a:xfrm>
            <a:off x="1259632" y="3573016"/>
            <a:ext cx="1656184" cy="923330"/>
          </a:xfrm>
          <a:prstGeom prst="rect">
            <a:avLst/>
          </a:prstGeom>
          <a:noFill/>
        </p:spPr>
        <p:txBody>
          <a:bodyPr wrap="square" rtlCol="0">
            <a:spAutoFit/>
          </a:bodyPr>
          <a:lstStyle/>
          <a:p>
            <a:pPr algn="ctr"/>
            <a:r>
              <a:rPr lang="fr-FR" dirty="0" smtClean="0"/>
              <a:t>Fréquenter les Mc do, la plage…</a:t>
            </a:r>
            <a:endParaRPr lang="fr-FR" dirty="0"/>
          </a:p>
        </p:txBody>
      </p:sp>
      <p:cxnSp>
        <p:nvCxnSpPr>
          <p:cNvPr id="17" name="Connecteur droit avec flèche 16"/>
          <p:cNvCxnSpPr>
            <a:stCxn id="9" idx="0"/>
            <a:endCxn id="10" idx="2"/>
          </p:cNvCxnSpPr>
          <p:nvPr/>
        </p:nvCxnSpPr>
        <p:spPr>
          <a:xfrm flipH="1" flipV="1">
            <a:off x="4535996" y="2275131"/>
            <a:ext cx="72008" cy="7938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9" idx="2"/>
            <a:endCxn id="11" idx="0"/>
          </p:cNvCxnSpPr>
          <p:nvPr/>
        </p:nvCxnSpPr>
        <p:spPr>
          <a:xfrm>
            <a:off x="4608004" y="4005064"/>
            <a:ext cx="72008"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20"/>
          <p:cNvCxnSpPr>
            <a:stCxn id="10" idx="3"/>
          </p:cNvCxnSpPr>
          <p:nvPr/>
        </p:nvCxnSpPr>
        <p:spPr>
          <a:xfrm>
            <a:off x="5076056" y="1951966"/>
            <a:ext cx="1224136" cy="684946"/>
          </a:xfrm>
          <a:prstGeom prst="line">
            <a:avLst/>
          </a:prstGeom>
        </p:spPr>
        <p:style>
          <a:lnRef idx="1">
            <a:schemeClr val="dk1"/>
          </a:lnRef>
          <a:fillRef idx="0">
            <a:schemeClr val="dk1"/>
          </a:fillRef>
          <a:effectRef idx="0">
            <a:schemeClr val="dk1"/>
          </a:effectRef>
          <a:fontRef idx="minor">
            <a:schemeClr val="tx1"/>
          </a:fontRef>
        </p:style>
      </p:cxnSp>
      <p:cxnSp>
        <p:nvCxnSpPr>
          <p:cNvPr id="23" name="Connecteur droit 22"/>
          <p:cNvCxnSpPr>
            <a:stCxn id="11" idx="1"/>
          </p:cNvCxnSpPr>
          <p:nvPr/>
        </p:nvCxnSpPr>
        <p:spPr>
          <a:xfrm flipH="1" flipV="1">
            <a:off x="2699792" y="4221088"/>
            <a:ext cx="1440160" cy="1115254"/>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Santé/Nutrition</a:t>
            </a:r>
            <a:endParaRPr lang="fr-FR" dirty="0"/>
          </a:p>
        </p:txBody>
      </p:sp>
      <p:sp>
        <p:nvSpPr>
          <p:cNvPr id="3" name="Connecteur droit 19480"/>
          <p:cNvSpPr>
            <a:spLocks noChangeShapeType="1"/>
          </p:cNvSpPr>
          <p:nvPr/>
        </p:nvSpPr>
        <p:spPr bwMode="auto">
          <a:xfrm flipH="1" flipV="1">
            <a:off x="971599" y="692696"/>
            <a:ext cx="432047" cy="216024"/>
          </a:xfrm>
          <a:prstGeom prst="line">
            <a:avLst/>
          </a:prstGeom>
          <a:noFill/>
          <a:ln w="9525" algn="ctr">
            <a:solidFill>
              <a:schemeClr val="tx1"/>
            </a:solidFill>
            <a:round/>
            <a:headEnd type="oval" w="med" len="med"/>
            <a:tailEnd type="oval" w="med" len="med"/>
          </a:ln>
        </p:spPr>
        <p:txBody>
          <a:bodyPr/>
          <a:lstStyle/>
          <a:p>
            <a:endParaRPr lang="fr-FR"/>
          </a:p>
        </p:txBody>
      </p:sp>
      <p:sp>
        <p:nvSpPr>
          <p:cNvPr id="4" name="_s1034"/>
          <p:cNvSpPr>
            <a:spLocks noChangeAspect="1" noChangeArrowheads="1"/>
          </p:cNvSpPr>
          <p:nvPr/>
        </p:nvSpPr>
        <p:spPr bwMode="auto">
          <a:xfrm>
            <a:off x="1475656" y="692696"/>
            <a:ext cx="936425" cy="500385"/>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folHlink"/>
            </a:outerShdw>
          </a:effectLst>
        </p:spPr>
        <p:txBody>
          <a:bodyPr wrap="none" anchor="ctr"/>
          <a:lstStyle/>
          <a:p>
            <a:pPr algn="ctr">
              <a:defRPr/>
            </a:pPr>
            <a:r>
              <a:rPr lang="fr-FR" dirty="0"/>
              <a:t>Les</a:t>
            </a:r>
          </a:p>
          <a:p>
            <a:pPr algn="ctr">
              <a:defRPr/>
            </a:pPr>
            <a:r>
              <a:rPr lang="fr-FR" dirty="0"/>
              <a:t> </a:t>
            </a:r>
            <a:r>
              <a:rPr lang="fr-FR" dirty="0" smtClean="0"/>
              <a:t>Mamans</a:t>
            </a:r>
            <a:endParaRPr lang="fr-FR" dirty="0"/>
          </a:p>
        </p:txBody>
      </p:sp>
      <p:grpSp>
        <p:nvGrpSpPr>
          <p:cNvPr id="5" name="Group 11"/>
          <p:cNvGrpSpPr>
            <a:grpSpLocks/>
          </p:cNvGrpSpPr>
          <p:nvPr/>
        </p:nvGrpSpPr>
        <p:grpSpPr bwMode="auto">
          <a:xfrm>
            <a:off x="179512" y="188640"/>
            <a:ext cx="936104" cy="520775"/>
            <a:chOff x="1927" y="3067"/>
            <a:chExt cx="1452" cy="545"/>
          </a:xfrm>
        </p:grpSpPr>
        <p:sp>
          <p:nvSpPr>
            <p:cNvPr id="7" name="Ellipse 19486"/>
            <p:cNvSpPr>
              <a:spLocks noChangeArrowheads="1"/>
            </p:cNvSpPr>
            <p:nvPr/>
          </p:nvSpPr>
          <p:spPr bwMode="auto">
            <a:xfrm>
              <a:off x="1927" y="3067"/>
              <a:ext cx="1452" cy="545"/>
            </a:xfrm>
            <a:prstGeom prst="ellipse">
              <a:avLst/>
            </a:prstGeom>
            <a:solidFill>
              <a:srgbClr val="FFFF99">
                <a:alpha val="23921"/>
              </a:srgbClr>
            </a:solidFill>
            <a:ln w="9525" algn="ctr">
              <a:solidFill>
                <a:schemeClr val="tx1"/>
              </a:solidFill>
              <a:round/>
              <a:headEnd/>
              <a:tailEnd/>
            </a:ln>
          </p:spPr>
          <p:txBody>
            <a:bodyPr wrap="none" anchor="ctr"/>
            <a:lstStyle/>
            <a:p>
              <a:endParaRPr lang="fr-FR" b="0">
                <a:solidFill>
                  <a:srgbClr val="000000"/>
                </a:solidFill>
              </a:endParaRPr>
            </a:p>
          </p:txBody>
        </p:sp>
        <p:sp>
          <p:nvSpPr>
            <p:cNvPr id="8" name="ZoneTexte 19487"/>
            <p:cNvSpPr txBox="1">
              <a:spLocks noChangeArrowheads="1"/>
            </p:cNvSpPr>
            <p:nvPr/>
          </p:nvSpPr>
          <p:spPr bwMode="auto">
            <a:xfrm>
              <a:off x="2077" y="3276"/>
              <a:ext cx="1180" cy="115"/>
            </a:xfrm>
            <a:prstGeom prst="rect">
              <a:avLst/>
            </a:prstGeom>
            <a:solidFill>
              <a:srgbClr val="FFFF99">
                <a:alpha val="23921"/>
              </a:srgbClr>
            </a:solidFill>
            <a:ln w="9525">
              <a:noFill/>
              <a:miter lim="800000"/>
              <a:headEnd/>
              <a:tailEnd/>
            </a:ln>
          </p:spPr>
          <p:txBody>
            <a:bodyPr>
              <a:spAutoFit/>
            </a:bodyPr>
            <a:lstStyle/>
            <a:p>
              <a:pPr algn="ctr">
                <a:spcBef>
                  <a:spcPct val="50000"/>
                </a:spcBef>
              </a:pPr>
              <a:r>
                <a:rPr lang="fr-FR" sz="1200" dirty="0" smtClean="0"/>
                <a:t>Santé</a:t>
              </a:r>
              <a:endParaRPr lang="fr-FR" sz="1200" dirty="0"/>
            </a:p>
          </p:txBody>
        </p:sp>
      </p:grpSp>
      <p:sp>
        <p:nvSpPr>
          <p:cNvPr id="10" name="ZoneTexte 9"/>
          <p:cNvSpPr txBox="1"/>
          <p:nvPr/>
        </p:nvSpPr>
        <p:spPr>
          <a:xfrm>
            <a:off x="4139952" y="1700808"/>
            <a:ext cx="93610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Soins des enfants</a:t>
            </a:r>
            <a:endParaRPr lang="fr-FR" dirty="0"/>
          </a:p>
        </p:txBody>
      </p:sp>
      <p:sp>
        <p:nvSpPr>
          <p:cNvPr id="11" name="ZoneTexte 10"/>
          <p:cNvSpPr txBox="1"/>
          <p:nvPr/>
        </p:nvSpPr>
        <p:spPr>
          <a:xfrm>
            <a:off x="1835696" y="1772816"/>
            <a:ext cx="108012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Aliment santé</a:t>
            </a:r>
            <a:endParaRPr lang="fr-FR" dirty="0"/>
          </a:p>
        </p:txBody>
      </p:sp>
      <p:sp>
        <p:nvSpPr>
          <p:cNvPr id="12" name="ZoneTexte 11"/>
          <p:cNvSpPr txBox="1"/>
          <p:nvPr/>
        </p:nvSpPr>
        <p:spPr>
          <a:xfrm>
            <a:off x="5652120" y="3356992"/>
            <a:ext cx="194421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Entretien du corps pour Maman et son bébé</a:t>
            </a:r>
            <a:endParaRPr lang="fr-FR" dirty="0"/>
          </a:p>
        </p:txBody>
      </p:sp>
      <p:pic>
        <p:nvPicPr>
          <p:cNvPr id="4099" name="Picture 3"/>
          <p:cNvPicPr>
            <a:picLocks noChangeAspect="1" noChangeArrowheads="1"/>
          </p:cNvPicPr>
          <p:nvPr/>
        </p:nvPicPr>
        <p:blipFill>
          <a:blip r:embed="rId2" cstate="print"/>
          <a:srcRect/>
          <a:stretch>
            <a:fillRect/>
          </a:stretch>
        </p:blipFill>
        <p:spPr bwMode="auto">
          <a:xfrm>
            <a:off x="5220072" y="1196752"/>
            <a:ext cx="1671411" cy="13384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0" name="Picture 4"/>
          <p:cNvPicPr>
            <a:picLocks noChangeAspect="1" noChangeArrowheads="1"/>
          </p:cNvPicPr>
          <p:nvPr/>
        </p:nvPicPr>
        <p:blipFill>
          <a:blip r:embed="rId3" cstate="print"/>
          <a:srcRect/>
          <a:stretch>
            <a:fillRect/>
          </a:stretch>
        </p:blipFill>
        <p:spPr bwMode="auto">
          <a:xfrm>
            <a:off x="7164288" y="1340768"/>
            <a:ext cx="1584176"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8" name="Connecteur droit avec flèche 17"/>
          <p:cNvCxnSpPr>
            <a:endCxn id="10" idx="2"/>
          </p:cNvCxnSpPr>
          <p:nvPr/>
        </p:nvCxnSpPr>
        <p:spPr>
          <a:xfrm flipV="1">
            <a:off x="4535996" y="2624138"/>
            <a:ext cx="72008" cy="73285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Connecteur droit avec flèche 19"/>
          <p:cNvCxnSpPr>
            <a:endCxn id="11" idx="3"/>
          </p:cNvCxnSpPr>
          <p:nvPr/>
        </p:nvCxnSpPr>
        <p:spPr>
          <a:xfrm flipH="1" flipV="1">
            <a:off x="2915816" y="2095982"/>
            <a:ext cx="1080120" cy="133301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Connecteur droit avec flèche 21"/>
          <p:cNvCxnSpPr>
            <a:endCxn id="12" idx="1"/>
          </p:cNvCxnSpPr>
          <p:nvPr/>
        </p:nvCxnSpPr>
        <p:spPr>
          <a:xfrm>
            <a:off x="5220072" y="3861048"/>
            <a:ext cx="432048" cy="9610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5" name="ZoneTexte 24"/>
          <p:cNvSpPr txBox="1"/>
          <p:nvPr/>
        </p:nvSpPr>
        <p:spPr>
          <a:xfrm>
            <a:off x="251520" y="3356992"/>
            <a:ext cx="122413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Nutrition</a:t>
            </a:r>
            <a:endParaRPr lang="fr-FR" dirty="0"/>
          </a:p>
        </p:txBody>
      </p:sp>
      <p:pic>
        <p:nvPicPr>
          <p:cNvPr id="1026" name="Picture 2" descr="http://www.ooshop.com/Media/ProdImages/Produit/Images/3041090000683.gif"/>
          <p:cNvPicPr>
            <a:picLocks noChangeAspect="1" noChangeArrowheads="1"/>
          </p:cNvPicPr>
          <p:nvPr/>
        </p:nvPicPr>
        <p:blipFill>
          <a:blip r:embed="rId4" cstate="print"/>
          <a:srcRect/>
          <a:stretch>
            <a:fillRect/>
          </a:stretch>
        </p:blipFill>
        <p:spPr bwMode="auto">
          <a:xfrm>
            <a:off x="251520" y="3789040"/>
            <a:ext cx="1333500" cy="1666875"/>
          </a:xfrm>
          <a:prstGeom prst="rect">
            <a:avLst/>
          </a:prstGeom>
          <a:noFill/>
        </p:spPr>
      </p:pic>
      <p:sp>
        <p:nvSpPr>
          <p:cNvPr id="29" name="ZoneTexte 28"/>
          <p:cNvSpPr txBox="1"/>
          <p:nvPr/>
        </p:nvSpPr>
        <p:spPr>
          <a:xfrm>
            <a:off x="0" y="5445224"/>
            <a:ext cx="1512168" cy="261610"/>
          </a:xfrm>
          <a:prstGeom prst="rect">
            <a:avLst/>
          </a:prstGeom>
          <a:noFill/>
        </p:spPr>
        <p:txBody>
          <a:bodyPr wrap="square" rtlCol="0">
            <a:spAutoFit/>
          </a:bodyPr>
          <a:lstStyle/>
          <a:p>
            <a:r>
              <a:rPr lang="fr-FR" sz="1100" dirty="0" smtClean="0"/>
              <a:t>2 fois moins de sucre</a:t>
            </a:r>
            <a:endParaRPr lang="fr-FR" sz="1100" dirty="0"/>
          </a:p>
        </p:txBody>
      </p:sp>
      <p:sp>
        <p:nvSpPr>
          <p:cNvPr id="32" name="ZoneTexte 31"/>
          <p:cNvSpPr txBox="1"/>
          <p:nvPr/>
        </p:nvSpPr>
        <p:spPr>
          <a:xfrm>
            <a:off x="1979712" y="3789040"/>
            <a:ext cx="122413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Produit adapté à la santé de bébé</a:t>
            </a:r>
            <a:endParaRPr lang="fr-FR" dirty="0"/>
          </a:p>
        </p:txBody>
      </p:sp>
      <p:sp>
        <p:nvSpPr>
          <p:cNvPr id="33" name="Rectangle à coins arrondis 32"/>
          <p:cNvSpPr/>
          <p:nvPr/>
        </p:nvSpPr>
        <p:spPr>
          <a:xfrm>
            <a:off x="3923928" y="3356992"/>
            <a:ext cx="1224136" cy="7200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smtClean="0"/>
              <a:t>Santé</a:t>
            </a:r>
            <a:endParaRPr lang="fr-FR" dirty="0"/>
          </a:p>
        </p:txBody>
      </p:sp>
      <p:pic>
        <p:nvPicPr>
          <p:cNvPr id="1030" name="Picture 6" descr="Bébé et sa maman"/>
          <p:cNvPicPr>
            <a:picLocks noChangeAspect="1" noChangeArrowheads="1"/>
          </p:cNvPicPr>
          <p:nvPr/>
        </p:nvPicPr>
        <p:blipFill>
          <a:blip r:embed="rId5" cstate="print"/>
          <a:srcRect/>
          <a:stretch>
            <a:fillRect/>
          </a:stretch>
        </p:blipFill>
        <p:spPr bwMode="auto">
          <a:xfrm>
            <a:off x="7668344" y="3501008"/>
            <a:ext cx="1152128" cy="1152128"/>
          </a:xfrm>
          <a:prstGeom prst="rect">
            <a:avLst/>
          </a:prstGeom>
          <a:noFill/>
        </p:spPr>
      </p:pic>
      <p:sp>
        <p:nvSpPr>
          <p:cNvPr id="41" name="ZoneTexte 40"/>
          <p:cNvSpPr txBox="1"/>
          <p:nvPr/>
        </p:nvSpPr>
        <p:spPr>
          <a:xfrm>
            <a:off x="4860032" y="5805264"/>
            <a:ext cx="122413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Produit bio</a:t>
            </a:r>
            <a:endParaRPr lang="fr-FR" dirty="0"/>
          </a:p>
        </p:txBody>
      </p:sp>
      <p:pic>
        <p:nvPicPr>
          <p:cNvPr id="1032" name="Picture 8" descr="http://www.beaute-et-senteurs.com/Files/29276/Img/18/lait-de-toilette-bio-pour-bebe.jpg"/>
          <p:cNvPicPr>
            <a:picLocks noChangeAspect="1" noChangeArrowheads="1"/>
          </p:cNvPicPr>
          <p:nvPr/>
        </p:nvPicPr>
        <p:blipFill>
          <a:blip r:embed="rId6" cstate="print"/>
          <a:srcRect l="31077" t="4202" r="31123" b="5079"/>
          <a:stretch>
            <a:fillRect/>
          </a:stretch>
        </p:blipFill>
        <p:spPr bwMode="auto">
          <a:xfrm>
            <a:off x="4067944" y="4725144"/>
            <a:ext cx="792088" cy="1901012"/>
          </a:xfrm>
          <a:prstGeom prst="rect">
            <a:avLst/>
          </a:prstGeom>
          <a:noFill/>
        </p:spPr>
      </p:pic>
      <p:cxnSp>
        <p:nvCxnSpPr>
          <p:cNvPr id="49" name="Connecteur droit avec flèche 48"/>
          <p:cNvCxnSpPr>
            <a:endCxn id="25" idx="0"/>
          </p:cNvCxnSpPr>
          <p:nvPr/>
        </p:nvCxnSpPr>
        <p:spPr>
          <a:xfrm flipH="1">
            <a:off x="863588" y="2420888"/>
            <a:ext cx="972108"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 name="Picture 4" descr="http://blogbebe.org/photos/2011/01/lait-de-croissance.jpg"/>
          <p:cNvPicPr>
            <a:picLocks noChangeAspect="1" noChangeArrowheads="1"/>
          </p:cNvPicPr>
          <p:nvPr/>
        </p:nvPicPr>
        <p:blipFill>
          <a:blip r:embed="rId7" cstate="print"/>
          <a:srcRect l="14991" r="13803"/>
          <a:stretch>
            <a:fillRect/>
          </a:stretch>
        </p:blipFill>
        <p:spPr bwMode="auto">
          <a:xfrm>
            <a:off x="1979712" y="5013176"/>
            <a:ext cx="1057257" cy="1484784"/>
          </a:xfrm>
          <a:prstGeom prst="rect">
            <a:avLst/>
          </a:prstGeom>
          <a:noFill/>
        </p:spPr>
      </p:pic>
      <p:cxnSp>
        <p:nvCxnSpPr>
          <p:cNvPr id="52" name="Connecteur droit avec flèche 51"/>
          <p:cNvCxnSpPr>
            <a:stCxn id="11" idx="2"/>
            <a:endCxn id="32" idx="0"/>
          </p:cNvCxnSpPr>
          <p:nvPr/>
        </p:nvCxnSpPr>
        <p:spPr>
          <a:xfrm>
            <a:off x="2375756" y="2419147"/>
            <a:ext cx="216024" cy="13698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5508104" y="4941168"/>
            <a:ext cx="151216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dirty="0" smtClean="0"/>
              <a:t>Tendances</a:t>
            </a:r>
            <a:endParaRPr lang="fr-FR" b="1" dirty="0"/>
          </a:p>
        </p:txBody>
      </p:sp>
      <p:cxnSp>
        <p:nvCxnSpPr>
          <p:cNvPr id="60" name="Connecteur droit avec flèche 59"/>
          <p:cNvCxnSpPr/>
          <p:nvPr/>
        </p:nvCxnSpPr>
        <p:spPr>
          <a:xfrm>
            <a:off x="4932040" y="4077072"/>
            <a:ext cx="1080120" cy="86409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2" name="ZoneTexte 61"/>
          <p:cNvSpPr txBox="1"/>
          <p:nvPr/>
        </p:nvSpPr>
        <p:spPr>
          <a:xfrm>
            <a:off x="6732240" y="6165304"/>
            <a:ext cx="1224136"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100" dirty="0" smtClean="0"/>
              <a:t>Développement durable</a:t>
            </a:r>
            <a:endParaRPr lang="fr-FR" sz="1100" dirty="0"/>
          </a:p>
        </p:txBody>
      </p:sp>
      <p:pic>
        <p:nvPicPr>
          <p:cNvPr id="1034" name="Picture 10" descr="http://storage.canalblog.com/17/72/728302/67455758.jpg"/>
          <p:cNvPicPr>
            <a:picLocks noChangeAspect="1" noChangeArrowheads="1"/>
          </p:cNvPicPr>
          <p:nvPr/>
        </p:nvPicPr>
        <p:blipFill>
          <a:blip r:embed="rId8" cstate="print"/>
          <a:srcRect t="8042" r="4325" b="11533"/>
          <a:stretch>
            <a:fillRect/>
          </a:stretch>
        </p:blipFill>
        <p:spPr bwMode="auto">
          <a:xfrm>
            <a:off x="7308304" y="4941168"/>
            <a:ext cx="1647183" cy="1080120"/>
          </a:xfrm>
          <a:prstGeom prst="rect">
            <a:avLst/>
          </a:prstGeom>
          <a:noFill/>
        </p:spPr>
      </p:pic>
      <p:sp>
        <p:nvSpPr>
          <p:cNvPr id="65" name="ZoneTexte 64"/>
          <p:cNvSpPr txBox="1"/>
          <p:nvPr/>
        </p:nvSpPr>
        <p:spPr>
          <a:xfrm>
            <a:off x="7956376" y="5949280"/>
            <a:ext cx="792088" cy="261610"/>
          </a:xfrm>
          <a:prstGeom prst="rect">
            <a:avLst/>
          </a:prstGeom>
          <a:noFill/>
        </p:spPr>
        <p:txBody>
          <a:bodyPr wrap="square" rtlCol="0">
            <a:spAutoFit/>
          </a:bodyPr>
          <a:lstStyle/>
          <a:p>
            <a:r>
              <a:rPr lang="fr-FR" sz="1100" dirty="0" smtClean="0"/>
              <a:t>Jeux</a:t>
            </a:r>
            <a:endParaRPr lang="fr-FR" sz="1100" dirty="0"/>
          </a:p>
        </p:txBody>
      </p:sp>
      <p:cxnSp>
        <p:nvCxnSpPr>
          <p:cNvPr id="66" name="Connecteur droit avec flèche 65"/>
          <p:cNvCxnSpPr>
            <a:endCxn id="41" idx="0"/>
          </p:cNvCxnSpPr>
          <p:nvPr/>
        </p:nvCxnSpPr>
        <p:spPr>
          <a:xfrm flipH="1">
            <a:off x="5472100" y="5301208"/>
            <a:ext cx="39604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p:nvPr/>
        </p:nvCxnSpPr>
        <p:spPr>
          <a:xfrm>
            <a:off x="6120172" y="5301208"/>
            <a:ext cx="97210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Cas d’une entreprise</a:t>
            </a:r>
            <a:endParaRPr lang="fr-FR" dirty="0"/>
          </a:p>
        </p:txBody>
      </p:sp>
      <p:sp>
        <p:nvSpPr>
          <p:cNvPr id="4" name="Espace réservé du contenu 3"/>
          <p:cNvSpPr>
            <a:spLocks noGrp="1"/>
          </p:cNvSpPr>
          <p:nvPr>
            <p:ph sz="quarter" idx="1"/>
          </p:nvPr>
        </p:nvSpPr>
        <p:spPr>
          <a:xfrm>
            <a:off x="301752" y="1527048"/>
            <a:ext cx="8503920" cy="2117976"/>
          </a:xfrm>
        </p:spPr>
        <p:txBody>
          <a:bodyPr/>
          <a:lstStyle/>
          <a:p>
            <a:r>
              <a:rPr lang="fr-FR" dirty="0" smtClean="0"/>
              <a:t>Aujourd’hui, nombreuses sont les entreprises qui tentent de séduire les mamans.</a:t>
            </a:r>
          </a:p>
          <a:p>
            <a:r>
              <a:rPr lang="fr-FR" dirty="0" smtClean="0"/>
              <a:t>Pour cela, la publicité et le packaging sont les principales forces des entreprises.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typologie : Mais Pourquoi ??</a:t>
            </a:r>
            <a:endParaRPr lang="fr-FR" dirty="0"/>
          </a:p>
        </p:txBody>
      </p:sp>
      <p:sp>
        <p:nvSpPr>
          <p:cNvPr id="3" name="ZoneTexte 2"/>
          <p:cNvSpPr txBox="1"/>
          <p:nvPr/>
        </p:nvSpPr>
        <p:spPr>
          <a:xfrm>
            <a:off x="683568" y="1772816"/>
            <a:ext cx="7632848" cy="424731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fr-FR" dirty="0" smtClean="0">
                <a:latin typeface="Goudy Old Style" pitchFamily="18" charset="0"/>
              </a:rPr>
              <a:t>Une connaissance accrue des </a:t>
            </a:r>
            <a:r>
              <a:rPr lang="fr-FR" b="1" dirty="0" smtClean="0">
                <a:latin typeface="Goudy Old Style" pitchFamily="18" charset="0"/>
              </a:rPr>
              <a:t>jeunes Mamans</a:t>
            </a:r>
            <a:r>
              <a:rPr lang="fr-FR" dirty="0" smtClean="0">
                <a:latin typeface="Goudy Old Style" pitchFamily="18" charset="0"/>
              </a:rPr>
              <a:t>, c’est-à-dire ayant enfant de moins de 3 ans permettront d’édifier le profil et la typologie de ces cibles.</a:t>
            </a:r>
          </a:p>
          <a:p>
            <a:pPr>
              <a:lnSpc>
                <a:spcPct val="150000"/>
              </a:lnSpc>
            </a:pPr>
            <a:r>
              <a:rPr lang="fr-FR" dirty="0" smtClean="0">
                <a:latin typeface="Goudy Old Style" pitchFamily="18" charset="0"/>
              </a:rPr>
              <a:t>Cette typologie est nécessaire pour :</a:t>
            </a:r>
          </a:p>
          <a:p>
            <a:pPr>
              <a:lnSpc>
                <a:spcPct val="150000"/>
              </a:lnSpc>
            </a:pPr>
            <a:endParaRPr lang="fr-FR" dirty="0" smtClean="0">
              <a:latin typeface="Goudy Old Style" pitchFamily="18" charset="0"/>
            </a:endParaRPr>
          </a:p>
          <a:p>
            <a:pPr>
              <a:lnSpc>
                <a:spcPct val="150000"/>
              </a:lnSpc>
              <a:buBlip>
                <a:blip r:embed="rId2"/>
              </a:buBlip>
            </a:pPr>
            <a:r>
              <a:rPr lang="fr-FR" dirty="0" smtClean="0">
                <a:latin typeface="Goudy Old Style" pitchFamily="18" charset="0"/>
              </a:rPr>
              <a:t>	Evaluer les besoins et les attentes de toutes</a:t>
            </a:r>
          </a:p>
          <a:p>
            <a:pPr>
              <a:lnSpc>
                <a:spcPct val="150000"/>
              </a:lnSpc>
              <a:buBlip>
                <a:blip r:embed="rId2"/>
              </a:buBlip>
            </a:pPr>
            <a:r>
              <a:rPr lang="fr-FR" dirty="0" smtClean="0">
                <a:latin typeface="Goudy Old Style" pitchFamily="18" charset="0"/>
              </a:rPr>
              <a:t>             Développer des produits répondant au Mix Marketing à la stratégie</a:t>
            </a:r>
          </a:p>
          <a:p>
            <a:pPr>
              <a:lnSpc>
                <a:spcPct val="150000"/>
              </a:lnSpc>
            </a:pPr>
            <a:r>
              <a:rPr lang="fr-FR" dirty="0" smtClean="0">
                <a:latin typeface="Goudy Old Style" pitchFamily="18" charset="0"/>
              </a:rPr>
              <a:t>                d’entreprise mais aussi au attentes des cibles</a:t>
            </a:r>
          </a:p>
          <a:p>
            <a:pPr>
              <a:lnSpc>
                <a:spcPct val="150000"/>
              </a:lnSpc>
              <a:buBlip>
                <a:blip r:embed="rId2"/>
              </a:buBlip>
            </a:pPr>
            <a:r>
              <a:rPr lang="fr-FR" dirty="0" smtClean="0">
                <a:latin typeface="Goudy Old Style" pitchFamily="18" charset="0"/>
              </a:rPr>
              <a:t>             Déterminer l’impact du lancement de nouveaux produits sur le marché                 	destiné à cette cible</a:t>
            </a:r>
          </a:p>
          <a:p>
            <a:pPr>
              <a:lnSpc>
                <a:spcPct val="150000"/>
              </a:lnSpc>
              <a:buBlip>
                <a:blip r:embed="rId2"/>
              </a:buBlip>
            </a:pPr>
            <a:r>
              <a:rPr lang="fr-FR" dirty="0" smtClean="0">
                <a:latin typeface="Goudy Old Style" pitchFamily="18" charset="0"/>
              </a:rPr>
              <a:t>             Développer une approche commerciale percutante </a:t>
            </a:r>
            <a:endParaRPr lang="fr-FR" dirty="0">
              <a:latin typeface="Goudy Old Style" pitchFamily="18" charset="0"/>
            </a:endParaRPr>
          </a:p>
        </p:txBody>
      </p:sp>
      <p:pic>
        <p:nvPicPr>
          <p:cNvPr id="18434" name="Picture 2" descr="http://static.freepik.com/photos-libre/point-d&amp;-39;interrogation_21147438.jpg"/>
          <p:cNvPicPr>
            <a:picLocks noChangeAspect="1" noChangeArrowheads="1"/>
          </p:cNvPicPr>
          <p:nvPr/>
        </p:nvPicPr>
        <p:blipFill>
          <a:blip r:embed="rId3" cstate="print"/>
          <a:srcRect l="15700" t="10410" r="11841" b="15924"/>
          <a:stretch>
            <a:fillRect/>
          </a:stretch>
        </p:blipFill>
        <p:spPr bwMode="auto">
          <a:xfrm>
            <a:off x="0" y="476672"/>
            <a:ext cx="1115616" cy="113420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dirty="0" smtClean="0"/>
              <a:t>Cas d’une entreprise - </a:t>
            </a:r>
            <a:r>
              <a:rPr lang="fr-FR" dirty="0" err="1" smtClean="0"/>
              <a:t>Blédina</a:t>
            </a:r>
            <a:endParaRPr lang="fr-FR" dirty="0"/>
          </a:p>
        </p:txBody>
      </p:sp>
      <p:sp>
        <p:nvSpPr>
          <p:cNvPr id="9" name="Espace réservé du contenu 8"/>
          <p:cNvSpPr>
            <a:spLocks noGrp="1"/>
          </p:cNvSpPr>
          <p:nvPr>
            <p:ph sz="quarter" idx="1"/>
          </p:nvPr>
        </p:nvSpPr>
        <p:spPr>
          <a:xfrm>
            <a:off x="301752" y="1527048"/>
            <a:ext cx="8503920" cy="4854280"/>
          </a:xfrm>
        </p:spPr>
        <p:txBody>
          <a:bodyPr>
            <a:normAutofit/>
          </a:bodyPr>
          <a:lstStyle/>
          <a:p>
            <a:r>
              <a:rPr lang="fr-FR" dirty="0" smtClean="0"/>
              <a:t>Afin de commercialiser ces produits destinés aux bébés, </a:t>
            </a:r>
            <a:r>
              <a:rPr lang="fr-FR" dirty="0" err="1" smtClean="0"/>
              <a:t>Blédina</a:t>
            </a:r>
            <a:r>
              <a:rPr lang="fr-FR" dirty="0" smtClean="0"/>
              <a:t> tend à axer sa communication sur les mamans.</a:t>
            </a:r>
          </a:p>
          <a:p>
            <a:r>
              <a:rPr lang="fr-FR" dirty="0" smtClean="0"/>
              <a:t>Cela se traduit par :</a:t>
            </a:r>
          </a:p>
          <a:p>
            <a:pPr lvl="1"/>
            <a:r>
              <a:rPr lang="fr-FR" dirty="0" smtClean="0"/>
              <a:t>Une maxime </a:t>
            </a:r>
          </a:p>
          <a:p>
            <a:pPr lvl="1">
              <a:buNone/>
            </a:pPr>
            <a:endParaRPr lang="fr-FR" dirty="0" smtClean="0"/>
          </a:p>
          <a:p>
            <a:pPr lvl="1">
              <a:buNone/>
            </a:pPr>
            <a:endParaRPr lang="fr-FR" dirty="0" smtClean="0"/>
          </a:p>
          <a:p>
            <a:pPr lvl="1"/>
            <a:r>
              <a:rPr lang="fr-FR" dirty="0" smtClean="0"/>
              <a:t>Plusieurs phrases clés</a:t>
            </a:r>
          </a:p>
          <a:p>
            <a:pPr lvl="1">
              <a:buNone/>
            </a:pPr>
            <a:endParaRPr lang="fr-FR" dirty="0" smtClean="0"/>
          </a:p>
        </p:txBody>
      </p:sp>
      <p:pic>
        <p:nvPicPr>
          <p:cNvPr id="1026" name="Picture 2"/>
          <p:cNvPicPr>
            <a:picLocks noChangeAspect="1" noChangeArrowheads="1"/>
          </p:cNvPicPr>
          <p:nvPr/>
        </p:nvPicPr>
        <p:blipFill>
          <a:blip r:embed="rId2" cstate="print"/>
          <a:srcRect/>
          <a:stretch>
            <a:fillRect/>
          </a:stretch>
        </p:blipFill>
        <p:spPr bwMode="auto">
          <a:xfrm>
            <a:off x="611560" y="5085184"/>
            <a:ext cx="7943850" cy="619125"/>
          </a:xfrm>
          <a:prstGeom prst="rect">
            <a:avLst/>
          </a:prstGeom>
          <a:noFill/>
          <a:ln w="9525">
            <a:noFill/>
            <a:miter lim="800000"/>
            <a:headEnd/>
            <a:tailEnd/>
          </a:ln>
        </p:spPr>
      </p:pic>
      <p:pic>
        <p:nvPicPr>
          <p:cNvPr id="1029" name="Picture 5" descr="Blédina, du côté des mamans"/>
          <p:cNvPicPr>
            <a:picLocks noChangeAspect="1" noChangeArrowheads="1"/>
          </p:cNvPicPr>
          <p:nvPr/>
        </p:nvPicPr>
        <p:blipFill>
          <a:blip r:embed="rId3" cstate="print"/>
          <a:srcRect/>
          <a:stretch>
            <a:fillRect/>
          </a:stretch>
        </p:blipFill>
        <p:spPr bwMode="auto">
          <a:xfrm>
            <a:off x="467544" y="188640"/>
            <a:ext cx="2273416" cy="1203573"/>
          </a:xfrm>
          <a:prstGeom prst="rect">
            <a:avLst/>
          </a:prstGeom>
          <a:noFill/>
        </p:spPr>
      </p:pic>
      <p:sp>
        <p:nvSpPr>
          <p:cNvPr id="10" name="Rectangle 9"/>
          <p:cNvSpPr/>
          <p:nvPr/>
        </p:nvSpPr>
        <p:spPr>
          <a:xfrm>
            <a:off x="611560" y="5949280"/>
            <a:ext cx="7992888" cy="646331"/>
          </a:xfrm>
          <a:prstGeom prst="rect">
            <a:avLst/>
          </a:prstGeom>
        </p:spPr>
        <p:txBody>
          <a:bodyPr wrap="square">
            <a:spAutoFit/>
          </a:bodyPr>
          <a:lstStyle/>
          <a:p>
            <a:r>
              <a:rPr lang="fr-FR" dirty="0" smtClean="0"/>
              <a:t>« </a:t>
            </a:r>
            <a:r>
              <a:rPr lang="fr-FR" dirty="0" err="1" smtClean="0"/>
              <a:t>Blédina</a:t>
            </a:r>
            <a:r>
              <a:rPr lang="fr-FR" dirty="0" smtClean="0"/>
              <a:t> est à vos côtés pour </a:t>
            </a:r>
            <a:r>
              <a:rPr lang="fr-FR" b="1" dirty="0" smtClean="0"/>
              <a:t>vous faciliter la vie au quotidien</a:t>
            </a:r>
            <a:r>
              <a:rPr lang="fr-FR" dirty="0" smtClean="0"/>
              <a:t>, et vous aider à </a:t>
            </a:r>
            <a:r>
              <a:rPr lang="fr-FR" b="1" dirty="0" smtClean="0"/>
              <a:t>construire le capital santé de votre bébé »</a:t>
            </a:r>
            <a:endParaRPr lang="fr-FR" dirty="0"/>
          </a:p>
        </p:txBody>
      </p:sp>
      <p:sp>
        <p:nvSpPr>
          <p:cNvPr id="11" name="ZoneTexte 10"/>
          <p:cNvSpPr txBox="1"/>
          <p:nvPr/>
        </p:nvSpPr>
        <p:spPr>
          <a:xfrm>
            <a:off x="2051720" y="3933056"/>
            <a:ext cx="504056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dirty="0" smtClean="0"/>
              <a:t>DU CÔTÉ DES MAMANS</a:t>
            </a:r>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dirty="0" smtClean="0"/>
              <a:t>Cas d’une entreprise - </a:t>
            </a:r>
            <a:r>
              <a:rPr lang="fr-FR" dirty="0" err="1" smtClean="0"/>
              <a:t>Blédina</a:t>
            </a:r>
            <a:endParaRPr lang="fr-FR" dirty="0"/>
          </a:p>
        </p:txBody>
      </p:sp>
      <p:sp>
        <p:nvSpPr>
          <p:cNvPr id="10" name="Espace réservé du contenu 9"/>
          <p:cNvSpPr>
            <a:spLocks noGrp="1"/>
          </p:cNvSpPr>
          <p:nvPr>
            <p:ph sz="quarter" idx="1"/>
          </p:nvPr>
        </p:nvSpPr>
        <p:spPr/>
        <p:txBody>
          <a:bodyPr/>
          <a:lstStyle/>
          <a:p>
            <a:r>
              <a:rPr lang="fr-FR" dirty="0" smtClean="0"/>
              <a:t>Cela se traduit aussi :</a:t>
            </a:r>
          </a:p>
          <a:p>
            <a:pPr lvl="1"/>
            <a:r>
              <a:rPr lang="fr-FR" dirty="0" smtClean="0"/>
              <a:t>Une publicité mettant en scène la maman</a:t>
            </a:r>
          </a:p>
          <a:p>
            <a:pPr lvl="1"/>
            <a:endParaRPr lang="fr-FR" dirty="0" smtClean="0"/>
          </a:p>
          <a:p>
            <a:pPr lvl="1"/>
            <a:endParaRPr lang="fr-FR" dirty="0" smtClean="0"/>
          </a:p>
          <a:p>
            <a:pPr lvl="1"/>
            <a:endParaRPr lang="fr-FR" dirty="0" smtClean="0"/>
          </a:p>
          <a:p>
            <a:pPr lvl="1">
              <a:buNone/>
            </a:pPr>
            <a:endParaRPr lang="fr-FR" dirty="0" smtClean="0"/>
          </a:p>
          <a:p>
            <a:pPr lvl="1"/>
            <a:r>
              <a:rPr lang="fr-FR" dirty="0" smtClean="0"/>
              <a:t>Un club pour partager son expérience</a:t>
            </a:r>
            <a:endParaRPr lang="fr-FR" dirty="0"/>
          </a:p>
        </p:txBody>
      </p:sp>
      <p:pic>
        <p:nvPicPr>
          <p:cNvPr id="1027" name="Picture 3"/>
          <p:cNvPicPr>
            <a:picLocks noChangeAspect="1" noChangeArrowheads="1"/>
          </p:cNvPicPr>
          <p:nvPr/>
        </p:nvPicPr>
        <p:blipFill>
          <a:blip r:embed="rId2" cstate="print"/>
          <a:srcRect/>
          <a:stretch>
            <a:fillRect/>
          </a:stretch>
        </p:blipFill>
        <p:spPr bwMode="auto">
          <a:xfrm>
            <a:off x="611561" y="4486275"/>
            <a:ext cx="1842532" cy="2039069"/>
          </a:xfrm>
          <a:prstGeom prst="rect">
            <a:avLst/>
          </a:prstGeom>
          <a:noFill/>
          <a:ln w="9525">
            <a:noFill/>
            <a:miter lim="800000"/>
            <a:headEnd/>
            <a:tailEnd/>
          </a:ln>
        </p:spPr>
      </p:pic>
      <p:pic>
        <p:nvPicPr>
          <p:cNvPr id="1029" name="Picture 5" descr="Blédina, du côté des mamans"/>
          <p:cNvPicPr>
            <a:picLocks noChangeAspect="1" noChangeArrowheads="1"/>
          </p:cNvPicPr>
          <p:nvPr/>
        </p:nvPicPr>
        <p:blipFill>
          <a:blip r:embed="rId3" cstate="print"/>
          <a:srcRect/>
          <a:stretch>
            <a:fillRect/>
          </a:stretch>
        </p:blipFill>
        <p:spPr bwMode="auto">
          <a:xfrm>
            <a:off x="467544" y="188640"/>
            <a:ext cx="2273416" cy="1203573"/>
          </a:xfrm>
          <a:prstGeom prst="rect">
            <a:avLst/>
          </a:prstGeom>
          <a:noFill/>
        </p:spPr>
      </p:pic>
      <p:pic>
        <p:nvPicPr>
          <p:cNvPr id="1030" name="Picture 6"/>
          <p:cNvPicPr>
            <a:picLocks noChangeAspect="1" noChangeArrowheads="1"/>
          </p:cNvPicPr>
          <p:nvPr/>
        </p:nvPicPr>
        <p:blipFill>
          <a:blip r:embed="rId4" cstate="print"/>
          <a:srcRect/>
          <a:stretch>
            <a:fillRect/>
          </a:stretch>
        </p:blipFill>
        <p:spPr bwMode="auto">
          <a:xfrm>
            <a:off x="2843808" y="2564904"/>
            <a:ext cx="2880320" cy="1507517"/>
          </a:xfrm>
          <a:prstGeom prst="rect">
            <a:avLst/>
          </a:prstGeom>
          <a:noFill/>
          <a:ln w="9525">
            <a:noFill/>
            <a:miter lim="800000"/>
            <a:headEnd/>
            <a:tailEnd/>
          </a:ln>
        </p:spPr>
      </p:pic>
      <p:pic>
        <p:nvPicPr>
          <p:cNvPr id="3" name="Picture 2"/>
          <p:cNvPicPr>
            <a:picLocks noChangeAspect="1" noChangeArrowheads="1"/>
          </p:cNvPicPr>
          <p:nvPr/>
        </p:nvPicPr>
        <p:blipFill>
          <a:blip r:embed="rId5" cstate="print"/>
          <a:srcRect/>
          <a:stretch>
            <a:fillRect/>
          </a:stretch>
        </p:blipFill>
        <p:spPr bwMode="auto">
          <a:xfrm>
            <a:off x="2771800" y="4509120"/>
            <a:ext cx="5728321" cy="200966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dirty="0" smtClean="0"/>
              <a:t>Cas d’une entreprise - </a:t>
            </a:r>
            <a:r>
              <a:rPr lang="fr-FR" dirty="0" err="1" smtClean="0"/>
              <a:t>Blédina</a:t>
            </a:r>
            <a:endParaRPr lang="fr-FR" dirty="0"/>
          </a:p>
        </p:txBody>
      </p:sp>
      <p:pic>
        <p:nvPicPr>
          <p:cNvPr id="1029" name="Picture 5" descr="Blédina, du côté des mamans"/>
          <p:cNvPicPr>
            <a:picLocks noChangeAspect="1" noChangeArrowheads="1"/>
          </p:cNvPicPr>
          <p:nvPr/>
        </p:nvPicPr>
        <p:blipFill>
          <a:blip r:embed="rId2" cstate="print"/>
          <a:srcRect/>
          <a:stretch>
            <a:fillRect/>
          </a:stretch>
        </p:blipFill>
        <p:spPr bwMode="auto">
          <a:xfrm>
            <a:off x="467544" y="188640"/>
            <a:ext cx="2273416" cy="1203573"/>
          </a:xfrm>
          <a:prstGeom prst="rect">
            <a:avLst/>
          </a:prstGeom>
          <a:noFill/>
        </p:spPr>
      </p:pic>
      <p:sp>
        <p:nvSpPr>
          <p:cNvPr id="8" name="Espace réservé du contenu 7"/>
          <p:cNvSpPr>
            <a:spLocks noGrp="1"/>
          </p:cNvSpPr>
          <p:nvPr>
            <p:ph sz="quarter" idx="1"/>
          </p:nvPr>
        </p:nvSpPr>
        <p:spPr/>
        <p:txBody>
          <a:bodyPr>
            <a:normAutofit fontScale="85000" lnSpcReduction="10000"/>
          </a:bodyPr>
          <a:lstStyle/>
          <a:p>
            <a:r>
              <a:rPr lang="fr-FR" dirty="0" smtClean="0"/>
              <a:t>Par sa stratégie de communication pour promouvoir ces produits pour bébé, on voit bien que tout est tenté pour séduire les mamans.</a:t>
            </a:r>
          </a:p>
          <a:p>
            <a:r>
              <a:rPr lang="fr-FR" dirty="0" smtClean="0"/>
              <a:t>En effet, la naissance est un bonheur partagé par les couples et les... entreprises. Ces dernières ont tout compris de l'intérêt de toucher une cible de choix : la maman.</a:t>
            </a:r>
          </a:p>
          <a:p>
            <a:r>
              <a:rPr lang="fr-FR" dirty="0" smtClean="0"/>
              <a:t>Les mamans ont besoin d’être rassuré, d’être réconforté, elles attendent des suggestions.</a:t>
            </a:r>
          </a:p>
          <a:p>
            <a:pPr>
              <a:buNone/>
            </a:pPr>
            <a:r>
              <a:rPr lang="fr-FR" dirty="0" smtClean="0"/>
              <a:t>	Elles veulent tout simplement le meilleur pour leurs enfants et attendent donc de l’aide pour être une bonne mère !</a:t>
            </a:r>
          </a:p>
          <a:p>
            <a:r>
              <a:rPr lang="fr-FR" dirty="0" smtClean="0"/>
              <a:t>En conclusion, pour toucher une maman, les entreprises doivent </a:t>
            </a:r>
            <a:r>
              <a:rPr lang="fr-FR" dirty="0" err="1" smtClean="0"/>
              <a:t>privélégier</a:t>
            </a:r>
            <a:r>
              <a:rPr lang="fr-FR" dirty="0" smtClean="0"/>
              <a:t> l’émotion et la tendresse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d’une entreprise</a:t>
            </a:r>
            <a:endParaRPr lang="fr-FR" dirty="0"/>
          </a:p>
        </p:txBody>
      </p:sp>
      <p:sp>
        <p:nvSpPr>
          <p:cNvPr id="3" name="Espace réservé du contenu 2"/>
          <p:cNvSpPr>
            <a:spLocks noGrp="1"/>
          </p:cNvSpPr>
          <p:nvPr>
            <p:ph sz="quarter" idx="1"/>
          </p:nvPr>
        </p:nvSpPr>
        <p:spPr/>
        <p:txBody>
          <a:bodyPr>
            <a:normAutofit/>
          </a:bodyPr>
          <a:lstStyle/>
          <a:p>
            <a:r>
              <a:rPr lang="fr-FR" dirty="0" smtClean="0"/>
              <a:t>Les entreprises tentent même de séduire les mamans pendant leur grossesse avec par exemple</a:t>
            </a:r>
          </a:p>
          <a:p>
            <a:pPr lvl="1"/>
            <a:r>
              <a:rPr lang="fr-FR" sz="2400" dirty="0" smtClean="0"/>
              <a:t>De la documentation : les mamans disposent de plus de temps et leurs choix ne sont pas encore arrêtés</a:t>
            </a:r>
          </a:p>
          <a:p>
            <a:pPr lvl="1"/>
            <a:r>
              <a:rPr lang="fr-FR" sz="2400" dirty="0" smtClean="0"/>
              <a:t>Une ligne de produits destinés aux femmes enceintes, c’est l’exemple de </a:t>
            </a:r>
            <a:r>
              <a:rPr lang="fr-FR" sz="2400" dirty="0" err="1" smtClean="0"/>
              <a:t>Mustela</a:t>
            </a:r>
            <a:r>
              <a:rPr lang="fr-FR" sz="2400" dirty="0" smtClean="0"/>
              <a:t> ou Mixa (fabricant de produits pour bébé) qui développe une ligne de soin pour les femmes enceintes</a:t>
            </a:r>
          </a:p>
          <a:p>
            <a:r>
              <a:rPr lang="fr-FR" dirty="0" smtClean="0"/>
              <a:t>Le but de ces entreprises étant de fidéliser les mamans à une marque.</a:t>
            </a:r>
          </a:p>
          <a:p>
            <a:pPr lvl="1"/>
            <a:endParaRPr lang="fr-FR" dirty="0"/>
          </a:p>
        </p:txBody>
      </p:sp>
      <p:sp>
        <p:nvSpPr>
          <p:cNvPr id="2050" name="AutoShape 2" descr="data:image/jpeg;base64,/9j/4AAQSkZJRgABAQAAAQABAAD/2wCEAAkGBhQSERQSEhQWERAVFR8VExgWGRUYFxkbHBwYFx8XFx4XJyYiIxsnIh4eHzAiJicpLC0sFSo0NTArNSYrLCkBCQoKDQsNGQ4OGTUkHiQ1NTU1NTU1NTU2NTU1NSssNCwyNTU1NTUvNTU1NTU1NS41LjU1NTQ2NDUxNDYxNDQvNP/AABEIADYAbAMBIgACEQEDEQH/xAAbAAEBAAIDAQAAAAAAAAAAAAAABgUHAgMEAf/EAD4QAAIBAgIFBQ0GBwAAAAAAAAECAAMRBCEFBhIxQRMiUWFxBzI0VIGDkZKiwcLR4hUWF0JTshQjUqGjsfD/xAAaAQACAwEBAAAAAAAAAAAAAAAEBQADBgIB/8QAMREAAQMCAwYDCAMBAAAAAAAAAQACEQMEEiExE0FRUnGhBRXRNGFygZGxweEUM/Ei/9oADAMBAAIRAxEAPwDeMREiiSE1s1ur0sSaNIhFUDgCSSA3HttLua01hobeldnpemPZSMPD2MdUOMSACfslPi1Soyi3ZmCXAZfNdNfXDHIbOxQkXAamFNunMRQ1xxzmyMXNr2WmCbdOQlNr3osVsPyyc5qRN7cV3MPIRfyGcO59ooU6RqtblKouo4hAd/lOfoh22t9htdmJ0iEr/j3f8rYbV2GJmd3+rCYTWHSNVXendlTvyETLjbPeeoTxffrF/qD1F+UzuhcFXC4sUqq00FZwQU2iMr3U3yy7d0wq6ns+F/iKNTlcgdgKdroI7R7pcw2+Ih7WxlGXHjkqKjbzA003OJgk58DuzlcPvzi/1B6i/KPv1i/1B6i/KddbV1Uqik9dFYJt1ib2TdzRbvmz3Cd+lNUuTw4xNKqK1HibbJ32uPLlLYtJAwjP3fpDTfw44zlr/wBftXWqml2xOHFRwNsMVNtxtbO3lmZkv3O/BPON8MqJnrlobWc1ukrX2T3Pt2OcZJCREQdFpERIokhamH29NdS2b0UxLTEB8tgr1hr+6a41qw6ti6heqKdXm3Fmt3q2sw6pdaXDWVHscHZgiQ0u4cs90t8TYdmxwgw4GCQNJ4rMam6aDVa+HqZhnd0vuzJ2l9/pnPV7S4q6QqhcqS0eTpgbgqMu70mRo0Qd61aTdj2P97QNCVeFj2OvzjF1awJcTVDZG/KPfBhJmVb1rWDZk4TOWcjhlK2NgKOyccOmoWHlpqZiNTHGFp01rNstiWvSToFu+PRtZD0SQ+x6/wDSfWHzj7FrcV9LD5zna2OFzTcsgxvG4dV3trrG17bd0tnjvM8PkrfB6oUhi6zVRyitz6QY3GZO1fpIPTwM7tKUKjaNqIyKtUDNKdtlQH2rC3QuchV0VVBuXVT0moPcY/gQL7WIQA7wCzX7bTw17dzgRWxRGgLtPhnVeh72sc0UMMzqQNeoGm5XPc78E843wyokrqWjDD2osrJtnnMCDfLcJUrewvv4xbWritXeQ0gTvBHY59k9s2FlswEjTcZ+2S+xETlFJERIok1Trz4dV7F/Ys2tNU68+HVexf2LGvhX9x6fkJF477MPiH2Kw+Co7dREzO0wXLI5m2W+e3TujBSrVFpq/Io2wGa5uQM87Ab526oUg2MpX3KS3aVBIA67zOaKxi/zExbZ4muOYx71VJO0w/KCbLwvG9as5lTLOBp1P4AWft7dtWlmYJOvQfkkKYwuEujVHLhRYLYHnMTkL7gOvssDPZrFojkapWmHKIq7bHnAMRci4AEzZWouI5J12ErV1Lu5UBlVrqlJRkF9Pk3TkmkLVsU2JYqlZ+QRCfy32S9uChc79cp27sWIfT6ftEi1ZgwEwZ14RJ9FKYLBbQZ32lpqt7qtyTuAHDtJ3Wnkldp96lFq+wuzTqLyauSoQU7d5SA3k8Tv6hvkjC6NQ1Ri3Jfc0hRIZvGq2Z3O/BPON8MqJL9zvwTzjfDKiZe7/vf1W38P9lp9EiIgyNSIiRRJL6w6jjE1TVWoabEAMCu0DYWBGYtl/qIltKq+i7EwwVRXt6dwzBVEhYz8MT4x7H1Qe5ifGPY+qfIhPmFzzdggvKLPk7n1T8MT4x7H1T6e5kfGPY+qIk8wuebsFPKbPk7n1T8MT4x7H1R+GJ8Y/wAf1T5EnmFzzdgp5RZ8nc+qrNB6HXDURSUlrEkk8SeP/dEyERA3OLyXO1KYsY2m0MaIASIicrt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4" name="Picture 6" descr="http://www.bebepassion.com/guide/images/logo-mixa.gif"/>
          <p:cNvPicPr>
            <a:picLocks noChangeAspect="1" noChangeArrowheads="1"/>
          </p:cNvPicPr>
          <p:nvPr/>
        </p:nvPicPr>
        <p:blipFill>
          <a:blip r:embed="rId2" cstate="print"/>
          <a:srcRect/>
          <a:stretch>
            <a:fillRect/>
          </a:stretch>
        </p:blipFill>
        <p:spPr bwMode="auto">
          <a:xfrm>
            <a:off x="7380312" y="332656"/>
            <a:ext cx="1143000" cy="571501"/>
          </a:xfrm>
          <a:prstGeom prst="rect">
            <a:avLst/>
          </a:prstGeom>
          <a:noFill/>
        </p:spPr>
      </p:pic>
      <p:pic>
        <p:nvPicPr>
          <p:cNvPr id="2056" name="Picture 8" descr="http://t1.gstatic.com/images?q=tbn:ANd9GcT0URaAoXd18xMw2dDk3xLStrp8exInHTXPjlH0eEEgFejNYyo2-g"/>
          <p:cNvPicPr>
            <a:picLocks noChangeAspect="1" noChangeArrowheads="1"/>
          </p:cNvPicPr>
          <p:nvPr/>
        </p:nvPicPr>
        <p:blipFill>
          <a:blip r:embed="rId3" cstate="print"/>
          <a:srcRect/>
          <a:stretch>
            <a:fillRect/>
          </a:stretch>
        </p:blipFill>
        <p:spPr bwMode="auto">
          <a:xfrm>
            <a:off x="539552" y="404664"/>
            <a:ext cx="1680121" cy="731347"/>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Sources cas entreprise</a:t>
            </a:r>
            <a:endParaRPr lang="fr-FR" dirty="0"/>
          </a:p>
        </p:txBody>
      </p:sp>
      <p:sp>
        <p:nvSpPr>
          <p:cNvPr id="4" name="Espace réservé du contenu 3"/>
          <p:cNvSpPr>
            <a:spLocks noGrp="1"/>
          </p:cNvSpPr>
          <p:nvPr>
            <p:ph sz="quarter" idx="1"/>
          </p:nvPr>
        </p:nvSpPr>
        <p:spPr/>
        <p:txBody>
          <a:bodyPr/>
          <a:lstStyle/>
          <a:p>
            <a:r>
              <a:rPr lang="fr-FR" dirty="0" smtClean="0">
                <a:hlinkClick r:id="rId2"/>
              </a:rPr>
              <a:t>www.strategies.fr/etudes-tendances/dossiers/r31838/9-mois-et-plus-si-affinites.html</a:t>
            </a:r>
            <a:endParaRPr lang="fr-FR" dirty="0" smtClean="0"/>
          </a:p>
          <a:p>
            <a:r>
              <a:rPr lang="fr-FR" dirty="0" smtClean="0">
                <a:hlinkClick r:id="rId3"/>
              </a:rPr>
              <a:t>www.bledina.com</a:t>
            </a:r>
            <a:endParaRPr lang="fr-FR" dirty="0" smtClean="0"/>
          </a:p>
          <a:p>
            <a:r>
              <a:rPr lang="fr-FR" dirty="0" smtClean="0">
                <a:hlinkClick r:id="rId4"/>
              </a:rPr>
              <a:t>www.mixa.fr</a:t>
            </a:r>
            <a:endParaRPr lang="fr-FR" dirty="0" smtClean="0"/>
          </a:p>
          <a:p>
            <a:r>
              <a:rPr lang="fr-FR" dirty="0" smtClean="0">
                <a:hlinkClick r:id="rId5"/>
              </a:rPr>
              <a:t>www.mustela.fr</a:t>
            </a:r>
            <a:endParaRPr lang="fr-FR" dirty="0" smtClean="0"/>
          </a:p>
          <a:p>
            <a:r>
              <a:rPr lang="fr-FR" dirty="0" smtClean="0"/>
              <a:t>LSA n°2213 février 2012</a:t>
            </a:r>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fr-FR" b="1" dirty="0" smtClean="0">
                <a:solidFill>
                  <a:schemeClr val="accent3"/>
                </a:solidFill>
              </a:rPr>
              <a:t>Potentiel</a:t>
            </a:r>
            <a:r>
              <a:rPr lang="fr-FR" dirty="0" smtClean="0"/>
              <a:t>  </a:t>
            </a:r>
            <a:br>
              <a:rPr lang="fr-FR" dirty="0" smtClean="0"/>
            </a:br>
            <a:r>
              <a:rPr lang="fr-FR" sz="1800" dirty="0" smtClean="0"/>
              <a:t>Nombre de Naissances</a:t>
            </a:r>
            <a:endParaRPr lang="fr-FR" sz="1800" dirty="0"/>
          </a:p>
        </p:txBody>
      </p:sp>
      <p:sp>
        <p:nvSpPr>
          <p:cNvPr id="3" name="Rectangle 2"/>
          <p:cNvSpPr/>
          <p:nvPr/>
        </p:nvSpPr>
        <p:spPr>
          <a:xfrm>
            <a:off x="467544" y="1340768"/>
            <a:ext cx="813690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r-FR" b="1" dirty="0" smtClean="0">
                <a:latin typeface="Goudy Old Style" pitchFamily="18" charset="0"/>
              </a:rPr>
              <a:t>En 2010, 828 000 bébés sont nés en France, dont 797 000 en métropole soit un taux de fécondité record pour la France de 2.01 enfants par femme</a:t>
            </a:r>
            <a:endParaRPr lang="fr-FR" b="1" dirty="0">
              <a:latin typeface="Goudy Old Style" pitchFamily="18" charset="0"/>
            </a:endParaRPr>
          </a:p>
        </p:txBody>
      </p:sp>
      <p:sp>
        <p:nvSpPr>
          <p:cNvPr id="4" name="Rectangle 3"/>
          <p:cNvSpPr/>
          <p:nvPr/>
        </p:nvSpPr>
        <p:spPr>
          <a:xfrm>
            <a:off x="6444208" y="2708920"/>
            <a:ext cx="2520280"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b="1" dirty="0" smtClean="0">
                <a:latin typeface="Goudy Old Style" pitchFamily="18" charset="0"/>
              </a:rPr>
              <a:t>Alors même que le nombre de femmes âgées de 20 à 40 ans a baissé, il est né en 2010 20 000 bébés de plus qu’il y a dix ans</a:t>
            </a:r>
            <a:endParaRPr lang="fr-FR" b="1" dirty="0">
              <a:latin typeface="Goudy Old Style" pitchFamily="18" charset="0"/>
            </a:endParaRPr>
          </a:p>
        </p:txBody>
      </p:sp>
      <p:graphicFrame>
        <p:nvGraphicFramePr>
          <p:cNvPr id="7" name="Graphique 6"/>
          <p:cNvGraphicFramePr/>
          <p:nvPr/>
        </p:nvGraphicFramePr>
        <p:xfrm>
          <a:off x="395536" y="2420888"/>
          <a:ext cx="5616624"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79512" y="5733256"/>
            <a:ext cx="5724128"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smtClean="0">
                <a:latin typeface="Goudy Old Style" pitchFamily="18" charset="0"/>
              </a:rPr>
              <a:t> En 2006 nombre d’enfants de moins de 3 ans : 2,4 millions</a:t>
            </a:r>
            <a:endParaRPr lang="fr-FR" dirty="0">
              <a:latin typeface="Goudy Old Styl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01752" y="228600"/>
            <a:ext cx="8534400" cy="608112"/>
          </a:xfrm>
        </p:spPr>
        <p:style>
          <a:lnRef idx="2">
            <a:schemeClr val="accent2"/>
          </a:lnRef>
          <a:fillRef idx="1">
            <a:schemeClr val="lt1"/>
          </a:fillRef>
          <a:effectRef idx="0">
            <a:schemeClr val="accent2"/>
          </a:effectRef>
          <a:fontRef idx="minor">
            <a:schemeClr val="dk1"/>
          </a:fontRef>
        </p:style>
        <p:txBody>
          <a:bodyPr>
            <a:noAutofit/>
          </a:bodyPr>
          <a:lstStyle/>
          <a:p>
            <a:r>
              <a:rPr lang="fr-FR" sz="3000" b="1" dirty="0" smtClean="0">
                <a:solidFill>
                  <a:schemeClr val="accent3"/>
                </a:solidFill>
              </a:rPr>
              <a:t>Potentiel</a:t>
            </a:r>
            <a:r>
              <a:rPr lang="fr-FR" sz="2400" dirty="0" smtClean="0"/>
              <a:t/>
            </a:r>
            <a:br>
              <a:rPr lang="fr-FR" sz="2400" dirty="0" smtClean="0"/>
            </a:br>
            <a:r>
              <a:rPr lang="fr-FR" sz="1600" dirty="0" smtClean="0">
                <a:solidFill>
                  <a:schemeClr val="tx1"/>
                </a:solidFill>
              </a:rPr>
              <a:t>Age des mamans</a:t>
            </a:r>
            <a:endParaRPr lang="fr-FR" sz="2400" dirty="0">
              <a:solidFill>
                <a:schemeClr val="tx1"/>
              </a:solidFill>
            </a:endParaRPr>
          </a:p>
        </p:txBody>
      </p:sp>
      <p:sp>
        <p:nvSpPr>
          <p:cNvPr id="4" name="Espace réservé du contenu 3"/>
          <p:cNvSpPr>
            <a:spLocks noGrp="1"/>
          </p:cNvSpPr>
          <p:nvPr>
            <p:ph sz="quarter" idx="1"/>
          </p:nvPr>
        </p:nvSpPr>
        <p:spPr>
          <a:xfrm>
            <a:off x="0" y="908720"/>
            <a:ext cx="9144000" cy="1584176"/>
          </a:xfrm>
        </p:spPr>
        <p:txBody>
          <a:bodyPr>
            <a:noAutofit/>
          </a:bodyPr>
          <a:lstStyle/>
          <a:p>
            <a:r>
              <a:rPr lang="fr-FR" sz="1400" dirty="0" smtClean="0"/>
              <a:t>L’âge moyen à l’accouchement continue sa progression. Pour la première fois en France, il atteint la barre symbolique des 30 ans</a:t>
            </a:r>
          </a:p>
          <a:p>
            <a:r>
              <a:rPr lang="fr-FR" sz="1400" dirty="0" smtClean="0"/>
              <a:t>En 2010, la progression de la fécondité est imputable en totalité aux femmes de plus de 30 ans, et surtout à celles de 35 ans ou plus.</a:t>
            </a:r>
          </a:p>
          <a:p>
            <a:r>
              <a:rPr lang="fr-FR" sz="1400" dirty="0" smtClean="0"/>
              <a:t>Les femmes âgées de 35 à 39 ans sont, elles aussi, beaucoup plus nombreuses à accoucher qu’il y a vingt ans (17 % des naissances contre 10 %). À l’inverse, seulement 46 % des bébés nés en 2010 ont une mère de moins de 30 ans, alors qu’ils étaient 62 % en 1990.</a:t>
            </a:r>
            <a:endParaRPr lang="fr-FR" sz="1400" dirty="0"/>
          </a:p>
        </p:txBody>
      </p:sp>
      <p:pic>
        <p:nvPicPr>
          <p:cNvPr id="2050" name="Picture 2" descr="Graphique : Nombre de naissances vivantes pour 100 femmes à chaque âge    "/>
          <p:cNvPicPr>
            <a:picLocks noChangeAspect="1" noChangeArrowheads="1"/>
          </p:cNvPicPr>
          <p:nvPr/>
        </p:nvPicPr>
        <p:blipFill>
          <a:blip r:embed="rId2" cstate="print"/>
          <a:srcRect/>
          <a:stretch>
            <a:fillRect/>
          </a:stretch>
        </p:blipFill>
        <p:spPr bwMode="auto">
          <a:xfrm>
            <a:off x="251520" y="3140968"/>
            <a:ext cx="4176464" cy="1962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0" y="5157192"/>
            <a:ext cx="4644008" cy="461665"/>
          </a:xfrm>
          <a:prstGeom prst="rect">
            <a:avLst/>
          </a:prstGeom>
        </p:spPr>
        <p:txBody>
          <a:bodyPr wrap="square">
            <a:spAutoFit/>
          </a:bodyPr>
          <a:lstStyle/>
          <a:p>
            <a:pPr algn="ctr"/>
            <a:r>
              <a:rPr lang="fr-FR" sz="1200" b="1" i="1" dirty="0" smtClean="0"/>
              <a:t>Graphique : Nombre de naissances vivantes pour 100 femmes à chaque âge</a:t>
            </a:r>
            <a:endParaRPr lang="fr-FR" sz="1200" b="1" i="1" dirty="0"/>
          </a:p>
        </p:txBody>
      </p:sp>
      <p:graphicFrame>
        <p:nvGraphicFramePr>
          <p:cNvPr id="8" name="Tableau 7"/>
          <p:cNvGraphicFramePr>
            <a:graphicFrameLocks noGrp="1"/>
          </p:cNvGraphicFramePr>
          <p:nvPr/>
        </p:nvGraphicFramePr>
        <p:xfrm>
          <a:off x="4932040" y="2636912"/>
          <a:ext cx="3888431" cy="3990975"/>
        </p:xfrm>
        <a:graphic>
          <a:graphicData uri="http://schemas.openxmlformats.org/drawingml/2006/table">
            <a:tbl>
              <a:tblPr/>
              <a:tblGrid>
                <a:gridCol w="362115"/>
                <a:gridCol w="530241"/>
                <a:gridCol w="530241"/>
                <a:gridCol w="530241"/>
                <a:gridCol w="530241"/>
                <a:gridCol w="646634"/>
                <a:gridCol w="758718"/>
              </a:tblGrid>
              <a:tr h="181428">
                <a:tc>
                  <a:txBody>
                    <a:bodyPr/>
                    <a:lstStyle/>
                    <a:p>
                      <a:pPr algn="ctr" fontAlgn="ctr"/>
                      <a:r>
                        <a:rPr lang="fr-FR" sz="1000" b="0" i="0" u="none" strike="noStrike" dirty="0">
                          <a:solidFill>
                            <a:srgbClr val="000000"/>
                          </a:solidFill>
                          <a:latin typeface="Arial1"/>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5">
                  <a:txBody>
                    <a:bodyPr/>
                    <a:lstStyle/>
                    <a:p>
                      <a:pPr algn="ctr" fontAlgn="ctr"/>
                      <a:r>
                        <a:rPr lang="fr-FR" sz="1000" b="1" i="0" u="none" strike="noStrike">
                          <a:solidFill>
                            <a:srgbClr val="000000"/>
                          </a:solidFill>
                          <a:latin typeface="Arial1"/>
                        </a:rPr>
                        <a:t>Nombre de naissances pour 100 femmes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fontAlgn="ctr"/>
                      <a:r>
                        <a:rPr lang="fr-FR" sz="1000" b="1" i="0" u="none" strike="noStrike">
                          <a:solidFill>
                            <a:srgbClr val="000000"/>
                          </a:solidFill>
                          <a:latin typeface="Arial1"/>
                        </a:rPr>
                        <a:t>Âge moyen à l'accouchement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65936">
                <a:tc>
                  <a:txBody>
                    <a:bodyPr/>
                    <a:lstStyle/>
                    <a:p>
                      <a:pPr algn="l" fontAlgn="ctr"/>
                      <a:r>
                        <a:rPr lang="fr-FR" sz="1000" b="0" i="0" u="none" strike="noStrike">
                          <a:solidFill>
                            <a:srgbClr val="000000"/>
                          </a:solidFill>
                          <a:latin typeface="Arial1"/>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fontAlgn="ctr"/>
                      <a:r>
                        <a:rPr lang="fr-FR" sz="1000" b="1" i="0" u="none" strike="noStrike">
                          <a:solidFill>
                            <a:srgbClr val="000000"/>
                          </a:solidFill>
                          <a:latin typeface="Arial1"/>
                        </a:rPr>
                        <a:t>15-24 ans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fr-FR" sz="1000" b="1" i="0" u="none" strike="noStrike">
                          <a:solidFill>
                            <a:srgbClr val="000000"/>
                          </a:solidFill>
                          <a:latin typeface="Arial1"/>
                        </a:rPr>
                        <a:t>25-29 ans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fr-FR" sz="1000" b="1" i="0" u="none" strike="noStrike">
                          <a:solidFill>
                            <a:srgbClr val="000000"/>
                          </a:solidFill>
                          <a:latin typeface="Arial1"/>
                        </a:rPr>
                        <a:t>30-34 ans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fr-FR" sz="1000" b="1" i="0" u="none" strike="noStrike">
                          <a:solidFill>
                            <a:srgbClr val="000000"/>
                          </a:solidFill>
                          <a:latin typeface="Arial1"/>
                        </a:rPr>
                        <a:t>35-39 ans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fr-FR" sz="1000" b="1" i="0" u="none" strike="noStrike">
                          <a:solidFill>
                            <a:srgbClr val="000000"/>
                          </a:solidFill>
                          <a:latin typeface="Arial1"/>
                        </a:rPr>
                        <a:t>40 ans ou plus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vMerge="1">
                  <a:txBody>
                    <a:bodyPr/>
                    <a:lstStyle/>
                    <a:p>
                      <a:endParaRPr lang="fr-FR"/>
                    </a:p>
                  </a:txBody>
                  <a:tcPr/>
                </a:tc>
              </a:tr>
              <a:tr h="143157">
                <a:tc>
                  <a:txBody>
                    <a:bodyPr/>
                    <a:lstStyle/>
                    <a:p>
                      <a:pPr algn="r" fontAlgn="ctr"/>
                      <a:r>
                        <a:rPr lang="fr-FR" sz="1000" b="0" i="0" u="none" strike="noStrike">
                          <a:solidFill>
                            <a:srgbClr val="000000"/>
                          </a:solidFill>
                          <a:latin typeface="Arial1"/>
                        </a:rPr>
                        <a:t>1994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r" fontAlgn="ctr"/>
                      <a:r>
                        <a:rPr lang="fr-FR" sz="1000" b="0" i="0" u="none" strike="noStrike">
                          <a:solidFill>
                            <a:srgbClr val="000000"/>
                          </a:solidFill>
                          <a:latin typeface="Arial1"/>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r" fontAlgn="ctr"/>
                      <a:r>
                        <a:rPr lang="fr-FR" sz="1000" b="0" i="0" u="none" strike="noStrike">
                          <a:solidFill>
                            <a:srgbClr val="000000"/>
                          </a:solidFill>
                          <a:latin typeface="Arial1"/>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r" fontAlgn="ctr"/>
                      <a:r>
                        <a:rPr lang="fr-FR" sz="1000" b="0" i="0" u="none" strike="noStrike">
                          <a:solidFill>
                            <a:srgbClr val="000000"/>
                          </a:solidFill>
                          <a:latin typeface="Arial1"/>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r" fontAlgn="ctr"/>
                      <a:r>
                        <a:rPr lang="fr-FR" sz="1000" b="0" i="0" u="none" strike="noStrike">
                          <a:solidFill>
                            <a:srgbClr val="000000"/>
                          </a:solidFill>
                          <a:latin typeface="Arial1"/>
                        </a:rPr>
                        <a:t>28,8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75000"/>
                      </a:schemeClr>
                    </a:solidFill>
                  </a:tcPr>
                </a:tc>
              </a:tr>
              <a:tr h="143157">
                <a:tc>
                  <a:txBody>
                    <a:bodyPr/>
                    <a:lstStyle/>
                    <a:p>
                      <a:pPr algn="r" fontAlgn="ctr"/>
                      <a:r>
                        <a:rPr lang="fr-FR" sz="1000" b="0" i="0" u="none" strike="noStrike">
                          <a:solidFill>
                            <a:srgbClr val="000000"/>
                          </a:solidFill>
                          <a:latin typeface="Arial1"/>
                        </a:rPr>
                        <a:t>1995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r>
              <a:tr h="143157">
                <a:tc>
                  <a:txBody>
                    <a:bodyPr/>
                    <a:lstStyle/>
                    <a:p>
                      <a:pPr algn="r" fontAlgn="ctr"/>
                      <a:r>
                        <a:rPr lang="fr-FR" sz="1000" b="0" i="0" u="none" strike="noStrike">
                          <a:solidFill>
                            <a:srgbClr val="000000"/>
                          </a:solidFill>
                          <a:latin typeface="Arial1"/>
                        </a:rPr>
                        <a:t>1996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r>
              <a:tr h="143157">
                <a:tc>
                  <a:txBody>
                    <a:bodyPr/>
                    <a:lstStyle/>
                    <a:p>
                      <a:pPr algn="r" fontAlgn="ctr"/>
                      <a:r>
                        <a:rPr lang="fr-FR" sz="1000" b="0" i="0" u="none" strike="noStrike">
                          <a:solidFill>
                            <a:srgbClr val="000000"/>
                          </a:solidFill>
                          <a:latin typeface="Arial1"/>
                        </a:rPr>
                        <a:t>1997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dirty="0">
                          <a:solidFill>
                            <a:srgbClr val="000000"/>
                          </a:solidFill>
                          <a:latin typeface="Arial1"/>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29,1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r>
              <a:tr h="143157">
                <a:tc>
                  <a:txBody>
                    <a:bodyPr/>
                    <a:lstStyle/>
                    <a:p>
                      <a:pPr algn="r" fontAlgn="ctr"/>
                      <a:r>
                        <a:rPr lang="fr-FR" sz="1000" b="0" i="0" u="none" strike="noStrike">
                          <a:solidFill>
                            <a:srgbClr val="000000"/>
                          </a:solidFill>
                          <a:latin typeface="Arial1"/>
                        </a:rPr>
                        <a:t>1998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r>
              <a:tr h="143157">
                <a:tc>
                  <a:txBody>
                    <a:bodyPr/>
                    <a:lstStyle/>
                    <a:p>
                      <a:pPr algn="r" fontAlgn="ctr"/>
                      <a:r>
                        <a:rPr lang="fr-FR" sz="1000" b="0" i="0" u="none" strike="noStrike">
                          <a:solidFill>
                            <a:srgbClr val="000000"/>
                          </a:solidFill>
                          <a:latin typeface="Arial1"/>
                        </a:rPr>
                        <a:t>1999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r>
              <a:tr h="143157">
                <a:tc>
                  <a:txBody>
                    <a:bodyPr/>
                    <a:lstStyle/>
                    <a:p>
                      <a:pPr algn="r" fontAlgn="ctr"/>
                      <a:r>
                        <a:rPr lang="fr-FR" sz="1000" b="0" i="0" u="none" strike="noStrike">
                          <a:solidFill>
                            <a:srgbClr val="000000"/>
                          </a:solidFill>
                          <a:latin typeface="Arial1"/>
                        </a:rPr>
                        <a:t>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r>
              <a:tr h="143157">
                <a:tc>
                  <a:txBody>
                    <a:bodyPr/>
                    <a:lstStyle/>
                    <a:p>
                      <a:pPr algn="r" fontAlgn="ctr"/>
                      <a:r>
                        <a:rPr lang="fr-FR" sz="1000" b="0" i="0" u="none" strike="noStrike">
                          <a:solidFill>
                            <a:srgbClr val="000000"/>
                          </a:solidFill>
                          <a:latin typeface="Arial1"/>
                        </a:rPr>
                        <a:t>2001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r>
              <a:tr h="143157">
                <a:tc>
                  <a:txBody>
                    <a:bodyPr/>
                    <a:lstStyle/>
                    <a:p>
                      <a:pPr algn="r" fontAlgn="ctr"/>
                      <a:r>
                        <a:rPr lang="fr-FR" sz="1000" b="0" i="0" u="none" strike="noStrike">
                          <a:solidFill>
                            <a:srgbClr val="000000"/>
                          </a:solidFill>
                          <a:latin typeface="Arial1"/>
                        </a:rPr>
                        <a:t>2002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r>
              <a:tr h="143157">
                <a:tc>
                  <a:txBody>
                    <a:bodyPr/>
                    <a:lstStyle/>
                    <a:p>
                      <a:pPr algn="r" fontAlgn="ctr"/>
                      <a:r>
                        <a:rPr lang="fr-FR" sz="1000" b="0" i="0" u="none" strike="noStrike">
                          <a:solidFill>
                            <a:srgbClr val="000000"/>
                          </a:solidFill>
                          <a:latin typeface="Arial1"/>
                        </a:rPr>
                        <a:t>2003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r>
              <a:tr h="143157">
                <a:tc>
                  <a:txBody>
                    <a:bodyPr/>
                    <a:lstStyle/>
                    <a:p>
                      <a:pPr algn="r" fontAlgn="ctr"/>
                      <a:r>
                        <a:rPr lang="fr-FR" sz="1000" b="0" i="0" u="none" strike="noStrike">
                          <a:solidFill>
                            <a:srgbClr val="000000"/>
                          </a:solidFill>
                          <a:latin typeface="Arial1"/>
                        </a:rPr>
                        <a:t>2004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r>
              <a:tr h="143157">
                <a:tc>
                  <a:txBody>
                    <a:bodyPr/>
                    <a:lstStyle/>
                    <a:p>
                      <a:pPr algn="r" fontAlgn="ctr"/>
                      <a:r>
                        <a:rPr lang="fr-FR" sz="1000" b="0" i="0" u="none" strike="noStrike">
                          <a:solidFill>
                            <a:srgbClr val="000000"/>
                          </a:solidFill>
                          <a:latin typeface="Arial1"/>
                        </a:rPr>
                        <a:t>2005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29,6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r>
              <a:tr h="143157">
                <a:tc>
                  <a:txBody>
                    <a:bodyPr/>
                    <a:lstStyle/>
                    <a:p>
                      <a:pPr algn="r" fontAlgn="ctr"/>
                      <a:r>
                        <a:rPr lang="fr-FR" sz="1000" b="0" i="0" u="none" strike="noStrike">
                          <a:solidFill>
                            <a:srgbClr val="000000"/>
                          </a:solidFill>
                          <a:latin typeface="Arial1"/>
                        </a:rPr>
                        <a:t>2006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29,7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r>
              <a:tr h="143157">
                <a:tc>
                  <a:txBody>
                    <a:bodyPr/>
                    <a:lstStyle/>
                    <a:p>
                      <a:pPr algn="r" fontAlgn="ctr"/>
                      <a:r>
                        <a:rPr lang="fr-FR" sz="1000" b="0" i="0" u="none" strike="noStrike">
                          <a:solidFill>
                            <a:srgbClr val="000000"/>
                          </a:solidFill>
                          <a:latin typeface="Arial1"/>
                        </a:rPr>
                        <a:t>2007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29,8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r>
              <a:tr h="143157">
                <a:tc>
                  <a:txBody>
                    <a:bodyPr/>
                    <a:lstStyle/>
                    <a:p>
                      <a:pPr algn="r" fontAlgn="ctr"/>
                      <a:r>
                        <a:rPr lang="fr-FR" sz="1000" b="0" i="0" u="none" strike="noStrike">
                          <a:solidFill>
                            <a:srgbClr val="000000"/>
                          </a:solidFill>
                          <a:latin typeface="Arial1"/>
                        </a:rPr>
                        <a:t>2008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29,8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r>
              <a:tr h="277892">
                <a:tc>
                  <a:txBody>
                    <a:bodyPr/>
                    <a:lstStyle/>
                    <a:p>
                      <a:pPr algn="r" fontAlgn="b"/>
                      <a:r>
                        <a:rPr lang="fr-FR" sz="1000" b="0" i="0" u="none" strike="noStrike">
                          <a:solidFill>
                            <a:srgbClr val="000000"/>
                          </a:solidFill>
                          <a:latin typeface="Arial1"/>
                        </a:rPr>
                        <a:t>2009 (p)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29,9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r>
              <a:tr h="277892">
                <a:tc>
                  <a:txBody>
                    <a:bodyPr/>
                    <a:lstStyle/>
                    <a:p>
                      <a:pPr algn="r" fontAlgn="b"/>
                      <a:r>
                        <a:rPr lang="fr-FR" sz="1000" b="0" i="0" u="none" strike="noStrike">
                          <a:solidFill>
                            <a:srgbClr val="000000"/>
                          </a:solidFill>
                          <a:latin typeface="Arial1"/>
                        </a:rPr>
                        <a:t>2010 (p)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13,3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c>
                  <a:txBody>
                    <a:bodyPr/>
                    <a:lstStyle/>
                    <a:p>
                      <a:pPr algn="r" fontAlgn="ctr"/>
                      <a:r>
                        <a:rPr lang="fr-FR" sz="1000" b="0" i="0" u="none" strike="noStrike">
                          <a:solidFill>
                            <a:srgbClr val="000000"/>
                          </a:solidFill>
                          <a:latin typeface="Arial1"/>
                        </a:rPr>
                        <a:t>30,0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75000"/>
                      </a:schemeClr>
                    </a:solidFill>
                  </a:tcPr>
                </a:tc>
              </a:tr>
              <a:tr h="277892">
                <a:tc>
                  <a:txBody>
                    <a:bodyPr/>
                    <a:lstStyle/>
                    <a:p>
                      <a:pPr algn="r" fontAlgn="b"/>
                      <a:r>
                        <a:rPr lang="fr-FR" sz="1000" b="0" i="0" u="none" strike="noStrike">
                          <a:solidFill>
                            <a:srgbClr val="000000"/>
                          </a:solidFill>
                          <a:latin typeface="Arial1"/>
                        </a:rPr>
                        <a:t>2011 (p)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fr-FR" sz="1000" b="0" i="0" u="none" strike="noStrike">
                          <a:solidFill>
                            <a:srgbClr val="000000"/>
                          </a:solidFill>
                          <a:latin typeface="Arial1"/>
                        </a:rPr>
                        <a:t>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fr-FR" sz="1000" b="0" i="0" u="none" strike="noStrike">
                          <a:solidFill>
                            <a:srgbClr val="000000"/>
                          </a:solidFill>
                          <a:latin typeface="Arial1"/>
                        </a:rPr>
                        <a:t>12,7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fr-FR" sz="1000" b="0" i="0" u="none" strike="noStrike" dirty="0">
                          <a:solidFill>
                            <a:srgbClr val="000000"/>
                          </a:solidFill>
                          <a:latin typeface="Arial1"/>
                        </a:rPr>
                        <a:t>13,3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fr-FR" sz="1000" b="0" i="0" u="none" strike="noStrike">
                          <a:solidFill>
                            <a:srgbClr val="000000"/>
                          </a:solidFill>
                          <a:latin typeface="Arial1"/>
                        </a:rPr>
                        <a:t>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fr-FR" sz="1000" b="0" i="0" u="none" strike="noStrike">
                          <a:solidFill>
                            <a:srgbClr val="000000"/>
                          </a:solidFill>
                          <a:latin typeface="Arial1"/>
                        </a:rPr>
                        <a:t>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ctr"/>
                      <a:r>
                        <a:rPr lang="fr-FR" sz="1000" b="0" i="0" u="none" strike="noStrike" dirty="0">
                          <a:solidFill>
                            <a:srgbClr val="000000"/>
                          </a:solidFill>
                          <a:latin typeface="Arial1"/>
                        </a:rPr>
                        <a:t>30,1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
        <p:nvSpPr>
          <p:cNvPr id="9" name="ZoneTexte 8"/>
          <p:cNvSpPr txBox="1"/>
          <p:nvPr/>
        </p:nvSpPr>
        <p:spPr>
          <a:xfrm>
            <a:off x="179512" y="5805264"/>
            <a:ext cx="4392488" cy="646331"/>
          </a:xfrm>
          <a:prstGeom prst="rect">
            <a:avLst/>
          </a:prstGeom>
          <a:noFill/>
        </p:spPr>
        <p:txBody>
          <a:bodyPr wrap="square" rtlCol="0">
            <a:spAutoFit/>
          </a:bodyPr>
          <a:lstStyle/>
          <a:p>
            <a:pPr marL="274320" indent="-274320">
              <a:lnSpc>
                <a:spcPct val="80000"/>
              </a:lnSpc>
              <a:spcBef>
                <a:spcPct val="20000"/>
              </a:spcBef>
              <a:buClr>
                <a:schemeClr val="accent1"/>
              </a:buClr>
              <a:buSzPct val="85000"/>
              <a:buFont typeface="Wingdings 2"/>
              <a:buChar char=""/>
            </a:pPr>
            <a:r>
              <a:rPr lang="fr-FR" sz="1500" dirty="0" smtClean="0"/>
              <a:t>Actuellement, l’âge moyen des mamans est en hausse. Ainsi l ’échelle de l’âge des mamans  est en augmentation</a:t>
            </a:r>
            <a:endParaRPr lang="fr-FR" sz="1500" dirty="0"/>
          </a:p>
        </p:txBody>
      </p:sp>
      <p:sp>
        <p:nvSpPr>
          <p:cNvPr id="10" name="Rectangle 9"/>
          <p:cNvSpPr/>
          <p:nvPr/>
        </p:nvSpPr>
        <p:spPr>
          <a:xfrm>
            <a:off x="4572000" y="6309320"/>
            <a:ext cx="4392488" cy="3600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1"/>
          <p:cNvSpPr>
            <a:spLocks noChangeArrowheads="1"/>
          </p:cNvSpPr>
          <p:nvPr/>
        </p:nvSpPr>
        <p:spPr bwMode="auto">
          <a:xfrm>
            <a:off x="539552" y="260648"/>
            <a:ext cx="8136904" cy="642937"/>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lIns="90000" tIns="46800" rIns="90000" bIns="46800" anchor="ct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sz="2400" b="1" dirty="0">
              <a:solidFill>
                <a:srgbClr val="000000"/>
              </a:solidFill>
            </a:endParaRP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3200" b="1" dirty="0">
                <a:solidFill>
                  <a:srgbClr val="000000"/>
                </a:solidFill>
                <a:latin typeface="Arial" pitchFamily="34" charset="0"/>
                <a:cs typeface="Arial" pitchFamily="34" charset="0"/>
              </a:rPr>
              <a:t>Les </a:t>
            </a:r>
            <a:r>
              <a:rPr lang="fr-FR" sz="3200" b="1" dirty="0" smtClean="0">
                <a:solidFill>
                  <a:srgbClr val="000000"/>
                </a:solidFill>
                <a:latin typeface="Arial" pitchFamily="34" charset="0"/>
                <a:cs typeface="Arial" pitchFamily="34" charset="0"/>
              </a:rPr>
              <a:t>Mamans de jeune enfants (0-3 ans)</a:t>
            </a:r>
            <a:endParaRPr lang="fr-FR" sz="3200" b="1" dirty="0">
              <a:solidFill>
                <a:srgbClr val="000000"/>
              </a:solidFill>
              <a:latin typeface="Arial" pitchFamily="34" charset="0"/>
              <a:cs typeface="Arial" pitchFamily="34" charset="0"/>
            </a:endParaRP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sz="2400" b="1" dirty="0">
              <a:solidFill>
                <a:srgbClr val="000000"/>
              </a:solidFill>
            </a:endParaRPr>
          </a:p>
        </p:txBody>
      </p:sp>
      <p:graphicFrame>
        <p:nvGraphicFramePr>
          <p:cNvPr id="2" name="Group 2"/>
          <p:cNvGraphicFramePr>
            <a:graphicFrameLocks noGrp="1"/>
          </p:cNvGraphicFramePr>
          <p:nvPr/>
        </p:nvGraphicFramePr>
        <p:xfrm>
          <a:off x="0" y="1052736"/>
          <a:ext cx="8892480" cy="6884408"/>
        </p:xfrm>
        <a:graphic>
          <a:graphicData uri="http://schemas.openxmlformats.org/drawingml/2006/table">
            <a:tbl>
              <a:tblPr/>
              <a:tblGrid>
                <a:gridCol w="8892480"/>
              </a:tblGrid>
              <a:tr h="329382">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800" b="1" i="0" u="none" strike="noStrike" cap="none" normalizeH="0" baseline="0" dirty="0" smtClean="0">
                          <a:ln>
                            <a:noFill/>
                          </a:ln>
                          <a:solidFill>
                            <a:srgbClr val="FFFFFF"/>
                          </a:solidFill>
                          <a:effectLst/>
                          <a:latin typeface="Goudy Old Style" pitchFamily="18" charset="0"/>
                          <a:cs typeface="Arial" pitchFamily="34" charset="0"/>
                        </a:rPr>
                        <a:t>Intérêt  (potentiel, taille maturité, rentabilité potentielle)</a:t>
                      </a:r>
                    </a:p>
                  </a:txBody>
                  <a:tcPr anchor="ctr"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lnTlToBr>
                      <a:noFill/>
                    </a:lnTlToBr>
                    <a:lnBlToTr>
                      <a:noFill/>
                    </a:lnBlToTr>
                    <a:solidFill>
                      <a:schemeClr val="accent3"/>
                    </a:solidFill>
                  </a:tcPr>
                </a:tc>
              </a:tr>
              <a:tr h="708899">
                <a:tc>
                  <a:txBody>
                    <a:bodyPr/>
                    <a:lstStyle/>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Goudy Old Style" pitchFamily="18" charset="0"/>
                          <a:cs typeface="Arial" pitchFamily="34" charset="0"/>
                        </a:rPr>
                        <a:t>-De plus en plus de naissance hors mariage (828 000 naissances, toute catégorie confondue, en 2010, selon l’INSEE) </a:t>
                      </a:r>
                      <a:r>
                        <a:rPr kumimoji="0" lang="fr-FR" sz="1400" b="0" i="0" u="none" strike="noStrike" cap="none" normalizeH="0" baseline="0" dirty="0" smtClean="0">
                          <a:ln>
                            <a:noFill/>
                          </a:ln>
                          <a:solidFill>
                            <a:srgbClr val="000000"/>
                          </a:solidFill>
                          <a:effectLst/>
                          <a:latin typeface="Goudy Old Style" pitchFamily="18" charset="0"/>
                          <a:cs typeface="Arial" pitchFamily="34" charset="0"/>
                          <a:sym typeface="Wingdings" pitchFamily="2" charset="2"/>
                        </a:rPr>
                        <a:t>.</a:t>
                      </a:r>
                      <a:r>
                        <a:rPr kumimoji="0" lang="fr-FR" sz="1400" b="0" i="0" u="none" strike="noStrike" cap="none" normalizeH="0" baseline="0" dirty="0" smtClean="0">
                          <a:ln>
                            <a:noFill/>
                          </a:ln>
                          <a:solidFill>
                            <a:srgbClr val="000000"/>
                          </a:solidFill>
                          <a:effectLst/>
                          <a:latin typeface="Goudy Old Style" pitchFamily="18" charset="0"/>
                          <a:cs typeface="Arial" pitchFamily="34" charset="0"/>
                        </a:rPr>
                        <a:t>Famille Monoparentale de plus en plus observée .</a:t>
                      </a:r>
                      <a:r>
                        <a:rPr lang="fr-FR" sz="1400" b="0" dirty="0" smtClean="0">
                          <a:latin typeface="Goudy Old Style" pitchFamily="18" charset="0"/>
                        </a:rPr>
                        <a:t>Taux de mères  étudiants s’élèverait à 5,2% (2010)</a:t>
                      </a:r>
                      <a:endParaRPr kumimoji="0" lang="fr-FR" sz="1400" b="0" i="0" u="none" strike="noStrike" cap="none" normalizeH="0" baseline="0" dirty="0" smtClean="0">
                        <a:ln>
                          <a:noFill/>
                        </a:ln>
                        <a:solidFill>
                          <a:srgbClr val="000000"/>
                        </a:solidFill>
                        <a:effectLst/>
                        <a:latin typeface="Goudy Old Style" pitchFamily="18" charset="0"/>
                        <a:cs typeface="Arial" pitchFamily="34" charset="0"/>
                      </a:endParaRPr>
                    </a:p>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400" b="1" dirty="0" smtClean="0">
                          <a:latin typeface="Goudy Old Style" pitchFamily="18" charset="0"/>
                        </a:rPr>
                        <a:t>Taux de fécondité record pour la France de 2.01 enfants par femme</a:t>
                      </a:r>
                    </a:p>
                  </a:txBody>
                  <a:tcPr marT="882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FFFFFF"/>
                    </a:solidFill>
                  </a:tcPr>
                </a:tc>
              </a:tr>
              <a:tr h="329382">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800" b="1" i="0" u="none" strike="noStrike" cap="none" normalizeH="0" baseline="0" dirty="0" smtClean="0">
                          <a:ln>
                            <a:noFill/>
                          </a:ln>
                          <a:solidFill>
                            <a:srgbClr val="FFFFFF"/>
                          </a:solidFill>
                          <a:effectLst/>
                          <a:latin typeface="Goudy Old Style" pitchFamily="18" charset="0"/>
                          <a:cs typeface="Arial" pitchFamily="34" charset="0"/>
                        </a:rPr>
                        <a:t>Contraintes et condition d’accès</a:t>
                      </a:r>
                    </a:p>
                  </a:txBody>
                  <a:tcPr anchor="ctr"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chemeClr val="accent3"/>
                    </a:solidFill>
                  </a:tcPr>
                </a:tc>
              </a:tr>
              <a:tr h="3085163">
                <a:tc>
                  <a:txBody>
                    <a:bodyPr/>
                    <a:lstStyle/>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Goudy Old Style" pitchFamily="18" charset="0"/>
                          <a:cs typeface="Arial" pitchFamily="34" charset="0"/>
                        </a:rPr>
                        <a:t>* cibles relativement facile à capter (à la recherche d’information sur le développement de l’enfant pour combler un manque d’expérience = avides de conseils)</a:t>
                      </a:r>
                    </a:p>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Goudy Old Style" pitchFamily="18" charset="0"/>
                          <a:cs typeface="Arial" pitchFamily="34" charset="0"/>
                        </a:rPr>
                        <a:t>*A cet </a:t>
                      </a:r>
                      <a:r>
                        <a:rPr kumimoji="0" lang="fr-FR" sz="1400" b="0" i="0" u="none" strike="noStrike" cap="none" normalizeH="0" baseline="0" dirty="0" err="1" smtClean="0">
                          <a:ln>
                            <a:noFill/>
                          </a:ln>
                          <a:solidFill>
                            <a:srgbClr val="000000"/>
                          </a:solidFill>
                          <a:effectLst/>
                          <a:latin typeface="Goudy Old Style" pitchFamily="18" charset="0"/>
                          <a:cs typeface="Arial" pitchFamily="34" charset="0"/>
                        </a:rPr>
                        <a:t>age</a:t>
                      </a:r>
                      <a:r>
                        <a:rPr kumimoji="0" lang="fr-FR" sz="1400" b="0" i="0" u="none" strike="noStrike" cap="none" normalizeH="0" baseline="0" dirty="0" smtClean="0">
                          <a:ln>
                            <a:noFill/>
                          </a:ln>
                          <a:solidFill>
                            <a:srgbClr val="000000"/>
                          </a:solidFill>
                          <a:effectLst/>
                          <a:latin typeface="Goudy Old Style" pitchFamily="18" charset="0"/>
                          <a:cs typeface="Arial" pitchFamily="34" charset="0"/>
                        </a:rPr>
                        <a:t>, les enfants sont encore insensibles aux publicités qui leur sont destinés. Ainsi tout la communication est destiné uniquement à la Maman.</a:t>
                      </a:r>
                    </a:p>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fr-FR" sz="1400" b="0" i="0" u="none" strike="noStrike" cap="none" normalizeH="0" baseline="0" dirty="0" smtClean="0">
                        <a:ln>
                          <a:noFill/>
                        </a:ln>
                        <a:solidFill>
                          <a:srgbClr val="000000"/>
                        </a:solidFill>
                        <a:effectLst/>
                        <a:latin typeface="Goudy Old Style" pitchFamily="18" charset="0"/>
                        <a:cs typeface="Arial" pitchFamily="34" charset="0"/>
                      </a:endParaRPr>
                    </a:p>
                    <a:p>
                      <a:pPr marL="0" marR="0" lvl="0" indent="0" algn="just" defTabSz="449263" rtl="0" eaLnBrk="1" fontAlgn="base" latinLnBrk="0" hangingPunct="1">
                        <a:lnSpc>
                          <a:spcPct val="95000"/>
                        </a:lnSpc>
                        <a:spcBef>
                          <a:spcPct val="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Goudy Old Style" pitchFamily="18" charset="0"/>
                          <a:cs typeface="Arial" pitchFamily="34" charset="0"/>
                        </a:rPr>
                        <a:t>arrivée d’un enfant</a:t>
                      </a:r>
                      <a:r>
                        <a:rPr kumimoji="0" lang="fr-FR" sz="1400" b="0" i="0" u="none" strike="noStrike" cap="none" normalizeH="0" baseline="0" dirty="0" smtClean="0">
                          <a:ln>
                            <a:noFill/>
                          </a:ln>
                          <a:solidFill>
                            <a:srgbClr val="000000"/>
                          </a:solidFill>
                          <a:effectLst/>
                          <a:latin typeface="Goudy Old Style" pitchFamily="18" charset="0"/>
                          <a:cs typeface="Arial" pitchFamily="34" charset="0"/>
                          <a:sym typeface="Wingdings" pitchFamily="2" charset="2"/>
                        </a:rPr>
                        <a:t></a:t>
                      </a:r>
                      <a:r>
                        <a:rPr kumimoji="0" lang="fr-FR" sz="1400" b="0" i="0" u="none" strike="noStrike" cap="none" normalizeH="0" baseline="0" dirty="0" smtClean="0">
                          <a:ln>
                            <a:noFill/>
                          </a:ln>
                          <a:solidFill>
                            <a:srgbClr val="000000"/>
                          </a:solidFill>
                          <a:effectLst/>
                          <a:latin typeface="Goudy Old Style" pitchFamily="18" charset="0"/>
                          <a:cs typeface="Arial" pitchFamily="34" charset="0"/>
                        </a:rPr>
                        <a:t>changement des habitudes de consommation</a:t>
                      </a:r>
                    </a:p>
                    <a:p>
                      <a:pPr marL="0" marR="0" lvl="0" indent="0" algn="just" defTabSz="449263" rtl="0" eaLnBrk="1" fontAlgn="base" latinLnBrk="0" hangingPunct="1">
                        <a:lnSpc>
                          <a:spcPct val="95000"/>
                        </a:lnSpc>
                        <a:spcBef>
                          <a:spcPct val="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fr-FR" sz="1400" b="0" i="0" u="none" strike="noStrike" cap="none" normalizeH="0" baseline="0" smtClean="0">
                          <a:ln>
                            <a:noFill/>
                          </a:ln>
                          <a:solidFill>
                            <a:srgbClr val="000000"/>
                          </a:solidFill>
                          <a:effectLst/>
                          <a:latin typeface="Goudy Old Style" pitchFamily="18" charset="0"/>
                          <a:cs typeface="Arial" pitchFamily="34" charset="0"/>
                        </a:rPr>
                        <a:t>Problèmes liées à la Nutrition des enfants</a:t>
                      </a:r>
                      <a:r>
                        <a:rPr kumimoji="0" lang="fr-FR" sz="1400" b="0" i="0" u="none" strike="noStrike" cap="none" normalizeH="0" baseline="0" smtClean="0">
                          <a:ln>
                            <a:noFill/>
                          </a:ln>
                          <a:solidFill>
                            <a:srgbClr val="000000"/>
                          </a:solidFill>
                          <a:effectLst/>
                          <a:latin typeface="Goudy Old Style" pitchFamily="18" charset="0"/>
                          <a:cs typeface="Arial" pitchFamily="34" charset="0"/>
                          <a:sym typeface="Wingdings" pitchFamily="2" charset="2"/>
                        </a:rPr>
                        <a:t> Les parents sont plus sensibles à l’alimentation et à leur nutrition</a:t>
                      </a:r>
                      <a:endParaRPr kumimoji="0" lang="fr-FR" sz="1400" b="0" i="0" u="none" strike="noStrike" cap="none" normalizeH="0" baseline="0" smtClean="0">
                        <a:ln>
                          <a:noFill/>
                        </a:ln>
                        <a:solidFill>
                          <a:srgbClr val="000000"/>
                        </a:solidFill>
                        <a:effectLst/>
                        <a:latin typeface="Goudy Old Style" pitchFamily="18" charset="0"/>
                        <a:cs typeface="Arial" pitchFamily="34" charset="0"/>
                      </a:endParaRPr>
                    </a:p>
                    <a:p>
                      <a:pPr marL="0" marR="0" lvl="0" indent="0" algn="just" defTabSz="449263" rtl="0" eaLnBrk="1" fontAlgn="base" latinLnBrk="0" hangingPunct="1">
                        <a:lnSpc>
                          <a:spcPct val="95000"/>
                        </a:lnSpc>
                        <a:spcBef>
                          <a:spcPct val="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fr-FR" sz="1400" b="0" i="0" u="none" strike="noStrike" cap="none" normalizeH="0" baseline="0" dirty="0" smtClean="0">
                        <a:ln>
                          <a:noFill/>
                        </a:ln>
                        <a:solidFill>
                          <a:srgbClr val="000000"/>
                        </a:solidFill>
                        <a:effectLst/>
                        <a:latin typeface="Goudy Old Style" pitchFamily="18" charset="0"/>
                        <a:cs typeface="Arial" pitchFamily="34" charset="0"/>
                      </a:endParaRPr>
                    </a:p>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Goudy Old Style" pitchFamily="18" charset="0"/>
                          <a:cs typeface="Arial" pitchFamily="34" charset="0"/>
                        </a:rPr>
                        <a:t>* mais cibles très exigeante, achats réfléchis.</a:t>
                      </a:r>
                    </a:p>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fr-FR" sz="1400" b="0" i="0" u="none" strike="noStrike" cap="none" normalizeH="0" baseline="0" dirty="0" smtClean="0">
                        <a:ln>
                          <a:noFill/>
                        </a:ln>
                        <a:solidFill>
                          <a:srgbClr val="000000"/>
                        </a:solidFill>
                        <a:effectLst/>
                        <a:latin typeface="Goudy Old Style" pitchFamily="18" charset="0"/>
                        <a:cs typeface="Arial" pitchFamily="34" charset="0"/>
                      </a:endParaRPr>
                    </a:p>
                    <a:p>
                      <a:pPr marL="0" marR="0" lvl="0" indent="0" algn="just" defTabSz="449263" rtl="0" eaLnBrk="1" fontAlgn="base" latinLnBrk="0" hangingPunct="1">
                        <a:lnSpc>
                          <a:spcPct val="95000"/>
                        </a:lnSpc>
                        <a:spcBef>
                          <a:spcPct val="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Goudy Old Style" pitchFamily="18" charset="0"/>
                          <a:cs typeface="Arial" pitchFamily="34" charset="0"/>
                        </a:rPr>
                        <a:t>difficulté relative pour trouver les données (femmes enceintes…) mais de plus en plus de bases de données recensent les naissances et les futures mamans (</a:t>
                      </a:r>
                      <a:r>
                        <a:rPr kumimoji="0" lang="fr-FR" sz="1400" b="0" i="0" u="none" strike="noStrike" cap="none" normalizeH="0" baseline="0" dirty="0" err="1" smtClean="0">
                          <a:ln>
                            <a:noFill/>
                          </a:ln>
                          <a:solidFill>
                            <a:srgbClr val="000000"/>
                          </a:solidFill>
                          <a:effectLst/>
                          <a:latin typeface="Goudy Old Style" pitchFamily="18" charset="0"/>
                          <a:cs typeface="Arial" pitchFamily="34" charset="0"/>
                        </a:rPr>
                        <a:t>familyservice</a:t>
                      </a:r>
                      <a:r>
                        <a:rPr kumimoji="0" lang="fr-FR" sz="1400" b="0" i="0" u="none" strike="noStrike" cap="none" normalizeH="0" baseline="0" dirty="0" smtClean="0">
                          <a:ln>
                            <a:noFill/>
                          </a:ln>
                          <a:solidFill>
                            <a:srgbClr val="000000"/>
                          </a:solidFill>
                          <a:effectLst/>
                          <a:latin typeface="Goudy Old Style" pitchFamily="18" charset="0"/>
                          <a:cs typeface="Arial" pitchFamily="34" charset="0"/>
                        </a:rPr>
                        <a:t>, babyfrance.fr…)</a:t>
                      </a:r>
                      <a:r>
                        <a:rPr kumimoji="0" lang="fr-FR" sz="1400" b="0" i="0" u="none" strike="noStrike" cap="none" normalizeH="0" baseline="0" dirty="0" smtClean="0">
                          <a:ln>
                            <a:noFill/>
                          </a:ln>
                          <a:solidFill>
                            <a:srgbClr val="000000"/>
                          </a:solidFill>
                          <a:effectLst/>
                          <a:latin typeface="Goudy Old Style" pitchFamily="18" charset="0"/>
                          <a:cs typeface="Arial" pitchFamily="34" charset="0"/>
                          <a:sym typeface="Wingdings" pitchFamily="2" charset="2"/>
                        </a:rPr>
                        <a:t></a:t>
                      </a:r>
                      <a:r>
                        <a:rPr kumimoji="0" lang="fr-FR" sz="1400" b="0" i="0" u="none" strike="noStrike" cap="none" normalizeH="0" baseline="0" dirty="0" smtClean="0">
                          <a:ln>
                            <a:noFill/>
                          </a:ln>
                          <a:solidFill>
                            <a:srgbClr val="000000"/>
                          </a:solidFill>
                          <a:effectLst/>
                          <a:latin typeface="Goudy Old Style" pitchFamily="18" charset="0"/>
                          <a:cs typeface="Arial" pitchFamily="34" charset="0"/>
                        </a:rPr>
                        <a:t> coût de l’adresse plus élevé que pour une adresse généraliste</a:t>
                      </a:r>
                    </a:p>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fr-FR" sz="1400" b="0" i="0" u="none" strike="noStrike" cap="none" normalizeH="0" baseline="0" dirty="0" smtClean="0">
                        <a:ln>
                          <a:noFill/>
                        </a:ln>
                        <a:solidFill>
                          <a:srgbClr val="000000"/>
                        </a:solidFill>
                        <a:effectLst/>
                        <a:latin typeface="Goudy Old Style" pitchFamily="18" charset="0"/>
                        <a:cs typeface="Arial" pitchFamily="34" charset="0"/>
                      </a:endParaRPr>
                    </a:p>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Goudy Old Style" pitchFamily="18" charset="0"/>
                          <a:cs typeface="Arial" pitchFamily="34" charset="0"/>
                        </a:rPr>
                        <a:t>*Fidélisation des jeunes parents passe par les contenus pédagogiques parlant de leurs enfants notamment par l’intermédiaire d’internet (Danone, </a:t>
                      </a:r>
                      <a:r>
                        <a:rPr kumimoji="0" lang="fr-FR" sz="1400" b="0" i="0" u="none" strike="noStrike" cap="none" normalizeH="0" baseline="0" dirty="0" err="1" smtClean="0">
                          <a:ln>
                            <a:noFill/>
                          </a:ln>
                          <a:solidFill>
                            <a:srgbClr val="000000"/>
                          </a:solidFill>
                          <a:effectLst/>
                          <a:latin typeface="Goudy Old Style" pitchFamily="18" charset="0"/>
                          <a:cs typeface="Arial" pitchFamily="34" charset="0"/>
                        </a:rPr>
                        <a:t>Blédina</a:t>
                      </a:r>
                      <a:r>
                        <a:rPr kumimoji="0" lang="fr-FR" sz="1400" b="0" i="0" u="none" strike="noStrike" cap="none" normalizeH="0" baseline="0" dirty="0" smtClean="0">
                          <a:ln>
                            <a:noFill/>
                          </a:ln>
                          <a:solidFill>
                            <a:srgbClr val="000000"/>
                          </a:solidFill>
                          <a:effectLst/>
                          <a:latin typeface="Goudy Old Style" pitchFamily="18" charset="0"/>
                          <a:cs typeface="Arial" pitchFamily="34" charset="0"/>
                        </a:rPr>
                        <a:t>, Nestlé</a:t>
                      </a:r>
                      <a:r>
                        <a:rPr kumimoji="0" lang="fr-FR" sz="1400" b="0" i="0" u="none" strike="noStrike" cap="none" normalizeH="0" baseline="0" dirty="0" smtClean="0">
                          <a:ln>
                            <a:noFill/>
                          </a:ln>
                          <a:solidFill>
                            <a:srgbClr val="000000"/>
                          </a:solidFill>
                          <a:effectLst/>
                          <a:latin typeface="Goudy Old Style" pitchFamily="18" charset="0"/>
                          <a:cs typeface="Arial" pitchFamily="34" charset="0"/>
                          <a:sym typeface="Wingdings" pitchFamily="2" charset="2"/>
                        </a:rPr>
                        <a:t></a:t>
                      </a:r>
                      <a:r>
                        <a:rPr kumimoji="0" lang="fr-FR" sz="1400" b="0" i="0" u="none" strike="noStrike" cap="none" normalizeH="0" baseline="0" dirty="0" smtClean="0">
                          <a:ln>
                            <a:noFill/>
                          </a:ln>
                          <a:solidFill>
                            <a:srgbClr val="000000"/>
                          </a:solidFill>
                          <a:effectLst/>
                          <a:latin typeface="Goudy Old Style" pitchFamily="18" charset="0"/>
                          <a:cs typeface="Arial" pitchFamily="34" charset="0"/>
                        </a:rPr>
                        <a:t> plateforme relationnelle en ligne gérée par des spécialistes de la nutrition infantile pour accompagner les futurs parents et néo-parents , inscription à des programmes et ainsi connaissance de la date d’accouchement…)</a:t>
                      </a:r>
                    </a:p>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fr-FR" sz="1400" b="0" i="0" u="none" strike="noStrike" cap="none" normalizeH="0" baseline="0" dirty="0" smtClean="0">
                          <a:ln>
                            <a:noFill/>
                          </a:ln>
                          <a:solidFill>
                            <a:srgbClr val="000000"/>
                          </a:solidFill>
                          <a:effectLst/>
                          <a:latin typeface="Goudy Old Style" pitchFamily="18" charset="0"/>
                          <a:cs typeface="Arial" pitchFamily="34" charset="0"/>
                        </a:rPr>
                        <a:t>*Hyper segmentation du marché  selon l’âge des enfants </a:t>
                      </a:r>
                      <a:r>
                        <a:rPr kumimoji="0" lang="fr-FR" sz="1400" b="0" i="0" u="none" strike="noStrike" cap="none" normalizeH="0" baseline="0" dirty="0" smtClean="0">
                          <a:ln>
                            <a:noFill/>
                          </a:ln>
                          <a:solidFill>
                            <a:srgbClr val="000000"/>
                          </a:solidFill>
                          <a:effectLst/>
                          <a:latin typeface="Goudy Old Style" pitchFamily="18" charset="0"/>
                          <a:cs typeface="Arial" pitchFamily="34" charset="0"/>
                          <a:sym typeface="Wingdings" pitchFamily="2" charset="2"/>
                        </a:rPr>
                        <a:t>==&gt; </a:t>
                      </a:r>
                      <a:r>
                        <a:rPr lang="fr-FR" sz="1400" dirty="0" smtClean="0">
                          <a:solidFill>
                            <a:srgbClr val="000000"/>
                          </a:solidFill>
                          <a:latin typeface="Goudy Old Style" pitchFamily="18" charset="0"/>
                        </a:rPr>
                        <a:t>.(Naissance-3mois,</a:t>
                      </a:r>
                      <a:r>
                        <a:rPr lang="fr-FR" sz="1400" baseline="0" dirty="0" smtClean="0">
                          <a:solidFill>
                            <a:srgbClr val="000000"/>
                          </a:solidFill>
                          <a:latin typeface="Goudy Old Style" pitchFamily="18" charset="0"/>
                        </a:rPr>
                        <a:t> 3 à 6 mois, 6à 1 an……)</a:t>
                      </a:r>
                      <a:endParaRPr lang="fr-FR" sz="1400" dirty="0" smtClean="0">
                        <a:solidFill>
                          <a:srgbClr val="000000"/>
                        </a:solidFill>
                        <a:latin typeface="Goudy Old Style" pitchFamily="18" charset="0"/>
                      </a:endParaRPr>
                    </a:p>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fr-FR" sz="1400" b="0" i="0" u="none" strike="noStrike" cap="none" normalizeH="0" baseline="0" dirty="0" smtClean="0">
                        <a:ln>
                          <a:noFill/>
                        </a:ln>
                        <a:solidFill>
                          <a:srgbClr val="000000"/>
                        </a:solidFill>
                        <a:effectLst/>
                        <a:latin typeface="Goudy Old Style" pitchFamily="18" charset="0"/>
                        <a:cs typeface="Arial" pitchFamily="34" charset="0"/>
                      </a:endParaRPr>
                    </a:p>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Goudy Old Style" pitchFamily="18" charset="0"/>
                          <a:cs typeface="Arial" pitchFamily="34" charset="0"/>
                        </a:rPr>
                        <a:t>* Communication très segmentée. Néanmoins, les mamans réfractaires sont moins sensible à ce type de communication</a:t>
                      </a:r>
                    </a:p>
                  </a:txBody>
                  <a:tcPr marT="882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FFFFFF"/>
                    </a:solidFill>
                  </a:tcPr>
                </a:tc>
              </a:tr>
              <a:tr h="329382">
                <a:tc>
                  <a:txBody>
                    <a:body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800" b="1" i="0" u="none" strike="noStrike" cap="none" normalizeH="0" baseline="0" dirty="0" smtClean="0">
                          <a:ln>
                            <a:noFill/>
                          </a:ln>
                          <a:solidFill>
                            <a:srgbClr val="FFFFFF"/>
                          </a:solidFill>
                          <a:effectLst/>
                          <a:latin typeface="Goudy Old Style" pitchFamily="18" charset="0"/>
                          <a:cs typeface="Arial" pitchFamily="34" charset="0"/>
                        </a:rPr>
                        <a:t>Criticité et importance stratégique</a:t>
                      </a:r>
                    </a:p>
                  </a:txBody>
                  <a:tcPr anchor="ctr"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chemeClr val="accent3"/>
                    </a:solidFill>
                  </a:tcPr>
                </a:tc>
              </a:tr>
              <a:tr h="750774">
                <a:tc>
                  <a:txBody>
                    <a:bodyPr/>
                    <a:lstStyle/>
                    <a:p>
                      <a:pPr marL="0" marR="0" lvl="0" indent="0" algn="just" defTabSz="449263" rtl="0" eaLnBrk="1" fontAlgn="base" latinLnBrk="0" hangingPunct="1">
                        <a:lnSpc>
                          <a:spcPct val="95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400" b="0" i="0" u="none" strike="noStrike" cap="none" normalizeH="0" baseline="0" dirty="0" smtClean="0">
                          <a:ln>
                            <a:noFill/>
                          </a:ln>
                          <a:solidFill>
                            <a:srgbClr val="000000"/>
                          </a:solidFill>
                          <a:effectLst/>
                          <a:latin typeface="Goudy Old Style" pitchFamily="18" charset="0"/>
                          <a:cs typeface="Arial" pitchFamily="34" charset="0"/>
                        </a:rPr>
                        <a:t>*Propension à la surconsommation</a:t>
                      </a:r>
                      <a:r>
                        <a:rPr kumimoji="0" lang="fr-FR" sz="1400" b="0" i="0" u="none" strike="noStrike" cap="none" normalizeH="0" baseline="0" dirty="0" smtClean="0">
                          <a:ln>
                            <a:noFill/>
                          </a:ln>
                          <a:solidFill>
                            <a:srgbClr val="000000"/>
                          </a:solidFill>
                          <a:effectLst/>
                          <a:latin typeface="Goudy Old Style" pitchFamily="18" charset="0"/>
                          <a:cs typeface="Arial" pitchFamily="34" charset="0"/>
                          <a:sym typeface="Wingdings" pitchFamily="2" charset="2"/>
                        </a:rPr>
                        <a:t></a:t>
                      </a:r>
                      <a:r>
                        <a:rPr kumimoji="0" lang="fr-FR" sz="1400" b="0" i="0" u="none" strike="noStrike" cap="none" normalizeH="0" baseline="0" dirty="0" smtClean="0">
                          <a:ln>
                            <a:noFill/>
                          </a:ln>
                          <a:solidFill>
                            <a:srgbClr val="000000"/>
                          </a:solidFill>
                          <a:effectLst/>
                          <a:latin typeface="Goudy Old Style" pitchFamily="18" charset="0"/>
                          <a:cs typeface="Arial" pitchFamily="34" charset="0"/>
                        </a:rPr>
                        <a:t> ne reculent devant aucune dépense pour le plaisir de leur progéniture (célibataire = indice de consommation de 100, vs 360 pour les jeunes parents); dépensent à l’année de 4560 euros par enfant</a:t>
                      </a:r>
                    </a:p>
                  </a:txBody>
                  <a:tcPr marT="8820" horzOverflow="overflow">
                    <a:lnL w="12600" cap="flat" cmpd="sng" algn="ctr">
                      <a:solidFill>
                        <a:srgbClr val="FFFFFF"/>
                      </a:solidFill>
                      <a:prstDash val="solid"/>
                      <a:round/>
                      <a:headEnd type="none" w="med" len="med"/>
                      <a:tailEnd type="none" w="med" len="med"/>
                    </a:lnL>
                    <a:lnR w="12600" cap="flat" cmpd="sng" algn="ctr">
                      <a:solidFill>
                        <a:srgbClr val="FFFFFF"/>
                      </a:solidFill>
                      <a:prstDash val="solid"/>
                      <a:round/>
                      <a:headEnd type="none" w="med" len="med"/>
                      <a:tailEnd type="none" w="med" len="med"/>
                    </a:lnR>
                    <a:lnT w="12600" cap="flat" cmpd="sng" algn="ctr">
                      <a:solidFill>
                        <a:srgbClr val="FFFFFF"/>
                      </a:solidFill>
                      <a:prstDash val="solid"/>
                      <a:round/>
                      <a:headEnd type="none" w="med" len="med"/>
                      <a:tailEnd type="none" w="med" len="med"/>
                    </a:lnT>
                    <a:lnB w="12600" cap="flat" cmpd="sng" algn="ctr">
                      <a:solidFill>
                        <a:srgbClr val="FFFFFF"/>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24744"/>
            <a:ext cx="8534400" cy="3384376"/>
          </a:xfrm>
          <a:noFill/>
          <a:ln>
            <a:noFill/>
          </a:ln>
        </p:spPr>
        <p:style>
          <a:lnRef idx="1">
            <a:schemeClr val="accent4"/>
          </a:lnRef>
          <a:fillRef idx="2">
            <a:schemeClr val="accent4"/>
          </a:fillRef>
          <a:effectRef idx="1">
            <a:schemeClr val="accent4"/>
          </a:effectRef>
          <a:fontRef idx="minor">
            <a:schemeClr val="dk1"/>
          </a:fontRef>
        </p:style>
        <p:txBody>
          <a:bodyPr>
            <a:noAutofit/>
          </a:bodyPr>
          <a:lstStyle/>
          <a:p>
            <a:r>
              <a:rPr lang="fr-FR" sz="8000" dirty="0" smtClean="0"/>
              <a:t/>
            </a:r>
            <a:br>
              <a:rPr lang="fr-FR" sz="8000" dirty="0" smtClean="0"/>
            </a:br>
            <a:r>
              <a:rPr lang="fr-FR" sz="8000" dirty="0" smtClean="0"/>
              <a:t>Segmentation</a:t>
            </a:r>
            <a:br>
              <a:rPr lang="fr-FR" sz="8000" dirty="0" smtClean="0"/>
            </a:br>
            <a:endParaRPr lang="fr-FR" sz="8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419872" y="3501008"/>
            <a:ext cx="2232248" cy="830997"/>
          </a:xfrm>
          <a:prstGeom prst="rect">
            <a:avLst/>
          </a:prstGeom>
          <a:solidFill>
            <a:schemeClr val="accent1">
              <a:lumMod val="75000"/>
            </a:schemeClr>
          </a:solidFill>
          <a:ln w="5715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400" dirty="0" smtClean="0"/>
              <a:t>Les jeunes Mamans</a:t>
            </a:r>
            <a:endParaRPr lang="fr-FR" sz="2400" dirty="0"/>
          </a:p>
        </p:txBody>
      </p:sp>
      <p:sp>
        <p:nvSpPr>
          <p:cNvPr id="4" name="ZoneTexte 3"/>
          <p:cNvSpPr txBox="1"/>
          <p:nvPr/>
        </p:nvSpPr>
        <p:spPr>
          <a:xfrm>
            <a:off x="3419872" y="2844225"/>
            <a:ext cx="2232248" cy="584775"/>
          </a:xfrm>
          <a:prstGeom prst="rect">
            <a:avLst/>
          </a:prstGeom>
          <a:effectLst>
            <a:glow rad="139700">
              <a:schemeClr val="accent4">
                <a:satMod val="175000"/>
                <a:alpha val="40000"/>
              </a:schemeClr>
            </a:glow>
            <a:outerShdw blurRad="50800" dist="25400" dir="5400000" rotWithShape="0">
              <a:srgbClr val="000000">
                <a:alpha val="35000"/>
              </a:srgbClr>
            </a:outerShdw>
          </a:effectLst>
        </p:spPr>
        <p:style>
          <a:lnRef idx="1">
            <a:schemeClr val="accent4"/>
          </a:lnRef>
          <a:fillRef idx="2">
            <a:schemeClr val="accent4"/>
          </a:fillRef>
          <a:effectRef idx="1">
            <a:schemeClr val="accent4"/>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Les   économes</a:t>
            </a:r>
            <a:endParaRPr lang="fr-FR"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ZoneTexte 5"/>
          <p:cNvSpPr txBox="1"/>
          <p:nvPr/>
        </p:nvSpPr>
        <p:spPr>
          <a:xfrm>
            <a:off x="3419872" y="4365104"/>
            <a:ext cx="2232248" cy="338554"/>
          </a:xfrm>
          <a:prstGeom prst="rect">
            <a:avLst/>
          </a:prstGeom>
          <a:effectLst>
            <a:glow rad="228600">
              <a:schemeClr val="accent2">
                <a:satMod val="175000"/>
                <a:alpha val="40000"/>
              </a:schemeClr>
            </a:glow>
            <a:outerShdw blurRad="50800" dist="254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Les aisées</a:t>
            </a:r>
          </a:p>
        </p:txBody>
      </p:sp>
      <p:sp>
        <p:nvSpPr>
          <p:cNvPr id="8" name="ZoneTexte 7"/>
          <p:cNvSpPr txBox="1"/>
          <p:nvPr/>
        </p:nvSpPr>
        <p:spPr>
          <a:xfrm>
            <a:off x="3995936" y="1772816"/>
            <a:ext cx="1080120" cy="27699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200" dirty="0" smtClean="0"/>
              <a:t>mère seule</a:t>
            </a:r>
            <a:endParaRPr lang="fr-FR" sz="1200" dirty="0"/>
          </a:p>
        </p:txBody>
      </p:sp>
      <p:sp>
        <p:nvSpPr>
          <p:cNvPr id="9" name="ZoneTexte 8"/>
          <p:cNvSpPr txBox="1"/>
          <p:nvPr/>
        </p:nvSpPr>
        <p:spPr>
          <a:xfrm>
            <a:off x="6660232" y="188640"/>
            <a:ext cx="1872208"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200" dirty="0" smtClean="0"/>
              <a:t>Faible pouvoir d’achat Inactivité</a:t>
            </a:r>
            <a:endParaRPr lang="fr-FR" sz="1200" dirty="0"/>
          </a:p>
        </p:txBody>
      </p:sp>
      <p:sp>
        <p:nvSpPr>
          <p:cNvPr id="10" name="ZoneTexte 9"/>
          <p:cNvSpPr txBox="1"/>
          <p:nvPr/>
        </p:nvSpPr>
        <p:spPr>
          <a:xfrm>
            <a:off x="2987824" y="980728"/>
            <a:ext cx="1008112"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200" dirty="0" smtClean="0"/>
              <a:t>Ne regarde que le prix</a:t>
            </a:r>
            <a:endParaRPr lang="fr-FR" sz="1200" dirty="0"/>
          </a:p>
        </p:txBody>
      </p:sp>
      <p:sp>
        <p:nvSpPr>
          <p:cNvPr id="11" name="ZoneTexte 10"/>
          <p:cNvSpPr txBox="1"/>
          <p:nvPr/>
        </p:nvSpPr>
        <p:spPr>
          <a:xfrm>
            <a:off x="323528" y="260648"/>
            <a:ext cx="1872208" cy="2616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100" dirty="0" smtClean="0"/>
              <a:t>Achète en grosse quantité</a:t>
            </a:r>
            <a:endParaRPr lang="fr-FR" sz="1100" dirty="0"/>
          </a:p>
        </p:txBody>
      </p:sp>
      <p:sp>
        <p:nvSpPr>
          <p:cNvPr id="12" name="ZoneTexte 11"/>
          <p:cNvSpPr txBox="1"/>
          <p:nvPr/>
        </p:nvSpPr>
        <p:spPr>
          <a:xfrm>
            <a:off x="4644008" y="260648"/>
            <a:ext cx="136815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200" dirty="0" smtClean="0"/>
              <a:t>Apprend la valeur de l’argent à son enfant</a:t>
            </a:r>
            <a:endParaRPr lang="fr-FR" sz="1200" dirty="0"/>
          </a:p>
        </p:txBody>
      </p:sp>
      <p:sp>
        <p:nvSpPr>
          <p:cNvPr id="13" name="ZoneTexte 12"/>
          <p:cNvSpPr txBox="1"/>
          <p:nvPr/>
        </p:nvSpPr>
        <p:spPr>
          <a:xfrm>
            <a:off x="6732240" y="1700808"/>
            <a:ext cx="1872208" cy="27699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200" dirty="0" smtClean="0"/>
              <a:t>Difficulté social</a:t>
            </a:r>
            <a:endParaRPr lang="fr-FR" sz="1200" dirty="0"/>
          </a:p>
        </p:txBody>
      </p:sp>
      <p:sp>
        <p:nvSpPr>
          <p:cNvPr id="15" name="ZoneTexte 14"/>
          <p:cNvSpPr txBox="1"/>
          <p:nvPr/>
        </p:nvSpPr>
        <p:spPr>
          <a:xfrm>
            <a:off x="0" y="908720"/>
            <a:ext cx="1872208" cy="4308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100" dirty="0" smtClean="0"/>
              <a:t>N’achète  pas marque sauf si promotions saisissantes</a:t>
            </a:r>
            <a:endParaRPr lang="fr-FR" sz="1100" dirty="0"/>
          </a:p>
        </p:txBody>
      </p:sp>
      <p:sp>
        <p:nvSpPr>
          <p:cNvPr id="17" name="ZoneTexte 16"/>
          <p:cNvSpPr txBox="1"/>
          <p:nvPr/>
        </p:nvSpPr>
        <p:spPr>
          <a:xfrm>
            <a:off x="7271792" y="2132856"/>
            <a:ext cx="1872208"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200" dirty="0" smtClean="0"/>
              <a:t>Nord ouest et sud est de la  France</a:t>
            </a:r>
            <a:endParaRPr lang="fr-FR" sz="1200" dirty="0"/>
          </a:p>
        </p:txBody>
      </p:sp>
      <p:sp>
        <p:nvSpPr>
          <p:cNvPr id="18" name="ZoneTexte 17"/>
          <p:cNvSpPr txBox="1"/>
          <p:nvPr/>
        </p:nvSpPr>
        <p:spPr>
          <a:xfrm>
            <a:off x="6660232" y="1268760"/>
            <a:ext cx="1368152" cy="27699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200" dirty="0" smtClean="0"/>
              <a:t>Pas de diplôme</a:t>
            </a:r>
            <a:endParaRPr lang="fr-FR" sz="1200" dirty="0"/>
          </a:p>
        </p:txBody>
      </p:sp>
      <p:sp>
        <p:nvSpPr>
          <p:cNvPr id="19" name="ZoneTexte 18"/>
          <p:cNvSpPr txBox="1"/>
          <p:nvPr/>
        </p:nvSpPr>
        <p:spPr>
          <a:xfrm>
            <a:off x="2339752" y="1916832"/>
            <a:ext cx="136815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200" b="1" dirty="0" smtClean="0"/>
              <a:t>Achat en grande distribution</a:t>
            </a:r>
            <a:endParaRPr lang="fr-FR" sz="1200" b="1" dirty="0"/>
          </a:p>
        </p:txBody>
      </p:sp>
      <p:sp>
        <p:nvSpPr>
          <p:cNvPr id="20" name="ZoneTexte 19"/>
          <p:cNvSpPr txBox="1"/>
          <p:nvPr/>
        </p:nvSpPr>
        <p:spPr>
          <a:xfrm>
            <a:off x="2411760" y="188641"/>
            <a:ext cx="1872208" cy="4308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100" dirty="0" smtClean="0"/>
              <a:t>Liste de course  (ni plus, moins)</a:t>
            </a:r>
            <a:endParaRPr lang="fr-FR" sz="1100" dirty="0"/>
          </a:p>
        </p:txBody>
      </p:sp>
      <p:cxnSp>
        <p:nvCxnSpPr>
          <p:cNvPr id="22" name="Connecteur droit avec flèche 21"/>
          <p:cNvCxnSpPr>
            <a:stCxn id="19" idx="0"/>
          </p:cNvCxnSpPr>
          <p:nvPr/>
        </p:nvCxnSpPr>
        <p:spPr>
          <a:xfrm flipV="1">
            <a:off x="3023828" y="1484784"/>
            <a:ext cx="32403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19" idx="0"/>
          </p:cNvCxnSpPr>
          <p:nvPr/>
        </p:nvCxnSpPr>
        <p:spPr>
          <a:xfrm flipH="1" flipV="1">
            <a:off x="1979712" y="1412776"/>
            <a:ext cx="104411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19" idx="0"/>
          </p:cNvCxnSpPr>
          <p:nvPr/>
        </p:nvCxnSpPr>
        <p:spPr>
          <a:xfrm flipH="1" flipV="1">
            <a:off x="1907704" y="548680"/>
            <a:ext cx="1116124"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19" idx="0"/>
          </p:cNvCxnSpPr>
          <p:nvPr/>
        </p:nvCxnSpPr>
        <p:spPr>
          <a:xfrm flipH="1" flipV="1">
            <a:off x="2699792" y="692696"/>
            <a:ext cx="324036"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4716016" y="2420888"/>
            <a:ext cx="1512168" cy="27699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200" b="1" dirty="0" smtClean="0"/>
              <a:t>Caractéristiques</a:t>
            </a:r>
            <a:endParaRPr lang="fr-FR" sz="1200" b="1" dirty="0"/>
          </a:p>
        </p:txBody>
      </p:sp>
      <p:cxnSp>
        <p:nvCxnSpPr>
          <p:cNvPr id="39" name="Connecteur droit avec flèche 38"/>
          <p:cNvCxnSpPr>
            <a:endCxn id="19" idx="2"/>
          </p:cNvCxnSpPr>
          <p:nvPr/>
        </p:nvCxnSpPr>
        <p:spPr>
          <a:xfrm flipH="1" flipV="1">
            <a:off x="3023828" y="2563163"/>
            <a:ext cx="540060" cy="21776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1" name="Connecteur droit avec flèche 40"/>
          <p:cNvCxnSpPr>
            <a:endCxn id="37" idx="1"/>
          </p:cNvCxnSpPr>
          <p:nvPr/>
        </p:nvCxnSpPr>
        <p:spPr>
          <a:xfrm flipV="1">
            <a:off x="4499992" y="2559388"/>
            <a:ext cx="216024" cy="29354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3" name="Connecteur droit avec flèche 42"/>
          <p:cNvCxnSpPr>
            <a:stCxn id="37" idx="3"/>
            <a:endCxn id="18" idx="1"/>
          </p:cNvCxnSpPr>
          <p:nvPr/>
        </p:nvCxnSpPr>
        <p:spPr>
          <a:xfrm flipV="1">
            <a:off x="6228184" y="1407260"/>
            <a:ext cx="432048"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a:stCxn id="37" idx="3"/>
            <a:endCxn id="13" idx="1"/>
          </p:cNvCxnSpPr>
          <p:nvPr/>
        </p:nvCxnSpPr>
        <p:spPr>
          <a:xfrm flipV="1">
            <a:off x="6228184" y="1839308"/>
            <a:ext cx="50405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a:stCxn id="37" idx="0"/>
          </p:cNvCxnSpPr>
          <p:nvPr/>
        </p:nvCxnSpPr>
        <p:spPr>
          <a:xfrm flipV="1">
            <a:off x="5472100" y="836712"/>
            <a:ext cx="468052" cy="1584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a:stCxn id="37" idx="0"/>
            <a:endCxn id="8" idx="3"/>
          </p:cNvCxnSpPr>
          <p:nvPr/>
        </p:nvCxnSpPr>
        <p:spPr>
          <a:xfrm flipH="1" flipV="1">
            <a:off x="5076056" y="1911316"/>
            <a:ext cx="396044" cy="509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a:stCxn id="37" idx="3"/>
            <a:endCxn id="17" idx="1"/>
          </p:cNvCxnSpPr>
          <p:nvPr/>
        </p:nvCxnSpPr>
        <p:spPr>
          <a:xfrm flipV="1">
            <a:off x="6228184" y="2363689"/>
            <a:ext cx="1043608" cy="1956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stCxn id="37" idx="0"/>
            <a:endCxn id="9" idx="1"/>
          </p:cNvCxnSpPr>
          <p:nvPr/>
        </p:nvCxnSpPr>
        <p:spPr>
          <a:xfrm flipV="1">
            <a:off x="5472100" y="419473"/>
            <a:ext cx="1188132" cy="20014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4211960" y="980729"/>
            <a:ext cx="1512168"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200" dirty="0" smtClean="0"/>
              <a:t>Se sentent plus mères que femmes</a:t>
            </a:r>
            <a:endParaRPr lang="fr-FR" sz="1200" dirty="0"/>
          </a:p>
        </p:txBody>
      </p:sp>
      <p:cxnSp>
        <p:nvCxnSpPr>
          <p:cNvPr id="66" name="Connecteur droit avec flèche 65"/>
          <p:cNvCxnSpPr>
            <a:stCxn id="37" idx="0"/>
          </p:cNvCxnSpPr>
          <p:nvPr/>
        </p:nvCxnSpPr>
        <p:spPr>
          <a:xfrm flipH="1" flipV="1">
            <a:off x="5364088" y="1412776"/>
            <a:ext cx="108012"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ZoneTexte 67"/>
          <p:cNvSpPr txBox="1"/>
          <p:nvPr/>
        </p:nvSpPr>
        <p:spPr>
          <a:xfrm>
            <a:off x="6660232" y="836712"/>
            <a:ext cx="1872208" cy="27699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200" dirty="0" smtClean="0"/>
              <a:t>Pas de garde d’enfant</a:t>
            </a:r>
            <a:endParaRPr lang="fr-FR" sz="1200" dirty="0"/>
          </a:p>
        </p:txBody>
      </p:sp>
      <p:cxnSp>
        <p:nvCxnSpPr>
          <p:cNvPr id="44" name="Connecteur droit avec flèche 43"/>
          <p:cNvCxnSpPr>
            <a:stCxn id="37" idx="0"/>
            <a:endCxn id="68" idx="1"/>
          </p:cNvCxnSpPr>
          <p:nvPr/>
        </p:nvCxnSpPr>
        <p:spPr>
          <a:xfrm flipV="1">
            <a:off x="5472100" y="975212"/>
            <a:ext cx="1188132" cy="14456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ZoneTexte 68"/>
          <p:cNvSpPr txBox="1"/>
          <p:nvPr/>
        </p:nvSpPr>
        <p:spPr>
          <a:xfrm>
            <a:off x="179512" y="1484784"/>
            <a:ext cx="1872208" cy="2616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100" dirty="0" smtClean="0"/>
              <a:t>Achète les premier Prix</a:t>
            </a:r>
            <a:endParaRPr lang="fr-FR" sz="1100" dirty="0"/>
          </a:p>
        </p:txBody>
      </p:sp>
      <p:sp>
        <p:nvSpPr>
          <p:cNvPr id="70" name="ZoneTexte 69"/>
          <p:cNvSpPr txBox="1"/>
          <p:nvPr/>
        </p:nvSpPr>
        <p:spPr>
          <a:xfrm>
            <a:off x="179512" y="1916832"/>
            <a:ext cx="1728192" cy="4308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100" dirty="0" smtClean="0"/>
              <a:t>Ne différencie pas les Achats adultes et enfants</a:t>
            </a:r>
            <a:endParaRPr lang="fr-FR" sz="1100" dirty="0"/>
          </a:p>
        </p:txBody>
      </p:sp>
      <p:cxnSp>
        <p:nvCxnSpPr>
          <p:cNvPr id="76" name="Connecteur droit avec flèche 75"/>
          <p:cNvCxnSpPr>
            <a:stCxn id="19" idx="1"/>
            <a:endCxn id="70" idx="3"/>
          </p:cNvCxnSpPr>
          <p:nvPr/>
        </p:nvCxnSpPr>
        <p:spPr>
          <a:xfrm flipH="1" flipV="1">
            <a:off x="1907704" y="2132276"/>
            <a:ext cx="432048" cy="1077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 name="ZoneTexte 77"/>
          <p:cNvSpPr txBox="1"/>
          <p:nvPr/>
        </p:nvSpPr>
        <p:spPr>
          <a:xfrm>
            <a:off x="7020272" y="2924944"/>
            <a:ext cx="1872208" cy="27699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200" dirty="0" smtClean="0"/>
              <a:t>Pas de garde d’enfants</a:t>
            </a:r>
            <a:endParaRPr lang="fr-FR" sz="1200" dirty="0"/>
          </a:p>
        </p:txBody>
      </p:sp>
      <p:cxnSp>
        <p:nvCxnSpPr>
          <p:cNvPr id="79" name="Connecteur droit avec flèche 78"/>
          <p:cNvCxnSpPr>
            <a:endCxn id="78" idx="1"/>
          </p:cNvCxnSpPr>
          <p:nvPr/>
        </p:nvCxnSpPr>
        <p:spPr>
          <a:xfrm>
            <a:off x="6156176" y="2616588"/>
            <a:ext cx="864096" cy="446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 name="ZoneTexte 81"/>
          <p:cNvSpPr txBox="1"/>
          <p:nvPr/>
        </p:nvSpPr>
        <p:spPr>
          <a:xfrm>
            <a:off x="179512" y="4221088"/>
            <a:ext cx="158417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200" dirty="0" smtClean="0"/>
              <a:t>Pas d’achat en grande distribution, ni hard discount</a:t>
            </a:r>
            <a:endParaRPr lang="fr-FR" sz="1200" dirty="0"/>
          </a:p>
        </p:txBody>
      </p:sp>
      <p:sp>
        <p:nvSpPr>
          <p:cNvPr id="83" name="ZoneTexte 82"/>
          <p:cNvSpPr txBox="1"/>
          <p:nvPr/>
        </p:nvSpPr>
        <p:spPr>
          <a:xfrm>
            <a:off x="4788024" y="5013176"/>
            <a:ext cx="1584176"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200" b="1" dirty="0" smtClean="0"/>
              <a:t>Caractéristiques</a:t>
            </a:r>
            <a:endParaRPr lang="fr-FR" sz="1200" b="1" dirty="0"/>
          </a:p>
        </p:txBody>
      </p:sp>
      <p:sp>
        <p:nvSpPr>
          <p:cNvPr id="84" name="ZoneTexte 83"/>
          <p:cNvSpPr txBox="1"/>
          <p:nvPr/>
        </p:nvSpPr>
        <p:spPr>
          <a:xfrm>
            <a:off x="7452320" y="4653136"/>
            <a:ext cx="1368152"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200" dirty="0" smtClean="0"/>
              <a:t>Iles de France et nord est</a:t>
            </a:r>
            <a:endParaRPr lang="fr-FR" sz="1200" dirty="0"/>
          </a:p>
        </p:txBody>
      </p:sp>
      <p:sp>
        <p:nvSpPr>
          <p:cNvPr id="87" name="ZoneTexte 86"/>
          <p:cNvSpPr txBox="1"/>
          <p:nvPr/>
        </p:nvSpPr>
        <p:spPr>
          <a:xfrm>
            <a:off x="7452320" y="3717032"/>
            <a:ext cx="1368152"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200" dirty="0" smtClean="0"/>
              <a:t>Très bon Milieu social</a:t>
            </a:r>
            <a:endParaRPr lang="fr-FR" sz="1200" dirty="0"/>
          </a:p>
        </p:txBody>
      </p:sp>
      <p:sp>
        <p:nvSpPr>
          <p:cNvPr id="88" name="ZoneTexte 87"/>
          <p:cNvSpPr txBox="1"/>
          <p:nvPr/>
        </p:nvSpPr>
        <p:spPr>
          <a:xfrm>
            <a:off x="3275856" y="6211669"/>
            <a:ext cx="158417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200" dirty="0" smtClean="0"/>
              <a:t>Tendance a acheter trop : </a:t>
            </a:r>
            <a:r>
              <a:rPr lang="fr-FR" sz="1200" dirty="0" err="1" smtClean="0"/>
              <a:t>Gachis</a:t>
            </a:r>
            <a:endParaRPr lang="fr-FR" sz="1200" dirty="0"/>
          </a:p>
        </p:txBody>
      </p:sp>
      <p:sp>
        <p:nvSpPr>
          <p:cNvPr id="89" name="ZoneTexte 88"/>
          <p:cNvSpPr txBox="1"/>
          <p:nvPr/>
        </p:nvSpPr>
        <p:spPr>
          <a:xfrm>
            <a:off x="1835696" y="6211669"/>
            <a:ext cx="108012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200" dirty="0" smtClean="0"/>
              <a:t>N’ai pas du tout attentif au prix</a:t>
            </a:r>
            <a:endParaRPr lang="fr-FR" sz="1200" dirty="0"/>
          </a:p>
        </p:txBody>
      </p:sp>
      <p:sp>
        <p:nvSpPr>
          <p:cNvPr id="90" name="ZoneTexte 89"/>
          <p:cNvSpPr txBox="1"/>
          <p:nvPr/>
        </p:nvSpPr>
        <p:spPr>
          <a:xfrm>
            <a:off x="5940152" y="3645024"/>
            <a:ext cx="108012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200" dirty="0" smtClean="0"/>
              <a:t>Femmes actives en couple</a:t>
            </a:r>
            <a:endParaRPr lang="fr-FR" sz="1200" dirty="0"/>
          </a:p>
        </p:txBody>
      </p:sp>
      <p:sp>
        <p:nvSpPr>
          <p:cNvPr id="91" name="ZoneTexte 90"/>
          <p:cNvSpPr txBox="1"/>
          <p:nvPr/>
        </p:nvSpPr>
        <p:spPr>
          <a:xfrm>
            <a:off x="7164288" y="5373216"/>
            <a:ext cx="1656184"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200" dirty="0" smtClean="0"/>
              <a:t>Milieu social élevé</a:t>
            </a:r>
            <a:endParaRPr lang="fr-FR" sz="1200" dirty="0"/>
          </a:p>
        </p:txBody>
      </p:sp>
      <p:sp>
        <p:nvSpPr>
          <p:cNvPr id="93" name="ZoneTexte 92"/>
          <p:cNvSpPr txBox="1"/>
          <p:nvPr/>
        </p:nvSpPr>
        <p:spPr>
          <a:xfrm>
            <a:off x="6228184" y="6381328"/>
            <a:ext cx="252028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200" dirty="0" smtClean="0"/>
              <a:t>Peu de temps pour les enfants</a:t>
            </a:r>
            <a:endParaRPr lang="fr-FR" sz="1200" dirty="0"/>
          </a:p>
        </p:txBody>
      </p:sp>
      <p:sp>
        <p:nvSpPr>
          <p:cNvPr id="94" name="ZoneTexte 93"/>
          <p:cNvSpPr txBox="1"/>
          <p:nvPr/>
        </p:nvSpPr>
        <p:spPr>
          <a:xfrm>
            <a:off x="7380312" y="5733256"/>
            <a:ext cx="108012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200" dirty="0" smtClean="0"/>
              <a:t>Garderie ou nounous</a:t>
            </a:r>
            <a:endParaRPr lang="fr-FR" sz="1200" dirty="0"/>
          </a:p>
        </p:txBody>
      </p:sp>
      <p:sp>
        <p:nvSpPr>
          <p:cNvPr id="95" name="ZoneTexte 94"/>
          <p:cNvSpPr txBox="1"/>
          <p:nvPr/>
        </p:nvSpPr>
        <p:spPr>
          <a:xfrm>
            <a:off x="3347864" y="5229200"/>
            <a:ext cx="108012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200" dirty="0" smtClean="0"/>
              <a:t>Boutiques spécialisées</a:t>
            </a:r>
            <a:endParaRPr lang="fr-FR" sz="1200" dirty="0"/>
          </a:p>
        </p:txBody>
      </p:sp>
      <p:sp>
        <p:nvSpPr>
          <p:cNvPr id="96" name="ZoneTexte 95"/>
          <p:cNvSpPr txBox="1"/>
          <p:nvPr/>
        </p:nvSpPr>
        <p:spPr>
          <a:xfrm>
            <a:off x="0" y="5085184"/>
            <a:ext cx="151216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200" dirty="0" smtClean="0"/>
              <a:t>Insensible aux promotions</a:t>
            </a:r>
            <a:endParaRPr lang="fr-FR" sz="1200" dirty="0"/>
          </a:p>
        </p:txBody>
      </p:sp>
      <p:sp>
        <p:nvSpPr>
          <p:cNvPr id="97" name="ZoneTexte 96"/>
          <p:cNvSpPr txBox="1"/>
          <p:nvPr/>
        </p:nvSpPr>
        <p:spPr>
          <a:xfrm>
            <a:off x="0" y="5733256"/>
            <a:ext cx="18002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200" dirty="0" smtClean="0"/>
              <a:t>Recherche le plaisir avant tout</a:t>
            </a:r>
            <a:endParaRPr lang="fr-FR" sz="1200" dirty="0"/>
          </a:p>
        </p:txBody>
      </p:sp>
      <p:sp>
        <p:nvSpPr>
          <p:cNvPr id="98" name="ZoneTexte 97"/>
          <p:cNvSpPr txBox="1"/>
          <p:nvPr/>
        </p:nvSpPr>
        <p:spPr>
          <a:xfrm>
            <a:off x="2051720" y="2996952"/>
            <a:ext cx="1224136"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200" b="1" dirty="0" smtClean="0"/>
              <a:t>Achat en Magasin  d’occasion</a:t>
            </a:r>
            <a:endParaRPr lang="fr-FR" sz="1200" b="1" dirty="0"/>
          </a:p>
        </p:txBody>
      </p:sp>
      <p:sp>
        <p:nvSpPr>
          <p:cNvPr id="99" name="ZoneTexte 98"/>
          <p:cNvSpPr txBox="1"/>
          <p:nvPr/>
        </p:nvSpPr>
        <p:spPr>
          <a:xfrm>
            <a:off x="179512" y="2852936"/>
            <a:ext cx="1728192" cy="2616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100" dirty="0" smtClean="0"/>
              <a:t>Vêtements / chaussures</a:t>
            </a:r>
            <a:endParaRPr lang="fr-FR" sz="1100" dirty="0"/>
          </a:p>
        </p:txBody>
      </p:sp>
      <p:sp>
        <p:nvSpPr>
          <p:cNvPr id="100" name="ZoneTexte 99"/>
          <p:cNvSpPr txBox="1"/>
          <p:nvPr/>
        </p:nvSpPr>
        <p:spPr>
          <a:xfrm>
            <a:off x="683568" y="2492896"/>
            <a:ext cx="567680" cy="2616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100" dirty="0" smtClean="0"/>
              <a:t>jouet</a:t>
            </a:r>
            <a:endParaRPr lang="fr-FR" sz="1100" dirty="0"/>
          </a:p>
        </p:txBody>
      </p:sp>
      <p:sp>
        <p:nvSpPr>
          <p:cNvPr id="101" name="ZoneTexte 100"/>
          <p:cNvSpPr txBox="1"/>
          <p:nvPr/>
        </p:nvSpPr>
        <p:spPr>
          <a:xfrm>
            <a:off x="251520" y="3284984"/>
            <a:ext cx="783704" cy="2616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100" dirty="0" smtClean="0"/>
              <a:t>Meubles</a:t>
            </a:r>
            <a:endParaRPr lang="fr-FR" sz="1100" dirty="0"/>
          </a:p>
        </p:txBody>
      </p:sp>
      <p:sp>
        <p:nvSpPr>
          <p:cNvPr id="102" name="ZoneTexte 101"/>
          <p:cNvSpPr txBox="1"/>
          <p:nvPr/>
        </p:nvSpPr>
        <p:spPr>
          <a:xfrm>
            <a:off x="1187624" y="3501008"/>
            <a:ext cx="783704" cy="2616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100" dirty="0" smtClean="0"/>
              <a:t>autres</a:t>
            </a:r>
            <a:endParaRPr lang="fr-FR" sz="1100" dirty="0"/>
          </a:p>
        </p:txBody>
      </p:sp>
      <p:sp>
        <p:nvSpPr>
          <p:cNvPr id="104" name="ZoneTexte 103"/>
          <p:cNvSpPr txBox="1"/>
          <p:nvPr/>
        </p:nvSpPr>
        <p:spPr>
          <a:xfrm>
            <a:off x="7452320" y="4293096"/>
            <a:ext cx="1368152"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200" dirty="0" smtClean="0"/>
              <a:t>Revenus élevé</a:t>
            </a:r>
            <a:endParaRPr lang="fr-FR" sz="1200" dirty="0"/>
          </a:p>
        </p:txBody>
      </p:sp>
      <p:cxnSp>
        <p:nvCxnSpPr>
          <p:cNvPr id="106" name="Connecteur droit avec flèche 105"/>
          <p:cNvCxnSpPr/>
          <p:nvPr/>
        </p:nvCxnSpPr>
        <p:spPr>
          <a:xfrm flipH="1" flipV="1">
            <a:off x="1331640" y="2636912"/>
            <a:ext cx="79208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Connecteur droit avec flèche 107"/>
          <p:cNvCxnSpPr>
            <a:stCxn id="98" idx="1"/>
            <a:endCxn id="102" idx="0"/>
          </p:cNvCxnSpPr>
          <p:nvPr/>
        </p:nvCxnSpPr>
        <p:spPr>
          <a:xfrm flipH="1">
            <a:off x="1579476" y="3320118"/>
            <a:ext cx="472244" cy="180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Connecteur droit avec flèche 109"/>
          <p:cNvCxnSpPr>
            <a:stCxn id="98" idx="1"/>
            <a:endCxn id="101" idx="3"/>
          </p:cNvCxnSpPr>
          <p:nvPr/>
        </p:nvCxnSpPr>
        <p:spPr>
          <a:xfrm flipH="1">
            <a:off x="1035224" y="3320118"/>
            <a:ext cx="1016496" cy="956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Connecteur droit 111"/>
          <p:cNvCxnSpPr>
            <a:stCxn id="98" idx="1"/>
            <a:endCxn id="99" idx="3"/>
          </p:cNvCxnSpPr>
          <p:nvPr/>
        </p:nvCxnSpPr>
        <p:spPr>
          <a:xfrm flipH="1" flipV="1">
            <a:off x="1907704" y="2983741"/>
            <a:ext cx="144016" cy="336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Connecteur droit avec flèche 131"/>
          <p:cNvCxnSpPr>
            <a:endCxn id="87" idx="1"/>
          </p:cNvCxnSpPr>
          <p:nvPr/>
        </p:nvCxnSpPr>
        <p:spPr>
          <a:xfrm flipV="1">
            <a:off x="6372200" y="3947865"/>
            <a:ext cx="1080120" cy="1065311"/>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5" name="Connecteur droit avec flèche 134"/>
          <p:cNvCxnSpPr>
            <a:endCxn id="104" idx="1"/>
          </p:cNvCxnSpPr>
          <p:nvPr/>
        </p:nvCxnSpPr>
        <p:spPr>
          <a:xfrm flipV="1">
            <a:off x="6300192" y="4431596"/>
            <a:ext cx="1152128" cy="58158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7" name="Connecteur droit avec flèche 136"/>
          <p:cNvCxnSpPr>
            <a:endCxn id="84" idx="1"/>
          </p:cNvCxnSpPr>
          <p:nvPr/>
        </p:nvCxnSpPr>
        <p:spPr>
          <a:xfrm flipV="1">
            <a:off x="6372200" y="4883969"/>
            <a:ext cx="1080120" cy="12920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9" name="Connecteur droit avec flèche 138"/>
          <p:cNvCxnSpPr>
            <a:stCxn id="83" idx="3"/>
            <a:endCxn id="91" idx="1"/>
          </p:cNvCxnSpPr>
          <p:nvPr/>
        </p:nvCxnSpPr>
        <p:spPr>
          <a:xfrm>
            <a:off x="6372200" y="5151676"/>
            <a:ext cx="792088" cy="36004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41" name="Connecteur droit avec flèche 140"/>
          <p:cNvCxnSpPr>
            <a:stCxn id="83" idx="2"/>
          </p:cNvCxnSpPr>
          <p:nvPr/>
        </p:nvCxnSpPr>
        <p:spPr>
          <a:xfrm>
            <a:off x="5580112" y="5290175"/>
            <a:ext cx="936104" cy="109115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43" name="Connecteur droit avec flèche 142"/>
          <p:cNvCxnSpPr>
            <a:endCxn id="94" idx="1"/>
          </p:cNvCxnSpPr>
          <p:nvPr/>
        </p:nvCxnSpPr>
        <p:spPr>
          <a:xfrm>
            <a:off x="6084168" y="5301208"/>
            <a:ext cx="1296144" cy="662881"/>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47" name="ZoneTexte 146"/>
          <p:cNvSpPr txBox="1"/>
          <p:nvPr/>
        </p:nvSpPr>
        <p:spPr>
          <a:xfrm>
            <a:off x="1979712" y="4221088"/>
            <a:ext cx="108012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200" b="1" dirty="0" smtClean="0"/>
              <a:t>Habitudes de consommations</a:t>
            </a:r>
            <a:endParaRPr lang="fr-FR" sz="1200" b="1" dirty="0"/>
          </a:p>
        </p:txBody>
      </p:sp>
      <p:cxnSp>
        <p:nvCxnSpPr>
          <p:cNvPr id="149" name="Connecteur droit avec flèche 148"/>
          <p:cNvCxnSpPr/>
          <p:nvPr/>
        </p:nvCxnSpPr>
        <p:spPr>
          <a:xfrm flipV="1">
            <a:off x="5868144" y="4149080"/>
            <a:ext cx="360040" cy="86409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51" name="Connecteur droit avec flèche 150"/>
          <p:cNvCxnSpPr/>
          <p:nvPr/>
        </p:nvCxnSpPr>
        <p:spPr>
          <a:xfrm>
            <a:off x="5004048" y="4797152"/>
            <a:ext cx="144016" cy="2160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3" name="Connecteur droit avec flèche 152"/>
          <p:cNvCxnSpPr>
            <a:stCxn id="6" idx="1"/>
            <a:endCxn id="147" idx="3"/>
          </p:cNvCxnSpPr>
          <p:nvPr/>
        </p:nvCxnSpPr>
        <p:spPr>
          <a:xfrm flipH="1">
            <a:off x="3059832" y="4534381"/>
            <a:ext cx="360040" cy="10220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6" name="Connecteur droit avec flèche 155"/>
          <p:cNvCxnSpPr>
            <a:stCxn id="147" idx="1"/>
            <a:endCxn id="82" idx="3"/>
          </p:cNvCxnSpPr>
          <p:nvPr/>
        </p:nvCxnSpPr>
        <p:spPr>
          <a:xfrm flipH="1" flipV="1">
            <a:off x="1763688" y="4544254"/>
            <a:ext cx="216024" cy="9233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58" name="Connecteur droit avec flèche 157"/>
          <p:cNvCxnSpPr>
            <a:endCxn id="96" idx="3"/>
          </p:cNvCxnSpPr>
          <p:nvPr/>
        </p:nvCxnSpPr>
        <p:spPr>
          <a:xfrm flipH="1">
            <a:off x="1512168" y="5013176"/>
            <a:ext cx="611560" cy="302841"/>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60" name="Connecteur droit avec flèche 159"/>
          <p:cNvCxnSpPr>
            <a:endCxn id="97" idx="3"/>
          </p:cNvCxnSpPr>
          <p:nvPr/>
        </p:nvCxnSpPr>
        <p:spPr>
          <a:xfrm flipH="1">
            <a:off x="1800200" y="5085184"/>
            <a:ext cx="395536" cy="87890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62" name="Connecteur droit avec flèche 161"/>
          <p:cNvCxnSpPr>
            <a:stCxn id="147" idx="2"/>
          </p:cNvCxnSpPr>
          <p:nvPr/>
        </p:nvCxnSpPr>
        <p:spPr>
          <a:xfrm flipH="1">
            <a:off x="2483768" y="5052085"/>
            <a:ext cx="36004" cy="111321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64" name="Connecteur droit avec flèche 163"/>
          <p:cNvCxnSpPr/>
          <p:nvPr/>
        </p:nvCxnSpPr>
        <p:spPr>
          <a:xfrm>
            <a:off x="2843808" y="5085184"/>
            <a:ext cx="648072" cy="108012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66" name="Connecteur droit avec flèche 165"/>
          <p:cNvCxnSpPr/>
          <p:nvPr/>
        </p:nvCxnSpPr>
        <p:spPr>
          <a:xfrm>
            <a:off x="3059832" y="5085184"/>
            <a:ext cx="216024" cy="21602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68" name="ZoneTexte 167"/>
          <p:cNvSpPr txBox="1"/>
          <p:nvPr/>
        </p:nvSpPr>
        <p:spPr>
          <a:xfrm>
            <a:off x="4644008" y="5589240"/>
            <a:ext cx="1368152"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200" dirty="0" smtClean="0"/>
              <a:t>Le plaisir et le confort sont roi</a:t>
            </a:r>
            <a:endParaRPr lang="fr-FR" sz="1200" dirty="0"/>
          </a:p>
        </p:txBody>
      </p:sp>
      <p:cxnSp>
        <p:nvCxnSpPr>
          <p:cNvPr id="170" name="Connecteur droit avec flèche 169"/>
          <p:cNvCxnSpPr>
            <a:endCxn id="168" idx="0"/>
          </p:cNvCxnSpPr>
          <p:nvPr/>
        </p:nvCxnSpPr>
        <p:spPr>
          <a:xfrm>
            <a:off x="5292080" y="5301208"/>
            <a:ext cx="36004" cy="28803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80" name="ZoneTexte 79"/>
          <p:cNvSpPr txBox="1"/>
          <p:nvPr/>
        </p:nvSpPr>
        <p:spPr>
          <a:xfrm>
            <a:off x="4932040" y="6237312"/>
            <a:ext cx="108012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200" dirty="0" smtClean="0"/>
              <a:t>Aime Mode </a:t>
            </a:r>
            <a:endParaRPr lang="fr-FR"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419872" y="3501008"/>
            <a:ext cx="2232248" cy="830997"/>
          </a:xfrm>
          <a:prstGeom prst="rect">
            <a:avLst/>
          </a:prstGeom>
          <a:solidFill>
            <a:schemeClr val="accent1">
              <a:lumMod val="75000"/>
            </a:schemeClr>
          </a:solidFill>
          <a:ln w="57150">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400" dirty="0" smtClean="0"/>
              <a:t>Les jeunes Mamans</a:t>
            </a:r>
            <a:endParaRPr lang="fr-FR" sz="2400" dirty="0"/>
          </a:p>
        </p:txBody>
      </p:sp>
      <p:sp>
        <p:nvSpPr>
          <p:cNvPr id="4" name="ZoneTexte 3"/>
          <p:cNvSpPr txBox="1"/>
          <p:nvPr/>
        </p:nvSpPr>
        <p:spPr>
          <a:xfrm>
            <a:off x="3419872" y="3068960"/>
            <a:ext cx="2232248" cy="338554"/>
          </a:xfrm>
          <a:prstGeom prst="rect">
            <a:avLst/>
          </a:prstGeom>
          <a:solidFill>
            <a:srgbClr val="DBECDA"/>
          </a:solidFill>
          <a:ln>
            <a:solidFill>
              <a:srgbClr val="DBECDA"/>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Les réfractaires</a:t>
            </a:r>
          </a:p>
        </p:txBody>
      </p:sp>
      <p:sp>
        <p:nvSpPr>
          <p:cNvPr id="5" name="ZoneTexte 4"/>
          <p:cNvSpPr txBox="1"/>
          <p:nvPr/>
        </p:nvSpPr>
        <p:spPr>
          <a:xfrm>
            <a:off x="3419872" y="4380307"/>
            <a:ext cx="2160240" cy="41684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nSpc>
                <a:spcPct val="150000"/>
              </a:lnSpc>
            </a:pPr>
            <a:r>
              <a:rPr lang="fr-F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Les Bons plans</a:t>
            </a:r>
          </a:p>
        </p:txBody>
      </p:sp>
      <p:sp>
        <p:nvSpPr>
          <p:cNvPr id="6" name="Rectangle 5"/>
          <p:cNvSpPr/>
          <p:nvPr/>
        </p:nvSpPr>
        <p:spPr>
          <a:xfrm>
            <a:off x="0" y="4509120"/>
            <a:ext cx="1656184"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smtClean="0"/>
              <a:t>Mère épanouie</a:t>
            </a:r>
          </a:p>
        </p:txBody>
      </p:sp>
      <p:sp>
        <p:nvSpPr>
          <p:cNvPr id="8" name="Rectangle 7"/>
          <p:cNvSpPr/>
          <p:nvPr/>
        </p:nvSpPr>
        <p:spPr>
          <a:xfrm>
            <a:off x="611560" y="5589240"/>
            <a:ext cx="1656184"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smtClean="0"/>
              <a:t>Achat malin</a:t>
            </a:r>
          </a:p>
        </p:txBody>
      </p:sp>
      <p:sp>
        <p:nvSpPr>
          <p:cNvPr id="9" name="Rectangle 8"/>
          <p:cNvSpPr/>
          <p:nvPr/>
        </p:nvSpPr>
        <p:spPr>
          <a:xfrm>
            <a:off x="6948264" y="5949280"/>
            <a:ext cx="1656184" cy="648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smtClean="0"/>
              <a:t>En quête d’innovations à prix intéressant</a:t>
            </a:r>
          </a:p>
        </p:txBody>
      </p:sp>
      <p:sp>
        <p:nvSpPr>
          <p:cNvPr id="10" name="Rectangle 9"/>
          <p:cNvSpPr/>
          <p:nvPr/>
        </p:nvSpPr>
        <p:spPr>
          <a:xfrm>
            <a:off x="3923928" y="6093296"/>
            <a:ext cx="1944216" cy="4320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smtClean="0"/>
              <a:t>Plaisir à comparer le rapport qualité/Prix</a:t>
            </a:r>
          </a:p>
        </p:txBody>
      </p:sp>
      <p:sp>
        <p:nvSpPr>
          <p:cNvPr id="11" name="Rectangle 10"/>
          <p:cNvSpPr/>
          <p:nvPr/>
        </p:nvSpPr>
        <p:spPr>
          <a:xfrm>
            <a:off x="2195736" y="5013176"/>
            <a:ext cx="1656184"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smtClean="0"/>
              <a:t>Avertie et réactive</a:t>
            </a:r>
          </a:p>
        </p:txBody>
      </p:sp>
      <p:sp>
        <p:nvSpPr>
          <p:cNvPr id="12" name="Rectangle 11"/>
          <p:cNvSpPr/>
          <p:nvPr/>
        </p:nvSpPr>
        <p:spPr>
          <a:xfrm>
            <a:off x="7308304" y="4653136"/>
            <a:ext cx="1656184"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smtClean="0"/>
              <a:t>Achat en Grande surface</a:t>
            </a:r>
            <a:endParaRPr lang="fr-FR" sz="1200" dirty="0"/>
          </a:p>
        </p:txBody>
      </p:sp>
      <p:sp>
        <p:nvSpPr>
          <p:cNvPr id="13" name="Rectangle 12"/>
          <p:cNvSpPr/>
          <p:nvPr/>
        </p:nvSpPr>
        <p:spPr>
          <a:xfrm>
            <a:off x="7092280" y="5301208"/>
            <a:ext cx="187220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smtClean="0"/>
              <a:t>Sépare les achats adultes/ Enfants : Rayon spécialisé Enfant</a:t>
            </a:r>
          </a:p>
        </p:txBody>
      </p:sp>
      <p:sp>
        <p:nvSpPr>
          <p:cNvPr id="14" name="Rectangle 13"/>
          <p:cNvSpPr/>
          <p:nvPr/>
        </p:nvSpPr>
        <p:spPr>
          <a:xfrm>
            <a:off x="7308304" y="3140968"/>
            <a:ext cx="1656184" cy="648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smtClean="0"/>
              <a:t>Achète produits</a:t>
            </a:r>
          </a:p>
          <a:p>
            <a:pPr algn="ctr"/>
            <a:r>
              <a:rPr lang="fr-FR" sz="1200" dirty="0" smtClean="0"/>
              <a:t>Avec bon de réduction</a:t>
            </a:r>
          </a:p>
        </p:txBody>
      </p:sp>
      <p:sp>
        <p:nvSpPr>
          <p:cNvPr id="15" name="Rectangle 14"/>
          <p:cNvSpPr/>
          <p:nvPr/>
        </p:nvSpPr>
        <p:spPr>
          <a:xfrm>
            <a:off x="3995936" y="5445224"/>
            <a:ext cx="1656184"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smtClean="0"/>
              <a:t>Achète offre globale</a:t>
            </a:r>
          </a:p>
        </p:txBody>
      </p:sp>
      <p:sp>
        <p:nvSpPr>
          <p:cNvPr id="16" name="Rectangle 15"/>
          <p:cNvSpPr/>
          <p:nvPr/>
        </p:nvSpPr>
        <p:spPr>
          <a:xfrm>
            <a:off x="5796136" y="4077072"/>
            <a:ext cx="1656184"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b="1" dirty="0" smtClean="0"/>
              <a:t>Comportements de consommation</a:t>
            </a:r>
            <a:endParaRPr lang="fr-FR" sz="1200" b="1" dirty="0"/>
          </a:p>
        </p:txBody>
      </p:sp>
      <p:sp>
        <p:nvSpPr>
          <p:cNvPr id="17" name="Rectangle 16"/>
          <p:cNvSpPr/>
          <p:nvPr/>
        </p:nvSpPr>
        <p:spPr>
          <a:xfrm>
            <a:off x="1187624" y="3429000"/>
            <a:ext cx="1656184" cy="3600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b="1" dirty="0" smtClean="0"/>
              <a:t>Valeur, caractéristiques</a:t>
            </a:r>
          </a:p>
        </p:txBody>
      </p:sp>
      <p:cxnSp>
        <p:nvCxnSpPr>
          <p:cNvPr id="21" name="Connecteur droit avec flèche 20"/>
          <p:cNvCxnSpPr>
            <a:stCxn id="17" idx="2"/>
          </p:cNvCxnSpPr>
          <p:nvPr/>
        </p:nvCxnSpPr>
        <p:spPr>
          <a:xfrm flipH="1">
            <a:off x="971600" y="3789040"/>
            <a:ext cx="1044116" cy="72008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3" name="Connecteur droit avec flèche 22"/>
          <p:cNvCxnSpPr/>
          <p:nvPr/>
        </p:nvCxnSpPr>
        <p:spPr>
          <a:xfrm>
            <a:off x="2411760" y="3861048"/>
            <a:ext cx="576064" cy="115212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5" name="Connecteur droit avec flèche 24"/>
          <p:cNvCxnSpPr/>
          <p:nvPr/>
        </p:nvCxnSpPr>
        <p:spPr>
          <a:xfrm flipH="1">
            <a:off x="2123728" y="3861048"/>
            <a:ext cx="72008" cy="172819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7" name="Connecteur droit avec flèche 26"/>
          <p:cNvCxnSpPr>
            <a:stCxn id="5" idx="3"/>
            <a:endCxn id="16" idx="1"/>
          </p:cNvCxnSpPr>
          <p:nvPr/>
        </p:nvCxnSpPr>
        <p:spPr>
          <a:xfrm flipV="1">
            <a:off x="5580112" y="4329100"/>
            <a:ext cx="216024" cy="25963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Connecteur droit avec flèche 28"/>
          <p:cNvCxnSpPr>
            <a:endCxn id="14" idx="1"/>
          </p:cNvCxnSpPr>
          <p:nvPr/>
        </p:nvCxnSpPr>
        <p:spPr>
          <a:xfrm flipV="1">
            <a:off x="6660232" y="3465004"/>
            <a:ext cx="648072" cy="61206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5" name="Connecteur droit avec flèche 34"/>
          <p:cNvCxnSpPr>
            <a:endCxn id="12" idx="1"/>
          </p:cNvCxnSpPr>
          <p:nvPr/>
        </p:nvCxnSpPr>
        <p:spPr>
          <a:xfrm>
            <a:off x="7092280" y="4653136"/>
            <a:ext cx="216024" cy="25202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7" name="Connecteur droit avec flèche 36"/>
          <p:cNvCxnSpPr>
            <a:stCxn id="16" idx="2"/>
          </p:cNvCxnSpPr>
          <p:nvPr/>
        </p:nvCxnSpPr>
        <p:spPr>
          <a:xfrm>
            <a:off x="6624228" y="4581128"/>
            <a:ext cx="468052" cy="108012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2" name="Connecteur droit avec flèche 41"/>
          <p:cNvCxnSpPr>
            <a:endCxn id="17" idx="3"/>
          </p:cNvCxnSpPr>
          <p:nvPr/>
        </p:nvCxnSpPr>
        <p:spPr>
          <a:xfrm flipH="1" flipV="1">
            <a:off x="2843808" y="3609020"/>
            <a:ext cx="576064" cy="8280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4" name="ZoneTexte 43"/>
          <p:cNvSpPr txBox="1"/>
          <p:nvPr/>
        </p:nvSpPr>
        <p:spPr>
          <a:xfrm>
            <a:off x="4716016" y="2420888"/>
            <a:ext cx="1800200" cy="461665"/>
          </a:xfrm>
          <a:prstGeom prst="rect">
            <a:avLst/>
          </a:prstGeom>
          <a:solidFill>
            <a:srgbClr val="DBECDA"/>
          </a:solidFill>
          <a:ln>
            <a:solidFill>
              <a:srgbClr val="DBECDA"/>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b="1" dirty="0" smtClean="0">
                <a:solidFill>
                  <a:schemeClr val="tx1"/>
                </a:solidFill>
              </a:rPr>
              <a:t>Comportements de consommations</a:t>
            </a:r>
            <a:endParaRPr lang="fr-FR" sz="1200" b="1" dirty="0">
              <a:solidFill>
                <a:schemeClr val="tx1"/>
              </a:solidFill>
            </a:endParaRPr>
          </a:p>
        </p:txBody>
      </p:sp>
      <p:sp>
        <p:nvSpPr>
          <p:cNvPr id="45" name="Rectangle 44"/>
          <p:cNvSpPr/>
          <p:nvPr/>
        </p:nvSpPr>
        <p:spPr>
          <a:xfrm>
            <a:off x="3995936" y="5013176"/>
            <a:ext cx="1584176" cy="3600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smtClean="0"/>
              <a:t>Sensible aux catalogues</a:t>
            </a:r>
          </a:p>
        </p:txBody>
      </p:sp>
      <p:cxnSp>
        <p:nvCxnSpPr>
          <p:cNvPr id="51" name="Connecteur droit avec flèche 50"/>
          <p:cNvCxnSpPr>
            <a:endCxn id="45" idx="3"/>
          </p:cNvCxnSpPr>
          <p:nvPr/>
        </p:nvCxnSpPr>
        <p:spPr>
          <a:xfrm flipH="1">
            <a:off x="5580112" y="4653136"/>
            <a:ext cx="648072" cy="54006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3" name="Connecteur droit avec flèche 52"/>
          <p:cNvCxnSpPr>
            <a:endCxn id="15" idx="3"/>
          </p:cNvCxnSpPr>
          <p:nvPr/>
        </p:nvCxnSpPr>
        <p:spPr>
          <a:xfrm flipH="1">
            <a:off x="5652120" y="4653136"/>
            <a:ext cx="576064" cy="104411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5" name="Connecteur droit avec flèche 54"/>
          <p:cNvCxnSpPr>
            <a:endCxn id="10" idx="3"/>
          </p:cNvCxnSpPr>
          <p:nvPr/>
        </p:nvCxnSpPr>
        <p:spPr>
          <a:xfrm flipH="1">
            <a:off x="5868144" y="4653136"/>
            <a:ext cx="504056" cy="165618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7" name="Connecteur droit avec flèche 56"/>
          <p:cNvCxnSpPr>
            <a:endCxn id="9" idx="1"/>
          </p:cNvCxnSpPr>
          <p:nvPr/>
        </p:nvCxnSpPr>
        <p:spPr>
          <a:xfrm>
            <a:off x="6444208" y="4653136"/>
            <a:ext cx="504056" cy="162018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58" name="Rectangle 57"/>
          <p:cNvSpPr/>
          <p:nvPr/>
        </p:nvSpPr>
        <p:spPr>
          <a:xfrm>
            <a:off x="7739336" y="4077072"/>
            <a:ext cx="1404664" cy="3600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smtClean="0"/>
              <a:t>Possède la Carte du magasin</a:t>
            </a:r>
          </a:p>
        </p:txBody>
      </p:sp>
      <p:cxnSp>
        <p:nvCxnSpPr>
          <p:cNvPr id="61" name="Connecteur droit avec flèche 60"/>
          <p:cNvCxnSpPr>
            <a:stCxn id="16" idx="3"/>
            <a:endCxn id="58" idx="1"/>
          </p:cNvCxnSpPr>
          <p:nvPr/>
        </p:nvCxnSpPr>
        <p:spPr>
          <a:xfrm flipV="1">
            <a:off x="7452320" y="4257092"/>
            <a:ext cx="287016" cy="7200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62" name="Rectangle 61"/>
          <p:cNvSpPr/>
          <p:nvPr/>
        </p:nvSpPr>
        <p:spPr>
          <a:xfrm>
            <a:off x="1403648" y="6021288"/>
            <a:ext cx="1656184"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smtClean="0"/>
              <a:t>Sud Est de la France</a:t>
            </a:r>
          </a:p>
        </p:txBody>
      </p:sp>
      <p:cxnSp>
        <p:nvCxnSpPr>
          <p:cNvPr id="68" name="Connecteur droit avec flèche 67"/>
          <p:cNvCxnSpPr/>
          <p:nvPr/>
        </p:nvCxnSpPr>
        <p:spPr>
          <a:xfrm>
            <a:off x="2411760" y="3861048"/>
            <a:ext cx="144016" cy="216024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73" name="ZoneTexte 72"/>
          <p:cNvSpPr txBox="1"/>
          <p:nvPr/>
        </p:nvSpPr>
        <p:spPr>
          <a:xfrm>
            <a:off x="1475656" y="1700808"/>
            <a:ext cx="1152128" cy="276999"/>
          </a:xfrm>
          <a:prstGeom prst="rect">
            <a:avLst/>
          </a:prstGeom>
          <a:solidFill>
            <a:srgbClr val="DBECDA"/>
          </a:solidFill>
          <a:ln>
            <a:solidFill>
              <a:srgbClr val="DBECDA"/>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solidFill>
                  <a:schemeClr val="tx1"/>
                </a:solidFill>
              </a:rPr>
              <a:t>Introvertie</a:t>
            </a:r>
            <a:endParaRPr lang="fr-FR" sz="1200" dirty="0">
              <a:solidFill>
                <a:schemeClr val="tx1"/>
              </a:solidFill>
            </a:endParaRPr>
          </a:p>
        </p:txBody>
      </p:sp>
      <p:sp>
        <p:nvSpPr>
          <p:cNvPr id="74" name="ZoneTexte 73"/>
          <p:cNvSpPr txBox="1"/>
          <p:nvPr/>
        </p:nvSpPr>
        <p:spPr>
          <a:xfrm>
            <a:off x="395536" y="2564904"/>
            <a:ext cx="1800200" cy="461665"/>
          </a:xfrm>
          <a:prstGeom prst="rect">
            <a:avLst/>
          </a:prstGeom>
          <a:solidFill>
            <a:srgbClr val="DBECDA"/>
          </a:solidFill>
          <a:ln>
            <a:solidFill>
              <a:srgbClr val="DBECDA"/>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solidFill>
                  <a:schemeClr val="tx1"/>
                </a:solidFill>
              </a:rPr>
              <a:t>Vie de couple entre « </a:t>
            </a:r>
            <a:r>
              <a:rPr lang="fr-FR" sz="1200" dirty="0" err="1" smtClean="0">
                <a:solidFill>
                  <a:schemeClr val="tx1"/>
                </a:solidFill>
              </a:rPr>
              <a:t>guimet</a:t>
            </a:r>
            <a:r>
              <a:rPr lang="fr-FR" sz="1200" dirty="0" smtClean="0">
                <a:solidFill>
                  <a:schemeClr val="tx1"/>
                </a:solidFill>
              </a:rPr>
              <a:t> »</a:t>
            </a:r>
            <a:endParaRPr lang="fr-FR" sz="1200" dirty="0">
              <a:solidFill>
                <a:schemeClr val="tx1"/>
              </a:solidFill>
            </a:endParaRPr>
          </a:p>
        </p:txBody>
      </p:sp>
      <p:sp>
        <p:nvSpPr>
          <p:cNvPr id="75" name="ZoneTexte 74"/>
          <p:cNvSpPr txBox="1"/>
          <p:nvPr/>
        </p:nvSpPr>
        <p:spPr>
          <a:xfrm>
            <a:off x="827584" y="836712"/>
            <a:ext cx="1800200" cy="461665"/>
          </a:xfrm>
          <a:prstGeom prst="rect">
            <a:avLst/>
          </a:prstGeom>
          <a:solidFill>
            <a:srgbClr val="DBECDA"/>
          </a:solidFill>
          <a:ln>
            <a:solidFill>
              <a:srgbClr val="DBECDA"/>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solidFill>
                  <a:schemeClr val="tx1"/>
                </a:solidFill>
              </a:rPr>
              <a:t>Centre leur vie autour de leurs enfants</a:t>
            </a:r>
            <a:endParaRPr lang="fr-FR" sz="1200" dirty="0">
              <a:solidFill>
                <a:schemeClr val="tx1"/>
              </a:solidFill>
            </a:endParaRPr>
          </a:p>
        </p:txBody>
      </p:sp>
      <p:sp>
        <p:nvSpPr>
          <p:cNvPr id="76" name="ZoneTexte 75"/>
          <p:cNvSpPr txBox="1"/>
          <p:nvPr/>
        </p:nvSpPr>
        <p:spPr>
          <a:xfrm>
            <a:off x="3203848" y="1052736"/>
            <a:ext cx="1800200" cy="830997"/>
          </a:xfrm>
          <a:prstGeom prst="rect">
            <a:avLst/>
          </a:prstGeom>
          <a:solidFill>
            <a:srgbClr val="DBECDA"/>
          </a:solidFill>
          <a:ln>
            <a:solidFill>
              <a:srgbClr val="DBECDA"/>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solidFill>
                  <a:schemeClr val="tx1"/>
                </a:solidFill>
              </a:rPr>
              <a:t>Mauvaise intégration dans la société car réfractaire aux changements</a:t>
            </a:r>
            <a:endParaRPr lang="fr-FR" sz="1200" dirty="0">
              <a:solidFill>
                <a:schemeClr val="tx1"/>
              </a:solidFill>
            </a:endParaRPr>
          </a:p>
        </p:txBody>
      </p:sp>
      <p:sp>
        <p:nvSpPr>
          <p:cNvPr id="77" name="ZoneTexte 76"/>
          <p:cNvSpPr txBox="1"/>
          <p:nvPr/>
        </p:nvSpPr>
        <p:spPr>
          <a:xfrm>
            <a:off x="5292080" y="476672"/>
            <a:ext cx="1800200" cy="461665"/>
          </a:xfrm>
          <a:prstGeom prst="rect">
            <a:avLst/>
          </a:prstGeom>
          <a:solidFill>
            <a:srgbClr val="DBECDA"/>
          </a:solidFill>
          <a:ln>
            <a:solidFill>
              <a:srgbClr val="DBECDA"/>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solidFill>
                  <a:schemeClr val="tx1"/>
                </a:solidFill>
              </a:rPr>
              <a:t>Peu sensible aux promotions</a:t>
            </a:r>
          </a:p>
        </p:txBody>
      </p:sp>
      <p:sp>
        <p:nvSpPr>
          <p:cNvPr id="78" name="ZoneTexte 77"/>
          <p:cNvSpPr txBox="1"/>
          <p:nvPr/>
        </p:nvSpPr>
        <p:spPr>
          <a:xfrm>
            <a:off x="6156176" y="1556792"/>
            <a:ext cx="1800200" cy="276999"/>
          </a:xfrm>
          <a:prstGeom prst="rect">
            <a:avLst/>
          </a:prstGeom>
          <a:solidFill>
            <a:srgbClr val="DBECDA"/>
          </a:solidFill>
          <a:ln>
            <a:solidFill>
              <a:srgbClr val="DBECDA"/>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solidFill>
                  <a:schemeClr val="tx1"/>
                </a:solidFill>
              </a:rPr>
              <a:t>Confort est le point fort </a:t>
            </a:r>
            <a:endParaRPr lang="fr-FR" sz="1200" dirty="0">
              <a:solidFill>
                <a:schemeClr val="tx1"/>
              </a:solidFill>
            </a:endParaRPr>
          </a:p>
        </p:txBody>
      </p:sp>
      <p:sp>
        <p:nvSpPr>
          <p:cNvPr id="79" name="ZoneTexte 78"/>
          <p:cNvSpPr txBox="1"/>
          <p:nvPr/>
        </p:nvSpPr>
        <p:spPr>
          <a:xfrm>
            <a:off x="7524328" y="1988840"/>
            <a:ext cx="1619672" cy="288032"/>
          </a:xfrm>
          <a:prstGeom prst="rect">
            <a:avLst/>
          </a:prstGeom>
          <a:solidFill>
            <a:srgbClr val="DBECDA"/>
          </a:solidFill>
          <a:ln>
            <a:solidFill>
              <a:srgbClr val="DBECDA"/>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solidFill>
                  <a:schemeClr val="tx1"/>
                </a:solidFill>
              </a:rPr>
              <a:t>Vêtement plus chers</a:t>
            </a:r>
            <a:endParaRPr lang="fr-FR" sz="1200" dirty="0">
              <a:solidFill>
                <a:schemeClr val="tx1"/>
              </a:solidFill>
            </a:endParaRPr>
          </a:p>
        </p:txBody>
      </p:sp>
      <p:sp>
        <p:nvSpPr>
          <p:cNvPr id="80" name="ZoneTexte 79"/>
          <p:cNvSpPr txBox="1"/>
          <p:nvPr/>
        </p:nvSpPr>
        <p:spPr>
          <a:xfrm>
            <a:off x="6156176" y="2060849"/>
            <a:ext cx="1152128" cy="276999"/>
          </a:xfrm>
          <a:prstGeom prst="rect">
            <a:avLst/>
          </a:prstGeom>
          <a:solidFill>
            <a:srgbClr val="DBECDA"/>
          </a:solidFill>
          <a:ln>
            <a:solidFill>
              <a:srgbClr val="DBECDA"/>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solidFill>
                  <a:schemeClr val="tx1"/>
                </a:solidFill>
              </a:rPr>
              <a:t>cocooning</a:t>
            </a:r>
            <a:endParaRPr lang="fr-FR" sz="1200" dirty="0">
              <a:solidFill>
                <a:schemeClr val="tx1"/>
              </a:solidFill>
            </a:endParaRPr>
          </a:p>
        </p:txBody>
      </p:sp>
      <p:sp>
        <p:nvSpPr>
          <p:cNvPr id="81" name="ZoneTexte 80"/>
          <p:cNvSpPr txBox="1"/>
          <p:nvPr/>
        </p:nvSpPr>
        <p:spPr>
          <a:xfrm>
            <a:off x="467544" y="2132856"/>
            <a:ext cx="1800200" cy="276999"/>
          </a:xfrm>
          <a:prstGeom prst="rect">
            <a:avLst/>
          </a:prstGeom>
          <a:solidFill>
            <a:srgbClr val="DBECDA"/>
          </a:solidFill>
          <a:ln>
            <a:solidFill>
              <a:srgbClr val="DBECDA"/>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solidFill>
                  <a:schemeClr val="tx1"/>
                </a:solidFill>
              </a:rPr>
              <a:t>Îles de France et nord</a:t>
            </a:r>
            <a:endParaRPr lang="fr-FR" sz="1200" dirty="0">
              <a:solidFill>
                <a:schemeClr val="tx1"/>
              </a:solidFill>
            </a:endParaRPr>
          </a:p>
        </p:txBody>
      </p:sp>
      <p:sp>
        <p:nvSpPr>
          <p:cNvPr id="82" name="ZoneTexte 81"/>
          <p:cNvSpPr txBox="1"/>
          <p:nvPr/>
        </p:nvSpPr>
        <p:spPr>
          <a:xfrm>
            <a:off x="6804248" y="2564904"/>
            <a:ext cx="1800200" cy="461665"/>
          </a:xfrm>
          <a:prstGeom prst="rect">
            <a:avLst/>
          </a:prstGeom>
          <a:solidFill>
            <a:srgbClr val="DBECDA"/>
          </a:solidFill>
          <a:ln>
            <a:solidFill>
              <a:srgbClr val="DBECDA"/>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dirty="0" smtClean="0">
                <a:solidFill>
                  <a:schemeClr val="tx1"/>
                </a:solidFill>
              </a:rPr>
              <a:t>Attaché à la marque </a:t>
            </a:r>
          </a:p>
          <a:p>
            <a:r>
              <a:rPr lang="fr-FR" sz="1200" dirty="0" smtClean="0">
                <a:solidFill>
                  <a:schemeClr val="tx1"/>
                </a:solidFill>
                <a:sym typeface="Wingdings" pitchFamily="2" charset="2"/>
              </a:rPr>
              <a:t> Assurance</a:t>
            </a:r>
            <a:endParaRPr lang="fr-FR" sz="1200" dirty="0">
              <a:solidFill>
                <a:schemeClr val="tx1"/>
              </a:solidFill>
            </a:endParaRPr>
          </a:p>
        </p:txBody>
      </p:sp>
      <p:sp>
        <p:nvSpPr>
          <p:cNvPr id="83" name="ZoneTexte 82"/>
          <p:cNvSpPr txBox="1"/>
          <p:nvPr/>
        </p:nvSpPr>
        <p:spPr>
          <a:xfrm>
            <a:off x="2339752" y="2420888"/>
            <a:ext cx="1944216" cy="276999"/>
          </a:xfrm>
          <a:prstGeom prst="rect">
            <a:avLst/>
          </a:prstGeom>
          <a:solidFill>
            <a:srgbClr val="DBECDA"/>
          </a:solidFill>
          <a:ln>
            <a:solidFill>
              <a:srgbClr val="DBECDA"/>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200" b="1" dirty="0" smtClean="0">
                <a:solidFill>
                  <a:schemeClr val="tx1"/>
                </a:solidFill>
              </a:rPr>
              <a:t>Valeur, Descriptions</a:t>
            </a:r>
            <a:endParaRPr lang="fr-FR" sz="1200" b="1" dirty="0">
              <a:solidFill>
                <a:schemeClr val="tx1"/>
              </a:solidFill>
            </a:endParaRPr>
          </a:p>
        </p:txBody>
      </p:sp>
      <p:cxnSp>
        <p:nvCxnSpPr>
          <p:cNvPr id="85" name="Connecteur droit avec flèche 84"/>
          <p:cNvCxnSpPr>
            <a:endCxn id="74" idx="3"/>
          </p:cNvCxnSpPr>
          <p:nvPr/>
        </p:nvCxnSpPr>
        <p:spPr>
          <a:xfrm flipH="1">
            <a:off x="2195736" y="2708920"/>
            <a:ext cx="288032" cy="8681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7" name="Connecteur droit avec flèche 86"/>
          <p:cNvCxnSpPr>
            <a:stCxn id="4" idx="0"/>
            <a:endCxn id="44" idx="1"/>
          </p:cNvCxnSpPr>
          <p:nvPr/>
        </p:nvCxnSpPr>
        <p:spPr>
          <a:xfrm flipV="1">
            <a:off x="4535996" y="2651721"/>
            <a:ext cx="180020" cy="4172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9" name="Connecteur droit avec flèche 88"/>
          <p:cNvCxnSpPr>
            <a:stCxn id="4" idx="1"/>
          </p:cNvCxnSpPr>
          <p:nvPr/>
        </p:nvCxnSpPr>
        <p:spPr>
          <a:xfrm flipH="1" flipV="1">
            <a:off x="3131840" y="2780929"/>
            <a:ext cx="288032" cy="4573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1" name="Connecteur droit avec flèche 90"/>
          <p:cNvCxnSpPr>
            <a:endCxn id="81" idx="3"/>
          </p:cNvCxnSpPr>
          <p:nvPr/>
        </p:nvCxnSpPr>
        <p:spPr>
          <a:xfrm flipH="1" flipV="1">
            <a:off x="2267744" y="2271356"/>
            <a:ext cx="216024" cy="2215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3" name="Connecteur droit avec flèche 92"/>
          <p:cNvCxnSpPr/>
          <p:nvPr/>
        </p:nvCxnSpPr>
        <p:spPr>
          <a:xfrm flipH="1" flipV="1">
            <a:off x="2483768" y="1988840"/>
            <a:ext cx="288032"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5" name="Connecteur droit avec flèche 94"/>
          <p:cNvCxnSpPr>
            <a:endCxn id="75" idx="3"/>
          </p:cNvCxnSpPr>
          <p:nvPr/>
        </p:nvCxnSpPr>
        <p:spPr>
          <a:xfrm flipH="1" flipV="1">
            <a:off x="2627784" y="1067545"/>
            <a:ext cx="504056" cy="135334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7" name="Connecteur droit avec flèche 96"/>
          <p:cNvCxnSpPr/>
          <p:nvPr/>
        </p:nvCxnSpPr>
        <p:spPr>
          <a:xfrm flipV="1">
            <a:off x="3203848" y="1988840"/>
            <a:ext cx="288032"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9" name="Connecteur droit avec flèche 98"/>
          <p:cNvCxnSpPr/>
          <p:nvPr/>
        </p:nvCxnSpPr>
        <p:spPr>
          <a:xfrm flipV="1">
            <a:off x="5292080" y="980728"/>
            <a:ext cx="432048" cy="14401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1" name="Connecteur droit avec flèche 100"/>
          <p:cNvCxnSpPr/>
          <p:nvPr/>
        </p:nvCxnSpPr>
        <p:spPr>
          <a:xfrm flipV="1">
            <a:off x="5364088" y="1700808"/>
            <a:ext cx="792088" cy="7200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3" name="Connecteur droit avec flèche 102"/>
          <p:cNvCxnSpPr>
            <a:stCxn id="44" idx="3"/>
            <a:endCxn id="82" idx="1"/>
          </p:cNvCxnSpPr>
          <p:nvPr/>
        </p:nvCxnSpPr>
        <p:spPr>
          <a:xfrm>
            <a:off x="6516216" y="2651721"/>
            <a:ext cx="288032" cy="1440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5" name="Connecteur droit avec flèche 104"/>
          <p:cNvCxnSpPr>
            <a:endCxn id="80" idx="0"/>
          </p:cNvCxnSpPr>
          <p:nvPr/>
        </p:nvCxnSpPr>
        <p:spPr>
          <a:xfrm flipH="1">
            <a:off x="6732240" y="1772816"/>
            <a:ext cx="144016" cy="2880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7" name="Connecteur droit avec flèche 106"/>
          <p:cNvCxnSpPr/>
          <p:nvPr/>
        </p:nvCxnSpPr>
        <p:spPr>
          <a:xfrm>
            <a:off x="7452320" y="1844824"/>
            <a:ext cx="216024" cy="1440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7" name="Rectangle 116"/>
          <p:cNvSpPr/>
          <p:nvPr/>
        </p:nvSpPr>
        <p:spPr>
          <a:xfrm>
            <a:off x="395536" y="5013176"/>
            <a:ext cx="1656184"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smtClean="0"/>
              <a:t>Aime le shopping</a:t>
            </a:r>
          </a:p>
        </p:txBody>
      </p:sp>
      <p:cxnSp>
        <p:nvCxnSpPr>
          <p:cNvPr id="119" name="Connecteur droit avec flèche 118"/>
          <p:cNvCxnSpPr/>
          <p:nvPr/>
        </p:nvCxnSpPr>
        <p:spPr>
          <a:xfrm flipH="1">
            <a:off x="1835696" y="3861048"/>
            <a:ext cx="288032" cy="115212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Personnalisé 6">
      <a:dk1>
        <a:sysClr val="windowText" lastClr="000000"/>
      </a:dk1>
      <a:lt1>
        <a:srgbClr val="FFFCE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12487</TotalTime>
  <Words>2331</Words>
  <Application>Microsoft Office PowerPoint</Application>
  <PresentationFormat>Affichage à l'écran (4:3)</PresentationFormat>
  <Paragraphs>520</Paragraphs>
  <Slides>34</Slides>
  <Notes>4</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Civil</vt:lpstr>
      <vt:lpstr>  Typologie des  consommateurs Approche Marketing</vt:lpstr>
      <vt:lpstr>Présentation PowerPoint</vt:lpstr>
      <vt:lpstr>Une typologie : Mais Pourquoi ??</vt:lpstr>
      <vt:lpstr>Potentiel   Nombre de Naissances</vt:lpstr>
      <vt:lpstr>Potentiel Age des mamans</vt:lpstr>
      <vt:lpstr>Présentation PowerPoint</vt:lpstr>
      <vt:lpstr> Segmentation </vt:lpstr>
      <vt:lpstr>Présentation PowerPoint</vt:lpstr>
      <vt:lpstr>Présentation PowerPoint</vt:lpstr>
      <vt:lpstr>Présentation PowerPoint</vt:lpstr>
      <vt:lpstr>Intérêt Budget alloué aux enfants</vt:lpstr>
      <vt:lpstr>Présentation PowerPoint</vt:lpstr>
      <vt:lpstr>Accessibilité Quelles sont les motivations d’achats pour ces cibles?</vt:lpstr>
      <vt:lpstr>Accessibilité Circuit d’achat : Préférence</vt:lpstr>
      <vt:lpstr>Présentation PowerPoint</vt:lpstr>
      <vt:lpstr>Présentation PowerPoint</vt:lpstr>
      <vt:lpstr>Présentation PowerPoint</vt:lpstr>
      <vt:lpstr>Accessibilité : Communication externe</vt:lpstr>
      <vt:lpstr>Accessibilité  Comment les industriels séduisent elles les Mamans?</vt:lpstr>
      <vt:lpstr>Présentation PowerPoint</vt:lpstr>
      <vt:lpstr>Praticité</vt:lpstr>
      <vt:lpstr>Nostalgie </vt:lpstr>
      <vt:lpstr>Sécurité</vt:lpstr>
      <vt:lpstr>Convivialité/ Relationnel</vt:lpstr>
      <vt:lpstr>Rythme de vie</vt:lpstr>
      <vt:lpstr>Faire du Shopping</vt:lpstr>
      <vt:lpstr>Sortie entre maman</vt:lpstr>
      <vt:lpstr>Santé/Nutrition</vt:lpstr>
      <vt:lpstr>Cas d’une entreprise</vt:lpstr>
      <vt:lpstr>Cas d’une entreprise - Blédina</vt:lpstr>
      <vt:lpstr>Cas d’une entreprise - Blédina</vt:lpstr>
      <vt:lpstr>Cas d’une entreprise - Blédina</vt:lpstr>
      <vt:lpstr>Cas d’une entreprise</vt:lpstr>
      <vt:lpstr>Sources cas entreprise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Typologie des  consommateurs</dc:title>
  <dc:creator>charlotte</dc:creator>
  <cp:lastModifiedBy>Julie</cp:lastModifiedBy>
  <cp:revision>593</cp:revision>
  <dcterms:created xsi:type="dcterms:W3CDTF">2012-03-03T09:28:09Z</dcterms:created>
  <dcterms:modified xsi:type="dcterms:W3CDTF">2012-05-01T13:05:26Z</dcterms:modified>
</cp:coreProperties>
</file>