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696" r:id="rId1"/>
  </p:sldMasterIdLst>
  <p:notesMasterIdLst>
    <p:notesMasterId r:id="rId71"/>
  </p:notesMasterIdLst>
  <p:sldIdLst>
    <p:sldId id="256" r:id="rId2"/>
    <p:sldId id="257" r:id="rId3"/>
    <p:sldId id="268" r:id="rId4"/>
    <p:sldId id="269" r:id="rId5"/>
    <p:sldId id="270" r:id="rId6"/>
    <p:sldId id="271" r:id="rId7"/>
    <p:sldId id="272" r:id="rId8"/>
    <p:sldId id="273" r:id="rId9"/>
    <p:sldId id="274" r:id="rId10"/>
    <p:sldId id="275" r:id="rId11"/>
    <p:sldId id="297" r:id="rId12"/>
    <p:sldId id="308" r:id="rId13"/>
    <p:sldId id="276" r:id="rId14"/>
    <p:sldId id="303" r:id="rId15"/>
    <p:sldId id="304" r:id="rId16"/>
    <p:sldId id="305" r:id="rId17"/>
    <p:sldId id="306" r:id="rId18"/>
    <p:sldId id="307" r:id="rId19"/>
    <p:sldId id="293" r:id="rId20"/>
    <p:sldId id="310" r:id="rId21"/>
    <p:sldId id="314" r:id="rId22"/>
    <p:sldId id="315" r:id="rId23"/>
    <p:sldId id="316" r:id="rId24"/>
    <p:sldId id="318" r:id="rId25"/>
    <p:sldId id="328" r:id="rId26"/>
    <p:sldId id="326" r:id="rId27"/>
    <p:sldId id="327" r:id="rId28"/>
    <p:sldId id="329" r:id="rId29"/>
    <p:sldId id="330" r:id="rId30"/>
    <p:sldId id="331" r:id="rId31"/>
    <p:sldId id="332" r:id="rId32"/>
    <p:sldId id="333" r:id="rId33"/>
    <p:sldId id="278" r:id="rId34"/>
    <p:sldId id="287" r:id="rId35"/>
    <p:sldId id="299" r:id="rId36"/>
    <p:sldId id="279" r:id="rId37"/>
    <p:sldId id="298" r:id="rId38"/>
    <p:sldId id="300" r:id="rId39"/>
    <p:sldId id="340" r:id="rId40"/>
    <p:sldId id="341" r:id="rId41"/>
    <p:sldId id="342" r:id="rId42"/>
    <p:sldId id="280" r:id="rId43"/>
    <p:sldId id="301" r:id="rId44"/>
    <p:sldId id="302" r:id="rId45"/>
    <p:sldId id="311" r:id="rId46"/>
    <p:sldId id="312" r:id="rId47"/>
    <p:sldId id="284" r:id="rId48"/>
    <p:sldId id="285" r:id="rId49"/>
    <p:sldId id="352" r:id="rId50"/>
    <p:sldId id="353" r:id="rId51"/>
    <p:sldId id="354" r:id="rId52"/>
    <p:sldId id="355" r:id="rId53"/>
    <p:sldId id="356" r:id="rId54"/>
    <p:sldId id="361" r:id="rId55"/>
    <p:sldId id="363" r:id="rId56"/>
    <p:sldId id="362" r:id="rId57"/>
    <p:sldId id="359" r:id="rId58"/>
    <p:sldId id="357" r:id="rId59"/>
    <p:sldId id="358" r:id="rId60"/>
    <p:sldId id="360" r:id="rId61"/>
    <p:sldId id="337" r:id="rId62"/>
    <p:sldId id="343" r:id="rId63"/>
    <p:sldId id="347" r:id="rId64"/>
    <p:sldId id="345" r:id="rId65"/>
    <p:sldId id="346" r:id="rId66"/>
    <p:sldId id="348" r:id="rId67"/>
    <p:sldId id="349" r:id="rId68"/>
    <p:sldId id="365" r:id="rId69"/>
    <p:sldId id="366" r:id="rId7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09" autoAdjust="0"/>
  </p:normalViewPr>
  <p:slideViewPr>
    <p:cSldViewPr>
      <p:cViewPr varScale="1">
        <p:scale>
          <a:sx n="102" d="100"/>
          <a:sy n="102" d="100"/>
        </p:scale>
        <p:origin x="-234" y="-90"/>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858C54-0A72-45A0-B507-446EE1021329}" type="datetimeFigureOut">
              <a:rPr lang="fr-FR" smtClean="0"/>
              <a:pPr/>
              <a:t>19/05/2012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8CEBC-7214-47A6-8142-16CA10342B44}" type="slidenum">
              <a:rPr lang="fr-FR" smtClean="0"/>
              <a:pPr/>
              <a:t>‹N°›</a:t>
            </a:fld>
            <a:endParaRPr lang="fr-FR"/>
          </a:p>
        </p:txBody>
      </p:sp>
    </p:spTree>
    <p:extLst>
      <p:ext uri="{BB962C8B-B14F-4D97-AF65-F5344CB8AC3E}">
        <p14:creationId xmlns:p14="http://schemas.microsoft.com/office/powerpoint/2010/main" val="355852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3</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12</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13</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14</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15</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16</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17</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18</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19</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21</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22</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4</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23</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24</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25</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26</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27</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28</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29</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30</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31</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32</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5</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33</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34</a:t>
            </a:fld>
            <a:endParaRPr lang="fr-FR"/>
          </a:p>
        </p:txBody>
      </p:sp>
    </p:spTree>
    <p:extLst>
      <p:ext uri="{BB962C8B-B14F-4D97-AF65-F5344CB8AC3E}">
        <p14:creationId xmlns:p14="http://schemas.microsoft.com/office/powerpoint/2010/main" val="2014579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35</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36</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38</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39</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41</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42</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44</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45</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6</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46</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47</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48</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50</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51</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52</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53</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54</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55</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56</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7</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57</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58</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59</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60</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61</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63</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64</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65</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66</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67</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8</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68</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69</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70</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9</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10</a:t>
            </a:fld>
            <a:endParaRPr lang="fr-FR"/>
          </a:p>
        </p:txBody>
      </p:sp>
    </p:spTree>
    <p:extLst>
      <p:ext uri="{BB962C8B-B14F-4D97-AF65-F5344CB8AC3E}">
        <p14:creationId xmlns:p14="http://schemas.microsoft.com/office/powerpoint/2010/main" val="1076165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18CEBC-7214-47A6-8142-16CA10342B44}" type="slidenum">
              <a:rPr lang="fr-FR" smtClean="0"/>
              <a:pPr/>
              <a:t>11</a:t>
            </a:fld>
            <a:endParaRPr lang="fr-FR"/>
          </a:p>
        </p:txBody>
      </p:sp>
    </p:spTree>
    <p:extLst>
      <p:ext uri="{BB962C8B-B14F-4D97-AF65-F5344CB8AC3E}">
        <p14:creationId xmlns:p14="http://schemas.microsoft.com/office/powerpoint/2010/main" val="107616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E896795-2A3B-4843-B922-1FCC29A46B9B}" type="datetime1">
              <a:rPr lang="fr-FR" smtClean="0"/>
              <a:pPr/>
              <a:t>19/05/2012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6DA472-1C77-4C25-AF9A-3A44BFFE91E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77534B-5586-45B3-B49D-28425C6AB0BD}" type="datetime1">
              <a:rPr lang="fr-FR" smtClean="0"/>
              <a:pPr/>
              <a:t>19/05/2012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6DA472-1C77-4C25-AF9A-3A44BFFE91E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CB2BFD-5436-44D7-A2E2-D446E680ECE8}" type="datetime1">
              <a:rPr lang="fr-FR" smtClean="0"/>
              <a:pPr/>
              <a:t>19/05/2012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6DA472-1C77-4C25-AF9A-3A44BFFE91E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0BBD4C0-833E-4B47-9709-E8FA8FB250D7}" type="datetime1">
              <a:rPr lang="fr-FR" smtClean="0"/>
              <a:pPr/>
              <a:t>19/05/2012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6DA472-1C77-4C25-AF9A-3A44BFFE91E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31EBAC0-7648-4108-B60A-4DC4FB73F834}" type="datetime1">
              <a:rPr lang="fr-FR" smtClean="0"/>
              <a:pPr/>
              <a:t>19/05/2012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6DA472-1C77-4C25-AF9A-3A44BFFE91E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5F78AE6-99EA-4EEA-AC89-9B966B58FE80}" type="datetime1">
              <a:rPr lang="fr-FR" smtClean="0"/>
              <a:pPr/>
              <a:t>19/05/2012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6DA472-1C77-4C25-AF9A-3A44BFFE91E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89D3605-3BC6-415C-9C71-A833377120A1}" type="datetime1">
              <a:rPr lang="fr-FR" smtClean="0"/>
              <a:pPr/>
              <a:t>19/05/2012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36DA472-1C77-4C25-AF9A-3A44BFFE91E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A091D46-651D-41E0-828C-C12525519DA1}" type="datetime1">
              <a:rPr lang="fr-FR" smtClean="0"/>
              <a:pPr/>
              <a:t>19/05/2012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36DA472-1C77-4C25-AF9A-3A44BFFE91E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8C49FD-D0C0-45BC-983F-A58181557394}" type="datetime1">
              <a:rPr lang="fr-FR" smtClean="0"/>
              <a:pPr/>
              <a:t>19/05/2012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36DA472-1C77-4C25-AF9A-3A44BFFE91E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7C99B82-20F5-468D-A990-6EC7194118C5}" type="datetime1">
              <a:rPr lang="fr-FR" smtClean="0"/>
              <a:pPr/>
              <a:t>19/05/2012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6DA472-1C77-4C25-AF9A-3A44BFFE91E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6A55053-57D9-497E-9D90-6470FE216B2A}" type="datetime1">
              <a:rPr lang="fr-FR" smtClean="0"/>
              <a:pPr/>
              <a:t>19/05/2012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6DA472-1C77-4C25-AF9A-3A44BFFE91E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00EDC-D7A4-4042-84E2-1517EF0E570B}" type="datetime1">
              <a:rPr lang="fr-FR" smtClean="0"/>
              <a:pPr/>
              <a:t>19/05/2012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DA472-1C77-4C25-AF9A-3A44BFFE91E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ollier-chaumet-attrape-moi-2726113tjbbz_2041.jpg"/>
          <p:cNvPicPr>
            <a:picLocks noChangeAspect="1"/>
          </p:cNvPicPr>
          <p:nvPr/>
        </p:nvPicPr>
        <p:blipFill>
          <a:blip r:embed="rId2" cstate="print"/>
          <a:stretch>
            <a:fillRect/>
          </a:stretch>
        </p:blipFill>
        <p:spPr>
          <a:xfrm>
            <a:off x="3230546" y="3713427"/>
            <a:ext cx="2682908" cy="2682908"/>
          </a:xfrm>
          <a:prstGeom prst="rect">
            <a:avLst/>
          </a:prstGeom>
        </p:spPr>
      </p:pic>
      <p:sp>
        <p:nvSpPr>
          <p:cNvPr id="2" name="Titre 1"/>
          <p:cNvSpPr>
            <a:spLocks noGrp="1"/>
          </p:cNvSpPr>
          <p:nvPr>
            <p:ph type="ctrTitle"/>
          </p:nvPr>
        </p:nvSpPr>
        <p:spPr>
          <a:xfrm>
            <a:off x="0" y="1628800"/>
            <a:ext cx="9144000" cy="1470025"/>
          </a:xfrm>
        </p:spPr>
        <p:txBody>
          <a:bodyPr>
            <a:normAutofit/>
          </a:bodyPr>
          <a:lstStyle/>
          <a:p>
            <a:r>
              <a:rPr lang="fr-FR" b="1" dirty="0" smtClean="0"/>
              <a:t>Typologie de consommateur</a:t>
            </a:r>
            <a:endParaRPr lang="fr-FR" b="1" dirty="0"/>
          </a:p>
        </p:txBody>
      </p:sp>
      <p:sp>
        <p:nvSpPr>
          <p:cNvPr id="3" name="Sous-titre 2"/>
          <p:cNvSpPr>
            <a:spLocks noGrp="1"/>
          </p:cNvSpPr>
          <p:nvPr>
            <p:ph type="subTitle" idx="1"/>
          </p:nvPr>
        </p:nvSpPr>
        <p:spPr>
          <a:xfrm>
            <a:off x="0" y="3304618"/>
            <a:ext cx="9144000" cy="1752600"/>
          </a:xfrm>
        </p:spPr>
        <p:txBody>
          <a:bodyPr>
            <a:normAutofit/>
          </a:bodyPr>
          <a:lstStyle/>
          <a:p>
            <a:r>
              <a:rPr lang="fr-FR" sz="5400" b="1" dirty="0" smtClean="0">
                <a:solidFill>
                  <a:schemeClr val="tx1"/>
                </a:solidFill>
              </a:rPr>
              <a:t>Le LUXE</a:t>
            </a:r>
            <a:endParaRPr lang="fr-FR" sz="5400" b="1" dirty="0">
              <a:solidFill>
                <a:schemeClr val="tx1"/>
              </a:solidFill>
            </a:endParaRPr>
          </a:p>
        </p:txBody>
      </p:sp>
      <p:sp>
        <p:nvSpPr>
          <p:cNvPr id="9" name="ZoneTexte 8"/>
          <p:cNvSpPr txBox="1"/>
          <p:nvPr/>
        </p:nvSpPr>
        <p:spPr>
          <a:xfrm>
            <a:off x="0" y="5934670"/>
            <a:ext cx="2051720" cy="646331"/>
          </a:xfrm>
          <a:prstGeom prst="rect">
            <a:avLst/>
          </a:prstGeom>
          <a:noFill/>
        </p:spPr>
        <p:txBody>
          <a:bodyPr wrap="square" rtlCol="0">
            <a:spAutoFit/>
          </a:bodyPr>
          <a:lstStyle/>
          <a:p>
            <a:r>
              <a:rPr lang="fr-FR" dirty="0" smtClean="0"/>
              <a:t>Antoine </a:t>
            </a:r>
            <a:r>
              <a:rPr lang="fr-FR" dirty="0" err="1" smtClean="0"/>
              <a:t>Prostak</a:t>
            </a:r>
            <a:endParaRPr lang="fr-FR" dirty="0" smtClean="0"/>
          </a:p>
          <a:p>
            <a:r>
              <a:rPr lang="fr-FR" dirty="0" smtClean="0"/>
              <a:t>Sophie </a:t>
            </a:r>
            <a:r>
              <a:rPr lang="fr-FR" dirty="0" err="1" smtClean="0"/>
              <a:t>Sailly</a:t>
            </a:r>
            <a:endParaRPr lang="fr-FR" dirty="0" smtClean="0"/>
          </a:p>
        </p:txBody>
      </p:sp>
      <p:pic>
        <p:nvPicPr>
          <p:cNvPr id="10" name="Image 9" descr="slide0001_image033.gif"/>
          <p:cNvPicPr>
            <a:picLocks noChangeAspect="1"/>
          </p:cNvPicPr>
          <p:nvPr/>
        </p:nvPicPr>
        <p:blipFill>
          <a:blip r:embed="rId3" cstate="print"/>
          <a:stretch>
            <a:fillRect/>
          </a:stretch>
        </p:blipFill>
        <p:spPr>
          <a:xfrm>
            <a:off x="7565784" y="5301208"/>
            <a:ext cx="1578216" cy="1556792"/>
          </a:xfrm>
          <a:prstGeom prst="rect">
            <a:avLst/>
          </a:prstGeom>
        </p:spPr>
      </p:pic>
      <p:sp>
        <p:nvSpPr>
          <p:cNvPr id="7" name="Arrondir un rectangle avec un coin diagonal 6"/>
          <p:cNvSpPr/>
          <p:nvPr/>
        </p:nvSpPr>
        <p:spPr>
          <a:xfrm>
            <a:off x="539552" y="1129978"/>
            <a:ext cx="8424936" cy="1728192"/>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6600" b="1" dirty="0" smtClean="0"/>
              <a:t>Typologie</a:t>
            </a:r>
          </a:p>
          <a:p>
            <a:pPr algn="ctr"/>
            <a:r>
              <a:rPr lang="fr-FR" sz="6600" b="1" dirty="0" smtClean="0"/>
              <a:t>du </a:t>
            </a:r>
            <a:r>
              <a:rPr lang="fr-FR" sz="6600" b="1" dirty="0"/>
              <a:t>consommateur</a:t>
            </a:r>
            <a:endParaRPr lang="fr-FR" sz="6600" dirty="0"/>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650836"/>
            <a:ext cx="936104" cy="686476"/>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6840" y="1650836"/>
            <a:ext cx="936104" cy="6864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124744"/>
            <a:ext cx="9144000" cy="367240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2900" b="1" dirty="0" smtClean="0"/>
              <a:t>Résumé des facteurs influençant cette nouvelle typologie:</a:t>
            </a:r>
          </a:p>
          <a:p>
            <a:pPr>
              <a:lnSpc>
                <a:spcPct val="120000"/>
              </a:lnSpc>
            </a:pPr>
            <a:endParaRPr lang="fr-FR" sz="2900" b="1" dirty="0"/>
          </a:p>
          <a:p>
            <a:pPr lvl="8">
              <a:lnSpc>
                <a:spcPct val="120000"/>
              </a:lnSpc>
            </a:pPr>
            <a:r>
              <a:rPr lang="fr-FR" sz="3300" dirty="0" smtClean="0"/>
              <a:t>Crise financière</a:t>
            </a:r>
          </a:p>
          <a:p>
            <a:pPr lvl="8">
              <a:lnSpc>
                <a:spcPct val="120000"/>
              </a:lnSpc>
            </a:pPr>
            <a:r>
              <a:rPr lang="fr-FR" sz="3300" dirty="0" smtClean="0"/>
              <a:t>Relation au luxe</a:t>
            </a:r>
          </a:p>
          <a:p>
            <a:pPr lvl="8">
              <a:lnSpc>
                <a:spcPct val="120000"/>
              </a:lnSpc>
            </a:pPr>
            <a:r>
              <a:rPr lang="fr-FR" sz="3300" b="1" dirty="0" smtClean="0"/>
              <a:t>Démocratisation</a:t>
            </a:r>
          </a:p>
          <a:p>
            <a:pPr>
              <a:lnSpc>
                <a:spcPct val="120000"/>
              </a:lnSpc>
            </a:pPr>
            <a:endParaRPr lang="fr-FR" sz="2900" dirty="0"/>
          </a:p>
        </p:txBody>
      </p:sp>
      <p:sp>
        <p:nvSpPr>
          <p:cNvPr id="7" name="Flèche droite 6"/>
          <p:cNvSpPr/>
          <p:nvPr/>
        </p:nvSpPr>
        <p:spPr>
          <a:xfrm>
            <a:off x="2627784" y="2276872"/>
            <a:ext cx="648072" cy="432048"/>
          </a:xfrm>
          <a:prstGeom prst="rightArrow">
            <a:avLst>
              <a:gd name="adj1" fmla="val 62635"/>
              <a:gd name="adj2" fmla="val 5315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2" name="Flèche courbée vers la droite 1"/>
          <p:cNvSpPr/>
          <p:nvPr/>
        </p:nvSpPr>
        <p:spPr>
          <a:xfrm>
            <a:off x="1043608" y="3429000"/>
            <a:ext cx="1728192" cy="1944216"/>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
        <p:nvSpPr>
          <p:cNvPr id="3" name="ZoneTexte 2"/>
          <p:cNvSpPr txBox="1"/>
          <p:nvPr/>
        </p:nvSpPr>
        <p:spPr>
          <a:xfrm>
            <a:off x="2948569" y="4154305"/>
            <a:ext cx="5868652" cy="1938992"/>
          </a:xfrm>
          <a:prstGeom prst="rect">
            <a:avLst/>
          </a:prstGeom>
          <a:noFill/>
        </p:spPr>
        <p:txBody>
          <a:bodyPr wrap="square" rtlCol="0">
            <a:spAutoFit/>
          </a:bodyPr>
          <a:lstStyle/>
          <a:p>
            <a:pPr algn="just"/>
            <a:r>
              <a:rPr lang="fr-FR" sz="2400" dirty="0" smtClean="0"/>
              <a:t>Le facteur « Haut Revenu» n’est plus valable pour classifier  les consommateurs du luxe, tout dépend désormais des </a:t>
            </a:r>
            <a:r>
              <a:rPr lang="fr-FR" sz="2400" b="1" dirty="0" smtClean="0"/>
              <a:t>situations de consommation</a:t>
            </a:r>
            <a:r>
              <a:rPr lang="fr-FR" sz="2400" dirty="0" smtClean="0"/>
              <a:t>, de la </a:t>
            </a:r>
            <a:r>
              <a:rPr lang="fr-FR" sz="2400" b="1" dirty="0" smtClean="0"/>
              <a:t>fréquence d’achat </a:t>
            </a:r>
            <a:r>
              <a:rPr lang="fr-FR" sz="2400" dirty="0" smtClean="0"/>
              <a:t>et du </a:t>
            </a:r>
            <a:r>
              <a:rPr lang="fr-FR" sz="2400" b="1" dirty="0" smtClean="0"/>
              <a:t>rapport à la marque</a:t>
            </a:r>
            <a:r>
              <a:rPr lang="fr-FR" sz="2400" dirty="0" smtClean="0"/>
              <a:t>.</a:t>
            </a:r>
            <a:endParaRPr lang="fr-FR" sz="2400" dirty="0"/>
          </a:p>
        </p:txBody>
      </p:sp>
      <p:sp>
        <p:nvSpPr>
          <p:cNvPr id="8" name="Pentagone 7"/>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801964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124744"/>
            <a:ext cx="9144000" cy="367240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2900" b="1" dirty="0" smtClean="0"/>
              <a:t>Résumé des facteurs influençant cette nouvelle typologie:</a:t>
            </a:r>
          </a:p>
          <a:p>
            <a:pPr>
              <a:lnSpc>
                <a:spcPct val="120000"/>
              </a:lnSpc>
            </a:pPr>
            <a:endParaRPr lang="fr-FR" sz="2900" b="1" dirty="0"/>
          </a:p>
          <a:p>
            <a:pPr lvl="8">
              <a:lnSpc>
                <a:spcPct val="120000"/>
              </a:lnSpc>
            </a:pPr>
            <a:r>
              <a:rPr lang="fr-FR" sz="3300" dirty="0" smtClean="0"/>
              <a:t>Crise financière</a:t>
            </a:r>
          </a:p>
          <a:p>
            <a:pPr lvl="8">
              <a:lnSpc>
                <a:spcPct val="120000"/>
              </a:lnSpc>
            </a:pPr>
            <a:r>
              <a:rPr lang="fr-FR" sz="3300" dirty="0" smtClean="0"/>
              <a:t>Relation au luxe</a:t>
            </a:r>
          </a:p>
          <a:p>
            <a:pPr lvl="8">
              <a:lnSpc>
                <a:spcPct val="120000"/>
              </a:lnSpc>
            </a:pPr>
            <a:r>
              <a:rPr lang="fr-FR" sz="3300" b="1" dirty="0" smtClean="0"/>
              <a:t>Démocratisation</a:t>
            </a:r>
          </a:p>
          <a:p>
            <a:pPr>
              <a:lnSpc>
                <a:spcPct val="120000"/>
              </a:lnSpc>
            </a:pPr>
            <a:endParaRPr lang="fr-FR" sz="2900" dirty="0"/>
          </a:p>
        </p:txBody>
      </p:sp>
      <p:sp>
        <p:nvSpPr>
          <p:cNvPr id="7" name="Flèche droite 6"/>
          <p:cNvSpPr/>
          <p:nvPr/>
        </p:nvSpPr>
        <p:spPr>
          <a:xfrm>
            <a:off x="2627784" y="2276872"/>
            <a:ext cx="648072" cy="432048"/>
          </a:xfrm>
          <a:prstGeom prst="rightArrow">
            <a:avLst>
              <a:gd name="adj1" fmla="val 62635"/>
              <a:gd name="adj2" fmla="val 5315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3" name="ZoneTexte 2"/>
          <p:cNvSpPr txBox="1"/>
          <p:nvPr/>
        </p:nvSpPr>
        <p:spPr>
          <a:xfrm>
            <a:off x="2797273" y="4523637"/>
            <a:ext cx="6192688" cy="1569660"/>
          </a:xfrm>
          <a:prstGeom prst="rect">
            <a:avLst/>
          </a:prstGeom>
          <a:noFill/>
        </p:spPr>
        <p:txBody>
          <a:bodyPr wrap="square" rtlCol="0">
            <a:spAutoFit/>
          </a:bodyPr>
          <a:lstStyle/>
          <a:p>
            <a:pPr algn="just"/>
            <a:r>
              <a:rPr lang="fr-FR" sz="2400" i="1" dirty="0"/>
              <a:t>Jadis alimenté par la </a:t>
            </a:r>
            <a:r>
              <a:rPr lang="fr-FR" sz="2400" b="1" i="1" dirty="0"/>
              <a:t>consommation ordinaire de gens exceptionnels</a:t>
            </a:r>
            <a:r>
              <a:rPr lang="fr-FR" sz="2400" i="1" dirty="0"/>
              <a:t>, le luxe se nourrit aujourd’hui de la </a:t>
            </a:r>
            <a:r>
              <a:rPr lang="fr-FR" sz="2400" b="1" i="1" dirty="0"/>
              <a:t>consommation exceptionnelle de gens </a:t>
            </a:r>
            <a:r>
              <a:rPr lang="fr-FR" sz="2400" b="1" i="1" dirty="0" smtClean="0"/>
              <a:t>ordinaires</a:t>
            </a:r>
            <a:r>
              <a:rPr lang="fr-FR" sz="2400" i="1" dirty="0" smtClean="0"/>
              <a:t>.</a:t>
            </a:r>
            <a:endParaRPr lang="fr-FR" sz="2400" dirty="0"/>
          </a:p>
        </p:txBody>
      </p:sp>
      <p:sp>
        <p:nvSpPr>
          <p:cNvPr id="8" name="Pentagone 7"/>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Flèche courbée vers la droite 11"/>
          <p:cNvSpPr/>
          <p:nvPr/>
        </p:nvSpPr>
        <p:spPr>
          <a:xfrm>
            <a:off x="1043608" y="3429000"/>
            <a:ext cx="1728192" cy="1944216"/>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396916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592796"/>
            <a:ext cx="9144000" cy="3672408"/>
          </a:xfrm>
          <a:prstGeom prst="rect">
            <a:avLst/>
          </a:prstGeom>
        </p:spPr>
        <p:txBody>
          <a:bodyPr vert="horz" lIns="91440" tIns="45720" rIns="91440" bIns="45720" rtlCol="0" anchor="t" anchorCtr="0">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i="1" dirty="0"/>
              <a:t>« les attentes vis-à-vis des marques en général, et des marques de luxe en particulier se sont en fait déplacées : expression de soi, partage d’émotions fortes, recherche d’authenticité et de sens, adhésion à une éthique […] et à une esthétique […] » (Roux, 2003 : 138). </a:t>
            </a:r>
            <a:endParaRPr lang="fr-FR" sz="3200" i="1" dirty="0" smtClean="0"/>
          </a:p>
          <a:p>
            <a:endParaRPr lang="fr-FR" sz="3200" dirty="0"/>
          </a:p>
          <a:p>
            <a:r>
              <a:rPr lang="fr-FR" sz="3200" dirty="0" smtClean="0"/>
              <a:t>Aujourd’hui</a:t>
            </a:r>
            <a:r>
              <a:rPr lang="fr-FR" sz="3200" dirty="0"/>
              <a:t>, la clientèle de luxe est plus </a:t>
            </a:r>
            <a:r>
              <a:rPr lang="fr-FR" sz="3200" b="1" dirty="0"/>
              <a:t>informée</a:t>
            </a:r>
            <a:r>
              <a:rPr lang="fr-FR" sz="3200" dirty="0"/>
              <a:t>, plus </a:t>
            </a:r>
            <a:r>
              <a:rPr lang="fr-FR" sz="3200" b="1" dirty="0"/>
              <a:t>exigeante</a:t>
            </a:r>
            <a:r>
              <a:rPr lang="fr-FR" sz="3200" dirty="0"/>
              <a:t> et plus </a:t>
            </a:r>
            <a:r>
              <a:rPr lang="fr-FR" sz="3200" b="1" dirty="0"/>
              <a:t>sensible</a:t>
            </a:r>
            <a:r>
              <a:rPr lang="fr-FR" sz="3200" dirty="0"/>
              <a:t> au </a:t>
            </a:r>
            <a:r>
              <a:rPr lang="fr-FR" sz="3200" b="1" dirty="0"/>
              <a:t>prix</a:t>
            </a:r>
            <a:r>
              <a:rPr lang="fr-FR" sz="3200" dirty="0"/>
              <a:t>. </a:t>
            </a:r>
          </a:p>
        </p:txBody>
      </p:sp>
      <p:sp>
        <p:nvSpPr>
          <p:cNvPr id="8" name="Pentagone 7"/>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939373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124744"/>
            <a:ext cx="9144000" cy="367240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200" b="1" dirty="0"/>
              <a:t>Nouvelle typologie </a:t>
            </a:r>
          </a:p>
          <a:p>
            <a:pPr>
              <a:lnSpc>
                <a:spcPct val="120000"/>
              </a:lnSpc>
            </a:pPr>
            <a:r>
              <a:rPr lang="en-US" sz="3200" b="1" dirty="0"/>
              <a:t>Etude IPSOS: World Luxury Tracking </a:t>
            </a:r>
            <a:r>
              <a:rPr lang="fr-FR" sz="3200" b="1" dirty="0"/>
              <a:t>(2010)</a:t>
            </a:r>
          </a:p>
          <a:p>
            <a:pPr>
              <a:lnSpc>
                <a:spcPct val="120000"/>
              </a:lnSpc>
            </a:pPr>
            <a:endParaRPr lang="fr-FR" sz="2900" dirty="0"/>
          </a:p>
        </p:txBody>
      </p:sp>
      <p:pic>
        <p:nvPicPr>
          <p:cNvPr id="8" name="Espace réservé du contenu 4" descr="mapping-1.png"/>
          <p:cNvPicPr>
            <a:picLocks noChangeAspect="1"/>
          </p:cNvPicPr>
          <p:nvPr/>
        </p:nvPicPr>
        <p:blipFill>
          <a:blip r:embed="rId4" cstate="print"/>
          <a:stretch>
            <a:fillRect/>
          </a:stretch>
        </p:blipFill>
        <p:spPr>
          <a:xfrm>
            <a:off x="1223627" y="2228293"/>
            <a:ext cx="6696745" cy="3951079"/>
          </a:xfrm>
          <a:prstGeom prst="rect">
            <a:avLst/>
          </a:prstGeom>
        </p:spPr>
      </p:pic>
    </p:spTree>
    <p:extLst>
      <p:ext uri="{BB962C8B-B14F-4D97-AF65-F5344CB8AC3E}">
        <p14:creationId xmlns:p14="http://schemas.microsoft.com/office/powerpoint/2010/main" val="1545140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124744"/>
            <a:ext cx="9144000" cy="367240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2900" b="1" dirty="0" smtClean="0"/>
              <a:t>Explication de la typologie</a:t>
            </a:r>
          </a:p>
          <a:p>
            <a:pPr>
              <a:lnSpc>
                <a:spcPct val="120000"/>
              </a:lnSpc>
            </a:pPr>
            <a:endParaRPr lang="fr-FR" sz="2900" b="1" dirty="0"/>
          </a:p>
          <a:p>
            <a:pPr>
              <a:lnSpc>
                <a:spcPct val="120000"/>
              </a:lnSpc>
            </a:pPr>
            <a:endParaRPr lang="fr-FR" sz="2900" dirty="0"/>
          </a:p>
        </p:txBody>
      </p:sp>
      <p:sp>
        <p:nvSpPr>
          <p:cNvPr id="3" name="ZoneTexte 2"/>
          <p:cNvSpPr txBox="1"/>
          <p:nvPr/>
        </p:nvSpPr>
        <p:spPr>
          <a:xfrm>
            <a:off x="690310" y="2060848"/>
            <a:ext cx="7920880" cy="3046988"/>
          </a:xfrm>
          <a:prstGeom prst="rect">
            <a:avLst/>
          </a:prstGeom>
          <a:noFill/>
        </p:spPr>
        <p:txBody>
          <a:bodyPr wrap="square" rtlCol="0">
            <a:spAutoFit/>
          </a:bodyPr>
          <a:lstStyle/>
          <a:p>
            <a:pPr algn="just"/>
            <a:r>
              <a:rPr lang="fr-FR" sz="2400" dirty="0" smtClean="0"/>
              <a:t>Cette typologie et les liens entre les différentes catégories de consommateurs peuvent être expliqués suivant 2 théories :</a:t>
            </a:r>
          </a:p>
          <a:p>
            <a:pPr algn="just"/>
            <a:endParaRPr lang="fr-FR" sz="2400" dirty="0"/>
          </a:p>
          <a:p>
            <a:pPr marL="1714500" lvl="3" indent="-342900" algn="just">
              <a:buFont typeface="Arial" pitchFamily="34" charset="0"/>
              <a:buChar char="•"/>
            </a:pPr>
            <a:r>
              <a:rPr lang="fr-FR" sz="2400" dirty="0" smtClean="0"/>
              <a:t>le modèle pyramidal</a:t>
            </a:r>
            <a:r>
              <a:rPr lang="fr-FR" sz="2400" dirty="0"/>
              <a:t> </a:t>
            </a:r>
          </a:p>
          <a:p>
            <a:pPr marL="1714500" lvl="3" indent="-342900" algn="just">
              <a:buFont typeface="Arial" pitchFamily="34" charset="0"/>
              <a:buChar char="•"/>
            </a:pPr>
            <a:r>
              <a:rPr lang="fr-FR" sz="2400" dirty="0" smtClean="0"/>
              <a:t>le modèle éclaté</a:t>
            </a:r>
          </a:p>
          <a:p>
            <a:pPr marL="342900" indent="-342900" algn="just">
              <a:buFont typeface="Arial" pitchFamily="34" charset="0"/>
              <a:buChar char="•"/>
            </a:pPr>
            <a:endParaRPr lang="fr-FR" sz="2400" dirty="0"/>
          </a:p>
          <a:p>
            <a:pPr algn="just"/>
            <a:r>
              <a:rPr lang="fr-FR" sz="2400" dirty="0" smtClean="0"/>
              <a:t>Le premier sous-entend un lien entre les différentes catégories, le second non.</a:t>
            </a:r>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923588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124744"/>
            <a:ext cx="9144000" cy="367240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2900" b="1" dirty="0" smtClean="0"/>
              <a:t>Le modèle pyramidal</a:t>
            </a:r>
          </a:p>
          <a:p>
            <a:pPr>
              <a:lnSpc>
                <a:spcPct val="120000"/>
              </a:lnSpc>
            </a:pPr>
            <a:endParaRPr lang="fr-FR" sz="2900" b="1" dirty="0"/>
          </a:p>
          <a:p>
            <a:pPr>
              <a:lnSpc>
                <a:spcPct val="120000"/>
              </a:lnSpc>
            </a:pPr>
            <a:endParaRPr lang="fr-FR" sz="2900" dirty="0"/>
          </a:p>
        </p:txBody>
      </p:sp>
      <p:sp>
        <p:nvSpPr>
          <p:cNvPr id="3" name="ZoneTexte 2"/>
          <p:cNvSpPr txBox="1"/>
          <p:nvPr/>
        </p:nvSpPr>
        <p:spPr>
          <a:xfrm>
            <a:off x="660943" y="4653136"/>
            <a:ext cx="7920880" cy="1569660"/>
          </a:xfrm>
          <a:prstGeom prst="rect">
            <a:avLst/>
          </a:prstGeom>
          <a:noFill/>
        </p:spPr>
        <p:txBody>
          <a:bodyPr wrap="square" rtlCol="0">
            <a:spAutoFit/>
          </a:bodyPr>
          <a:lstStyle/>
          <a:p>
            <a:pPr algn="just"/>
            <a:r>
              <a:rPr lang="fr-FR" sz="2400" dirty="0" smtClean="0"/>
              <a:t>Ce modèle induit que tout consommateur du luxe passe de catégorie en catégorie selon son expérience et sa fréquence d’achat (ou pouvoir d’achat).</a:t>
            </a:r>
          </a:p>
          <a:p>
            <a:pPr algn="just"/>
            <a:endParaRPr lang="fr-FR" sz="2400" dirty="0"/>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0018" y="1839154"/>
            <a:ext cx="4157698" cy="2243588"/>
          </a:xfrm>
          <a:prstGeom prst="rect">
            <a:avLst/>
          </a:prstGeom>
        </p:spPr>
      </p:pic>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634341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124744"/>
            <a:ext cx="9144000" cy="367240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2900" b="1" dirty="0" smtClean="0"/>
              <a:t>Le modèle pyramidal</a:t>
            </a:r>
          </a:p>
          <a:p>
            <a:pPr>
              <a:lnSpc>
                <a:spcPct val="120000"/>
              </a:lnSpc>
            </a:pPr>
            <a:endParaRPr lang="fr-FR" sz="2900" b="1" dirty="0"/>
          </a:p>
          <a:p>
            <a:pPr>
              <a:lnSpc>
                <a:spcPct val="120000"/>
              </a:lnSpc>
            </a:pPr>
            <a:endParaRPr lang="fr-FR" sz="2900" dirty="0"/>
          </a:p>
        </p:txBody>
      </p:sp>
      <p:sp>
        <p:nvSpPr>
          <p:cNvPr id="3" name="ZoneTexte 2"/>
          <p:cNvSpPr txBox="1"/>
          <p:nvPr/>
        </p:nvSpPr>
        <p:spPr>
          <a:xfrm>
            <a:off x="690310" y="4209030"/>
            <a:ext cx="7920880" cy="2308324"/>
          </a:xfrm>
          <a:prstGeom prst="rect">
            <a:avLst/>
          </a:prstGeom>
          <a:noFill/>
        </p:spPr>
        <p:txBody>
          <a:bodyPr wrap="square" rtlCol="0">
            <a:spAutoFit/>
          </a:bodyPr>
          <a:lstStyle/>
          <a:p>
            <a:pPr algn="just"/>
            <a:r>
              <a:rPr lang="fr-FR" sz="2400" dirty="0" smtClean="0"/>
              <a:t>Ainsi plus les consommateurs s’approchent du sommet:</a:t>
            </a:r>
          </a:p>
          <a:p>
            <a:pPr marL="342900" indent="-342900" algn="just">
              <a:buFont typeface="Arial" pitchFamily="34" charset="0"/>
              <a:buChar char="•"/>
            </a:pPr>
            <a:r>
              <a:rPr lang="fr-FR" sz="2400" dirty="0" smtClean="0"/>
              <a:t>Plus ils sont des seniors.</a:t>
            </a:r>
          </a:p>
          <a:p>
            <a:pPr marL="342900" indent="-342900" algn="just">
              <a:buFont typeface="Arial" pitchFamily="34" charset="0"/>
              <a:buChar char="•"/>
            </a:pPr>
            <a:r>
              <a:rPr lang="fr-FR" sz="2400" dirty="0" smtClean="0"/>
              <a:t>Plus ils ont un pouvoir d’achat élevé.</a:t>
            </a:r>
          </a:p>
          <a:p>
            <a:pPr marL="342900" indent="-342900" algn="just">
              <a:buFont typeface="Arial" pitchFamily="34" charset="0"/>
              <a:buChar char="•"/>
            </a:pPr>
            <a:r>
              <a:rPr lang="fr-FR" sz="2400" dirty="0" smtClean="0"/>
              <a:t>Plus ils achètent des bons produits (de qualité à leurs yeux, indépendamment de la marque).</a:t>
            </a:r>
          </a:p>
          <a:p>
            <a:pPr algn="just"/>
            <a:endParaRPr lang="fr-FR" sz="2400" dirty="0"/>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0018" y="1839154"/>
            <a:ext cx="4157698" cy="2243588"/>
          </a:xfrm>
          <a:prstGeom prst="rect">
            <a:avLst/>
          </a:prstGeom>
        </p:spPr>
      </p:pic>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925653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124744"/>
            <a:ext cx="9144000" cy="367240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2900" b="1" dirty="0" smtClean="0"/>
              <a:t>Le modèle éclaté</a:t>
            </a:r>
          </a:p>
          <a:p>
            <a:pPr>
              <a:lnSpc>
                <a:spcPct val="120000"/>
              </a:lnSpc>
            </a:pPr>
            <a:endParaRPr lang="fr-FR" sz="2900" b="1" dirty="0"/>
          </a:p>
          <a:p>
            <a:pPr>
              <a:lnSpc>
                <a:spcPct val="120000"/>
              </a:lnSpc>
            </a:pPr>
            <a:endParaRPr lang="fr-FR" sz="2900" dirty="0"/>
          </a:p>
        </p:txBody>
      </p:sp>
      <p:sp>
        <p:nvSpPr>
          <p:cNvPr id="3" name="ZoneTexte 2"/>
          <p:cNvSpPr txBox="1"/>
          <p:nvPr/>
        </p:nvSpPr>
        <p:spPr>
          <a:xfrm>
            <a:off x="690310" y="4209030"/>
            <a:ext cx="7920880" cy="1938992"/>
          </a:xfrm>
          <a:prstGeom prst="rect">
            <a:avLst/>
          </a:prstGeom>
          <a:noFill/>
        </p:spPr>
        <p:txBody>
          <a:bodyPr wrap="square" rtlCol="0">
            <a:spAutoFit/>
          </a:bodyPr>
          <a:lstStyle/>
          <a:p>
            <a:pPr algn="just"/>
            <a:r>
              <a:rPr lang="fr-FR" sz="2400" dirty="0" smtClean="0"/>
              <a:t>Selon ce modèle, il n’y a pas de hiérarchisation des catégories.</a:t>
            </a:r>
          </a:p>
          <a:p>
            <a:pPr algn="just"/>
            <a:r>
              <a:rPr lang="fr-FR" sz="2400" dirty="0" smtClean="0"/>
              <a:t>Le consommateur occasionnel, selon différents critères (goûts, affinités, culture, etc.) va se positionner dans l’une des 3 catégories dès lors qu’il commence à consommer plus régulièrement des produits de luxe.</a:t>
            </a:r>
            <a:endParaRPr lang="fr-FR" sz="2400" dirty="0"/>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8272" y="2016077"/>
            <a:ext cx="3487457" cy="2091701"/>
          </a:xfrm>
          <a:prstGeom prst="rect">
            <a:avLst/>
          </a:prstGeom>
        </p:spPr>
      </p:pic>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004323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124744"/>
            <a:ext cx="9144000" cy="367240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2900" b="1" dirty="0" smtClean="0"/>
              <a:t>Et la réalité ?</a:t>
            </a:r>
          </a:p>
          <a:p>
            <a:pPr>
              <a:lnSpc>
                <a:spcPct val="120000"/>
              </a:lnSpc>
            </a:pPr>
            <a:endParaRPr lang="fr-FR" sz="2900" b="1" dirty="0"/>
          </a:p>
          <a:p>
            <a:pPr>
              <a:lnSpc>
                <a:spcPct val="120000"/>
              </a:lnSpc>
            </a:pPr>
            <a:endParaRPr lang="fr-FR" sz="2900" dirty="0"/>
          </a:p>
        </p:txBody>
      </p:sp>
      <p:sp>
        <p:nvSpPr>
          <p:cNvPr id="3" name="ZoneTexte 2"/>
          <p:cNvSpPr txBox="1"/>
          <p:nvPr/>
        </p:nvSpPr>
        <p:spPr>
          <a:xfrm>
            <a:off x="690310" y="3810256"/>
            <a:ext cx="7920880" cy="2677656"/>
          </a:xfrm>
          <a:prstGeom prst="rect">
            <a:avLst/>
          </a:prstGeom>
          <a:noFill/>
        </p:spPr>
        <p:txBody>
          <a:bodyPr wrap="square" rtlCol="0">
            <a:spAutoFit/>
          </a:bodyPr>
          <a:lstStyle/>
          <a:p>
            <a:pPr algn="just"/>
            <a:r>
              <a:rPr lang="fr-FR" sz="2400" dirty="0" smtClean="0"/>
              <a:t>Le modèle pyramidal semble le plus réaliste et logique. En effet, afin de devenir un connaisseur, un rapport au luxe régulier doit être établi. Il faut, entre autres, du temps et de l’argent afin d’établir ce rapport et il semble difficile (mais pas impossible) de se réclamer de cette catégorie autrement.</a:t>
            </a:r>
          </a:p>
          <a:p>
            <a:pPr algn="just"/>
            <a:r>
              <a:rPr lang="fr-FR" sz="2400" dirty="0" smtClean="0"/>
              <a:t>Toutefois, les 2 modèles de progression peuvent tout à fait coexister.</a:t>
            </a:r>
            <a:endParaRPr lang="fr-FR" sz="2400" dirty="0"/>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1891213"/>
            <a:ext cx="3487457" cy="1825819"/>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169" y="1839154"/>
            <a:ext cx="4157698" cy="1877878"/>
          </a:xfrm>
          <a:prstGeom prst="rect">
            <a:avLst/>
          </a:prstGeom>
        </p:spPr>
      </p:pic>
      <p:sp>
        <p:nvSpPr>
          <p:cNvPr id="8" name="Pentagone 7"/>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523332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59532" y="1268760"/>
            <a:ext cx="8424936" cy="1728192"/>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8000" dirty="0" smtClean="0"/>
              <a:t>      Occasionnels</a:t>
            </a:r>
            <a:endParaRPr lang="fr-FR" sz="8000"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700860"/>
            <a:ext cx="1178170" cy="863991"/>
          </a:xfrm>
          <a:prstGeom prst="rect">
            <a:avLst/>
          </a:prstGeom>
        </p:spPr>
      </p:pic>
      <p:pic>
        <p:nvPicPr>
          <p:cNvPr id="4" name="Image 3" descr="12-copie-1.png"/>
          <p:cNvPicPr>
            <a:picLocks noChangeAspect="1"/>
          </p:cNvPicPr>
          <p:nvPr/>
        </p:nvPicPr>
        <p:blipFill>
          <a:blip r:embed="rId3" cstate="print"/>
          <a:stretch>
            <a:fillRect/>
          </a:stretch>
        </p:blipFill>
        <p:spPr>
          <a:xfrm>
            <a:off x="3128520" y="3186372"/>
            <a:ext cx="2885137" cy="3670877"/>
          </a:xfrm>
          <a:prstGeom prst="rect">
            <a:avLst/>
          </a:prstGeom>
        </p:spPr>
      </p:pic>
    </p:spTree>
    <p:extLst>
      <p:ext uri="{BB962C8B-B14F-4D97-AF65-F5344CB8AC3E}">
        <p14:creationId xmlns:p14="http://schemas.microsoft.com/office/powerpoint/2010/main" val="3805619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395875" y="1052736"/>
            <a:ext cx="8062325" cy="468052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lnSpc>
                <a:spcPct val="120000"/>
              </a:lnSpc>
              <a:buFont typeface="Arial" pitchFamily="34" charset="0"/>
              <a:buChar char="•"/>
            </a:pPr>
            <a:r>
              <a:rPr lang="fr-FR" sz="3600" b="1" dirty="0" smtClean="0"/>
              <a:t>Ancienne typologie (2006):</a:t>
            </a:r>
            <a:br>
              <a:rPr lang="fr-FR" sz="3600" b="1" dirty="0" smtClean="0"/>
            </a:br>
            <a:r>
              <a:rPr lang="fr-FR" sz="3600" b="1" dirty="0" smtClean="0"/>
              <a:t>	Les libérées </a:t>
            </a:r>
            <a:r>
              <a:rPr lang="fr-FR" sz="3100" dirty="0" smtClean="0"/>
              <a:t>(14%)</a:t>
            </a:r>
            <a:r>
              <a:rPr lang="fr-FR" sz="3600" b="1" dirty="0" smtClean="0"/>
              <a:t/>
            </a:r>
            <a:br>
              <a:rPr lang="fr-FR" sz="3600" b="1" dirty="0" smtClean="0"/>
            </a:br>
            <a:r>
              <a:rPr lang="fr-FR" sz="3600" b="1" dirty="0" smtClean="0"/>
              <a:t>	Les </a:t>
            </a:r>
            <a:r>
              <a:rPr lang="fr-FR" sz="3600" b="1" dirty="0" err="1" smtClean="0"/>
              <a:t>technopodes</a:t>
            </a:r>
            <a:r>
              <a:rPr lang="fr-FR" sz="3600" b="1" dirty="0" smtClean="0"/>
              <a:t> </a:t>
            </a:r>
            <a:r>
              <a:rPr lang="fr-FR" sz="3100" dirty="0" smtClean="0"/>
              <a:t>(13%)</a:t>
            </a:r>
            <a:br>
              <a:rPr lang="fr-FR" sz="3100" dirty="0" smtClean="0"/>
            </a:br>
            <a:r>
              <a:rPr lang="fr-FR" sz="3600" b="1" dirty="0" smtClean="0"/>
              <a:t>	Les serial </a:t>
            </a:r>
            <a:r>
              <a:rPr lang="fr-FR" sz="3600" b="1" dirty="0" err="1" smtClean="0"/>
              <a:t>shoppers</a:t>
            </a:r>
            <a:r>
              <a:rPr lang="fr-FR" sz="3600" b="1" dirty="0" smtClean="0"/>
              <a:t> </a:t>
            </a:r>
            <a:r>
              <a:rPr lang="fr-FR" sz="3100" dirty="0" smtClean="0"/>
              <a:t>(7%)</a:t>
            </a:r>
            <a:r>
              <a:rPr lang="fr-FR" sz="3600" b="1" dirty="0" smtClean="0"/>
              <a:t/>
            </a:r>
            <a:br>
              <a:rPr lang="fr-FR" sz="3600" b="1" dirty="0" smtClean="0"/>
            </a:br>
            <a:r>
              <a:rPr lang="fr-FR" sz="3600" b="1" dirty="0" smtClean="0"/>
              <a:t>	Les flamboyants </a:t>
            </a:r>
            <a:r>
              <a:rPr lang="fr-FR" sz="3100" dirty="0" smtClean="0"/>
              <a:t>(8%)</a:t>
            </a:r>
            <a:r>
              <a:rPr lang="fr-FR" sz="3600" b="1" dirty="0" smtClean="0"/>
              <a:t/>
            </a:r>
            <a:br>
              <a:rPr lang="fr-FR" sz="3600" b="1" dirty="0" smtClean="0"/>
            </a:br>
            <a:r>
              <a:rPr lang="fr-FR" sz="3600" b="1" dirty="0" smtClean="0"/>
              <a:t>	Les intellos rayonnants </a:t>
            </a:r>
            <a:r>
              <a:rPr lang="fr-FR" sz="3100" dirty="0" smtClean="0"/>
              <a:t>(13%)</a:t>
            </a:r>
            <a:br>
              <a:rPr lang="fr-FR" sz="3100" dirty="0" smtClean="0"/>
            </a:br>
            <a:r>
              <a:rPr lang="fr-FR" sz="3600" b="1" dirty="0" smtClean="0"/>
              <a:t>	Les seniors sereins </a:t>
            </a:r>
            <a:r>
              <a:rPr lang="fr-FR" sz="3100" dirty="0" smtClean="0"/>
              <a:t>(14%)</a:t>
            </a:r>
            <a:r>
              <a:rPr lang="fr-FR" sz="3600" b="1" dirty="0" smtClean="0"/>
              <a:t/>
            </a:r>
            <a:br>
              <a:rPr lang="fr-FR" sz="3600" b="1" dirty="0" smtClean="0"/>
            </a:br>
            <a:r>
              <a:rPr lang="fr-FR" sz="3600" b="1" dirty="0" smtClean="0"/>
              <a:t>	Les casaniers </a:t>
            </a:r>
            <a:r>
              <a:rPr lang="fr-FR" sz="3100" dirty="0" smtClean="0"/>
              <a:t>(18%)</a:t>
            </a:r>
            <a:br>
              <a:rPr lang="fr-FR" sz="3100" dirty="0" smtClean="0"/>
            </a:br>
            <a:r>
              <a:rPr lang="fr-FR" sz="3600" b="1" dirty="0" smtClean="0"/>
              <a:t>	Les nantis </a:t>
            </a:r>
            <a:r>
              <a:rPr lang="fr-FR" sz="3100" dirty="0" smtClean="0"/>
              <a:t>(13%)</a:t>
            </a:r>
            <a:br>
              <a:rPr lang="fr-FR" sz="3100" dirty="0" smtClean="0"/>
            </a:br>
            <a:r>
              <a:rPr lang="fr-FR" sz="3600" b="1" dirty="0" smtClean="0"/>
              <a:t>	</a:t>
            </a:r>
            <a:br>
              <a:rPr lang="fr-FR" sz="3600" b="1" dirty="0" smtClean="0"/>
            </a:br>
            <a:r>
              <a:rPr lang="fr-FR" sz="3600" b="1" dirty="0" smtClean="0"/>
              <a:t>                 Point commun : Hauts Revenus</a:t>
            </a:r>
            <a:endParaRPr lang="fr-FR" sz="3600" b="1" dirty="0"/>
          </a:p>
        </p:txBody>
      </p:sp>
      <p:sp>
        <p:nvSpPr>
          <p:cNvPr id="7" name="Pentagone 9"/>
          <p:cNvSpPr/>
          <p:nvPr/>
        </p:nvSpPr>
        <p:spPr>
          <a:xfrm rot="10800000">
            <a:off x="918169"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7"/>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124744"/>
            <a:ext cx="9144000" cy="367240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occasionnels</a:t>
            </a:r>
            <a:endParaRPr lang="fr-FR" sz="3700" b="1" dirty="0"/>
          </a:p>
          <a:p>
            <a:pPr>
              <a:lnSpc>
                <a:spcPct val="120000"/>
              </a:lnSpc>
            </a:pPr>
            <a:endParaRPr lang="fr-FR" sz="2900" dirty="0"/>
          </a:p>
        </p:txBody>
      </p:sp>
      <p:sp>
        <p:nvSpPr>
          <p:cNvPr id="3" name="ZoneTexte 2"/>
          <p:cNvSpPr txBox="1"/>
          <p:nvPr/>
        </p:nvSpPr>
        <p:spPr>
          <a:xfrm>
            <a:off x="444883" y="1812632"/>
            <a:ext cx="6096546" cy="3416320"/>
          </a:xfrm>
          <a:prstGeom prst="rect">
            <a:avLst/>
          </a:prstGeom>
          <a:noFill/>
        </p:spPr>
        <p:txBody>
          <a:bodyPr wrap="square" rtlCol="0">
            <a:spAutoFit/>
          </a:bodyPr>
          <a:lstStyle/>
          <a:p>
            <a:pPr algn="just"/>
            <a:r>
              <a:rPr lang="fr-FR" sz="2400" dirty="0" smtClean="0"/>
              <a:t>Ils sont sensibles </a:t>
            </a:r>
            <a:r>
              <a:rPr lang="fr-FR" sz="2400" dirty="0"/>
              <a:t>à l’univers du Luxe, </a:t>
            </a:r>
            <a:r>
              <a:rPr lang="fr-FR" sz="2400" dirty="0" smtClean="0"/>
              <a:t>ont envie </a:t>
            </a:r>
            <a:r>
              <a:rPr lang="fr-FR" sz="2400" dirty="0"/>
              <a:t>de « </a:t>
            </a:r>
            <a:r>
              <a:rPr lang="fr-FR" sz="2400" b="1" dirty="0"/>
              <a:t>se payer du luxe</a:t>
            </a:r>
            <a:r>
              <a:rPr lang="fr-FR" sz="2400" dirty="0"/>
              <a:t> » : la </a:t>
            </a:r>
            <a:r>
              <a:rPr lang="fr-FR" sz="2400" b="1" dirty="0"/>
              <a:t>marque</a:t>
            </a:r>
            <a:r>
              <a:rPr lang="fr-FR" sz="2400" dirty="0"/>
              <a:t> prime, la qualité est </a:t>
            </a:r>
            <a:r>
              <a:rPr lang="fr-FR" sz="2400" b="1" dirty="0" smtClean="0"/>
              <a:t>secondaire.</a:t>
            </a:r>
          </a:p>
          <a:p>
            <a:pPr algn="just"/>
            <a:endParaRPr lang="fr-FR" sz="2400" b="1" dirty="0"/>
          </a:p>
          <a:p>
            <a:r>
              <a:rPr lang="fr-FR" sz="2400" dirty="0" smtClean="0"/>
              <a:t>Leur </a:t>
            </a:r>
            <a:r>
              <a:rPr lang="fr-FR" sz="2400" dirty="0"/>
              <a:t>consommation est limitée et ils sont sensibles à la conjoncture économique et aux crises</a:t>
            </a:r>
            <a:r>
              <a:rPr lang="fr-FR" sz="2400" dirty="0" smtClean="0"/>
              <a:t>. Ils </a:t>
            </a:r>
            <a:r>
              <a:rPr lang="fr-FR" sz="2400" dirty="0"/>
              <a:t>achètent le luxe </a:t>
            </a:r>
            <a:r>
              <a:rPr lang="fr-FR" sz="2400" b="1" dirty="0"/>
              <a:t>accessible</a:t>
            </a:r>
            <a:r>
              <a:rPr lang="fr-FR" sz="2400" dirty="0"/>
              <a:t> et </a:t>
            </a:r>
            <a:r>
              <a:rPr lang="fr-FR" sz="2400" b="1" dirty="0"/>
              <a:t>cœur de gamme</a:t>
            </a:r>
            <a:r>
              <a:rPr lang="fr-FR" sz="2400" dirty="0"/>
              <a:t> ( déclinaisons, accessoires).</a:t>
            </a:r>
          </a:p>
          <a:p>
            <a:pPr algn="just"/>
            <a:endParaRPr lang="fr-FR" sz="24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 name="Image 9" descr="lunettes-dior (4)_thumb.jpg"/>
          <p:cNvPicPr>
            <a:picLocks noChangeAspect="1"/>
          </p:cNvPicPr>
          <p:nvPr/>
        </p:nvPicPr>
        <p:blipFill>
          <a:blip r:embed="rId4" cstate="print"/>
          <a:stretch>
            <a:fillRect/>
          </a:stretch>
        </p:blipFill>
        <p:spPr>
          <a:xfrm>
            <a:off x="6712940" y="2060849"/>
            <a:ext cx="2194819" cy="2736304"/>
          </a:xfrm>
          <a:prstGeom prst="rect">
            <a:avLst/>
          </a:prstGeom>
        </p:spPr>
      </p:pic>
      <p:sp>
        <p:nvSpPr>
          <p:cNvPr id="2" name="ZoneTexte 1"/>
          <p:cNvSpPr txBox="1"/>
          <p:nvPr/>
        </p:nvSpPr>
        <p:spPr>
          <a:xfrm>
            <a:off x="380539" y="4985301"/>
            <a:ext cx="8527220" cy="1107996"/>
          </a:xfrm>
          <a:prstGeom prst="rect">
            <a:avLst/>
          </a:prstGeom>
          <a:noFill/>
        </p:spPr>
        <p:txBody>
          <a:bodyPr wrap="square" rtlCol="0">
            <a:spAutoFit/>
          </a:bodyPr>
          <a:lstStyle/>
          <a:p>
            <a:pPr lvl="0" algn="just"/>
            <a:r>
              <a:rPr lang="fr-FR" sz="2400" dirty="0">
                <a:solidFill>
                  <a:prstClr val="black"/>
                </a:solidFill>
              </a:rPr>
              <a:t>Ce sont les cadres supérieurs, la classe moyenne et les jeunes : clientèle rajeunie et active à pouvoir d’achat récent. </a:t>
            </a:r>
          </a:p>
          <a:p>
            <a:endParaRPr lang="fr-FR" dirty="0"/>
          </a:p>
        </p:txBody>
      </p:sp>
    </p:spTree>
    <p:extLst>
      <p:ext uri="{BB962C8B-B14F-4D97-AF65-F5344CB8AC3E}">
        <p14:creationId xmlns:p14="http://schemas.microsoft.com/office/powerpoint/2010/main" val="1060516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124744"/>
            <a:ext cx="9144000" cy="367240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occasionnels</a:t>
            </a:r>
          </a:p>
          <a:p>
            <a:pPr>
              <a:lnSpc>
                <a:spcPct val="120000"/>
              </a:lnSpc>
            </a:pPr>
            <a:r>
              <a:rPr lang="fr-FR" sz="3200" dirty="0" smtClean="0"/>
              <a:t>Critères d’achat</a:t>
            </a:r>
            <a:endParaRPr lang="fr-FR" sz="29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2" name="Tableau 1"/>
          <p:cNvGraphicFramePr>
            <a:graphicFrameLocks noGrp="1"/>
          </p:cNvGraphicFramePr>
          <p:nvPr>
            <p:extLst>
              <p:ext uri="{D42A27DB-BD31-4B8C-83A1-F6EECF244321}">
                <p14:modId xmlns:p14="http://schemas.microsoft.com/office/powerpoint/2010/main" val="2217115433"/>
              </p:ext>
            </p:extLst>
          </p:nvPr>
        </p:nvGraphicFramePr>
        <p:xfrm>
          <a:off x="251520" y="2564904"/>
          <a:ext cx="8640960" cy="2842632"/>
        </p:xfrm>
        <a:graphic>
          <a:graphicData uri="http://schemas.openxmlformats.org/drawingml/2006/table">
            <a:tbl>
              <a:tblPr firstRow="1" bandRow="1">
                <a:tableStyleId>{073A0DAA-6AF3-43AB-8588-CEC1D06C72B9}</a:tableStyleId>
              </a:tblPr>
              <a:tblGrid>
                <a:gridCol w="4320480"/>
                <a:gridCol w="4320480"/>
              </a:tblGrid>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t>Critères liés à la marque :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smtClean="0"/>
                        <a:t>Critères liés au produit : </a:t>
                      </a:r>
                    </a:p>
                  </a:txBody>
                  <a:tcPr/>
                </a:tc>
              </a:tr>
              <a:tr h="1217320">
                <a:tc>
                  <a:txBody>
                    <a:bodyPr/>
                    <a:lstStyle/>
                    <a:p>
                      <a:pPr marL="800100" lvl="1" indent="-342900" algn="just">
                        <a:buFont typeface="Arial" pitchFamily="34" charset="0"/>
                        <a:buChar char="•"/>
                      </a:pPr>
                      <a:r>
                        <a:rPr lang="fr-FR" sz="2400" dirty="0" smtClean="0"/>
                        <a:t>Prestige de la marque</a:t>
                      </a:r>
                    </a:p>
                    <a:p>
                      <a:pPr marL="800100" lvl="1" indent="-342900" algn="just">
                        <a:buFont typeface="Arial" pitchFamily="34" charset="0"/>
                        <a:buChar char="•"/>
                      </a:pPr>
                      <a:r>
                        <a:rPr lang="fr-FR" sz="2400" dirty="0" smtClean="0"/>
                        <a:t>Statut</a:t>
                      </a:r>
                    </a:p>
                    <a:p>
                      <a:pPr marL="800100" lvl="1" indent="-342900" algn="just">
                        <a:buFont typeface="Arial" pitchFamily="34" charset="0"/>
                        <a:buChar char="•"/>
                      </a:pPr>
                      <a:r>
                        <a:rPr lang="fr-FR" sz="2400" dirty="0" smtClean="0"/>
                        <a:t>Ostentation</a:t>
                      </a:r>
                    </a:p>
                    <a:p>
                      <a:pPr marL="800100" lvl="1" indent="-342900" algn="just">
                        <a:buFont typeface="Arial" pitchFamily="34" charset="0"/>
                        <a:buChar char="•"/>
                      </a:pPr>
                      <a:r>
                        <a:rPr lang="fr-FR" sz="2400" dirty="0" smtClean="0"/>
                        <a:t>Prix</a:t>
                      </a:r>
                    </a:p>
                    <a:p>
                      <a:endParaRPr lang="fr-FR" dirty="0"/>
                    </a:p>
                  </a:txBody>
                  <a:tcPr/>
                </a:tc>
                <a:tc>
                  <a:txBody>
                    <a:bodyPr/>
                    <a:lstStyle/>
                    <a:p>
                      <a:pPr marL="800100" lvl="1" indent="-342900" algn="just">
                        <a:buFont typeface="Arial" pitchFamily="34" charset="0"/>
                        <a:buChar char="•"/>
                      </a:pPr>
                      <a:r>
                        <a:rPr lang="fr-FR" sz="2400" dirty="0" smtClean="0"/>
                        <a:t>Design/style</a:t>
                      </a:r>
                    </a:p>
                    <a:p>
                      <a:pPr marL="800100" lvl="1" indent="-342900" algn="just">
                        <a:buFont typeface="Arial" pitchFamily="34" charset="0"/>
                        <a:buChar char="•"/>
                      </a:pPr>
                      <a:r>
                        <a:rPr lang="fr-FR" sz="2400" dirty="0" smtClean="0"/>
                        <a:t>Praticité</a:t>
                      </a:r>
                    </a:p>
                    <a:p>
                      <a:pPr marL="800100" lvl="1" indent="-342900" algn="just">
                        <a:buFont typeface="Arial" pitchFamily="34" charset="0"/>
                        <a:buChar char="•"/>
                      </a:pPr>
                      <a:r>
                        <a:rPr lang="fr-FR" sz="2400" dirty="0" smtClean="0"/>
                        <a:t>Créativité/originalité</a:t>
                      </a:r>
                    </a:p>
                    <a:p>
                      <a:pPr marL="800100" lvl="1" indent="-342900" algn="just">
                        <a:buFont typeface="Arial" pitchFamily="34" charset="0"/>
                        <a:buChar char="•"/>
                      </a:pPr>
                      <a:r>
                        <a:rPr lang="fr-FR" sz="2400" dirty="0" smtClean="0"/>
                        <a:t>Accessoirisassions</a:t>
                      </a:r>
                    </a:p>
                    <a:p>
                      <a:pPr marL="800100" lvl="1" indent="-342900" algn="just">
                        <a:buFont typeface="Arial" pitchFamily="34" charset="0"/>
                        <a:buChar char="•"/>
                      </a:pPr>
                      <a:r>
                        <a:rPr lang="fr-FR" sz="2400" dirty="0" smtClean="0"/>
                        <a:t>Ostentation	</a:t>
                      </a:r>
                    </a:p>
                    <a:p>
                      <a:endParaRPr lang="fr-FR" dirty="0"/>
                    </a:p>
                  </a:txBody>
                  <a:tcPr/>
                </a:tc>
              </a:tr>
            </a:tbl>
          </a:graphicData>
        </a:graphic>
      </p:graphicFrame>
    </p:spTree>
    <p:extLst>
      <p:ext uri="{BB962C8B-B14F-4D97-AF65-F5344CB8AC3E}">
        <p14:creationId xmlns:p14="http://schemas.microsoft.com/office/powerpoint/2010/main" val="2476650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39551" y="1124744"/>
            <a:ext cx="7992889"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a:t>
            </a:r>
            <a:r>
              <a:rPr lang="fr-FR" sz="3700" b="1" dirty="0"/>
              <a:t>occasionnels</a:t>
            </a:r>
          </a:p>
          <a:p>
            <a:pPr>
              <a:lnSpc>
                <a:spcPct val="120000"/>
              </a:lnSpc>
            </a:pPr>
            <a:r>
              <a:rPr lang="fr-FR" sz="3200" dirty="0" smtClean="0"/>
              <a:t>Achats</a:t>
            </a:r>
          </a:p>
          <a:p>
            <a:pPr algn="l"/>
            <a:r>
              <a:rPr lang="fr-FR" sz="2900" dirty="0" smtClean="0"/>
              <a:t>Il s’agit </a:t>
            </a:r>
            <a:r>
              <a:rPr lang="fr-FR" sz="2900" dirty="0"/>
              <a:t>des déclinaisons les plus </a:t>
            </a:r>
            <a:r>
              <a:rPr lang="fr-FR" sz="2900" b="1" dirty="0"/>
              <a:t>longues</a:t>
            </a:r>
            <a:r>
              <a:rPr lang="fr-FR" sz="2900" dirty="0"/>
              <a:t>, effectuées en </a:t>
            </a:r>
            <a:r>
              <a:rPr lang="fr-FR" sz="2900" b="1" dirty="0"/>
              <a:t>grandes séries</a:t>
            </a:r>
            <a:r>
              <a:rPr lang="fr-FR" sz="2900" dirty="0"/>
              <a:t> et parfois </a:t>
            </a:r>
            <a:r>
              <a:rPr lang="fr-FR" sz="2900" b="1" dirty="0"/>
              <a:t>entièrement automatisées</a:t>
            </a:r>
            <a:r>
              <a:rPr lang="fr-FR" sz="2900" dirty="0"/>
              <a:t>.</a:t>
            </a:r>
          </a:p>
          <a:p>
            <a:pPr algn="l">
              <a:lnSpc>
                <a:spcPct val="120000"/>
              </a:lnSpc>
            </a:pPr>
            <a:endParaRPr lang="fr-FR" sz="2500" dirty="0" smtClean="0"/>
          </a:p>
          <a:p>
            <a:pPr lvl="1"/>
            <a:r>
              <a:rPr lang="fr-FR" sz="2700" dirty="0"/>
              <a:t>- les parfums et cosmétiques</a:t>
            </a:r>
          </a:p>
          <a:p>
            <a:pPr lvl="1"/>
            <a:r>
              <a:rPr lang="fr-FR" sz="2700" dirty="0" smtClean="0"/>
              <a:t>- les </a:t>
            </a:r>
            <a:r>
              <a:rPr lang="fr-FR" sz="2700" dirty="0"/>
              <a:t>vins et spiritueux </a:t>
            </a:r>
          </a:p>
          <a:p>
            <a:pPr lvl="1"/>
            <a:r>
              <a:rPr lang="fr-FR" sz="2700" dirty="0" smtClean="0"/>
              <a:t>- certains </a:t>
            </a:r>
            <a:r>
              <a:rPr lang="fr-FR" sz="2700" dirty="0"/>
              <a:t>accessoires de mode. </a:t>
            </a:r>
          </a:p>
          <a:p>
            <a:pPr algn="l">
              <a:lnSpc>
                <a:spcPct val="120000"/>
              </a:lnSpc>
            </a:pPr>
            <a:endParaRPr lang="fr-FR" sz="2500" dirty="0"/>
          </a:p>
          <a:p>
            <a:pPr>
              <a:lnSpc>
                <a:spcPct val="120000"/>
              </a:lnSpc>
            </a:pP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 name="Image 9" descr="6a00e5520037e588330162fcc96d53970d-250wi.jpg"/>
          <p:cNvPicPr>
            <a:picLocks noChangeAspect="1"/>
          </p:cNvPicPr>
          <p:nvPr/>
        </p:nvPicPr>
        <p:blipFill>
          <a:blip r:embed="rId4" cstate="print"/>
          <a:stretch>
            <a:fillRect/>
          </a:stretch>
        </p:blipFill>
        <p:spPr>
          <a:xfrm>
            <a:off x="6804248" y="3212976"/>
            <a:ext cx="1214120" cy="1686560"/>
          </a:xfrm>
          <a:prstGeom prst="rect">
            <a:avLst/>
          </a:prstGeom>
        </p:spPr>
      </p:pic>
    </p:spTree>
    <p:extLst>
      <p:ext uri="{BB962C8B-B14F-4D97-AF65-F5344CB8AC3E}">
        <p14:creationId xmlns:p14="http://schemas.microsoft.com/office/powerpoint/2010/main" val="4207899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hanel-67669.jpg"/>
          <p:cNvPicPr>
            <a:picLocks noChangeAspect="1"/>
          </p:cNvPicPr>
          <p:nvPr/>
        </p:nvPicPr>
        <p:blipFill>
          <a:blip r:embed="rId3" cstate="print"/>
          <a:stretch>
            <a:fillRect/>
          </a:stretch>
        </p:blipFill>
        <p:spPr>
          <a:xfrm>
            <a:off x="8084520" y="3717032"/>
            <a:ext cx="895839" cy="1628799"/>
          </a:xfrm>
          <a:prstGeom prst="rect">
            <a:avLst/>
          </a:prstGeom>
        </p:spPr>
      </p:pic>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39551" y="1124744"/>
            <a:ext cx="7992889" cy="4752528"/>
          </a:xfrm>
          <a:prstGeom prst="rect">
            <a:avLst/>
          </a:prstGeom>
        </p:spPr>
        <p:txBody>
          <a:bodyPr vert="horz" lIns="91440" tIns="45720" rIns="91440" bIns="45720" rtlCol="0" anchor="t" anchorCtr="0">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a:t>
            </a:r>
            <a:r>
              <a:rPr lang="fr-FR" sz="3700" b="1" dirty="0"/>
              <a:t>occasionnels</a:t>
            </a:r>
          </a:p>
          <a:p>
            <a:pPr>
              <a:lnSpc>
                <a:spcPct val="120000"/>
              </a:lnSpc>
            </a:pPr>
            <a:r>
              <a:rPr lang="fr-FR" sz="3200" dirty="0" smtClean="0"/>
              <a:t>Achats</a:t>
            </a:r>
          </a:p>
          <a:p>
            <a:pPr marL="342900" indent="-342900" algn="l">
              <a:buFont typeface="Arial" pitchFamily="34" charset="0"/>
              <a:buChar char="•"/>
            </a:pPr>
            <a:r>
              <a:rPr lang="fr-FR" sz="2400" dirty="0"/>
              <a:t>Une production en série mais qui reste contrôlée pour assurer la grande qualité des produits. La phase de création est nécessaire, mais elle est plus restreinte. </a:t>
            </a:r>
            <a:endParaRPr lang="fr-FR" sz="2400" dirty="0" smtClean="0"/>
          </a:p>
          <a:p>
            <a:pPr marL="342900" indent="-342900" algn="l">
              <a:buFont typeface="Arial" pitchFamily="34" charset="0"/>
              <a:buChar char="•"/>
            </a:pPr>
            <a:endParaRPr lang="fr-FR" sz="2400" dirty="0"/>
          </a:p>
          <a:p>
            <a:pPr marL="342900" indent="-342900" algn="l">
              <a:buFont typeface="Arial" pitchFamily="34" charset="0"/>
              <a:buChar char="•"/>
            </a:pPr>
            <a:r>
              <a:rPr lang="fr-FR" sz="2400" dirty="0"/>
              <a:t>Circuits de distribution sont plus nombreux et plus larges. </a:t>
            </a:r>
            <a:endParaRPr lang="fr-FR" sz="2400" dirty="0" smtClean="0"/>
          </a:p>
          <a:p>
            <a:pPr algn="l"/>
            <a:r>
              <a:rPr lang="fr-FR" sz="2400" dirty="0" smtClean="0"/>
              <a:t>	Espace </a:t>
            </a:r>
            <a:r>
              <a:rPr lang="fr-FR" sz="2400" dirty="0"/>
              <a:t>dédié à ce type de produits dans les magasins </a:t>
            </a:r>
            <a:r>
              <a:rPr lang="fr-FR" sz="2400" dirty="0" smtClean="0"/>
              <a:t>	propres </a:t>
            </a:r>
            <a:r>
              <a:rPr lang="fr-FR" sz="2400" dirty="0"/>
              <a:t>à la marque ou dans les Grands Magasins les plus </a:t>
            </a:r>
            <a:r>
              <a:rPr lang="fr-FR" sz="2400" dirty="0" smtClean="0"/>
              <a:t>	sélectifs (Galeries </a:t>
            </a:r>
            <a:r>
              <a:rPr lang="fr-FR" sz="2400" dirty="0" err="1"/>
              <a:t>Lafayettes</a:t>
            </a:r>
            <a:r>
              <a:rPr lang="fr-FR" sz="2400" dirty="0" smtClean="0"/>
              <a:t>).</a:t>
            </a:r>
          </a:p>
          <a:p>
            <a:pPr algn="l"/>
            <a:endParaRPr lang="fr-FR" sz="2400" dirty="0"/>
          </a:p>
          <a:p>
            <a:pPr marL="342900" indent="-342900" algn="l">
              <a:buFont typeface="Arial" pitchFamily="34" charset="0"/>
              <a:buChar char="•"/>
            </a:pPr>
            <a:r>
              <a:rPr lang="fr-FR" sz="2400" dirty="0"/>
              <a:t>Campagnes de communication fréquentes, surtout pour le lancement d’un nouveau produit ( voir le cas Lancôme plus bas</a:t>
            </a:r>
            <a:r>
              <a:rPr lang="fr-FR" sz="2400" dirty="0" smtClean="0"/>
              <a:t>).</a:t>
            </a:r>
            <a:endParaRPr lang="fr-FR" sz="2400" dirty="0"/>
          </a:p>
          <a:p>
            <a:pPr algn="l">
              <a:lnSpc>
                <a:spcPct val="120000"/>
              </a:lnSpc>
            </a:pPr>
            <a:endParaRPr lang="fr-FR" sz="2500" dirty="0"/>
          </a:p>
          <a:p>
            <a:pPr>
              <a:lnSpc>
                <a:spcPct val="120000"/>
              </a:lnSpc>
            </a:pP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230733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tablo.png"/>
          <p:cNvPicPr>
            <a:picLocks noChangeAspect="1"/>
          </p:cNvPicPr>
          <p:nvPr/>
        </p:nvPicPr>
        <p:blipFill>
          <a:blip r:embed="rId3" cstate="print"/>
          <a:stretch>
            <a:fillRect/>
          </a:stretch>
        </p:blipFill>
        <p:spPr>
          <a:xfrm>
            <a:off x="0" y="2852936"/>
            <a:ext cx="9144000" cy="3273275"/>
          </a:xfrm>
          <a:prstGeom prst="rect">
            <a:avLst/>
          </a:prstGeom>
        </p:spPr>
      </p:pic>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39551" y="1124744"/>
            <a:ext cx="7992889"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a:t>
            </a:r>
            <a:r>
              <a:rPr lang="fr-FR" sz="3700" b="1" dirty="0"/>
              <a:t>occasionnels</a:t>
            </a:r>
          </a:p>
          <a:p>
            <a:pPr>
              <a:lnSpc>
                <a:spcPct val="120000"/>
              </a:lnSpc>
            </a:pPr>
            <a:r>
              <a:rPr lang="fr-FR" sz="3200" dirty="0" smtClean="0"/>
              <a:t>Une </a:t>
            </a:r>
            <a:r>
              <a:rPr lang="fr-FR" sz="3200" dirty="0"/>
              <a:t>clientèle en </a:t>
            </a:r>
            <a:r>
              <a:rPr lang="fr-FR" sz="3200" dirty="0" smtClean="0"/>
              <a:t>essor</a:t>
            </a:r>
          </a:p>
          <a:p>
            <a:pPr>
              <a:lnSpc>
                <a:spcPct val="120000"/>
              </a:lnSpc>
            </a:pPr>
            <a:r>
              <a:rPr lang="fr-FR" sz="2400" dirty="0"/>
              <a:t>C’est le constat de l’étude de l’Institut RISC International de 2000</a:t>
            </a:r>
          </a:p>
          <a:p>
            <a:pPr marL="342900" indent="-342900" algn="l">
              <a:buFont typeface="Arial" pitchFamily="34" charset="0"/>
              <a:buChar char="•"/>
            </a:pPr>
            <a:endParaRPr lang="fr-FR" sz="2400" dirty="0"/>
          </a:p>
          <a:p>
            <a:pPr algn="l">
              <a:lnSpc>
                <a:spcPct val="120000"/>
              </a:lnSpc>
            </a:pPr>
            <a:endParaRPr lang="fr-FR" sz="2500" dirty="0"/>
          </a:p>
          <a:p>
            <a:pPr>
              <a:lnSpc>
                <a:spcPct val="120000"/>
              </a:lnSpc>
            </a:pP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978444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39551" y="1124744"/>
            <a:ext cx="7992889"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a:t>
            </a:r>
            <a:r>
              <a:rPr lang="fr-FR" sz="3700" b="1" dirty="0"/>
              <a:t>occasionnels</a:t>
            </a:r>
          </a:p>
          <a:p>
            <a:pPr>
              <a:lnSpc>
                <a:spcPct val="120000"/>
              </a:lnSpc>
            </a:pPr>
            <a:r>
              <a:rPr lang="fr-FR" sz="3200" dirty="0" smtClean="0"/>
              <a:t>Une </a:t>
            </a:r>
            <a:r>
              <a:rPr lang="fr-FR" sz="3200" dirty="0"/>
              <a:t>clientèle en </a:t>
            </a:r>
            <a:r>
              <a:rPr lang="fr-FR" sz="3200" dirty="0" smtClean="0"/>
              <a:t>essor</a:t>
            </a:r>
          </a:p>
          <a:p>
            <a:pPr algn="l">
              <a:lnSpc>
                <a:spcPct val="120000"/>
              </a:lnSpc>
            </a:pPr>
            <a:endParaRPr lang="fr-FR" sz="2400" dirty="0" smtClean="0"/>
          </a:p>
          <a:p>
            <a:pPr algn="l">
              <a:lnSpc>
                <a:spcPct val="120000"/>
              </a:lnSpc>
            </a:pPr>
            <a:r>
              <a:rPr lang="fr-FR" sz="2400" dirty="0" smtClean="0"/>
              <a:t>Augmentation de </a:t>
            </a:r>
            <a:r>
              <a:rPr lang="fr-FR" sz="2400" dirty="0"/>
              <a:t>11% de la clientèle </a:t>
            </a:r>
            <a:r>
              <a:rPr lang="fr-FR" sz="2400" dirty="0" smtClean="0"/>
              <a:t>occasionnelle </a:t>
            </a:r>
            <a:r>
              <a:rPr lang="fr-FR" sz="2400" dirty="0"/>
              <a:t>sur le marché Européen en 6 ans, ce qui représente plus de la moitié de l’augmentation de la clientèle du Luxe (55</a:t>
            </a:r>
            <a:r>
              <a:rPr lang="fr-FR" sz="2400" dirty="0" smtClean="0"/>
              <a:t>%) de 1994 à 2000.</a:t>
            </a:r>
            <a:endParaRPr lang="fr-FR" sz="2400" dirty="0"/>
          </a:p>
          <a:p>
            <a:pPr algn="l">
              <a:lnSpc>
                <a:spcPct val="120000"/>
              </a:lnSpc>
            </a:pPr>
            <a:endParaRPr lang="fr-FR" sz="2400" dirty="0"/>
          </a:p>
          <a:p>
            <a:pPr algn="l">
              <a:lnSpc>
                <a:spcPct val="120000"/>
              </a:lnSpc>
            </a:pPr>
            <a:r>
              <a:rPr lang="fr-FR" sz="2400" dirty="0"/>
              <a:t>C’est la progression la plus marquée. Ils en est de même aux EU et au Japon.</a:t>
            </a:r>
          </a:p>
          <a:p>
            <a:pPr algn="l">
              <a:lnSpc>
                <a:spcPct val="120000"/>
              </a:lnSpc>
            </a:pPr>
            <a:endParaRPr lang="fr-FR" sz="2500" dirty="0">
              <a:solidFill>
                <a:srgbClr val="FF0000"/>
              </a:solidFill>
            </a:endParaRPr>
          </a:p>
          <a:p>
            <a:pPr>
              <a:lnSpc>
                <a:spcPct val="120000"/>
              </a:lnSpc>
            </a:pP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78187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39551" y="1124744"/>
            <a:ext cx="7992889"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a:t>
            </a:r>
            <a:r>
              <a:rPr lang="fr-FR" sz="3700" b="1" dirty="0"/>
              <a:t>occasionnels</a:t>
            </a:r>
          </a:p>
          <a:p>
            <a:pPr>
              <a:lnSpc>
                <a:spcPct val="120000"/>
              </a:lnSpc>
            </a:pPr>
            <a:r>
              <a:rPr lang="fr-FR" sz="3200" dirty="0" smtClean="0"/>
              <a:t>Pouvoir d’achat</a:t>
            </a:r>
          </a:p>
          <a:p>
            <a:pPr>
              <a:lnSpc>
                <a:spcPct val="120000"/>
              </a:lnSpc>
            </a:pPr>
            <a:endParaRPr lang="fr-FR" sz="3200" dirty="0" smtClean="0"/>
          </a:p>
          <a:p>
            <a:pPr algn="l"/>
            <a:r>
              <a:rPr lang="fr-FR" sz="2400" dirty="0"/>
              <a:t>En tout, ils représentent </a:t>
            </a:r>
            <a:r>
              <a:rPr lang="fr-FR" sz="2400" b="1" dirty="0"/>
              <a:t>300 millions de clients</a:t>
            </a:r>
            <a:r>
              <a:rPr lang="fr-FR" sz="2400" dirty="0"/>
              <a:t>, aux ressources avoisinant les </a:t>
            </a:r>
            <a:r>
              <a:rPr lang="fr-FR" sz="2400" b="1" dirty="0"/>
              <a:t>30000 de dollars/an</a:t>
            </a:r>
            <a:r>
              <a:rPr lang="fr-FR" sz="2400" dirty="0"/>
              <a:t>, et effectuant </a:t>
            </a:r>
            <a:r>
              <a:rPr lang="fr-FR" sz="2400" b="1" dirty="0"/>
              <a:t>1 à 3 achats par an</a:t>
            </a:r>
            <a:r>
              <a:rPr lang="fr-FR" sz="2400" dirty="0"/>
              <a:t> ( la fréquence d’achat est mensuelle ou annuelle suivant les revenus)( </a:t>
            </a:r>
            <a:r>
              <a:rPr lang="fr-FR" sz="2400" dirty="0" err="1"/>
              <a:t>Eurostaf</a:t>
            </a:r>
            <a:r>
              <a:rPr lang="fr-FR" sz="2400" dirty="0"/>
              <a:t>, 2008 ; sur la base des rapports World </a:t>
            </a:r>
            <a:r>
              <a:rPr lang="fr-FR" sz="2400" dirty="0" err="1"/>
              <a:t>Wealth</a:t>
            </a:r>
            <a:r>
              <a:rPr lang="fr-FR" sz="2400" dirty="0"/>
              <a:t> Report 2007 )</a:t>
            </a:r>
          </a:p>
          <a:p>
            <a:pPr algn="l"/>
            <a:endParaRPr lang="fr-FR" sz="2400" dirty="0"/>
          </a:p>
          <a:p>
            <a:pPr algn="l"/>
            <a:r>
              <a:rPr lang="fr-FR" sz="2400" dirty="0"/>
              <a:t>Aux </a:t>
            </a:r>
            <a:r>
              <a:rPr lang="fr-FR" sz="2400" dirty="0" smtClean="0"/>
              <a:t>USA, </a:t>
            </a:r>
            <a:r>
              <a:rPr lang="fr-FR" sz="2400" dirty="0"/>
              <a:t>ce sont plus de </a:t>
            </a:r>
            <a:r>
              <a:rPr lang="fr-FR" sz="2400" b="1" dirty="0"/>
              <a:t>120 millions de personnes </a:t>
            </a:r>
            <a:r>
              <a:rPr lang="fr-FR" sz="2400" dirty="0"/>
              <a:t>aux revenus compris entre </a:t>
            </a:r>
            <a:r>
              <a:rPr lang="fr-FR" sz="2400" b="1" dirty="0"/>
              <a:t>50 000 et 150 000 USD </a:t>
            </a:r>
            <a:r>
              <a:rPr lang="fr-FR" sz="2400" dirty="0"/>
              <a:t>par </a:t>
            </a:r>
            <a:r>
              <a:rPr lang="fr-FR" sz="2400" dirty="0" smtClean="0"/>
              <a:t>an (35000 à 110000€).</a:t>
            </a:r>
            <a:endParaRPr lang="fr-FR" sz="24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964776"/>
            <a:ext cx="2615952" cy="1961964"/>
          </a:xfrm>
          <a:prstGeom prst="rect">
            <a:avLst/>
          </a:prstGeom>
        </p:spPr>
      </p:pic>
    </p:spTree>
    <p:extLst>
      <p:ext uri="{BB962C8B-B14F-4D97-AF65-F5344CB8AC3E}">
        <p14:creationId xmlns:p14="http://schemas.microsoft.com/office/powerpoint/2010/main" val="490452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250" y="3630412"/>
            <a:ext cx="2857500" cy="2857500"/>
          </a:xfrm>
          <a:prstGeom prst="rect">
            <a:avLst/>
          </a:prstGeom>
        </p:spPr>
      </p:pic>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39551" y="1124744"/>
            <a:ext cx="7992889"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a:t>
            </a:r>
            <a:r>
              <a:rPr lang="fr-FR" sz="3700" b="1" dirty="0"/>
              <a:t>occasionnels</a:t>
            </a:r>
          </a:p>
          <a:p>
            <a:pPr>
              <a:lnSpc>
                <a:spcPct val="120000"/>
              </a:lnSpc>
            </a:pPr>
            <a:r>
              <a:rPr lang="fr-FR" sz="3200" dirty="0" smtClean="0"/>
              <a:t>Catégorie sensible à la crise mais…</a:t>
            </a:r>
          </a:p>
          <a:p>
            <a:pPr>
              <a:lnSpc>
                <a:spcPct val="120000"/>
              </a:lnSpc>
            </a:pPr>
            <a:endParaRPr lang="fr-FR" sz="3200" dirty="0" smtClean="0"/>
          </a:p>
          <a:p>
            <a:pPr algn="just"/>
            <a:r>
              <a:rPr lang="fr-FR" sz="2900" dirty="0"/>
              <a:t>En France, malgré le contexte de crise, </a:t>
            </a:r>
            <a:r>
              <a:rPr lang="fr-FR" sz="2900" b="1" dirty="0"/>
              <a:t>60% des Français</a:t>
            </a:r>
            <a:r>
              <a:rPr lang="fr-FR" sz="2900" dirty="0"/>
              <a:t> se disent satisfaits de leur situation matérielle.</a:t>
            </a:r>
          </a:p>
          <a:p>
            <a:pPr algn="l"/>
            <a:endParaRPr lang="fr-FR" sz="24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090542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39550" y="836712"/>
            <a:ext cx="7992889"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a:t>
            </a:r>
            <a:r>
              <a:rPr lang="fr-FR" sz="3700" b="1" dirty="0"/>
              <a:t>occasionnels</a:t>
            </a:r>
          </a:p>
          <a:p>
            <a:pPr>
              <a:lnSpc>
                <a:spcPct val="120000"/>
              </a:lnSpc>
            </a:pPr>
            <a:r>
              <a:rPr lang="fr-FR" sz="3200" dirty="0" smtClean="0"/>
              <a:t>…on observe une stabilité </a:t>
            </a:r>
            <a:r>
              <a:rPr lang="fr-FR" sz="3200" dirty="0"/>
              <a:t>du pourcentage accordé aux «  dépenses plaisirs »</a:t>
            </a:r>
            <a:endParaRPr lang="fr-FR" sz="24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 name="Espace réservé du contenu 3" descr="Sans titre.png"/>
          <p:cNvPicPr>
            <a:picLocks noChangeAspect="1"/>
          </p:cNvPicPr>
          <p:nvPr/>
        </p:nvPicPr>
        <p:blipFill>
          <a:blip r:embed="rId4" cstate="print"/>
          <a:stretch>
            <a:fillRect/>
          </a:stretch>
        </p:blipFill>
        <p:spPr>
          <a:xfrm>
            <a:off x="1198164" y="2671505"/>
            <a:ext cx="6747672" cy="3421792"/>
          </a:xfrm>
          <a:prstGeom prst="rect">
            <a:avLst/>
          </a:prstGeom>
        </p:spPr>
      </p:pic>
    </p:spTree>
    <p:extLst>
      <p:ext uri="{BB962C8B-B14F-4D97-AF65-F5344CB8AC3E}">
        <p14:creationId xmlns:p14="http://schemas.microsoft.com/office/powerpoint/2010/main" val="1897619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39550" y="836712"/>
            <a:ext cx="7992889"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a:t>
            </a:r>
            <a:r>
              <a:rPr lang="fr-FR" sz="3700" b="1" dirty="0"/>
              <a:t>occasionnels</a:t>
            </a:r>
          </a:p>
          <a:p>
            <a:pPr>
              <a:lnSpc>
                <a:spcPct val="120000"/>
              </a:lnSpc>
            </a:pPr>
            <a:r>
              <a:rPr lang="fr-FR" sz="3200" dirty="0" smtClean="0"/>
              <a:t>Une cible à ne pas négliger</a:t>
            </a:r>
          </a:p>
          <a:p>
            <a:pPr>
              <a:lnSpc>
                <a:spcPct val="120000"/>
              </a:lnSpc>
            </a:pPr>
            <a:endParaRPr lang="fr-FR" sz="3200" dirty="0" smtClean="0"/>
          </a:p>
          <a:p>
            <a:pPr algn="l"/>
            <a:r>
              <a:rPr lang="fr-FR" sz="2400" dirty="0" smtClean="0"/>
              <a:t>	Une </a:t>
            </a:r>
            <a:r>
              <a:rPr lang="fr-FR" sz="2400" dirty="0"/>
              <a:t>occasion qui vaut la peine d’être soulignée : </a:t>
            </a:r>
            <a:r>
              <a:rPr lang="fr-FR" sz="2400" b="1" dirty="0"/>
              <a:t>créneau </a:t>
            </a:r>
            <a:r>
              <a:rPr lang="fr-FR" sz="2400" b="1" dirty="0" smtClean="0"/>
              <a:t>	croissant</a:t>
            </a:r>
            <a:r>
              <a:rPr lang="fr-FR" sz="2400" dirty="0" smtClean="0"/>
              <a:t> </a:t>
            </a:r>
            <a:r>
              <a:rPr lang="fr-FR" sz="2400" dirty="0"/>
              <a:t>et </a:t>
            </a:r>
            <a:r>
              <a:rPr lang="fr-FR" sz="2400" b="1" dirty="0"/>
              <a:t>intéressant à courtiser</a:t>
            </a:r>
            <a:r>
              <a:rPr lang="fr-FR" sz="2400" dirty="0"/>
              <a:t>.</a:t>
            </a:r>
          </a:p>
          <a:p>
            <a:pPr algn="l"/>
            <a:endParaRPr lang="fr-FR" sz="2400" dirty="0"/>
          </a:p>
          <a:p>
            <a:pPr algn="l"/>
            <a:endParaRPr lang="fr-FR" sz="2400" dirty="0"/>
          </a:p>
          <a:p>
            <a:pPr algn="l"/>
            <a:r>
              <a:rPr lang="fr-FR" sz="2400" dirty="0" smtClean="0"/>
              <a:t>	Mais </a:t>
            </a:r>
            <a:r>
              <a:rPr lang="fr-FR" sz="2400" dirty="0"/>
              <a:t>attention à </a:t>
            </a:r>
            <a:r>
              <a:rPr lang="fr-FR" sz="2400" dirty="0" smtClean="0"/>
              <a:t>« </a:t>
            </a:r>
            <a:r>
              <a:rPr lang="fr-FR" sz="2400" b="1" dirty="0" smtClean="0"/>
              <a:t>brader</a:t>
            </a:r>
            <a:r>
              <a:rPr lang="fr-FR" sz="2400" dirty="0" smtClean="0"/>
              <a:t> » un produit de Luxe </a:t>
            </a:r>
            <a:r>
              <a:rPr lang="fr-FR" sz="2400" b="1" dirty="0" smtClean="0"/>
              <a:t>sans nuire</a:t>
            </a:r>
            <a:r>
              <a:rPr lang="fr-FR" sz="2400" dirty="0" smtClean="0"/>
              <a:t> 	à l’</a:t>
            </a:r>
            <a:r>
              <a:rPr lang="fr-FR" sz="2400" b="1" dirty="0" smtClean="0"/>
              <a:t>image</a:t>
            </a:r>
            <a:r>
              <a:rPr lang="fr-FR" sz="2400" dirty="0" smtClean="0"/>
              <a:t> de la marque ! ( Mercedes y arrive très bien 	avec la Mercedes Classe A).</a:t>
            </a:r>
            <a:endParaRPr lang="fr-FR" sz="2400" dirty="0"/>
          </a:p>
          <a:p>
            <a:pPr algn="l">
              <a:lnSpc>
                <a:spcPct val="120000"/>
              </a:lnSpc>
            </a:pPr>
            <a:endParaRPr lang="fr-FR" sz="24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802" y="2482420"/>
            <a:ext cx="999554" cy="99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810" y="4103617"/>
            <a:ext cx="855537" cy="85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photo MERCEDES CLASSE 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5999" y="4943741"/>
            <a:ext cx="1870257" cy="124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948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0" y="1340768"/>
            <a:ext cx="9144000" cy="54006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300" b="1" dirty="0" smtClean="0"/>
              <a:t>Nouvelle typologie </a:t>
            </a:r>
          </a:p>
          <a:p>
            <a:pPr>
              <a:lnSpc>
                <a:spcPct val="120000"/>
              </a:lnSpc>
            </a:pPr>
            <a:r>
              <a:rPr lang="en-US" sz="3300" b="1" dirty="0" smtClean="0"/>
              <a:t>Etude </a:t>
            </a:r>
            <a:r>
              <a:rPr lang="en-US" sz="3300" b="1" dirty="0"/>
              <a:t>IPSOS: </a:t>
            </a:r>
            <a:r>
              <a:rPr lang="en-US" sz="3300" b="1" dirty="0" smtClean="0"/>
              <a:t>World </a:t>
            </a:r>
            <a:r>
              <a:rPr lang="en-US" sz="3300" b="1" dirty="0"/>
              <a:t>Luxury Tracking </a:t>
            </a:r>
            <a:r>
              <a:rPr lang="fr-FR" sz="3300" b="1" dirty="0" smtClean="0"/>
              <a:t>(2010)</a:t>
            </a:r>
          </a:p>
          <a:p>
            <a:pPr algn="l">
              <a:lnSpc>
                <a:spcPct val="120000"/>
              </a:lnSpc>
            </a:pPr>
            <a:endParaRPr lang="fr-FR" sz="3300" b="1" dirty="0" smtClean="0"/>
          </a:p>
          <a:p>
            <a:pPr>
              <a:lnSpc>
                <a:spcPct val="120000"/>
              </a:lnSpc>
            </a:pPr>
            <a:r>
              <a:rPr lang="fr-FR" sz="3300" b="1" dirty="0" smtClean="0"/>
              <a:t>Changements:</a:t>
            </a:r>
          </a:p>
          <a:p>
            <a:pPr algn="l">
              <a:lnSpc>
                <a:spcPct val="120000"/>
              </a:lnSpc>
            </a:pPr>
            <a:endParaRPr lang="fr-FR" sz="3300" b="1" dirty="0" smtClean="0"/>
          </a:p>
          <a:p>
            <a:pPr marL="742950" indent="-742950" algn="l">
              <a:lnSpc>
                <a:spcPct val="120000"/>
              </a:lnSpc>
              <a:buFont typeface="+mj-lt"/>
              <a:buAutoNum type="arabicPeriod"/>
            </a:pPr>
            <a:r>
              <a:rPr lang="fr-FR" sz="3300" b="1" dirty="0"/>
              <a:t>	</a:t>
            </a:r>
            <a:r>
              <a:rPr lang="fr-FR" sz="3300" b="1" dirty="0" smtClean="0"/>
              <a:t>Crise depuis 2009 : </a:t>
            </a:r>
          </a:p>
          <a:p>
            <a:pPr lvl="2">
              <a:lnSpc>
                <a:spcPct val="120000"/>
              </a:lnSpc>
            </a:pPr>
            <a:r>
              <a:rPr lang="fr-FR" sz="3300" dirty="0"/>
              <a:t>R</a:t>
            </a:r>
            <a:r>
              <a:rPr lang="fr-FR" sz="3300" dirty="0" smtClean="0"/>
              <a:t>alentissement </a:t>
            </a:r>
            <a:r>
              <a:rPr lang="fr-FR" sz="3300" dirty="0"/>
              <a:t>net de la richesse </a:t>
            </a:r>
            <a:r>
              <a:rPr lang="fr-FR" sz="3300" dirty="0" smtClean="0"/>
              <a:t>mondiale (-8%)</a:t>
            </a:r>
          </a:p>
          <a:p>
            <a:pPr lvl="2">
              <a:lnSpc>
                <a:spcPct val="120000"/>
              </a:lnSpc>
            </a:pPr>
            <a:r>
              <a:rPr lang="fr-FR" sz="3300" b="1" dirty="0"/>
              <a:t>	</a:t>
            </a:r>
            <a:r>
              <a:rPr lang="fr-FR" sz="3300" b="1" dirty="0" smtClean="0"/>
              <a:t>	</a:t>
            </a:r>
            <a:r>
              <a:rPr lang="fr-FR" sz="3100" dirty="0" smtClean="0"/>
              <a:t>Ce n’est pas arrivé depuis 40 ans</a:t>
            </a:r>
            <a:endParaRPr lang="fr-FR" sz="3100" b="1" dirty="0" smtClean="0"/>
          </a:p>
          <a:p>
            <a:pPr lvl="2">
              <a:lnSpc>
                <a:spcPct val="120000"/>
              </a:lnSpc>
            </a:pPr>
            <a:r>
              <a:rPr lang="fr-FR" sz="3300" dirty="0" smtClean="0"/>
              <a:t>Part </a:t>
            </a:r>
            <a:r>
              <a:rPr lang="fr-FR" sz="3300" dirty="0"/>
              <a:t>d’acheteurs réguliers a diminué de 5</a:t>
            </a:r>
            <a:r>
              <a:rPr lang="fr-FR" sz="3300" dirty="0" smtClean="0"/>
              <a:t>%</a:t>
            </a:r>
          </a:p>
          <a:p>
            <a:pPr lvl="2">
              <a:lnSpc>
                <a:spcPct val="120000"/>
              </a:lnSpc>
            </a:pPr>
            <a:r>
              <a:rPr lang="fr-FR" sz="3200" dirty="0" smtClean="0"/>
              <a:t>		</a:t>
            </a:r>
            <a:r>
              <a:rPr lang="fr-FR" sz="3100" dirty="0" smtClean="0"/>
              <a:t>De 33% à 28%</a:t>
            </a:r>
          </a:p>
          <a:p>
            <a:pPr algn="l">
              <a:lnSpc>
                <a:spcPct val="120000"/>
              </a:lnSpc>
            </a:pPr>
            <a:endParaRPr lang="fr-FR" sz="2900" b="1" dirty="0"/>
          </a:p>
          <a:p>
            <a:pPr lvl="2">
              <a:lnSpc>
                <a:spcPct val="120000"/>
              </a:lnSpc>
            </a:pPr>
            <a:endParaRPr lang="fr-FR" sz="2900" dirty="0"/>
          </a:p>
        </p:txBody>
      </p:sp>
      <p:sp>
        <p:nvSpPr>
          <p:cNvPr id="2" name="Flèche droite 1"/>
          <p:cNvSpPr/>
          <p:nvPr/>
        </p:nvSpPr>
        <p:spPr>
          <a:xfrm>
            <a:off x="2123728" y="4722771"/>
            <a:ext cx="648072" cy="432048"/>
          </a:xfrm>
          <a:prstGeom prst="rightArrow">
            <a:avLst>
              <a:gd name="adj1" fmla="val 62635"/>
              <a:gd name="adj2" fmla="val 5315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 name="Flèche droite 6"/>
          <p:cNvSpPr/>
          <p:nvPr/>
        </p:nvSpPr>
        <p:spPr>
          <a:xfrm>
            <a:off x="2123728" y="5729824"/>
            <a:ext cx="648072" cy="432048"/>
          </a:xfrm>
          <a:prstGeom prst="rightArrow">
            <a:avLst>
              <a:gd name="adj1" fmla="val 62635"/>
              <a:gd name="adj2" fmla="val 5315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8" name="Pentagone 7"/>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816849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39550" y="836711"/>
            <a:ext cx="7992889" cy="5256585"/>
          </a:xfrm>
          <a:prstGeom prst="rect">
            <a:avLst/>
          </a:prstGeom>
        </p:spPr>
        <p:txBody>
          <a:bodyPr vert="horz" lIns="91440" tIns="45720" rIns="91440" bIns="45720" rtlCol="0" anchor="t" anchorCtr="0">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a:t>
            </a:r>
            <a:r>
              <a:rPr lang="fr-FR" sz="3700" b="1" dirty="0"/>
              <a:t>occasionnels</a:t>
            </a:r>
          </a:p>
          <a:p>
            <a:pPr>
              <a:lnSpc>
                <a:spcPct val="120000"/>
              </a:lnSpc>
            </a:pPr>
            <a:r>
              <a:rPr lang="fr-FR" sz="3200" dirty="0" smtClean="0"/>
              <a:t>Le prix</a:t>
            </a:r>
          </a:p>
          <a:p>
            <a:pPr>
              <a:lnSpc>
                <a:spcPct val="120000"/>
              </a:lnSpc>
            </a:pPr>
            <a:endParaRPr lang="fr-FR" sz="3200" dirty="0" smtClean="0"/>
          </a:p>
          <a:p>
            <a:pPr algn="l"/>
            <a:r>
              <a:rPr lang="fr-FR" sz="2400" i="1" dirty="0"/>
              <a:t>« Seulement sur le marché des produits de luxe accessibles, </a:t>
            </a:r>
            <a:r>
              <a:rPr lang="fr-FR" sz="2400" b="1" i="1" dirty="0"/>
              <a:t>l’établissement du prix de marché</a:t>
            </a:r>
            <a:r>
              <a:rPr lang="fr-FR" sz="2400" i="1" dirty="0"/>
              <a:t> est un impératif très délicat, qui doit, à la fois, s’inscrire dans le cadre d’un </a:t>
            </a:r>
            <a:r>
              <a:rPr lang="fr-FR" sz="2400" b="1" i="1" dirty="0"/>
              <a:t>marché très concurrentiel </a:t>
            </a:r>
            <a:r>
              <a:rPr lang="fr-FR" sz="2400" i="1" dirty="0"/>
              <a:t>(…) et qui doit, de plus, </a:t>
            </a:r>
            <a:r>
              <a:rPr lang="fr-FR" sz="2400" b="1" i="1" dirty="0"/>
              <a:t>correspondre ou devancer une attente latente des acheteurs potentiels</a:t>
            </a:r>
            <a:r>
              <a:rPr lang="fr-FR" sz="2400" i="1" dirty="0"/>
              <a:t>, </a:t>
            </a:r>
            <a:r>
              <a:rPr lang="fr-FR" sz="2400" b="1" i="1" dirty="0"/>
              <a:t>traduire leurs exigences d’une certaine rationalité qualité/prix </a:t>
            </a:r>
            <a:r>
              <a:rPr lang="fr-FR" sz="2400" i="1" dirty="0"/>
              <a:t>et r</a:t>
            </a:r>
            <a:r>
              <a:rPr lang="fr-FR" sz="2400" b="1" i="1" dirty="0"/>
              <a:t>ester dans les limites raisonnables de leur budget disponible</a:t>
            </a:r>
            <a:r>
              <a:rPr lang="fr-FR" sz="2400" i="1" dirty="0"/>
              <a:t> et de </a:t>
            </a:r>
            <a:r>
              <a:rPr lang="fr-FR" sz="2400" b="1" i="1" dirty="0"/>
              <a:t>leurs habitudes d’achat</a:t>
            </a:r>
            <a:r>
              <a:rPr lang="fr-FR" sz="2400" i="1" dirty="0"/>
              <a:t> </a:t>
            </a:r>
            <a:r>
              <a:rPr lang="fr-FR" sz="2400" i="1" dirty="0" smtClean="0"/>
              <a:t>»</a:t>
            </a:r>
          </a:p>
          <a:p>
            <a:pPr marL="342900" indent="-342900" algn="l">
              <a:buFont typeface="Arial" pitchFamily="34" charset="0"/>
              <a:buChar char="•"/>
            </a:pPr>
            <a:endParaRPr lang="fr-FR" sz="2400" dirty="0"/>
          </a:p>
          <a:p>
            <a:pPr marL="342900" indent="-342900" algn="l">
              <a:buFont typeface="Arial" pitchFamily="34" charset="0"/>
              <a:buChar char="•"/>
            </a:pPr>
            <a:r>
              <a:rPr lang="fr-FR" sz="2400" dirty="0" smtClean="0"/>
              <a:t>Le </a:t>
            </a:r>
            <a:r>
              <a:rPr lang="fr-FR" sz="2400" dirty="0"/>
              <a:t>prix élevé tiendra compte des études permettant de détecter les attentes des consommateurs</a:t>
            </a:r>
          </a:p>
          <a:p>
            <a:pPr algn="l">
              <a:lnSpc>
                <a:spcPct val="120000"/>
              </a:lnSpc>
            </a:pPr>
            <a:endParaRPr lang="fr-FR" sz="24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4591" y="925837"/>
            <a:ext cx="1431602" cy="143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55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39550" y="836711"/>
            <a:ext cx="7992889" cy="5256585"/>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a:t>
            </a:r>
            <a:r>
              <a:rPr lang="fr-FR" sz="3700" b="1" dirty="0"/>
              <a:t>occasionnels</a:t>
            </a:r>
          </a:p>
          <a:p>
            <a:pPr>
              <a:lnSpc>
                <a:spcPct val="120000"/>
              </a:lnSpc>
            </a:pPr>
            <a:r>
              <a:rPr lang="fr-FR" sz="3200" dirty="0" smtClean="0"/>
              <a:t>Exemple: Le </a:t>
            </a:r>
            <a:r>
              <a:rPr lang="fr-FR" sz="3200" dirty="0"/>
              <a:t>cas Lancôme.</a:t>
            </a:r>
            <a:endParaRPr lang="fr-FR" sz="3200" dirty="0" smtClean="0"/>
          </a:p>
          <a:p>
            <a:r>
              <a:rPr lang="fr-FR" sz="2400" dirty="0" smtClean="0"/>
              <a:t>But: Séduire une clientèle non-aisée</a:t>
            </a:r>
          </a:p>
          <a:p>
            <a:endParaRPr lang="fr-FR" sz="2400" dirty="0" smtClean="0"/>
          </a:p>
          <a:p>
            <a:pPr marL="342900" indent="-342900" algn="l">
              <a:buFont typeface="Arial" pitchFamily="34" charset="0"/>
              <a:buChar char="•"/>
            </a:pPr>
            <a:r>
              <a:rPr lang="fr-FR" sz="2400" dirty="0" smtClean="0"/>
              <a:t>Le </a:t>
            </a:r>
            <a:r>
              <a:rPr lang="fr-FR" sz="2400" dirty="0"/>
              <a:t>produit </a:t>
            </a:r>
            <a:r>
              <a:rPr lang="fr-FR" sz="2400" dirty="0" err="1"/>
              <a:t>Hypnôse</a:t>
            </a:r>
            <a:r>
              <a:rPr lang="fr-FR" sz="2400" dirty="0"/>
              <a:t> </a:t>
            </a:r>
            <a:r>
              <a:rPr lang="fr-FR" sz="2400" dirty="0" err="1"/>
              <a:t>Doll</a:t>
            </a:r>
            <a:r>
              <a:rPr lang="fr-FR" sz="2400" dirty="0"/>
              <a:t> </a:t>
            </a:r>
            <a:r>
              <a:rPr lang="fr-FR" sz="2400" dirty="0" err="1" smtClean="0"/>
              <a:t>Lashes</a:t>
            </a:r>
            <a:r>
              <a:rPr lang="fr-FR" sz="2400" dirty="0" smtClean="0"/>
              <a:t> </a:t>
            </a:r>
            <a:r>
              <a:rPr lang="fr-FR" sz="2400" dirty="0"/>
              <a:t>vise les jeunes adolescentes </a:t>
            </a:r>
            <a:r>
              <a:rPr lang="fr-FR" sz="2400" dirty="0" smtClean="0"/>
              <a:t>: «</a:t>
            </a:r>
            <a:r>
              <a:rPr lang="fr-FR" sz="2400" dirty="0"/>
              <a:t> The secret of </a:t>
            </a:r>
            <a:r>
              <a:rPr lang="fr-FR" sz="2400" dirty="0" err="1"/>
              <a:t>every</a:t>
            </a:r>
            <a:r>
              <a:rPr lang="fr-FR" sz="2400" dirty="0"/>
              <a:t> </a:t>
            </a:r>
            <a:r>
              <a:rPr lang="fr-FR" sz="2400" dirty="0" err="1"/>
              <a:t>young</a:t>
            </a:r>
            <a:r>
              <a:rPr lang="fr-FR" sz="2400" dirty="0"/>
              <a:t> </a:t>
            </a:r>
            <a:r>
              <a:rPr lang="fr-FR" sz="2400" dirty="0" err="1"/>
              <a:t>girl’s</a:t>
            </a:r>
            <a:r>
              <a:rPr lang="fr-FR" sz="2400" dirty="0"/>
              <a:t> </a:t>
            </a:r>
            <a:r>
              <a:rPr lang="fr-FR" sz="2400" dirty="0" err="1"/>
              <a:t>dream</a:t>
            </a:r>
            <a:r>
              <a:rPr lang="fr-FR" sz="2400" dirty="0"/>
              <a:t> : </a:t>
            </a:r>
            <a:r>
              <a:rPr lang="fr-FR" sz="2400" dirty="0" err="1"/>
              <a:t>true</a:t>
            </a:r>
            <a:r>
              <a:rPr lang="fr-FR" sz="2400" dirty="0"/>
              <a:t> </a:t>
            </a:r>
            <a:r>
              <a:rPr lang="fr-FR" sz="2400" dirty="0" err="1"/>
              <a:t>doll</a:t>
            </a:r>
            <a:r>
              <a:rPr lang="fr-FR" sz="2400" dirty="0"/>
              <a:t> </a:t>
            </a:r>
            <a:r>
              <a:rPr lang="fr-FR" sz="2400" dirty="0" err="1"/>
              <a:t>lashes</a:t>
            </a:r>
            <a:r>
              <a:rPr lang="fr-FR" sz="2400" dirty="0"/>
              <a:t>! </a:t>
            </a:r>
            <a:r>
              <a:rPr lang="fr-FR" sz="2400" dirty="0" smtClean="0"/>
              <a:t>»</a:t>
            </a:r>
          </a:p>
          <a:p>
            <a:pPr marL="342900" indent="-342900" algn="l">
              <a:buFont typeface="Arial" pitchFamily="34" charset="0"/>
              <a:buChar char="•"/>
            </a:pPr>
            <a:endParaRPr lang="fr-FR" sz="2400" dirty="0"/>
          </a:p>
          <a:p>
            <a:pPr marL="342900" indent="-342900" algn="l">
              <a:buFont typeface="Arial" pitchFamily="34" charset="0"/>
              <a:buChar char="•"/>
            </a:pPr>
            <a:r>
              <a:rPr lang="fr-FR" sz="2400" b="1" dirty="0"/>
              <a:t>Problématique</a:t>
            </a:r>
            <a:r>
              <a:rPr lang="fr-FR" sz="2400" dirty="0"/>
              <a:t> : amener à </a:t>
            </a:r>
            <a:r>
              <a:rPr lang="fr-FR" sz="2400" dirty="0" smtClean="0"/>
              <a:t>dépenser 30</a:t>
            </a:r>
            <a:r>
              <a:rPr lang="fr-FR" sz="2400" dirty="0"/>
              <a:t> $ à des adolescentes qui ont généralement l’habitude de dépenser </a:t>
            </a:r>
            <a:r>
              <a:rPr lang="fr-FR" sz="2400" dirty="0" smtClean="0"/>
              <a:t>aux environs </a:t>
            </a:r>
            <a:r>
              <a:rPr lang="fr-FR" sz="2400" dirty="0"/>
              <a:t>de 8,99 $ pour un produit de même type</a:t>
            </a:r>
          </a:p>
          <a:p>
            <a:pPr algn="l">
              <a:lnSpc>
                <a:spcPct val="120000"/>
              </a:lnSpc>
            </a:pPr>
            <a:endParaRPr lang="fr-FR" sz="24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 name="Image 9" descr="lancome-hynopse-mascara-dolleyes-4.jpg"/>
          <p:cNvPicPr>
            <a:picLocks noChangeAspect="1"/>
          </p:cNvPicPr>
          <p:nvPr/>
        </p:nvPicPr>
        <p:blipFill>
          <a:blip r:embed="rId4" cstate="print"/>
          <a:stretch>
            <a:fillRect/>
          </a:stretch>
        </p:blipFill>
        <p:spPr>
          <a:xfrm>
            <a:off x="539550" y="5013177"/>
            <a:ext cx="2328402" cy="1296144"/>
          </a:xfrm>
          <a:prstGeom prst="rect">
            <a:avLst/>
          </a:prstGeom>
        </p:spPr>
      </p:pic>
    </p:spTree>
    <p:extLst>
      <p:ext uri="{BB962C8B-B14F-4D97-AF65-F5344CB8AC3E}">
        <p14:creationId xmlns:p14="http://schemas.microsoft.com/office/powerpoint/2010/main" val="1414147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39550" y="836711"/>
            <a:ext cx="7992889" cy="5256585"/>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a:t>
            </a:r>
            <a:r>
              <a:rPr lang="fr-FR" sz="3700" b="1" dirty="0"/>
              <a:t>occasionnels</a:t>
            </a:r>
          </a:p>
          <a:p>
            <a:pPr>
              <a:lnSpc>
                <a:spcPct val="120000"/>
              </a:lnSpc>
            </a:pPr>
            <a:r>
              <a:rPr lang="fr-FR" sz="3200" dirty="0" smtClean="0"/>
              <a:t>Exemple: Le </a:t>
            </a:r>
            <a:r>
              <a:rPr lang="fr-FR" sz="3200" dirty="0"/>
              <a:t>cas Lancôme.</a:t>
            </a:r>
            <a:endParaRPr lang="fr-FR" sz="3200" dirty="0" smtClean="0"/>
          </a:p>
          <a:p>
            <a:r>
              <a:rPr lang="fr-FR" sz="2400" dirty="0" smtClean="0"/>
              <a:t>But: Séduire une clientèle non-aisée</a:t>
            </a:r>
          </a:p>
          <a:p>
            <a:endParaRPr lang="fr-FR" sz="2400" dirty="0" smtClean="0"/>
          </a:p>
          <a:p>
            <a:pPr marL="342900" indent="-342900" algn="l">
              <a:buFont typeface="Arial" pitchFamily="34" charset="0"/>
              <a:buChar char="•"/>
            </a:pPr>
            <a:r>
              <a:rPr lang="fr-FR" sz="2400" b="1" dirty="0" smtClean="0"/>
              <a:t>Comment</a:t>
            </a:r>
            <a:r>
              <a:rPr lang="fr-FR" sz="2400" dirty="0" smtClean="0"/>
              <a:t>: </a:t>
            </a:r>
            <a:r>
              <a:rPr lang="fr-FR" sz="2400" dirty="0"/>
              <a:t>Répondre à l’importance du sentiment d’appartenance, d’identité, de fierté et de beauté par l’utilisation des réseaux sociaux </a:t>
            </a:r>
            <a:r>
              <a:rPr lang="fr-FR" sz="2400" dirty="0" smtClean="0"/>
              <a:t>(Facebook).</a:t>
            </a:r>
          </a:p>
          <a:p>
            <a:pPr marL="342900" indent="-342900" algn="l">
              <a:buFont typeface="Arial" pitchFamily="34" charset="0"/>
              <a:buChar char="•"/>
            </a:pPr>
            <a:r>
              <a:rPr lang="fr-FR" sz="2400" b="1" dirty="0" smtClean="0"/>
              <a:t>Stratégie</a:t>
            </a:r>
            <a:r>
              <a:rPr lang="fr-FR" sz="2400" dirty="0" smtClean="0"/>
              <a:t>: </a:t>
            </a:r>
            <a:r>
              <a:rPr lang="fr-FR" sz="2400" dirty="0"/>
              <a:t>L’entreprise se positionne comme « accessible » tout en faisant la promotion de son produit.</a:t>
            </a:r>
          </a:p>
          <a:p>
            <a:pPr marL="342900" indent="-342900" algn="l">
              <a:buFont typeface="Arial" pitchFamily="34" charset="0"/>
              <a:buChar char="•"/>
            </a:pPr>
            <a:endParaRPr lang="fr-FR" sz="2400" dirty="0"/>
          </a:p>
          <a:p>
            <a:pPr algn="l">
              <a:lnSpc>
                <a:spcPct val="120000"/>
              </a:lnSpc>
            </a:pPr>
            <a:endParaRPr lang="fr-FR" sz="24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2" name="Image 11" descr="applicationfacebookc3a9tape43.jpg"/>
          <p:cNvPicPr>
            <a:picLocks noChangeAspect="1"/>
          </p:cNvPicPr>
          <p:nvPr/>
        </p:nvPicPr>
        <p:blipFill>
          <a:blip r:embed="rId4" cstate="print"/>
          <a:stretch>
            <a:fillRect/>
          </a:stretch>
        </p:blipFill>
        <p:spPr>
          <a:xfrm>
            <a:off x="357416" y="4581130"/>
            <a:ext cx="2687856" cy="1944216"/>
          </a:xfrm>
          <a:prstGeom prst="rect">
            <a:avLst/>
          </a:prstGeom>
        </p:spPr>
      </p:pic>
    </p:spTree>
    <p:extLst>
      <p:ext uri="{BB962C8B-B14F-4D97-AF65-F5344CB8AC3E}">
        <p14:creationId xmlns:p14="http://schemas.microsoft.com/office/powerpoint/2010/main" val="4104555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7935" y="3212976"/>
            <a:ext cx="4176464" cy="354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rrondir un rectangle avec un coin diagonal 5"/>
          <p:cNvSpPr/>
          <p:nvPr/>
        </p:nvSpPr>
        <p:spPr>
          <a:xfrm>
            <a:off x="359532" y="1268760"/>
            <a:ext cx="8424936" cy="1728192"/>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8000" dirty="0" smtClean="0"/>
              <a:t>      Logophiles</a:t>
            </a:r>
            <a:endParaRPr lang="fr-FR" sz="8000" dirty="0"/>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1700860"/>
            <a:ext cx="1178170" cy="863991"/>
          </a:xfrm>
          <a:prstGeom prst="rect">
            <a:avLst/>
          </a:prstGeom>
        </p:spPr>
      </p:pic>
    </p:spTree>
    <p:extLst>
      <p:ext uri="{BB962C8B-B14F-4D97-AF65-F5344CB8AC3E}">
        <p14:creationId xmlns:p14="http://schemas.microsoft.com/office/powerpoint/2010/main" val="2360778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124744"/>
            <a:ext cx="9144000" cy="367240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logophiles</a:t>
            </a:r>
            <a:endParaRPr lang="fr-FR" sz="3700" b="1" dirty="0"/>
          </a:p>
          <a:p>
            <a:pPr>
              <a:lnSpc>
                <a:spcPct val="120000"/>
              </a:lnSpc>
            </a:pPr>
            <a:endParaRPr lang="fr-FR" sz="2900" dirty="0"/>
          </a:p>
        </p:txBody>
      </p:sp>
      <p:sp>
        <p:nvSpPr>
          <p:cNvPr id="3" name="ZoneTexte 2"/>
          <p:cNvSpPr txBox="1"/>
          <p:nvPr/>
        </p:nvSpPr>
        <p:spPr>
          <a:xfrm>
            <a:off x="690310" y="2348880"/>
            <a:ext cx="7914138" cy="3293209"/>
          </a:xfrm>
          <a:prstGeom prst="rect">
            <a:avLst/>
          </a:prstGeom>
          <a:noFill/>
        </p:spPr>
        <p:txBody>
          <a:bodyPr wrap="square" rtlCol="0">
            <a:spAutoFit/>
          </a:bodyPr>
          <a:lstStyle/>
          <a:p>
            <a:pPr algn="just"/>
            <a:r>
              <a:rPr lang="fr-FR" sz="2400" dirty="0" smtClean="0"/>
              <a:t>Les logophiles font partie des consommateurs traditionnels réguliers du luxe.</a:t>
            </a:r>
          </a:p>
          <a:p>
            <a:pPr algn="just"/>
            <a:r>
              <a:rPr lang="fr-FR" sz="2400" dirty="0" smtClean="0"/>
              <a:t>Pour eux, le </a:t>
            </a:r>
            <a:r>
              <a:rPr lang="fr-FR" sz="2400" dirty="0"/>
              <a:t>luxe est une </a:t>
            </a:r>
            <a:r>
              <a:rPr lang="fr-FR" sz="2400" b="1" dirty="0"/>
              <a:t>marque avant tout</a:t>
            </a:r>
            <a:r>
              <a:rPr lang="fr-FR" sz="2400" dirty="0"/>
              <a:t>, une façon « </a:t>
            </a:r>
            <a:r>
              <a:rPr lang="fr-FR" sz="2400" b="1" dirty="0"/>
              <a:t>d’être au top</a:t>
            </a:r>
            <a:r>
              <a:rPr lang="fr-FR" sz="2400" dirty="0"/>
              <a:t> </a:t>
            </a:r>
            <a:r>
              <a:rPr lang="fr-FR" sz="2400" dirty="0" smtClean="0"/>
              <a:t>». Cette classe  de consommateur accorde énormément d’importance à son </a:t>
            </a:r>
            <a:r>
              <a:rPr lang="fr-FR" sz="2400" b="1" dirty="0" smtClean="0"/>
              <a:t>image</a:t>
            </a:r>
            <a:r>
              <a:rPr lang="fr-FR" sz="3200" b="1" dirty="0" smtClean="0"/>
              <a:t>.</a:t>
            </a:r>
          </a:p>
          <a:p>
            <a:pPr algn="just"/>
            <a:endParaRPr lang="fr-FR" sz="3200" b="1" dirty="0"/>
          </a:p>
          <a:p>
            <a:pPr algn="just"/>
            <a:r>
              <a:rPr lang="fr-FR" sz="2400" dirty="0" smtClean="0"/>
              <a:t>Parmi eux, on retrouve la Jet Set ou les nouveaux riches (issus du multimédia, du sport, de la finance, etc.).</a:t>
            </a:r>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0097816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124744"/>
            <a:ext cx="9144000" cy="367240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logophiles</a:t>
            </a:r>
            <a:endParaRPr lang="fr-FR" sz="3700" b="1" dirty="0"/>
          </a:p>
          <a:p>
            <a:pPr>
              <a:lnSpc>
                <a:spcPct val="120000"/>
              </a:lnSpc>
            </a:pPr>
            <a:endParaRPr lang="fr-FR" sz="2900" dirty="0"/>
          </a:p>
        </p:txBody>
      </p:sp>
      <p:sp>
        <p:nvSpPr>
          <p:cNvPr id="3" name="ZoneTexte 2"/>
          <p:cNvSpPr txBox="1"/>
          <p:nvPr/>
        </p:nvSpPr>
        <p:spPr>
          <a:xfrm>
            <a:off x="690310" y="2348880"/>
            <a:ext cx="7914138" cy="3046988"/>
          </a:xfrm>
          <a:prstGeom prst="rect">
            <a:avLst/>
          </a:prstGeom>
          <a:noFill/>
        </p:spPr>
        <p:txBody>
          <a:bodyPr wrap="square" rtlCol="0">
            <a:spAutoFit/>
          </a:bodyPr>
          <a:lstStyle/>
          <a:p>
            <a:pPr algn="just"/>
            <a:r>
              <a:rPr lang="fr-FR" sz="2400" dirty="0" smtClean="0"/>
              <a:t>Leurs achats sont motivés par:</a:t>
            </a:r>
          </a:p>
          <a:p>
            <a:pPr algn="just"/>
            <a:endParaRPr lang="fr-FR" sz="2400" dirty="0" smtClean="0"/>
          </a:p>
          <a:p>
            <a:pPr marL="800100" lvl="1" indent="-342900" algn="just">
              <a:buFont typeface="Arial" pitchFamily="34" charset="0"/>
              <a:buChar char="•"/>
            </a:pPr>
            <a:r>
              <a:rPr lang="fr-FR" sz="2400" dirty="0" smtClean="0"/>
              <a:t>La recherche d’un style différent</a:t>
            </a:r>
          </a:p>
          <a:p>
            <a:pPr marL="800100" lvl="1" indent="-342900" algn="just">
              <a:buFont typeface="Arial" pitchFamily="34" charset="0"/>
              <a:buChar char="•"/>
            </a:pPr>
            <a:endParaRPr lang="fr-FR" sz="2400" dirty="0" smtClean="0"/>
          </a:p>
          <a:p>
            <a:pPr marL="800100" lvl="1" indent="-342900" algn="just">
              <a:buFont typeface="Arial" pitchFamily="34" charset="0"/>
              <a:buChar char="•"/>
            </a:pPr>
            <a:r>
              <a:rPr lang="fr-FR" sz="2400" dirty="0"/>
              <a:t>L</a:t>
            </a:r>
            <a:r>
              <a:rPr lang="fr-FR" sz="2400" dirty="0" smtClean="0"/>
              <a:t>eur sensibilité forte à l’univers de la mode </a:t>
            </a:r>
          </a:p>
          <a:p>
            <a:pPr marL="800100" lvl="1" indent="-342900" algn="just">
              <a:buFont typeface="Arial" pitchFamily="34" charset="0"/>
              <a:buChar char="•"/>
            </a:pPr>
            <a:endParaRPr lang="fr-FR" sz="2400" dirty="0"/>
          </a:p>
          <a:p>
            <a:pPr marL="800100" lvl="1" indent="-342900" algn="just">
              <a:buFont typeface="Arial" pitchFamily="34" charset="0"/>
              <a:buChar char="•"/>
            </a:pPr>
            <a:r>
              <a:rPr lang="fr-FR" sz="2400" dirty="0" smtClean="0"/>
              <a:t>La volonté de trouver de la nouveauté et de l’originalité (lassitude envers les marques ombrelles).	</a:t>
            </a:r>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954865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a:p>
        </p:txBody>
      </p:sp>
      <p:sp>
        <p:nvSpPr>
          <p:cNvPr id="6" name="Arrondir un rectangle avec un coin diagonal 5"/>
          <p:cNvSpPr/>
          <p:nvPr/>
        </p:nvSpPr>
        <p:spPr>
          <a:xfrm>
            <a:off x="359532" y="1268760"/>
            <a:ext cx="8424936" cy="1728192"/>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8000" dirty="0" smtClean="0"/>
              <a:t>      Amateurs</a:t>
            </a:r>
            <a:endParaRPr lang="fr-FR" sz="8000"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700860"/>
            <a:ext cx="1178170" cy="863991"/>
          </a:xfrm>
          <a:prstGeom prst="rect">
            <a:avLst/>
          </a:prstGeom>
        </p:spPr>
      </p:pic>
    </p:spTree>
    <p:extLst>
      <p:ext uri="{BB962C8B-B14F-4D97-AF65-F5344CB8AC3E}">
        <p14:creationId xmlns:p14="http://schemas.microsoft.com/office/powerpoint/2010/main" val="2360778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124744"/>
            <a:ext cx="9144000" cy="367240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amateurs</a:t>
            </a:r>
            <a:endParaRPr lang="fr-FR" sz="3700" b="1" dirty="0"/>
          </a:p>
          <a:p>
            <a:pPr>
              <a:lnSpc>
                <a:spcPct val="120000"/>
              </a:lnSpc>
            </a:pPr>
            <a:endParaRPr lang="fr-FR" sz="2900" dirty="0"/>
          </a:p>
        </p:txBody>
      </p:sp>
      <p:sp>
        <p:nvSpPr>
          <p:cNvPr id="3" name="ZoneTexte 2"/>
          <p:cNvSpPr txBox="1"/>
          <p:nvPr/>
        </p:nvSpPr>
        <p:spPr>
          <a:xfrm>
            <a:off x="690310" y="2348880"/>
            <a:ext cx="7914138" cy="4154984"/>
          </a:xfrm>
          <a:prstGeom prst="rect">
            <a:avLst/>
          </a:prstGeom>
          <a:noFill/>
        </p:spPr>
        <p:txBody>
          <a:bodyPr wrap="square" rtlCol="0">
            <a:spAutoFit/>
          </a:bodyPr>
          <a:lstStyle/>
          <a:p>
            <a:pPr algn="just"/>
            <a:r>
              <a:rPr lang="fr-FR" sz="2400" dirty="0" smtClean="0"/>
              <a:t>Les amateurs font eux aussi partie des consommateurs traditionnels réguliers du luxe.</a:t>
            </a:r>
          </a:p>
          <a:p>
            <a:pPr algn="just"/>
            <a:r>
              <a:rPr lang="fr-FR" sz="2400" dirty="0" smtClean="0"/>
              <a:t>Cependant, ils semblent </a:t>
            </a:r>
            <a:r>
              <a:rPr lang="fr-FR" sz="2400" dirty="0"/>
              <a:t>plus </a:t>
            </a:r>
            <a:r>
              <a:rPr lang="fr-FR" sz="2400" b="1" dirty="0"/>
              <a:t>attachés à une </a:t>
            </a:r>
            <a:r>
              <a:rPr lang="fr-FR" sz="2400" b="1" dirty="0" smtClean="0"/>
              <a:t>marque </a:t>
            </a:r>
            <a:r>
              <a:rPr lang="fr-FR" sz="2400" dirty="0" smtClean="0"/>
              <a:t>et </a:t>
            </a:r>
            <a:r>
              <a:rPr lang="fr-FR" sz="2400" dirty="0"/>
              <a:t>plus </a:t>
            </a:r>
            <a:r>
              <a:rPr lang="fr-FR" sz="2400" dirty="0" smtClean="0"/>
              <a:t>fidèles. Aussi, ils </a:t>
            </a:r>
            <a:r>
              <a:rPr lang="fr-FR" sz="2400" dirty="0"/>
              <a:t>sont sensibles à la </a:t>
            </a:r>
            <a:r>
              <a:rPr lang="fr-FR" sz="2400" b="1" dirty="0"/>
              <a:t>qualité</a:t>
            </a:r>
            <a:r>
              <a:rPr lang="fr-FR" sz="2400" dirty="0"/>
              <a:t> des produits, leur </a:t>
            </a:r>
            <a:r>
              <a:rPr lang="fr-FR" sz="2400" b="1" dirty="0"/>
              <a:t>finesse</a:t>
            </a:r>
            <a:r>
              <a:rPr lang="fr-FR" sz="2400" dirty="0"/>
              <a:t>, leur </a:t>
            </a:r>
            <a:r>
              <a:rPr lang="fr-FR" sz="2400" b="1" dirty="0"/>
              <a:t>raffinement</a:t>
            </a:r>
            <a:r>
              <a:rPr lang="fr-FR" sz="2400" dirty="0"/>
              <a:t>.</a:t>
            </a:r>
          </a:p>
          <a:p>
            <a:pPr algn="just"/>
            <a:r>
              <a:rPr lang="fr-FR" sz="2400" dirty="0" smtClean="0"/>
              <a:t>Ils vont donc s’orienter vers </a:t>
            </a:r>
            <a:r>
              <a:rPr lang="fr-FR" sz="2400" dirty="0"/>
              <a:t>les </a:t>
            </a:r>
            <a:r>
              <a:rPr lang="fr-FR" sz="2400" b="1" dirty="0"/>
              <a:t>marques expertes </a:t>
            </a:r>
            <a:r>
              <a:rPr lang="fr-FR" sz="2400" dirty="0"/>
              <a:t>dans leur domaine, ils recherchent des informations, des conseils et des expériences et nourrissent donc leur « passion » </a:t>
            </a:r>
            <a:r>
              <a:rPr lang="fr-FR" sz="2400" b="1" dirty="0"/>
              <a:t>par </a:t>
            </a:r>
            <a:r>
              <a:rPr lang="fr-FR" sz="2400" b="1" dirty="0" smtClean="0"/>
              <a:t>internet.</a:t>
            </a:r>
            <a:endParaRPr lang="fr-FR" sz="3200" b="1" dirty="0" smtClean="0"/>
          </a:p>
          <a:p>
            <a:pPr algn="just"/>
            <a:endParaRPr lang="fr-FR" sz="2400" dirty="0"/>
          </a:p>
          <a:p>
            <a:pPr algn="just"/>
            <a:r>
              <a:rPr lang="fr-FR" sz="2400" dirty="0"/>
              <a:t>Parmi eux, on retrouve l</a:t>
            </a:r>
            <a:r>
              <a:rPr lang="fr-FR" sz="2400" dirty="0" smtClean="0"/>
              <a:t>es dirigeants et la bourgeoisie.</a:t>
            </a:r>
            <a:endParaRPr lang="fr-FR" sz="2400" dirty="0"/>
          </a:p>
          <a:p>
            <a:pPr algn="just"/>
            <a:endParaRPr lang="fr-FR" sz="2400" dirty="0" smtClean="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825088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124744"/>
            <a:ext cx="9144000" cy="367240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amateurs</a:t>
            </a:r>
            <a:endParaRPr lang="fr-FR" sz="3700" b="1" dirty="0"/>
          </a:p>
          <a:p>
            <a:pPr>
              <a:lnSpc>
                <a:spcPct val="120000"/>
              </a:lnSpc>
            </a:pPr>
            <a:endParaRPr lang="fr-FR" sz="2900" dirty="0"/>
          </a:p>
        </p:txBody>
      </p:sp>
      <p:sp>
        <p:nvSpPr>
          <p:cNvPr id="3" name="ZoneTexte 2"/>
          <p:cNvSpPr txBox="1"/>
          <p:nvPr/>
        </p:nvSpPr>
        <p:spPr>
          <a:xfrm>
            <a:off x="410092" y="2407866"/>
            <a:ext cx="8277549" cy="3046988"/>
          </a:xfrm>
          <a:prstGeom prst="rect">
            <a:avLst/>
          </a:prstGeom>
          <a:noFill/>
        </p:spPr>
        <p:txBody>
          <a:bodyPr wrap="square" rtlCol="0">
            <a:spAutoFit/>
          </a:bodyPr>
          <a:lstStyle/>
          <a:p>
            <a:pPr algn="just"/>
            <a:r>
              <a:rPr lang="fr-FR" sz="2400" dirty="0"/>
              <a:t>Leurs achats sont motivés par:</a:t>
            </a:r>
          </a:p>
          <a:p>
            <a:pPr algn="just"/>
            <a:endParaRPr lang="fr-FR" sz="2400" dirty="0"/>
          </a:p>
          <a:p>
            <a:pPr marL="800100" lvl="1" indent="-342900" algn="just">
              <a:buFont typeface="Arial" pitchFamily="34" charset="0"/>
              <a:buChar char="•"/>
            </a:pPr>
            <a:r>
              <a:rPr lang="fr-FR" sz="2400" dirty="0" smtClean="0"/>
              <a:t>Leur statut</a:t>
            </a:r>
          </a:p>
          <a:p>
            <a:pPr marL="800100" lvl="1" indent="-342900" algn="just">
              <a:buFont typeface="Arial" pitchFamily="34" charset="0"/>
              <a:buChar char="•"/>
            </a:pPr>
            <a:endParaRPr lang="fr-FR" sz="2400" dirty="0" smtClean="0"/>
          </a:p>
          <a:p>
            <a:pPr marL="800100" lvl="1" indent="-342900" algn="just">
              <a:buFont typeface="Arial" pitchFamily="34" charset="0"/>
              <a:buChar char="•"/>
            </a:pPr>
            <a:r>
              <a:rPr lang="fr-FR" sz="2400" dirty="0" smtClean="0"/>
              <a:t>Snobisme et classicisme</a:t>
            </a:r>
            <a:endParaRPr lang="fr-FR" sz="2400" dirty="0"/>
          </a:p>
          <a:p>
            <a:pPr marL="800100" lvl="1" indent="-342900" algn="just">
              <a:buFont typeface="Arial" pitchFamily="34" charset="0"/>
              <a:buChar char="•"/>
            </a:pPr>
            <a:endParaRPr lang="fr-FR" sz="2400" dirty="0"/>
          </a:p>
          <a:p>
            <a:pPr marL="800100" lvl="1" indent="-342900" algn="just">
              <a:buFont typeface="Arial" pitchFamily="34" charset="0"/>
              <a:buChar char="•"/>
            </a:pPr>
            <a:r>
              <a:rPr lang="fr-FR" sz="2400" dirty="0" smtClean="0"/>
              <a:t>Marques établies (facteur rassurant et de reconnaissance)</a:t>
            </a:r>
            <a:endParaRPr lang="fr-FR" sz="2400" dirty="0"/>
          </a:p>
          <a:p>
            <a:pPr algn="just"/>
            <a:endParaRPr lang="fr-FR" sz="2400" dirty="0" smtClean="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2332904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59532" y="1268760"/>
            <a:ext cx="8424936" cy="1728192"/>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6600" dirty="0" smtClean="0"/>
              <a:t>Logophiles </a:t>
            </a:r>
          </a:p>
          <a:p>
            <a:pPr algn="ctr"/>
            <a:r>
              <a:rPr lang="fr-FR" sz="6600" dirty="0" smtClean="0"/>
              <a:t>et Amateurs</a:t>
            </a:r>
            <a:endParaRPr lang="fr-FR" sz="6600"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700860"/>
            <a:ext cx="1178170" cy="863991"/>
          </a:xfrm>
          <a:prstGeom prst="rect">
            <a:avLst/>
          </a:prstGeom>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1865" y="3428999"/>
            <a:ext cx="2280270" cy="278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511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0" y="1340768"/>
            <a:ext cx="9144000" cy="540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nSpc>
                <a:spcPct val="120000"/>
              </a:lnSpc>
            </a:pPr>
            <a:endParaRPr lang="fr-FR" sz="2900" dirty="0" smtClean="0"/>
          </a:p>
          <a:p>
            <a:pPr marL="514350" indent="-514350" algn="l">
              <a:lnSpc>
                <a:spcPct val="120000"/>
              </a:lnSpc>
              <a:buFont typeface="+mj-lt"/>
              <a:buAutoNum type="arabicPeriod" startAt="2"/>
            </a:pPr>
            <a:r>
              <a:rPr lang="fr-FR" sz="2900" b="1" dirty="0"/>
              <a:t>	</a:t>
            </a:r>
            <a:r>
              <a:rPr lang="fr-FR" sz="2900" b="1" dirty="0" smtClean="0"/>
              <a:t>Relation au luxe </a:t>
            </a:r>
            <a:r>
              <a:rPr lang="fr-FR" sz="2900" b="1" dirty="0"/>
              <a:t>: </a:t>
            </a:r>
            <a:endParaRPr lang="fr-FR" sz="2900" b="1" dirty="0" smtClean="0"/>
          </a:p>
          <a:p>
            <a:pPr algn="l">
              <a:lnSpc>
                <a:spcPct val="120000"/>
              </a:lnSpc>
            </a:pPr>
            <a:r>
              <a:rPr lang="fr-FR" sz="2900" b="1" dirty="0"/>
              <a:t>	</a:t>
            </a:r>
            <a:r>
              <a:rPr lang="fr-FR" sz="2900" dirty="0" smtClean="0"/>
              <a:t>Pas de changement, désir de consommer présent</a:t>
            </a:r>
          </a:p>
          <a:p>
            <a:pPr algn="l">
              <a:lnSpc>
                <a:spcPct val="120000"/>
              </a:lnSpc>
            </a:pPr>
            <a:r>
              <a:rPr lang="fr-FR" sz="2900" dirty="0"/>
              <a:t>			</a:t>
            </a:r>
            <a:r>
              <a:rPr lang="fr-FR" sz="2900" dirty="0" smtClean="0"/>
              <a:t>Plus d’authenticité</a:t>
            </a:r>
          </a:p>
          <a:p>
            <a:pPr algn="l">
              <a:lnSpc>
                <a:spcPct val="120000"/>
              </a:lnSpc>
            </a:pPr>
            <a:r>
              <a:rPr lang="fr-FR" sz="2900" dirty="0"/>
              <a:t>	</a:t>
            </a:r>
            <a:r>
              <a:rPr lang="fr-FR" sz="2900" dirty="0" smtClean="0"/>
              <a:t>		Geste ancestral, savoir-faire</a:t>
            </a:r>
            <a:endParaRPr lang="fr-FR" sz="2900" dirty="0"/>
          </a:p>
          <a:p>
            <a:pPr algn="l">
              <a:lnSpc>
                <a:spcPct val="120000"/>
              </a:lnSpc>
            </a:pPr>
            <a:endParaRPr lang="fr-FR" sz="2900" dirty="0" smtClean="0"/>
          </a:p>
          <a:p>
            <a:pPr algn="l">
              <a:lnSpc>
                <a:spcPct val="120000"/>
              </a:lnSpc>
            </a:pPr>
            <a:r>
              <a:rPr lang="fr-FR" sz="2900" b="1" dirty="0"/>
              <a:t>	</a:t>
            </a:r>
            <a:r>
              <a:rPr lang="fr-FR" sz="2900" dirty="0" smtClean="0"/>
              <a:t>Croissance prévisionnelle des pays émergents 	importante</a:t>
            </a:r>
          </a:p>
          <a:p>
            <a:pPr algn="l">
              <a:lnSpc>
                <a:spcPct val="120000"/>
              </a:lnSpc>
            </a:pPr>
            <a:r>
              <a:rPr lang="fr-FR" sz="2900" dirty="0" smtClean="0"/>
              <a:t>			Chine </a:t>
            </a:r>
            <a:r>
              <a:rPr lang="fr-FR" sz="2900" dirty="0"/>
              <a:t>+8,6% – Inde +6,3% – Brésil +7%</a:t>
            </a:r>
            <a:endParaRPr lang="fr-FR" sz="2900" dirty="0" smtClean="0"/>
          </a:p>
          <a:p>
            <a:pPr algn="l">
              <a:lnSpc>
                <a:spcPct val="120000"/>
              </a:lnSpc>
            </a:pPr>
            <a:endParaRPr lang="fr-FR" sz="2900" b="1" dirty="0"/>
          </a:p>
          <a:p>
            <a:pPr lvl="2">
              <a:lnSpc>
                <a:spcPct val="120000"/>
              </a:lnSpc>
            </a:pPr>
            <a:endParaRPr lang="fr-FR" sz="2900" dirty="0"/>
          </a:p>
        </p:txBody>
      </p:sp>
      <p:sp>
        <p:nvSpPr>
          <p:cNvPr id="5" name="Flèche droite 4"/>
          <p:cNvSpPr/>
          <p:nvPr/>
        </p:nvSpPr>
        <p:spPr>
          <a:xfrm>
            <a:off x="2123728" y="5373216"/>
            <a:ext cx="648072" cy="432048"/>
          </a:xfrm>
          <a:prstGeom prst="rightArrow">
            <a:avLst>
              <a:gd name="adj1" fmla="val 62635"/>
              <a:gd name="adj2" fmla="val 5315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 name="Flèche droite 6"/>
          <p:cNvSpPr/>
          <p:nvPr/>
        </p:nvSpPr>
        <p:spPr>
          <a:xfrm>
            <a:off x="2123728" y="2780928"/>
            <a:ext cx="648072" cy="432048"/>
          </a:xfrm>
          <a:prstGeom prst="rightArrow">
            <a:avLst>
              <a:gd name="adj1" fmla="val 62635"/>
              <a:gd name="adj2" fmla="val 5315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8" name="Flèche droite 7"/>
          <p:cNvSpPr/>
          <p:nvPr/>
        </p:nvSpPr>
        <p:spPr>
          <a:xfrm>
            <a:off x="2123728" y="3343833"/>
            <a:ext cx="648072" cy="432048"/>
          </a:xfrm>
          <a:prstGeom prst="rightArrow">
            <a:avLst>
              <a:gd name="adj1" fmla="val 62635"/>
              <a:gd name="adj2" fmla="val 5315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4" name="Pentagone 13"/>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5"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462107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124744"/>
            <a:ext cx="9144000" cy="367240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Logophiles et amateurs</a:t>
            </a:r>
            <a:endParaRPr lang="fr-FR" sz="3700" b="1" dirty="0"/>
          </a:p>
          <a:p>
            <a:pPr>
              <a:lnSpc>
                <a:spcPct val="120000"/>
              </a:lnSpc>
            </a:pPr>
            <a:endParaRPr lang="fr-FR" sz="2900" dirty="0"/>
          </a:p>
        </p:txBody>
      </p:sp>
      <p:sp>
        <p:nvSpPr>
          <p:cNvPr id="3" name="ZoneTexte 2"/>
          <p:cNvSpPr txBox="1"/>
          <p:nvPr/>
        </p:nvSpPr>
        <p:spPr>
          <a:xfrm>
            <a:off x="395875" y="2407866"/>
            <a:ext cx="8277549" cy="3046988"/>
          </a:xfrm>
          <a:prstGeom prst="rect">
            <a:avLst/>
          </a:prstGeom>
          <a:noFill/>
        </p:spPr>
        <p:txBody>
          <a:bodyPr wrap="square" rtlCol="0">
            <a:spAutoFit/>
          </a:bodyPr>
          <a:lstStyle/>
          <a:p>
            <a:pPr algn="just"/>
            <a:r>
              <a:rPr lang="fr-FR" sz="2400" dirty="0" smtClean="0"/>
              <a:t>Hors motivations d’achat et classe sociale, ces 2 catégories qui représentent 9,5 millions de personnes ont de nombreux points communs:</a:t>
            </a:r>
          </a:p>
          <a:p>
            <a:pPr algn="just"/>
            <a:endParaRPr lang="fr-FR" sz="2400" dirty="0"/>
          </a:p>
          <a:p>
            <a:pPr marL="342900" indent="-342900" algn="just">
              <a:buFont typeface="Arial" pitchFamily="34" charset="0"/>
              <a:buChar char="•"/>
            </a:pPr>
            <a:r>
              <a:rPr lang="fr-FR" sz="2400" dirty="0" smtClean="0"/>
              <a:t>Ils possèdent un patrimoine hérité ou construit de toute pièce représentant plus d’ 1 million d’euro d’actifs financiers.</a:t>
            </a:r>
          </a:p>
          <a:p>
            <a:pPr marL="342900" indent="-342900" algn="just">
              <a:buFont typeface="Arial" pitchFamily="34" charset="0"/>
              <a:buChar char="•"/>
            </a:pPr>
            <a:endParaRPr lang="fr-FR" sz="2400" dirty="0" smtClean="0"/>
          </a:p>
          <a:p>
            <a:pPr marL="342900" indent="-342900" algn="just">
              <a:buFont typeface="Arial" pitchFamily="34" charset="0"/>
              <a:buChar char="•"/>
            </a:pPr>
            <a:r>
              <a:rPr lang="fr-FR" sz="2400" dirty="0" smtClean="0"/>
              <a:t>Ils sont peu sensibles aux crises.</a:t>
            </a:r>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5697603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124744"/>
            <a:ext cx="9144000" cy="367240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Logophiles et amateurs</a:t>
            </a:r>
            <a:endParaRPr lang="fr-FR" sz="3700" b="1" dirty="0"/>
          </a:p>
          <a:p>
            <a:pPr>
              <a:lnSpc>
                <a:spcPct val="120000"/>
              </a:lnSpc>
            </a:pPr>
            <a:r>
              <a:rPr lang="fr-FR" sz="2900" dirty="0" smtClean="0"/>
              <a:t>Achats</a:t>
            </a:r>
            <a:endParaRPr lang="fr-FR" sz="2900" dirty="0"/>
          </a:p>
        </p:txBody>
      </p:sp>
      <p:sp>
        <p:nvSpPr>
          <p:cNvPr id="3" name="ZoneTexte 2"/>
          <p:cNvSpPr txBox="1"/>
          <p:nvPr/>
        </p:nvSpPr>
        <p:spPr>
          <a:xfrm>
            <a:off x="395875" y="2407866"/>
            <a:ext cx="8277549" cy="3046988"/>
          </a:xfrm>
          <a:prstGeom prst="rect">
            <a:avLst/>
          </a:prstGeom>
          <a:noFill/>
        </p:spPr>
        <p:txBody>
          <a:bodyPr wrap="square" rtlCol="0">
            <a:spAutoFit/>
          </a:bodyPr>
          <a:lstStyle/>
          <a:p>
            <a:pPr algn="just"/>
            <a:endParaRPr lang="fr-FR" sz="2400" dirty="0"/>
          </a:p>
          <a:p>
            <a:pPr algn="just"/>
            <a:r>
              <a:rPr lang="fr-FR" sz="2400" dirty="0" smtClean="0"/>
              <a:t>Ces classes ont noué un rapport plus intime avec le luxe:</a:t>
            </a:r>
          </a:p>
          <a:p>
            <a:pPr algn="just"/>
            <a:endParaRPr lang="fr-FR" sz="2400" dirty="0"/>
          </a:p>
          <a:p>
            <a:pPr marL="342900" indent="-342900" algn="just">
              <a:buFont typeface="Arial" pitchFamily="34" charset="0"/>
              <a:buChar char="•"/>
            </a:pPr>
            <a:r>
              <a:rPr lang="fr-FR" sz="2400" dirty="0" smtClean="0"/>
              <a:t>Fréquence d’achat d’hebdomadaire à quotidienne.</a:t>
            </a:r>
          </a:p>
          <a:p>
            <a:pPr marL="342900" indent="-342900" algn="just">
              <a:buFont typeface="Arial" pitchFamily="34" charset="0"/>
              <a:buChar char="•"/>
            </a:pPr>
            <a:endParaRPr lang="fr-FR" sz="2400" dirty="0"/>
          </a:p>
          <a:p>
            <a:pPr marL="342900" indent="-342900" algn="just">
              <a:buFont typeface="Arial" pitchFamily="34" charset="0"/>
              <a:buChar char="•"/>
            </a:pPr>
            <a:r>
              <a:rPr lang="fr-FR" sz="2400" dirty="0" smtClean="0"/>
              <a:t>Achat de luxe de cœur de gamme à du luxe d’exception.</a:t>
            </a:r>
          </a:p>
          <a:p>
            <a:pPr algn="just"/>
            <a:endParaRPr lang="fr-FR" sz="2400" dirty="0"/>
          </a:p>
          <a:p>
            <a:pPr algn="just"/>
            <a:endParaRPr lang="fr-FR" sz="2400" dirty="0" smtClean="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3571869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59532" y="1268760"/>
            <a:ext cx="8424936" cy="1728192"/>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8000" dirty="0" smtClean="0"/>
              <a:t>      Connaisseurs</a:t>
            </a:r>
            <a:endParaRPr lang="fr-FR" sz="8000"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700860"/>
            <a:ext cx="1178170" cy="863991"/>
          </a:xfrm>
          <a:prstGeom prst="rect">
            <a:avLst/>
          </a:prstGeom>
        </p:spPr>
      </p:pic>
    </p:spTree>
    <p:extLst>
      <p:ext uri="{BB962C8B-B14F-4D97-AF65-F5344CB8AC3E}">
        <p14:creationId xmlns:p14="http://schemas.microsoft.com/office/powerpoint/2010/main" val="23607789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124744"/>
            <a:ext cx="9144000" cy="367240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connaisseurs</a:t>
            </a:r>
            <a:endParaRPr lang="fr-FR" sz="3700" b="1" dirty="0"/>
          </a:p>
          <a:p>
            <a:pPr>
              <a:lnSpc>
                <a:spcPct val="120000"/>
              </a:lnSpc>
            </a:pPr>
            <a:endParaRPr lang="fr-FR" sz="2900" dirty="0"/>
          </a:p>
        </p:txBody>
      </p:sp>
      <p:sp>
        <p:nvSpPr>
          <p:cNvPr id="3" name="ZoneTexte 2"/>
          <p:cNvSpPr txBox="1"/>
          <p:nvPr/>
        </p:nvSpPr>
        <p:spPr>
          <a:xfrm>
            <a:off x="614931" y="2196745"/>
            <a:ext cx="7914138" cy="4154984"/>
          </a:xfrm>
          <a:prstGeom prst="rect">
            <a:avLst/>
          </a:prstGeom>
          <a:noFill/>
        </p:spPr>
        <p:txBody>
          <a:bodyPr wrap="square" rtlCol="0">
            <a:spAutoFit/>
          </a:bodyPr>
          <a:lstStyle/>
          <a:p>
            <a:r>
              <a:rPr lang="fr-FR" sz="2400" dirty="0"/>
              <a:t>Ce sont </a:t>
            </a:r>
            <a:r>
              <a:rPr lang="fr-FR" sz="2400" dirty="0" smtClean="0"/>
              <a:t>95500 clients </a:t>
            </a:r>
            <a:r>
              <a:rPr lang="fr-FR" sz="2400" dirty="0"/>
              <a:t>à travers le monde : des aristocrates, des </a:t>
            </a:r>
            <a:r>
              <a:rPr lang="fr-FR" sz="2400" dirty="0" smtClean="0"/>
              <a:t>hauts </a:t>
            </a:r>
            <a:r>
              <a:rPr lang="fr-FR" sz="2400" dirty="0"/>
              <a:t>dirigeants, des collectionneurs, une clientèle mature</a:t>
            </a:r>
            <a:r>
              <a:rPr lang="fr-FR" sz="2400" dirty="0" smtClean="0"/>
              <a:t>. </a:t>
            </a:r>
          </a:p>
          <a:p>
            <a:endParaRPr lang="fr-FR" sz="2400" dirty="0"/>
          </a:p>
          <a:p>
            <a:r>
              <a:rPr lang="fr-FR" sz="2400" dirty="0" smtClean="0"/>
              <a:t>C’est donc une  </a:t>
            </a:r>
            <a:r>
              <a:rPr lang="fr-FR" sz="2400" dirty="0"/>
              <a:t>clientèle sensible à la </a:t>
            </a:r>
            <a:r>
              <a:rPr lang="fr-FR" sz="2400" b="1" dirty="0"/>
              <a:t>perfection</a:t>
            </a:r>
            <a:r>
              <a:rPr lang="fr-FR" sz="2400" dirty="0"/>
              <a:t>, la </a:t>
            </a:r>
            <a:r>
              <a:rPr lang="fr-FR" sz="2400" b="1" dirty="0"/>
              <a:t>rareté</a:t>
            </a:r>
            <a:r>
              <a:rPr lang="fr-FR" sz="2400" dirty="0"/>
              <a:t>, </a:t>
            </a:r>
            <a:r>
              <a:rPr lang="fr-FR" sz="2400" b="1" dirty="0"/>
              <a:t>l’originalité</a:t>
            </a:r>
            <a:r>
              <a:rPr lang="fr-FR" sz="2400" dirty="0"/>
              <a:t> de ces produits et au </a:t>
            </a:r>
            <a:r>
              <a:rPr lang="fr-FR" sz="2400" b="1" dirty="0"/>
              <a:t>prestige</a:t>
            </a:r>
            <a:r>
              <a:rPr lang="fr-FR" sz="2400" dirty="0"/>
              <a:t> de la </a:t>
            </a:r>
            <a:r>
              <a:rPr lang="fr-FR" sz="2400" dirty="0" smtClean="0"/>
              <a:t>marque.</a:t>
            </a:r>
          </a:p>
          <a:p>
            <a:endParaRPr lang="fr-FR" sz="2400" dirty="0"/>
          </a:p>
          <a:p>
            <a:r>
              <a:rPr lang="fr-FR" sz="2400" dirty="0"/>
              <a:t>Ils achètent le luxe </a:t>
            </a:r>
            <a:r>
              <a:rPr lang="fr-FR" sz="2400" dirty="0" smtClean="0"/>
              <a:t>d’exception grâce à leur patrimoine provenant en général d’un héritage. Leur fortune est généralement supérieure à 30 millions de dollars. Ils </a:t>
            </a:r>
            <a:r>
              <a:rPr lang="fr-FR" sz="2400" dirty="0"/>
              <a:t>sont insensibles à la crise et achètent quotidiennement du </a:t>
            </a:r>
            <a:r>
              <a:rPr lang="fr-FR" sz="2400" dirty="0" smtClean="0"/>
              <a:t>luxe.</a:t>
            </a:r>
            <a:endParaRPr lang="fr-FR" sz="2400" dirty="0"/>
          </a:p>
          <a:p>
            <a:pPr algn="just"/>
            <a:endParaRPr lang="fr-FR" sz="24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169552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124744"/>
            <a:ext cx="9144000" cy="367240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connaisseurs</a:t>
            </a:r>
          </a:p>
          <a:p>
            <a:pPr>
              <a:lnSpc>
                <a:spcPct val="120000"/>
              </a:lnSpc>
            </a:pPr>
            <a:r>
              <a:rPr lang="fr-FR" sz="3200" dirty="0" smtClean="0"/>
              <a:t>Critères d’achat</a:t>
            </a:r>
            <a:endParaRPr lang="fr-FR" sz="29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2" name="Tableau 1"/>
          <p:cNvGraphicFramePr>
            <a:graphicFrameLocks noGrp="1"/>
          </p:cNvGraphicFramePr>
          <p:nvPr>
            <p:extLst>
              <p:ext uri="{D42A27DB-BD31-4B8C-83A1-F6EECF244321}">
                <p14:modId xmlns:p14="http://schemas.microsoft.com/office/powerpoint/2010/main" val="1521722722"/>
              </p:ext>
            </p:extLst>
          </p:nvPr>
        </p:nvGraphicFramePr>
        <p:xfrm>
          <a:off x="251520" y="2564904"/>
          <a:ext cx="8640960" cy="2842632"/>
        </p:xfrm>
        <a:graphic>
          <a:graphicData uri="http://schemas.openxmlformats.org/drawingml/2006/table">
            <a:tbl>
              <a:tblPr firstRow="1" bandRow="1">
                <a:tableStyleId>{073A0DAA-6AF3-43AB-8588-CEC1D06C72B9}</a:tableStyleId>
              </a:tblPr>
              <a:tblGrid>
                <a:gridCol w="4320480"/>
                <a:gridCol w="4320480"/>
              </a:tblGrid>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t>Critères liés à la marque :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smtClean="0"/>
                        <a:t>Critères liés au produit : </a:t>
                      </a:r>
                    </a:p>
                  </a:txBody>
                  <a:tcPr/>
                </a:tc>
              </a:tr>
              <a:tr h="1217320">
                <a:tc>
                  <a:txBody>
                    <a:bodyPr/>
                    <a:lstStyle/>
                    <a:p>
                      <a:pPr marL="800100" lvl="1" indent="-342900" algn="just">
                        <a:buFont typeface="Arial" pitchFamily="34" charset="0"/>
                        <a:buChar char="•"/>
                      </a:pPr>
                      <a:r>
                        <a:rPr lang="fr-FR" sz="2400" dirty="0" smtClean="0"/>
                        <a:t>Légitimité historique </a:t>
                      </a:r>
                    </a:p>
                    <a:p>
                      <a:pPr marL="800100" lvl="1" indent="-342900" algn="just">
                        <a:buFont typeface="Arial" pitchFamily="34" charset="0"/>
                        <a:buChar char="•"/>
                      </a:pPr>
                      <a:r>
                        <a:rPr lang="fr-FR" sz="2400" dirty="0" smtClean="0"/>
                        <a:t>Prestige de la marque </a:t>
                      </a:r>
                    </a:p>
                    <a:p>
                      <a:pPr marL="800100" lvl="1" indent="-342900" algn="just">
                        <a:buFont typeface="Arial" pitchFamily="34" charset="0"/>
                        <a:buChar char="•"/>
                      </a:pPr>
                      <a:r>
                        <a:rPr lang="fr-FR" sz="2400" dirty="0" smtClean="0"/>
                        <a:t>Statut </a:t>
                      </a:r>
                    </a:p>
                    <a:p>
                      <a:pPr marL="800100" lvl="1" indent="-342900" algn="just">
                        <a:buFont typeface="Arial" pitchFamily="34" charset="0"/>
                        <a:buChar char="•"/>
                      </a:pPr>
                      <a:r>
                        <a:rPr lang="fr-FR" sz="2400" dirty="0" smtClean="0"/>
                        <a:t>Ostentation </a:t>
                      </a:r>
                    </a:p>
                    <a:p>
                      <a:pPr marL="800100" lvl="1" indent="-342900" algn="just">
                        <a:buFont typeface="Arial" pitchFamily="34" charset="0"/>
                        <a:buChar char="•"/>
                      </a:pPr>
                      <a:r>
                        <a:rPr lang="fr-FR" sz="2400" dirty="0" smtClean="0"/>
                        <a:t>Prix </a:t>
                      </a:r>
                    </a:p>
                    <a:p>
                      <a:endParaRPr lang="fr-FR" dirty="0"/>
                    </a:p>
                  </a:txBody>
                  <a:tcPr/>
                </a:tc>
                <a:tc>
                  <a:txBody>
                    <a:bodyPr/>
                    <a:lstStyle/>
                    <a:p>
                      <a:pPr marL="800100" lvl="1" indent="-342900" algn="just">
                        <a:buFont typeface="Arial" pitchFamily="34" charset="0"/>
                        <a:buChar char="•"/>
                      </a:pPr>
                      <a:r>
                        <a:rPr lang="fr-FR" sz="2400" dirty="0" smtClean="0"/>
                        <a:t>Qualité </a:t>
                      </a:r>
                    </a:p>
                    <a:p>
                      <a:pPr marL="800100" lvl="1" indent="-342900" algn="just">
                        <a:buFont typeface="Arial" pitchFamily="34" charset="0"/>
                        <a:buChar char="•"/>
                      </a:pPr>
                      <a:r>
                        <a:rPr lang="fr-FR" sz="2400" dirty="0" smtClean="0"/>
                        <a:t>Savoir-faire </a:t>
                      </a:r>
                    </a:p>
                    <a:p>
                      <a:pPr marL="800100" lvl="1" indent="-342900" algn="just">
                        <a:buFont typeface="Arial" pitchFamily="34" charset="0"/>
                        <a:buChar char="•"/>
                      </a:pPr>
                      <a:r>
                        <a:rPr lang="fr-FR" sz="2400" dirty="0" smtClean="0"/>
                        <a:t>Label / Origine </a:t>
                      </a:r>
                    </a:p>
                    <a:p>
                      <a:pPr marL="800100" lvl="1" indent="-342900" algn="just">
                        <a:buFont typeface="Arial" pitchFamily="34" charset="0"/>
                        <a:buChar char="•"/>
                      </a:pPr>
                      <a:r>
                        <a:rPr lang="fr-FR" sz="2400" dirty="0" smtClean="0"/>
                        <a:t>Tradition 	</a:t>
                      </a:r>
                    </a:p>
                    <a:p>
                      <a:endParaRPr lang="fr-FR" dirty="0"/>
                    </a:p>
                  </a:txBody>
                  <a:tcPr/>
                </a:tc>
              </a:tr>
            </a:tbl>
          </a:graphicData>
        </a:graphic>
      </p:graphicFrame>
    </p:spTree>
    <p:extLst>
      <p:ext uri="{BB962C8B-B14F-4D97-AF65-F5344CB8AC3E}">
        <p14:creationId xmlns:p14="http://schemas.microsoft.com/office/powerpoint/2010/main" val="39276082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39551" y="1124744"/>
            <a:ext cx="7992889" cy="4752528"/>
          </a:xfrm>
          <a:prstGeom prst="rect">
            <a:avLst/>
          </a:prstGeom>
        </p:spPr>
        <p:txBody>
          <a:bodyPr vert="horz" lIns="91440" tIns="45720" rIns="91440" bIns="45720" rtlCol="0" anchor="t" anchorCtr="0">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connaisseurs</a:t>
            </a:r>
          </a:p>
          <a:p>
            <a:pPr>
              <a:lnSpc>
                <a:spcPct val="120000"/>
              </a:lnSpc>
            </a:pPr>
            <a:r>
              <a:rPr lang="fr-FR" sz="3200" dirty="0" smtClean="0"/>
              <a:t>Achats</a:t>
            </a:r>
          </a:p>
          <a:p>
            <a:pPr algn="l">
              <a:lnSpc>
                <a:spcPct val="120000"/>
              </a:lnSpc>
            </a:pPr>
            <a:r>
              <a:rPr lang="fr-FR" sz="2500" dirty="0" smtClean="0"/>
              <a:t>C’est </a:t>
            </a:r>
            <a:r>
              <a:rPr lang="fr-FR" sz="2500" dirty="0"/>
              <a:t>le domaine des marques célèbres et des produits leaders les plus </a:t>
            </a:r>
            <a:r>
              <a:rPr lang="fr-FR" sz="2500" b="1" dirty="0"/>
              <a:t>précieux</a:t>
            </a:r>
            <a:r>
              <a:rPr lang="fr-FR" sz="2500" dirty="0"/>
              <a:t>, effectués en </a:t>
            </a:r>
            <a:r>
              <a:rPr lang="fr-FR" sz="2500" b="1" dirty="0"/>
              <a:t>petites séries </a:t>
            </a:r>
            <a:r>
              <a:rPr lang="fr-FR" sz="2500" dirty="0"/>
              <a:t>dans le cadre d’un haut artisanat </a:t>
            </a:r>
            <a:r>
              <a:rPr lang="fr-FR" sz="2500" b="1" dirty="0"/>
              <a:t>artistique</a:t>
            </a:r>
            <a:r>
              <a:rPr lang="fr-FR" sz="2500" dirty="0"/>
              <a:t> et </a:t>
            </a:r>
            <a:r>
              <a:rPr lang="fr-FR" sz="2500" b="1" dirty="0"/>
              <a:t>prestigieux</a:t>
            </a:r>
            <a:r>
              <a:rPr lang="fr-FR" sz="2500" dirty="0"/>
              <a:t>. </a:t>
            </a:r>
            <a:endParaRPr lang="fr-FR" sz="2500" dirty="0" smtClean="0"/>
          </a:p>
          <a:p>
            <a:pPr algn="l">
              <a:lnSpc>
                <a:spcPct val="120000"/>
              </a:lnSpc>
            </a:pPr>
            <a:endParaRPr lang="fr-FR" sz="2500" dirty="0" smtClean="0"/>
          </a:p>
          <a:p>
            <a:pPr lvl="1"/>
            <a:r>
              <a:rPr lang="fr-FR" sz="2700" dirty="0" smtClean="0"/>
              <a:t>- Haute Couture</a:t>
            </a:r>
            <a:endParaRPr lang="fr-FR" sz="2700" dirty="0"/>
          </a:p>
          <a:p>
            <a:pPr lvl="1"/>
            <a:r>
              <a:rPr lang="fr-FR" sz="2700" dirty="0" smtClean="0"/>
              <a:t>- Haute Joaillerie</a:t>
            </a:r>
            <a:endParaRPr lang="fr-FR" sz="2700" dirty="0"/>
          </a:p>
          <a:p>
            <a:pPr lvl="1"/>
            <a:r>
              <a:rPr lang="fr-FR" sz="2700" dirty="0"/>
              <a:t>- </a:t>
            </a:r>
            <a:r>
              <a:rPr lang="fr-FR" sz="2700" dirty="0" smtClean="0"/>
              <a:t>Œuvres d’art</a:t>
            </a:r>
            <a:endParaRPr lang="fr-FR" sz="2700" dirty="0"/>
          </a:p>
          <a:p>
            <a:pPr lvl="1"/>
            <a:r>
              <a:rPr lang="fr-FR" sz="2700" dirty="0"/>
              <a:t>- </a:t>
            </a:r>
            <a:r>
              <a:rPr lang="fr-FR" sz="2700" dirty="0" smtClean="0"/>
              <a:t>Vaisselle </a:t>
            </a:r>
            <a:r>
              <a:rPr lang="fr-FR" sz="2700" dirty="0"/>
              <a:t>rare (argenterie, cristallerie, porcelaine</a:t>
            </a:r>
            <a:r>
              <a:rPr lang="fr-FR" sz="2700" dirty="0" smtClean="0"/>
              <a:t>)</a:t>
            </a:r>
            <a:endParaRPr lang="fr-FR" sz="2700" dirty="0"/>
          </a:p>
          <a:p>
            <a:pPr lvl="1"/>
            <a:r>
              <a:rPr lang="fr-FR" sz="2700" dirty="0"/>
              <a:t>- </a:t>
            </a:r>
            <a:r>
              <a:rPr lang="fr-FR" sz="2700" dirty="0" smtClean="0"/>
              <a:t>Palaces</a:t>
            </a:r>
            <a:endParaRPr lang="fr-FR" sz="2700" dirty="0"/>
          </a:p>
          <a:p>
            <a:pPr lvl="1"/>
            <a:r>
              <a:rPr lang="fr-FR" sz="2700" dirty="0" smtClean="0"/>
              <a:t>- Moyens </a:t>
            </a:r>
            <a:r>
              <a:rPr lang="fr-FR" sz="2700" dirty="0"/>
              <a:t>de transport (jets privés, voitures, </a:t>
            </a:r>
            <a:r>
              <a:rPr lang="fr-FR" sz="2700" dirty="0" smtClean="0"/>
              <a:t>yachts)</a:t>
            </a:r>
            <a:endParaRPr lang="fr-FR" sz="2700" dirty="0"/>
          </a:p>
          <a:p>
            <a:pPr algn="l">
              <a:lnSpc>
                <a:spcPct val="120000"/>
              </a:lnSpc>
            </a:pPr>
            <a:endParaRPr lang="fr-FR" sz="2500" dirty="0"/>
          </a:p>
          <a:p>
            <a:pPr>
              <a:lnSpc>
                <a:spcPct val="120000"/>
              </a:lnSpc>
            </a:pP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8115114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39551" y="1124744"/>
            <a:ext cx="7992889"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Les connaisseurs</a:t>
            </a:r>
          </a:p>
          <a:p>
            <a:pPr>
              <a:lnSpc>
                <a:spcPct val="120000"/>
              </a:lnSpc>
            </a:pPr>
            <a:r>
              <a:rPr lang="fr-FR" sz="3700" dirty="0" smtClean="0"/>
              <a:t>Prix</a:t>
            </a:r>
            <a:endParaRPr lang="fr-FR" sz="3700" dirty="0"/>
          </a:p>
          <a:p>
            <a:pPr>
              <a:lnSpc>
                <a:spcPct val="120000"/>
              </a:lnSpc>
            </a:pPr>
            <a:endParaRPr lang="fr-FR" sz="3700" b="1" dirty="0" smtClean="0"/>
          </a:p>
          <a:p>
            <a:pPr algn="l"/>
            <a:r>
              <a:rPr lang="fr-FR" sz="2800" dirty="0" smtClean="0"/>
              <a:t>Nous sommes dans une classe de la population pour qui le prix n’est pas un problème. Pour la grande majorité des consommateurs du luxe, le prix ici est inaccessible</a:t>
            </a:r>
            <a:r>
              <a:rPr lang="fr-FR" sz="2800" dirty="0"/>
              <a:t>.</a:t>
            </a:r>
            <a:endParaRPr lang="fr-FR" sz="2800" dirty="0" smtClean="0"/>
          </a:p>
          <a:p>
            <a:pPr algn="l"/>
            <a:endParaRPr lang="fr-FR" sz="2800" dirty="0"/>
          </a:p>
          <a:p>
            <a:pPr algn="l"/>
            <a:r>
              <a:rPr lang="fr-FR" sz="2800" dirty="0" smtClean="0"/>
              <a:t>Il permet de maintenir </a:t>
            </a:r>
            <a:r>
              <a:rPr lang="fr-FR" sz="2800" dirty="0"/>
              <a:t>l’écart avec les autres classes de la société.</a:t>
            </a:r>
          </a:p>
          <a:p>
            <a:pPr algn="l">
              <a:lnSpc>
                <a:spcPct val="120000"/>
              </a:lnSpc>
            </a:pPr>
            <a:endParaRPr lang="fr-FR" sz="2500" dirty="0"/>
          </a:p>
          <a:p>
            <a:pPr algn="l">
              <a:lnSpc>
                <a:spcPct val="120000"/>
              </a:lnSpc>
            </a:pP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7722118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3133" y="1124744"/>
            <a:ext cx="9144000" cy="367240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200" b="1" dirty="0"/>
              <a:t>Nouvelle typologie </a:t>
            </a:r>
          </a:p>
          <a:p>
            <a:pPr>
              <a:lnSpc>
                <a:spcPct val="120000"/>
              </a:lnSpc>
            </a:pPr>
            <a:r>
              <a:rPr lang="en-US" sz="3200" b="1" dirty="0"/>
              <a:t>Etude IPSOS: World Luxury Tracking </a:t>
            </a:r>
            <a:r>
              <a:rPr lang="fr-FR" sz="3200" b="1" dirty="0"/>
              <a:t>(2010)</a:t>
            </a:r>
          </a:p>
          <a:p>
            <a:pPr>
              <a:lnSpc>
                <a:spcPct val="120000"/>
              </a:lnSpc>
            </a:pPr>
            <a:endParaRPr lang="fr-FR" sz="2900" dirty="0"/>
          </a:p>
        </p:txBody>
      </p:sp>
      <p:pic>
        <p:nvPicPr>
          <p:cNvPr id="8" name="Espace réservé du contenu 4" descr="mapping-1.png"/>
          <p:cNvPicPr>
            <a:picLocks noChangeAspect="1"/>
          </p:cNvPicPr>
          <p:nvPr/>
        </p:nvPicPr>
        <p:blipFill>
          <a:blip r:embed="rId4" cstate="print"/>
          <a:stretch>
            <a:fillRect/>
          </a:stretch>
        </p:blipFill>
        <p:spPr>
          <a:xfrm>
            <a:off x="1511659" y="2348880"/>
            <a:ext cx="6120681" cy="3611201"/>
          </a:xfrm>
          <a:prstGeom prst="rect">
            <a:avLst/>
          </a:prstGeom>
        </p:spPr>
      </p:pic>
    </p:spTree>
    <p:extLst>
      <p:ext uri="{BB962C8B-B14F-4D97-AF65-F5344CB8AC3E}">
        <p14:creationId xmlns:p14="http://schemas.microsoft.com/office/powerpoint/2010/main" val="4467521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59532" y="1275816"/>
            <a:ext cx="8424936" cy="1728192"/>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8000" dirty="0" smtClean="0"/>
              <a:t>     </a:t>
            </a:r>
            <a:r>
              <a:rPr lang="fr-FR" sz="8800" dirty="0" smtClean="0"/>
              <a:t>Cas d’étude</a:t>
            </a:r>
            <a:endParaRPr lang="fr-FR" sz="8000"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700860"/>
            <a:ext cx="1178170" cy="863991"/>
          </a:xfrm>
          <a:prstGeom prst="rect">
            <a:avLst/>
          </a:prstGeom>
        </p:spPr>
      </p:pic>
      <p:sp>
        <p:nvSpPr>
          <p:cNvPr id="5" name="Sous-titre 2"/>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dirty="0" smtClean="0">
                <a:solidFill>
                  <a:schemeClr val="tx1"/>
                </a:solidFill>
              </a:rPr>
              <a:t>Comment la démocratisation du luxe à t’elle modifié les attentes des consommateurs du luxe ?</a:t>
            </a:r>
            <a:endParaRPr lang="fr-FR" dirty="0">
              <a:solidFill>
                <a:schemeClr val="tx1"/>
              </a:solidFill>
            </a:endParaRPr>
          </a:p>
        </p:txBody>
      </p:sp>
    </p:spTree>
    <p:extLst>
      <p:ext uri="{BB962C8B-B14F-4D97-AF65-F5344CB8AC3E}">
        <p14:creationId xmlns:p14="http://schemas.microsoft.com/office/powerpoint/2010/main" val="2868403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5" name="Espace réservé du contenu 4" descr="Sans titre.png"/>
          <p:cNvPicPr>
            <a:picLocks noChangeAspect="1"/>
          </p:cNvPicPr>
          <p:nvPr/>
        </p:nvPicPr>
        <p:blipFill rotWithShape="1">
          <a:blip r:embed="rId4" cstate="print"/>
          <a:srcRect b="72040"/>
          <a:stretch/>
        </p:blipFill>
        <p:spPr>
          <a:xfrm>
            <a:off x="2090732" y="1556792"/>
            <a:ext cx="5150787" cy="2016224"/>
          </a:xfrm>
          <a:prstGeom prst="rect">
            <a:avLst/>
          </a:prstGeom>
        </p:spPr>
      </p:pic>
      <p:sp>
        <p:nvSpPr>
          <p:cNvPr id="16" name="Titre 1"/>
          <p:cNvSpPr txBox="1">
            <a:spLocks/>
          </p:cNvSpPr>
          <p:nvPr/>
        </p:nvSpPr>
        <p:spPr>
          <a:xfrm>
            <a:off x="616936" y="4286656"/>
            <a:ext cx="7992889" cy="2564904"/>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20000"/>
              </a:lnSpc>
            </a:pPr>
            <a:r>
              <a:rPr lang="fr-FR" sz="1800" dirty="0" smtClean="0"/>
              <a:t>Dans ce tableau on peut voir que la relation au luxe est particulièrement similaire entre Occasionnels et Connaisseurs. </a:t>
            </a:r>
          </a:p>
          <a:p>
            <a:pPr algn="just">
              <a:lnSpc>
                <a:spcPct val="120000"/>
              </a:lnSpc>
            </a:pPr>
            <a:r>
              <a:rPr lang="fr-FR" sz="1800" dirty="0" smtClean="0"/>
              <a:t>La différence faible pour la phrase « En général, j’aime les produits de luxe » est logique, plus les gens en consomment, plus ils les apprécient. </a:t>
            </a:r>
          </a:p>
          <a:p>
            <a:pPr algn="l">
              <a:lnSpc>
                <a:spcPct val="120000"/>
              </a:lnSpc>
            </a:pPr>
            <a:endParaRPr lang="fr-FR" sz="1800" dirty="0" smtClean="0"/>
          </a:p>
          <a:p>
            <a:pPr algn="l">
              <a:lnSpc>
                <a:spcPct val="120000"/>
              </a:lnSpc>
            </a:pPr>
            <a:endParaRPr lang="fr-FR" sz="1800" dirty="0"/>
          </a:p>
          <a:p>
            <a:pPr>
              <a:lnSpc>
                <a:spcPct val="120000"/>
              </a:lnSpc>
            </a:pPr>
            <a:endParaRPr lang="fr-FR" sz="2400" dirty="0"/>
          </a:p>
        </p:txBody>
      </p:sp>
      <p:sp>
        <p:nvSpPr>
          <p:cNvPr id="10" name="Sous-titre 2"/>
          <p:cNvSpPr txBox="1">
            <a:spLocks/>
          </p:cNvSpPr>
          <p:nvPr/>
        </p:nvSpPr>
        <p:spPr>
          <a:xfrm>
            <a:off x="616936" y="908720"/>
            <a:ext cx="7915504" cy="648072"/>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dirty="0" smtClean="0">
                <a:solidFill>
                  <a:schemeClr val="tx1"/>
                </a:solidFill>
              </a:rPr>
              <a:t>Comment la </a:t>
            </a:r>
            <a:r>
              <a:rPr lang="fr-FR" dirty="0">
                <a:solidFill>
                  <a:schemeClr val="tx1"/>
                </a:solidFill>
              </a:rPr>
              <a:t>démocratisation du luxe à t’elle modifié les attentes des consommateurs du luxe ?</a:t>
            </a:r>
          </a:p>
        </p:txBody>
      </p:sp>
    </p:spTree>
    <p:extLst>
      <p:ext uri="{BB962C8B-B14F-4D97-AF65-F5344CB8AC3E}">
        <p14:creationId xmlns:p14="http://schemas.microsoft.com/office/powerpoint/2010/main" val="888098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0" y="1340768"/>
            <a:ext cx="9144000" cy="540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lgn="l">
              <a:lnSpc>
                <a:spcPct val="120000"/>
              </a:lnSpc>
              <a:buFont typeface="+mj-lt"/>
              <a:buAutoNum type="arabicPeriod" startAt="3"/>
            </a:pPr>
            <a:r>
              <a:rPr lang="fr-FR" sz="2900" b="1" dirty="0"/>
              <a:t>	</a:t>
            </a:r>
            <a:r>
              <a:rPr lang="fr-FR" sz="2900" b="1" dirty="0" smtClean="0"/>
              <a:t>Démocratisation: </a:t>
            </a:r>
          </a:p>
          <a:p>
            <a:pPr algn="l">
              <a:lnSpc>
                <a:spcPct val="120000"/>
              </a:lnSpc>
            </a:pPr>
            <a:r>
              <a:rPr lang="fr-FR" sz="2900" b="1" dirty="0"/>
              <a:t>	</a:t>
            </a:r>
            <a:r>
              <a:rPr lang="fr-FR" sz="2900" dirty="0" smtClean="0"/>
              <a:t>Elargissement de la clientèle</a:t>
            </a:r>
          </a:p>
          <a:p>
            <a:pPr algn="l">
              <a:lnSpc>
                <a:spcPct val="120000"/>
              </a:lnSpc>
            </a:pPr>
            <a:r>
              <a:rPr lang="fr-FR" sz="2900" dirty="0"/>
              <a:t>			</a:t>
            </a:r>
            <a:r>
              <a:rPr lang="fr-FR" sz="2900" b="1" dirty="0" err="1" smtClean="0"/>
              <a:t>Masstige</a:t>
            </a:r>
            <a:r>
              <a:rPr lang="fr-FR" sz="2900" dirty="0" smtClean="0"/>
              <a:t> (contraction de mass </a:t>
            </a:r>
            <a:r>
              <a:rPr lang="fr-FR" sz="2900" dirty="0" err="1" smtClean="0"/>
              <a:t>market</a:t>
            </a:r>
            <a:r>
              <a:rPr lang="fr-FR" sz="2900" dirty="0" smtClean="0"/>
              <a:t> et 			prestige)</a:t>
            </a:r>
          </a:p>
          <a:p>
            <a:pPr algn="l">
              <a:lnSpc>
                <a:spcPct val="120000"/>
              </a:lnSpc>
            </a:pPr>
            <a:r>
              <a:rPr lang="fr-FR" sz="2900" dirty="0"/>
              <a:t>	</a:t>
            </a:r>
            <a:r>
              <a:rPr lang="fr-FR" sz="2900" dirty="0" smtClean="0"/>
              <a:t>		ex: H&amp;M et </a:t>
            </a:r>
            <a:r>
              <a:rPr lang="fr-FR" sz="2900" dirty="0" err="1" smtClean="0"/>
              <a:t>Lagerfield</a:t>
            </a:r>
            <a:r>
              <a:rPr lang="fr-FR" sz="2900" dirty="0" smtClean="0"/>
              <a:t> ou Stella </a:t>
            </a:r>
            <a:r>
              <a:rPr lang="fr-FR" sz="2900" dirty="0" err="1" smtClean="0"/>
              <a:t>Mccartney</a:t>
            </a:r>
            <a:endParaRPr lang="fr-FR" sz="2900" dirty="0" smtClean="0"/>
          </a:p>
          <a:p>
            <a:pPr algn="l">
              <a:lnSpc>
                <a:spcPct val="120000"/>
              </a:lnSpc>
            </a:pPr>
            <a:r>
              <a:rPr lang="fr-FR" sz="2900" b="1" dirty="0"/>
              <a:t>	</a:t>
            </a:r>
            <a:r>
              <a:rPr lang="fr-FR" sz="2900" b="1" dirty="0" smtClean="0"/>
              <a:t>		      </a:t>
            </a:r>
            <a:r>
              <a:rPr lang="fr-FR" sz="2900" dirty="0" smtClean="0"/>
              <a:t>La Redoute by Gaultier</a:t>
            </a:r>
          </a:p>
          <a:p>
            <a:pPr algn="l">
              <a:lnSpc>
                <a:spcPct val="120000"/>
              </a:lnSpc>
            </a:pPr>
            <a:r>
              <a:rPr lang="fr-FR" sz="2900" b="1" dirty="0"/>
              <a:t>	</a:t>
            </a:r>
            <a:r>
              <a:rPr lang="fr-FR" sz="2900" b="1" dirty="0" smtClean="0"/>
              <a:t>		      </a:t>
            </a:r>
            <a:r>
              <a:rPr lang="fr-FR" sz="2900" dirty="0" smtClean="0"/>
              <a:t>Coca Cola et Nathalie </a:t>
            </a:r>
            <a:r>
              <a:rPr lang="fr-FR" sz="2900" dirty="0" err="1" smtClean="0"/>
              <a:t>Rykiel</a:t>
            </a:r>
            <a:endParaRPr lang="fr-FR" sz="2900" dirty="0"/>
          </a:p>
          <a:p>
            <a:pPr algn="l">
              <a:lnSpc>
                <a:spcPct val="120000"/>
              </a:lnSpc>
            </a:pPr>
            <a:r>
              <a:rPr lang="fr-FR" sz="2900" b="1" dirty="0" smtClean="0"/>
              <a:t>			</a:t>
            </a:r>
            <a:r>
              <a:rPr lang="fr-FR" sz="2900" dirty="0" smtClean="0"/>
              <a:t>      Sephora et </a:t>
            </a:r>
            <a:r>
              <a:rPr lang="fr-FR" sz="2900" dirty="0" err="1" smtClean="0"/>
              <a:t>Ladurée</a:t>
            </a:r>
            <a:endParaRPr lang="fr-FR" sz="2900" dirty="0"/>
          </a:p>
          <a:p>
            <a:pPr lvl="2">
              <a:lnSpc>
                <a:spcPct val="120000"/>
              </a:lnSpc>
            </a:pPr>
            <a:endParaRPr lang="fr-FR" sz="2900" dirty="0"/>
          </a:p>
        </p:txBody>
      </p:sp>
      <p:sp>
        <p:nvSpPr>
          <p:cNvPr id="7" name="Flèche droite 6"/>
          <p:cNvSpPr/>
          <p:nvPr/>
        </p:nvSpPr>
        <p:spPr>
          <a:xfrm>
            <a:off x="2123728" y="2857974"/>
            <a:ext cx="648072" cy="432048"/>
          </a:xfrm>
          <a:prstGeom prst="rightArrow">
            <a:avLst>
              <a:gd name="adj1" fmla="val 62635"/>
              <a:gd name="adj2" fmla="val 5315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pic>
        <p:nvPicPr>
          <p:cNvPr id="2050" name="Picture 2" descr="Karl Lagerfeld pour H &amp; 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931" y="3717032"/>
            <a:ext cx="1871869" cy="221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e 7"/>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630029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2" name="Espace réservé du contenu 4" descr="Sans titre.png"/>
          <p:cNvPicPr>
            <a:picLocks noChangeAspect="1"/>
          </p:cNvPicPr>
          <p:nvPr/>
        </p:nvPicPr>
        <p:blipFill rotWithShape="1">
          <a:blip r:embed="rId4" cstate="print"/>
          <a:srcRect b="94278"/>
          <a:stretch/>
        </p:blipFill>
        <p:spPr>
          <a:xfrm>
            <a:off x="2290772" y="1196752"/>
            <a:ext cx="4562455" cy="355539"/>
          </a:xfrm>
          <a:prstGeom prst="rect">
            <a:avLst/>
          </a:prstGeom>
        </p:spPr>
      </p:pic>
      <p:pic>
        <p:nvPicPr>
          <p:cNvPr id="13" name="Espace réservé du contenu 4" descr="Sans titre.png"/>
          <p:cNvPicPr>
            <a:picLocks noChangeAspect="1"/>
          </p:cNvPicPr>
          <p:nvPr/>
        </p:nvPicPr>
        <p:blipFill rotWithShape="1">
          <a:blip r:embed="rId4" cstate="print"/>
          <a:srcRect t="27878" b="31538"/>
          <a:stretch/>
        </p:blipFill>
        <p:spPr>
          <a:xfrm>
            <a:off x="2290772" y="1515434"/>
            <a:ext cx="4562455" cy="2592288"/>
          </a:xfrm>
          <a:prstGeom prst="rect">
            <a:avLst/>
          </a:prstGeom>
        </p:spPr>
      </p:pic>
      <p:sp>
        <p:nvSpPr>
          <p:cNvPr id="14" name="Titre 1"/>
          <p:cNvSpPr txBox="1">
            <a:spLocks/>
          </p:cNvSpPr>
          <p:nvPr/>
        </p:nvSpPr>
        <p:spPr>
          <a:xfrm>
            <a:off x="575554" y="4387681"/>
            <a:ext cx="7992889" cy="1921640"/>
          </a:xfrm>
          <a:prstGeom prst="rect">
            <a:avLst/>
          </a:prstGeom>
        </p:spPr>
        <p:txBody>
          <a:bodyPr vert="horz" lIns="91440" tIns="45720" rIns="91440" bIns="45720" rtlCol="0" anchor="t" anchorCtr="0">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20000"/>
              </a:lnSpc>
            </a:pPr>
            <a:r>
              <a:rPr lang="fr-FR" sz="1800" dirty="0" smtClean="0"/>
              <a:t>Dans cette partie, on remarque une différence importante des résultats. En effet, la vision du luxe n’est pas du tout la même entre un connaisseur et un occasionnel.</a:t>
            </a:r>
          </a:p>
          <a:p>
            <a:pPr algn="just">
              <a:lnSpc>
                <a:spcPct val="120000"/>
              </a:lnSpc>
            </a:pPr>
            <a:r>
              <a:rPr lang="fr-FR" sz="1800" dirty="0" smtClean="0"/>
              <a:t>Fondamentalement, on peut dire de ce tableau que ces 2 classes ne parlent pas du même luxe. Sous la bannière de « Luxe », l’occasionnel parle d’un produit ou service qui est plus cher que la moyenne. Le connaisseur lui, quand il est question de luxe, parle d’un produit d’exception, le plus cher, le plus difficile à trouver et que peu de personnes ont.</a:t>
            </a:r>
          </a:p>
          <a:p>
            <a:pPr algn="l">
              <a:lnSpc>
                <a:spcPct val="120000"/>
              </a:lnSpc>
            </a:pPr>
            <a:endParaRPr lang="fr-FR" sz="1800" dirty="0"/>
          </a:p>
          <a:p>
            <a:pPr>
              <a:lnSpc>
                <a:spcPct val="120000"/>
              </a:lnSpc>
            </a:pPr>
            <a:endParaRPr lang="fr-FR" sz="2400" dirty="0"/>
          </a:p>
        </p:txBody>
      </p:sp>
    </p:spTree>
    <p:extLst>
      <p:ext uri="{BB962C8B-B14F-4D97-AF65-F5344CB8AC3E}">
        <p14:creationId xmlns:p14="http://schemas.microsoft.com/office/powerpoint/2010/main" val="8880983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2" name="Espace réservé du contenu 4" descr="Sans titre.png"/>
          <p:cNvPicPr>
            <a:picLocks noChangeAspect="1"/>
          </p:cNvPicPr>
          <p:nvPr/>
        </p:nvPicPr>
        <p:blipFill rotWithShape="1">
          <a:blip r:embed="rId4" cstate="print"/>
          <a:srcRect t="68544" b="3593"/>
          <a:stretch/>
        </p:blipFill>
        <p:spPr>
          <a:xfrm>
            <a:off x="2119311" y="2066493"/>
            <a:ext cx="4733916" cy="1846602"/>
          </a:xfrm>
          <a:prstGeom prst="rect">
            <a:avLst/>
          </a:prstGeom>
        </p:spPr>
      </p:pic>
      <p:pic>
        <p:nvPicPr>
          <p:cNvPr id="13" name="Espace réservé du contenu 4" descr="Sans titre.png"/>
          <p:cNvPicPr>
            <a:picLocks noChangeAspect="1"/>
          </p:cNvPicPr>
          <p:nvPr/>
        </p:nvPicPr>
        <p:blipFill rotWithShape="1">
          <a:blip r:embed="rId4" cstate="print"/>
          <a:srcRect b="94278"/>
          <a:stretch/>
        </p:blipFill>
        <p:spPr>
          <a:xfrm>
            <a:off x="2290772" y="1710953"/>
            <a:ext cx="4562455" cy="355539"/>
          </a:xfrm>
          <a:prstGeom prst="rect">
            <a:avLst/>
          </a:prstGeom>
        </p:spPr>
      </p:pic>
      <p:sp>
        <p:nvSpPr>
          <p:cNvPr id="10" name="Titre 1"/>
          <p:cNvSpPr txBox="1">
            <a:spLocks/>
          </p:cNvSpPr>
          <p:nvPr/>
        </p:nvSpPr>
        <p:spPr>
          <a:xfrm>
            <a:off x="575554" y="4387681"/>
            <a:ext cx="7992889" cy="1921640"/>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20000"/>
              </a:lnSpc>
            </a:pPr>
            <a:r>
              <a:rPr lang="fr-FR" sz="1800" dirty="0" smtClean="0"/>
              <a:t>Enfin, dans cette dernière partie, on ne note pas de différence flagrante entre les 2 classes extrêmes de consommateurs du luxe. Ils disent tout deux en acheter autant, ne pas s’y connaitre et trouver que ces produits sont trop chers. </a:t>
            </a:r>
          </a:p>
          <a:p>
            <a:pPr algn="just">
              <a:lnSpc>
                <a:spcPct val="120000"/>
              </a:lnSpc>
            </a:pPr>
            <a:endParaRPr lang="fr-FR" sz="1800" dirty="0"/>
          </a:p>
          <a:p>
            <a:pPr algn="just">
              <a:lnSpc>
                <a:spcPct val="120000"/>
              </a:lnSpc>
            </a:pPr>
            <a:r>
              <a:rPr lang="fr-FR" sz="1800" dirty="0" smtClean="0"/>
              <a:t>Nous allons maintenant voir en quoi ces 2 visions du luxe sont différentes.</a:t>
            </a:r>
          </a:p>
          <a:p>
            <a:pPr algn="l">
              <a:lnSpc>
                <a:spcPct val="120000"/>
              </a:lnSpc>
            </a:pPr>
            <a:endParaRPr lang="fr-FR" sz="1800" dirty="0"/>
          </a:p>
          <a:p>
            <a:pPr>
              <a:lnSpc>
                <a:spcPct val="120000"/>
              </a:lnSpc>
            </a:pPr>
            <a:endParaRPr lang="fr-FR" sz="2400" dirty="0"/>
          </a:p>
        </p:txBody>
      </p:sp>
    </p:spTree>
    <p:extLst>
      <p:ext uri="{BB962C8B-B14F-4D97-AF65-F5344CB8AC3E}">
        <p14:creationId xmlns:p14="http://schemas.microsoft.com/office/powerpoint/2010/main" val="8880983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39551" y="1124744"/>
            <a:ext cx="7992889"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700" b="1" dirty="0" smtClean="0"/>
              <a:t>Rappel</a:t>
            </a:r>
          </a:p>
          <a:p>
            <a:pPr>
              <a:lnSpc>
                <a:spcPct val="120000"/>
              </a:lnSpc>
            </a:pP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2" name="Tableau 1"/>
          <p:cNvGraphicFramePr>
            <a:graphicFrameLocks noGrp="1"/>
          </p:cNvGraphicFramePr>
          <p:nvPr>
            <p:extLst>
              <p:ext uri="{D42A27DB-BD31-4B8C-83A1-F6EECF244321}">
                <p14:modId xmlns:p14="http://schemas.microsoft.com/office/powerpoint/2010/main" val="3894589665"/>
              </p:ext>
            </p:extLst>
          </p:nvPr>
        </p:nvGraphicFramePr>
        <p:xfrm>
          <a:off x="611560" y="2420888"/>
          <a:ext cx="7920880" cy="2407920"/>
        </p:xfrm>
        <a:graphic>
          <a:graphicData uri="http://schemas.openxmlformats.org/drawingml/2006/table">
            <a:tbl>
              <a:tblPr firstRow="1" bandRow="1">
                <a:tableStyleId>{073A0DAA-6AF3-43AB-8588-CEC1D06C72B9}</a:tableStyleId>
              </a:tblPr>
              <a:tblGrid>
                <a:gridCol w="3960440"/>
                <a:gridCol w="396044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t>Occasionnels</a:t>
                      </a:r>
                    </a:p>
                    <a:p>
                      <a:pPr algn="ctr"/>
                      <a:endParaRPr lang="fr-FR" dirty="0"/>
                    </a:p>
                  </a:txBody>
                  <a:tcPr/>
                </a:tc>
                <a:tc>
                  <a:txBody>
                    <a:bodyPr/>
                    <a:lstStyle/>
                    <a:p>
                      <a:pPr algn="ctr"/>
                      <a:r>
                        <a:rPr lang="fr-FR" dirty="0" smtClean="0"/>
                        <a:t>Connaisseurs</a:t>
                      </a:r>
                      <a:endParaRPr lang="fr-FR" dirty="0"/>
                    </a:p>
                  </a:txBody>
                  <a:tcPr/>
                </a:tc>
              </a:tr>
              <a:tr h="370840">
                <a:tc>
                  <a:txBody>
                    <a:bodyPr/>
                    <a:lstStyle/>
                    <a:p>
                      <a:pPr marL="457200" indent="-457200" algn="l">
                        <a:buFont typeface="Arial" pitchFamily="34" charset="0"/>
                        <a:buChar char="•"/>
                      </a:pPr>
                      <a:r>
                        <a:rPr lang="fr-FR" sz="2000" dirty="0" smtClean="0"/>
                        <a:t>C</a:t>
                      </a:r>
                      <a:r>
                        <a:rPr lang="fr-FR" sz="1800" dirty="0" smtClean="0"/>
                        <a:t>onsommation limitée </a:t>
                      </a:r>
                    </a:p>
                    <a:p>
                      <a:pPr marL="457200" indent="-457200" algn="l">
                        <a:buFont typeface="Arial" pitchFamily="34" charset="0"/>
                        <a:buChar char="•"/>
                      </a:pPr>
                      <a:r>
                        <a:rPr lang="fr-FR" sz="1800" dirty="0" smtClean="0"/>
                        <a:t>Sensibles à la conjoncture économique et aux crises</a:t>
                      </a:r>
                    </a:p>
                    <a:p>
                      <a:pPr marL="457200" indent="-457200" algn="l">
                        <a:buFont typeface="Arial" pitchFamily="34" charset="0"/>
                        <a:buChar char="•"/>
                      </a:pPr>
                      <a:r>
                        <a:rPr lang="fr-FR" sz="1800" dirty="0" smtClean="0"/>
                        <a:t>Achètent le luxe accessible et cœur de gamme</a:t>
                      </a:r>
                    </a:p>
                    <a:p>
                      <a:endParaRPr lang="fr-FR" dirty="0"/>
                    </a:p>
                  </a:txBody>
                  <a:tcPr/>
                </a:tc>
                <a:tc>
                  <a:txBody>
                    <a:bodyPr/>
                    <a:lstStyle/>
                    <a:p>
                      <a:pPr marL="285750" indent="-285750">
                        <a:buFont typeface="Arial" pitchFamily="34" charset="0"/>
                        <a:buChar char="•"/>
                      </a:pPr>
                      <a:r>
                        <a:rPr lang="fr-FR" sz="1800" dirty="0" smtClean="0"/>
                        <a:t>Sensible à la </a:t>
                      </a:r>
                      <a:r>
                        <a:rPr lang="fr-FR" sz="1800" b="0" dirty="0" smtClean="0"/>
                        <a:t>perfection, la rareté, l’originalité </a:t>
                      </a:r>
                    </a:p>
                    <a:p>
                      <a:pPr marL="285750" indent="-285750">
                        <a:buFont typeface="Arial" pitchFamily="34" charset="0"/>
                        <a:buChar char="•"/>
                      </a:pPr>
                      <a:r>
                        <a:rPr lang="fr-FR" sz="1800" b="0" dirty="0" smtClean="0"/>
                        <a:t>Sensible au prestige </a:t>
                      </a:r>
                      <a:r>
                        <a:rPr lang="fr-FR" sz="1800" dirty="0" smtClean="0"/>
                        <a:t>de la marque</a:t>
                      </a:r>
                    </a:p>
                    <a:p>
                      <a:pPr marL="285750" indent="-285750">
                        <a:buFont typeface="Arial" pitchFamily="34" charset="0"/>
                        <a:buChar char="•"/>
                      </a:pPr>
                      <a:r>
                        <a:rPr lang="fr-FR" sz="1800" dirty="0" smtClean="0"/>
                        <a:t>Insensibles à la crise</a:t>
                      </a:r>
                    </a:p>
                    <a:p>
                      <a:pPr marL="285750" indent="-285750">
                        <a:buFont typeface="Arial" pitchFamily="34" charset="0"/>
                        <a:buChar char="•"/>
                      </a:pPr>
                      <a:r>
                        <a:rPr lang="fr-FR" sz="1800" dirty="0" smtClean="0"/>
                        <a:t>Achètent le luxe d’exception</a:t>
                      </a:r>
                      <a:endParaRPr lang="fr-FR" dirty="0"/>
                    </a:p>
                  </a:txBody>
                  <a:tcPr/>
                </a:tc>
              </a:tr>
            </a:tbl>
          </a:graphicData>
        </a:graphic>
      </p:graphicFrame>
    </p:spTree>
    <p:extLst>
      <p:ext uri="{BB962C8B-B14F-4D97-AF65-F5344CB8AC3E}">
        <p14:creationId xmlns:p14="http://schemas.microsoft.com/office/powerpoint/2010/main" val="20800172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4009" y="4005064"/>
            <a:ext cx="349567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39551" y="1124744"/>
            <a:ext cx="7992889"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300" b="1" dirty="0" smtClean="0"/>
              <a:t>Exemple de produit de luxe destiné aux occasionnels</a:t>
            </a:r>
          </a:p>
          <a:p>
            <a:pPr>
              <a:lnSpc>
                <a:spcPct val="120000"/>
              </a:lnSpc>
            </a:pPr>
            <a:endParaRPr lang="fr-FR" sz="3700" b="1" dirty="0" smtClean="0"/>
          </a:p>
          <a:p>
            <a:r>
              <a:rPr lang="fr-FR" sz="2800" dirty="0" smtClean="0"/>
              <a:t>Comment Mauboussin a changé les codes du luxe ?</a:t>
            </a:r>
            <a:endParaRPr lang="fr-FR" sz="2800" dirty="0"/>
          </a:p>
          <a:p>
            <a:pPr algn="l">
              <a:lnSpc>
                <a:spcPct val="120000"/>
              </a:lnSpc>
            </a:pPr>
            <a:endParaRPr lang="fr-FR" sz="2500" dirty="0"/>
          </a:p>
          <a:p>
            <a:pPr algn="l">
              <a:lnSpc>
                <a:spcPct val="120000"/>
              </a:lnSpc>
            </a:pP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4569894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373216"/>
            <a:ext cx="349567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39551" y="1124744"/>
            <a:ext cx="8208913"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300" b="1" dirty="0" smtClean="0"/>
              <a:t>Exemple de produit de luxe destinés aux occasionnels</a:t>
            </a:r>
          </a:p>
          <a:p>
            <a:pPr>
              <a:lnSpc>
                <a:spcPct val="120000"/>
              </a:lnSpc>
            </a:pPr>
            <a:endParaRPr lang="fr-FR" sz="3700" b="1" dirty="0" smtClean="0"/>
          </a:p>
          <a:p>
            <a:pPr marL="285750" indent="-285750" algn="l">
              <a:buFont typeface="Arial" pitchFamily="34" charset="0"/>
              <a:buChar char="•"/>
            </a:pPr>
            <a:r>
              <a:rPr lang="fr-FR" sz="1800" dirty="0"/>
              <a:t>2002: achat de la marque par Dominique Frémont à la famille </a:t>
            </a:r>
            <a:r>
              <a:rPr lang="fr-FR" sz="1800" dirty="0" smtClean="0"/>
              <a:t>Mauboussin</a:t>
            </a:r>
          </a:p>
          <a:p>
            <a:pPr algn="l"/>
            <a:r>
              <a:rPr lang="fr-FR" sz="2100" dirty="0" smtClean="0"/>
              <a:t>	</a:t>
            </a:r>
            <a:r>
              <a:rPr lang="fr-FR" sz="1600" dirty="0" smtClean="0"/>
              <a:t>Dominique Frémont fait signer Alain Némarq et le nomme Président. C’est  un homme 	issu de Boussac, </a:t>
            </a:r>
            <a:r>
              <a:rPr lang="fr-FR" sz="1600" dirty="0" err="1" smtClean="0"/>
              <a:t>Balsan</a:t>
            </a:r>
            <a:r>
              <a:rPr lang="fr-FR" sz="1600" dirty="0" smtClean="0"/>
              <a:t> et Kenzo, qui porte donc un œil neuf sur le Luxe.</a:t>
            </a:r>
          </a:p>
          <a:p>
            <a:pPr algn="l"/>
            <a:endParaRPr lang="fr-FR" sz="1600" dirty="0" smtClean="0"/>
          </a:p>
          <a:p>
            <a:pPr marL="285750" indent="-285750" algn="l">
              <a:buFont typeface="Arial" pitchFamily="34" charset="0"/>
              <a:buChar char="•"/>
            </a:pPr>
            <a:r>
              <a:rPr lang="fr-FR" sz="1800" dirty="0"/>
              <a:t>2004: Mauboussin décide d'afficher </a:t>
            </a:r>
            <a:r>
              <a:rPr lang="fr-FR" sz="1800" dirty="0" smtClean="0"/>
              <a:t>sur toutes ses publicités le </a:t>
            </a:r>
            <a:r>
              <a:rPr lang="fr-FR" sz="1800" dirty="0"/>
              <a:t>prix de ses bijoux. </a:t>
            </a:r>
            <a:endParaRPr lang="fr-FR" sz="1800" dirty="0" smtClean="0"/>
          </a:p>
          <a:p>
            <a:pPr algn="l"/>
            <a:r>
              <a:rPr lang="fr-FR" sz="1800" dirty="0"/>
              <a:t>	</a:t>
            </a:r>
            <a:r>
              <a:rPr lang="fr-FR" sz="1600" dirty="0" smtClean="0"/>
              <a:t>Il permet ainsi au client de s’affranchir de cette barrière  (il est en toute 	connaissance de cause et ne sera pas gêné par le prix annoncé par le vendeur</a:t>
            </a:r>
            <a:r>
              <a:rPr lang="fr-FR" sz="1800" dirty="0" smtClean="0"/>
              <a:t>). </a:t>
            </a:r>
            <a:r>
              <a:rPr lang="fr-FR" sz="1600" dirty="0" smtClean="0"/>
              <a:t>C’est 	un premier changement important. Quelqu’un qui consomme du luxe le fait souvent 	et à donc les moyens d’en acheter.</a:t>
            </a:r>
            <a:endParaRPr lang="fr-FR" sz="1800" dirty="0"/>
          </a:p>
          <a:p>
            <a:pPr algn="l">
              <a:lnSpc>
                <a:spcPct val="120000"/>
              </a:lnSpc>
            </a:pP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4296592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373216"/>
            <a:ext cx="349567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39551" y="1124744"/>
            <a:ext cx="8208913"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300" b="1" dirty="0" smtClean="0"/>
              <a:t>Exemple de produit de luxe destiné aux occasionnels</a:t>
            </a:r>
          </a:p>
          <a:p>
            <a:pPr>
              <a:lnSpc>
                <a:spcPct val="120000"/>
              </a:lnSpc>
            </a:pPr>
            <a:endParaRPr lang="fr-FR" sz="3700" b="1" dirty="0" smtClean="0"/>
          </a:p>
          <a:p>
            <a:pPr marL="285750" indent="-285750" algn="l">
              <a:buFont typeface="Arial" pitchFamily="34" charset="0"/>
              <a:buChar char="•"/>
            </a:pPr>
            <a:r>
              <a:rPr lang="fr-FR" sz="1800" dirty="0"/>
              <a:t>2005: lancement d'un solitaire </a:t>
            </a:r>
            <a:r>
              <a:rPr lang="fr-FR" sz="1800" dirty="0" smtClean="0"/>
              <a:t>« grand public »</a:t>
            </a:r>
          </a:p>
          <a:p>
            <a:pPr algn="l"/>
            <a:r>
              <a:rPr lang="fr-FR" sz="2100" dirty="0" smtClean="0"/>
              <a:t>	</a:t>
            </a:r>
            <a:r>
              <a:rPr lang="fr-FR" sz="1600" dirty="0" smtClean="0"/>
              <a:t>La qualité du diamant sur ce solitaire ne correspondant pas aux critères de la haute 	joaillerie (sensibilité à la perfection). Ce fut un scandale, on brisait les codes du luxe, 	mais cette bague eu un grand succès (40000 exemplaires vendus).</a:t>
            </a:r>
          </a:p>
          <a:p>
            <a:pPr algn="l"/>
            <a:endParaRPr lang="fr-FR" sz="1600" dirty="0" smtClean="0"/>
          </a:p>
          <a:p>
            <a:pPr marL="285750" indent="-285750" algn="l">
              <a:buFont typeface="Arial" pitchFamily="34" charset="0"/>
              <a:buChar char="•"/>
            </a:pPr>
            <a:r>
              <a:rPr lang="fr-FR" sz="1800" dirty="0"/>
              <a:t>2007: lancement d'une première campagne de communication à la </a:t>
            </a:r>
            <a:r>
              <a:rPr lang="fr-FR" sz="1800" dirty="0" smtClean="0"/>
              <a:t>télévision</a:t>
            </a:r>
          </a:p>
          <a:p>
            <a:pPr marL="285750" indent="-285750" algn="l">
              <a:buFont typeface="Arial" pitchFamily="34" charset="0"/>
              <a:buChar char="•"/>
            </a:pPr>
            <a:r>
              <a:rPr lang="fr-FR" sz="1800" dirty="0" smtClean="0"/>
              <a:t>2008</a:t>
            </a:r>
            <a:r>
              <a:rPr lang="fr-FR" sz="1800" dirty="0"/>
              <a:t>: campagne publicitaire dans le métro parisien	</a:t>
            </a:r>
            <a:endParaRPr lang="fr-FR" sz="1800" dirty="0" smtClean="0"/>
          </a:p>
          <a:p>
            <a:pPr algn="l"/>
            <a:r>
              <a:rPr lang="fr-FR" sz="1600" dirty="0" smtClean="0"/>
              <a:t>	En utilisant ces 2 médias de mass-</a:t>
            </a:r>
            <a:r>
              <a:rPr lang="fr-FR" sz="1600" dirty="0" err="1" smtClean="0"/>
              <a:t>market</a:t>
            </a:r>
            <a:r>
              <a:rPr lang="fr-FR" sz="1600" dirty="0" smtClean="0"/>
              <a:t> , Mauboussin  fait encore scandale, il 	s’adresse à tout le monde et non à une élite.</a:t>
            </a: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9037367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373216"/>
            <a:ext cx="349567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07909" y="1124744"/>
            <a:ext cx="8208913" cy="3024336"/>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300" b="1" dirty="0" smtClean="0"/>
              <a:t>Exemple de produit de luxe destiné aux occasionnels</a:t>
            </a:r>
          </a:p>
          <a:p>
            <a:pPr>
              <a:lnSpc>
                <a:spcPct val="120000"/>
              </a:lnSpc>
            </a:pPr>
            <a:endParaRPr lang="fr-FR" sz="3700" b="1" dirty="0" smtClean="0"/>
          </a:p>
          <a:p>
            <a:pPr marL="285750" indent="-285750" algn="l">
              <a:buFont typeface="Arial" pitchFamily="34" charset="0"/>
              <a:buChar char="•"/>
            </a:pPr>
            <a:r>
              <a:rPr lang="fr-FR" sz="1800" dirty="0"/>
              <a:t>2009: mise en vente </a:t>
            </a:r>
            <a:r>
              <a:rPr lang="fr-FR" sz="1800" dirty="0" smtClean="0"/>
              <a:t>de </a:t>
            </a:r>
            <a:r>
              <a:rPr lang="fr-FR" sz="1800" dirty="0"/>
              <a:t>500 </a:t>
            </a:r>
            <a:r>
              <a:rPr lang="fr-FR" sz="1800" dirty="0" smtClean="0"/>
              <a:t>bagues</a:t>
            </a:r>
          </a:p>
          <a:p>
            <a:pPr algn="l"/>
            <a:r>
              <a:rPr lang="fr-FR" sz="1800" dirty="0"/>
              <a:t>	</a:t>
            </a:r>
            <a:r>
              <a:rPr lang="fr-FR" sz="1600" dirty="0" smtClean="0"/>
              <a:t>500 bagues de diamant sont mises en vente pour une durée d’une semaine au prix de 	450 euros. La promotion fut réalisée via la presse gratuite, un autre signal fort. </a:t>
            </a:r>
          </a:p>
          <a:p>
            <a:pPr algn="l"/>
            <a:endParaRPr lang="fr-FR" sz="16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Flèche droite 9"/>
          <p:cNvSpPr/>
          <p:nvPr/>
        </p:nvSpPr>
        <p:spPr>
          <a:xfrm>
            <a:off x="273528" y="4365104"/>
            <a:ext cx="648072" cy="432048"/>
          </a:xfrm>
          <a:prstGeom prst="rightArrow">
            <a:avLst>
              <a:gd name="adj1" fmla="val 62635"/>
              <a:gd name="adj2" fmla="val 5315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2" name="ZoneTexte 1"/>
          <p:cNvSpPr txBox="1"/>
          <p:nvPr/>
        </p:nvSpPr>
        <p:spPr>
          <a:xfrm>
            <a:off x="1043608" y="3919989"/>
            <a:ext cx="7776864" cy="1477328"/>
          </a:xfrm>
          <a:prstGeom prst="rect">
            <a:avLst/>
          </a:prstGeom>
          <a:noFill/>
        </p:spPr>
        <p:txBody>
          <a:bodyPr wrap="square" rtlCol="0">
            <a:spAutoFit/>
          </a:bodyPr>
          <a:lstStyle/>
          <a:p>
            <a:pPr algn="just"/>
            <a:r>
              <a:rPr lang="fr-FR" dirty="0"/>
              <a:t>Cette politique </a:t>
            </a:r>
            <a:r>
              <a:rPr lang="fr-FR" dirty="0" smtClean="0"/>
              <a:t>de luxe accessible à </a:t>
            </a:r>
            <a:r>
              <a:rPr lang="fr-FR" dirty="0"/>
              <a:t>fait passer le CA de la marque de 12,3 à 35 millions d'euros sur 8 ans. Cependant </a:t>
            </a:r>
            <a:r>
              <a:rPr lang="fr-FR" dirty="0" smtClean="0"/>
              <a:t>cette politique ne laissant plus de place à l’</a:t>
            </a:r>
            <a:r>
              <a:rPr lang="fr-FR" dirty="0" err="1" smtClean="0"/>
              <a:t>ultraluxe</a:t>
            </a:r>
            <a:r>
              <a:rPr lang="fr-FR" dirty="0" smtClean="0"/>
              <a:t> (un connaisseur n’osera pas, à cause de l’image de la marque, acheter du Mauboussin) alors que cette catégorie assurait une part du CA, le risque de mauvais retour est élevé.</a:t>
            </a:r>
            <a:endParaRPr lang="fr-FR" dirty="0"/>
          </a:p>
        </p:txBody>
      </p:sp>
    </p:spTree>
    <p:extLst>
      <p:ext uri="{BB962C8B-B14F-4D97-AF65-F5344CB8AC3E}">
        <p14:creationId xmlns:p14="http://schemas.microsoft.com/office/powerpoint/2010/main" val="10201848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39551" y="1124744"/>
            <a:ext cx="7992889"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fr-FR" sz="3300" b="1" dirty="0" smtClean="0"/>
              <a:t>Exemple de produit de luxe destiné aux connaisseurs</a:t>
            </a:r>
          </a:p>
          <a:p>
            <a:pPr>
              <a:lnSpc>
                <a:spcPct val="120000"/>
              </a:lnSpc>
            </a:pPr>
            <a:endParaRPr lang="fr-FR" sz="3700" b="1" dirty="0" smtClean="0"/>
          </a:p>
          <a:p>
            <a:pPr algn="just"/>
            <a:r>
              <a:rPr lang="fr-FR" sz="2800" dirty="0" smtClean="0"/>
              <a:t>Achetant de l’</a:t>
            </a:r>
            <a:r>
              <a:rPr lang="fr-FR" sz="2800" dirty="0" err="1" smtClean="0"/>
              <a:t>ultraluxe</a:t>
            </a:r>
            <a:r>
              <a:rPr lang="fr-FR" sz="2800" dirty="0" smtClean="0"/>
              <a:t>, les connaisseurs ont une définition du luxe précise, très haut de gamme et ayant un prix hors de portée de la majorité de la population.</a:t>
            </a:r>
          </a:p>
          <a:p>
            <a:pPr algn="just"/>
            <a:endParaRPr lang="fr-FR" sz="2800" dirty="0"/>
          </a:p>
          <a:p>
            <a:pPr algn="just"/>
            <a:r>
              <a:rPr lang="fr-FR" sz="2800" dirty="0" smtClean="0"/>
              <a:t>L’entreprise </a:t>
            </a:r>
            <a:r>
              <a:rPr lang="fr-FR" sz="2800" dirty="0" err="1" smtClean="0"/>
              <a:t>Peplum</a:t>
            </a:r>
            <a:r>
              <a:rPr lang="fr-FR" sz="2800" dirty="0" smtClean="0"/>
              <a:t> est l’un des exemples récents proposant un service de type </a:t>
            </a:r>
            <a:r>
              <a:rPr lang="fr-FR" sz="2800" dirty="0" err="1" smtClean="0"/>
              <a:t>ultraluxe</a:t>
            </a:r>
            <a:r>
              <a:rPr lang="fr-FR" sz="2800" dirty="0" smtClean="0"/>
              <a:t>.</a:t>
            </a:r>
            <a:endParaRPr lang="fr-FR" sz="2800" dirty="0"/>
          </a:p>
          <a:p>
            <a:pPr algn="l">
              <a:lnSpc>
                <a:spcPct val="120000"/>
              </a:lnSpc>
            </a:pPr>
            <a:endParaRPr lang="fr-FR" sz="2500" dirty="0"/>
          </a:p>
          <a:p>
            <a:pPr algn="l">
              <a:lnSpc>
                <a:spcPct val="120000"/>
              </a:lnSpc>
            </a:pP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1" y="5852120"/>
            <a:ext cx="2808312" cy="6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2602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539551" y="1124744"/>
            <a:ext cx="7992889"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300" b="1" dirty="0" smtClean="0"/>
              <a:t>Exemple de produit de luxe destiné aux connaisseurs  </a:t>
            </a:r>
            <a:endParaRPr lang="fr-FR" sz="1800" b="1" dirty="0"/>
          </a:p>
          <a:p>
            <a:endParaRPr lang="fr-FR" sz="2100" b="1" dirty="0" smtClean="0"/>
          </a:p>
          <a:p>
            <a:pPr algn="just"/>
            <a:r>
              <a:rPr lang="fr-FR" sz="2100" dirty="0" err="1" smtClean="0"/>
              <a:t>Peplum</a:t>
            </a:r>
            <a:r>
              <a:rPr lang="fr-FR" sz="2100" dirty="0" smtClean="0"/>
              <a:t> est un voyagiste privé qui offre des prestations </a:t>
            </a:r>
            <a:r>
              <a:rPr lang="fr-FR" sz="2100" dirty="0"/>
              <a:t>à la poursuite de l’indice de rareté </a:t>
            </a:r>
            <a:r>
              <a:rPr lang="fr-FR" sz="2100" dirty="0" smtClean="0"/>
              <a:t>statistique.</a:t>
            </a:r>
            <a:endParaRPr lang="fr-FR" sz="2100" dirty="0"/>
          </a:p>
          <a:p>
            <a:pPr algn="just"/>
            <a:r>
              <a:rPr lang="fr-FR" sz="2100" dirty="0"/>
              <a:t>L’échelle des indices de rareté statistique comporte plusieurs gradations : Très commun (C+) / Commun (C) / Peu commun (C-) / Rare (R) / Très rare (RR) / Extrêmement rare (RRR) / De la plus haute </a:t>
            </a:r>
            <a:r>
              <a:rPr lang="fr-FR" sz="2100" dirty="0" smtClean="0"/>
              <a:t>rareté.</a:t>
            </a:r>
          </a:p>
          <a:p>
            <a:pPr algn="just"/>
            <a:endParaRPr lang="fr-FR" sz="2100" dirty="0"/>
          </a:p>
          <a:p>
            <a:pPr algn="just"/>
            <a:r>
              <a:rPr lang="fr-FR" sz="2100" dirty="0" smtClean="0"/>
              <a:t>Le positionnement de </a:t>
            </a:r>
            <a:r>
              <a:rPr lang="fr-FR" sz="2100" dirty="0" err="1" smtClean="0"/>
              <a:t>Peplum</a:t>
            </a:r>
            <a:r>
              <a:rPr lang="fr-FR" sz="2100" dirty="0" smtClean="0"/>
              <a:t> est l’ultra </a:t>
            </a:r>
            <a:r>
              <a:rPr lang="fr-FR" sz="2100" dirty="0"/>
              <a:t>luxe sur mesure, pour répondre à des besoins non satisfaits : ceux d’une clientèle haut de gamme a priori à l’abri des aléas de toute </a:t>
            </a:r>
            <a:r>
              <a:rPr lang="fr-FR" sz="2100" dirty="0" smtClean="0"/>
              <a:t>récession. </a:t>
            </a:r>
            <a:r>
              <a:rPr lang="fr-FR" sz="2100" dirty="0" err="1" smtClean="0"/>
              <a:t>Peplum</a:t>
            </a:r>
            <a:r>
              <a:rPr lang="fr-FR" sz="2100" dirty="0" smtClean="0"/>
              <a:t> propose donc un service parfait (réalisez le voyage de votre vie), rare et original, ce qui plait aux connaisseurs.</a:t>
            </a:r>
            <a:endParaRPr lang="fr-FR" sz="2100" dirty="0"/>
          </a:p>
          <a:p>
            <a:pPr algn="l">
              <a:lnSpc>
                <a:spcPct val="120000"/>
              </a:lnSpc>
            </a:pPr>
            <a:endParaRPr lang="fr-FR" sz="2500" dirty="0"/>
          </a:p>
          <a:p>
            <a:pPr algn="l">
              <a:lnSpc>
                <a:spcPct val="120000"/>
              </a:lnSpc>
            </a:pP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1" y="5852120"/>
            <a:ext cx="2808312" cy="6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3509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293096"/>
            <a:ext cx="1229973" cy="170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51520" y="1124744"/>
            <a:ext cx="8640959"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FR" sz="2100" dirty="0" smtClean="0"/>
              <a:t>Parmi les voyages proposés on trouve par exemple</a:t>
            </a:r>
            <a:r>
              <a:rPr lang="fr-FR" sz="2100" dirty="0"/>
              <a:t>: </a:t>
            </a:r>
            <a:r>
              <a:rPr lang="fr-FR" sz="2100" dirty="0" smtClean="0"/>
              <a:t>« </a:t>
            </a:r>
            <a:r>
              <a:rPr lang="fr-FR" sz="2100" i="1" dirty="0" smtClean="0"/>
              <a:t>Hamza </a:t>
            </a:r>
            <a:r>
              <a:rPr lang="fr-FR" sz="2100" i="1" dirty="0"/>
              <a:t>prend sa source sous la Cordillère des Andes. Après une chute presque verticale sur environ 2 kilomètres, le fleuve atteint la profondeur de 4 000 mètres sous terre. Il se dirige ensuite vers l’océan Atlantique, près de l’embouchure de l’Amazone</a:t>
            </a:r>
            <a:r>
              <a:rPr lang="fr-FR" sz="2100" i="1" dirty="0" smtClean="0"/>
              <a:t>. »</a:t>
            </a:r>
          </a:p>
          <a:p>
            <a:pPr algn="just"/>
            <a:endParaRPr lang="fr-FR" sz="2100" dirty="0"/>
          </a:p>
          <a:p>
            <a:pPr algn="just"/>
            <a:r>
              <a:rPr lang="fr-FR" sz="2100" dirty="0" smtClean="0"/>
              <a:t>Cette entreprise n’est pas une exception et nombreux sont ceux sur ce créneau de l’</a:t>
            </a:r>
            <a:r>
              <a:rPr lang="fr-FR" sz="2100" dirty="0" err="1" smtClean="0"/>
              <a:t>ultraluxe</a:t>
            </a:r>
            <a:r>
              <a:rPr lang="fr-FR" sz="2100" dirty="0" smtClean="0"/>
              <a:t>:</a:t>
            </a:r>
          </a:p>
          <a:p>
            <a:pPr marL="285750" indent="-285750" algn="just">
              <a:buFont typeface="Arial" pitchFamily="34" charset="0"/>
              <a:buChar char="•"/>
            </a:pPr>
            <a:r>
              <a:rPr lang="fr-FR" sz="2100" dirty="0" smtClean="0"/>
              <a:t>Richard Mill: Montre </a:t>
            </a:r>
            <a:r>
              <a:rPr lang="fr-FR" sz="2100" dirty="0"/>
              <a:t>très haut de gamme impose la rareté en multipliant les séries limité 500000</a:t>
            </a:r>
            <a:r>
              <a:rPr lang="fr-FR" sz="2100" dirty="0" smtClean="0"/>
              <a:t>€</a:t>
            </a:r>
          </a:p>
          <a:p>
            <a:pPr marL="285750" indent="-285750" algn="just">
              <a:buFont typeface="Arial" pitchFamily="34" charset="0"/>
              <a:buChar char="•"/>
            </a:pPr>
            <a:r>
              <a:rPr lang="fr-FR" sz="2100" dirty="0"/>
              <a:t>Mathilde </a:t>
            </a:r>
            <a:r>
              <a:rPr lang="fr-FR" sz="2100" dirty="0" smtClean="0"/>
              <a:t>Laurent: Crée </a:t>
            </a:r>
            <a:r>
              <a:rPr lang="fr-FR" sz="2100" dirty="0"/>
              <a:t>des </a:t>
            </a:r>
            <a:r>
              <a:rPr lang="fr-FR" sz="2100" dirty="0" smtClean="0"/>
              <a:t>élixirs </a:t>
            </a:r>
            <a:r>
              <a:rPr lang="fr-FR" sz="2100" dirty="0"/>
              <a:t>en fonction de la personnalité du </a:t>
            </a:r>
            <a:r>
              <a:rPr lang="fr-FR" sz="2100" dirty="0" smtClean="0"/>
              <a:t>client</a:t>
            </a:r>
          </a:p>
          <a:p>
            <a:pPr marL="285750" indent="-285750" algn="just">
              <a:buFont typeface="Arial" pitchFamily="34" charset="0"/>
              <a:buChar char="•"/>
            </a:pPr>
            <a:endParaRPr lang="fr-FR" sz="1600" dirty="0"/>
          </a:p>
          <a:p>
            <a:pPr algn="just"/>
            <a:endParaRPr lang="fr-FR" sz="1600" dirty="0" smtClean="0"/>
          </a:p>
          <a:p>
            <a:pPr algn="just"/>
            <a:endParaRPr lang="fr-FR" sz="2100" i="1" dirty="0" smtClean="0"/>
          </a:p>
          <a:p>
            <a:pPr algn="l">
              <a:lnSpc>
                <a:spcPct val="120000"/>
              </a:lnSpc>
            </a:pPr>
            <a:endParaRPr lang="fr-FR" sz="2500" dirty="0" smtClean="0"/>
          </a:p>
          <a:p>
            <a:pPr algn="l">
              <a:lnSpc>
                <a:spcPct val="120000"/>
              </a:lnSpc>
            </a:pP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1" y="5852120"/>
            <a:ext cx="2808312" cy="6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4498429"/>
            <a:ext cx="1969776" cy="137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700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0" y="1340768"/>
            <a:ext cx="9144000" cy="540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lgn="l">
              <a:lnSpc>
                <a:spcPct val="120000"/>
              </a:lnSpc>
              <a:buFont typeface="+mj-lt"/>
              <a:buAutoNum type="arabicPeriod" startAt="3"/>
            </a:pPr>
            <a:r>
              <a:rPr lang="fr-FR" sz="2900" b="1" dirty="0"/>
              <a:t>	</a:t>
            </a:r>
            <a:r>
              <a:rPr lang="fr-FR" sz="2900" b="1" dirty="0" smtClean="0"/>
              <a:t>Démocratisation: </a:t>
            </a:r>
          </a:p>
          <a:p>
            <a:pPr algn="l">
              <a:lnSpc>
                <a:spcPct val="120000"/>
              </a:lnSpc>
            </a:pPr>
            <a:r>
              <a:rPr lang="fr-FR" sz="2900" b="1" dirty="0"/>
              <a:t>	</a:t>
            </a:r>
            <a:r>
              <a:rPr lang="fr-FR" sz="2900" dirty="0"/>
              <a:t>		</a:t>
            </a:r>
            <a:r>
              <a:rPr lang="fr-FR" sz="2900" b="1" dirty="0" smtClean="0"/>
              <a:t>Nouvelles gammes</a:t>
            </a:r>
          </a:p>
          <a:p>
            <a:pPr algn="l">
              <a:lnSpc>
                <a:spcPct val="120000"/>
              </a:lnSpc>
            </a:pPr>
            <a:r>
              <a:rPr lang="fr-FR" sz="2900" dirty="0"/>
              <a:t>	</a:t>
            </a:r>
            <a:r>
              <a:rPr lang="fr-FR" sz="2900" dirty="0" smtClean="0"/>
              <a:t>		ex: Armani Exchange (50% moins cher 			qu’Armani).</a:t>
            </a:r>
          </a:p>
          <a:p>
            <a:pPr algn="l">
              <a:lnSpc>
                <a:spcPct val="120000"/>
              </a:lnSpc>
            </a:pPr>
            <a:r>
              <a:rPr lang="fr-FR" sz="2900" dirty="0"/>
              <a:t>			</a:t>
            </a:r>
            <a:r>
              <a:rPr lang="fr-FR" sz="2900" b="1" dirty="0"/>
              <a:t>Nouvelles </a:t>
            </a:r>
            <a:r>
              <a:rPr lang="fr-FR" sz="2900" b="1" dirty="0" smtClean="0"/>
              <a:t>marques</a:t>
            </a:r>
          </a:p>
          <a:p>
            <a:pPr algn="l">
              <a:lnSpc>
                <a:spcPct val="120000"/>
              </a:lnSpc>
            </a:pPr>
            <a:r>
              <a:rPr lang="fr-FR" sz="2900" dirty="0"/>
              <a:t>	</a:t>
            </a:r>
            <a:r>
              <a:rPr lang="fr-FR" sz="2900" dirty="0" smtClean="0"/>
              <a:t>		ex: Chanel détient Bourgeois (luxe 				accessible)</a:t>
            </a:r>
            <a:endParaRPr lang="fr-FR" sz="2900" dirty="0"/>
          </a:p>
          <a:p>
            <a:pPr algn="l">
              <a:lnSpc>
                <a:spcPct val="120000"/>
              </a:lnSpc>
            </a:pPr>
            <a:endParaRPr lang="fr-FR" sz="2900" dirty="0" smtClean="0"/>
          </a:p>
          <a:p>
            <a:pPr algn="l">
              <a:lnSpc>
                <a:spcPct val="120000"/>
              </a:lnSpc>
            </a:pPr>
            <a:r>
              <a:rPr lang="fr-FR" sz="2900" dirty="0"/>
              <a:t>	</a:t>
            </a:r>
            <a:r>
              <a:rPr lang="fr-FR" sz="2900" dirty="0" smtClean="0"/>
              <a:t>		</a:t>
            </a:r>
            <a:endParaRPr lang="fr-FR" sz="2900" dirty="0"/>
          </a:p>
          <a:p>
            <a:pPr lvl="2">
              <a:lnSpc>
                <a:spcPct val="120000"/>
              </a:lnSpc>
            </a:pPr>
            <a:endParaRPr lang="fr-FR" sz="2900" dirty="0"/>
          </a:p>
        </p:txBody>
      </p:sp>
      <p:sp>
        <p:nvSpPr>
          <p:cNvPr id="7" name="Flèche droite 6"/>
          <p:cNvSpPr/>
          <p:nvPr/>
        </p:nvSpPr>
        <p:spPr>
          <a:xfrm>
            <a:off x="2056285" y="2104685"/>
            <a:ext cx="648072" cy="432048"/>
          </a:xfrm>
          <a:prstGeom prst="rightArrow">
            <a:avLst>
              <a:gd name="adj1" fmla="val 62635"/>
              <a:gd name="adj2" fmla="val 5315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8" name="Flèche droite 7"/>
          <p:cNvSpPr/>
          <p:nvPr/>
        </p:nvSpPr>
        <p:spPr>
          <a:xfrm>
            <a:off x="2056285" y="3609020"/>
            <a:ext cx="648072" cy="432048"/>
          </a:xfrm>
          <a:prstGeom prst="rightArrow">
            <a:avLst>
              <a:gd name="adj1" fmla="val 62635"/>
              <a:gd name="adj2" fmla="val 5315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104685"/>
            <a:ext cx="1085850" cy="1628775"/>
          </a:xfrm>
          <a:prstGeom prst="rect">
            <a:avLst/>
          </a:prstGeom>
        </p:spPr>
      </p:pic>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138" y="4386247"/>
            <a:ext cx="2324100" cy="1962150"/>
          </a:xfrm>
          <a:prstGeom prst="rect">
            <a:avLst/>
          </a:prstGeom>
        </p:spPr>
      </p:pic>
      <p:sp>
        <p:nvSpPr>
          <p:cNvPr id="10" name="Pentagone 9"/>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7270159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0.google.com/images?q=tbn:ANd9GcTrY34aeoZ41VPMOe-CVXYb4hmckRnJIX2QvkT9YRkF0CM1QV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75" y="4725144"/>
            <a:ext cx="2257425" cy="2028826"/>
          </a:xfrm>
          <a:prstGeom prst="rect">
            <a:avLst/>
          </a:prstGeom>
          <a:noFill/>
          <a:extLst>
            <a:ext uri="{909E8E84-426E-40DD-AFC4-6F175D3DCCD1}">
              <a14:hiddenFill xmlns:a14="http://schemas.microsoft.com/office/drawing/2010/main">
                <a:solidFill>
                  <a:srgbClr val="FFFFFF"/>
                </a:solidFill>
              </a14:hiddenFill>
            </a:ext>
          </a:extLst>
        </p:spPr>
      </p:pic>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251520" y="1124744"/>
            <a:ext cx="8640959" cy="4320480"/>
          </a:xfrm>
          <a:prstGeom prst="rect">
            <a:avLst/>
          </a:prstGeom>
        </p:spPr>
        <p:txBody>
          <a:bodyPr vert="horz" lIns="91440" tIns="45720" rIns="91440" bIns="4572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just">
              <a:buFont typeface="Arial" pitchFamily="34" charset="0"/>
              <a:buChar char="•"/>
            </a:pPr>
            <a:endParaRPr lang="fr-FR" sz="1600" dirty="0" smtClean="0"/>
          </a:p>
          <a:p>
            <a:pPr marL="285750" indent="-285750" algn="just">
              <a:buFont typeface="Arial" pitchFamily="34" charset="0"/>
              <a:buChar char="•"/>
            </a:pPr>
            <a:endParaRPr lang="fr-FR" sz="1600" dirty="0"/>
          </a:p>
          <a:p>
            <a:pPr marL="285750" indent="-285750" algn="just">
              <a:buFont typeface="Arial" pitchFamily="34" charset="0"/>
              <a:buChar char="•"/>
            </a:pPr>
            <a:endParaRPr lang="fr-FR" sz="1600" dirty="0" smtClean="0"/>
          </a:p>
          <a:p>
            <a:pPr marL="285750" indent="-285750" algn="just">
              <a:buFont typeface="Arial" pitchFamily="34" charset="0"/>
              <a:buChar char="•"/>
            </a:pPr>
            <a:endParaRPr lang="fr-FR" sz="1600" dirty="0"/>
          </a:p>
          <a:p>
            <a:pPr algn="just"/>
            <a:r>
              <a:rPr lang="fr-FR" sz="2500" dirty="0" smtClean="0"/>
              <a:t>Nous sommes donc face à </a:t>
            </a:r>
            <a:r>
              <a:rPr lang="fr-FR" sz="2500" b="1" dirty="0" smtClean="0"/>
              <a:t>2 définitions </a:t>
            </a:r>
            <a:r>
              <a:rPr lang="fr-FR" sz="2500" dirty="0" smtClean="0"/>
              <a:t>différentes pour le même mot « </a:t>
            </a:r>
            <a:r>
              <a:rPr lang="fr-FR" sz="2500" b="1" dirty="0" smtClean="0"/>
              <a:t>Luxe</a:t>
            </a:r>
            <a:r>
              <a:rPr lang="fr-FR" sz="2500" dirty="0" smtClean="0"/>
              <a:t> ».</a:t>
            </a:r>
          </a:p>
          <a:p>
            <a:pPr algn="just"/>
            <a:r>
              <a:rPr lang="fr-FR" sz="2500" dirty="0" smtClean="0"/>
              <a:t>La segmentation du marché a transformé la relation au luxe et sa démocratisation l’a rendu banal. Autrefois réservé à une élite, désormais le luxe peut s’acheter en grande surface et est méprisé par les connaisseurs. L’explosion des nouvelles technologies a transformé les relations entre marques de luxe et consommateur et le luxe est devenu accessible.</a:t>
            </a:r>
          </a:p>
          <a:p>
            <a:pPr algn="just"/>
            <a:endParaRPr lang="fr-FR" sz="2500" dirty="0"/>
          </a:p>
          <a:p>
            <a:pPr algn="just"/>
            <a:r>
              <a:rPr lang="fr-FR" sz="2500" dirty="0" smtClean="0"/>
              <a:t>Désormais, le marché du luxe doit se redéfinir et redessiner les frontières entre vrai et faux luxe, entre accessible et inatteignable. </a:t>
            </a:r>
            <a:endParaRPr lang="fr-FR" sz="2500" dirty="0"/>
          </a:p>
          <a:p>
            <a:pPr algn="just"/>
            <a:endParaRPr lang="fr-FR" sz="1600" dirty="0" smtClean="0"/>
          </a:p>
          <a:p>
            <a:pPr algn="just"/>
            <a:endParaRPr lang="fr-FR" sz="2100" i="1" dirty="0" smtClean="0"/>
          </a:p>
          <a:p>
            <a:pPr algn="l">
              <a:lnSpc>
                <a:spcPct val="120000"/>
              </a:lnSpc>
            </a:pPr>
            <a:endParaRPr lang="fr-FR" sz="2500" dirty="0" smtClean="0"/>
          </a:p>
          <a:p>
            <a:pPr algn="l">
              <a:lnSpc>
                <a:spcPct val="120000"/>
              </a:lnSpc>
            </a:pP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7" y="6068770"/>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5423323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a:p>
        </p:txBody>
      </p:sp>
      <p:sp>
        <p:nvSpPr>
          <p:cNvPr id="6" name="Arrondir un rectangle avec un coin diagonal 5"/>
          <p:cNvSpPr/>
          <p:nvPr/>
        </p:nvSpPr>
        <p:spPr>
          <a:xfrm>
            <a:off x="359532" y="1275816"/>
            <a:ext cx="8424936" cy="1728192"/>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8000" dirty="0" smtClean="0"/>
              <a:t>     </a:t>
            </a:r>
            <a:r>
              <a:rPr lang="fr-FR" sz="8800" dirty="0" smtClean="0"/>
              <a:t>Conclusion</a:t>
            </a:r>
            <a:endParaRPr lang="fr-FR" sz="8000"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700860"/>
            <a:ext cx="1178170" cy="863991"/>
          </a:xfrm>
          <a:prstGeom prst="rect">
            <a:avLst/>
          </a:prstGeom>
        </p:spPr>
      </p:pic>
    </p:spTree>
    <p:extLst>
      <p:ext uri="{BB962C8B-B14F-4D97-AF65-F5344CB8AC3E}">
        <p14:creationId xmlns:p14="http://schemas.microsoft.com/office/powerpoint/2010/main" val="28684036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323529" y="1124744"/>
            <a:ext cx="8496944"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fr-FR" sz="3700" b="1" dirty="0" smtClean="0"/>
          </a:p>
          <a:p>
            <a:pPr>
              <a:lnSpc>
                <a:spcPct val="120000"/>
              </a:lnSpc>
            </a:pPr>
            <a:endParaRPr lang="fr-FR" sz="3700" b="1" dirty="0" smtClean="0"/>
          </a:p>
          <a:p>
            <a:pPr marL="742950" indent="-742950" algn="l">
              <a:buAutoNum type="arabicPeriod"/>
            </a:pPr>
            <a:r>
              <a:rPr lang="fr-FR" sz="2900" b="1" dirty="0"/>
              <a:t>A</a:t>
            </a:r>
            <a:r>
              <a:rPr lang="fr-FR" sz="2900" b="1" dirty="0" smtClean="0"/>
              <a:t>nticiper </a:t>
            </a:r>
            <a:r>
              <a:rPr lang="fr-FR" sz="2900" b="1" dirty="0"/>
              <a:t>un possible ralentissement </a:t>
            </a:r>
            <a:r>
              <a:rPr lang="fr-FR" sz="2900" b="1" dirty="0" smtClean="0"/>
              <a:t>ou retournement </a:t>
            </a:r>
            <a:r>
              <a:rPr lang="fr-FR" sz="2900" b="1" dirty="0"/>
              <a:t>du </a:t>
            </a:r>
            <a:r>
              <a:rPr lang="fr-FR" sz="2900" b="1" dirty="0" err="1"/>
              <a:t>travel</a:t>
            </a:r>
            <a:r>
              <a:rPr lang="fr-FR" sz="2900" b="1" dirty="0"/>
              <a:t> </a:t>
            </a:r>
            <a:r>
              <a:rPr lang="fr-FR" sz="2900" b="1" dirty="0" smtClean="0"/>
              <a:t>retail¹, </a:t>
            </a:r>
            <a:r>
              <a:rPr lang="fr-FR" sz="2100" dirty="0"/>
              <a:t>qui a été un </a:t>
            </a:r>
            <a:r>
              <a:rPr lang="fr-FR" sz="2100" dirty="0" smtClean="0"/>
              <a:t>solide moteur </a:t>
            </a:r>
            <a:r>
              <a:rPr lang="fr-FR" sz="2100" dirty="0"/>
              <a:t>de croissance pour les groupes de luxe, en raison de la rationalisation des </a:t>
            </a:r>
            <a:r>
              <a:rPr lang="fr-FR" sz="2100" dirty="0" smtClean="0"/>
              <a:t>voyages d’affaires </a:t>
            </a:r>
            <a:r>
              <a:rPr lang="fr-FR" sz="2100" dirty="0"/>
              <a:t>et de la montée </a:t>
            </a:r>
            <a:r>
              <a:rPr lang="fr-FR" sz="2100" dirty="0" smtClean="0"/>
              <a:t>en puissance </a:t>
            </a:r>
            <a:r>
              <a:rPr lang="fr-FR" sz="2100" dirty="0"/>
              <a:t>des moyens de substitution (visioconférence notamment) </a:t>
            </a:r>
            <a:r>
              <a:rPr lang="fr-FR" sz="2100" dirty="0" smtClean="0"/>
              <a:t>;</a:t>
            </a:r>
          </a:p>
          <a:p>
            <a:pPr marL="514350" indent="-514350" algn="l">
              <a:buAutoNum type="arabicPeriod"/>
            </a:pPr>
            <a:endParaRPr lang="fr-FR" sz="3200" dirty="0"/>
          </a:p>
          <a:p>
            <a:pPr algn="l"/>
            <a:endParaRPr lang="fr-FR" sz="4000" dirty="0"/>
          </a:p>
          <a:p>
            <a:pPr algn="l">
              <a:lnSpc>
                <a:spcPct val="120000"/>
              </a:lnSpc>
            </a:pPr>
            <a:endParaRPr lang="fr-FR" sz="2000" dirty="0"/>
          </a:p>
          <a:p>
            <a:pPr algn="l">
              <a:lnSpc>
                <a:spcPct val="120000"/>
              </a:lnSpc>
            </a:pP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ZoneTexte 1"/>
          <p:cNvSpPr txBox="1"/>
          <p:nvPr/>
        </p:nvSpPr>
        <p:spPr>
          <a:xfrm>
            <a:off x="130040" y="5986155"/>
            <a:ext cx="4176643" cy="646331"/>
          </a:xfrm>
          <a:prstGeom prst="rect">
            <a:avLst/>
          </a:prstGeom>
          <a:noFill/>
        </p:spPr>
        <p:txBody>
          <a:bodyPr wrap="square" rtlCol="0">
            <a:spAutoFit/>
          </a:bodyPr>
          <a:lstStyle/>
          <a:p>
            <a:r>
              <a:rPr lang="fr-FR" b="1" dirty="0" smtClean="0"/>
              <a:t>¹ Le </a:t>
            </a:r>
            <a:r>
              <a:rPr lang="fr-FR" b="1" dirty="0"/>
              <a:t>circuit de distribution dans les "lieux de voyage" (aéroports, croisières...)</a:t>
            </a:r>
            <a:endParaRPr lang="fr-FR" dirty="0"/>
          </a:p>
        </p:txBody>
      </p:sp>
      <p:sp>
        <p:nvSpPr>
          <p:cNvPr id="4" name="ZoneTexte 3"/>
          <p:cNvSpPr txBox="1"/>
          <p:nvPr/>
        </p:nvSpPr>
        <p:spPr>
          <a:xfrm>
            <a:off x="1043608" y="1052736"/>
            <a:ext cx="7056784" cy="923330"/>
          </a:xfrm>
          <a:prstGeom prst="rect">
            <a:avLst/>
          </a:prstGeom>
          <a:noFill/>
        </p:spPr>
        <p:txBody>
          <a:bodyPr wrap="square" rtlCol="0">
            <a:spAutoFit/>
          </a:bodyPr>
          <a:lstStyle/>
          <a:p>
            <a:pPr algn="ctr"/>
            <a:r>
              <a:rPr lang="fr-FR" sz="3600" b="1" dirty="0"/>
              <a:t>Les nouveaux challenges du luxe</a:t>
            </a:r>
          </a:p>
          <a:p>
            <a:endParaRPr lang="fr-FR" dirty="0"/>
          </a:p>
        </p:txBody>
      </p:sp>
      <p:pic>
        <p:nvPicPr>
          <p:cNvPr id="2050" name="Picture 2" descr="Le travel retail - Une opportunité pour les marques de beauté"/>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4203952"/>
            <a:ext cx="2292769" cy="167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596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323529" y="1124744"/>
            <a:ext cx="8496944"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20000"/>
              </a:lnSpc>
            </a:pPr>
            <a:endParaRPr lang="fr-FR" sz="3700" b="1" dirty="0" smtClean="0"/>
          </a:p>
          <a:p>
            <a:pPr marL="742950" indent="-742950" algn="l">
              <a:buFont typeface="+mj-lt"/>
              <a:buAutoNum type="arabicPeriod" startAt="2"/>
            </a:pPr>
            <a:r>
              <a:rPr lang="fr-FR" sz="2500" b="1" dirty="0" smtClean="0"/>
              <a:t>S’adapter </a:t>
            </a:r>
            <a:r>
              <a:rPr lang="fr-FR" sz="2500" b="1" dirty="0"/>
              <a:t>au vieillissement démographique </a:t>
            </a:r>
            <a:r>
              <a:rPr lang="fr-FR" sz="1800" dirty="0"/>
              <a:t>qui touche de nombreux pays, et au profil </a:t>
            </a:r>
            <a:r>
              <a:rPr lang="fr-FR" sz="1800" dirty="0" smtClean="0"/>
              <a:t>de consommation </a:t>
            </a:r>
            <a:r>
              <a:rPr lang="fr-FR" sz="1800" dirty="0"/>
              <a:t>des seniors </a:t>
            </a:r>
            <a:r>
              <a:rPr lang="fr-FR" sz="1800" dirty="0" smtClean="0"/>
              <a:t>;</a:t>
            </a:r>
          </a:p>
          <a:p>
            <a:pPr algn="just"/>
            <a:endParaRPr lang="fr-FR" sz="4000" dirty="0"/>
          </a:p>
          <a:p>
            <a:pPr algn="just">
              <a:lnSpc>
                <a:spcPct val="120000"/>
              </a:lnSpc>
            </a:pPr>
            <a:endParaRPr lang="fr-FR" sz="2000" dirty="0"/>
          </a:p>
          <a:p>
            <a:pPr algn="just">
              <a:lnSpc>
                <a:spcPct val="120000"/>
              </a:lnSpc>
            </a:pP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ZoneTexte 9"/>
          <p:cNvSpPr txBox="1"/>
          <p:nvPr/>
        </p:nvSpPr>
        <p:spPr>
          <a:xfrm>
            <a:off x="1043608" y="1052736"/>
            <a:ext cx="7056784" cy="923330"/>
          </a:xfrm>
          <a:prstGeom prst="rect">
            <a:avLst/>
          </a:prstGeom>
          <a:noFill/>
        </p:spPr>
        <p:txBody>
          <a:bodyPr wrap="square" rtlCol="0">
            <a:spAutoFit/>
          </a:bodyPr>
          <a:lstStyle/>
          <a:p>
            <a:pPr algn="ctr"/>
            <a:r>
              <a:rPr lang="fr-FR" sz="3600" b="1" dirty="0"/>
              <a:t>Les nouveaux challenges du luxe</a:t>
            </a:r>
          </a:p>
          <a:p>
            <a:endParaRPr lang="fr-FR"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2788122"/>
            <a:ext cx="462915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5710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323529" y="1124744"/>
            <a:ext cx="8496944"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fr-FR" sz="3700" b="1" dirty="0" smtClean="0"/>
          </a:p>
          <a:p>
            <a:pPr marL="742950" indent="-742950" algn="l">
              <a:buFont typeface="+mj-lt"/>
              <a:buAutoNum type="arabicPeriod" startAt="3"/>
            </a:pPr>
            <a:r>
              <a:rPr lang="fr-FR" sz="2900" b="1" dirty="0" smtClean="0"/>
              <a:t>Inventer </a:t>
            </a:r>
            <a:r>
              <a:rPr lang="fr-FR" sz="2900" b="1" dirty="0"/>
              <a:t>les codes d’un luxe écologique et socialement responsable. </a:t>
            </a:r>
            <a:endParaRPr lang="fr-FR" sz="2900" b="1" dirty="0" smtClean="0"/>
          </a:p>
          <a:p>
            <a:pPr marL="1143000" lvl="1" indent="-685800">
              <a:buFont typeface="Arial" pitchFamily="34" charset="0"/>
              <a:buChar char="•"/>
            </a:pPr>
            <a:r>
              <a:rPr lang="fr-FR" dirty="0" smtClean="0"/>
              <a:t>Augmentation de la demande de transparence </a:t>
            </a:r>
            <a:r>
              <a:rPr lang="fr-FR" dirty="0"/>
              <a:t>et d’éthique </a:t>
            </a:r>
            <a:endParaRPr lang="fr-FR" dirty="0" smtClean="0"/>
          </a:p>
          <a:p>
            <a:pPr marL="1143000" lvl="1" indent="-685800">
              <a:buFont typeface="Arial" pitchFamily="34" charset="0"/>
              <a:buChar char="•"/>
            </a:pPr>
            <a:endParaRPr lang="fr-FR" dirty="0"/>
          </a:p>
          <a:p>
            <a:pPr marL="1143000" lvl="1" indent="-685800" algn="just">
              <a:buFont typeface="Arial" pitchFamily="34" charset="0"/>
              <a:buChar char="•"/>
            </a:pPr>
            <a:r>
              <a:rPr lang="fr-FR" dirty="0" smtClean="0"/>
              <a:t>Attente de comportements éthiques extrêmement forte particulièrement </a:t>
            </a:r>
            <a:r>
              <a:rPr lang="fr-FR" dirty="0"/>
              <a:t>vis-à-vis des marques de </a:t>
            </a:r>
            <a:r>
              <a:rPr lang="fr-FR" dirty="0" smtClean="0"/>
              <a:t>luxe:  </a:t>
            </a:r>
            <a:r>
              <a:rPr lang="fr-FR" dirty="0"/>
              <a:t>perfection et </a:t>
            </a:r>
            <a:r>
              <a:rPr lang="fr-FR" dirty="0" smtClean="0"/>
              <a:t>idéal </a:t>
            </a:r>
            <a:r>
              <a:rPr lang="fr-FR" dirty="0"/>
              <a:t>de vie. Or, les marques de luxe sont loin d’être irréprochables au niveau de </a:t>
            </a:r>
            <a:r>
              <a:rPr lang="fr-FR" dirty="0" smtClean="0"/>
              <a:t>la gouvernance </a:t>
            </a:r>
            <a:r>
              <a:rPr lang="fr-FR" dirty="0"/>
              <a:t>sociale et environnementale. Le risque d’image apparaît </a:t>
            </a:r>
            <a:r>
              <a:rPr lang="fr-FR" dirty="0" smtClean="0"/>
              <a:t>très élevé</a:t>
            </a:r>
            <a:r>
              <a:rPr lang="fr-FR" dirty="0"/>
              <a:t>. </a:t>
            </a:r>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ZoneTexte 9"/>
          <p:cNvSpPr txBox="1"/>
          <p:nvPr/>
        </p:nvSpPr>
        <p:spPr>
          <a:xfrm>
            <a:off x="1043608" y="1052736"/>
            <a:ext cx="7056784" cy="923330"/>
          </a:xfrm>
          <a:prstGeom prst="rect">
            <a:avLst/>
          </a:prstGeom>
          <a:noFill/>
        </p:spPr>
        <p:txBody>
          <a:bodyPr wrap="square" rtlCol="0">
            <a:spAutoFit/>
          </a:bodyPr>
          <a:lstStyle/>
          <a:p>
            <a:pPr algn="ctr"/>
            <a:r>
              <a:rPr lang="fr-FR" sz="3600" b="1" dirty="0"/>
              <a:t>Les nouveaux challenges du luxe</a:t>
            </a:r>
          </a:p>
          <a:p>
            <a:endParaRPr lang="fr-FR" dirty="0"/>
          </a:p>
        </p:txBody>
      </p:sp>
      <p:pic>
        <p:nvPicPr>
          <p:cNvPr id="4098" name="Picture 2" descr="https://encrypted-tbn0.google.com/images?q=tbn:ANd9GcQ-iaAb7jegQk91H4TbnTEBZlTu9rlTVoBcE5egQ4Bhxgd_93gJ"/>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7173" y="4493097"/>
            <a:ext cx="1584176"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784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323529" y="1124744"/>
            <a:ext cx="8496944" cy="4752528"/>
          </a:xfrm>
          <a:prstGeom prst="rect">
            <a:avLst/>
          </a:prstGeom>
        </p:spPr>
        <p:txBody>
          <a:bodyPr vert="horz" lIns="91440" tIns="45720" rIns="91440" bIns="45720" rtlCol="0" anchor="t" anchorCtr="0">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20000"/>
              </a:lnSpc>
            </a:pPr>
            <a:endParaRPr lang="fr-FR" sz="3700" b="1" dirty="0" smtClean="0"/>
          </a:p>
          <a:p>
            <a:pPr algn="just">
              <a:lnSpc>
                <a:spcPct val="120000"/>
              </a:lnSpc>
            </a:pPr>
            <a:endParaRPr lang="fr-FR" sz="3700" b="1" dirty="0" smtClean="0"/>
          </a:p>
          <a:p>
            <a:pPr marL="914400" indent="-914400" algn="l">
              <a:buFont typeface="+mj-lt"/>
              <a:buAutoNum type="arabicPeriod" startAt="4"/>
            </a:pPr>
            <a:r>
              <a:rPr lang="fr-FR" sz="3100" b="1" dirty="0" smtClean="0"/>
              <a:t>S’ approprier Internet : vecteur </a:t>
            </a:r>
            <a:r>
              <a:rPr lang="fr-FR" sz="3100" b="1" dirty="0"/>
              <a:t>de </a:t>
            </a:r>
            <a:r>
              <a:rPr lang="fr-FR" sz="3100" b="1" dirty="0" smtClean="0"/>
              <a:t> communication </a:t>
            </a:r>
            <a:r>
              <a:rPr lang="fr-FR" sz="3100" b="1" dirty="0"/>
              <a:t>et d’image et </a:t>
            </a:r>
            <a:r>
              <a:rPr lang="fr-FR" sz="3100" b="1" dirty="0" smtClean="0"/>
              <a:t>canal de </a:t>
            </a:r>
            <a:r>
              <a:rPr lang="fr-FR" sz="3100" b="1" dirty="0"/>
              <a:t>vente. </a:t>
            </a:r>
            <a:endParaRPr lang="fr-FR" sz="3100" b="1" dirty="0" smtClean="0"/>
          </a:p>
          <a:p>
            <a:pPr marL="914400" indent="-914400" algn="just">
              <a:buFont typeface="Arial" pitchFamily="34" charset="0"/>
              <a:buChar char="•"/>
            </a:pPr>
            <a:endParaRPr lang="fr-FR" sz="2700" dirty="0" smtClean="0"/>
          </a:p>
          <a:p>
            <a:pPr marL="914400" indent="-914400" algn="just">
              <a:buFont typeface="Arial" pitchFamily="34" charset="0"/>
              <a:buChar char="•"/>
            </a:pPr>
            <a:r>
              <a:rPr lang="fr-FR" sz="2700" dirty="0" smtClean="0"/>
              <a:t>5 </a:t>
            </a:r>
            <a:r>
              <a:rPr lang="fr-FR" sz="2700" dirty="0"/>
              <a:t>à 10% des ventes de luxe se feront sur la Toile d’ici à 2015 </a:t>
            </a:r>
            <a:endParaRPr lang="fr-FR" sz="2700" dirty="0" smtClean="0"/>
          </a:p>
          <a:p>
            <a:pPr marL="914400" indent="-914400" algn="just">
              <a:buFont typeface="Arial" pitchFamily="34" charset="0"/>
              <a:buChar char="•"/>
            </a:pPr>
            <a:r>
              <a:rPr lang="fr-FR" sz="2700" dirty="0" smtClean="0"/>
              <a:t>Internet </a:t>
            </a:r>
            <a:r>
              <a:rPr lang="fr-FR" sz="2700" dirty="0"/>
              <a:t>modifie profondément </a:t>
            </a:r>
            <a:r>
              <a:rPr lang="fr-FR" sz="2700" dirty="0" smtClean="0"/>
              <a:t>la manière d’approcher le marketing (produire </a:t>
            </a:r>
            <a:r>
              <a:rPr lang="fr-FR" sz="2700" dirty="0"/>
              <a:t>de </a:t>
            </a:r>
            <a:r>
              <a:rPr lang="fr-FR" sz="2700" dirty="0" smtClean="0"/>
              <a:t>l’image, </a:t>
            </a:r>
            <a:r>
              <a:rPr lang="fr-FR" sz="2700" dirty="0"/>
              <a:t>véhiculer les mythes de la </a:t>
            </a:r>
            <a:r>
              <a:rPr lang="fr-FR" sz="2700" dirty="0" smtClean="0"/>
              <a:t>marque) </a:t>
            </a:r>
          </a:p>
          <a:p>
            <a:pPr marL="914400" indent="-914400" algn="just">
              <a:buFont typeface="Arial" pitchFamily="34" charset="0"/>
              <a:buChar char="•"/>
            </a:pPr>
            <a:endParaRPr lang="fr-FR" sz="2700" dirty="0"/>
          </a:p>
          <a:p>
            <a:pPr algn="just"/>
            <a:r>
              <a:rPr lang="fr-FR" sz="2700" dirty="0" smtClean="0"/>
              <a:t>		Les groupes </a:t>
            </a:r>
            <a:r>
              <a:rPr lang="fr-FR" sz="2700" dirty="0"/>
              <a:t>de luxe doivent être dès à présent plus </a:t>
            </a:r>
            <a:r>
              <a:rPr lang="fr-FR" sz="2700" dirty="0" smtClean="0"/>
              <a:t>			offensifs </a:t>
            </a:r>
            <a:r>
              <a:rPr lang="fr-FR" sz="2700" dirty="0"/>
              <a:t>dans leur approche de ce nouveau media </a:t>
            </a:r>
          </a:p>
          <a:p>
            <a:pPr marL="514350" indent="-514350" algn="just">
              <a:buAutoNum type="arabicPeriod" startAt="4"/>
            </a:pP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hevron 3"/>
          <p:cNvSpPr/>
          <p:nvPr/>
        </p:nvSpPr>
        <p:spPr>
          <a:xfrm>
            <a:off x="1043608" y="5013176"/>
            <a:ext cx="1008112" cy="504056"/>
          </a:xfrm>
          <a:prstGeom prst="chevron">
            <a:avLst>
              <a:gd name="adj" fmla="val 7036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solidFill>
                <a:schemeClr val="tx1"/>
              </a:solidFill>
            </a:endParaRPr>
          </a:p>
        </p:txBody>
      </p:sp>
      <p:sp>
        <p:nvSpPr>
          <p:cNvPr id="13" name="ZoneTexte 12"/>
          <p:cNvSpPr txBox="1"/>
          <p:nvPr/>
        </p:nvSpPr>
        <p:spPr>
          <a:xfrm>
            <a:off x="1043608" y="1052736"/>
            <a:ext cx="7056784" cy="923330"/>
          </a:xfrm>
          <a:prstGeom prst="rect">
            <a:avLst/>
          </a:prstGeom>
          <a:noFill/>
        </p:spPr>
        <p:txBody>
          <a:bodyPr wrap="square" rtlCol="0">
            <a:spAutoFit/>
          </a:bodyPr>
          <a:lstStyle/>
          <a:p>
            <a:pPr algn="ctr"/>
            <a:r>
              <a:rPr lang="fr-FR" sz="3600" b="1" dirty="0"/>
              <a:t>Les nouveaux challenges du luxe</a:t>
            </a:r>
          </a:p>
          <a:p>
            <a:endParaRPr lang="fr-FR" dirty="0"/>
          </a:p>
        </p:txBody>
      </p:sp>
    </p:spTree>
    <p:extLst>
      <p:ext uri="{BB962C8B-B14F-4D97-AF65-F5344CB8AC3E}">
        <p14:creationId xmlns:p14="http://schemas.microsoft.com/office/powerpoint/2010/main" val="23188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3000"/>
                                  </p:stCondLst>
                                  <p:childTnLst>
                                    <p:set>
                                      <p:cBhvr>
                                        <p:cTn id="8" dur="1" fill="hold">
                                          <p:stCondLst>
                                            <p:cond delay="9"/>
                                          </p:stCondLst>
                                        </p:cTn>
                                        <p:tgtEl>
                                          <p:spTgt spid="4"/>
                                        </p:tgtEl>
                                        <p:attrNameLst>
                                          <p:attrName>style.visibility</p:attrName>
                                        </p:attrNameLst>
                                      </p:cBhvr>
                                      <p:to>
                                        <p:strVal val="visible"/>
                                      </p:to>
                                    </p:set>
                                  </p:childTnLst>
                                </p:cTn>
                              </p:par>
                              <p:par>
                                <p:cTn id="9" presetID="1" presetClass="entr" presetSubtype="0" fill="hold" nodeType="withEffect">
                                  <p:stCondLst>
                                    <p:cond delay="3000"/>
                                  </p:stCondLst>
                                  <p:childTnLst>
                                    <p:set>
                                      <p:cBhvr>
                                        <p:cTn id="1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101440" y="1124744"/>
            <a:ext cx="8935056"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indent="-914400" algn="l">
              <a:buFont typeface="Arial" pitchFamily="34" charset="0"/>
              <a:buChar char="•"/>
            </a:pPr>
            <a:endParaRPr lang="fr-FR" sz="2700" dirty="0" smtClean="0"/>
          </a:p>
          <a:p>
            <a:pPr marL="914400" indent="-914400" algn="l">
              <a:buFont typeface="Arial" pitchFamily="34" charset="0"/>
              <a:buChar char="•"/>
            </a:pPr>
            <a:endParaRPr lang="fr-FR" sz="2700" dirty="0"/>
          </a:p>
          <a:p>
            <a:pPr marL="914400" indent="-914400" algn="l">
              <a:buFont typeface="Arial" pitchFamily="34" charset="0"/>
              <a:buChar char="•"/>
            </a:pPr>
            <a:endParaRPr lang="fr-FR" sz="2700" dirty="0" smtClean="0"/>
          </a:p>
          <a:p>
            <a:pPr marL="914400" indent="-914400" algn="l">
              <a:buFont typeface="Arial" pitchFamily="34" charset="0"/>
              <a:buChar char="•"/>
            </a:pPr>
            <a:endParaRPr lang="fr-FR" sz="2700" dirty="0" smtClean="0"/>
          </a:p>
          <a:p>
            <a:pPr marL="514350" indent="-514350" algn="l">
              <a:buAutoNum type="arabicPeriod" startAt="4"/>
            </a:pP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ZoneTexte 9"/>
          <p:cNvSpPr txBox="1"/>
          <p:nvPr/>
        </p:nvSpPr>
        <p:spPr>
          <a:xfrm>
            <a:off x="889588" y="1052736"/>
            <a:ext cx="7354820" cy="923330"/>
          </a:xfrm>
          <a:prstGeom prst="rect">
            <a:avLst/>
          </a:prstGeom>
          <a:noFill/>
        </p:spPr>
        <p:txBody>
          <a:bodyPr wrap="square" rtlCol="0">
            <a:spAutoFit/>
          </a:bodyPr>
          <a:lstStyle/>
          <a:p>
            <a:pPr algn="ctr"/>
            <a:r>
              <a:rPr lang="fr-FR" sz="3600" b="1" dirty="0"/>
              <a:t>Pourquoi Internet est il si important ?</a:t>
            </a:r>
          </a:p>
          <a:p>
            <a:endParaRPr lang="fr-FR" dirty="0"/>
          </a:p>
        </p:txBody>
      </p:sp>
      <p:sp>
        <p:nvSpPr>
          <p:cNvPr id="12" name="Titre 1"/>
          <p:cNvSpPr txBox="1">
            <a:spLocks/>
          </p:cNvSpPr>
          <p:nvPr/>
        </p:nvSpPr>
        <p:spPr>
          <a:xfrm>
            <a:off x="179512" y="2060848"/>
            <a:ext cx="8784975" cy="3577479"/>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graphicFrame>
        <p:nvGraphicFramePr>
          <p:cNvPr id="2" name="Tableau 1"/>
          <p:cNvGraphicFramePr>
            <a:graphicFrameLocks noGrp="1"/>
          </p:cNvGraphicFramePr>
          <p:nvPr>
            <p:extLst>
              <p:ext uri="{D42A27DB-BD31-4B8C-83A1-F6EECF244321}">
                <p14:modId xmlns:p14="http://schemas.microsoft.com/office/powerpoint/2010/main" val="2064773435"/>
              </p:ext>
            </p:extLst>
          </p:nvPr>
        </p:nvGraphicFramePr>
        <p:xfrm>
          <a:off x="1007603" y="2204864"/>
          <a:ext cx="7128792" cy="2895600"/>
        </p:xfrm>
        <a:graphic>
          <a:graphicData uri="http://schemas.openxmlformats.org/drawingml/2006/table">
            <a:tbl>
              <a:tblPr firstRow="1" bandRow="1">
                <a:tableStyleId>{775DCB02-9BB8-47FD-8907-85C794F793BA}</a:tableStyleId>
              </a:tblPr>
              <a:tblGrid>
                <a:gridCol w="1524000"/>
                <a:gridCol w="1524000"/>
                <a:gridCol w="1524000"/>
                <a:gridCol w="2556792"/>
              </a:tblGrid>
              <a:tr h="281408">
                <a:tc>
                  <a:txBody>
                    <a:bodyPr/>
                    <a:lstStyle/>
                    <a:p>
                      <a:pPr algn="ctr"/>
                      <a:endParaRPr lang="fr-FR" sz="1800" b="1" kern="1200" dirty="0">
                        <a:solidFill>
                          <a:schemeClr val="lt1"/>
                        </a:solidFill>
                        <a:latin typeface="+mn-lt"/>
                        <a:ea typeface="+mn-ea"/>
                        <a:cs typeface="+mn-cs"/>
                      </a:endParaRPr>
                    </a:p>
                  </a:txBody>
                  <a:tcPr/>
                </a:tc>
                <a:tc>
                  <a:txBody>
                    <a:bodyPr/>
                    <a:lstStyle/>
                    <a:p>
                      <a:pPr algn="ctr"/>
                      <a:r>
                        <a:rPr lang="fr-FR" sz="1800" kern="1200" dirty="0" smtClean="0"/>
                        <a:t>Européen</a:t>
                      </a:r>
                      <a:endParaRPr lang="fr-FR" sz="1800" b="1" kern="1200" dirty="0">
                        <a:solidFill>
                          <a:schemeClr val="lt1"/>
                        </a:solidFill>
                        <a:latin typeface="+mn-lt"/>
                        <a:ea typeface="+mn-ea"/>
                        <a:cs typeface="+mn-cs"/>
                      </a:endParaRPr>
                    </a:p>
                  </a:txBody>
                  <a:tcPr/>
                </a:tc>
                <a:tc>
                  <a:txBody>
                    <a:bodyPr/>
                    <a:lstStyle/>
                    <a:p>
                      <a:pPr algn="ctr"/>
                      <a:r>
                        <a:rPr lang="fr-FR" sz="1800" kern="1200" dirty="0" smtClean="0"/>
                        <a:t>Américain</a:t>
                      </a:r>
                      <a:endParaRPr lang="fr-FR" sz="1800" b="1" kern="1200" dirty="0">
                        <a:solidFill>
                          <a:schemeClr val="lt1"/>
                        </a:solidFill>
                        <a:latin typeface="+mn-lt"/>
                        <a:ea typeface="+mn-ea"/>
                        <a:cs typeface="+mn-cs"/>
                      </a:endParaRPr>
                    </a:p>
                  </a:txBody>
                  <a:tcPr/>
                </a:tc>
                <a:tc>
                  <a:txBody>
                    <a:bodyPr/>
                    <a:lstStyle/>
                    <a:p>
                      <a:pPr algn="ctr"/>
                      <a:r>
                        <a:rPr lang="fr-FR" dirty="0" smtClean="0"/>
                        <a:t>Chinois</a:t>
                      </a:r>
                      <a:endParaRPr lang="fr-FR" dirty="0"/>
                    </a:p>
                  </a:txBody>
                  <a:tcPr/>
                </a:tc>
              </a:tr>
              <a:tr h="878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S’informent sur internet avant d'acheter un produit dans une boutique de luxe:</a:t>
                      </a:r>
                    </a:p>
                  </a:txBody>
                  <a:tcPr/>
                </a:tc>
                <a:tc>
                  <a:txBody>
                    <a:bodyPr/>
                    <a:lstStyle/>
                    <a:p>
                      <a:pPr algn="ctr"/>
                      <a:r>
                        <a:rPr lang="fr-FR" dirty="0" smtClean="0"/>
                        <a:t>70%</a:t>
                      </a:r>
                      <a:endParaRPr lang="fr-FR" dirty="0"/>
                    </a:p>
                  </a:txBody>
                  <a:tcPr anchor="ctr"/>
                </a:tc>
                <a:tc>
                  <a:txBody>
                    <a:bodyPr/>
                    <a:lstStyle/>
                    <a:p>
                      <a:pPr algn="ctr"/>
                      <a:r>
                        <a:rPr lang="fr-FR" dirty="0" smtClean="0"/>
                        <a:t>50%</a:t>
                      </a:r>
                      <a:endParaRPr lang="fr-FR" dirty="0"/>
                    </a:p>
                  </a:txBody>
                  <a:tcPr anchor="ctr"/>
                </a:tc>
                <a:tc>
                  <a:txBody>
                    <a:bodyPr/>
                    <a:lstStyle/>
                    <a:p>
                      <a:pPr algn="ctr"/>
                      <a:r>
                        <a:rPr lang="fr-FR" dirty="0" smtClean="0"/>
                        <a:t>63%</a:t>
                      </a:r>
                      <a:endParaRPr lang="fr-FR" dirty="0"/>
                    </a:p>
                  </a:txBody>
                  <a:tcPr anchor="ctr"/>
                </a:tc>
              </a:tr>
              <a:tr h="878920">
                <a:tc>
                  <a:txBody>
                    <a:bodyPr/>
                    <a:lstStyle/>
                    <a:p>
                      <a:pPr algn="ctr"/>
                      <a:r>
                        <a:rPr lang="fr-FR" sz="1400" dirty="0" smtClean="0"/>
                        <a:t>Ventes</a:t>
                      </a:r>
                      <a:r>
                        <a:rPr lang="fr-FR" sz="1400" baseline="0" dirty="0" smtClean="0"/>
                        <a:t> sur internet</a:t>
                      </a:r>
                      <a:r>
                        <a:rPr lang="fr-FR" sz="1400" dirty="0" smtClean="0"/>
                        <a:t> effectuées par des personnes s'étant déjà rendues dans un magasin:</a:t>
                      </a:r>
                      <a:endParaRPr lang="fr-FR" sz="1400" dirty="0"/>
                    </a:p>
                  </a:txBody>
                  <a:tcPr/>
                </a:tc>
                <a:tc>
                  <a:txBody>
                    <a:bodyPr/>
                    <a:lstStyle/>
                    <a:p>
                      <a:pPr algn="ctr"/>
                      <a:r>
                        <a:rPr lang="fr-FR" dirty="0" smtClean="0"/>
                        <a:t>70%</a:t>
                      </a:r>
                      <a:endParaRPr lang="fr-FR" dirty="0"/>
                    </a:p>
                  </a:txBody>
                  <a:tcPr anchor="ctr"/>
                </a:tc>
                <a:tc>
                  <a:txBody>
                    <a:bodyPr/>
                    <a:lstStyle/>
                    <a:p>
                      <a:pPr algn="ctr"/>
                      <a:r>
                        <a:rPr lang="fr-FR" dirty="0" smtClean="0"/>
                        <a:t>59%</a:t>
                      </a:r>
                      <a:endParaRPr lang="fr-FR" dirty="0"/>
                    </a:p>
                  </a:txBody>
                  <a:tcPr anchor="ctr"/>
                </a:tc>
                <a:tc>
                  <a:txBody>
                    <a:bodyPr/>
                    <a:lstStyle/>
                    <a:p>
                      <a:pPr algn="ctr"/>
                      <a:r>
                        <a:rPr lang="fr-FR" dirty="0" smtClean="0"/>
                        <a:t>59%</a:t>
                      </a:r>
                      <a:endParaRPr lang="fr-FR" dirty="0"/>
                    </a:p>
                  </a:txBody>
                  <a:tcPr anchor="ctr"/>
                </a:tc>
              </a:tr>
            </a:tbl>
          </a:graphicData>
        </a:graphic>
      </p:graphicFrame>
    </p:spTree>
    <p:extLst>
      <p:ext uri="{BB962C8B-B14F-4D97-AF65-F5344CB8AC3E}">
        <p14:creationId xmlns:p14="http://schemas.microsoft.com/office/powerpoint/2010/main" val="135365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101440" y="1124744"/>
            <a:ext cx="8935056" cy="475252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indent="-914400" algn="l">
              <a:buFont typeface="Arial" pitchFamily="34" charset="0"/>
              <a:buChar char="•"/>
            </a:pPr>
            <a:endParaRPr lang="fr-FR" sz="2700" dirty="0" smtClean="0"/>
          </a:p>
          <a:p>
            <a:pPr marL="914400" indent="-914400" algn="l">
              <a:buFont typeface="Arial" pitchFamily="34" charset="0"/>
              <a:buChar char="•"/>
            </a:pPr>
            <a:endParaRPr lang="fr-FR" sz="2700" dirty="0"/>
          </a:p>
          <a:p>
            <a:pPr marL="914400" indent="-914400" algn="l">
              <a:buFont typeface="Arial" pitchFamily="34" charset="0"/>
              <a:buChar char="•"/>
            </a:pPr>
            <a:endParaRPr lang="fr-FR" sz="2700" dirty="0" smtClean="0"/>
          </a:p>
          <a:p>
            <a:pPr marL="914400" indent="-914400" algn="l">
              <a:buFont typeface="Arial" pitchFamily="34" charset="0"/>
              <a:buChar char="•"/>
            </a:pPr>
            <a:endParaRPr lang="fr-FR" sz="2700" dirty="0" smtClean="0"/>
          </a:p>
          <a:p>
            <a:pPr marL="514350" indent="-514350" algn="l">
              <a:buAutoNum type="arabicPeriod" startAt="4"/>
            </a:pP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ZoneTexte 9"/>
          <p:cNvSpPr txBox="1"/>
          <p:nvPr/>
        </p:nvSpPr>
        <p:spPr>
          <a:xfrm>
            <a:off x="889588" y="1052736"/>
            <a:ext cx="7354820" cy="923330"/>
          </a:xfrm>
          <a:prstGeom prst="rect">
            <a:avLst/>
          </a:prstGeom>
          <a:noFill/>
        </p:spPr>
        <p:txBody>
          <a:bodyPr wrap="square" rtlCol="0">
            <a:spAutoFit/>
          </a:bodyPr>
          <a:lstStyle/>
          <a:p>
            <a:pPr algn="ctr"/>
            <a:r>
              <a:rPr lang="fr-FR" sz="3600" b="1" dirty="0"/>
              <a:t>Pourquoi Internet est il si important ?</a:t>
            </a:r>
          </a:p>
          <a:p>
            <a:endParaRPr lang="fr-FR" dirty="0"/>
          </a:p>
        </p:txBody>
      </p:sp>
      <p:sp>
        <p:nvSpPr>
          <p:cNvPr id="12" name="Titre 1"/>
          <p:cNvSpPr txBox="1">
            <a:spLocks/>
          </p:cNvSpPr>
          <p:nvPr/>
        </p:nvSpPr>
        <p:spPr>
          <a:xfrm>
            <a:off x="179512" y="2060848"/>
            <a:ext cx="8784975" cy="3577479"/>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graphicFrame>
        <p:nvGraphicFramePr>
          <p:cNvPr id="2" name="Tableau 1"/>
          <p:cNvGraphicFramePr>
            <a:graphicFrameLocks noGrp="1"/>
          </p:cNvGraphicFramePr>
          <p:nvPr>
            <p:extLst>
              <p:ext uri="{D42A27DB-BD31-4B8C-83A1-F6EECF244321}">
                <p14:modId xmlns:p14="http://schemas.microsoft.com/office/powerpoint/2010/main" val="1327451051"/>
              </p:ext>
            </p:extLst>
          </p:nvPr>
        </p:nvGraphicFramePr>
        <p:xfrm>
          <a:off x="846456" y="2060848"/>
          <a:ext cx="7441084" cy="2123600"/>
        </p:xfrm>
        <a:graphic>
          <a:graphicData uri="http://schemas.openxmlformats.org/drawingml/2006/table">
            <a:tbl>
              <a:tblPr firstRow="1" bandRow="1">
                <a:tableStyleId>{775DCB02-9BB8-47FD-8907-85C794F793BA}</a:tableStyleId>
              </a:tblPr>
              <a:tblGrid>
                <a:gridCol w="2873578"/>
                <a:gridCol w="1440160"/>
                <a:gridCol w="1584176"/>
                <a:gridCol w="1543170"/>
              </a:tblGrid>
              <a:tr h="281408">
                <a:tc>
                  <a:txBody>
                    <a:bodyPr/>
                    <a:lstStyle/>
                    <a:p>
                      <a:pPr algn="ctr"/>
                      <a:endParaRPr lang="fr-FR" sz="1800" b="1" kern="1200" dirty="0">
                        <a:solidFill>
                          <a:schemeClr val="lt1"/>
                        </a:solidFill>
                        <a:latin typeface="+mn-lt"/>
                        <a:ea typeface="+mn-ea"/>
                        <a:cs typeface="+mn-cs"/>
                      </a:endParaRPr>
                    </a:p>
                  </a:txBody>
                  <a:tcPr/>
                </a:tc>
                <a:tc>
                  <a:txBody>
                    <a:bodyPr/>
                    <a:lstStyle/>
                    <a:p>
                      <a:pPr algn="ctr"/>
                      <a:r>
                        <a:rPr lang="fr-FR" sz="1800" kern="1200" dirty="0" smtClean="0"/>
                        <a:t>Européen</a:t>
                      </a:r>
                      <a:endParaRPr lang="fr-FR" sz="1800" b="1" kern="1200" dirty="0">
                        <a:solidFill>
                          <a:schemeClr val="lt1"/>
                        </a:solidFill>
                        <a:latin typeface="+mn-lt"/>
                        <a:ea typeface="+mn-ea"/>
                        <a:cs typeface="+mn-cs"/>
                      </a:endParaRPr>
                    </a:p>
                  </a:txBody>
                  <a:tcPr/>
                </a:tc>
                <a:tc>
                  <a:txBody>
                    <a:bodyPr/>
                    <a:lstStyle/>
                    <a:p>
                      <a:pPr algn="ctr"/>
                      <a:r>
                        <a:rPr lang="fr-FR" sz="1800" kern="1200" dirty="0" smtClean="0"/>
                        <a:t>Américain</a:t>
                      </a:r>
                      <a:endParaRPr lang="fr-FR" sz="1800" b="1" kern="1200" dirty="0">
                        <a:solidFill>
                          <a:schemeClr val="lt1"/>
                        </a:solidFill>
                        <a:latin typeface="+mn-lt"/>
                        <a:ea typeface="+mn-ea"/>
                        <a:cs typeface="+mn-cs"/>
                      </a:endParaRPr>
                    </a:p>
                  </a:txBody>
                  <a:tcPr/>
                </a:tc>
                <a:tc>
                  <a:txBody>
                    <a:bodyPr/>
                    <a:lstStyle/>
                    <a:p>
                      <a:pPr algn="ctr"/>
                      <a:r>
                        <a:rPr lang="fr-FR" dirty="0" smtClean="0"/>
                        <a:t>Chinois</a:t>
                      </a:r>
                      <a:endParaRPr lang="fr-FR" dirty="0"/>
                    </a:p>
                  </a:txBody>
                  <a:tcPr/>
                </a:tc>
              </a:tr>
              <a:tr h="878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Les réseaux sociaux comme Facebook sont</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la source d'information</a:t>
                      </a:r>
                      <a:r>
                        <a:rPr lang="fr-FR" sz="1400" baseline="0" dirty="0" smtClean="0"/>
                        <a:t> principale:</a:t>
                      </a:r>
                      <a:endParaRPr lang="fr-FR" sz="1400" dirty="0" smtClean="0"/>
                    </a:p>
                  </a:txBody>
                  <a:tcPr anchor="ctr"/>
                </a:tc>
                <a:tc>
                  <a:txBody>
                    <a:bodyPr/>
                    <a:lstStyle/>
                    <a:p>
                      <a:pPr algn="ctr"/>
                      <a:r>
                        <a:rPr lang="fr-FR" dirty="0" smtClean="0"/>
                        <a:t>20%</a:t>
                      </a:r>
                      <a:endParaRPr lang="fr-FR" dirty="0"/>
                    </a:p>
                  </a:txBody>
                  <a:tcPr anchor="ctr"/>
                </a:tc>
                <a:tc>
                  <a:txBody>
                    <a:bodyPr/>
                    <a:lstStyle/>
                    <a:p>
                      <a:pPr algn="ctr"/>
                      <a:r>
                        <a:rPr lang="fr-FR" dirty="0" smtClean="0"/>
                        <a:t>26%</a:t>
                      </a:r>
                      <a:endParaRPr lang="fr-FR" dirty="0"/>
                    </a:p>
                  </a:txBody>
                  <a:tcPr anchor="ctr"/>
                </a:tc>
                <a:tc>
                  <a:txBody>
                    <a:bodyPr/>
                    <a:lstStyle/>
                    <a:p>
                      <a:pPr algn="ctr"/>
                      <a:r>
                        <a:rPr lang="fr-FR" dirty="0" smtClean="0"/>
                        <a:t>33%</a:t>
                      </a:r>
                      <a:endParaRPr lang="fr-FR" dirty="0"/>
                    </a:p>
                  </a:txBody>
                  <a:tcPr anchor="ctr"/>
                </a:tc>
              </a:tr>
              <a:tr h="878920">
                <a:tc>
                  <a:txBody>
                    <a:bodyPr/>
                    <a:lstStyle/>
                    <a:p>
                      <a:pPr algn="ctr"/>
                      <a:r>
                        <a:rPr lang="fr-FR" sz="1400" dirty="0" smtClean="0"/>
                        <a:t>Les blogs de mode représentent une source d'information :</a:t>
                      </a:r>
                      <a:endParaRPr lang="fr-FR" sz="1400" dirty="0"/>
                    </a:p>
                  </a:txBody>
                  <a:tcPr anchor="ctr"/>
                </a:tc>
                <a:tc>
                  <a:txBody>
                    <a:bodyPr/>
                    <a:lstStyle/>
                    <a:p>
                      <a:pPr algn="ctr"/>
                      <a:r>
                        <a:rPr lang="fr-FR" dirty="0" smtClean="0"/>
                        <a:t>27%</a:t>
                      </a:r>
                      <a:endParaRPr lang="fr-FR" dirty="0"/>
                    </a:p>
                  </a:txBody>
                  <a:tcPr anchor="ctr"/>
                </a:tc>
                <a:tc>
                  <a:txBody>
                    <a:bodyPr/>
                    <a:lstStyle/>
                    <a:p>
                      <a:pPr algn="ctr"/>
                      <a:r>
                        <a:rPr lang="fr-FR" dirty="0" smtClean="0"/>
                        <a:t>27%</a:t>
                      </a:r>
                      <a:endParaRPr lang="fr-FR" dirty="0"/>
                    </a:p>
                  </a:txBody>
                  <a:tcPr anchor="ctr"/>
                </a:tc>
                <a:tc>
                  <a:txBody>
                    <a:bodyPr/>
                    <a:lstStyle/>
                    <a:p>
                      <a:pPr algn="ctr"/>
                      <a:r>
                        <a:rPr lang="fr-FR" dirty="0" smtClean="0">
                          <a:solidFill>
                            <a:schemeClr val="accent3">
                              <a:lumMod val="50000"/>
                            </a:schemeClr>
                          </a:solidFill>
                        </a:rPr>
                        <a:t>58%</a:t>
                      </a:r>
                      <a:endParaRPr lang="fr-FR" dirty="0">
                        <a:solidFill>
                          <a:schemeClr val="accent3">
                            <a:lumMod val="50000"/>
                          </a:schemeClr>
                        </a:solidFill>
                      </a:endParaRPr>
                    </a:p>
                  </a:txBody>
                  <a:tcPr anchor="ctr"/>
                </a:tc>
              </a:tr>
            </a:tbl>
          </a:graphicData>
        </a:graphic>
      </p:graphicFrame>
      <p:sp>
        <p:nvSpPr>
          <p:cNvPr id="13" name="Chevron 12"/>
          <p:cNvSpPr/>
          <p:nvPr/>
        </p:nvSpPr>
        <p:spPr>
          <a:xfrm>
            <a:off x="385532" y="5013176"/>
            <a:ext cx="1008112" cy="504056"/>
          </a:xfrm>
          <a:prstGeom prst="chevron">
            <a:avLst>
              <a:gd name="adj" fmla="val 7036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dirty="0">
              <a:solidFill>
                <a:schemeClr val="tx1"/>
              </a:solidFill>
            </a:endParaRPr>
          </a:p>
        </p:txBody>
      </p:sp>
      <p:sp>
        <p:nvSpPr>
          <p:cNvPr id="3" name="ZoneTexte 2"/>
          <p:cNvSpPr txBox="1"/>
          <p:nvPr/>
        </p:nvSpPr>
        <p:spPr>
          <a:xfrm>
            <a:off x="1547664" y="4875449"/>
            <a:ext cx="6192688" cy="923330"/>
          </a:xfrm>
          <a:prstGeom prst="rect">
            <a:avLst/>
          </a:prstGeom>
          <a:noFill/>
        </p:spPr>
        <p:txBody>
          <a:bodyPr wrap="square" rtlCol="0">
            <a:spAutoFit/>
          </a:bodyPr>
          <a:lstStyle/>
          <a:p>
            <a:pPr algn="just"/>
            <a:r>
              <a:rPr lang="fr-FR" b="1" dirty="0" smtClean="0"/>
              <a:t>Les pages facebook des marques de luxe possèdent une caractéristique : leur </a:t>
            </a:r>
            <a:r>
              <a:rPr lang="fr-FR" b="1" dirty="0"/>
              <a:t>nombre d'"amis" </a:t>
            </a:r>
            <a:r>
              <a:rPr lang="fr-FR" b="1" dirty="0" smtClean="0"/>
              <a:t>augmente </a:t>
            </a:r>
            <a:r>
              <a:rPr lang="fr-FR" b="1" dirty="0"/>
              <a:t>de 136% par an</a:t>
            </a:r>
            <a:r>
              <a:rPr lang="fr-FR" b="1" dirty="0" smtClean="0"/>
              <a:t>.</a:t>
            </a:r>
          </a:p>
        </p:txBody>
      </p:sp>
      <p:pic>
        <p:nvPicPr>
          <p:cNvPr id="5122" name="Picture 2" descr="https://encrypted-tbn3.google.com/images?q=tbn:ANd9GcS01ufBRLN7lbeKpnS47Eksj7GjGZk18VSqVg5dxcvPyVPbpUkrP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364" y="4869160"/>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827584" y="4221088"/>
            <a:ext cx="7632848" cy="230832"/>
          </a:xfrm>
          <a:prstGeom prst="rect">
            <a:avLst/>
          </a:prstGeom>
          <a:noFill/>
        </p:spPr>
        <p:txBody>
          <a:bodyPr wrap="square" rtlCol="0">
            <a:spAutoFit/>
          </a:bodyPr>
          <a:lstStyle/>
          <a:p>
            <a:r>
              <a:rPr lang="fr-FR" sz="900" dirty="0"/>
              <a:t>Source: http://www.lefigaro.fr/flash-eco/2011/09/15/97002-20110915FILWWW00648-luxe-sur-internet-un-bel-avenir.php</a:t>
            </a:r>
          </a:p>
        </p:txBody>
      </p:sp>
    </p:spTree>
    <p:extLst>
      <p:ext uri="{BB962C8B-B14F-4D97-AF65-F5344CB8AC3E}">
        <p14:creationId xmlns:p14="http://schemas.microsoft.com/office/powerpoint/2010/main" val="251156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9"/>
                                          </p:stCondLst>
                                        </p:cTn>
                                        <p:tgtEl>
                                          <p:spTgt spid="13"/>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Sources</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323529" y="1231328"/>
            <a:ext cx="8496944" cy="5256584"/>
          </a:xfrm>
          <a:prstGeom prst="rect">
            <a:avLst/>
          </a:prstGeom>
        </p:spPr>
        <p:txBody>
          <a:bodyPr vert="horz" lIns="91440" tIns="45720" rIns="91440" bIns="45720" rtlCol="0" anchor="t" anchorCtr="0">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t>http://supportscoursenligne.sciences-po.fr/2011_2012/OMKG2055/pdf/OMKG2055_la_clientele_du_luxe.pdf</a:t>
            </a:r>
          </a:p>
          <a:p>
            <a:pPr algn="l"/>
            <a:r>
              <a:rPr lang="fr-FR" sz="3600" dirty="0"/>
              <a:t>http://veilletourisme.ca/2006/08/14/la-nouvelle-image-de-la-clientele-de-luxe/</a:t>
            </a:r>
          </a:p>
          <a:p>
            <a:pPr algn="l"/>
            <a:r>
              <a:rPr lang="fr-FR" sz="3600" dirty="0"/>
              <a:t>http://www.bnpparibas-pf.com/fr/espace-presse/presse/fr/cp_obs_conso_2012.pdf</a:t>
            </a:r>
          </a:p>
          <a:p>
            <a:pPr algn="l"/>
            <a:r>
              <a:rPr lang="fr-FR" sz="3600" dirty="0"/>
              <a:t>http://marchandsdeluxe.com/2012/01/31/le-succes-aupres-dun-segment-pas-necessairement-financierement-confortable-comment-faire/</a:t>
            </a:r>
          </a:p>
          <a:p>
            <a:pPr algn="l"/>
            <a:r>
              <a:rPr lang="fr-FR" sz="3600" dirty="0"/>
              <a:t>http://www.scribd.com/doc/85716465/Management-Et-Marketing-Du-Luxe#outer_page_374</a:t>
            </a:r>
          </a:p>
          <a:p>
            <a:pPr algn="l"/>
            <a:r>
              <a:rPr lang="fr-FR" sz="3600" dirty="0"/>
              <a:t>http://www.devesc.fr/mediadoc/20030243.pdf</a:t>
            </a:r>
          </a:p>
          <a:p>
            <a:pPr algn="l"/>
            <a:r>
              <a:rPr lang="fr-FR" sz="3600" dirty="0"/>
              <a:t>http://www.xerfi.fr/emailing/strategie_des_marques_de_luxe_0dis40.pdf</a:t>
            </a:r>
          </a:p>
          <a:p>
            <a:pPr algn="l"/>
            <a:r>
              <a:rPr lang="fr-FR" sz="3600" dirty="0"/>
              <a:t>http://www.lefigaro.fr/flash-eco/2011/09/15/97002-20110915FILWWW00648-luxe-sur-internet-un-bel-avenir.php</a:t>
            </a:r>
          </a:p>
          <a:p>
            <a:pPr algn="l"/>
            <a:r>
              <a:rPr lang="fr-FR" sz="3600" dirty="0"/>
              <a:t>http://storage.canalblog.com/95/55/33128/12707184.pdf</a:t>
            </a:r>
          </a:p>
          <a:p>
            <a:pPr algn="l"/>
            <a:r>
              <a:rPr lang="fr-FR" sz="3600" dirty="0"/>
              <a:t>http://www.prodimarques.com/documents/gratuit/66/le-travel-retail.php</a:t>
            </a:r>
          </a:p>
          <a:p>
            <a:pPr algn="l"/>
            <a:r>
              <a:rPr lang="fr-FR" sz="3600" dirty="0"/>
              <a:t>http://www.travail-emploi-sante.gouv.fr/IMG/pdf/RapportCOR.pdf</a:t>
            </a:r>
          </a:p>
          <a:p>
            <a:pPr algn="l"/>
            <a:r>
              <a:rPr lang="fr-FR" sz="3600" dirty="0"/>
              <a:t>http://www.peplum.fr/</a:t>
            </a:r>
          </a:p>
          <a:p>
            <a:pPr algn="l"/>
            <a:r>
              <a:rPr lang="fr-FR" sz="3600" dirty="0"/>
              <a:t>http://clairecolas.wordpress.com</a:t>
            </a:r>
          </a:p>
          <a:p>
            <a:pPr algn="l"/>
            <a:r>
              <a:rPr lang="en-US" sz="3600" dirty="0"/>
              <a:t>http://www.marketing-etudiant.fr/docs/365dee7d5cf7523d3883934a752fec83-mpl.pdf</a:t>
            </a:r>
            <a:endParaRPr lang="fr-FR" sz="3600" dirty="0"/>
          </a:p>
          <a:p>
            <a:pPr algn="l"/>
            <a:r>
              <a:rPr lang="en-US" sz="3600" dirty="0"/>
              <a:t>http://www.memoireonline.com/01/06/80/marques-luxes-grand-public.html</a:t>
            </a:r>
            <a:endParaRPr lang="fr-FR" sz="3600" dirty="0"/>
          </a:p>
          <a:p>
            <a:pPr algn="l"/>
            <a:r>
              <a:rPr lang="fr-FR" sz="3600" dirty="0"/>
              <a:t>http://veronique.estienne.free.fr/doc/SLIDE.htm</a:t>
            </a:r>
          </a:p>
          <a:p>
            <a:pPr algn="l"/>
            <a:r>
              <a:rPr lang="en-US" sz="3600" dirty="0"/>
              <a:t>http://veilletourisme.ca/2006/08/14/la-nouvelle-image-de-la-clientele-de-luxe/</a:t>
            </a:r>
            <a:endParaRPr lang="fr-FR" sz="3600" dirty="0"/>
          </a:p>
          <a:p>
            <a:pPr algn="l"/>
            <a:r>
              <a:rPr lang="en-US" sz="3600" dirty="0"/>
              <a:t>http://www.lesechos.fr/formations/marketing/articles/article_10_9.htm</a:t>
            </a:r>
            <a:endParaRPr lang="fr-FR" sz="3600" dirty="0"/>
          </a:p>
          <a:p>
            <a:pPr algn="l"/>
            <a:r>
              <a:rPr lang="en-US" sz="3600" dirty="0"/>
              <a:t>http://www.abc-luxe.com/bulletin_de_presse.php</a:t>
            </a:r>
            <a:endParaRPr lang="fr-FR" sz="3600" dirty="0"/>
          </a:p>
          <a:p>
            <a:pPr algn="l"/>
            <a:r>
              <a:rPr lang="en-US" sz="3600" dirty="0"/>
              <a:t>http://ccpit.free.fr/Dossiers_speciaux_56.htm</a:t>
            </a:r>
            <a:endParaRPr lang="fr-FR" sz="3600" dirty="0"/>
          </a:p>
          <a:p>
            <a:pPr algn="l"/>
            <a:r>
              <a:rPr lang="en-US" sz="3600" dirty="0"/>
              <a:t>http://fr-fr.facebook.com/note.php?note_id=121466367925751</a:t>
            </a:r>
            <a:endParaRPr lang="fr-FR" sz="3600" dirty="0"/>
          </a:p>
          <a:p>
            <a:pPr algn="l"/>
            <a:r>
              <a:rPr lang="en-US" sz="3600" dirty="0"/>
              <a:t>http://cyberdoc.univ-nancy2.fr/htdocs/docs_ouvert/doc452/2009NAN22002-1.pdf</a:t>
            </a:r>
            <a:endParaRPr lang="fr-FR" sz="3600" dirty="0"/>
          </a:p>
          <a:p>
            <a:pPr algn="l"/>
            <a:r>
              <a:rPr lang="en-US" sz="3600" dirty="0"/>
              <a:t>http://www.industrie.gouv.fr/portail/secteurs/luxe/synthese-colloque-luxe-100915.pdf</a:t>
            </a:r>
          </a:p>
          <a:p>
            <a:pPr algn="l"/>
            <a:r>
              <a:rPr lang="en-US" sz="3600" dirty="0"/>
              <a:t>http://www.buzz2luxe.com/category/innovation/</a:t>
            </a:r>
            <a:endParaRPr lang="fr-FR" sz="3600" dirty="0"/>
          </a:p>
          <a:p>
            <a:pPr algn="l"/>
            <a:r>
              <a:rPr lang="fr-FR" sz="3600" dirty="0"/>
              <a:t>http://www.strategies.fr/etudes-tendances/dossiers/r39294/grand-prix-du-luxe.html</a:t>
            </a:r>
          </a:p>
          <a:p>
            <a:pPr algn="l"/>
            <a:r>
              <a:rPr lang="fr-FR" sz="3600" dirty="0"/>
              <a:t>http://www.stratecollege.fr/Galerie/les_Diplomes_2008/documents/Memoire_coffart.pdf</a:t>
            </a:r>
          </a:p>
          <a:p>
            <a:pPr algn="l"/>
            <a:r>
              <a:rPr lang="fr-FR" sz="3600" dirty="0"/>
              <a:t>http://www.henry-jullien.com/actualites/revelation-nouvel-espace-marque-silmo-2009,1.html</a:t>
            </a:r>
          </a:p>
          <a:p>
            <a:pPr algn="l"/>
            <a:r>
              <a:rPr lang="fr-FR" sz="3600" dirty="0"/>
              <a:t>http://www.lesechos.fr/formations/marketing/articles/article_10_7.htm</a:t>
            </a:r>
          </a:p>
          <a:p>
            <a:pPr algn="l"/>
            <a:r>
              <a:rPr lang="fr-FR" sz="3600" dirty="0"/>
              <a:t>http://</a:t>
            </a:r>
            <a:r>
              <a:rPr lang="fr-FR" sz="3600" dirty="0" smtClean="0"/>
              <a:t>www.dailymotion.com/video/x8a1f3_arnault-vuitton-lvmh-et-les-soldes_news</a:t>
            </a:r>
          </a:p>
          <a:p>
            <a:pPr algn="l"/>
            <a:r>
              <a:rPr lang="fr-FR" sz="3600" dirty="0"/>
              <a:t>http://projets-architecte-urbanisme.fr/espace-louis-vuitton-tokyo-architecte-jun-aoki/</a:t>
            </a:r>
          </a:p>
          <a:p>
            <a:pPr algn="l"/>
            <a:r>
              <a:rPr lang="fr-FR" sz="3600" dirty="0"/>
              <a:t>http://www.lancel.com/#/fr/store-concept</a:t>
            </a:r>
          </a:p>
          <a:p>
            <a:pPr algn="l"/>
            <a:r>
              <a:rPr lang="fr-FR" sz="3600" dirty="0"/>
              <a:t>http://www.laduree.fr/</a:t>
            </a:r>
          </a:p>
          <a:p>
            <a:pPr algn="l"/>
            <a:r>
              <a:rPr lang="fr-FR" sz="3600" dirty="0"/>
              <a:t>http://aesplus.net/La-communication-de-luxe.html</a:t>
            </a:r>
          </a:p>
          <a:p>
            <a:pPr algn="l"/>
            <a:endParaRPr lang="fr-FR" sz="3600" dirty="0" smtClean="0"/>
          </a:p>
          <a:p>
            <a:pPr marL="914400" indent="-914400" algn="l">
              <a:buFont typeface="Arial" pitchFamily="34" charset="0"/>
              <a:buChar char="•"/>
            </a:pPr>
            <a:endParaRPr lang="fr-FR" sz="2700" dirty="0"/>
          </a:p>
          <a:p>
            <a:pPr algn="just"/>
            <a:r>
              <a:rPr lang="fr-FR" sz="2700" dirty="0" smtClean="0"/>
              <a:t>		</a:t>
            </a: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30151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3000"/>
                                  </p:stCondLst>
                                  <p:childTnLst>
                                    <p:set>
                                      <p:cBhvr>
                                        <p:cTn id="8" dur="1" fill="hold">
                                          <p:stCondLst>
                                            <p:cond delay="0"/>
                                          </p:stCondLst>
                                        </p:cTn>
                                        <p:tgtEl>
                                          <p:spTgt spid="11">
                                            <p:txEl>
                                              <p:pRg st="35" end="3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Sources</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323529" y="1484784"/>
            <a:ext cx="8496944" cy="5256584"/>
          </a:xfrm>
          <a:prstGeom prst="rect">
            <a:avLst/>
          </a:prstGeom>
        </p:spPr>
        <p:txBody>
          <a:bodyPr vert="horz" lIns="91440" tIns="45720" rIns="91440" bIns="45720" rtlCol="0" anchor="t" anchorCtr="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500" dirty="0"/>
              <a:t>Le marché du tourisme de luxe français; Atelier Technique ODIT France; Ana Bauer; </a:t>
            </a:r>
            <a:r>
              <a:rPr lang="fr-FR" sz="2500" dirty="0" smtClean="0"/>
              <a:t>2007</a:t>
            </a:r>
          </a:p>
          <a:p>
            <a:pPr algn="l"/>
            <a:endParaRPr lang="fr-FR" sz="2500" dirty="0"/>
          </a:p>
          <a:p>
            <a:pPr algn="l"/>
            <a:r>
              <a:rPr lang="fr-FR" sz="2500" dirty="0"/>
              <a:t>Luxe, Mensonge et Marketing; Collection Village Mondial; Marie-Claude Sicard; </a:t>
            </a:r>
            <a:r>
              <a:rPr lang="fr-FR" sz="2500" dirty="0" smtClean="0"/>
              <a:t>2010</a:t>
            </a:r>
          </a:p>
          <a:p>
            <a:pPr algn="l"/>
            <a:endParaRPr lang="fr-FR" sz="2500" dirty="0"/>
          </a:p>
          <a:p>
            <a:pPr algn="l"/>
            <a:r>
              <a:rPr lang="fr-FR" sz="2500" dirty="0"/>
              <a:t>Thèse: L’impact de la délocalisation du luxe sur les attitudes des consommateurs; Maxime </a:t>
            </a:r>
            <a:r>
              <a:rPr lang="fr-FR" sz="2500" dirty="0" err="1"/>
              <a:t>Koromyslov</a:t>
            </a:r>
            <a:r>
              <a:rPr lang="fr-FR" sz="2500" dirty="0"/>
              <a:t>; </a:t>
            </a:r>
            <a:r>
              <a:rPr lang="fr-FR" sz="2500" dirty="0" smtClean="0"/>
              <a:t>2009</a:t>
            </a:r>
          </a:p>
          <a:p>
            <a:pPr algn="l"/>
            <a:endParaRPr lang="fr-FR" sz="2500" dirty="0"/>
          </a:p>
          <a:p>
            <a:pPr algn="l"/>
            <a:r>
              <a:rPr lang="fr-FR" sz="2500" dirty="0"/>
              <a:t>Luxe… Stratégies Marketing; Economica 4ème édition; </a:t>
            </a:r>
            <a:r>
              <a:rPr lang="fr-FR" sz="2500" dirty="0" err="1"/>
              <a:t>Allérès</a:t>
            </a:r>
            <a:r>
              <a:rPr lang="fr-FR" sz="2500" dirty="0"/>
              <a:t> D.; </a:t>
            </a:r>
            <a:r>
              <a:rPr lang="fr-FR" sz="2500" dirty="0" smtClean="0"/>
              <a:t>2005</a:t>
            </a:r>
          </a:p>
          <a:p>
            <a:pPr algn="l"/>
            <a:endParaRPr lang="fr-FR" sz="2500" dirty="0"/>
          </a:p>
          <a:p>
            <a:pPr algn="l"/>
            <a:r>
              <a:rPr lang="fr-FR" sz="2500" dirty="0"/>
              <a:t>Management et marketing du luxe; </a:t>
            </a:r>
            <a:r>
              <a:rPr lang="fr-FR" sz="2500" dirty="0" err="1"/>
              <a:t>Dunod</a:t>
            </a:r>
            <a:r>
              <a:rPr lang="fr-FR" sz="2500" dirty="0"/>
              <a:t>; Chevalier, M. &amp; </a:t>
            </a:r>
            <a:r>
              <a:rPr lang="fr-FR" sz="2500" dirty="0" err="1"/>
              <a:t>Mazzalovo</a:t>
            </a:r>
            <a:r>
              <a:rPr lang="fr-FR" sz="2500" dirty="0"/>
              <a:t>, G.; 2008</a:t>
            </a:r>
          </a:p>
          <a:p>
            <a:pPr algn="l"/>
            <a:endParaRPr lang="fr-FR" sz="3600" dirty="0" smtClean="0"/>
          </a:p>
          <a:p>
            <a:pPr marL="914400" indent="-914400" algn="l">
              <a:buFont typeface="Arial" pitchFamily="34" charset="0"/>
              <a:buChar char="•"/>
            </a:pPr>
            <a:endParaRPr lang="fr-FR" sz="2700" dirty="0"/>
          </a:p>
          <a:p>
            <a:pPr algn="just"/>
            <a:r>
              <a:rPr lang="fr-FR" sz="2700" dirty="0" smtClean="0"/>
              <a:t>		</a:t>
            </a:r>
            <a:endParaRPr lang="fr-FR" sz="3200" dirty="0"/>
          </a:p>
        </p:txBody>
      </p:sp>
      <p:sp>
        <p:nvSpPr>
          <p:cNvPr id="7" name="Pentagone 6"/>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979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3000"/>
                                  </p:stCondLst>
                                  <p:childTnLst>
                                    <p:set>
                                      <p:cBhvr>
                                        <p:cTn id="8"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0" y="1340768"/>
            <a:ext cx="9144000" cy="54006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lgn="l">
              <a:lnSpc>
                <a:spcPct val="120000"/>
              </a:lnSpc>
              <a:buFont typeface="+mj-lt"/>
              <a:buAutoNum type="arabicPeriod" startAt="3"/>
            </a:pPr>
            <a:r>
              <a:rPr lang="fr-FR" sz="2900" b="1" dirty="0"/>
              <a:t>	</a:t>
            </a:r>
            <a:r>
              <a:rPr lang="fr-FR" sz="2900" b="1" dirty="0" smtClean="0"/>
              <a:t>Démocratisation: </a:t>
            </a:r>
          </a:p>
          <a:p>
            <a:pPr algn="l">
              <a:lnSpc>
                <a:spcPct val="120000"/>
              </a:lnSpc>
            </a:pPr>
            <a:r>
              <a:rPr lang="fr-FR" sz="2900" b="1" dirty="0"/>
              <a:t>	</a:t>
            </a:r>
            <a:r>
              <a:rPr lang="fr-FR" sz="2900" dirty="0"/>
              <a:t>		</a:t>
            </a:r>
            <a:r>
              <a:rPr lang="fr-FR" sz="2900" b="1" dirty="0" smtClean="0"/>
              <a:t>Délocalisation</a:t>
            </a:r>
          </a:p>
          <a:p>
            <a:pPr algn="l">
              <a:lnSpc>
                <a:spcPct val="120000"/>
              </a:lnSpc>
            </a:pPr>
            <a:r>
              <a:rPr lang="fr-FR" sz="2900" dirty="0"/>
              <a:t>	</a:t>
            </a:r>
            <a:r>
              <a:rPr lang="fr-FR" sz="2900" dirty="0" smtClean="0"/>
              <a:t>		Produire industriellement à moindre coûts</a:t>
            </a:r>
          </a:p>
          <a:p>
            <a:pPr algn="l">
              <a:lnSpc>
                <a:spcPct val="120000"/>
              </a:lnSpc>
            </a:pPr>
            <a:r>
              <a:rPr lang="fr-FR" sz="2900" dirty="0"/>
              <a:t>	</a:t>
            </a:r>
            <a:r>
              <a:rPr lang="fr-FR" sz="2900" dirty="0" smtClean="0"/>
              <a:t>		Seulement sur les produits de luxe 				d’entrée de gamme</a:t>
            </a:r>
          </a:p>
          <a:p>
            <a:pPr algn="l">
              <a:lnSpc>
                <a:spcPct val="120000"/>
              </a:lnSpc>
            </a:pPr>
            <a:r>
              <a:rPr lang="fr-FR" sz="2900" dirty="0"/>
              <a:t>			</a:t>
            </a:r>
            <a:r>
              <a:rPr lang="fr-FR" sz="2900" b="1" dirty="0" smtClean="0"/>
              <a:t>Publicités: magazine</a:t>
            </a:r>
          </a:p>
          <a:p>
            <a:pPr algn="l">
              <a:lnSpc>
                <a:spcPct val="120000"/>
              </a:lnSpc>
            </a:pPr>
            <a:r>
              <a:rPr lang="fr-FR" sz="2900" dirty="0"/>
              <a:t>	</a:t>
            </a:r>
            <a:r>
              <a:rPr lang="fr-FR" sz="2900" dirty="0" smtClean="0"/>
              <a:t>		Les marques de Luxe font leur publicité 				dans Elle comme dans les premières classes 			d’avions. Elles s’adressent à une clientèle aisée 			où non.</a:t>
            </a:r>
            <a:endParaRPr lang="fr-FR" sz="2900" dirty="0"/>
          </a:p>
          <a:p>
            <a:pPr algn="l">
              <a:lnSpc>
                <a:spcPct val="120000"/>
              </a:lnSpc>
            </a:pPr>
            <a:endParaRPr lang="fr-FR" sz="2900" dirty="0" smtClean="0"/>
          </a:p>
          <a:p>
            <a:pPr algn="l">
              <a:lnSpc>
                <a:spcPct val="120000"/>
              </a:lnSpc>
            </a:pPr>
            <a:r>
              <a:rPr lang="fr-FR" sz="2900" dirty="0"/>
              <a:t>	</a:t>
            </a:r>
            <a:r>
              <a:rPr lang="fr-FR" sz="2900" dirty="0" smtClean="0"/>
              <a:t>		</a:t>
            </a:r>
            <a:endParaRPr lang="fr-FR" sz="2900" dirty="0"/>
          </a:p>
          <a:p>
            <a:pPr lvl="2">
              <a:lnSpc>
                <a:spcPct val="120000"/>
              </a:lnSpc>
            </a:pPr>
            <a:endParaRPr lang="fr-FR" sz="2900" dirty="0"/>
          </a:p>
        </p:txBody>
      </p:sp>
      <p:sp>
        <p:nvSpPr>
          <p:cNvPr id="7" name="Flèche droite 6"/>
          <p:cNvSpPr/>
          <p:nvPr/>
        </p:nvSpPr>
        <p:spPr>
          <a:xfrm>
            <a:off x="2093623" y="1700808"/>
            <a:ext cx="648072" cy="432048"/>
          </a:xfrm>
          <a:prstGeom prst="rightArrow">
            <a:avLst>
              <a:gd name="adj1" fmla="val 62635"/>
              <a:gd name="adj2" fmla="val 5315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8" name="Flèche droite 7"/>
          <p:cNvSpPr/>
          <p:nvPr/>
        </p:nvSpPr>
        <p:spPr>
          <a:xfrm>
            <a:off x="2093623" y="3392996"/>
            <a:ext cx="648072" cy="432048"/>
          </a:xfrm>
          <a:prstGeom prst="rightArrow">
            <a:avLst>
              <a:gd name="adj1" fmla="val 62635"/>
              <a:gd name="adj2" fmla="val 5315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pic>
        <p:nvPicPr>
          <p:cNvPr id="3074" name="Picture 2" descr="img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487" y="4041068"/>
            <a:ext cx="2386205" cy="198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e 9"/>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795981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uboussin campagne métro parisi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471" y="1978122"/>
            <a:ext cx="1920510" cy="144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0" y="1340768"/>
            <a:ext cx="9144000" cy="54006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lgn="l">
              <a:lnSpc>
                <a:spcPct val="120000"/>
              </a:lnSpc>
              <a:buFont typeface="+mj-lt"/>
              <a:buAutoNum type="arabicPeriod" startAt="3"/>
            </a:pPr>
            <a:r>
              <a:rPr lang="fr-FR" sz="2900" b="1" dirty="0"/>
              <a:t>	</a:t>
            </a:r>
            <a:r>
              <a:rPr lang="fr-FR" sz="2900" b="1" dirty="0" smtClean="0"/>
              <a:t>Démocratisation: </a:t>
            </a:r>
          </a:p>
          <a:p>
            <a:pPr algn="l">
              <a:lnSpc>
                <a:spcPct val="120000"/>
              </a:lnSpc>
            </a:pPr>
            <a:r>
              <a:rPr lang="fr-FR" sz="2900" b="1" dirty="0"/>
              <a:t>	</a:t>
            </a:r>
            <a:r>
              <a:rPr lang="fr-FR" sz="2900" dirty="0"/>
              <a:t>		</a:t>
            </a:r>
            <a:r>
              <a:rPr lang="fr-FR" sz="2900" b="1" dirty="0"/>
              <a:t>Publicités: </a:t>
            </a:r>
            <a:r>
              <a:rPr lang="fr-FR" sz="2900" b="1" dirty="0" smtClean="0"/>
              <a:t>affichage</a:t>
            </a:r>
            <a:endParaRPr lang="fr-FR" sz="2900" b="1" dirty="0"/>
          </a:p>
          <a:p>
            <a:pPr algn="l">
              <a:lnSpc>
                <a:spcPct val="120000"/>
              </a:lnSpc>
            </a:pPr>
            <a:r>
              <a:rPr lang="fr-FR" sz="2900" dirty="0"/>
              <a:t>	</a:t>
            </a:r>
            <a:r>
              <a:rPr lang="fr-FR" sz="2900" dirty="0" smtClean="0"/>
              <a:t>		Les panneaux d’affichage vendent Dior ou 			Longchamp (Arrêts de bus, route ou </a:t>
            </a:r>
            <a:r>
              <a:rPr lang="fr-FR" sz="2900" dirty="0" err="1" smtClean="0"/>
              <a:t>metro</a:t>
            </a:r>
            <a:r>
              <a:rPr lang="fr-FR" sz="2900" dirty="0" smtClean="0"/>
              <a:t>)</a:t>
            </a:r>
          </a:p>
          <a:p>
            <a:pPr algn="l">
              <a:lnSpc>
                <a:spcPct val="120000"/>
              </a:lnSpc>
            </a:pPr>
            <a:r>
              <a:rPr lang="fr-FR" sz="2900" dirty="0" smtClean="0"/>
              <a:t>			Seulement produit d’appel &amp; Luxe accessible</a:t>
            </a:r>
            <a:r>
              <a:rPr lang="fr-FR" sz="2900" dirty="0"/>
              <a:t>	</a:t>
            </a:r>
            <a:r>
              <a:rPr lang="fr-FR" sz="2900" dirty="0" smtClean="0"/>
              <a:t>		</a:t>
            </a:r>
          </a:p>
          <a:p>
            <a:pPr algn="l">
              <a:lnSpc>
                <a:spcPct val="120000"/>
              </a:lnSpc>
            </a:pPr>
            <a:r>
              <a:rPr lang="fr-FR" sz="2900" dirty="0"/>
              <a:t>	</a:t>
            </a:r>
            <a:r>
              <a:rPr lang="fr-FR" sz="2900" dirty="0" smtClean="0"/>
              <a:t>		</a:t>
            </a:r>
            <a:r>
              <a:rPr lang="fr-FR" sz="2900" b="1" dirty="0" smtClean="0"/>
              <a:t>Publicités: télévision</a:t>
            </a:r>
          </a:p>
          <a:p>
            <a:pPr algn="l">
              <a:lnSpc>
                <a:spcPct val="120000"/>
              </a:lnSpc>
            </a:pPr>
            <a:r>
              <a:rPr lang="fr-FR" sz="2900" dirty="0"/>
              <a:t>	</a:t>
            </a:r>
            <a:r>
              <a:rPr lang="fr-FR" sz="2900" dirty="0" smtClean="0"/>
              <a:t>		L’apparition de spots de publicité réguliers 			pour l’automobile, la parfumerie et la 				cosmétique vendant des produits accessibles.</a:t>
            </a:r>
          </a:p>
          <a:p>
            <a:pPr algn="l">
              <a:lnSpc>
                <a:spcPct val="120000"/>
              </a:lnSpc>
            </a:pPr>
            <a:r>
              <a:rPr lang="fr-FR" sz="2900" dirty="0"/>
              <a:t>		</a:t>
            </a:r>
            <a:r>
              <a:rPr lang="fr-FR" sz="2900" dirty="0" smtClean="0"/>
              <a:t>	Channel crée un spot de 2 minutes pour 				vendre son univers de marque. 	</a:t>
            </a:r>
          </a:p>
          <a:p>
            <a:pPr algn="l">
              <a:lnSpc>
                <a:spcPct val="120000"/>
              </a:lnSpc>
            </a:pPr>
            <a:r>
              <a:rPr lang="fr-FR" sz="2900" dirty="0"/>
              <a:t>	</a:t>
            </a:r>
            <a:r>
              <a:rPr lang="fr-FR" sz="2900" dirty="0" smtClean="0"/>
              <a:t>		</a:t>
            </a:r>
            <a:endParaRPr lang="fr-FR" sz="2900" dirty="0"/>
          </a:p>
          <a:p>
            <a:pPr lvl="2">
              <a:lnSpc>
                <a:spcPct val="120000"/>
              </a:lnSpc>
            </a:pPr>
            <a:endParaRPr lang="fr-FR" sz="2900" dirty="0"/>
          </a:p>
        </p:txBody>
      </p:sp>
      <p:sp>
        <p:nvSpPr>
          <p:cNvPr id="7" name="Flèche droite 6"/>
          <p:cNvSpPr/>
          <p:nvPr/>
        </p:nvSpPr>
        <p:spPr>
          <a:xfrm>
            <a:off x="2106500" y="1631766"/>
            <a:ext cx="648072" cy="432048"/>
          </a:xfrm>
          <a:prstGeom prst="rightArrow">
            <a:avLst>
              <a:gd name="adj1" fmla="val 62635"/>
              <a:gd name="adj2" fmla="val 5315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8" name="Flèche droite 7"/>
          <p:cNvSpPr/>
          <p:nvPr/>
        </p:nvSpPr>
        <p:spPr>
          <a:xfrm>
            <a:off x="2123516" y="3626598"/>
            <a:ext cx="648072" cy="432048"/>
          </a:xfrm>
          <a:prstGeom prst="rightArrow">
            <a:avLst>
              <a:gd name="adj1" fmla="val 62635"/>
              <a:gd name="adj2" fmla="val 5315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2" name="Rectangle 1"/>
          <p:cNvSpPr/>
          <p:nvPr/>
        </p:nvSpPr>
        <p:spPr>
          <a:xfrm>
            <a:off x="2447552" y="2553178"/>
            <a:ext cx="41068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7" name="Picture 3" descr="chanel_n5_tauto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471" y="4509120"/>
            <a:ext cx="1871663"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e 9"/>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072364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uboussin campagne métro parisi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471" y="1978122"/>
            <a:ext cx="1920510" cy="144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ndir un rectangle avec un coin diagonal 5"/>
          <p:cNvSpPr/>
          <p:nvPr/>
        </p:nvSpPr>
        <p:spPr>
          <a:xfrm>
            <a:off x="-324544" y="230831"/>
            <a:ext cx="8424936" cy="461665"/>
          </a:xfrm>
          <a:prstGeom prst="round2DiagRect">
            <a:avLst>
              <a:gd name="adj1" fmla="val 50000"/>
              <a:gd name="adj2" fmla="val 50000"/>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smtClean="0"/>
              <a:t>Typologie des consommateurs du Luxe</a:t>
            </a:r>
            <a:endParaRPr lang="fr-FR" sz="2800" dirty="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40" y="273041"/>
            <a:ext cx="588870" cy="431838"/>
          </a:xfrm>
          <a:prstGeom prst="rect">
            <a:avLst/>
          </a:prstGeom>
        </p:spPr>
      </p:pic>
      <p:sp>
        <p:nvSpPr>
          <p:cNvPr id="11" name="Titre 1"/>
          <p:cNvSpPr txBox="1">
            <a:spLocks/>
          </p:cNvSpPr>
          <p:nvPr/>
        </p:nvSpPr>
        <p:spPr>
          <a:xfrm>
            <a:off x="0" y="1340768"/>
            <a:ext cx="9144000" cy="540060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lgn="l">
              <a:lnSpc>
                <a:spcPct val="120000"/>
              </a:lnSpc>
              <a:buFont typeface="+mj-lt"/>
              <a:buAutoNum type="arabicPeriod" startAt="3"/>
            </a:pPr>
            <a:r>
              <a:rPr lang="fr-FR" sz="4100" b="1" dirty="0"/>
              <a:t>	</a:t>
            </a:r>
            <a:r>
              <a:rPr lang="fr-FR" sz="4100" b="1" dirty="0" smtClean="0"/>
              <a:t>Démocratisation: </a:t>
            </a:r>
          </a:p>
          <a:p>
            <a:pPr algn="l">
              <a:lnSpc>
                <a:spcPct val="120000"/>
              </a:lnSpc>
            </a:pPr>
            <a:r>
              <a:rPr lang="fr-FR" sz="2900" b="1" dirty="0"/>
              <a:t>	</a:t>
            </a:r>
            <a:r>
              <a:rPr lang="fr-FR" sz="2900" dirty="0"/>
              <a:t>		</a:t>
            </a:r>
            <a:r>
              <a:rPr lang="fr-FR" sz="2900" b="1" dirty="0" smtClean="0"/>
              <a:t>L’évènementiel</a:t>
            </a:r>
            <a:endParaRPr lang="fr-FR" sz="2900" b="1" dirty="0"/>
          </a:p>
          <a:p>
            <a:pPr algn="l">
              <a:lnSpc>
                <a:spcPct val="120000"/>
              </a:lnSpc>
            </a:pPr>
            <a:r>
              <a:rPr lang="fr-FR" sz="2900" dirty="0"/>
              <a:t>	</a:t>
            </a:r>
            <a:r>
              <a:rPr lang="fr-FR" sz="2900" dirty="0" smtClean="0"/>
              <a:t>		Placement de produit dans des films ( Aston Martin et 			Omega pour James Bond, un panel de marque dans 				</a:t>
            </a:r>
            <a:r>
              <a:rPr lang="fr-FR" sz="2900" dirty="0" err="1" smtClean="0"/>
              <a:t>Sex</a:t>
            </a:r>
            <a:r>
              <a:rPr lang="fr-FR" sz="2900" dirty="0" smtClean="0"/>
              <a:t> &amp; the City).</a:t>
            </a:r>
          </a:p>
          <a:p>
            <a:pPr algn="l">
              <a:lnSpc>
                <a:spcPct val="120000"/>
              </a:lnSpc>
            </a:pPr>
            <a:r>
              <a:rPr lang="fr-FR" sz="2900" dirty="0"/>
              <a:t>	</a:t>
            </a:r>
            <a:r>
              <a:rPr lang="fr-FR" sz="2900" dirty="0" smtClean="0"/>
              <a:t>		Habillage de star pour le Festival de Cannes.</a:t>
            </a:r>
            <a:r>
              <a:rPr lang="fr-FR" sz="2900" dirty="0"/>
              <a:t>	</a:t>
            </a:r>
            <a:r>
              <a:rPr lang="fr-FR" sz="2900" dirty="0" smtClean="0"/>
              <a:t>		</a:t>
            </a:r>
          </a:p>
          <a:p>
            <a:pPr algn="l">
              <a:lnSpc>
                <a:spcPct val="120000"/>
              </a:lnSpc>
            </a:pPr>
            <a:r>
              <a:rPr lang="fr-FR" sz="2900" dirty="0" smtClean="0"/>
              <a:t>			</a:t>
            </a:r>
            <a:r>
              <a:rPr lang="fr-FR" sz="2900" b="1" dirty="0" smtClean="0"/>
              <a:t>Internet</a:t>
            </a:r>
          </a:p>
          <a:p>
            <a:pPr algn="l">
              <a:lnSpc>
                <a:spcPct val="120000"/>
              </a:lnSpc>
            </a:pPr>
            <a:r>
              <a:rPr lang="fr-FR" sz="2900" b="1" dirty="0"/>
              <a:t>	</a:t>
            </a:r>
            <a:r>
              <a:rPr lang="fr-FR" sz="2900" b="1" dirty="0" smtClean="0"/>
              <a:t>		</a:t>
            </a:r>
            <a:r>
              <a:rPr lang="fr-FR" sz="2900" dirty="0" smtClean="0"/>
              <a:t>Canal principal de la </a:t>
            </a:r>
            <a:r>
              <a:rPr lang="fr-FR" sz="2900" dirty="0" err="1" smtClean="0"/>
              <a:t>democratisation</a:t>
            </a:r>
            <a:r>
              <a:rPr lang="fr-FR" sz="2900" dirty="0" smtClean="0"/>
              <a:t> du luxe.</a:t>
            </a:r>
          </a:p>
          <a:p>
            <a:pPr algn="l">
              <a:lnSpc>
                <a:spcPct val="120000"/>
              </a:lnSpc>
            </a:pPr>
            <a:r>
              <a:rPr lang="fr-FR" sz="2900" b="1" dirty="0"/>
              <a:t>	</a:t>
            </a:r>
            <a:r>
              <a:rPr lang="fr-FR" sz="2900" b="1" dirty="0" smtClean="0"/>
              <a:t>		31% </a:t>
            </a:r>
            <a:r>
              <a:rPr lang="fr-FR" sz="2900" dirty="0" smtClean="0"/>
              <a:t>des internautes français ont acheté un produit de 			luxe sur internet.</a:t>
            </a:r>
          </a:p>
          <a:p>
            <a:pPr algn="l">
              <a:lnSpc>
                <a:spcPct val="120000"/>
              </a:lnSpc>
            </a:pPr>
            <a:r>
              <a:rPr lang="fr-FR" sz="2900" b="1" dirty="0"/>
              <a:t>	</a:t>
            </a:r>
            <a:r>
              <a:rPr lang="fr-FR" sz="2900" b="1" dirty="0" smtClean="0"/>
              <a:t>		</a:t>
            </a:r>
            <a:r>
              <a:rPr lang="fr-FR" sz="2900" dirty="0" smtClean="0"/>
              <a:t>Le e-commerce est rassurant pour un acheteur par rapport 			au magasin d’enseigne, d’ambiance luxueuse et aux 				vendeuses pouvant paraitre envahissantes et donc facteurs 			de freins à l’achat.</a:t>
            </a:r>
            <a:endParaRPr lang="fr-FR" sz="2900" b="1" dirty="0" smtClean="0"/>
          </a:p>
          <a:p>
            <a:pPr algn="l">
              <a:lnSpc>
                <a:spcPct val="120000"/>
              </a:lnSpc>
            </a:pPr>
            <a:r>
              <a:rPr lang="fr-FR" sz="2900" dirty="0"/>
              <a:t>	</a:t>
            </a:r>
            <a:r>
              <a:rPr lang="fr-FR" sz="2900" dirty="0" smtClean="0"/>
              <a:t>		</a:t>
            </a:r>
            <a:r>
              <a:rPr lang="fr-FR" sz="2900" dirty="0"/>
              <a:t>	</a:t>
            </a:r>
            <a:r>
              <a:rPr lang="fr-FR" sz="2900" dirty="0" smtClean="0"/>
              <a:t>		</a:t>
            </a:r>
            <a:endParaRPr lang="fr-FR" sz="2900" dirty="0"/>
          </a:p>
          <a:p>
            <a:pPr lvl="2">
              <a:lnSpc>
                <a:spcPct val="120000"/>
              </a:lnSpc>
            </a:pPr>
            <a:endParaRPr lang="fr-FR" sz="2900" dirty="0"/>
          </a:p>
        </p:txBody>
      </p:sp>
      <p:sp>
        <p:nvSpPr>
          <p:cNvPr id="7" name="Flèche droite 6"/>
          <p:cNvSpPr/>
          <p:nvPr/>
        </p:nvSpPr>
        <p:spPr>
          <a:xfrm>
            <a:off x="2107253" y="1762098"/>
            <a:ext cx="648072" cy="432048"/>
          </a:xfrm>
          <a:prstGeom prst="rightArrow">
            <a:avLst>
              <a:gd name="adj1" fmla="val 62635"/>
              <a:gd name="adj2" fmla="val 5315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8" name="Flèche droite 7"/>
          <p:cNvSpPr/>
          <p:nvPr/>
        </p:nvSpPr>
        <p:spPr>
          <a:xfrm>
            <a:off x="2092981" y="3612691"/>
            <a:ext cx="648072" cy="432048"/>
          </a:xfrm>
          <a:prstGeom prst="rightArrow">
            <a:avLst>
              <a:gd name="adj1" fmla="val 62635"/>
              <a:gd name="adj2" fmla="val 5315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pic>
        <p:nvPicPr>
          <p:cNvPr id="1027" name="Picture 3" descr="chanel_n5_tauto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988" y="4053708"/>
            <a:ext cx="1871663"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e 9"/>
          <p:cNvSpPr/>
          <p:nvPr/>
        </p:nvSpPr>
        <p:spPr>
          <a:xfrm rot="10800000">
            <a:off x="3455368" y="6093297"/>
            <a:ext cx="5688632" cy="432048"/>
          </a:xfrm>
          <a:prstGeom prst="homePlate">
            <a:avLst>
              <a:gd name="adj" fmla="val 13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Pentagone 9"/>
          <p:cNvSpPr/>
          <p:nvPr/>
        </p:nvSpPr>
        <p:spPr>
          <a:xfrm rot="10800000">
            <a:off x="889588" y="6093297"/>
            <a:ext cx="8254411" cy="789230"/>
          </a:xfrm>
          <a:custGeom>
            <a:avLst/>
            <a:gdLst>
              <a:gd name="connsiteX0" fmla="*/ 0 w 5688632"/>
              <a:gd name="connsiteY0" fmla="*/ 0 h 432048"/>
              <a:gd name="connsiteX1" fmla="*/ 0 w 5688632"/>
              <a:gd name="connsiteY1" fmla="*/ 0 h 432048"/>
              <a:gd name="connsiteX2" fmla="*/ 5688632 w 5688632"/>
              <a:gd name="connsiteY2" fmla="*/ 216024 h 432048"/>
              <a:gd name="connsiteX3" fmla="*/ 0 w 5688632"/>
              <a:gd name="connsiteY3" fmla="*/ 432048 h 432048"/>
              <a:gd name="connsiteX4" fmla="*/ 0 w 5688632"/>
              <a:gd name="connsiteY4" fmla="*/ 432048 h 432048"/>
              <a:gd name="connsiteX5" fmla="*/ 0 w 5688632"/>
              <a:gd name="connsiteY5" fmla="*/ 0 h 432048"/>
              <a:gd name="connsiteX0" fmla="*/ 0 w 8254411"/>
              <a:gd name="connsiteY0" fmla="*/ 357182 h 789230"/>
              <a:gd name="connsiteX1" fmla="*/ 0 w 8254411"/>
              <a:gd name="connsiteY1" fmla="*/ 357182 h 789230"/>
              <a:gd name="connsiteX2" fmla="*/ 8254411 w 8254411"/>
              <a:gd name="connsiteY2" fmla="*/ 0 h 789230"/>
              <a:gd name="connsiteX3" fmla="*/ 0 w 8254411"/>
              <a:gd name="connsiteY3" fmla="*/ 789230 h 789230"/>
              <a:gd name="connsiteX4" fmla="*/ 0 w 8254411"/>
              <a:gd name="connsiteY4" fmla="*/ 789230 h 789230"/>
              <a:gd name="connsiteX5" fmla="*/ 0 w 8254411"/>
              <a:gd name="connsiteY5" fmla="*/ 357182 h 7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411" h="789230">
                <a:moveTo>
                  <a:pt x="0" y="357182"/>
                </a:moveTo>
                <a:lnTo>
                  <a:pt x="0" y="357182"/>
                </a:lnTo>
                <a:lnTo>
                  <a:pt x="8254411" y="0"/>
                </a:lnTo>
                <a:lnTo>
                  <a:pt x="0" y="789230"/>
                </a:lnTo>
                <a:lnTo>
                  <a:pt x="0" y="789230"/>
                </a:lnTo>
                <a:lnTo>
                  <a:pt x="0" y="357182"/>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964306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1754</TotalTime>
  <Words>2778</Words>
  <Application>Microsoft Office PowerPoint</Application>
  <PresentationFormat>Affichage à l'écran (4:3)</PresentationFormat>
  <Paragraphs>571</Paragraphs>
  <Slides>69</Slides>
  <Notes>62</Notes>
  <HiddenSlides>0</HiddenSlides>
  <MMClips>0</MMClips>
  <ScaleCrop>false</ScaleCrop>
  <HeadingPairs>
    <vt:vector size="4" baseType="variant">
      <vt:variant>
        <vt:lpstr>Thème</vt:lpstr>
      </vt:variant>
      <vt:variant>
        <vt:i4>1</vt:i4>
      </vt:variant>
      <vt:variant>
        <vt:lpstr>Titres des diapositives</vt:lpstr>
      </vt:variant>
      <vt:variant>
        <vt:i4>69</vt:i4>
      </vt:variant>
    </vt:vector>
  </HeadingPairs>
  <TitlesOfParts>
    <vt:vector size="70" baseType="lpstr">
      <vt:lpstr>Thème Office</vt:lpstr>
      <vt:lpstr>Typologie de consommateur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Sophie</dc:creator>
  <cp:lastModifiedBy>Antoine Pilostakides</cp:lastModifiedBy>
  <cp:revision>58</cp:revision>
  <dcterms:created xsi:type="dcterms:W3CDTF">2012-04-09T12:51:34Z</dcterms:created>
  <dcterms:modified xsi:type="dcterms:W3CDTF">2012-05-19T13:17:17Z</dcterms:modified>
</cp:coreProperties>
</file>