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sldIdLst>
    <p:sldId id="256" r:id="rId2"/>
    <p:sldId id="283" r:id="rId3"/>
    <p:sldId id="257" r:id="rId4"/>
    <p:sldId id="284" r:id="rId5"/>
    <p:sldId id="285" r:id="rId6"/>
    <p:sldId id="286" r:id="rId7"/>
    <p:sldId id="287" r:id="rId8"/>
    <p:sldId id="288" r:id="rId9"/>
    <p:sldId id="289" r:id="rId10"/>
    <p:sldId id="290" r:id="rId11"/>
    <p:sldId id="260" r:id="rId12"/>
    <p:sldId id="261" r:id="rId13"/>
    <p:sldId id="269" r:id="rId14"/>
    <p:sldId id="270" r:id="rId15"/>
    <p:sldId id="271" r:id="rId16"/>
    <p:sldId id="262" r:id="rId17"/>
    <p:sldId id="291" r:id="rId18"/>
    <p:sldId id="292" r:id="rId19"/>
    <p:sldId id="293" r:id="rId20"/>
    <p:sldId id="294" r:id="rId21"/>
    <p:sldId id="295" r:id="rId22"/>
    <p:sldId id="296" r:id="rId23"/>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76" autoAdjust="0"/>
    <p:restoredTop sz="94660"/>
  </p:normalViewPr>
  <p:slideViewPr>
    <p:cSldViewPr snapToGrid="0" snapToObjects="1">
      <p:cViewPr varScale="1">
        <p:scale>
          <a:sx n="77" d="100"/>
          <a:sy n="77" d="100"/>
        </p:scale>
        <p:origin x="-1696"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922882-0C2C-6A4A-BEB4-1ACE8A782293}" type="datetimeFigureOut">
              <a:rPr lang="fr-FR" smtClean="0"/>
              <a:t>20/05/12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42CD3F-8697-EA43-8922-226F55EBF88F}" type="slidenum">
              <a:rPr lang="fr-FR" smtClean="0"/>
              <a:t>‹#›</a:t>
            </a:fld>
            <a:endParaRPr lang="fr-FR"/>
          </a:p>
        </p:txBody>
      </p:sp>
    </p:spTree>
    <p:extLst>
      <p:ext uri="{BB962C8B-B14F-4D97-AF65-F5344CB8AC3E}">
        <p14:creationId xmlns:p14="http://schemas.microsoft.com/office/powerpoint/2010/main" val="41875487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642CD3F-8697-EA43-8922-226F55EBF88F}" type="slidenum">
              <a:rPr lang="fr-FR" smtClean="0"/>
              <a:t>3</a:t>
            </a:fld>
            <a:endParaRPr lang="fr-FR"/>
          </a:p>
        </p:txBody>
      </p:sp>
    </p:spTree>
    <p:extLst>
      <p:ext uri="{BB962C8B-B14F-4D97-AF65-F5344CB8AC3E}">
        <p14:creationId xmlns:p14="http://schemas.microsoft.com/office/powerpoint/2010/main" val="3533444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642CD3F-8697-EA43-8922-226F55EBF88F}" type="slidenum">
              <a:rPr lang="fr-FR" smtClean="0"/>
              <a:t>5</a:t>
            </a:fld>
            <a:endParaRPr lang="fr-FR"/>
          </a:p>
        </p:txBody>
      </p:sp>
      <p:sp>
        <p:nvSpPr>
          <p:cNvPr id="5" name="Espace réservé du pied de page 4"/>
          <p:cNvSpPr>
            <a:spLocks noGrp="1"/>
          </p:cNvSpPr>
          <p:nvPr>
            <p:ph type="ftr" sz="quarter" idx="11"/>
          </p:nvPr>
        </p:nvSpPr>
        <p:spPr/>
        <p:txBody>
          <a:bodyPr/>
          <a:lstStyle/>
          <a:p>
            <a:r>
              <a:rPr lang="en-US" smtClean="0"/>
              <a:t>Aurélien Dubout - Arthur Ladwein</a:t>
            </a:r>
            <a:endParaRPr lang="fr-FR"/>
          </a:p>
        </p:txBody>
      </p:sp>
    </p:spTree>
    <p:extLst>
      <p:ext uri="{BB962C8B-B14F-4D97-AF65-F5344CB8AC3E}">
        <p14:creationId xmlns:p14="http://schemas.microsoft.com/office/powerpoint/2010/main" val="3743317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642CD3F-8697-EA43-8922-226F55EBF88F}" type="slidenum">
              <a:rPr lang="fr-FR" smtClean="0"/>
              <a:t>6</a:t>
            </a:fld>
            <a:endParaRPr lang="fr-FR"/>
          </a:p>
        </p:txBody>
      </p:sp>
      <p:sp>
        <p:nvSpPr>
          <p:cNvPr id="5" name="Espace réservé du pied de page 4"/>
          <p:cNvSpPr>
            <a:spLocks noGrp="1"/>
          </p:cNvSpPr>
          <p:nvPr>
            <p:ph type="ftr" sz="quarter" idx="11"/>
          </p:nvPr>
        </p:nvSpPr>
        <p:spPr/>
        <p:txBody>
          <a:bodyPr/>
          <a:lstStyle/>
          <a:p>
            <a:r>
              <a:rPr lang="en-US" smtClean="0"/>
              <a:t>Aurélien Dubout - Arthur Ladwein</a:t>
            </a:r>
            <a:endParaRPr lang="fr-FR"/>
          </a:p>
        </p:txBody>
      </p:sp>
    </p:spTree>
    <p:extLst>
      <p:ext uri="{BB962C8B-B14F-4D97-AF65-F5344CB8AC3E}">
        <p14:creationId xmlns:p14="http://schemas.microsoft.com/office/powerpoint/2010/main" val="1361274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642CD3F-8697-EA43-8922-226F55EBF88F}" type="slidenum">
              <a:rPr lang="fr-FR" smtClean="0"/>
              <a:t>7</a:t>
            </a:fld>
            <a:endParaRPr lang="fr-FR"/>
          </a:p>
        </p:txBody>
      </p:sp>
      <p:sp>
        <p:nvSpPr>
          <p:cNvPr id="5" name="Espace réservé du pied de page 4"/>
          <p:cNvSpPr>
            <a:spLocks noGrp="1"/>
          </p:cNvSpPr>
          <p:nvPr>
            <p:ph type="ftr" sz="quarter" idx="11"/>
          </p:nvPr>
        </p:nvSpPr>
        <p:spPr/>
        <p:txBody>
          <a:bodyPr/>
          <a:lstStyle/>
          <a:p>
            <a:r>
              <a:rPr lang="en-US" smtClean="0"/>
              <a:t>Aurélien Dubout - Arthur Ladwein</a:t>
            </a:r>
            <a:endParaRPr lang="fr-FR"/>
          </a:p>
        </p:txBody>
      </p:sp>
    </p:spTree>
    <p:extLst>
      <p:ext uri="{BB962C8B-B14F-4D97-AF65-F5344CB8AC3E}">
        <p14:creationId xmlns:p14="http://schemas.microsoft.com/office/powerpoint/2010/main" val="1835520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10"/>
          </p:nvPr>
        </p:nvSpPr>
        <p:spPr/>
        <p:txBody>
          <a:bodyPr/>
          <a:lstStyle/>
          <a:p>
            <a:r>
              <a:rPr lang="en-US" smtClean="0"/>
              <a:t>Aurélien Dubout - Arthur Ladwein</a:t>
            </a:r>
            <a:endParaRPr lang="fr-FR"/>
          </a:p>
        </p:txBody>
      </p:sp>
      <p:sp>
        <p:nvSpPr>
          <p:cNvPr id="5" name="Espace réservé du numéro de diapositive 4"/>
          <p:cNvSpPr>
            <a:spLocks noGrp="1"/>
          </p:cNvSpPr>
          <p:nvPr>
            <p:ph type="sldNum" sz="quarter" idx="11"/>
          </p:nvPr>
        </p:nvSpPr>
        <p:spPr/>
        <p:txBody>
          <a:bodyPr/>
          <a:lstStyle/>
          <a:p>
            <a:fld id="{4642CD3F-8697-EA43-8922-226F55EBF88F}" type="slidenum">
              <a:rPr lang="fr-FR" smtClean="0"/>
              <a:t>9</a:t>
            </a:fld>
            <a:endParaRPr lang="fr-FR"/>
          </a:p>
        </p:txBody>
      </p:sp>
    </p:spTree>
    <p:extLst>
      <p:ext uri="{BB962C8B-B14F-4D97-AF65-F5344CB8AC3E}">
        <p14:creationId xmlns:p14="http://schemas.microsoft.com/office/powerpoint/2010/main" val="3368336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642CD3F-8697-EA43-8922-226F55EBF88F}" type="slidenum">
              <a:rPr lang="fr-FR" smtClean="0"/>
              <a:t>11</a:t>
            </a:fld>
            <a:endParaRPr lang="fr-FR"/>
          </a:p>
        </p:txBody>
      </p:sp>
    </p:spTree>
    <p:extLst>
      <p:ext uri="{BB962C8B-B14F-4D97-AF65-F5344CB8AC3E}">
        <p14:creationId xmlns:p14="http://schemas.microsoft.com/office/powerpoint/2010/main" val="936479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642CD3F-8697-EA43-8922-226F55EBF88F}" type="slidenum">
              <a:rPr lang="fr-FR" smtClean="0"/>
              <a:t>12</a:t>
            </a:fld>
            <a:endParaRPr lang="fr-FR"/>
          </a:p>
        </p:txBody>
      </p:sp>
    </p:spTree>
    <p:extLst>
      <p:ext uri="{BB962C8B-B14F-4D97-AF65-F5344CB8AC3E}">
        <p14:creationId xmlns:p14="http://schemas.microsoft.com/office/powerpoint/2010/main" val="3224402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642CD3F-8697-EA43-8922-226F55EBF88F}" type="slidenum">
              <a:rPr lang="fr-FR" smtClean="0"/>
              <a:t>16</a:t>
            </a:fld>
            <a:endParaRPr lang="fr-FR"/>
          </a:p>
        </p:txBody>
      </p:sp>
    </p:spTree>
    <p:extLst>
      <p:ext uri="{BB962C8B-B14F-4D97-AF65-F5344CB8AC3E}">
        <p14:creationId xmlns:p14="http://schemas.microsoft.com/office/powerpoint/2010/main" val="4027821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642CD3F-8697-EA43-8922-226F55EBF88F}" type="slidenum">
              <a:rPr lang="fr-FR" smtClean="0"/>
              <a:t>22</a:t>
            </a:fld>
            <a:endParaRPr lang="fr-FR"/>
          </a:p>
        </p:txBody>
      </p:sp>
    </p:spTree>
    <p:extLst>
      <p:ext uri="{BB962C8B-B14F-4D97-AF65-F5344CB8AC3E}">
        <p14:creationId xmlns:p14="http://schemas.microsoft.com/office/powerpoint/2010/main" val="1157241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fr-FR" smtClean="0"/>
              <a:t>Cliquez et modifiez le titre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dirty="0"/>
          </a:p>
        </p:txBody>
      </p:sp>
      <p:sp>
        <p:nvSpPr>
          <p:cNvPr id="4" name="Date Placeholder 3"/>
          <p:cNvSpPr>
            <a:spLocks noGrp="1"/>
          </p:cNvSpPr>
          <p:nvPr>
            <p:ph type="dt" sz="half" idx="10"/>
          </p:nvPr>
        </p:nvSpPr>
        <p:spPr/>
        <p:txBody>
          <a:bodyPr/>
          <a:lstStyle/>
          <a:p>
            <a:fld id="{BB46F425-480C-5A41-A60D-BCD9C25370EA}" type="datetimeFigureOut">
              <a:rPr lang="fr-FR" smtClean="0"/>
              <a:t>20/05/12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2269A15-AF50-AD4A-821D-96239D740537}" type="slidenum">
              <a:rPr lang="fr-FR" smtClean="0"/>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BB46F425-480C-5A41-A60D-BCD9C25370EA}" type="datetimeFigureOut">
              <a:rPr lang="fr-FR" smtClean="0"/>
              <a:t>20/05/12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2269A15-AF50-AD4A-821D-96239D740537}" type="slidenum">
              <a:rPr lang="fr-FR" smtClean="0"/>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fr-FR" smtClean="0"/>
              <a:t>Cliquez et modifiez le titre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BB46F425-480C-5A41-A60D-BCD9C25370EA}" type="datetimeFigureOut">
              <a:rPr lang="fr-FR" smtClean="0"/>
              <a:t>20/05/12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2269A15-AF50-AD4A-821D-96239D740537}" type="slidenum">
              <a:rPr lang="fr-FR" smtClean="0"/>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BB46F425-480C-5A41-A60D-BCD9C25370EA}" type="datetimeFigureOut">
              <a:rPr lang="fr-FR" smtClean="0"/>
              <a:t>20/05/12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2269A15-AF50-AD4A-821D-96239D740537}" type="slidenum">
              <a:rPr lang="fr-FR" smtClean="0"/>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fr-FR" smtClean="0"/>
              <a:t>Cliquez et modifiez le titre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BB46F425-480C-5A41-A60D-BCD9C25370EA}" type="datetimeFigureOut">
              <a:rPr lang="fr-FR" smtClean="0"/>
              <a:t>20/05/12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2269A15-AF50-AD4A-821D-96239D740537}" type="slidenum">
              <a:rPr lang="fr-FR" smtClean="0"/>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BB46F425-480C-5A41-A60D-BCD9C25370EA}" type="datetimeFigureOut">
              <a:rPr lang="fr-FR" smtClean="0"/>
              <a:t>20/05/12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2269A15-AF50-AD4A-821D-96239D740537}" type="slidenum">
              <a:rPr lang="fr-FR" smtClean="0"/>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Cliquez et modifiez le titre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6"/>
          <p:cNvSpPr>
            <a:spLocks noGrp="1"/>
          </p:cNvSpPr>
          <p:nvPr>
            <p:ph type="dt" sz="half" idx="10"/>
          </p:nvPr>
        </p:nvSpPr>
        <p:spPr/>
        <p:txBody>
          <a:bodyPr/>
          <a:lstStyle/>
          <a:p>
            <a:fld id="{BB46F425-480C-5A41-A60D-BCD9C25370EA}" type="datetimeFigureOut">
              <a:rPr lang="fr-FR" smtClean="0"/>
              <a:t>20/05/12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2269A15-AF50-AD4A-821D-96239D740537}" type="slidenum">
              <a:rPr lang="fr-FR" smtClean="0"/>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Date Placeholder 2"/>
          <p:cNvSpPr>
            <a:spLocks noGrp="1"/>
          </p:cNvSpPr>
          <p:nvPr>
            <p:ph type="dt" sz="half" idx="10"/>
          </p:nvPr>
        </p:nvSpPr>
        <p:spPr/>
        <p:txBody>
          <a:bodyPr/>
          <a:lstStyle/>
          <a:p>
            <a:fld id="{BB46F425-480C-5A41-A60D-BCD9C25370EA}" type="datetimeFigureOut">
              <a:rPr lang="fr-FR" smtClean="0"/>
              <a:t>20/05/12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2269A15-AF50-AD4A-821D-96239D740537}" type="slidenum">
              <a:rPr lang="fr-FR" smtClean="0"/>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46F425-480C-5A41-A60D-BCD9C25370EA}" type="datetimeFigureOut">
              <a:rPr lang="fr-FR" smtClean="0"/>
              <a:t>20/05/12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F2269A15-AF50-AD4A-821D-96239D740537}" type="slidenum">
              <a:rPr lang="fr-FR" smtClean="0"/>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fr-FR" smtClean="0"/>
              <a:t>Cliquez et modifiez le titre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BB46F425-480C-5A41-A60D-BCD9C25370EA}" type="datetimeFigureOut">
              <a:rPr lang="fr-FR" smtClean="0"/>
              <a:t>20/05/12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2269A15-AF50-AD4A-821D-96239D740537}" type="slidenum">
              <a:rPr lang="fr-FR" smtClean="0"/>
              <a:t>‹#›</a:t>
            </a:fld>
            <a:endParaRPr lang="fr-FR"/>
          </a:p>
        </p:txBody>
      </p:sp>
      <p:sp>
        <p:nvSpPr>
          <p:cNvPr id="9" name="Content Placeholder 8"/>
          <p:cNvSpPr>
            <a:spLocks noGrp="1"/>
          </p:cNvSpPr>
          <p:nvPr>
            <p:ph sz="quarter" idx="13"/>
          </p:nvPr>
        </p:nvSpPr>
        <p:spPr>
          <a:xfrm>
            <a:off x="304800" y="381000"/>
            <a:ext cx="7772400" cy="494284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fr-FR" smtClean="0"/>
              <a:t>Cliquez et modifiez le titre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8" name="Date Placeholder 7"/>
          <p:cNvSpPr>
            <a:spLocks noGrp="1"/>
          </p:cNvSpPr>
          <p:nvPr>
            <p:ph type="dt" sz="half" idx="10"/>
          </p:nvPr>
        </p:nvSpPr>
        <p:spPr/>
        <p:txBody>
          <a:bodyPr/>
          <a:lstStyle/>
          <a:p>
            <a:fld id="{BB46F425-480C-5A41-A60D-BCD9C25370EA}" type="datetimeFigureOut">
              <a:rPr lang="fr-FR" smtClean="0"/>
              <a:t>20/05/12</a:t>
            </a:fld>
            <a:endParaRPr lang="fr-FR"/>
          </a:p>
        </p:txBody>
      </p:sp>
      <p:sp>
        <p:nvSpPr>
          <p:cNvPr id="9" name="Slide Number Placeholder 8"/>
          <p:cNvSpPr>
            <a:spLocks noGrp="1"/>
          </p:cNvSpPr>
          <p:nvPr>
            <p:ph type="sldNum" sz="quarter" idx="11"/>
          </p:nvPr>
        </p:nvSpPr>
        <p:spPr/>
        <p:txBody>
          <a:bodyPr/>
          <a:lstStyle/>
          <a:p>
            <a:fld id="{F2269A15-AF50-AD4A-821D-96239D740537}" type="slidenum">
              <a:rPr lang="fr-FR" smtClean="0"/>
              <a:t>‹#›</a:t>
            </a:fld>
            <a:endParaRPr lang="fr-FR"/>
          </a:p>
        </p:txBody>
      </p:sp>
      <p:sp>
        <p:nvSpPr>
          <p:cNvPr id="10" name="Footer Placeholder 9"/>
          <p:cNvSpPr>
            <a:spLocks noGrp="1"/>
          </p:cNvSpPr>
          <p:nvPr>
            <p:ph type="ftr" sz="quarter" idx="12"/>
          </p:nvPr>
        </p:nvSpPr>
        <p:spPr/>
        <p:txBody>
          <a:bodyPr/>
          <a:lstStyle/>
          <a:p>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fr-FR" smtClean="0"/>
              <a:t>Cliquez et modifiez le titre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F2269A15-AF50-AD4A-821D-96239D740537}" type="slidenum">
              <a:rPr lang="fr-FR" smtClean="0"/>
              <a:t>‹#›</a:t>
            </a:fld>
            <a:endParaRPr lang="fr-F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fr-F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BB46F425-480C-5A41-A60D-BCD9C25370EA}" type="datetimeFigureOut">
              <a:rPr lang="fr-FR" smtClean="0"/>
              <a:t>20/05/12</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 Id="rId3" Type="http://schemas.openxmlformats.org/officeDocument/2006/relationships/image" Target="../media/image6.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78181" y="335665"/>
            <a:ext cx="7543800" cy="912124"/>
          </a:xfrm>
        </p:spPr>
        <p:txBody>
          <a:bodyPr/>
          <a:lstStyle/>
          <a:p>
            <a:pPr algn="ctr"/>
            <a:r>
              <a:rPr lang="fr-FR" dirty="0" smtClean="0"/>
              <a:t>La génération Y</a:t>
            </a:r>
            <a:endParaRPr lang="fr-FR" dirty="0"/>
          </a:p>
        </p:txBody>
      </p:sp>
      <p:sp>
        <p:nvSpPr>
          <p:cNvPr id="4" name="Espace réservé du pied de page 3"/>
          <p:cNvSpPr>
            <a:spLocks noGrp="1"/>
          </p:cNvSpPr>
          <p:nvPr>
            <p:ph type="ftr" sz="quarter" idx="11"/>
          </p:nvPr>
        </p:nvSpPr>
        <p:spPr/>
        <p:txBody>
          <a:bodyPr/>
          <a:lstStyle/>
          <a:p>
            <a:r>
              <a:rPr lang="en-US" smtClean="0"/>
              <a:t>Arthur Ladwein - Aurélien Dubout    Licence 3 Marketing - Vente</a:t>
            </a:r>
            <a:endParaRPr lang="fr-FR"/>
          </a:p>
        </p:txBody>
      </p:sp>
      <p:pic>
        <p:nvPicPr>
          <p:cNvPr id="5" name="Image 4" descr="brain.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684" y="1394059"/>
            <a:ext cx="6702181" cy="4766493"/>
          </a:xfrm>
          <a:prstGeom prst="rect">
            <a:avLst/>
          </a:prstGeom>
        </p:spPr>
      </p:pic>
    </p:spTree>
    <p:extLst>
      <p:ext uri="{BB962C8B-B14F-4D97-AF65-F5344CB8AC3E}">
        <p14:creationId xmlns:p14="http://schemas.microsoft.com/office/powerpoint/2010/main" val="78303030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2291" y="117839"/>
            <a:ext cx="3195697" cy="826408"/>
          </a:xfrm>
        </p:spPr>
        <p:txBody>
          <a:bodyPr/>
          <a:lstStyle/>
          <a:p>
            <a:r>
              <a:rPr lang="fr-FR" sz="4000" dirty="0" smtClean="0"/>
              <a:t>Accessibilité  </a:t>
            </a:r>
            <a:endParaRPr lang="fr-FR" sz="4000" dirty="0"/>
          </a:p>
        </p:txBody>
      </p:sp>
      <p:sp>
        <p:nvSpPr>
          <p:cNvPr id="3" name="Espace réservé du contenu 2"/>
          <p:cNvSpPr>
            <a:spLocks noGrp="1"/>
          </p:cNvSpPr>
          <p:nvPr>
            <p:ph idx="1"/>
          </p:nvPr>
        </p:nvSpPr>
        <p:spPr>
          <a:xfrm>
            <a:off x="3417732" y="117839"/>
            <a:ext cx="5169938" cy="788716"/>
          </a:xfrm>
        </p:spPr>
        <p:txBody>
          <a:bodyPr>
            <a:normAutofit fontScale="70000" lnSpcReduction="20000"/>
          </a:bodyPr>
          <a:lstStyle/>
          <a:p>
            <a:pPr marL="114300" indent="0">
              <a:buNone/>
            </a:pPr>
            <a:r>
              <a:rPr lang="fr-FR" sz="1600" dirty="0" smtClean="0"/>
              <a:t>         </a:t>
            </a:r>
            <a:endParaRPr lang="fr-FR" dirty="0"/>
          </a:p>
          <a:p>
            <a:pPr marL="114300" indent="0" algn="ctr">
              <a:buNone/>
            </a:pPr>
            <a:r>
              <a:rPr lang="fr-FR" sz="2400" dirty="0"/>
              <a:t>Exemple de recrutement 2.0 </a:t>
            </a:r>
            <a:r>
              <a:rPr lang="fr-FR" sz="2400" dirty="0" smtClean="0"/>
              <a:t>: le Serious Game</a:t>
            </a:r>
            <a:endParaRPr lang="fr-FR" sz="2400" dirty="0"/>
          </a:p>
          <a:p>
            <a:pPr marL="114300" indent="0" algn="ctr">
              <a:buNone/>
            </a:pPr>
            <a:r>
              <a:rPr lang="fr-FR" sz="2400" dirty="0" smtClean="0"/>
              <a:t>  « L’Oréal </a:t>
            </a:r>
            <a:r>
              <a:rPr lang="fr-FR" sz="2400" dirty="0"/>
              <a:t>Business </a:t>
            </a:r>
            <a:r>
              <a:rPr lang="fr-FR" sz="2400" dirty="0" smtClean="0"/>
              <a:t>Game »</a:t>
            </a:r>
            <a:endParaRPr lang="fr-FR" sz="2400" dirty="0"/>
          </a:p>
          <a:p>
            <a:endParaRPr lang="fr-FR" dirty="0" smtClean="0"/>
          </a:p>
        </p:txBody>
      </p:sp>
      <p:sp>
        <p:nvSpPr>
          <p:cNvPr id="4" name="Espace réservé du pied de page 3"/>
          <p:cNvSpPr>
            <a:spLocks noGrp="1"/>
          </p:cNvSpPr>
          <p:nvPr>
            <p:ph type="ftr" sz="quarter" idx="11"/>
          </p:nvPr>
        </p:nvSpPr>
        <p:spPr/>
        <p:txBody>
          <a:bodyPr/>
          <a:lstStyle/>
          <a:p>
            <a:r>
              <a:rPr lang="en-US" smtClean="0"/>
              <a:t>Arthur Ladwein - Aurélien Dubout    Licence 3 Marketing - Vente</a:t>
            </a:r>
            <a:endParaRPr lang="fr-FR"/>
          </a:p>
        </p:txBody>
      </p:sp>
      <p:pic>
        <p:nvPicPr>
          <p:cNvPr id="5" name="Image 4" descr="loréal.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6725" y="1097047"/>
            <a:ext cx="5184033" cy="289839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6" name="Image 5" descr="loréal2.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291" y="3520101"/>
            <a:ext cx="2929177" cy="3337899"/>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7" name="ZoneTexte 6"/>
          <p:cNvSpPr txBox="1"/>
          <p:nvPr/>
        </p:nvSpPr>
        <p:spPr>
          <a:xfrm>
            <a:off x="3307988" y="4010595"/>
            <a:ext cx="4982770" cy="2739212"/>
          </a:xfrm>
          <a:prstGeom prst="rect">
            <a:avLst/>
          </a:prstGeom>
          <a:noFill/>
        </p:spPr>
        <p:txBody>
          <a:bodyPr wrap="square" rtlCol="0">
            <a:spAutoFit/>
          </a:bodyPr>
          <a:lstStyle/>
          <a:p>
            <a:endParaRPr lang="fr-FR" sz="1400" dirty="0" smtClean="0"/>
          </a:p>
          <a:p>
            <a:endParaRPr lang="fr-FR" sz="1400" dirty="0"/>
          </a:p>
          <a:p>
            <a:endParaRPr lang="fr-FR" sz="1400" dirty="0" smtClean="0"/>
          </a:p>
          <a:p>
            <a:r>
              <a:rPr lang="fr-FR" sz="1400" dirty="0" smtClean="0"/>
              <a:t>Descriptif l’Oréal : </a:t>
            </a:r>
            <a:r>
              <a:rPr lang="fr-FR" sz="1400" b="1" dirty="0" smtClean="0"/>
              <a:t>« What </a:t>
            </a:r>
            <a:r>
              <a:rPr lang="fr-FR" sz="1400" b="1" dirty="0"/>
              <a:t>R U up 4</a:t>
            </a:r>
            <a:r>
              <a:rPr lang="fr-FR" sz="1400" b="1" dirty="0" smtClean="0"/>
              <a:t>? »</a:t>
            </a:r>
            <a:r>
              <a:rPr lang="fr-FR" sz="1400" dirty="0" smtClean="0"/>
              <a:t> </a:t>
            </a:r>
          </a:p>
          <a:p>
            <a:pPr algn="just"/>
            <a:r>
              <a:rPr lang="fr-FR" sz="1400" dirty="0" smtClean="0"/>
              <a:t>« Reveal by L’Oréal est un révélateur de talents. Plongez dans un monde où virtuel et réel s’entremêlent. Laissez-vous entraîner dans une aventure ludique et pédagogique destinée à vous aider dans vos choix de carrière. Vous découvrirez la multitude de métiers qu’offre L’Oréal, et vous évaluerez votre adéquation à la culture de l’entreprise. »</a:t>
            </a:r>
            <a:endParaRPr lang="en-GB" sz="1400" dirty="0" smtClean="0"/>
          </a:p>
          <a:p>
            <a:endParaRPr lang="fr-FR" dirty="0"/>
          </a:p>
        </p:txBody>
      </p:sp>
      <p:sp>
        <p:nvSpPr>
          <p:cNvPr id="9" name="ZoneTexte 8"/>
          <p:cNvSpPr txBox="1"/>
          <p:nvPr/>
        </p:nvSpPr>
        <p:spPr>
          <a:xfrm>
            <a:off x="313553" y="1097047"/>
            <a:ext cx="1661833" cy="369332"/>
          </a:xfrm>
          <a:prstGeom prst="rect">
            <a:avLst/>
          </a:prstGeom>
          <a:noFill/>
        </p:spPr>
        <p:txBody>
          <a:bodyPr wrap="square" rtlCol="0">
            <a:spAutoFit/>
          </a:bodyPr>
          <a:lstStyle/>
          <a:p>
            <a:endParaRPr lang="fr-FR" dirty="0"/>
          </a:p>
        </p:txBody>
      </p:sp>
      <p:sp>
        <p:nvSpPr>
          <p:cNvPr id="10" name="ZoneTexte 9"/>
          <p:cNvSpPr txBox="1"/>
          <p:nvPr/>
        </p:nvSpPr>
        <p:spPr>
          <a:xfrm>
            <a:off x="222034" y="988407"/>
            <a:ext cx="2571138" cy="2585323"/>
          </a:xfrm>
          <a:prstGeom prst="rect">
            <a:avLst/>
          </a:prstGeom>
          <a:noFill/>
        </p:spPr>
        <p:txBody>
          <a:bodyPr wrap="square" rtlCol="0">
            <a:spAutoFit/>
          </a:bodyPr>
          <a:lstStyle/>
          <a:p>
            <a:pPr algn="just"/>
            <a:r>
              <a:rPr lang="fr-FR" sz="1200" dirty="0"/>
              <a:t>Depuis 2007, l’Oréal met en oeuvre ce type de recrutement pour les stagiaires, le but étant de permettre aux étudiants du monde entier de découvrir l’univers de l’entreprise et les nombreux métiers qui composent la marque. Bien sûr, à la suite de cette première étape, des rencontres physiques ont tout de même eu lieux au niveau international permettant à chacun, candidat ou employeur de se faire sa propre idée.</a:t>
            </a:r>
            <a:endParaRPr lang="en-GB" sz="1200" dirty="0"/>
          </a:p>
          <a:p>
            <a:endParaRPr lang="fr-FR" dirty="0"/>
          </a:p>
        </p:txBody>
      </p:sp>
    </p:spTree>
    <p:extLst>
      <p:ext uri="{BB962C8B-B14F-4D97-AF65-F5344CB8AC3E}">
        <p14:creationId xmlns:p14="http://schemas.microsoft.com/office/powerpoint/2010/main" val="273155325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84307" y="250878"/>
            <a:ext cx="6190131" cy="736956"/>
          </a:xfrm>
        </p:spPr>
        <p:txBody>
          <a:bodyPr/>
          <a:lstStyle/>
          <a:p>
            <a:pPr algn="ctr"/>
            <a:r>
              <a:rPr lang="fr-FR" sz="3600" dirty="0" smtClean="0"/>
              <a:t>Importance stratégique</a:t>
            </a:r>
            <a:endParaRPr lang="fr-FR" sz="3600" dirty="0"/>
          </a:p>
        </p:txBody>
      </p:sp>
      <p:sp>
        <p:nvSpPr>
          <p:cNvPr id="3" name="Espace réservé du contenu 2"/>
          <p:cNvSpPr>
            <a:spLocks noGrp="1"/>
          </p:cNvSpPr>
          <p:nvPr>
            <p:ph idx="1"/>
          </p:nvPr>
        </p:nvSpPr>
        <p:spPr>
          <a:xfrm>
            <a:off x="457200" y="1476394"/>
            <a:ext cx="7620000" cy="5381606"/>
          </a:xfrm>
        </p:spPr>
        <p:txBody>
          <a:bodyPr>
            <a:normAutofit fontScale="77500" lnSpcReduction="20000"/>
          </a:bodyPr>
          <a:lstStyle/>
          <a:p>
            <a:pPr algn="just"/>
            <a:r>
              <a:rPr lang="fr-FR" dirty="0" smtClean="0"/>
              <a:t>L’importance stratégique de ce segment est très simple et très claire. On a d’une part un grand groupe de la population et qui va représenter d’ici 2015 en France (50% des actifs) donc des personnes disposant d’un fort pouvoir d’achat.</a:t>
            </a:r>
          </a:p>
          <a:p>
            <a:pPr algn="just"/>
            <a:endParaRPr lang="fr-FR" dirty="0" smtClean="0"/>
          </a:p>
          <a:p>
            <a:pPr algn="just"/>
            <a:r>
              <a:rPr lang="fr-FR" dirty="0" smtClean="0"/>
              <a:t>L’intérêt est que c’est un segment qui dépense sans compter au niveau de la quantité mais par contre, la génération Y utilise tous les outils à sa disposition pour trouver le meilleur prix pour acheter (déjà à l’heure actuelle) et qui va continuer de faire ainsi. C’est une population qui est née dans la société de consommation et n’a jamais rien connu d’autre.</a:t>
            </a:r>
          </a:p>
          <a:p>
            <a:pPr algn="just"/>
            <a:endParaRPr lang="fr-FR" dirty="0" smtClean="0"/>
          </a:p>
          <a:p>
            <a:pPr algn="just"/>
            <a:r>
              <a:rPr lang="fr-FR" dirty="0" smtClean="0"/>
              <a:t>C’est un segment important car imprégné de la culture de consommation et donc qui ne la remet que peu en cause.</a:t>
            </a:r>
          </a:p>
          <a:p>
            <a:pPr algn="just"/>
            <a:endParaRPr lang="fr-FR" dirty="0" smtClean="0"/>
          </a:p>
          <a:p>
            <a:pPr algn="just"/>
            <a:r>
              <a:rPr lang="fr-FR" dirty="0" smtClean="0"/>
              <a:t>Un autre point à souligner est l’importance du segment car c’est un segment qui va dans les années à venir représenter la majeure partie de population active et sera donc le segment qui aura une grande capacité financière.</a:t>
            </a:r>
          </a:p>
          <a:p>
            <a:pPr algn="just"/>
            <a:endParaRPr lang="fr-FR" dirty="0" smtClean="0"/>
          </a:p>
          <a:p>
            <a:pPr algn="just"/>
            <a:r>
              <a:rPr lang="fr-FR" dirty="0" smtClean="0"/>
              <a:t>Un autre aspect important à prendre en compte pour les entreprises, est l’évolution de cette génération, est ce que les entreprises vont devoir radicalement changer ou s’adapter un minimum et attendre la génération suivante.</a:t>
            </a:r>
            <a:endParaRPr lang="fr-FR" dirty="0"/>
          </a:p>
          <a:p>
            <a:endParaRPr lang="fr-FR" dirty="0"/>
          </a:p>
        </p:txBody>
      </p:sp>
    </p:spTree>
    <p:extLst>
      <p:ext uri="{BB962C8B-B14F-4D97-AF65-F5344CB8AC3E}">
        <p14:creationId xmlns:p14="http://schemas.microsoft.com/office/powerpoint/2010/main" val="271240661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3600" dirty="0" smtClean="0"/>
              <a:t>Comportement</a:t>
            </a:r>
            <a:endParaRPr lang="fr-FR" sz="3600" dirty="0"/>
          </a:p>
        </p:txBody>
      </p:sp>
      <p:sp>
        <p:nvSpPr>
          <p:cNvPr id="3" name="Espace réservé du contenu 2"/>
          <p:cNvSpPr>
            <a:spLocks noGrp="1"/>
          </p:cNvSpPr>
          <p:nvPr>
            <p:ph idx="1"/>
          </p:nvPr>
        </p:nvSpPr>
        <p:spPr>
          <a:xfrm>
            <a:off x="203200" y="1270000"/>
            <a:ext cx="7874000" cy="5130800"/>
          </a:xfrm>
        </p:spPr>
        <p:txBody>
          <a:bodyPr>
            <a:normAutofit/>
          </a:bodyPr>
          <a:lstStyle/>
          <a:p>
            <a:pPr marL="114300" indent="0">
              <a:buNone/>
            </a:pPr>
            <a:endParaRPr lang="fr-FR" dirty="0" smtClean="0"/>
          </a:p>
          <a:p>
            <a:pPr marL="114300" indent="0">
              <a:buNone/>
            </a:pPr>
            <a:r>
              <a:rPr lang="fr-FR" sz="2000" dirty="0" smtClean="0"/>
              <a:t>On définit  le comportement des individus de la génération y la plupart du temps en les caractérisant par « les quatre i ».</a:t>
            </a:r>
          </a:p>
          <a:p>
            <a:pPr marL="114300" indent="0">
              <a:buNone/>
            </a:pPr>
            <a:endParaRPr lang="fr-FR" sz="2000" dirty="0" smtClean="0"/>
          </a:p>
          <a:p>
            <a:pPr lvl="1"/>
            <a:r>
              <a:rPr lang="fr-FR" sz="1800" dirty="0" smtClean="0"/>
              <a:t>Individualistes</a:t>
            </a:r>
          </a:p>
          <a:p>
            <a:pPr lvl="1"/>
            <a:r>
              <a:rPr lang="fr-FR" sz="1800" dirty="0" smtClean="0"/>
              <a:t>Impatients</a:t>
            </a:r>
          </a:p>
          <a:p>
            <a:pPr lvl="1"/>
            <a:r>
              <a:rPr lang="fr-FR" sz="1800" dirty="0" smtClean="0"/>
              <a:t>Interactifs</a:t>
            </a:r>
          </a:p>
          <a:p>
            <a:pPr lvl="1"/>
            <a:r>
              <a:rPr lang="fr-FR" sz="1800" dirty="0" smtClean="0"/>
              <a:t>Interconnectés</a:t>
            </a:r>
          </a:p>
          <a:p>
            <a:endParaRPr lang="fr-FR" sz="2000" dirty="0"/>
          </a:p>
          <a:p>
            <a:pPr marL="114300" indent="0">
              <a:buNone/>
            </a:pPr>
            <a:r>
              <a:rPr lang="fr-FR" sz="2000" dirty="0" smtClean="0"/>
              <a:t>                           … Mais aussi, ceux-ci sont :</a:t>
            </a:r>
          </a:p>
          <a:p>
            <a:pPr lvl="1"/>
            <a:r>
              <a:rPr lang="fr-FR" sz="1800" dirty="0" smtClean="0"/>
              <a:t>Réalistes</a:t>
            </a:r>
          </a:p>
          <a:p>
            <a:pPr lvl="1"/>
            <a:r>
              <a:rPr lang="fr-FR" sz="1800" dirty="0" smtClean="0"/>
              <a:t>Ecologiques</a:t>
            </a:r>
          </a:p>
          <a:p>
            <a:pPr lvl="1"/>
            <a:r>
              <a:rPr lang="fr-FR" sz="1800" dirty="0" smtClean="0"/>
              <a:t>Exigeants</a:t>
            </a:r>
          </a:p>
          <a:p>
            <a:endParaRPr lang="fr-FR" dirty="0"/>
          </a:p>
        </p:txBody>
      </p:sp>
    </p:spTree>
    <p:extLst>
      <p:ext uri="{BB962C8B-B14F-4D97-AF65-F5344CB8AC3E}">
        <p14:creationId xmlns:p14="http://schemas.microsoft.com/office/powerpoint/2010/main" val="114382485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0459" y="47952"/>
            <a:ext cx="2672776" cy="745006"/>
          </a:xfrm>
        </p:spPr>
        <p:txBody>
          <a:bodyPr/>
          <a:lstStyle/>
          <a:p>
            <a:r>
              <a:rPr lang="fr-FR" sz="2800" dirty="0" smtClean="0">
                <a:solidFill>
                  <a:schemeClr val="tx1"/>
                </a:solidFill>
              </a:rPr>
              <a:t>« Individualiste »</a:t>
            </a:r>
            <a:endParaRPr lang="fr-FR" sz="2800" dirty="0">
              <a:solidFill>
                <a:schemeClr val="tx1"/>
              </a:solidFill>
            </a:endParaRPr>
          </a:p>
        </p:txBody>
      </p:sp>
      <p:pic>
        <p:nvPicPr>
          <p:cNvPr id="4" name="Espace réservé du contenu 3"/>
          <p:cNvPicPr>
            <a:picLocks noGrp="1" noChangeAspect="1"/>
          </p:cNvPicPr>
          <p:nvPr>
            <p:ph idx="1"/>
          </p:nvPr>
        </p:nvPicPr>
        <p:blipFill>
          <a:blip r:embed="rId2"/>
          <a:srcRect t="15039" b="15039"/>
          <a:stretch>
            <a:fillRect/>
          </a:stretch>
        </p:blipFill>
        <p:spPr>
          <a:xfrm>
            <a:off x="4958818" y="1345569"/>
            <a:ext cx="2692400" cy="1696212"/>
          </a:xfrm>
        </p:spPr>
      </p:pic>
      <p:sp>
        <p:nvSpPr>
          <p:cNvPr id="8" name="ZoneTexte 7"/>
          <p:cNvSpPr txBox="1"/>
          <p:nvPr/>
        </p:nvSpPr>
        <p:spPr>
          <a:xfrm>
            <a:off x="73779" y="667739"/>
            <a:ext cx="4407676" cy="4524316"/>
          </a:xfrm>
          <a:prstGeom prst="rect">
            <a:avLst/>
          </a:prstGeom>
          <a:noFill/>
        </p:spPr>
        <p:txBody>
          <a:bodyPr wrap="square" rtlCol="0">
            <a:spAutoFit/>
          </a:bodyPr>
          <a:lstStyle/>
          <a:p>
            <a:pPr algn="just"/>
            <a:r>
              <a:rPr lang="fr-FR" dirty="0" smtClean="0">
                <a:solidFill>
                  <a:srgbClr val="000000"/>
                </a:solidFill>
              </a:rPr>
              <a:t>On peut dire qu’ils le sont surtout dans </a:t>
            </a:r>
            <a:r>
              <a:rPr lang="fr-FR" dirty="0">
                <a:solidFill>
                  <a:srgbClr val="000000"/>
                </a:solidFill>
              </a:rPr>
              <a:t>leurs rapports avec </a:t>
            </a:r>
            <a:r>
              <a:rPr lang="fr-FR" dirty="0" smtClean="0">
                <a:solidFill>
                  <a:srgbClr val="000000"/>
                </a:solidFill>
              </a:rPr>
              <a:t>l'entreprise, aujourd’hui </a:t>
            </a:r>
            <a:r>
              <a:rPr lang="fr-FR" dirty="0" smtClean="0"/>
              <a:t>moins </a:t>
            </a:r>
            <a:r>
              <a:rPr lang="fr-FR" dirty="0"/>
              <a:t>attachés à la société pour laquelle ils travaillent, ils n'hésitent pas à changer d'entreprise lorsque celle-ci ne répond plus à leurs attentes. Les Y sont plus motivés par le poste qu'on leur propose que par le prestige de l'entreprise</a:t>
            </a:r>
            <a:r>
              <a:rPr lang="fr-FR" dirty="0" smtClean="0">
                <a:solidFill>
                  <a:srgbClr val="000000"/>
                </a:solidFill>
              </a:rPr>
              <a:t>.</a:t>
            </a:r>
            <a:r>
              <a:rPr lang="fr-FR" dirty="0">
                <a:solidFill>
                  <a:srgbClr val="000000"/>
                </a:solidFill>
              </a:rPr>
              <a:t> Toutefois, et ce n'est pas le seul paradoxe, s'ils sont </a:t>
            </a:r>
            <a:r>
              <a:rPr lang="fr-FR" dirty="0" smtClean="0">
                <a:solidFill>
                  <a:srgbClr val="000000"/>
                </a:solidFill>
              </a:rPr>
              <a:t>individualistes, </a:t>
            </a:r>
            <a:r>
              <a:rPr lang="fr-FR" dirty="0">
                <a:solidFill>
                  <a:srgbClr val="000000"/>
                </a:solidFill>
              </a:rPr>
              <a:t>ils se regroupent en réseaux tels que Facebook et utilisent de nombreux outils (blog, Youtube...) pour partager leur </a:t>
            </a:r>
            <a:r>
              <a:rPr lang="fr-FR" dirty="0" smtClean="0">
                <a:solidFill>
                  <a:srgbClr val="000000"/>
                </a:solidFill>
              </a:rPr>
              <a:t>création et se faire connaître. C’est la culture du « moi » ils aiment partager avec leurs amis, leurs communautés mais surtout être mis en avant.</a:t>
            </a:r>
            <a:r>
              <a:rPr lang="fr-FR" dirty="0">
                <a:solidFill>
                  <a:srgbClr val="000000"/>
                </a:solidFill>
              </a:rPr>
              <a:t> </a:t>
            </a:r>
          </a:p>
        </p:txBody>
      </p:sp>
      <p:sp>
        <p:nvSpPr>
          <p:cNvPr id="9" name="Titre 1"/>
          <p:cNvSpPr txBox="1">
            <a:spLocks/>
          </p:cNvSpPr>
          <p:nvPr/>
        </p:nvSpPr>
        <p:spPr>
          <a:xfrm>
            <a:off x="5318268" y="4266099"/>
            <a:ext cx="2332950" cy="745006"/>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fr-FR" sz="2800" dirty="0" smtClean="0">
                <a:solidFill>
                  <a:schemeClr val="tx1"/>
                </a:solidFill>
              </a:rPr>
              <a:t>« Impatient »</a:t>
            </a:r>
            <a:endParaRPr lang="fr-FR" sz="2800" dirty="0">
              <a:solidFill>
                <a:schemeClr val="tx1"/>
              </a:solidFill>
            </a:endParaRPr>
          </a:p>
        </p:txBody>
      </p:sp>
      <p:sp>
        <p:nvSpPr>
          <p:cNvPr id="10" name="ZoneTexte 9"/>
          <p:cNvSpPr txBox="1"/>
          <p:nvPr/>
        </p:nvSpPr>
        <p:spPr>
          <a:xfrm>
            <a:off x="903222" y="5192055"/>
            <a:ext cx="7279428" cy="1477328"/>
          </a:xfrm>
          <a:prstGeom prst="rect">
            <a:avLst/>
          </a:prstGeom>
          <a:noFill/>
        </p:spPr>
        <p:txBody>
          <a:bodyPr wrap="square" rtlCol="0">
            <a:spAutoFit/>
          </a:bodyPr>
          <a:lstStyle/>
          <a:p>
            <a:pPr algn="just"/>
            <a:r>
              <a:rPr lang="fr-FR" dirty="0" smtClean="0"/>
              <a:t>L’individu habitué au numérique déteste par dessus tout les pertes de temps et les temps morts ; c’est l’individu qui ne supporte pas d’attendre et qui « veut tout, tout de suite et partout ». L’immédiateté est primée avant tout, c’est notamment ce qu’il retrouve dans ses habitudes sur internet (il peut tout avoir et/ou tout consulter dans l’immédiat.</a:t>
            </a:r>
            <a:endParaRPr lang="fr-FR" dirty="0"/>
          </a:p>
        </p:txBody>
      </p:sp>
    </p:spTree>
    <p:extLst>
      <p:ext uri="{BB962C8B-B14F-4D97-AF65-F5344CB8AC3E}">
        <p14:creationId xmlns:p14="http://schemas.microsoft.com/office/powerpoint/2010/main" val="87382986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5032099" y="3344536"/>
            <a:ext cx="2837554" cy="745006"/>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fr-FR" sz="2800" dirty="0" smtClean="0">
                <a:solidFill>
                  <a:schemeClr val="tx1"/>
                </a:solidFill>
              </a:rPr>
              <a:t>« Interconnecté »</a:t>
            </a:r>
            <a:endParaRPr lang="fr-FR" sz="2800" dirty="0">
              <a:solidFill>
                <a:schemeClr val="tx1"/>
              </a:solidFill>
            </a:endParaRPr>
          </a:p>
        </p:txBody>
      </p:sp>
      <p:sp>
        <p:nvSpPr>
          <p:cNvPr id="3" name="ZoneTexte 2"/>
          <p:cNvSpPr txBox="1"/>
          <p:nvPr/>
        </p:nvSpPr>
        <p:spPr>
          <a:xfrm>
            <a:off x="158652" y="751317"/>
            <a:ext cx="4423989" cy="3139321"/>
          </a:xfrm>
          <a:prstGeom prst="rect">
            <a:avLst/>
          </a:prstGeom>
          <a:noFill/>
        </p:spPr>
        <p:txBody>
          <a:bodyPr wrap="square" rtlCol="0">
            <a:spAutoFit/>
          </a:bodyPr>
          <a:lstStyle/>
          <a:p>
            <a:pPr algn="just"/>
            <a:r>
              <a:rPr lang="fr-FR" dirty="0" smtClean="0"/>
              <a:t>Une information qu’il valorise : aujourd’hui les individus sont submergés d’informations en tout genre, d’actualités souvent contradictoires et autres … Le principal atout de l’individu réside dans sa capacité à pouvoir valoriser ce flux abondant et de valider l’information véritablement pertinente qu’il recherche tout en la recherchant le plus rapidement possible sachant que pour lui elle a une durée de vie limitée.</a:t>
            </a:r>
            <a:endParaRPr lang="fr-FR" dirty="0"/>
          </a:p>
        </p:txBody>
      </p:sp>
      <p:pic>
        <p:nvPicPr>
          <p:cNvPr id="5" name="Image 4"/>
          <p:cNvPicPr>
            <a:picLocks noChangeAspect="1"/>
          </p:cNvPicPr>
          <p:nvPr/>
        </p:nvPicPr>
        <p:blipFill>
          <a:blip r:embed="rId2"/>
          <a:stretch>
            <a:fillRect/>
          </a:stretch>
        </p:blipFill>
        <p:spPr>
          <a:xfrm>
            <a:off x="5266995" y="1109086"/>
            <a:ext cx="2996324" cy="2057178"/>
          </a:xfrm>
          <a:prstGeom prst="rect">
            <a:avLst/>
          </a:prstGeom>
        </p:spPr>
      </p:pic>
      <p:sp>
        <p:nvSpPr>
          <p:cNvPr id="6" name="Titre 1"/>
          <p:cNvSpPr txBox="1">
            <a:spLocks/>
          </p:cNvSpPr>
          <p:nvPr/>
        </p:nvSpPr>
        <p:spPr>
          <a:xfrm>
            <a:off x="158652" y="137055"/>
            <a:ext cx="2569270" cy="745006"/>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fr-FR" sz="2800" dirty="0" smtClean="0">
                <a:solidFill>
                  <a:schemeClr val="tx1"/>
                </a:solidFill>
              </a:rPr>
              <a:t>« Interactivité »</a:t>
            </a:r>
            <a:endParaRPr lang="fr-FR" sz="2800" dirty="0">
              <a:solidFill>
                <a:schemeClr val="tx1"/>
              </a:solidFill>
            </a:endParaRPr>
          </a:p>
        </p:txBody>
      </p:sp>
      <p:sp>
        <p:nvSpPr>
          <p:cNvPr id="7" name="ZoneTexte 6"/>
          <p:cNvSpPr txBox="1"/>
          <p:nvPr/>
        </p:nvSpPr>
        <p:spPr>
          <a:xfrm>
            <a:off x="411368" y="4178934"/>
            <a:ext cx="7851951" cy="2308324"/>
          </a:xfrm>
          <a:prstGeom prst="rect">
            <a:avLst/>
          </a:prstGeom>
          <a:noFill/>
        </p:spPr>
        <p:txBody>
          <a:bodyPr wrap="square" rtlCol="0">
            <a:spAutoFit/>
          </a:bodyPr>
          <a:lstStyle/>
          <a:p>
            <a:pPr algn="just"/>
            <a:r>
              <a:rPr lang="fr-FR" dirty="0" smtClean="0"/>
              <a:t>Aujourd’hui 95 % des adolescents de 11 à 17 ans possèdent une connexion internet chez eux et 60 % d’entre eux utilisent internet plusieurs fois par jours contre 56 % chez les 25-99 ans. La réponse à ce fort pourcentage ? Le développement toujours plus grandissant de la téléphonie mobile avec les « Smartphones » leur permettant de surfer sur internet, de consulter et d’interagir sur les réseaux sociaux et cela ou qu’ils le veuillent. Le développement des tablettes tactiles aussi vient accentuer ce phénomène de nomadisme, bien plus pratique qu’un ordinateur portable.</a:t>
            </a:r>
            <a:endParaRPr lang="fr-FR" dirty="0"/>
          </a:p>
        </p:txBody>
      </p:sp>
    </p:spTree>
    <p:extLst>
      <p:ext uri="{BB962C8B-B14F-4D97-AF65-F5344CB8AC3E}">
        <p14:creationId xmlns:p14="http://schemas.microsoft.com/office/powerpoint/2010/main" val="248574364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328193" y="178273"/>
            <a:ext cx="3749718" cy="745006"/>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fr-FR" sz="2800" dirty="0" smtClean="0">
                <a:solidFill>
                  <a:schemeClr val="tx1"/>
                </a:solidFill>
              </a:rPr>
              <a:t>« </a:t>
            </a:r>
            <a:r>
              <a:rPr lang="fr-FR" sz="2800" dirty="0">
                <a:solidFill>
                  <a:schemeClr val="tx1"/>
                </a:solidFill>
              </a:rPr>
              <a:t>P</a:t>
            </a:r>
            <a:r>
              <a:rPr lang="fr-FR" sz="2800" dirty="0" smtClean="0">
                <a:solidFill>
                  <a:schemeClr val="tx1"/>
                </a:solidFill>
              </a:rPr>
              <a:t>lus réalistes »</a:t>
            </a:r>
            <a:endParaRPr lang="fr-FR" sz="2800" dirty="0">
              <a:solidFill>
                <a:schemeClr val="tx1"/>
              </a:solidFill>
            </a:endParaRPr>
          </a:p>
        </p:txBody>
      </p:sp>
      <p:sp>
        <p:nvSpPr>
          <p:cNvPr id="3" name="ZoneTexte 2"/>
          <p:cNvSpPr txBox="1"/>
          <p:nvPr/>
        </p:nvSpPr>
        <p:spPr>
          <a:xfrm>
            <a:off x="328193" y="923279"/>
            <a:ext cx="7333086" cy="1477328"/>
          </a:xfrm>
          <a:prstGeom prst="rect">
            <a:avLst/>
          </a:prstGeom>
          <a:noFill/>
        </p:spPr>
        <p:txBody>
          <a:bodyPr wrap="square" rtlCol="0">
            <a:spAutoFit/>
          </a:bodyPr>
          <a:lstStyle/>
          <a:p>
            <a:pPr algn="just"/>
            <a:r>
              <a:rPr lang="fr-FR" dirty="0" smtClean="0"/>
              <a:t>Cette population est moins enchantés que ses ainés et se méfie du système politique et des institutions. Elle préfère plutôt s’engager dans des actions ou des projets concrets, solidaire, écologique ou lié au développement durable … On trouve aussi un nouveau rapport au monde du travail avec une envie de concilier emploie et réalisation de soi</a:t>
            </a:r>
            <a:endParaRPr lang="fr-FR" dirty="0"/>
          </a:p>
        </p:txBody>
      </p:sp>
      <p:sp>
        <p:nvSpPr>
          <p:cNvPr id="5" name="Titre 1"/>
          <p:cNvSpPr txBox="1">
            <a:spLocks/>
          </p:cNvSpPr>
          <p:nvPr/>
        </p:nvSpPr>
        <p:spPr>
          <a:xfrm>
            <a:off x="328193" y="2400607"/>
            <a:ext cx="3749718" cy="745006"/>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fr-FR" sz="2800" dirty="0" smtClean="0">
                <a:solidFill>
                  <a:schemeClr val="tx1"/>
                </a:solidFill>
              </a:rPr>
              <a:t>« </a:t>
            </a:r>
            <a:r>
              <a:rPr lang="fr-FR" sz="2800" dirty="0">
                <a:solidFill>
                  <a:schemeClr val="tx1"/>
                </a:solidFill>
              </a:rPr>
              <a:t>P</a:t>
            </a:r>
            <a:r>
              <a:rPr lang="fr-FR" sz="2800" dirty="0" smtClean="0">
                <a:solidFill>
                  <a:schemeClr val="tx1"/>
                </a:solidFill>
              </a:rPr>
              <a:t>lus écologiques »</a:t>
            </a:r>
            <a:endParaRPr lang="fr-FR" sz="2800" dirty="0">
              <a:solidFill>
                <a:schemeClr val="tx1"/>
              </a:solidFill>
            </a:endParaRPr>
          </a:p>
        </p:txBody>
      </p:sp>
      <p:sp>
        <p:nvSpPr>
          <p:cNvPr id="6" name="ZoneTexte 5"/>
          <p:cNvSpPr txBox="1"/>
          <p:nvPr/>
        </p:nvSpPr>
        <p:spPr>
          <a:xfrm>
            <a:off x="328193" y="3145613"/>
            <a:ext cx="7416261" cy="1477328"/>
          </a:xfrm>
          <a:prstGeom prst="rect">
            <a:avLst/>
          </a:prstGeom>
          <a:noFill/>
        </p:spPr>
        <p:txBody>
          <a:bodyPr wrap="square" rtlCol="0">
            <a:spAutoFit/>
          </a:bodyPr>
          <a:lstStyle/>
          <a:p>
            <a:pPr algn="just"/>
            <a:r>
              <a:rPr lang="fr-FR" dirty="0" smtClean="0"/>
              <a:t>Ils sont plus soucieux que leurs ainés de protéger l’environnement notamment par l’utilisation de l’automobile : </a:t>
            </a:r>
            <a:r>
              <a:rPr lang="fr-FR" dirty="0"/>
              <a:t>Une "forte majorité" d'acheteurs âgés de 19 à 31 ans préfèreraient investir dans une voiture hybride plus que dans n'importe quel autre type de véhicule, selon </a:t>
            </a:r>
            <a:r>
              <a:rPr lang="fr-FR" dirty="0" smtClean="0"/>
              <a:t>des sondages.</a:t>
            </a:r>
            <a:endParaRPr lang="fr-FR" dirty="0"/>
          </a:p>
        </p:txBody>
      </p:sp>
      <p:sp>
        <p:nvSpPr>
          <p:cNvPr id="7" name="Titre 1"/>
          <p:cNvSpPr txBox="1">
            <a:spLocks/>
          </p:cNvSpPr>
          <p:nvPr/>
        </p:nvSpPr>
        <p:spPr>
          <a:xfrm>
            <a:off x="328193" y="4489050"/>
            <a:ext cx="3749718" cy="745006"/>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fr-FR" sz="2800" dirty="0" smtClean="0">
                <a:solidFill>
                  <a:schemeClr val="tx1"/>
                </a:solidFill>
              </a:rPr>
              <a:t>« </a:t>
            </a:r>
            <a:r>
              <a:rPr lang="fr-FR" sz="2800" dirty="0">
                <a:solidFill>
                  <a:schemeClr val="tx1"/>
                </a:solidFill>
              </a:rPr>
              <a:t>P</a:t>
            </a:r>
            <a:r>
              <a:rPr lang="fr-FR" sz="2800" dirty="0" smtClean="0">
                <a:solidFill>
                  <a:schemeClr val="tx1"/>
                </a:solidFill>
              </a:rPr>
              <a:t>lus exigeants »</a:t>
            </a:r>
            <a:endParaRPr lang="fr-FR" sz="2800" dirty="0">
              <a:solidFill>
                <a:schemeClr val="tx1"/>
              </a:solidFill>
            </a:endParaRPr>
          </a:p>
        </p:txBody>
      </p:sp>
      <p:sp>
        <p:nvSpPr>
          <p:cNvPr id="8" name="ZoneTexte 7"/>
          <p:cNvSpPr txBox="1"/>
          <p:nvPr/>
        </p:nvSpPr>
        <p:spPr>
          <a:xfrm>
            <a:off x="411368" y="5234056"/>
            <a:ext cx="7333086" cy="1200329"/>
          </a:xfrm>
          <a:prstGeom prst="rect">
            <a:avLst/>
          </a:prstGeom>
          <a:noFill/>
        </p:spPr>
        <p:txBody>
          <a:bodyPr wrap="square" rtlCol="0">
            <a:spAutoFit/>
          </a:bodyPr>
          <a:lstStyle/>
          <a:p>
            <a:pPr algn="just"/>
            <a:r>
              <a:rPr lang="fr-FR" dirty="0" smtClean="0"/>
              <a:t>Au niveau professionnel, </a:t>
            </a:r>
            <a:r>
              <a:rPr lang="fr-FR" dirty="0"/>
              <a:t>ils souhaitent d’abord trouver un sens </a:t>
            </a:r>
            <a:r>
              <a:rPr lang="fr-FR" dirty="0" smtClean="0"/>
              <a:t>à leur carrière, </a:t>
            </a:r>
            <a:r>
              <a:rPr lang="fr-FR" dirty="0"/>
              <a:t>et choisir un emploi en adéquation avec </a:t>
            </a:r>
            <a:r>
              <a:rPr lang="fr-FR" dirty="0" smtClean="0"/>
              <a:t>des valeurs auxquelles ils tiennent. Ils veulent ainsi, de l’authenticité, de la transparence mais aussi une forte reconnaissance de leur travail.</a:t>
            </a:r>
            <a:endParaRPr lang="fr-FR" dirty="0"/>
          </a:p>
        </p:txBody>
      </p:sp>
    </p:spTree>
    <p:extLst>
      <p:ext uri="{BB962C8B-B14F-4D97-AF65-F5344CB8AC3E}">
        <p14:creationId xmlns:p14="http://schemas.microsoft.com/office/powerpoint/2010/main" val="58557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19519"/>
            <a:ext cx="7620000" cy="798042"/>
          </a:xfrm>
        </p:spPr>
        <p:txBody>
          <a:bodyPr/>
          <a:lstStyle/>
          <a:p>
            <a:pPr algn="ctr"/>
            <a:r>
              <a:rPr lang="fr-FR" sz="3600" dirty="0" smtClean="0"/>
              <a:t>Site web</a:t>
            </a:r>
            <a:endParaRPr lang="fr-FR" sz="3600" dirty="0"/>
          </a:p>
        </p:txBody>
      </p:sp>
      <p:sp>
        <p:nvSpPr>
          <p:cNvPr id="3" name="Espace réservé du contenu 2"/>
          <p:cNvSpPr>
            <a:spLocks noGrp="1"/>
          </p:cNvSpPr>
          <p:nvPr>
            <p:ph idx="1"/>
          </p:nvPr>
        </p:nvSpPr>
        <p:spPr>
          <a:xfrm>
            <a:off x="457200" y="1143000"/>
            <a:ext cx="7620000" cy="5257800"/>
          </a:xfrm>
        </p:spPr>
        <p:txBody>
          <a:bodyPr>
            <a:normAutofit/>
          </a:bodyPr>
          <a:lstStyle/>
          <a:p>
            <a:pPr marL="114300" indent="0" algn="just">
              <a:buNone/>
            </a:pPr>
            <a:r>
              <a:rPr lang="fr-FR" sz="1800" dirty="0" smtClean="0"/>
              <a:t>La génération Y, qui peut aussi être appelée « Nativesdigitals » par certains, est née avec le web et l’utilise tous les jours pour la plupart, y fréquente de nombreux sites webs.</a:t>
            </a:r>
          </a:p>
          <a:p>
            <a:pPr marL="114300" indent="0">
              <a:buNone/>
            </a:pPr>
            <a:endParaRPr lang="fr-FR" dirty="0"/>
          </a:p>
        </p:txBody>
      </p:sp>
      <p:pic>
        <p:nvPicPr>
          <p:cNvPr id="4" name="Image 3"/>
          <p:cNvPicPr>
            <a:picLocks noChangeAspect="1"/>
          </p:cNvPicPr>
          <p:nvPr/>
        </p:nvPicPr>
        <p:blipFill>
          <a:blip r:embed="rId3"/>
          <a:stretch>
            <a:fillRect/>
          </a:stretch>
        </p:blipFill>
        <p:spPr>
          <a:xfrm>
            <a:off x="1483469" y="2383277"/>
            <a:ext cx="5114615" cy="40175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0576384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620000" cy="525037"/>
          </a:xfrm>
        </p:spPr>
        <p:txBody>
          <a:bodyPr/>
          <a:lstStyle/>
          <a:p>
            <a:pPr algn="ctr"/>
            <a:r>
              <a:rPr lang="fr-FR" sz="3600" dirty="0" smtClean="0"/>
              <a:t>Site web : Les </a:t>
            </a:r>
            <a:r>
              <a:rPr lang="fr-FR" sz="3600" dirty="0"/>
              <a:t>réseaux </a:t>
            </a:r>
            <a:r>
              <a:rPr lang="fr-FR" sz="3600" dirty="0" smtClean="0"/>
              <a:t>sociaux</a:t>
            </a:r>
            <a:endParaRPr lang="fr-FR" sz="3600" dirty="0"/>
          </a:p>
        </p:txBody>
      </p:sp>
      <p:sp>
        <p:nvSpPr>
          <p:cNvPr id="3" name="Espace réservé du contenu 2"/>
          <p:cNvSpPr>
            <a:spLocks noGrp="1"/>
          </p:cNvSpPr>
          <p:nvPr>
            <p:ph idx="1"/>
          </p:nvPr>
        </p:nvSpPr>
        <p:spPr>
          <a:xfrm>
            <a:off x="457200" y="1223033"/>
            <a:ext cx="7620000" cy="5177767"/>
          </a:xfrm>
        </p:spPr>
        <p:txBody>
          <a:bodyPr/>
          <a:lstStyle/>
          <a:p>
            <a:pPr marL="114300" indent="0" algn="just">
              <a:buNone/>
            </a:pPr>
            <a:r>
              <a:rPr lang="fr-FR" sz="1800" dirty="0" smtClean="0"/>
              <a:t>Facebook </a:t>
            </a:r>
            <a:r>
              <a:rPr lang="fr-FR" sz="1800" dirty="0"/>
              <a:t>est </a:t>
            </a:r>
            <a:r>
              <a:rPr lang="fr-FR" sz="1800" dirty="0" smtClean="0"/>
              <a:t>« LE » </a:t>
            </a:r>
            <a:r>
              <a:rPr lang="fr-FR" sz="1800" dirty="0"/>
              <a:t>site de la génération Y, on y trouve presque toute la population de la génération Y qui </a:t>
            </a:r>
            <a:r>
              <a:rPr lang="fr-FR" sz="1800" dirty="0" smtClean="0"/>
              <a:t>va y </a:t>
            </a:r>
            <a:r>
              <a:rPr lang="fr-FR" sz="1800" dirty="0"/>
              <a:t>être présente et échanger. Il y a aussi Twitter qui représente bien </a:t>
            </a:r>
            <a:r>
              <a:rPr lang="fr-FR" sz="1800" dirty="0" smtClean="0"/>
              <a:t>cette génération. </a:t>
            </a:r>
            <a:r>
              <a:rPr lang="fr-FR" sz="1800" dirty="0"/>
              <a:t>Ce sont les sites pour « vivre en temps réel </a:t>
            </a:r>
            <a:r>
              <a:rPr lang="fr-FR" sz="1800" dirty="0" smtClean="0"/>
              <a:t>».</a:t>
            </a:r>
            <a:endParaRPr lang="fr-FR" sz="1800" dirty="0"/>
          </a:p>
          <a:p>
            <a:endParaRPr lang="fr-FR" dirty="0"/>
          </a:p>
        </p:txBody>
      </p:sp>
      <p:pic>
        <p:nvPicPr>
          <p:cNvPr id="4" name="Image 3"/>
          <p:cNvPicPr>
            <a:picLocks noChangeAspect="1"/>
          </p:cNvPicPr>
          <p:nvPr/>
        </p:nvPicPr>
        <p:blipFill>
          <a:blip r:embed="rId2"/>
          <a:stretch>
            <a:fillRect/>
          </a:stretch>
        </p:blipFill>
        <p:spPr>
          <a:xfrm>
            <a:off x="457200" y="2759665"/>
            <a:ext cx="4266574" cy="29041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Image 4"/>
          <p:cNvPicPr>
            <a:picLocks noChangeAspect="1"/>
          </p:cNvPicPr>
          <p:nvPr/>
        </p:nvPicPr>
        <p:blipFill>
          <a:blip r:embed="rId3"/>
          <a:stretch>
            <a:fillRect/>
          </a:stretch>
        </p:blipFill>
        <p:spPr>
          <a:xfrm>
            <a:off x="4948046" y="3603113"/>
            <a:ext cx="3251374" cy="31294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334079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5002" y="274638"/>
            <a:ext cx="8118484" cy="1143000"/>
          </a:xfrm>
        </p:spPr>
        <p:txBody>
          <a:bodyPr/>
          <a:lstStyle/>
          <a:p>
            <a:pPr algn="ctr"/>
            <a:r>
              <a:rPr lang="fr-FR" sz="3600" dirty="0" smtClean="0"/>
              <a:t>Site web : Les </a:t>
            </a:r>
            <a:r>
              <a:rPr lang="fr-FR" sz="3600" dirty="0"/>
              <a:t>sites </a:t>
            </a:r>
            <a:r>
              <a:rPr lang="fr-FR" sz="3600" dirty="0" smtClean="0"/>
              <a:t>d’échange </a:t>
            </a:r>
            <a:r>
              <a:rPr lang="fr-FR" sz="3600" dirty="0"/>
              <a:t>et de </a:t>
            </a:r>
            <a:r>
              <a:rPr lang="fr-FR" sz="3600" dirty="0" smtClean="0"/>
              <a:t>partage</a:t>
            </a:r>
            <a:endParaRPr lang="fr-FR" sz="3600" dirty="0"/>
          </a:p>
        </p:txBody>
      </p:sp>
      <p:sp>
        <p:nvSpPr>
          <p:cNvPr id="3" name="Espace réservé du contenu 2"/>
          <p:cNvSpPr>
            <a:spLocks noGrp="1"/>
          </p:cNvSpPr>
          <p:nvPr>
            <p:ph idx="1"/>
          </p:nvPr>
        </p:nvSpPr>
        <p:spPr>
          <a:xfrm>
            <a:off x="175002" y="1254392"/>
            <a:ext cx="3948225" cy="5033251"/>
          </a:xfrm>
        </p:spPr>
        <p:txBody>
          <a:bodyPr>
            <a:normAutofit/>
          </a:bodyPr>
          <a:lstStyle/>
          <a:p>
            <a:endParaRPr lang="fr-FR" dirty="0" smtClean="0"/>
          </a:p>
          <a:p>
            <a:pPr marL="114300" indent="0" algn="just">
              <a:buNone/>
            </a:pPr>
            <a:r>
              <a:rPr lang="fr-FR" sz="2000" dirty="0" smtClean="0"/>
              <a:t>Les </a:t>
            </a:r>
            <a:r>
              <a:rPr lang="fr-FR" sz="2000" dirty="0"/>
              <a:t>forums divers et variés sur des sujets donnés ou même des forums généralistes qui vont être utilisés pour discuter, débattre, partager </a:t>
            </a:r>
            <a:r>
              <a:rPr lang="fr-FR" sz="2000" dirty="0" smtClean="0"/>
              <a:t>sur </a:t>
            </a:r>
            <a:r>
              <a:rPr lang="fr-FR" sz="2000" dirty="0"/>
              <a:t>des sujets précis</a:t>
            </a:r>
            <a:r>
              <a:rPr lang="fr-FR" sz="2000" dirty="0" smtClean="0"/>
              <a:t>.</a:t>
            </a:r>
          </a:p>
          <a:p>
            <a:pPr marL="114300" indent="0" algn="just">
              <a:buNone/>
            </a:pPr>
            <a:endParaRPr lang="fr-FR" sz="2000" dirty="0"/>
          </a:p>
          <a:p>
            <a:pPr algn="just">
              <a:buFont typeface="Wingdings" charset="2"/>
              <a:buChar char="§"/>
            </a:pPr>
            <a:r>
              <a:rPr lang="fr-FR" sz="2000" dirty="0" smtClean="0"/>
              <a:t>Santé</a:t>
            </a:r>
          </a:p>
          <a:p>
            <a:pPr algn="just">
              <a:buFont typeface="Wingdings" charset="2"/>
              <a:buChar char="§"/>
            </a:pPr>
            <a:r>
              <a:rPr lang="fr-FR" sz="2000" dirty="0" smtClean="0"/>
              <a:t>Jeux vidéo</a:t>
            </a:r>
          </a:p>
          <a:p>
            <a:pPr algn="just">
              <a:buFont typeface="Wingdings" charset="2"/>
              <a:buChar char="§"/>
            </a:pPr>
            <a:r>
              <a:rPr lang="fr-FR" sz="2000" dirty="0" smtClean="0"/>
              <a:t>Nouvelles technologies</a:t>
            </a:r>
          </a:p>
          <a:p>
            <a:pPr algn="just">
              <a:buFont typeface="Wingdings" charset="2"/>
              <a:buChar char="§"/>
            </a:pPr>
            <a:r>
              <a:rPr lang="fr-FR" sz="2000" dirty="0" smtClean="0"/>
              <a:t>Internet</a:t>
            </a:r>
          </a:p>
          <a:p>
            <a:pPr algn="just">
              <a:buFont typeface="Wingdings" charset="2"/>
              <a:buChar char="§"/>
            </a:pPr>
            <a:r>
              <a:rPr lang="fr-FR" sz="2000" dirty="0" smtClean="0"/>
              <a:t>Multimédia</a:t>
            </a:r>
          </a:p>
          <a:p>
            <a:pPr algn="just">
              <a:buFont typeface="Wingdings" charset="2"/>
              <a:buChar char="§"/>
            </a:pPr>
            <a:r>
              <a:rPr lang="fr-FR" sz="2000" dirty="0" smtClean="0"/>
              <a:t>Tv</a:t>
            </a:r>
          </a:p>
          <a:p>
            <a:pPr algn="just">
              <a:buFont typeface="Wingdings" charset="2"/>
              <a:buChar char="§"/>
            </a:pPr>
            <a:r>
              <a:rPr lang="fr-FR" sz="2000" dirty="0" smtClean="0"/>
              <a:t>Etc …</a:t>
            </a:r>
            <a:endParaRPr lang="fr-FR" sz="2000" dirty="0"/>
          </a:p>
          <a:p>
            <a:pPr marL="114300" indent="0">
              <a:buNone/>
            </a:pPr>
            <a:endParaRPr lang="fr-FR" dirty="0" smtClean="0"/>
          </a:p>
        </p:txBody>
      </p:sp>
      <p:pic>
        <p:nvPicPr>
          <p:cNvPr id="5" name="Image 4"/>
          <p:cNvPicPr>
            <a:picLocks noChangeAspect="1"/>
          </p:cNvPicPr>
          <p:nvPr/>
        </p:nvPicPr>
        <p:blipFill>
          <a:blip r:embed="rId2"/>
          <a:stretch>
            <a:fillRect/>
          </a:stretch>
        </p:blipFill>
        <p:spPr>
          <a:xfrm>
            <a:off x="4531119" y="2508785"/>
            <a:ext cx="3762367" cy="30269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ZoneTexte 5"/>
          <p:cNvSpPr txBox="1"/>
          <p:nvPr/>
        </p:nvSpPr>
        <p:spPr>
          <a:xfrm>
            <a:off x="4608963" y="5773603"/>
            <a:ext cx="3402053" cy="646331"/>
          </a:xfrm>
          <a:prstGeom prst="rect">
            <a:avLst/>
          </a:prstGeom>
          <a:noFill/>
        </p:spPr>
        <p:txBody>
          <a:bodyPr wrap="square" rtlCol="0">
            <a:spAutoFit/>
          </a:bodyPr>
          <a:lstStyle/>
          <a:p>
            <a:pPr algn="ctr"/>
            <a:r>
              <a:rPr lang="fr-FR" dirty="0" smtClean="0"/>
              <a:t>Exemple de forum : www.commentcamarche.net</a:t>
            </a:r>
            <a:endParaRPr lang="fr-FR" dirty="0"/>
          </a:p>
        </p:txBody>
      </p:sp>
    </p:spTree>
    <p:extLst>
      <p:ext uri="{BB962C8B-B14F-4D97-AF65-F5344CB8AC3E}">
        <p14:creationId xmlns:p14="http://schemas.microsoft.com/office/powerpoint/2010/main" val="86223162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3600" dirty="0" smtClean="0"/>
              <a:t>Site web : Les </a:t>
            </a:r>
            <a:r>
              <a:rPr lang="fr-FR" sz="3600" dirty="0"/>
              <a:t>sites </a:t>
            </a:r>
            <a:r>
              <a:rPr lang="fr-FR" sz="3600" dirty="0" smtClean="0"/>
              <a:t>d’informations</a:t>
            </a:r>
            <a:endParaRPr lang="fr-FR" sz="3600" dirty="0"/>
          </a:p>
        </p:txBody>
      </p:sp>
      <p:sp>
        <p:nvSpPr>
          <p:cNvPr id="3" name="Espace réservé du contenu 2"/>
          <p:cNvSpPr>
            <a:spLocks noGrp="1"/>
          </p:cNvSpPr>
          <p:nvPr>
            <p:ph idx="1"/>
          </p:nvPr>
        </p:nvSpPr>
        <p:spPr/>
        <p:txBody>
          <a:bodyPr/>
          <a:lstStyle/>
          <a:p>
            <a:pPr marL="114300" indent="0" algn="just">
              <a:buNone/>
            </a:pPr>
            <a:r>
              <a:rPr lang="fr-FR" sz="2000" dirty="0" smtClean="0"/>
              <a:t>On </a:t>
            </a:r>
            <a:r>
              <a:rPr lang="fr-FR" sz="2000" dirty="0"/>
              <a:t>peut ici trouver les sites des grands quotidiens nationaux entre autres comme le site Lemonde.fr </a:t>
            </a:r>
            <a:r>
              <a:rPr lang="fr-FR" sz="2000" dirty="0" smtClean="0"/>
              <a:t>ou Lefigaro.fr ou encore rue89.com.</a:t>
            </a:r>
          </a:p>
          <a:p>
            <a:endParaRPr lang="fr-FR" dirty="0"/>
          </a:p>
          <a:p>
            <a:endParaRPr lang="fr-FR" dirty="0"/>
          </a:p>
        </p:txBody>
      </p:sp>
      <p:pic>
        <p:nvPicPr>
          <p:cNvPr id="4" name="Image 3"/>
          <p:cNvPicPr>
            <a:picLocks noChangeAspect="1"/>
          </p:cNvPicPr>
          <p:nvPr/>
        </p:nvPicPr>
        <p:blipFill>
          <a:blip r:embed="rId2"/>
          <a:stretch>
            <a:fillRect/>
          </a:stretch>
        </p:blipFill>
        <p:spPr>
          <a:xfrm>
            <a:off x="929308" y="2882906"/>
            <a:ext cx="6814923" cy="36333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8957138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Sommaire</a:t>
            </a:r>
            <a:endParaRPr lang="fr-FR" dirty="0"/>
          </a:p>
        </p:txBody>
      </p:sp>
      <p:sp>
        <p:nvSpPr>
          <p:cNvPr id="3" name="Espace réservé du contenu 2"/>
          <p:cNvSpPr>
            <a:spLocks noGrp="1"/>
          </p:cNvSpPr>
          <p:nvPr>
            <p:ph idx="1"/>
          </p:nvPr>
        </p:nvSpPr>
        <p:spPr>
          <a:xfrm>
            <a:off x="457200" y="1615880"/>
            <a:ext cx="7620000" cy="4800600"/>
          </a:xfrm>
        </p:spPr>
        <p:txBody>
          <a:bodyPr>
            <a:normAutofit/>
          </a:bodyPr>
          <a:lstStyle/>
          <a:p>
            <a:r>
              <a:rPr lang="fr-FR" sz="2000" dirty="0" smtClean="0"/>
              <a:t>Introduction</a:t>
            </a:r>
          </a:p>
          <a:p>
            <a:r>
              <a:rPr lang="fr-FR" sz="2000" dirty="0" smtClean="0"/>
              <a:t>Intérêt du segment</a:t>
            </a:r>
          </a:p>
          <a:p>
            <a:r>
              <a:rPr lang="fr-FR" sz="2000" dirty="0" smtClean="0"/>
              <a:t>Accessibilité du segment</a:t>
            </a:r>
          </a:p>
          <a:p>
            <a:r>
              <a:rPr lang="fr-FR" sz="2000" dirty="0" smtClean="0"/>
              <a:t>Importance stratégique</a:t>
            </a:r>
          </a:p>
          <a:p>
            <a:r>
              <a:rPr lang="fr-FR" sz="2000" dirty="0" smtClean="0"/>
              <a:t>Comportement</a:t>
            </a:r>
          </a:p>
          <a:p>
            <a:r>
              <a:rPr lang="fr-FR" sz="2000" dirty="0" smtClean="0"/>
              <a:t>Site Web</a:t>
            </a:r>
          </a:p>
          <a:p>
            <a:r>
              <a:rPr lang="fr-FR" sz="2000" dirty="0" smtClean="0"/>
              <a:t>Médias dédiés et sources de communication</a:t>
            </a:r>
          </a:p>
          <a:p>
            <a:r>
              <a:rPr lang="fr-FR" sz="2000" dirty="0" smtClean="0"/>
              <a:t>Benchmark d’entreprises</a:t>
            </a:r>
          </a:p>
          <a:p>
            <a:r>
              <a:rPr lang="fr-FR" sz="2000" dirty="0" smtClean="0"/>
              <a:t>Questionnements</a:t>
            </a:r>
          </a:p>
          <a:p>
            <a:r>
              <a:rPr lang="fr-FR" sz="2000" dirty="0" smtClean="0"/>
              <a:t>Conclusion</a:t>
            </a:r>
          </a:p>
          <a:p>
            <a:r>
              <a:rPr lang="fr-FR" sz="2000" dirty="0" smtClean="0"/>
              <a:t>Bibliographie</a:t>
            </a:r>
            <a:endParaRPr lang="fr-FR" sz="2000" dirty="0"/>
          </a:p>
        </p:txBody>
      </p:sp>
    </p:spTree>
    <p:extLst>
      <p:ext uri="{BB962C8B-B14F-4D97-AF65-F5344CB8AC3E}">
        <p14:creationId xmlns:p14="http://schemas.microsoft.com/office/powerpoint/2010/main" val="20707694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4375"/>
            <a:ext cx="7620000" cy="868841"/>
          </a:xfrm>
        </p:spPr>
        <p:txBody>
          <a:bodyPr/>
          <a:lstStyle/>
          <a:p>
            <a:pPr algn="ctr"/>
            <a:r>
              <a:rPr lang="fr-FR" sz="3600" dirty="0" smtClean="0"/>
              <a:t>Site web : Les </a:t>
            </a:r>
            <a:r>
              <a:rPr lang="fr-FR" sz="3600" dirty="0"/>
              <a:t>sites de « détente </a:t>
            </a:r>
            <a:r>
              <a:rPr lang="fr-FR" sz="3600" dirty="0" smtClean="0"/>
              <a:t>»</a:t>
            </a:r>
            <a:endParaRPr lang="fr-FR" sz="3600" dirty="0"/>
          </a:p>
        </p:txBody>
      </p:sp>
      <p:sp>
        <p:nvSpPr>
          <p:cNvPr id="3" name="Espace réservé du contenu 2"/>
          <p:cNvSpPr>
            <a:spLocks noGrp="1"/>
          </p:cNvSpPr>
          <p:nvPr>
            <p:ph idx="1"/>
          </p:nvPr>
        </p:nvSpPr>
        <p:spPr>
          <a:xfrm>
            <a:off x="457200" y="1068062"/>
            <a:ext cx="7620000" cy="4983162"/>
          </a:xfrm>
        </p:spPr>
        <p:txBody>
          <a:bodyPr/>
          <a:lstStyle/>
          <a:p>
            <a:pPr marL="114300" indent="0" algn="just">
              <a:buNone/>
            </a:pPr>
            <a:r>
              <a:rPr lang="fr-FR" sz="2000" dirty="0" smtClean="0"/>
              <a:t>Des </a:t>
            </a:r>
            <a:r>
              <a:rPr lang="fr-FR" sz="2000" dirty="0"/>
              <a:t>sites qui </a:t>
            </a:r>
            <a:r>
              <a:rPr lang="fr-FR" sz="2000" dirty="0" smtClean="0"/>
              <a:t>ce </a:t>
            </a:r>
            <a:r>
              <a:rPr lang="fr-FR" sz="2000" dirty="0"/>
              <a:t>sont imposés comme référence pour cette génération comme « viedemerde.com » où la génération passe une partie de son temps en quête </a:t>
            </a:r>
            <a:r>
              <a:rPr lang="fr-FR" sz="2000" dirty="0" smtClean="0"/>
              <a:t>d’amusement.</a:t>
            </a:r>
            <a:endParaRPr lang="fr-FR" sz="2000" dirty="0"/>
          </a:p>
          <a:p>
            <a:endParaRPr lang="fr-FR" dirty="0"/>
          </a:p>
        </p:txBody>
      </p:sp>
      <p:pic>
        <p:nvPicPr>
          <p:cNvPr id="4" name="Image 3"/>
          <p:cNvPicPr>
            <a:picLocks noChangeAspect="1"/>
          </p:cNvPicPr>
          <p:nvPr/>
        </p:nvPicPr>
        <p:blipFill>
          <a:blip r:embed="rId2"/>
          <a:stretch>
            <a:fillRect/>
          </a:stretch>
        </p:blipFill>
        <p:spPr>
          <a:xfrm>
            <a:off x="1574550" y="2332693"/>
            <a:ext cx="5302327" cy="41333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718233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620000" cy="603437"/>
          </a:xfrm>
        </p:spPr>
        <p:txBody>
          <a:bodyPr/>
          <a:lstStyle/>
          <a:p>
            <a:pPr algn="ctr"/>
            <a:r>
              <a:rPr lang="fr-FR" sz="3600" dirty="0" smtClean="0"/>
              <a:t>Site web : Les blogs</a:t>
            </a:r>
            <a:endParaRPr lang="fr-FR" sz="3600" dirty="0"/>
          </a:p>
        </p:txBody>
      </p:sp>
      <p:sp>
        <p:nvSpPr>
          <p:cNvPr id="3" name="Espace réservé du contenu 2"/>
          <p:cNvSpPr>
            <a:spLocks noGrp="1"/>
          </p:cNvSpPr>
          <p:nvPr>
            <p:ph idx="1"/>
          </p:nvPr>
        </p:nvSpPr>
        <p:spPr>
          <a:xfrm>
            <a:off x="457200" y="1136610"/>
            <a:ext cx="7620000" cy="4800600"/>
          </a:xfrm>
        </p:spPr>
        <p:txBody>
          <a:bodyPr/>
          <a:lstStyle/>
          <a:p>
            <a:pPr marL="114300" indent="0" algn="just">
              <a:buNone/>
            </a:pPr>
            <a:r>
              <a:rPr lang="fr-FR" sz="1800" dirty="0" smtClean="0"/>
              <a:t>On </a:t>
            </a:r>
            <a:r>
              <a:rPr lang="fr-FR" sz="1800" dirty="0"/>
              <a:t>en trouve ici plusieurs </a:t>
            </a:r>
            <a:r>
              <a:rPr lang="fr-FR" sz="1800" dirty="0" smtClean="0"/>
              <a:t>catégories, </a:t>
            </a:r>
            <a:r>
              <a:rPr lang="fr-FR" sz="1800" dirty="0"/>
              <a:t>d’une part les blogs </a:t>
            </a:r>
            <a:r>
              <a:rPr lang="fr-FR" sz="1800" dirty="0" smtClean="0"/>
              <a:t>d’actualités </a:t>
            </a:r>
            <a:r>
              <a:rPr lang="fr-FR" sz="1800" dirty="0"/>
              <a:t>où un blogueur va donner son point de vue sur l’actualité et d’autre part les blogs thématiques qui traitent de </a:t>
            </a:r>
            <a:r>
              <a:rPr lang="fr-FR" sz="1800" dirty="0" smtClean="0"/>
              <a:t>thèmes </a:t>
            </a:r>
            <a:r>
              <a:rPr lang="fr-FR" sz="1800" dirty="0"/>
              <a:t>précis que ce soit de série, d’informatique, de musique, de </a:t>
            </a:r>
            <a:r>
              <a:rPr lang="fr-FR" sz="1800" dirty="0" smtClean="0"/>
              <a:t>mode …</a:t>
            </a:r>
            <a:endParaRPr lang="fr-FR" sz="1800" dirty="0"/>
          </a:p>
          <a:p>
            <a:endParaRPr lang="fr-FR" dirty="0"/>
          </a:p>
        </p:txBody>
      </p:sp>
      <p:pic>
        <p:nvPicPr>
          <p:cNvPr id="4" name="Image 3"/>
          <p:cNvPicPr>
            <a:picLocks noChangeAspect="1"/>
          </p:cNvPicPr>
          <p:nvPr/>
        </p:nvPicPr>
        <p:blipFill>
          <a:blip r:embed="rId2"/>
          <a:stretch>
            <a:fillRect/>
          </a:stretch>
        </p:blipFill>
        <p:spPr>
          <a:xfrm>
            <a:off x="1269865" y="2697001"/>
            <a:ext cx="6405846" cy="33554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032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ctr"/>
            <a:r>
              <a:rPr lang="fr-FR" sz="3600" dirty="0" smtClean="0"/>
              <a:t>Médias dédiés et fréquentations de sources de communication</a:t>
            </a:r>
            <a:endParaRPr lang="fr-FR" sz="3600" dirty="0"/>
          </a:p>
        </p:txBody>
      </p:sp>
      <p:sp>
        <p:nvSpPr>
          <p:cNvPr id="3" name="Espace réservé du contenu 2"/>
          <p:cNvSpPr>
            <a:spLocks noGrp="1"/>
          </p:cNvSpPr>
          <p:nvPr>
            <p:ph idx="1"/>
          </p:nvPr>
        </p:nvSpPr>
        <p:spPr>
          <a:xfrm>
            <a:off x="457200" y="1600199"/>
            <a:ext cx="7620000" cy="5087003"/>
          </a:xfrm>
        </p:spPr>
        <p:txBody>
          <a:bodyPr>
            <a:normAutofit/>
          </a:bodyPr>
          <a:lstStyle/>
          <a:p>
            <a:pPr marL="114300" indent="0">
              <a:buNone/>
            </a:pPr>
            <a:r>
              <a:rPr lang="fr-FR" sz="1900" dirty="0" smtClean="0"/>
              <a:t>Ils sont les médias les plus plébiscités par cette génération, car ils sont apparus et se sont développés en même temps que celle-ci pour la plupart. On pourra citer ainsi :</a:t>
            </a:r>
            <a:endParaRPr lang="fr-FR" sz="1900" dirty="0"/>
          </a:p>
          <a:p>
            <a:pPr marL="114300" indent="0">
              <a:buNone/>
            </a:pPr>
            <a:endParaRPr lang="fr-FR" sz="1900" dirty="0"/>
          </a:p>
          <a:p>
            <a:r>
              <a:rPr lang="fr-FR" sz="1900" dirty="0" smtClean="0"/>
              <a:t>La télévision : chaines musicales (MTV, VH1, M6 hits …), chaines dédiés aux jeux vidéos et à l’actualité numérique (Game One …) ou encore vraiment spécifique à la génération (MCE : partage d’informations sur les bons plans, les études, l’orientation professionnelle.</a:t>
            </a:r>
          </a:p>
          <a:p>
            <a:endParaRPr lang="fr-FR" sz="1900" dirty="0"/>
          </a:p>
          <a:p>
            <a:endParaRPr lang="fr-FR" sz="1900" dirty="0" smtClean="0"/>
          </a:p>
          <a:p>
            <a:endParaRPr lang="fr-FR" sz="1900" dirty="0" smtClean="0"/>
          </a:p>
          <a:p>
            <a:pPr>
              <a:spcBef>
                <a:spcPts val="0"/>
              </a:spcBef>
            </a:pPr>
            <a:r>
              <a:rPr lang="fr-FR" sz="1900" dirty="0" smtClean="0"/>
              <a:t>Les radios : elles sont divers et variés selon </a:t>
            </a:r>
          </a:p>
          <a:p>
            <a:pPr marL="114300" indent="0">
              <a:spcBef>
                <a:spcPts val="0"/>
              </a:spcBef>
              <a:buNone/>
            </a:pPr>
            <a:r>
              <a:rPr lang="fr-FR" sz="1900" dirty="0" smtClean="0"/>
              <a:t>    les goûts musicaux des jeunes (NRJ, Contact FM, </a:t>
            </a:r>
          </a:p>
          <a:p>
            <a:pPr marL="114300" indent="0">
              <a:spcBef>
                <a:spcPts val="0"/>
              </a:spcBef>
              <a:buNone/>
            </a:pPr>
            <a:r>
              <a:rPr lang="fr-FR" sz="1900" dirty="0" smtClean="0"/>
              <a:t>    Oui FM, Virgin radio, Skyrock …)</a:t>
            </a:r>
          </a:p>
          <a:p>
            <a:pPr marL="114300" indent="0">
              <a:buNone/>
            </a:pPr>
            <a:endParaRPr lang="fr-FR" dirty="0"/>
          </a:p>
        </p:txBody>
      </p:sp>
      <p:pic>
        <p:nvPicPr>
          <p:cNvPr id="4" name="Image 3"/>
          <p:cNvPicPr>
            <a:picLocks noChangeAspect="1"/>
          </p:cNvPicPr>
          <p:nvPr/>
        </p:nvPicPr>
        <p:blipFill>
          <a:blip r:embed="rId3"/>
          <a:stretch>
            <a:fillRect/>
          </a:stretch>
        </p:blipFill>
        <p:spPr>
          <a:xfrm>
            <a:off x="5131852" y="4212163"/>
            <a:ext cx="1278400" cy="980575"/>
          </a:xfrm>
          <a:prstGeom prst="rect">
            <a:avLst/>
          </a:prstGeom>
        </p:spPr>
      </p:pic>
      <p:pic>
        <p:nvPicPr>
          <p:cNvPr id="5" name="Image 4"/>
          <p:cNvPicPr>
            <a:picLocks noChangeAspect="1"/>
          </p:cNvPicPr>
          <p:nvPr/>
        </p:nvPicPr>
        <p:blipFill>
          <a:blip r:embed="rId4"/>
          <a:stretch>
            <a:fillRect/>
          </a:stretch>
        </p:blipFill>
        <p:spPr>
          <a:xfrm>
            <a:off x="4053131" y="6156850"/>
            <a:ext cx="2357121" cy="530352"/>
          </a:xfrm>
          <a:prstGeom prst="rect">
            <a:avLst/>
          </a:prstGeom>
        </p:spPr>
      </p:pic>
      <p:pic>
        <p:nvPicPr>
          <p:cNvPr id="6" name="Image 5"/>
          <p:cNvPicPr>
            <a:picLocks noChangeAspect="1"/>
          </p:cNvPicPr>
          <p:nvPr/>
        </p:nvPicPr>
        <p:blipFill>
          <a:blip r:embed="rId5"/>
          <a:stretch>
            <a:fillRect/>
          </a:stretch>
        </p:blipFill>
        <p:spPr>
          <a:xfrm>
            <a:off x="6410252" y="4228238"/>
            <a:ext cx="1904386" cy="2629762"/>
          </a:xfrm>
          <a:prstGeom prst="rect">
            <a:avLst/>
          </a:prstGeom>
        </p:spPr>
      </p:pic>
    </p:spTree>
    <p:extLst>
      <p:ext uri="{BB962C8B-B14F-4D97-AF65-F5344CB8AC3E}">
        <p14:creationId xmlns:p14="http://schemas.microsoft.com/office/powerpoint/2010/main" val="381415451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199" y="0"/>
            <a:ext cx="7914675" cy="885675"/>
          </a:xfrm>
        </p:spPr>
        <p:txBody>
          <a:bodyPr/>
          <a:lstStyle/>
          <a:p>
            <a:r>
              <a:rPr lang="fr-FR" sz="3600" dirty="0" smtClean="0"/>
              <a:t>Introduction</a:t>
            </a:r>
            <a:endParaRPr lang="fr-FR" sz="3600" dirty="0"/>
          </a:p>
        </p:txBody>
      </p:sp>
      <p:sp>
        <p:nvSpPr>
          <p:cNvPr id="3" name="Espace réservé du contenu 2"/>
          <p:cNvSpPr>
            <a:spLocks noGrp="1"/>
          </p:cNvSpPr>
          <p:nvPr>
            <p:ph idx="1"/>
          </p:nvPr>
        </p:nvSpPr>
        <p:spPr>
          <a:xfrm>
            <a:off x="457200" y="1144633"/>
            <a:ext cx="7620000" cy="5256167"/>
          </a:xfrm>
        </p:spPr>
        <p:txBody>
          <a:bodyPr>
            <a:normAutofit fontScale="92500" lnSpcReduction="20000"/>
          </a:bodyPr>
          <a:lstStyle/>
          <a:p>
            <a:pPr marL="114300" indent="0" algn="ctr">
              <a:buNone/>
            </a:pPr>
            <a:r>
              <a:rPr lang="fr-FR" dirty="0" smtClean="0"/>
              <a:t>« Qu’est ce que la génération Y ? »</a:t>
            </a:r>
          </a:p>
          <a:p>
            <a:pPr marL="114300" indent="0">
              <a:buNone/>
            </a:pPr>
            <a:endParaRPr lang="fr-FR" sz="1900" dirty="0" smtClean="0"/>
          </a:p>
          <a:p>
            <a:pPr marL="114300" indent="0">
              <a:buNone/>
            </a:pPr>
            <a:endParaRPr lang="fr-FR" sz="1900" dirty="0" smtClean="0"/>
          </a:p>
          <a:p>
            <a:pPr lvl="1" algn="just"/>
            <a:r>
              <a:rPr lang="fr-FR" sz="1900" dirty="0" smtClean="0"/>
              <a:t>Les individus nés entre 1978 et 1994 </a:t>
            </a:r>
          </a:p>
          <a:p>
            <a:pPr marL="411480" lvl="1" indent="0" algn="just">
              <a:buNone/>
            </a:pPr>
            <a:endParaRPr lang="fr-FR" sz="1900" dirty="0" smtClean="0"/>
          </a:p>
          <a:p>
            <a:pPr lvl="1" algn="just"/>
            <a:r>
              <a:rPr lang="fr-FR" sz="1900" dirty="0" smtClean="0"/>
              <a:t>Environ 20% de la population des pays de l’OCDE</a:t>
            </a:r>
          </a:p>
          <a:p>
            <a:pPr lvl="2" algn="just"/>
            <a:r>
              <a:rPr lang="fr-FR" sz="1900" dirty="0" smtClean="0"/>
              <a:t>Seconde plus grande cohorte générationnelle après les Baby-Boomers</a:t>
            </a:r>
          </a:p>
          <a:p>
            <a:pPr lvl="2" algn="just"/>
            <a:endParaRPr lang="fr-FR" sz="1900" dirty="0" smtClean="0"/>
          </a:p>
          <a:p>
            <a:pPr lvl="1" algn="just"/>
            <a:r>
              <a:rPr lang="fr-FR" sz="1900" dirty="0" smtClean="0"/>
              <a:t>Une image: « Tous différents »</a:t>
            </a:r>
          </a:p>
          <a:p>
            <a:pPr lvl="1" algn="just"/>
            <a:endParaRPr lang="fr-FR" sz="1900" dirty="0" smtClean="0"/>
          </a:p>
          <a:p>
            <a:pPr lvl="1" algn="just"/>
            <a:r>
              <a:rPr lang="fr-FR" sz="1900" dirty="0" smtClean="0"/>
              <a:t>Une définition</a:t>
            </a:r>
            <a:r>
              <a:rPr lang="fr-FR" sz="1900" i="1" dirty="0"/>
              <a:t> </a:t>
            </a:r>
            <a:r>
              <a:rPr lang="fr-FR" sz="1900" dirty="0" smtClean="0"/>
              <a:t>:</a:t>
            </a:r>
            <a:r>
              <a:rPr lang="fr-FR" sz="1900" i="1" dirty="0" smtClean="0"/>
              <a:t> </a:t>
            </a:r>
            <a:r>
              <a:rPr lang="fr-FR" sz="1900" i="1" dirty="0"/>
              <a:t>« </a:t>
            </a:r>
            <a:r>
              <a:rPr lang="fr-FR" sz="1900" i="1" dirty="0" smtClean="0"/>
              <a:t>Génération </a:t>
            </a:r>
            <a:r>
              <a:rPr lang="fr-FR" sz="1900" i="1" dirty="0"/>
              <a:t>marquée par les médias, marquée par la mode, les jeux… génération qui a vu la naissance d’internet, on ne connait que les conditions d’apparition </a:t>
            </a:r>
            <a:r>
              <a:rPr lang="fr-FR" sz="1900" i="1" dirty="0" smtClean="0"/>
              <a:t>»</a:t>
            </a:r>
          </a:p>
          <a:p>
            <a:pPr lvl="1" algn="just"/>
            <a:endParaRPr lang="fr-FR" sz="1900" i="1" dirty="0"/>
          </a:p>
          <a:p>
            <a:pPr lvl="1" algn="just"/>
            <a:r>
              <a:rPr lang="fr-FR" sz="1900" dirty="0" smtClean="0"/>
              <a:t>On a donc d’une part une génération entière qui a vécu beaucoup en peu de temps et en même temps un segment à viser pour les entreprises mais qui est dur à cerner de par leurs attentes qui sont différentes, leur mode de vie changeant, et la culture de cette cohorte générationnelle.</a:t>
            </a:r>
          </a:p>
          <a:p>
            <a:pPr lvl="1"/>
            <a:endParaRPr lang="fr-FR" dirty="0" smtClean="0"/>
          </a:p>
          <a:p>
            <a:pPr lvl="1"/>
            <a:endParaRPr lang="fr-FR" dirty="0"/>
          </a:p>
        </p:txBody>
      </p:sp>
    </p:spTree>
    <p:extLst>
      <p:ext uri="{BB962C8B-B14F-4D97-AF65-F5344CB8AC3E}">
        <p14:creationId xmlns:p14="http://schemas.microsoft.com/office/powerpoint/2010/main" val="409821202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713530"/>
            <a:ext cx="7620000" cy="3938147"/>
          </a:xfrm>
        </p:spPr>
        <p:txBody>
          <a:bodyPr>
            <a:normAutofit/>
          </a:bodyPr>
          <a:lstStyle/>
          <a:p>
            <a:pPr algn="just"/>
            <a:r>
              <a:rPr lang="fr-FR" sz="1700" dirty="0"/>
              <a:t>La génération Y pour la définir autrement que par des chiffres, ce sont les individus nés entre </a:t>
            </a:r>
            <a:r>
              <a:rPr lang="fr-FR" sz="1700" dirty="0" smtClean="0"/>
              <a:t>1978 et 1994. </a:t>
            </a:r>
            <a:r>
              <a:rPr lang="fr-FR" sz="1700" dirty="0"/>
              <a:t>On sait qu’ils suivent la génération X (au niveau chronologique). On les appelle parfois les digital Natives pour une raison simple, l’informatique ils sont nés avec et ceci fait partie de leur vie de tous les jours. Ils ont des comportements bien particuliers, aussi bien au niveau des marques que dans leur rapport à l’information</a:t>
            </a:r>
            <a:r>
              <a:rPr lang="fr-FR" sz="1700" dirty="0" smtClean="0"/>
              <a:t>.</a:t>
            </a:r>
          </a:p>
          <a:p>
            <a:pPr marL="114300" indent="0">
              <a:buNone/>
            </a:pPr>
            <a:endParaRPr lang="fr-FR" sz="1700" dirty="0" smtClean="0"/>
          </a:p>
          <a:p>
            <a:r>
              <a:rPr lang="fr-FR" sz="1700" dirty="0" smtClean="0"/>
              <a:t>Un </a:t>
            </a:r>
            <a:r>
              <a:rPr lang="fr-FR" sz="1700" dirty="0"/>
              <a:t>point important concernant cette génération est la notions de communautés qui se forment en fonction de points d’intérêts. </a:t>
            </a:r>
            <a:endParaRPr lang="fr-FR" sz="1700" dirty="0" smtClean="0"/>
          </a:p>
          <a:p>
            <a:pPr marL="114300" indent="0">
              <a:buNone/>
            </a:pPr>
            <a:endParaRPr lang="fr-FR" sz="1700" dirty="0"/>
          </a:p>
          <a:p>
            <a:pPr algn="just"/>
            <a:r>
              <a:rPr lang="fr-FR" sz="1700" dirty="0" smtClean="0"/>
              <a:t>La </a:t>
            </a:r>
            <a:r>
              <a:rPr lang="fr-FR" sz="1700" dirty="0"/>
              <a:t>génération Y est une génération qui pose problème aux entreprises de part les différences que l’on peut trouver au sein même de la génération. Une chose que l’on pourrait dire est qu’on ne peut pas vraiment faire de stéréotype de cette génération.</a:t>
            </a:r>
          </a:p>
          <a:p>
            <a:endParaRPr lang="fr-FR" dirty="0"/>
          </a:p>
        </p:txBody>
      </p:sp>
      <p:pic>
        <p:nvPicPr>
          <p:cNvPr id="4" name="Image 3"/>
          <p:cNvPicPr>
            <a:picLocks noChangeAspect="1"/>
          </p:cNvPicPr>
          <p:nvPr/>
        </p:nvPicPr>
        <p:blipFill>
          <a:blip r:embed="rId2"/>
          <a:stretch>
            <a:fillRect/>
          </a:stretch>
        </p:blipFill>
        <p:spPr>
          <a:xfrm>
            <a:off x="2385842" y="-1"/>
            <a:ext cx="3712771" cy="2713531"/>
          </a:xfrm>
          <a:prstGeom prst="rect">
            <a:avLst/>
          </a:prstGeom>
        </p:spPr>
      </p:pic>
    </p:spTree>
    <p:extLst>
      <p:ext uri="{BB962C8B-B14F-4D97-AF65-F5344CB8AC3E}">
        <p14:creationId xmlns:p14="http://schemas.microsoft.com/office/powerpoint/2010/main" val="967996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dirty="0" smtClean="0"/>
              <a:t>        Intérêt du segment</a:t>
            </a:r>
            <a:endParaRPr lang="fr-FR" sz="3600" dirty="0"/>
          </a:p>
        </p:txBody>
      </p:sp>
      <p:sp>
        <p:nvSpPr>
          <p:cNvPr id="3" name="Espace réservé du contenu 2"/>
          <p:cNvSpPr>
            <a:spLocks noGrp="1"/>
          </p:cNvSpPr>
          <p:nvPr>
            <p:ph idx="1"/>
          </p:nvPr>
        </p:nvSpPr>
        <p:spPr>
          <a:xfrm>
            <a:off x="321733" y="1417638"/>
            <a:ext cx="7755467" cy="5230643"/>
          </a:xfrm>
        </p:spPr>
        <p:txBody>
          <a:bodyPr/>
          <a:lstStyle/>
          <a:p>
            <a:endParaRPr lang="fr-FR" sz="1800" dirty="0" smtClean="0"/>
          </a:p>
          <a:p>
            <a:pPr marL="114300" indent="0" algn="just">
              <a:buNone/>
            </a:pPr>
            <a:r>
              <a:rPr lang="fr-FR" sz="1800" dirty="0" smtClean="0"/>
              <a:t>Comme nous l’avons montrer précédemment, c’est un </a:t>
            </a:r>
            <a:r>
              <a:rPr lang="fr-FR" sz="1800" dirty="0"/>
              <a:t>g</a:t>
            </a:r>
            <a:r>
              <a:rPr lang="fr-FR" sz="1800" dirty="0" smtClean="0"/>
              <a:t>roupe social à l’heure actuelle très important en France : près de 21 % de la population Française né entre 1978 et 1994. On retrouvera un taux relativement équivalent dans les autres pays d'Europe. On faut donc trouver de véritables moyens d’interagir avec ces membres et de les attirer.</a:t>
            </a:r>
          </a:p>
          <a:p>
            <a:pPr marL="114300" indent="0">
              <a:buNone/>
            </a:pPr>
            <a:endParaRPr lang="fr-FR" sz="1800" dirty="0"/>
          </a:p>
          <a:p>
            <a:r>
              <a:rPr lang="fr-FR" sz="1800" dirty="0" smtClean="0"/>
              <a:t>Pour les entreprises « recrutement »</a:t>
            </a:r>
          </a:p>
          <a:p>
            <a:pPr lvl="1"/>
            <a:r>
              <a:rPr lang="fr-FR" sz="1600" dirty="0" smtClean="0"/>
              <a:t>Pourcentage de jeunes conséquent qui arrivent sur le marché du travail. Beaucoup de diplômés vont arrivés sur le marché du travail et ce sera d’une part des métiers nouveaux (liés au web, réseaux sociaux : Community manager) et d’autr</a:t>
            </a:r>
            <a:r>
              <a:rPr lang="fr-FR" sz="1600" dirty="0"/>
              <a:t>e</a:t>
            </a:r>
            <a:r>
              <a:rPr lang="fr-FR" sz="1600" dirty="0" smtClean="0"/>
              <a:t> part des métiers dit « classiques » dont l’entreprise à besoin pour son fonctionnement.</a:t>
            </a:r>
          </a:p>
          <a:p>
            <a:endParaRPr lang="fr-FR" sz="1800" dirty="0" smtClean="0"/>
          </a:p>
          <a:p>
            <a:r>
              <a:rPr lang="fr-FR" sz="1800" dirty="0" smtClean="0"/>
              <a:t>Pour les marques  « la consommation »</a:t>
            </a:r>
          </a:p>
          <a:p>
            <a:pPr lvl="1"/>
            <a:r>
              <a:rPr lang="fr-FR" sz="1600" smtClean="0"/>
              <a:t>Potentiel </a:t>
            </a:r>
            <a:r>
              <a:rPr lang="fr-FR" sz="1600" dirty="0" smtClean="0"/>
              <a:t>de marché très grand, segment très important qu’il faut savoir dompter car les enjeux à venir seront déterminant. C’est une génération qui a un certain pouvoir d’achat déjà à l’heure actuelle qu’il soit sur le marché du travail ou non.</a:t>
            </a:r>
          </a:p>
          <a:p>
            <a:endParaRPr lang="fr-FR" sz="1800" dirty="0"/>
          </a:p>
        </p:txBody>
      </p:sp>
      <p:pic>
        <p:nvPicPr>
          <p:cNvPr id="4" name="Image 3"/>
          <p:cNvPicPr>
            <a:picLocks noChangeAspect="1"/>
          </p:cNvPicPr>
          <p:nvPr/>
        </p:nvPicPr>
        <p:blipFill>
          <a:blip r:embed="rId3"/>
          <a:stretch>
            <a:fillRect/>
          </a:stretch>
        </p:blipFill>
        <p:spPr>
          <a:xfrm>
            <a:off x="5952067" y="158378"/>
            <a:ext cx="2125133" cy="1540932"/>
          </a:xfrm>
          <a:prstGeom prst="rect">
            <a:avLst/>
          </a:prstGeom>
        </p:spPr>
      </p:pic>
      <p:sp>
        <p:nvSpPr>
          <p:cNvPr id="5" name="Espace réservé du pied de page 4"/>
          <p:cNvSpPr>
            <a:spLocks noGrp="1"/>
          </p:cNvSpPr>
          <p:nvPr>
            <p:ph type="ftr" sz="quarter" idx="11"/>
          </p:nvPr>
        </p:nvSpPr>
        <p:spPr/>
        <p:txBody>
          <a:bodyPr/>
          <a:lstStyle/>
          <a:p>
            <a:r>
              <a:rPr lang="en-US" smtClean="0"/>
              <a:t>Arthur Ladwein - Aurélien Dubout    Licence 3 Marketing - Vente</a:t>
            </a:r>
            <a:endParaRPr lang="fr-FR"/>
          </a:p>
        </p:txBody>
      </p:sp>
    </p:spTree>
    <p:extLst>
      <p:ext uri="{BB962C8B-B14F-4D97-AF65-F5344CB8AC3E}">
        <p14:creationId xmlns:p14="http://schemas.microsoft.com/office/powerpoint/2010/main" val="195955515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70753" y="227598"/>
            <a:ext cx="7620000" cy="728876"/>
          </a:xfrm>
        </p:spPr>
        <p:txBody>
          <a:bodyPr/>
          <a:lstStyle/>
          <a:p>
            <a:pPr algn="ctr"/>
            <a:r>
              <a:rPr lang="fr-FR" sz="3600" dirty="0" smtClean="0"/>
              <a:t>Accessibilité du segment</a:t>
            </a:r>
            <a:endParaRPr lang="fr-FR" sz="3600" dirty="0"/>
          </a:p>
        </p:txBody>
      </p:sp>
      <p:sp>
        <p:nvSpPr>
          <p:cNvPr id="3" name="Espace réservé du contenu 2"/>
          <p:cNvSpPr>
            <a:spLocks noGrp="1"/>
          </p:cNvSpPr>
          <p:nvPr>
            <p:ph idx="1"/>
          </p:nvPr>
        </p:nvSpPr>
        <p:spPr>
          <a:xfrm>
            <a:off x="457200" y="846715"/>
            <a:ext cx="7620000" cy="6011285"/>
          </a:xfrm>
        </p:spPr>
        <p:txBody>
          <a:bodyPr>
            <a:normAutofit lnSpcReduction="10000"/>
          </a:bodyPr>
          <a:lstStyle/>
          <a:p>
            <a:endParaRPr lang="fr-FR" sz="1700" dirty="0" smtClean="0"/>
          </a:p>
          <a:p>
            <a:pPr marL="114300" indent="0">
              <a:buNone/>
            </a:pPr>
            <a:r>
              <a:rPr lang="fr-FR" sz="1700" dirty="0" smtClean="0"/>
              <a:t>		« </a:t>
            </a:r>
            <a:r>
              <a:rPr lang="fr-FR" sz="2000" dirty="0" smtClean="0"/>
              <a:t>Comment atteindre cette population ? »</a:t>
            </a:r>
          </a:p>
          <a:p>
            <a:endParaRPr lang="fr-FR" sz="1700" dirty="0"/>
          </a:p>
          <a:p>
            <a:r>
              <a:rPr lang="fr-FR" sz="1600" dirty="0" smtClean="0"/>
              <a:t>On l’a retrouve par rapport à deux types de domaines :</a:t>
            </a:r>
          </a:p>
          <a:p>
            <a:endParaRPr lang="fr-FR" sz="1600" dirty="0" smtClean="0"/>
          </a:p>
          <a:p>
            <a:pPr lvl="1" algn="just"/>
            <a:r>
              <a:rPr lang="fr-FR" sz="1600" b="1" dirty="0" smtClean="0"/>
              <a:t>Le marketing </a:t>
            </a:r>
            <a:r>
              <a:rPr lang="fr-FR" sz="1600" dirty="0" smtClean="0"/>
              <a:t>: développement de stratégies visant à cibler aux mieux ces consommateurs atypiques.</a:t>
            </a:r>
            <a:r>
              <a:rPr lang="fr-FR" sz="1600" dirty="0"/>
              <a:t> Constamment immergés dans les médias qu’ils soient en ligne ou hors ligne, cette génération fait l’objet d’études marketing importantes pour mieux les cerner. Cependant, ils préfèrent toujours demander conseil à leurs amis et sur leurs réseaux sociaux avant de prendre une décision.</a:t>
            </a:r>
            <a:r>
              <a:rPr lang="en-GB" sz="1600" dirty="0"/>
              <a:t> </a:t>
            </a:r>
            <a:r>
              <a:rPr lang="fr-FR" sz="1600" dirty="0"/>
              <a:t>Pour toucher cette génération, il ne suffit plus d’une publicité qui pousse son slogan, une image et une atmosphère car ils ne font plus confiance à la pub. Il faut jouer sur « l’humour, l’ironie et la vérité nue » car ils en sont plus réceptifs et réactifs. Ce qui amène les annonceurs à revoir leur communication et à chercher d’autres moyens pour les atteindre.</a:t>
            </a:r>
            <a:endParaRPr lang="en-GB" sz="1600" dirty="0"/>
          </a:p>
          <a:p>
            <a:pPr marL="411480" lvl="1" indent="0" algn="just">
              <a:buNone/>
            </a:pPr>
            <a:endParaRPr lang="fr-FR" sz="1600" dirty="0"/>
          </a:p>
          <a:p>
            <a:pPr lvl="1" algn="just"/>
            <a:r>
              <a:rPr lang="fr-FR" sz="1600" b="1" dirty="0" smtClean="0"/>
              <a:t>Le management </a:t>
            </a:r>
            <a:r>
              <a:rPr lang="fr-FR" sz="1600" dirty="0" smtClean="0"/>
              <a:t>: nouvelles approches mises en œuvres dans les entreprises pour l’intégration et la gestion relationnelle entre les générations. </a:t>
            </a:r>
            <a:r>
              <a:rPr lang="fr-FR" sz="1600" dirty="0"/>
              <a:t>Avec une culture née de l'internet le mode de fonctionnement, les attentes et les représentations de la </a:t>
            </a:r>
            <a:r>
              <a:rPr lang="fr-FR" sz="1600" dirty="0" smtClean="0"/>
              <a:t>génération </a:t>
            </a:r>
            <a:r>
              <a:rPr lang="fr-FR" sz="1600" dirty="0"/>
              <a:t>Y semblent en complet décalage avec les codes habituels de </a:t>
            </a:r>
            <a:r>
              <a:rPr lang="fr-FR" sz="1600" dirty="0" smtClean="0"/>
              <a:t>l'entreprise. Ne </a:t>
            </a:r>
            <a:r>
              <a:rPr lang="fr-FR" sz="1600" dirty="0"/>
              <a:t>pas prendre conscience de ces changements introduits par ces nouveaux collaborateurs sera facteur de tensions et d'incompréhension à la fois vis-à-vis de cette jeune génération mais aussi avec les précédentes.</a:t>
            </a:r>
            <a:endParaRPr lang="fr-FR" sz="1600" dirty="0" smtClean="0"/>
          </a:p>
          <a:p>
            <a:pPr lvl="1"/>
            <a:endParaRPr lang="fr-FR" sz="1700" dirty="0"/>
          </a:p>
          <a:p>
            <a:pPr marL="114300" indent="0">
              <a:buNone/>
            </a:pPr>
            <a:endParaRPr lang="fr-FR" sz="1700" dirty="0" smtClean="0"/>
          </a:p>
          <a:p>
            <a:pPr marL="114300" indent="0">
              <a:buNone/>
            </a:pPr>
            <a:endParaRPr lang="fr-FR" dirty="0" smtClean="0"/>
          </a:p>
          <a:p>
            <a:endParaRPr lang="fr-FR" dirty="0" smtClean="0"/>
          </a:p>
        </p:txBody>
      </p:sp>
      <p:sp>
        <p:nvSpPr>
          <p:cNvPr id="4" name="Espace réservé du pied de page 3"/>
          <p:cNvSpPr>
            <a:spLocks noGrp="1"/>
          </p:cNvSpPr>
          <p:nvPr>
            <p:ph type="ftr" sz="quarter" idx="11"/>
          </p:nvPr>
        </p:nvSpPr>
        <p:spPr/>
        <p:txBody>
          <a:bodyPr/>
          <a:lstStyle/>
          <a:p>
            <a:r>
              <a:rPr lang="en-US" dirty="0" smtClean="0"/>
              <a:t>Arthur </a:t>
            </a:r>
            <a:r>
              <a:rPr lang="en-US" dirty="0" err="1" smtClean="0"/>
              <a:t>Ladwein</a:t>
            </a:r>
            <a:r>
              <a:rPr lang="en-US" dirty="0" smtClean="0"/>
              <a:t> - </a:t>
            </a:r>
            <a:r>
              <a:rPr lang="en-US" dirty="0" err="1" smtClean="0"/>
              <a:t>Aurélien</a:t>
            </a:r>
            <a:r>
              <a:rPr lang="en-US" dirty="0" smtClean="0"/>
              <a:t> </a:t>
            </a:r>
            <a:r>
              <a:rPr lang="en-US" dirty="0" err="1" smtClean="0"/>
              <a:t>Dubout</a:t>
            </a:r>
            <a:r>
              <a:rPr lang="en-US" dirty="0" smtClean="0"/>
              <a:t>    </a:t>
            </a:r>
            <a:r>
              <a:rPr lang="en-US" dirty="0" err="1" smtClean="0"/>
              <a:t>Licence</a:t>
            </a:r>
            <a:r>
              <a:rPr lang="en-US" dirty="0" smtClean="0"/>
              <a:t> 3 Marketing - </a:t>
            </a:r>
            <a:r>
              <a:rPr lang="en-US" dirty="0" err="1" smtClean="0"/>
              <a:t>Vente</a:t>
            </a:r>
            <a:endParaRPr lang="fr-FR" dirty="0"/>
          </a:p>
        </p:txBody>
      </p:sp>
    </p:spTree>
    <p:extLst>
      <p:ext uri="{BB962C8B-B14F-4D97-AF65-F5344CB8AC3E}">
        <p14:creationId xmlns:p14="http://schemas.microsoft.com/office/powerpoint/2010/main" val="144376715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86431" y="0"/>
            <a:ext cx="6629106" cy="854315"/>
          </a:xfrm>
        </p:spPr>
        <p:txBody>
          <a:bodyPr/>
          <a:lstStyle/>
          <a:p>
            <a:pPr algn="ctr"/>
            <a:r>
              <a:rPr lang="fr-FR" sz="3600" dirty="0" smtClean="0"/>
              <a:t>Accessibilité du segment</a:t>
            </a:r>
            <a:endParaRPr lang="fr-FR" sz="3600" dirty="0"/>
          </a:p>
        </p:txBody>
      </p:sp>
      <p:sp>
        <p:nvSpPr>
          <p:cNvPr id="3" name="Espace réservé du contenu 2"/>
          <p:cNvSpPr>
            <a:spLocks noGrp="1"/>
          </p:cNvSpPr>
          <p:nvPr>
            <p:ph idx="1"/>
          </p:nvPr>
        </p:nvSpPr>
        <p:spPr>
          <a:xfrm>
            <a:off x="457199" y="972154"/>
            <a:ext cx="7620001" cy="5691807"/>
          </a:xfrm>
        </p:spPr>
        <p:txBody>
          <a:bodyPr>
            <a:normAutofit fontScale="85000" lnSpcReduction="20000"/>
          </a:bodyPr>
          <a:lstStyle/>
          <a:p>
            <a:pPr algn="just"/>
            <a:r>
              <a:rPr lang="fr-FR" sz="1500" b="1" dirty="0" smtClean="0"/>
              <a:t>Domaine du marketing </a:t>
            </a:r>
            <a:r>
              <a:rPr lang="fr-FR" sz="1500" dirty="0" smtClean="0"/>
              <a:t>: les marques doivent aujourd’hui comprendre ces nouveaux types de comportements si elles ne veulent pas perdre une part importante de leurs consommateurs. Pour cela, elles doivent s’adapter et adapter notamment certains éléments du mix-marketing de la façon suivante :</a:t>
            </a:r>
          </a:p>
          <a:p>
            <a:pPr algn="just"/>
            <a:endParaRPr lang="fr-FR" sz="1500" dirty="0" smtClean="0"/>
          </a:p>
          <a:p>
            <a:pPr lvl="1" algn="just"/>
            <a:r>
              <a:rPr lang="fr-FR" sz="1500" b="1" dirty="0"/>
              <a:t>Le produit </a:t>
            </a:r>
            <a:r>
              <a:rPr lang="fr-FR" sz="1500" dirty="0"/>
              <a:t>: Il doit être innovant, leur faciliter la vie et répondre à leurs attentes. On retrouvera notamment une tendance de personnalisation des produits pour que ce consommateur puisse se l’approprier. Il ne faudra pas non plus mettre en oeuvre une conception simplifiée du produit de type « carte bancaire jeune ». Une véritable carte bancaire de type « visa » sera </a:t>
            </a:r>
            <a:r>
              <a:rPr lang="fr-FR" sz="1500" dirty="0" smtClean="0"/>
              <a:t>préférée</a:t>
            </a:r>
          </a:p>
          <a:p>
            <a:pPr lvl="1" algn="just"/>
            <a:endParaRPr lang="en-GB" sz="1500" dirty="0"/>
          </a:p>
          <a:p>
            <a:pPr lvl="1" algn="just"/>
            <a:r>
              <a:rPr lang="fr-FR" sz="1500" b="1" dirty="0"/>
              <a:t>Le prix</a:t>
            </a:r>
            <a:r>
              <a:rPr lang="fr-FR" sz="1500" dirty="0"/>
              <a:t>: La génération Y est très sensible au rapport qualité-prix. Elle aime profiter des meilleurs affaires et avoir la possibilité de choisir ce pour quoi elle paye.  Aujourd’hui très peu d’intérêt pour les « packages produits ».</a:t>
            </a:r>
            <a:endParaRPr lang="en-GB" sz="1500" dirty="0"/>
          </a:p>
          <a:p>
            <a:pPr lvl="1" algn="just"/>
            <a:r>
              <a:rPr lang="fr-FR" sz="1500" dirty="0"/>
              <a:t>Dans la recherche de consommation immédiate, ils ne seront pas attirés par les programmes de fidélité actuels. Ils ne souhaitent pas attendre six mois pour être récompensé de ses achats, l’avantage en terme de prix doit être immédiat. Les entreprises doivent donc se réinventer en terme de stratégie promotionnelle et de fidélité. On notera toutefois des exceptions </a:t>
            </a:r>
            <a:r>
              <a:rPr lang="fr-FR" sz="1500" dirty="0" err="1"/>
              <a:t>dûes</a:t>
            </a:r>
            <a:r>
              <a:rPr lang="fr-FR" sz="1500" dirty="0"/>
              <a:t> aux phénomènes de mode notamment, avec l’iPhone par exemple ou les consommateurs sont prêts à mettre le prix pour se donner une image</a:t>
            </a:r>
            <a:r>
              <a:rPr lang="fr-FR" sz="1500" dirty="0" smtClean="0"/>
              <a:t>.</a:t>
            </a:r>
          </a:p>
          <a:p>
            <a:pPr lvl="1" algn="just"/>
            <a:endParaRPr lang="en-GB" sz="1500" dirty="0"/>
          </a:p>
          <a:p>
            <a:pPr lvl="1" algn="just"/>
            <a:r>
              <a:rPr lang="fr-FR" sz="1500" b="1" dirty="0"/>
              <a:t>Les vecteurs de communication</a:t>
            </a:r>
            <a:r>
              <a:rPr lang="fr-FR" sz="1500" dirty="0"/>
              <a:t>: La génération Y vit depuis toujours avec Internet, le téléphone toujours à porté de main et une connexion permanente sur les réseaux sociaux. La télévision et la radio leur semblent désormais  un peu dépassé et les marques doivent le prendre en compte et utiliser ces nouveaux moyens de </a:t>
            </a:r>
            <a:r>
              <a:rPr lang="fr-FR" sz="1500" dirty="0" smtClean="0"/>
              <a:t>communications pour faire vivre l’expérience. </a:t>
            </a:r>
            <a:r>
              <a:rPr lang="fr-FR" sz="1500" dirty="0"/>
              <a:t>On remarquera notamment avec les réseaux sociaux une augmentation de la participation des consommateurs auprès des marques. Ils donnent leurs avis plus volontairement et contribuent auprès de la marque. Par ailleurs, ces consommateurs sont de plus en plus sensibles à être identifié dans les produits qu’ils consomment, les marques doivent donc diffuser des valeurs qui sont les leurs. Ils y seront alors davantage </a:t>
            </a:r>
            <a:r>
              <a:rPr lang="fr-FR" sz="1500" dirty="0" smtClean="0"/>
              <a:t>fidèles</a:t>
            </a:r>
          </a:p>
          <a:p>
            <a:pPr lvl="1" algn="just"/>
            <a:endParaRPr lang="en-GB" sz="1500" dirty="0"/>
          </a:p>
          <a:p>
            <a:pPr lvl="1" algn="just"/>
            <a:r>
              <a:rPr lang="fr-FR" sz="1500" b="1" dirty="0"/>
              <a:t>L'organisation du processus de vente</a:t>
            </a:r>
            <a:r>
              <a:rPr lang="fr-FR" sz="1500" dirty="0"/>
              <a:t>: « La génération Y est dans </a:t>
            </a:r>
            <a:r>
              <a:rPr lang="fr-FR" sz="1500" dirty="0" smtClean="0"/>
              <a:t>l'immédiateté ». </a:t>
            </a:r>
            <a:r>
              <a:rPr lang="fr-FR" sz="1500" dirty="0"/>
              <a:t>Elle n'accepte pas d'attendre. L'achat du produit doit donc être peu contraignant et sa livraison rapide si l’achat est effectué sur internet ». Le service client devra aussi être facilement accessible, et la résolution des problèmes rapide.</a:t>
            </a:r>
            <a:endParaRPr lang="en-GB" sz="1500" dirty="0"/>
          </a:p>
          <a:p>
            <a:endParaRPr lang="fr-FR" sz="1400" dirty="0"/>
          </a:p>
          <a:p>
            <a:endParaRPr lang="fr-FR" sz="1400" dirty="0"/>
          </a:p>
        </p:txBody>
      </p:sp>
      <p:sp>
        <p:nvSpPr>
          <p:cNvPr id="4" name="Espace réservé du pied de page 3"/>
          <p:cNvSpPr>
            <a:spLocks noGrp="1"/>
          </p:cNvSpPr>
          <p:nvPr>
            <p:ph type="ftr" sz="quarter" idx="11"/>
          </p:nvPr>
        </p:nvSpPr>
        <p:spPr/>
        <p:txBody>
          <a:bodyPr/>
          <a:lstStyle/>
          <a:p>
            <a:r>
              <a:rPr lang="en-US" smtClean="0"/>
              <a:t>Arthur Ladwein - Aurélien Dubout    Licence 3 Marketing - Vente</a:t>
            </a:r>
            <a:endParaRPr lang="fr-FR"/>
          </a:p>
        </p:txBody>
      </p:sp>
    </p:spTree>
    <p:extLst>
      <p:ext uri="{BB962C8B-B14F-4D97-AF65-F5344CB8AC3E}">
        <p14:creationId xmlns:p14="http://schemas.microsoft.com/office/powerpoint/2010/main" val="352821330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620000" cy="681836"/>
          </a:xfrm>
        </p:spPr>
        <p:txBody>
          <a:bodyPr/>
          <a:lstStyle/>
          <a:p>
            <a:pPr algn="ctr"/>
            <a:r>
              <a:rPr lang="fr-FR" sz="3600" dirty="0" smtClean="0"/>
              <a:t>Accessibilité du segment</a:t>
            </a:r>
            <a:endParaRPr lang="fr-FR" sz="3600" dirty="0"/>
          </a:p>
        </p:txBody>
      </p:sp>
      <p:sp>
        <p:nvSpPr>
          <p:cNvPr id="3" name="Espace réservé du contenu 2"/>
          <p:cNvSpPr>
            <a:spLocks noGrp="1"/>
          </p:cNvSpPr>
          <p:nvPr>
            <p:ph idx="1"/>
          </p:nvPr>
        </p:nvSpPr>
        <p:spPr>
          <a:xfrm>
            <a:off x="457200" y="1160313"/>
            <a:ext cx="7620000" cy="5240487"/>
          </a:xfrm>
        </p:spPr>
        <p:txBody>
          <a:bodyPr>
            <a:normAutofit fontScale="92500" lnSpcReduction="20000"/>
          </a:bodyPr>
          <a:lstStyle/>
          <a:p>
            <a:pPr marL="114300" indent="0">
              <a:buNone/>
            </a:pPr>
            <a:r>
              <a:rPr lang="fr-FR" sz="1600" dirty="0" smtClean="0"/>
              <a:t>L’enjeux des marques aujourd’hui ?          Capter et séduire la génération Y</a:t>
            </a:r>
          </a:p>
          <a:p>
            <a:endParaRPr lang="fr-FR" sz="1600" dirty="0" smtClean="0"/>
          </a:p>
          <a:p>
            <a:pPr marL="114300" indent="0" algn="just">
              <a:buNone/>
            </a:pPr>
            <a:r>
              <a:rPr lang="fr-FR" sz="1600" b="1" dirty="0" smtClean="0"/>
              <a:t>La publicité </a:t>
            </a:r>
            <a:r>
              <a:rPr lang="fr-FR" sz="1600" dirty="0" smtClean="0"/>
              <a:t>: c’est aujourd’hui le 1</a:t>
            </a:r>
            <a:r>
              <a:rPr lang="fr-FR" sz="1600" baseline="30000" dirty="0" smtClean="0"/>
              <a:t>er</a:t>
            </a:r>
            <a:r>
              <a:rPr lang="fr-FR" sz="1600" dirty="0" smtClean="0"/>
              <a:t> canal de communication de la marque auprès de la   cible, celle-ci doit être d’abord perçue comme un spectacle. Cependant, on pourra dire qu’ils sont environ 36 % à admettre qu’une publicité peut faire évoluer leurs avis sur la marque, ils sont très influencé par le ressenti de la publicité.</a:t>
            </a:r>
            <a:endParaRPr lang="fr-FR" sz="1600" dirty="0"/>
          </a:p>
          <a:p>
            <a:pPr marL="114300" indent="0" algn="just">
              <a:buNone/>
            </a:pPr>
            <a:endParaRPr lang="fr-FR" sz="1600" dirty="0"/>
          </a:p>
          <a:p>
            <a:pPr marL="114300" indent="0" algn="just">
              <a:buNone/>
            </a:pPr>
            <a:r>
              <a:rPr lang="fr-FR" sz="1600" dirty="0" smtClean="0">
                <a:sym typeface="Wingdings"/>
              </a:rPr>
              <a:t> </a:t>
            </a:r>
            <a:r>
              <a:rPr lang="fr-FR" sz="1600" dirty="0" smtClean="0"/>
              <a:t>Les critères d’appréciations d’une publicité :</a:t>
            </a:r>
          </a:p>
          <a:p>
            <a:pPr marL="411480" lvl="1" indent="0">
              <a:buNone/>
            </a:pPr>
            <a:endParaRPr lang="fr-FR" sz="1600" dirty="0"/>
          </a:p>
          <a:p>
            <a:pPr lvl="1">
              <a:buFont typeface="Wingdings" charset="2"/>
              <a:buChar char="§"/>
            </a:pPr>
            <a:r>
              <a:rPr lang="fr-FR" sz="1600" dirty="0" smtClean="0"/>
              <a:t>L’émotion dégagée grâce à l’humour</a:t>
            </a:r>
          </a:p>
          <a:p>
            <a:pPr lvl="1">
              <a:buFont typeface="Wingdings" charset="2"/>
              <a:buChar char="§"/>
            </a:pPr>
            <a:r>
              <a:rPr lang="fr-FR" sz="1600" dirty="0" smtClean="0"/>
              <a:t>L’originalité</a:t>
            </a:r>
          </a:p>
          <a:p>
            <a:pPr lvl="1">
              <a:buFont typeface="Wingdings" charset="2"/>
              <a:buChar char="§"/>
            </a:pPr>
            <a:r>
              <a:rPr lang="fr-FR" sz="1600" dirty="0"/>
              <a:t>La </a:t>
            </a:r>
            <a:r>
              <a:rPr lang="fr-FR" sz="1600" dirty="0" smtClean="0"/>
              <a:t>créativité : «</a:t>
            </a:r>
            <a:r>
              <a:rPr lang="fr-FR" sz="1600" dirty="0"/>
              <a:t> éviter le déjà-vu »</a:t>
            </a:r>
          </a:p>
          <a:p>
            <a:pPr lvl="1">
              <a:buFont typeface="Wingdings" charset="2"/>
              <a:buChar char="§"/>
            </a:pPr>
            <a:r>
              <a:rPr lang="fr-FR" sz="1600" dirty="0" smtClean="0"/>
              <a:t>L’innovation : sinon la cible se lasse vite</a:t>
            </a:r>
          </a:p>
          <a:p>
            <a:pPr lvl="1">
              <a:buFont typeface="Wingdings" charset="2"/>
              <a:buChar char="§"/>
            </a:pPr>
            <a:r>
              <a:rPr lang="fr-FR" sz="1600" dirty="0" smtClean="0"/>
              <a:t>La musique (élément fondamentale qui sera souvent quitte ou double, ils apprécieront souvent une publicité avec une musique qui les correspond, à l’inverse, ils pourront être agacés.</a:t>
            </a:r>
          </a:p>
          <a:p>
            <a:pPr lvl="1">
              <a:buFont typeface="Wingdings" charset="2"/>
              <a:buChar char="§"/>
            </a:pPr>
            <a:r>
              <a:rPr lang="fr-FR" sz="1600" dirty="0" smtClean="0"/>
              <a:t>La représentation de leur génération (les caricaturer serait souvent risqué)</a:t>
            </a:r>
            <a:endParaRPr lang="fr-FR" sz="1600" dirty="0"/>
          </a:p>
          <a:p>
            <a:pPr lvl="1">
              <a:buFont typeface="Wingdings" charset="2"/>
              <a:buChar char="§"/>
            </a:pPr>
            <a:endParaRPr lang="fr-FR" sz="1600" dirty="0" smtClean="0"/>
          </a:p>
          <a:p>
            <a:pPr marL="411480" lvl="1" indent="0">
              <a:buNone/>
            </a:pPr>
            <a:r>
              <a:rPr lang="fr-FR" sz="1600" dirty="0" smtClean="0"/>
              <a:t>Quand est-il des réseaux sociaux ?</a:t>
            </a:r>
          </a:p>
          <a:p>
            <a:pPr lvl="2" algn="just"/>
            <a:r>
              <a:rPr lang="fr-FR" sz="1600" dirty="0" smtClean="0"/>
              <a:t>Ceux-ci sont à privilégier pour faire vivre </a:t>
            </a:r>
            <a:r>
              <a:rPr lang="fr-FR" sz="1600" dirty="0"/>
              <a:t>l’expérience </a:t>
            </a:r>
            <a:r>
              <a:rPr lang="fr-FR" sz="1600" dirty="0" smtClean="0"/>
              <a:t>: avec </a:t>
            </a:r>
            <a:r>
              <a:rPr lang="fr-FR" sz="1600" dirty="0"/>
              <a:t>des internautes toujours plus influents et des plateformes qui se multiplient, les réseaux sociaux sont devenus incontournables pour les marques. Ces espaces peuvent aujourd'hui leur permettre de réinventer le lien avec le consommateur.</a:t>
            </a:r>
          </a:p>
          <a:p>
            <a:pPr lvl="2"/>
            <a:endParaRPr lang="fr-FR" sz="1600" dirty="0"/>
          </a:p>
        </p:txBody>
      </p:sp>
      <p:sp>
        <p:nvSpPr>
          <p:cNvPr id="4" name="Espace réservé du pied de page 3"/>
          <p:cNvSpPr>
            <a:spLocks noGrp="1"/>
          </p:cNvSpPr>
          <p:nvPr>
            <p:ph type="ftr" sz="quarter" idx="11"/>
          </p:nvPr>
        </p:nvSpPr>
        <p:spPr/>
        <p:txBody>
          <a:bodyPr/>
          <a:lstStyle/>
          <a:p>
            <a:r>
              <a:rPr lang="en-US" smtClean="0"/>
              <a:t>Arthur Ladwein - Aurélien Dubout    Licence 3 Marketing - Vente</a:t>
            </a:r>
            <a:endParaRPr lang="fr-FR"/>
          </a:p>
        </p:txBody>
      </p:sp>
    </p:spTree>
    <p:extLst>
      <p:ext uri="{BB962C8B-B14F-4D97-AF65-F5344CB8AC3E}">
        <p14:creationId xmlns:p14="http://schemas.microsoft.com/office/powerpoint/2010/main" val="177468951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64878"/>
            <a:ext cx="7209180" cy="509357"/>
          </a:xfrm>
        </p:spPr>
        <p:txBody>
          <a:bodyPr/>
          <a:lstStyle/>
          <a:p>
            <a:pPr algn="ctr"/>
            <a:r>
              <a:rPr lang="fr-FR" sz="3600" dirty="0" smtClean="0"/>
              <a:t>Accessibilité du segment</a:t>
            </a:r>
            <a:endParaRPr lang="fr-FR" sz="3600" dirty="0"/>
          </a:p>
        </p:txBody>
      </p:sp>
      <p:sp>
        <p:nvSpPr>
          <p:cNvPr id="3" name="Espace réservé du contenu 2"/>
          <p:cNvSpPr>
            <a:spLocks noGrp="1"/>
          </p:cNvSpPr>
          <p:nvPr>
            <p:ph idx="1"/>
          </p:nvPr>
        </p:nvSpPr>
        <p:spPr>
          <a:xfrm>
            <a:off x="457200" y="827115"/>
            <a:ext cx="7620000" cy="5899565"/>
          </a:xfrm>
        </p:spPr>
        <p:txBody>
          <a:bodyPr>
            <a:normAutofit lnSpcReduction="10000"/>
          </a:bodyPr>
          <a:lstStyle/>
          <a:p>
            <a:pPr algn="just"/>
            <a:r>
              <a:rPr lang="fr-FR" sz="1600" b="1" dirty="0" smtClean="0">
                <a:solidFill>
                  <a:srgbClr val="000000"/>
                </a:solidFill>
              </a:rPr>
              <a:t>Domaine du management </a:t>
            </a:r>
            <a:r>
              <a:rPr lang="fr-FR" sz="1600" dirty="0" smtClean="0">
                <a:solidFill>
                  <a:srgbClr val="000000"/>
                </a:solidFill>
              </a:rPr>
              <a:t>: Un bon nombre d’approches </a:t>
            </a:r>
            <a:r>
              <a:rPr lang="fr-FR" sz="1600" dirty="0">
                <a:solidFill>
                  <a:srgbClr val="000000"/>
                </a:solidFill>
              </a:rPr>
              <a:t>de cette génération ont été </a:t>
            </a:r>
            <a:r>
              <a:rPr lang="fr-FR" sz="1600" dirty="0" smtClean="0">
                <a:solidFill>
                  <a:srgbClr val="000000"/>
                </a:solidFill>
              </a:rPr>
              <a:t>développées</a:t>
            </a:r>
            <a:r>
              <a:rPr lang="fr-FR" sz="1600" dirty="0">
                <a:solidFill>
                  <a:srgbClr val="000000"/>
                </a:solidFill>
              </a:rPr>
              <a:t> </a:t>
            </a:r>
            <a:r>
              <a:rPr lang="fr-FR" sz="1600" dirty="0" smtClean="0">
                <a:solidFill>
                  <a:srgbClr val="000000"/>
                </a:solidFill>
              </a:rPr>
              <a:t>notamment sur l'intégration </a:t>
            </a:r>
            <a:r>
              <a:rPr lang="fr-FR" sz="1600" dirty="0">
                <a:solidFill>
                  <a:srgbClr val="000000"/>
                </a:solidFill>
              </a:rPr>
              <a:t>dans l'entreprise de ces jeunes qui n'accepteraient plus de se soumettre à la </a:t>
            </a:r>
            <a:r>
              <a:rPr lang="fr-FR" sz="1600" dirty="0" smtClean="0">
                <a:solidFill>
                  <a:srgbClr val="000000"/>
                </a:solidFill>
              </a:rPr>
              <a:t>hiérarchie. En effet, sur le </a:t>
            </a:r>
            <a:r>
              <a:rPr lang="fr-FR" sz="1600" dirty="0"/>
              <a:t>m</a:t>
            </a:r>
            <a:r>
              <a:rPr lang="fr-FR" sz="1600" dirty="0" smtClean="0"/>
              <a:t>arché </a:t>
            </a:r>
            <a:r>
              <a:rPr lang="fr-FR" sz="1600" dirty="0"/>
              <a:t>du </a:t>
            </a:r>
            <a:r>
              <a:rPr lang="fr-FR" sz="1600" dirty="0" smtClean="0"/>
              <a:t>travail la </a:t>
            </a:r>
            <a:r>
              <a:rPr lang="fr-FR" sz="1600" dirty="0"/>
              <a:t>génération Y </a:t>
            </a:r>
            <a:r>
              <a:rPr lang="fr-FR" sz="1600" dirty="0" smtClean="0"/>
              <a:t>tend à poser quelques problèmes. Peux eux, aucune </a:t>
            </a:r>
            <a:r>
              <a:rPr lang="fr-FR" sz="1600" dirty="0"/>
              <a:t>règle ne va être admise de manière implicite, comme étant quelque chose de naturel, par ailleurs ce sont des jeunes gens qui savent qu’ils ont de la valeur </a:t>
            </a:r>
            <a:r>
              <a:rPr lang="fr-FR" sz="1600" dirty="0" smtClean="0"/>
              <a:t>intrinsèquement, indépendamment </a:t>
            </a:r>
            <a:r>
              <a:rPr lang="fr-FR" sz="1600" dirty="0"/>
              <a:t>de ce qu’ils </a:t>
            </a:r>
            <a:r>
              <a:rPr lang="fr-FR" sz="1600" dirty="0" smtClean="0"/>
              <a:t>faisaient </a:t>
            </a:r>
            <a:r>
              <a:rPr lang="fr-FR" sz="1600" dirty="0"/>
              <a:t>en tant qu’individu, donc par rapport à des manageurs qui peuvent être issu de la méritocratie : fondée sur le mérite, on peut retrouver des frottements qui peuvent être difficiles au </a:t>
            </a:r>
            <a:r>
              <a:rPr lang="fr-FR" sz="1600" dirty="0" smtClean="0"/>
              <a:t>début, avec des conflits relationnels </a:t>
            </a:r>
            <a:r>
              <a:rPr lang="fr-FR" sz="1600" dirty="0" smtClean="0">
                <a:solidFill>
                  <a:srgbClr val="000000"/>
                </a:solidFill>
              </a:rPr>
              <a:t>entre </a:t>
            </a:r>
            <a:r>
              <a:rPr lang="fr-FR" sz="1600" dirty="0">
                <a:solidFill>
                  <a:srgbClr val="000000"/>
                </a:solidFill>
              </a:rPr>
              <a:t>les </a:t>
            </a:r>
            <a:r>
              <a:rPr lang="fr-FR" sz="1600" dirty="0" smtClean="0">
                <a:solidFill>
                  <a:srgbClr val="000000"/>
                </a:solidFill>
              </a:rPr>
              <a:t>générations.</a:t>
            </a:r>
            <a:endParaRPr lang="en-GB" sz="1600" dirty="0"/>
          </a:p>
          <a:p>
            <a:pPr marL="114300" indent="0">
              <a:buNone/>
            </a:pPr>
            <a:endParaRPr lang="fr-FR" sz="1600" dirty="0" smtClean="0">
              <a:solidFill>
                <a:srgbClr val="000000"/>
              </a:solidFill>
            </a:endParaRPr>
          </a:p>
          <a:p>
            <a:r>
              <a:rPr lang="fr-FR" sz="1600" b="1" dirty="0" smtClean="0">
                <a:solidFill>
                  <a:srgbClr val="000000"/>
                </a:solidFill>
              </a:rPr>
              <a:t>A l’heure actuelle, de nouvelles méthodes de recrutements voient le jour</a:t>
            </a:r>
            <a:r>
              <a:rPr lang="fr-FR" sz="1600" dirty="0" smtClean="0">
                <a:solidFill>
                  <a:srgbClr val="000000"/>
                </a:solidFill>
              </a:rPr>
              <a:t>. </a:t>
            </a:r>
          </a:p>
          <a:p>
            <a:pPr lvl="1"/>
            <a:r>
              <a:rPr lang="fr-FR" sz="1600" dirty="0" smtClean="0">
                <a:solidFill>
                  <a:srgbClr val="000000"/>
                </a:solidFill>
              </a:rPr>
              <a:t>Le recrutement 2.0 ou e-recrutement : qu’est ce que c’est ?</a:t>
            </a:r>
          </a:p>
          <a:p>
            <a:endParaRPr lang="fr-FR" sz="1800" dirty="0">
              <a:solidFill>
                <a:srgbClr val="000000"/>
              </a:solidFill>
            </a:endParaRPr>
          </a:p>
          <a:p>
            <a:pPr marL="114300" indent="0" algn="just">
              <a:buNone/>
            </a:pPr>
            <a:r>
              <a:rPr lang="fr-FR" sz="1600" dirty="0" smtClean="0"/>
              <a:t>Nous savons tous que le web 2.0 et les réseaux sociaux </a:t>
            </a:r>
            <a:r>
              <a:rPr lang="fr-FR" sz="1600" dirty="0"/>
              <a:t>ont révolutionné les processus de recrutement. Que ce soit du côté des entreprises ou du côté des candidats, l’image passe désormais par l’identité numérique</a:t>
            </a:r>
            <a:r>
              <a:rPr lang="fr-FR" sz="1600" dirty="0" smtClean="0"/>
              <a:t>. D’un point de vue des réseaux sociaux, à savoir : Facebook</a:t>
            </a:r>
            <a:r>
              <a:rPr lang="fr-FR" sz="1600" dirty="0"/>
              <a:t>, Twitter, Viadeo ou encore </a:t>
            </a:r>
            <a:r>
              <a:rPr lang="fr-FR" sz="1600" dirty="0" smtClean="0"/>
              <a:t>Linked-in pour les plus connus </a:t>
            </a:r>
            <a:r>
              <a:rPr lang="fr-FR" sz="1600" dirty="0"/>
              <a:t>permettent à tout un chacun d’afficher sa visibilité sur </a:t>
            </a:r>
            <a:r>
              <a:rPr lang="fr-FR" sz="1600" dirty="0" smtClean="0"/>
              <a:t>internet, mais prudence. Il est toutefois préférable pour les jeunes de bien établir une différence entre vie professionnelle et vie privée sur leurs réseaux. Il sera donc préférable d’opter pour un réseau social plus professionnel.. On pourra dire qu’aujourd’hui pas moins de 51</a:t>
            </a:r>
            <a:r>
              <a:rPr lang="fr-FR" sz="1600" dirty="0"/>
              <a:t>% des recruteurs utilisent les réseaux </a:t>
            </a:r>
            <a:r>
              <a:rPr lang="fr-FR" sz="1600" dirty="0" smtClean="0"/>
              <a:t>sociaux </a:t>
            </a:r>
            <a:r>
              <a:rPr lang="fr-FR" sz="1600" dirty="0"/>
              <a:t>pour rechercher et recruter leurs nouveaux </a:t>
            </a:r>
            <a:r>
              <a:rPr lang="fr-FR" sz="1600" dirty="0" smtClean="0"/>
              <a:t>candidats.</a:t>
            </a:r>
          </a:p>
          <a:p>
            <a:pPr marL="114300" indent="0" algn="just">
              <a:buNone/>
            </a:pPr>
            <a:r>
              <a:rPr lang="fr-FR" sz="1600" dirty="0"/>
              <a:t>	</a:t>
            </a:r>
            <a:r>
              <a:rPr lang="fr-FR" sz="1600" dirty="0" smtClean="0"/>
              <a:t>Ex : Auchan recrute sur Facebook (page attitrée pour le recrutement)</a:t>
            </a:r>
          </a:p>
          <a:p>
            <a:pPr marL="114300" indent="0" algn="just">
              <a:buNone/>
            </a:pPr>
            <a:endParaRPr lang="fr-FR" sz="1600" dirty="0"/>
          </a:p>
          <a:p>
            <a:pPr marL="114300" indent="0" algn="just">
              <a:buNone/>
            </a:pPr>
            <a:endParaRPr lang="fr-FR" sz="1600" dirty="0" smtClean="0"/>
          </a:p>
          <a:p>
            <a:endParaRPr lang="fr-FR" dirty="0"/>
          </a:p>
        </p:txBody>
      </p:sp>
      <p:sp>
        <p:nvSpPr>
          <p:cNvPr id="4" name="Espace réservé du pied de page 3"/>
          <p:cNvSpPr>
            <a:spLocks noGrp="1"/>
          </p:cNvSpPr>
          <p:nvPr>
            <p:ph type="ftr" sz="quarter" idx="11"/>
          </p:nvPr>
        </p:nvSpPr>
        <p:spPr/>
        <p:txBody>
          <a:bodyPr/>
          <a:lstStyle/>
          <a:p>
            <a:r>
              <a:rPr lang="en-US" smtClean="0"/>
              <a:t>Arthur Ladwein - Aurélien Dubout    Licence 3 Marketing - Vente</a:t>
            </a:r>
            <a:endParaRPr lang="fr-FR"/>
          </a:p>
        </p:txBody>
      </p:sp>
    </p:spTree>
    <p:extLst>
      <p:ext uri="{BB962C8B-B14F-4D97-AF65-F5344CB8AC3E}">
        <p14:creationId xmlns:p14="http://schemas.microsoft.com/office/powerpoint/2010/main" val="270082265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jdacency">
  <a:themeElements>
    <a:clrScheme name="Apothicaire">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jd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jd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Ajdacency.thmx</Template>
  <TotalTime>1760</TotalTime>
  <Words>1573</Words>
  <Application>Microsoft Macintosh PowerPoint</Application>
  <PresentationFormat>Présentation à l'écran (4:3)</PresentationFormat>
  <Paragraphs>187</Paragraphs>
  <Slides>22</Slides>
  <Notes>9</Notes>
  <HiddenSlides>0</HiddenSlides>
  <MMClips>0</MMClips>
  <ScaleCrop>false</ScaleCrop>
  <HeadingPairs>
    <vt:vector size="4" baseType="variant">
      <vt:variant>
        <vt:lpstr>Thème</vt:lpstr>
      </vt:variant>
      <vt:variant>
        <vt:i4>1</vt:i4>
      </vt:variant>
      <vt:variant>
        <vt:lpstr>Titres des diapositives</vt:lpstr>
      </vt:variant>
      <vt:variant>
        <vt:i4>22</vt:i4>
      </vt:variant>
    </vt:vector>
  </HeadingPairs>
  <TitlesOfParts>
    <vt:vector size="23" baseType="lpstr">
      <vt:lpstr>Ajdacency</vt:lpstr>
      <vt:lpstr>La génération Y</vt:lpstr>
      <vt:lpstr>Sommaire</vt:lpstr>
      <vt:lpstr>Introduction</vt:lpstr>
      <vt:lpstr>Présentation PowerPoint</vt:lpstr>
      <vt:lpstr>        Intérêt du segment</vt:lpstr>
      <vt:lpstr>Accessibilité du segment</vt:lpstr>
      <vt:lpstr>Accessibilité du segment</vt:lpstr>
      <vt:lpstr>Accessibilité du segment</vt:lpstr>
      <vt:lpstr>Accessibilité du segment</vt:lpstr>
      <vt:lpstr>Accessibilité  </vt:lpstr>
      <vt:lpstr>Importance stratégique</vt:lpstr>
      <vt:lpstr>Comportement</vt:lpstr>
      <vt:lpstr>« Individualiste »</vt:lpstr>
      <vt:lpstr>Présentation PowerPoint</vt:lpstr>
      <vt:lpstr>Présentation PowerPoint</vt:lpstr>
      <vt:lpstr>Site web</vt:lpstr>
      <vt:lpstr>Site web : Les réseaux sociaux</vt:lpstr>
      <vt:lpstr>Site web : Les sites d’échange et de partage</vt:lpstr>
      <vt:lpstr>Site web : Les sites d’informations</vt:lpstr>
      <vt:lpstr>Site web : Les sites de « détente »</vt:lpstr>
      <vt:lpstr>Site web : Les blogs</vt:lpstr>
      <vt:lpstr>Médias dédiés et fréquentations de sources de communication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génération Y:</dc:title>
  <dc:creator>Arthur Ladwein</dc:creator>
  <cp:lastModifiedBy>Aurélien</cp:lastModifiedBy>
  <cp:revision>159</cp:revision>
  <dcterms:created xsi:type="dcterms:W3CDTF">2012-04-17T10:16:24Z</dcterms:created>
  <dcterms:modified xsi:type="dcterms:W3CDTF">2012-05-20T07:13:27Z</dcterms:modified>
</cp:coreProperties>
</file>