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92" r:id="rId2"/>
    <p:sldId id="264" r:id="rId3"/>
    <p:sldId id="274" r:id="rId4"/>
    <p:sldId id="280" r:id="rId5"/>
    <p:sldId id="281" r:id="rId6"/>
    <p:sldId id="282" r:id="rId7"/>
    <p:sldId id="266" r:id="rId8"/>
    <p:sldId id="268" r:id="rId9"/>
    <p:sldId id="267"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4660"/>
  </p:normalViewPr>
  <p:slideViewPr>
    <p:cSldViewPr snapToGrid="0" snapToObjects="1">
      <p:cViewPr varScale="1">
        <p:scale>
          <a:sx n="79" d="100"/>
          <a:sy n="79" d="100"/>
        </p:scale>
        <p:origin x="-16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22882-0C2C-6A4A-BEB4-1ACE8A782293}" type="datetimeFigureOut">
              <a:rPr lang="fr-FR" smtClean="0"/>
              <a:t>20/05/12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2CD3F-8697-EA43-8922-226F55EBF88F}" type="slidenum">
              <a:rPr lang="fr-FR" smtClean="0"/>
              <a:t>‹#›</a:t>
            </a:fld>
            <a:endParaRPr lang="fr-FR"/>
          </a:p>
        </p:txBody>
      </p:sp>
    </p:spTree>
    <p:extLst>
      <p:ext uri="{BB962C8B-B14F-4D97-AF65-F5344CB8AC3E}">
        <p14:creationId xmlns:p14="http://schemas.microsoft.com/office/powerpoint/2010/main" val="4187548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7</a:t>
            </a:fld>
            <a:endParaRPr lang="fr-FR"/>
          </a:p>
        </p:txBody>
      </p:sp>
    </p:spTree>
    <p:extLst>
      <p:ext uri="{BB962C8B-B14F-4D97-AF65-F5344CB8AC3E}">
        <p14:creationId xmlns:p14="http://schemas.microsoft.com/office/powerpoint/2010/main" val="206429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B46F425-480C-5A41-A60D-BCD9C25370E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BB46F425-480C-5A41-A60D-BCD9C25370EA}" type="datetimeFigureOut">
              <a:rPr lang="fr-FR" smtClean="0"/>
              <a:t>20/05/12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BB46F425-480C-5A41-A60D-BCD9C25370EA}" type="datetimeFigureOut">
              <a:rPr lang="fr-FR" smtClean="0"/>
              <a:t>20/05/12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6F425-480C-5A41-A60D-BCD9C25370EA}" type="datetimeFigureOut">
              <a:rPr lang="fr-FR" smtClean="0"/>
              <a:t>20/05/12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B46F425-480C-5A41-A60D-BCD9C25370E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269A15-AF50-AD4A-821D-96239D740537}" type="slidenum">
              <a:rPr lang="fr-FR" smtClean="0"/>
              <a:t>‹#›</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Date Placeholder 7"/>
          <p:cNvSpPr>
            <a:spLocks noGrp="1"/>
          </p:cNvSpPr>
          <p:nvPr>
            <p:ph type="dt" sz="half" idx="10"/>
          </p:nvPr>
        </p:nvSpPr>
        <p:spPr/>
        <p:txBody>
          <a:bodyPr/>
          <a:lstStyle/>
          <a:p>
            <a:fld id="{BB46F425-480C-5A41-A60D-BCD9C25370EA}" type="datetimeFigureOut">
              <a:rPr lang="fr-FR" smtClean="0"/>
              <a:t>20/05/12</a:t>
            </a:fld>
            <a:endParaRPr lang="fr-FR"/>
          </a:p>
        </p:txBody>
      </p:sp>
      <p:sp>
        <p:nvSpPr>
          <p:cNvPr id="9" name="Slide Number Placeholder 8"/>
          <p:cNvSpPr>
            <a:spLocks noGrp="1"/>
          </p:cNvSpPr>
          <p:nvPr>
            <p:ph type="sldNum" sz="quarter" idx="11"/>
          </p:nvPr>
        </p:nvSpPr>
        <p:spPr/>
        <p:txBody>
          <a:bodyPr/>
          <a:lstStyle/>
          <a:p>
            <a:fld id="{F2269A15-AF50-AD4A-821D-96239D740537}" type="slidenum">
              <a:rPr lang="fr-FR" smtClean="0"/>
              <a:t>‹#›</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269A15-AF50-AD4A-821D-96239D740537}" type="slidenum">
              <a:rPr lang="fr-FR" smtClean="0"/>
              <a:t>‹#›</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46F425-480C-5A41-A60D-BCD9C25370EA}" type="datetimeFigureOut">
              <a:rPr lang="fr-FR" smtClean="0"/>
              <a:t>20/05/12</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01"/>
            <a:ext cx="6727540" cy="1143000"/>
          </a:xfrm>
        </p:spPr>
        <p:txBody>
          <a:bodyPr/>
          <a:lstStyle/>
          <a:p>
            <a:pPr algn="ctr"/>
            <a:r>
              <a:rPr lang="fr-FR" sz="3600" dirty="0"/>
              <a:t>Médias dédiés et fréquentations </a:t>
            </a:r>
            <a:r>
              <a:rPr lang="fr-FR" sz="3600" dirty="0" smtClean="0"/>
              <a:t>de sources </a:t>
            </a:r>
            <a:r>
              <a:rPr lang="fr-FR" sz="3600" dirty="0"/>
              <a:t>de communication</a:t>
            </a:r>
          </a:p>
        </p:txBody>
      </p:sp>
      <p:sp>
        <p:nvSpPr>
          <p:cNvPr id="3" name="Espace réservé du contenu 2"/>
          <p:cNvSpPr>
            <a:spLocks noGrp="1"/>
          </p:cNvSpPr>
          <p:nvPr>
            <p:ph idx="1"/>
          </p:nvPr>
        </p:nvSpPr>
        <p:spPr>
          <a:xfrm>
            <a:off x="457200" y="1414601"/>
            <a:ext cx="7620000" cy="5320827"/>
          </a:xfrm>
        </p:spPr>
        <p:txBody>
          <a:bodyPr>
            <a:normAutofit/>
          </a:bodyPr>
          <a:lstStyle/>
          <a:p>
            <a:pPr>
              <a:spcBef>
                <a:spcPts val="0"/>
              </a:spcBef>
            </a:pPr>
            <a:r>
              <a:rPr lang="fr-FR" sz="1800" dirty="0" smtClean="0"/>
              <a:t>Les </a:t>
            </a:r>
            <a:r>
              <a:rPr lang="fr-FR" sz="1800" dirty="0"/>
              <a:t>sites communautaires et de partage de vidéos </a:t>
            </a:r>
            <a:endParaRPr lang="fr-FR" sz="1800" dirty="0" smtClean="0"/>
          </a:p>
          <a:p>
            <a:pPr marL="114300" indent="0">
              <a:spcBef>
                <a:spcPts val="0"/>
              </a:spcBef>
              <a:buNone/>
            </a:pPr>
            <a:r>
              <a:rPr lang="fr-FR" sz="1800" dirty="0" smtClean="0"/>
              <a:t>     (</a:t>
            </a:r>
            <a:r>
              <a:rPr lang="fr-FR" sz="1800" dirty="0"/>
              <a:t>Dailymotion, Youtube …</a:t>
            </a:r>
            <a:r>
              <a:rPr lang="fr-FR" sz="1800" dirty="0" smtClean="0"/>
              <a:t>)</a:t>
            </a:r>
          </a:p>
          <a:p>
            <a:pPr marL="114300" indent="0">
              <a:buNone/>
            </a:pPr>
            <a:endParaRPr lang="fr-FR" sz="1800" dirty="0" smtClean="0"/>
          </a:p>
          <a:p>
            <a:r>
              <a:rPr lang="fr-FR" sz="1800" dirty="0" smtClean="0"/>
              <a:t>La presse écrite </a:t>
            </a:r>
            <a:r>
              <a:rPr lang="fr-FR" sz="1800" dirty="0"/>
              <a:t>: quotidiens </a:t>
            </a:r>
            <a:r>
              <a:rPr lang="fr-FR" sz="1800" dirty="0" smtClean="0"/>
              <a:t>gratuits</a:t>
            </a:r>
          </a:p>
          <a:p>
            <a:pPr marL="114300" indent="0">
              <a:buNone/>
            </a:pPr>
            <a:r>
              <a:rPr lang="fr-FR" sz="1800" dirty="0"/>
              <a:t> </a:t>
            </a:r>
            <a:r>
              <a:rPr lang="fr-FR" sz="1800" dirty="0" smtClean="0"/>
              <a:t>    </a:t>
            </a:r>
            <a:r>
              <a:rPr lang="fr-FR" sz="1800" dirty="0"/>
              <a:t>(Metro, Direct Lille A nous Lille…</a:t>
            </a:r>
            <a:r>
              <a:rPr lang="fr-FR" sz="1800" dirty="0" smtClean="0"/>
              <a:t>)</a:t>
            </a:r>
          </a:p>
          <a:p>
            <a:endParaRPr lang="fr-FR" sz="1800" dirty="0"/>
          </a:p>
          <a:p>
            <a:endParaRPr lang="fr-FR" sz="1800" dirty="0" smtClean="0"/>
          </a:p>
          <a:p>
            <a:endParaRPr lang="fr-FR" sz="1800" dirty="0"/>
          </a:p>
          <a:p>
            <a:r>
              <a:rPr lang="fr-FR" sz="1800" dirty="0"/>
              <a:t>Presse spécialisée : revues de jeux vidéos (Jeux Vidéo Magazine), revues musicales (Rock &amp; Folk …), revue High Tech (l’ordinateur individuel …</a:t>
            </a:r>
            <a:r>
              <a:rPr lang="fr-FR" sz="1800" dirty="0" smtClean="0"/>
              <a:t>)</a:t>
            </a:r>
          </a:p>
          <a:p>
            <a:endParaRPr lang="fr-FR" sz="1800" dirty="0"/>
          </a:p>
          <a:p>
            <a:r>
              <a:rPr lang="fr-FR" sz="1800" dirty="0"/>
              <a:t>Les réseaux sociaux, comme nous l’avons vu </a:t>
            </a:r>
            <a:r>
              <a:rPr lang="fr-FR" sz="1800" dirty="0" smtClean="0"/>
              <a:t>précédemment </a:t>
            </a:r>
            <a:r>
              <a:rPr lang="fr-FR" sz="1800" dirty="0"/>
              <a:t>qu’ils soient </a:t>
            </a:r>
            <a:r>
              <a:rPr lang="fr-FR" sz="1800" dirty="0" smtClean="0"/>
              <a:t>professionnel (Viadeo, linkedin…) </a:t>
            </a:r>
            <a:r>
              <a:rPr lang="fr-FR" sz="1800" dirty="0"/>
              <a:t>ou non (</a:t>
            </a:r>
            <a:r>
              <a:rPr lang="fr-FR" sz="1800" dirty="0" smtClean="0"/>
              <a:t>Facebook</a:t>
            </a:r>
            <a:r>
              <a:rPr lang="fr-FR" sz="1800" dirty="0"/>
              <a:t>, </a:t>
            </a:r>
            <a:r>
              <a:rPr lang="fr-FR" sz="1800" dirty="0" smtClean="0"/>
              <a:t>Tweeter</a:t>
            </a:r>
            <a:r>
              <a:rPr lang="fr-FR" sz="1800" dirty="0"/>
              <a:t>, </a:t>
            </a:r>
            <a:r>
              <a:rPr lang="fr-FR" sz="1800" dirty="0" smtClean="0"/>
              <a:t>Flickr ou encore Instagram </a:t>
            </a:r>
            <a:r>
              <a:rPr lang="fr-FR" sz="1800" dirty="0"/>
              <a:t>(</a:t>
            </a:r>
            <a:r>
              <a:rPr lang="fr-FR" sz="1800" dirty="0" smtClean="0"/>
              <a:t>partage de </a:t>
            </a:r>
            <a:r>
              <a:rPr lang="fr-FR" sz="1800" dirty="0"/>
              <a:t>photos)</a:t>
            </a:r>
          </a:p>
          <a:p>
            <a:endParaRPr lang="fr-FR" dirty="0"/>
          </a:p>
        </p:txBody>
      </p:sp>
      <p:pic>
        <p:nvPicPr>
          <p:cNvPr id="4" name="Image 3"/>
          <p:cNvPicPr>
            <a:picLocks noChangeAspect="1"/>
          </p:cNvPicPr>
          <p:nvPr/>
        </p:nvPicPr>
        <p:blipFill>
          <a:blip r:embed="rId2"/>
          <a:stretch>
            <a:fillRect/>
          </a:stretch>
        </p:blipFill>
        <p:spPr>
          <a:xfrm>
            <a:off x="6364795" y="534497"/>
            <a:ext cx="1995436" cy="1634553"/>
          </a:xfrm>
          <a:prstGeom prst="rect">
            <a:avLst/>
          </a:prstGeom>
        </p:spPr>
      </p:pic>
      <p:pic>
        <p:nvPicPr>
          <p:cNvPr id="5" name="Image 4"/>
          <p:cNvPicPr>
            <a:picLocks noChangeAspect="1"/>
          </p:cNvPicPr>
          <p:nvPr/>
        </p:nvPicPr>
        <p:blipFill>
          <a:blip r:embed="rId3"/>
          <a:stretch>
            <a:fillRect/>
          </a:stretch>
        </p:blipFill>
        <p:spPr>
          <a:xfrm>
            <a:off x="4472076" y="1977225"/>
            <a:ext cx="1319384" cy="1826522"/>
          </a:xfrm>
          <a:prstGeom prst="rect">
            <a:avLst/>
          </a:prstGeom>
        </p:spPr>
      </p:pic>
      <p:pic>
        <p:nvPicPr>
          <p:cNvPr id="6" name="Image 5"/>
          <p:cNvPicPr>
            <a:picLocks noChangeAspect="1"/>
          </p:cNvPicPr>
          <p:nvPr/>
        </p:nvPicPr>
        <p:blipFill>
          <a:blip r:embed="rId4"/>
          <a:stretch>
            <a:fillRect/>
          </a:stretch>
        </p:blipFill>
        <p:spPr>
          <a:xfrm>
            <a:off x="5154357" y="5672206"/>
            <a:ext cx="2096533" cy="769820"/>
          </a:xfrm>
          <a:prstGeom prst="rect">
            <a:avLst/>
          </a:prstGeom>
        </p:spPr>
      </p:pic>
    </p:spTree>
    <p:extLst>
      <p:ext uri="{BB962C8B-B14F-4D97-AF65-F5344CB8AC3E}">
        <p14:creationId xmlns:p14="http://schemas.microsoft.com/office/powerpoint/2010/main" val="10955129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dirty="0" smtClean="0"/>
              <a:t>Benchmark de stratégies d’entreprises</a:t>
            </a:r>
            <a:endParaRPr lang="fr-FR" sz="3600" dirty="0"/>
          </a:p>
        </p:txBody>
      </p:sp>
      <p:sp>
        <p:nvSpPr>
          <p:cNvPr id="3" name="Espace réservé du contenu 2"/>
          <p:cNvSpPr>
            <a:spLocks noGrp="1"/>
          </p:cNvSpPr>
          <p:nvPr>
            <p:ph idx="1"/>
          </p:nvPr>
        </p:nvSpPr>
        <p:spPr/>
        <p:txBody>
          <a:bodyPr/>
          <a:lstStyle/>
          <a:p>
            <a:pPr marL="114300" indent="0" algn="just">
              <a:buNone/>
            </a:pPr>
            <a:r>
              <a:rPr lang="fr-FR" sz="2000" dirty="0" smtClean="0"/>
              <a:t>On peut dire que les entreprises qui ont une stratégie adaptés à la génération Y peuvent regrouper plusieurs caractéristiques communes :</a:t>
            </a:r>
          </a:p>
          <a:p>
            <a:endParaRPr lang="fr-FR" dirty="0" smtClean="0"/>
          </a:p>
          <a:p>
            <a:pPr lvl="1"/>
            <a:r>
              <a:rPr lang="fr-FR" dirty="0" smtClean="0"/>
              <a:t>Présence sur les réseaux sociaux</a:t>
            </a:r>
          </a:p>
          <a:p>
            <a:pPr lvl="1"/>
            <a:r>
              <a:rPr lang="fr-FR" dirty="0" smtClean="0"/>
              <a:t>Être en perpétuel changement</a:t>
            </a:r>
          </a:p>
          <a:p>
            <a:pPr lvl="1"/>
            <a:r>
              <a:rPr lang="fr-FR" dirty="0" smtClean="0"/>
              <a:t>Être authentique dans sa communication</a:t>
            </a:r>
          </a:p>
          <a:p>
            <a:pPr lvl="1"/>
            <a:r>
              <a:rPr lang="fr-FR" dirty="0" smtClean="0"/>
              <a:t>Lors d’une campagne de publicité, accompagner celle-ci de présence sur internet</a:t>
            </a:r>
          </a:p>
          <a:p>
            <a:pPr lvl="1"/>
            <a:r>
              <a:rPr lang="fr-FR" dirty="0" smtClean="0"/>
              <a:t>Toujours innover</a:t>
            </a:r>
          </a:p>
          <a:p>
            <a:pPr marL="411480" lvl="1" indent="0">
              <a:buNone/>
            </a:pPr>
            <a:endParaRPr lang="fr-FR" dirty="0" smtClean="0"/>
          </a:p>
          <a:p>
            <a:pPr lvl="1"/>
            <a:endParaRPr lang="fr-FR" dirty="0" smtClean="0"/>
          </a:p>
          <a:p>
            <a:pPr lvl="1"/>
            <a:endParaRPr lang="fr-FR" dirty="0" smtClean="0"/>
          </a:p>
          <a:p>
            <a:pPr lvl="1"/>
            <a:endParaRPr lang="fr-FR" dirty="0"/>
          </a:p>
        </p:txBody>
      </p:sp>
    </p:spTree>
    <p:extLst>
      <p:ext uri="{BB962C8B-B14F-4D97-AF65-F5344CB8AC3E}">
        <p14:creationId xmlns:p14="http://schemas.microsoft.com/office/powerpoint/2010/main" val="488137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t>Benchmark d’entreprises</a:t>
            </a:r>
            <a:endParaRPr lang="fr-FR" sz="3600" dirty="0"/>
          </a:p>
        </p:txBody>
      </p:sp>
      <p:sp>
        <p:nvSpPr>
          <p:cNvPr id="3" name="Espace réservé du contenu 2"/>
          <p:cNvSpPr>
            <a:spLocks noGrp="1"/>
          </p:cNvSpPr>
          <p:nvPr>
            <p:ph idx="1"/>
          </p:nvPr>
        </p:nvSpPr>
        <p:spPr/>
        <p:txBody>
          <a:bodyPr>
            <a:normAutofit/>
          </a:bodyPr>
          <a:lstStyle/>
          <a:p>
            <a:pPr marL="114300" indent="0">
              <a:buNone/>
            </a:pPr>
            <a:r>
              <a:rPr lang="fr-FR" dirty="0" smtClean="0"/>
              <a:t>Dans les marques mettant en œuvre ces actions, on peut citer</a:t>
            </a:r>
            <a:r>
              <a:rPr lang="fr-FR" dirty="0"/>
              <a:t> </a:t>
            </a:r>
            <a:r>
              <a:rPr lang="fr-FR" dirty="0" smtClean="0"/>
              <a:t>quelques exemples :</a:t>
            </a:r>
          </a:p>
          <a:p>
            <a:endParaRPr lang="fr-FR" dirty="0" smtClean="0"/>
          </a:p>
          <a:p>
            <a:pPr lvl="1"/>
            <a:r>
              <a:rPr lang="fr-FR" dirty="0" smtClean="0"/>
              <a:t>Adidas Originals</a:t>
            </a:r>
          </a:p>
          <a:p>
            <a:pPr lvl="1"/>
            <a:r>
              <a:rPr lang="fr-FR" dirty="0" smtClean="0"/>
              <a:t>Coca Cola</a:t>
            </a:r>
          </a:p>
          <a:p>
            <a:pPr lvl="1"/>
            <a:r>
              <a:rPr lang="fr-FR" dirty="0" smtClean="0"/>
              <a:t>Subway</a:t>
            </a:r>
          </a:p>
          <a:p>
            <a:pPr lvl="1"/>
            <a:r>
              <a:rPr lang="fr-FR" dirty="0" smtClean="0"/>
              <a:t>McDonald’s</a:t>
            </a:r>
          </a:p>
          <a:p>
            <a:pPr lvl="1"/>
            <a:r>
              <a:rPr lang="fr-FR" dirty="0" smtClean="0"/>
              <a:t>KFC</a:t>
            </a:r>
          </a:p>
          <a:p>
            <a:pPr lvl="1"/>
            <a:r>
              <a:rPr lang="fr-FR" dirty="0" smtClean="0"/>
              <a:t>Et bien d’autres marques</a:t>
            </a:r>
          </a:p>
          <a:p>
            <a:pPr lvl="1"/>
            <a:endParaRPr lang="fr-FR" dirty="0"/>
          </a:p>
        </p:txBody>
      </p:sp>
      <p:pic>
        <p:nvPicPr>
          <p:cNvPr id="4" name="Image 3"/>
          <p:cNvPicPr>
            <a:picLocks noChangeAspect="1"/>
          </p:cNvPicPr>
          <p:nvPr/>
        </p:nvPicPr>
        <p:blipFill>
          <a:blip r:embed="rId2"/>
          <a:stretch>
            <a:fillRect/>
          </a:stretch>
        </p:blipFill>
        <p:spPr>
          <a:xfrm>
            <a:off x="5220663" y="2291500"/>
            <a:ext cx="2555460" cy="1916595"/>
          </a:xfrm>
          <a:prstGeom prst="rect">
            <a:avLst/>
          </a:prstGeom>
        </p:spPr>
      </p:pic>
      <p:pic>
        <p:nvPicPr>
          <p:cNvPr id="5" name="Image 4"/>
          <p:cNvPicPr>
            <a:picLocks noChangeAspect="1"/>
          </p:cNvPicPr>
          <p:nvPr/>
        </p:nvPicPr>
        <p:blipFill>
          <a:blip r:embed="rId3"/>
          <a:stretch>
            <a:fillRect/>
          </a:stretch>
        </p:blipFill>
        <p:spPr>
          <a:xfrm>
            <a:off x="188132" y="5744039"/>
            <a:ext cx="3166889" cy="919578"/>
          </a:xfrm>
          <a:prstGeom prst="rect">
            <a:avLst/>
          </a:prstGeom>
        </p:spPr>
      </p:pic>
      <p:pic>
        <p:nvPicPr>
          <p:cNvPr id="6" name="Image 5"/>
          <p:cNvPicPr>
            <a:picLocks noChangeAspect="1"/>
          </p:cNvPicPr>
          <p:nvPr/>
        </p:nvPicPr>
        <p:blipFill>
          <a:blip r:embed="rId4"/>
          <a:stretch>
            <a:fillRect/>
          </a:stretch>
        </p:blipFill>
        <p:spPr>
          <a:xfrm>
            <a:off x="4412638" y="4213975"/>
            <a:ext cx="2791306" cy="1934440"/>
          </a:xfrm>
          <a:prstGeom prst="rect">
            <a:avLst/>
          </a:prstGeom>
        </p:spPr>
      </p:pic>
    </p:spTree>
    <p:extLst>
      <p:ext uri="{BB962C8B-B14F-4D97-AF65-F5344CB8AC3E}">
        <p14:creationId xmlns:p14="http://schemas.microsoft.com/office/powerpoint/2010/main" val="41387038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t>Benchmark : Adidas Original</a:t>
            </a:r>
            <a:endParaRPr lang="fr-FR" sz="3600" dirty="0"/>
          </a:p>
        </p:txBody>
      </p:sp>
      <p:sp>
        <p:nvSpPr>
          <p:cNvPr id="3" name="Espace réservé du contenu 2"/>
          <p:cNvSpPr>
            <a:spLocks noGrp="1"/>
          </p:cNvSpPr>
          <p:nvPr>
            <p:ph idx="1"/>
          </p:nvPr>
        </p:nvSpPr>
        <p:spPr>
          <a:xfrm>
            <a:off x="457200" y="1417638"/>
            <a:ext cx="7620000" cy="4983162"/>
          </a:xfrm>
        </p:spPr>
        <p:txBody>
          <a:bodyPr/>
          <a:lstStyle/>
          <a:p>
            <a:pPr marL="114300" indent="0" algn="just">
              <a:buNone/>
            </a:pPr>
            <a:r>
              <a:rPr lang="fr-FR" sz="1800" dirty="0" smtClean="0"/>
              <a:t>Adidas Originals (</a:t>
            </a:r>
            <a:r>
              <a:rPr lang="fr-FR" sz="1800" dirty="0"/>
              <a:t>sous marque d’Adidas créée en 2001) la marque qui ressort des produits vintage, innove toujours dans sa publicité et communique fortement sur les réseaux </a:t>
            </a:r>
            <a:r>
              <a:rPr lang="fr-FR" sz="1800" dirty="0" smtClean="0"/>
              <a:t>sociaux</a:t>
            </a:r>
          </a:p>
          <a:p>
            <a:pPr marL="114300" indent="0" algn="just">
              <a:buNone/>
            </a:pPr>
            <a:endParaRPr lang="fr-FR" sz="1800" dirty="0"/>
          </a:p>
          <a:p>
            <a:pPr marL="411480" lvl="1" indent="0" algn="just">
              <a:buNone/>
            </a:pPr>
            <a:endParaRPr lang="fr-FR" sz="1800" dirty="0" smtClean="0"/>
          </a:p>
          <a:p>
            <a:pPr marL="411480" lvl="1" indent="0" algn="just">
              <a:buNone/>
            </a:pPr>
            <a:r>
              <a:rPr lang="fr-FR" sz="1800" dirty="0" smtClean="0"/>
              <a:t>Organisation d’un </a:t>
            </a:r>
            <a:r>
              <a:rPr lang="fr-FR" sz="1800" dirty="0"/>
              <a:t>événement </a:t>
            </a:r>
            <a:endParaRPr lang="fr-FR" sz="1800" dirty="0" smtClean="0"/>
          </a:p>
          <a:p>
            <a:pPr marL="411480" lvl="1" indent="0" algn="just">
              <a:buNone/>
            </a:pPr>
            <a:r>
              <a:rPr lang="fr-FR" sz="1800" dirty="0" smtClean="0"/>
              <a:t>concours </a:t>
            </a:r>
            <a:r>
              <a:rPr lang="fr-FR" sz="1800" dirty="0"/>
              <a:t>pour l’organisation </a:t>
            </a:r>
            <a:endParaRPr lang="fr-FR" sz="1800" dirty="0" smtClean="0"/>
          </a:p>
          <a:p>
            <a:pPr marL="411480" lvl="1" indent="0" algn="just">
              <a:buNone/>
            </a:pPr>
            <a:r>
              <a:rPr lang="fr-FR" sz="1800" dirty="0" smtClean="0"/>
              <a:t>d’une </a:t>
            </a:r>
            <a:r>
              <a:rPr lang="fr-FR" sz="1800" dirty="0"/>
              <a:t>soirée ou </a:t>
            </a:r>
            <a:r>
              <a:rPr lang="fr-FR" sz="1800" dirty="0" smtClean="0"/>
              <a:t>régulièrement</a:t>
            </a:r>
          </a:p>
          <a:p>
            <a:pPr marL="411480" lvl="1" indent="0" algn="just">
              <a:buNone/>
            </a:pPr>
            <a:r>
              <a:rPr lang="fr-FR" sz="1800" dirty="0" smtClean="0"/>
              <a:t>sur </a:t>
            </a:r>
            <a:r>
              <a:rPr lang="fr-FR" sz="1800" dirty="0"/>
              <a:t>la page </a:t>
            </a:r>
            <a:r>
              <a:rPr lang="fr-FR" sz="1800" dirty="0" smtClean="0"/>
              <a:t>Facebook </a:t>
            </a:r>
            <a:r>
              <a:rPr lang="fr-FR" sz="1800" dirty="0"/>
              <a:t>des </a:t>
            </a:r>
            <a:endParaRPr lang="fr-FR" sz="1800" dirty="0" smtClean="0"/>
          </a:p>
          <a:p>
            <a:pPr marL="411480" lvl="1" indent="0" algn="just">
              <a:buNone/>
            </a:pPr>
            <a:r>
              <a:rPr lang="fr-FR" sz="1800" dirty="0" smtClean="0"/>
              <a:t>présentation </a:t>
            </a:r>
            <a:r>
              <a:rPr lang="fr-FR" sz="1800" dirty="0"/>
              <a:t>des </a:t>
            </a:r>
            <a:r>
              <a:rPr lang="fr-FR" sz="1800" dirty="0" smtClean="0"/>
              <a:t>nouvelles</a:t>
            </a:r>
          </a:p>
          <a:p>
            <a:pPr marL="411480" lvl="1" indent="0" algn="just">
              <a:buNone/>
            </a:pPr>
            <a:r>
              <a:rPr lang="fr-FR" sz="1800" dirty="0" smtClean="0"/>
              <a:t>collections</a:t>
            </a:r>
            <a:r>
              <a:rPr lang="fr-FR" sz="1800" dirty="0"/>
              <a:t>.</a:t>
            </a:r>
          </a:p>
          <a:p>
            <a:endParaRPr lang="fr-FR" dirty="0"/>
          </a:p>
        </p:txBody>
      </p:sp>
      <p:pic>
        <p:nvPicPr>
          <p:cNvPr id="4" name="Image 3"/>
          <p:cNvPicPr>
            <a:picLocks noChangeAspect="1"/>
          </p:cNvPicPr>
          <p:nvPr/>
        </p:nvPicPr>
        <p:blipFill>
          <a:blip r:embed="rId2"/>
          <a:stretch>
            <a:fillRect/>
          </a:stretch>
        </p:blipFill>
        <p:spPr>
          <a:xfrm>
            <a:off x="4116230" y="2643806"/>
            <a:ext cx="4085036" cy="3016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658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t>Benchmark : Coca Cola</a:t>
            </a:r>
            <a:endParaRPr lang="fr-FR" sz="3600" dirty="0"/>
          </a:p>
        </p:txBody>
      </p:sp>
      <p:sp>
        <p:nvSpPr>
          <p:cNvPr id="3" name="Espace réservé du contenu 2"/>
          <p:cNvSpPr>
            <a:spLocks noGrp="1"/>
          </p:cNvSpPr>
          <p:nvPr>
            <p:ph idx="1"/>
          </p:nvPr>
        </p:nvSpPr>
        <p:spPr/>
        <p:txBody>
          <a:bodyPr/>
          <a:lstStyle/>
          <a:p>
            <a:pPr marL="114300" indent="0" algn="just">
              <a:buNone/>
            </a:pPr>
            <a:r>
              <a:rPr lang="fr-FR" sz="1800" dirty="0"/>
              <a:t>Coca Cola (et ses sous marques</a:t>
            </a:r>
            <a:r>
              <a:rPr lang="fr-FR" sz="1800" dirty="0" smtClean="0"/>
              <a:t>) qui </a:t>
            </a:r>
            <a:r>
              <a:rPr lang="fr-FR" sz="1800" dirty="0"/>
              <a:t>vont avoir une stratégie de communication vraiment orientée « jeunes » et vendent sur ce </a:t>
            </a:r>
            <a:r>
              <a:rPr lang="fr-FR" sz="1800" dirty="0" smtClean="0"/>
              <a:t>crédo.</a:t>
            </a:r>
          </a:p>
          <a:p>
            <a:pPr marL="114300" indent="0" algn="just">
              <a:buNone/>
            </a:pPr>
            <a:endParaRPr lang="fr-FR" sz="1800" dirty="0"/>
          </a:p>
          <a:p>
            <a:pPr marL="114300" indent="0" algn="just">
              <a:buNone/>
            </a:pPr>
            <a:endParaRPr lang="fr-FR" sz="1800" dirty="0" smtClean="0"/>
          </a:p>
          <a:p>
            <a:pPr marL="114300" indent="0" algn="just">
              <a:buNone/>
            </a:pPr>
            <a:r>
              <a:rPr lang="fr-FR" sz="1800" dirty="0" smtClean="0"/>
              <a:t>La </a:t>
            </a:r>
            <a:r>
              <a:rPr lang="fr-FR" sz="1800" dirty="0"/>
              <a:t>nouvelle campagne de </a:t>
            </a:r>
            <a:endParaRPr lang="fr-FR" sz="1800" dirty="0" smtClean="0"/>
          </a:p>
          <a:p>
            <a:pPr marL="114300" indent="0" algn="just">
              <a:buNone/>
            </a:pPr>
            <a:r>
              <a:rPr lang="fr-FR" sz="1800" dirty="0" smtClean="0"/>
              <a:t>publicité </a:t>
            </a:r>
            <a:r>
              <a:rPr lang="fr-FR" sz="1800" dirty="0"/>
              <a:t>pour </a:t>
            </a:r>
            <a:r>
              <a:rPr lang="fr-FR" sz="1800" dirty="0" smtClean="0"/>
              <a:t>Coca Cola </a:t>
            </a:r>
          </a:p>
          <a:p>
            <a:pPr marL="114300" indent="0" algn="just">
              <a:buNone/>
            </a:pPr>
            <a:r>
              <a:rPr lang="fr-FR" sz="1800" dirty="0"/>
              <a:t>q</a:t>
            </a:r>
            <a:r>
              <a:rPr lang="fr-FR" sz="1800" dirty="0" smtClean="0"/>
              <a:t>ui est </a:t>
            </a:r>
            <a:r>
              <a:rPr lang="fr-FR" sz="1800" dirty="0"/>
              <a:t>Multi-médias et </a:t>
            </a:r>
            <a:endParaRPr lang="fr-FR" sz="1800" dirty="0" smtClean="0"/>
          </a:p>
          <a:p>
            <a:pPr marL="114300" indent="0" algn="just">
              <a:buNone/>
            </a:pPr>
            <a:r>
              <a:rPr lang="fr-FR" sz="1800" dirty="0" smtClean="0"/>
              <a:t>est </a:t>
            </a:r>
            <a:r>
              <a:rPr lang="fr-FR" sz="1800" dirty="0"/>
              <a:t>présente à la fois </a:t>
            </a:r>
            <a:endParaRPr lang="fr-FR" sz="1800" dirty="0" smtClean="0"/>
          </a:p>
          <a:p>
            <a:pPr marL="114300" indent="0" algn="just">
              <a:buNone/>
            </a:pPr>
            <a:r>
              <a:rPr lang="fr-FR" sz="1800" dirty="0" smtClean="0"/>
              <a:t>sur </a:t>
            </a:r>
            <a:r>
              <a:rPr lang="fr-FR" sz="1800" dirty="0"/>
              <a:t>Youtube, sur les </a:t>
            </a:r>
            <a:endParaRPr lang="fr-FR" sz="1800" dirty="0" smtClean="0"/>
          </a:p>
          <a:p>
            <a:pPr marL="114300" indent="0" algn="just">
              <a:buNone/>
            </a:pPr>
            <a:r>
              <a:rPr lang="fr-FR" sz="1800" dirty="0" smtClean="0"/>
              <a:t>grandes </a:t>
            </a:r>
            <a:r>
              <a:rPr lang="fr-FR" sz="1800" dirty="0"/>
              <a:t>chaînes </a:t>
            </a:r>
            <a:r>
              <a:rPr lang="fr-FR" sz="1800" dirty="0" smtClean="0"/>
              <a:t>de</a:t>
            </a:r>
          </a:p>
          <a:p>
            <a:pPr marL="114300" indent="0" algn="just">
              <a:buNone/>
            </a:pPr>
            <a:r>
              <a:rPr lang="fr-FR" sz="1800" dirty="0" smtClean="0"/>
              <a:t> </a:t>
            </a:r>
            <a:r>
              <a:rPr lang="fr-FR" sz="1800" dirty="0"/>
              <a:t>télévision et aussi </a:t>
            </a:r>
            <a:endParaRPr lang="fr-FR" sz="1800" dirty="0" smtClean="0"/>
          </a:p>
          <a:p>
            <a:pPr marL="114300" indent="0" algn="just">
              <a:buNone/>
            </a:pPr>
            <a:r>
              <a:rPr lang="fr-FR" sz="1800" dirty="0" smtClean="0"/>
              <a:t>sur </a:t>
            </a:r>
            <a:r>
              <a:rPr lang="fr-FR" sz="1800" dirty="0"/>
              <a:t>Facebook</a:t>
            </a:r>
          </a:p>
          <a:p>
            <a:endParaRPr lang="fr-FR" dirty="0"/>
          </a:p>
        </p:txBody>
      </p:sp>
      <p:pic>
        <p:nvPicPr>
          <p:cNvPr id="4" name="Image 3"/>
          <p:cNvPicPr>
            <a:picLocks noChangeAspect="1"/>
          </p:cNvPicPr>
          <p:nvPr/>
        </p:nvPicPr>
        <p:blipFill>
          <a:blip r:embed="rId2"/>
          <a:stretch>
            <a:fillRect/>
          </a:stretch>
        </p:blipFill>
        <p:spPr>
          <a:xfrm>
            <a:off x="3241915" y="2854907"/>
            <a:ext cx="4835285" cy="2805539"/>
          </a:xfrm>
          <a:prstGeom prst="rect">
            <a:avLst/>
          </a:prstGeom>
        </p:spPr>
      </p:pic>
    </p:spTree>
    <p:extLst>
      <p:ext uri="{BB962C8B-B14F-4D97-AF65-F5344CB8AC3E}">
        <p14:creationId xmlns:p14="http://schemas.microsoft.com/office/powerpoint/2010/main" val="217472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454" y="274638"/>
            <a:ext cx="8243940" cy="713196"/>
          </a:xfrm>
        </p:spPr>
        <p:txBody>
          <a:bodyPr/>
          <a:lstStyle/>
          <a:p>
            <a:pPr algn="ctr"/>
            <a:r>
              <a:rPr lang="fr-FR" sz="2800" dirty="0" smtClean="0"/>
              <a:t>Benchmark : Subway (et d’autres chaînes de fastfoods)</a:t>
            </a:r>
            <a:endParaRPr lang="fr-FR" sz="2800" dirty="0"/>
          </a:p>
        </p:txBody>
      </p:sp>
      <p:sp>
        <p:nvSpPr>
          <p:cNvPr id="3" name="Espace réservé du contenu 2"/>
          <p:cNvSpPr>
            <a:spLocks noGrp="1"/>
          </p:cNvSpPr>
          <p:nvPr>
            <p:ph idx="1"/>
          </p:nvPr>
        </p:nvSpPr>
        <p:spPr>
          <a:xfrm>
            <a:off x="689817" y="1793368"/>
            <a:ext cx="3088501" cy="3333961"/>
          </a:xfrm>
        </p:spPr>
        <p:txBody>
          <a:bodyPr/>
          <a:lstStyle/>
          <a:p>
            <a:pPr marL="114300" indent="0" algn="just">
              <a:buNone/>
            </a:pPr>
            <a:r>
              <a:rPr lang="fr-FR" sz="1800" dirty="0" smtClean="0"/>
              <a:t>Avantages offerts aux membres de la communauté « fans » de la page Facebook. Ce sont des </a:t>
            </a:r>
            <a:r>
              <a:rPr lang="fr-FR" sz="1800" dirty="0"/>
              <a:t>opérations ponctuelles organisées par les marques afin de ramener </a:t>
            </a:r>
            <a:r>
              <a:rPr lang="fr-FR" sz="1800" dirty="0" smtClean="0"/>
              <a:t>de la clientèle et de les fidéliser.</a:t>
            </a:r>
          </a:p>
          <a:p>
            <a:pPr lvl="1"/>
            <a:endParaRPr lang="fr-FR" dirty="0" smtClean="0"/>
          </a:p>
          <a:p>
            <a:pPr lvl="1"/>
            <a:endParaRPr lang="fr-FR" dirty="0"/>
          </a:p>
          <a:p>
            <a:endParaRPr lang="fr-FR" dirty="0"/>
          </a:p>
        </p:txBody>
      </p:sp>
      <p:pic>
        <p:nvPicPr>
          <p:cNvPr id="5" name="Image 4"/>
          <p:cNvPicPr>
            <a:picLocks noChangeAspect="1"/>
          </p:cNvPicPr>
          <p:nvPr/>
        </p:nvPicPr>
        <p:blipFill>
          <a:blip r:embed="rId2"/>
          <a:stretch>
            <a:fillRect/>
          </a:stretch>
        </p:blipFill>
        <p:spPr>
          <a:xfrm>
            <a:off x="4294129" y="1276414"/>
            <a:ext cx="3855744" cy="4425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p:cNvSpPr txBox="1"/>
          <p:nvPr/>
        </p:nvSpPr>
        <p:spPr>
          <a:xfrm>
            <a:off x="4553827" y="5807358"/>
            <a:ext cx="3596046" cy="584776"/>
          </a:xfrm>
          <a:prstGeom prst="rect">
            <a:avLst/>
          </a:prstGeom>
          <a:noFill/>
        </p:spPr>
        <p:txBody>
          <a:bodyPr wrap="square" rtlCol="0">
            <a:spAutoFit/>
          </a:bodyPr>
          <a:lstStyle/>
          <a:p>
            <a:r>
              <a:rPr lang="fr-FR" sz="1600" dirty="0" smtClean="0"/>
              <a:t>Dans l’exemple suivant, Subway propose de gagner un voyage au Maroc</a:t>
            </a:r>
            <a:endParaRPr lang="fr-FR" sz="1600" dirty="0"/>
          </a:p>
        </p:txBody>
      </p:sp>
    </p:spTree>
    <p:extLst>
      <p:ext uri="{BB962C8B-B14F-4D97-AF65-F5344CB8AC3E}">
        <p14:creationId xmlns:p14="http://schemas.microsoft.com/office/powerpoint/2010/main" val="185831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t>Questionnements</a:t>
            </a:r>
            <a:endParaRPr lang="fr-FR" sz="3600" dirty="0"/>
          </a:p>
        </p:txBody>
      </p:sp>
      <p:sp>
        <p:nvSpPr>
          <p:cNvPr id="3" name="Espace réservé du contenu 2"/>
          <p:cNvSpPr>
            <a:spLocks noGrp="1"/>
          </p:cNvSpPr>
          <p:nvPr>
            <p:ph idx="1"/>
          </p:nvPr>
        </p:nvSpPr>
        <p:spPr/>
        <p:txBody>
          <a:bodyPr>
            <a:normAutofit/>
          </a:bodyPr>
          <a:lstStyle/>
          <a:p>
            <a:pPr marL="114300" indent="0">
              <a:buNone/>
            </a:pPr>
            <a:r>
              <a:rPr lang="fr-FR" sz="1800" dirty="0" smtClean="0"/>
              <a:t>On peut trouver beaucoup de questionnements concernant la génération Y, nous nous sommes principalement intéressé aux suivants :</a:t>
            </a:r>
          </a:p>
          <a:p>
            <a:pPr marL="114300" indent="0">
              <a:buNone/>
            </a:pPr>
            <a:endParaRPr lang="fr-FR" sz="1800" dirty="0" smtClean="0"/>
          </a:p>
          <a:p>
            <a:pPr lvl="1"/>
            <a:r>
              <a:rPr lang="fr-FR" sz="1800" dirty="0" smtClean="0"/>
              <a:t>Comment  pourrait-on la toucher de manière optimale ?</a:t>
            </a:r>
          </a:p>
          <a:p>
            <a:pPr lvl="1"/>
            <a:r>
              <a:rPr lang="fr-FR" sz="1800" dirty="0" smtClean="0"/>
              <a:t>Comment va évoluer la génération et son comportement ou ses comportements ?</a:t>
            </a:r>
          </a:p>
          <a:p>
            <a:pPr lvl="1"/>
            <a:r>
              <a:rPr lang="fr-FR" sz="1800" dirty="0" smtClean="0"/>
              <a:t>Comment toucher une génération composée d’individualités?</a:t>
            </a:r>
          </a:p>
          <a:p>
            <a:pPr lvl="1"/>
            <a:r>
              <a:rPr lang="fr-FR" sz="1800" dirty="0" smtClean="0"/>
              <a:t>La génération Y et le monde de l’entreprise sont-ils compatibles?</a:t>
            </a:r>
          </a:p>
          <a:p>
            <a:pPr lvl="1"/>
            <a:r>
              <a:rPr lang="fr-FR" sz="1800" dirty="0" smtClean="0"/>
              <a:t>La génération Y est-elle un remède à la sortie de la crise pour les entreprises ?</a:t>
            </a:r>
          </a:p>
          <a:p>
            <a:pPr lvl="1"/>
            <a:r>
              <a:rPr lang="fr-FR" sz="1800" dirty="0" smtClean="0"/>
              <a:t>La génération Y change-t-elle ou changera-t-elle profondément les codes (du travail, de la communication, et du mode de consommation) ?</a:t>
            </a:r>
          </a:p>
          <a:p>
            <a:pPr marL="411480" lvl="1" indent="0">
              <a:buNone/>
            </a:pPr>
            <a:endParaRPr lang="fr-FR" dirty="0"/>
          </a:p>
        </p:txBody>
      </p:sp>
    </p:spTree>
    <p:extLst>
      <p:ext uri="{BB962C8B-B14F-4D97-AF65-F5344CB8AC3E}">
        <p14:creationId xmlns:p14="http://schemas.microsoft.com/office/powerpoint/2010/main" val="127950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dirty="0" smtClean="0"/>
              <a:t>Conclusion</a:t>
            </a:r>
            <a:endParaRPr lang="fr-FR" sz="4000" dirty="0"/>
          </a:p>
        </p:txBody>
      </p:sp>
      <p:sp>
        <p:nvSpPr>
          <p:cNvPr id="3" name="Espace réservé du contenu 2"/>
          <p:cNvSpPr>
            <a:spLocks noGrp="1"/>
          </p:cNvSpPr>
          <p:nvPr>
            <p:ph idx="1"/>
          </p:nvPr>
        </p:nvSpPr>
        <p:spPr/>
        <p:txBody>
          <a:bodyPr>
            <a:normAutofit fontScale="92500" lnSpcReduction="10000"/>
          </a:bodyPr>
          <a:lstStyle/>
          <a:p>
            <a:pPr marL="114300" indent="0" algn="just">
              <a:buNone/>
            </a:pPr>
            <a:r>
              <a:rPr lang="fr-FR" sz="1800" dirty="0" smtClean="0"/>
              <a:t>A l’heure actuelle, on se rend compte qu’on a une génération qui diffère par bien des points, car tous les individus au sein de cette génération ne sont pas identiques. En effet, le segment est relativement large et ces mêmes individus ont aujourd’hui de manière approximative entre 15 et 30 ans, et suivant l’âge ils ne s’intéresseront pas aux mêmes médias et </a:t>
            </a:r>
            <a:r>
              <a:rPr lang="fr-FR" sz="1800" smtClean="0"/>
              <a:t>n’auront pas les </a:t>
            </a:r>
            <a:r>
              <a:rPr lang="fr-FR" sz="1800" dirty="0" smtClean="0"/>
              <a:t>mêmes habitudes. Cependant certains points communs sont à souligner notamment, comme l’utilisation quotidienne d’internet ou l’utilisation des réseaux sociaux.</a:t>
            </a:r>
          </a:p>
          <a:p>
            <a:pPr marL="114300" indent="0" algn="just">
              <a:buNone/>
            </a:pPr>
            <a:r>
              <a:rPr lang="fr-FR" sz="1800" dirty="0" smtClean="0">
                <a:solidFill>
                  <a:schemeClr val="accent2"/>
                </a:solidFill>
              </a:rPr>
              <a:t> </a:t>
            </a:r>
            <a:endParaRPr lang="fr-FR" sz="1800" dirty="0">
              <a:solidFill>
                <a:schemeClr val="accent2"/>
              </a:solidFill>
            </a:endParaRPr>
          </a:p>
          <a:p>
            <a:pPr marL="114300" indent="0" algn="just">
              <a:buNone/>
            </a:pPr>
            <a:r>
              <a:rPr lang="fr-FR" sz="1800" dirty="0" smtClean="0"/>
              <a:t>La génération Y peut paraître compliquée à toucher par les entreprises mais celles-ci doivent la toucher pour ce qu’elle va représenter dans les années à venir. C’est aussi une génération qui crée de nombreux dilemmes pour les entreprises qui doivent toujours innover et adopter des stratégies risquées mais qui au final peuvent payer et leur apporter beaucoup. </a:t>
            </a:r>
          </a:p>
          <a:p>
            <a:pPr marL="114300" indent="0" algn="just">
              <a:buNone/>
            </a:pPr>
            <a:endParaRPr lang="fr-FR" sz="1800" dirty="0" smtClean="0"/>
          </a:p>
          <a:p>
            <a:pPr marL="114300" indent="0" algn="just">
              <a:buNone/>
            </a:pPr>
            <a:r>
              <a:rPr lang="fr-FR" sz="1800" dirty="0" smtClean="0"/>
              <a:t>A côté de cela, pour les entreprises toujours, la génération Y est une génération née dans la société de consommation et qui est dans ce mode de vie au quotidien, mais qui va toujours demander plus. Les entreprises doivent donc faire face à de grandes questions et s’adapter chaque jour en innovant pour obtenir un rendement optimal.</a:t>
            </a:r>
          </a:p>
        </p:txBody>
      </p:sp>
    </p:spTree>
    <p:extLst>
      <p:ext uri="{BB962C8B-B14F-4D97-AF65-F5344CB8AC3E}">
        <p14:creationId xmlns:p14="http://schemas.microsoft.com/office/powerpoint/2010/main" val="333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400" dirty="0" smtClean="0"/>
              <a:t>Bibliographie</a:t>
            </a:r>
            <a:endParaRPr lang="fr-FR" sz="4400" dirty="0"/>
          </a:p>
        </p:txBody>
      </p:sp>
      <p:sp>
        <p:nvSpPr>
          <p:cNvPr id="3" name="Espace réservé du contenu 2"/>
          <p:cNvSpPr>
            <a:spLocks noGrp="1"/>
          </p:cNvSpPr>
          <p:nvPr>
            <p:ph idx="1"/>
          </p:nvPr>
        </p:nvSpPr>
        <p:spPr/>
        <p:txBody>
          <a:bodyPr/>
          <a:lstStyle/>
          <a:p>
            <a:r>
              <a:rPr lang="fr-FR" dirty="0" smtClean="0"/>
              <a:t>www.generationy20</a:t>
            </a:r>
            <a:r>
              <a:rPr lang="fr-FR" dirty="0"/>
              <a:t>.</a:t>
            </a:r>
            <a:r>
              <a:rPr lang="fr-FR" dirty="0" smtClean="0"/>
              <a:t>com</a:t>
            </a:r>
          </a:p>
          <a:p>
            <a:r>
              <a:rPr lang="fr-FR" dirty="0" smtClean="0"/>
              <a:t>www.ob</a:t>
            </a:r>
            <a:r>
              <a:rPr lang="fr-FR" dirty="0"/>
              <a:t>-</a:t>
            </a:r>
            <a:r>
              <a:rPr lang="fr-FR" dirty="0" smtClean="0"/>
              <a:t>jet.fr</a:t>
            </a:r>
          </a:p>
          <a:p>
            <a:r>
              <a:rPr lang="fr-FR" dirty="0" smtClean="0"/>
              <a:t>http</a:t>
            </a:r>
            <a:r>
              <a:rPr lang="fr-FR" dirty="0"/>
              <a:t>://rm3aa-</a:t>
            </a:r>
            <a:r>
              <a:rPr lang="fr-FR" dirty="0" smtClean="0"/>
              <a:t>klmn.blogspot.fr</a:t>
            </a:r>
          </a:p>
          <a:p>
            <a:r>
              <a:rPr lang="fr-FR" dirty="0" smtClean="0"/>
              <a:t>www.rue89</a:t>
            </a:r>
            <a:r>
              <a:rPr lang="fr-FR" dirty="0"/>
              <a:t>.</a:t>
            </a:r>
            <a:r>
              <a:rPr lang="fr-FR" dirty="0" smtClean="0"/>
              <a:t>com</a:t>
            </a:r>
          </a:p>
          <a:p>
            <a:r>
              <a:rPr lang="fr-FR" dirty="0" smtClean="0"/>
              <a:t>www.wikipedia.org</a:t>
            </a:r>
          </a:p>
          <a:p>
            <a:r>
              <a:rPr lang="fr-FR" dirty="0" smtClean="0"/>
              <a:t>www.letudiant.fr</a:t>
            </a:r>
          </a:p>
          <a:p>
            <a:r>
              <a:rPr lang="fr-FR" dirty="0" smtClean="0"/>
              <a:t>www.lexpansion.lexpresse.fr</a:t>
            </a:r>
          </a:p>
          <a:p>
            <a:r>
              <a:rPr lang="fr-FR" dirty="0" smtClean="0"/>
              <a:t>www.lesinrocks.com</a:t>
            </a:r>
          </a:p>
          <a:p>
            <a:r>
              <a:rPr lang="fr-FR" dirty="0" smtClean="0"/>
              <a:t> www.liberation.fr</a:t>
            </a:r>
          </a:p>
          <a:p>
            <a:r>
              <a:rPr lang="fr-FR" dirty="0" smtClean="0"/>
              <a:t>www.aujourdhui.fr</a:t>
            </a:r>
          </a:p>
          <a:p>
            <a:endParaRPr lang="fr-FR" dirty="0" smtClean="0"/>
          </a:p>
          <a:p>
            <a:endParaRPr lang="fr-FR" dirty="0" smtClean="0"/>
          </a:p>
          <a:p>
            <a:endParaRPr lang="fr-FR" dirty="0" smtClean="0"/>
          </a:p>
          <a:p>
            <a:endParaRPr lang="fr-FR" dirty="0"/>
          </a:p>
          <a:p>
            <a:endParaRPr lang="fr-FR" dirty="0"/>
          </a:p>
        </p:txBody>
      </p:sp>
    </p:spTree>
    <p:extLst>
      <p:ext uri="{BB962C8B-B14F-4D97-AF65-F5344CB8AC3E}">
        <p14:creationId xmlns:p14="http://schemas.microsoft.com/office/powerpoint/2010/main" val="3790335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1762</TotalTime>
  <Words>647</Words>
  <Application>Microsoft Macintosh PowerPoint</Application>
  <PresentationFormat>Présentation à l'écran (4:3)</PresentationFormat>
  <Paragraphs>87</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Ajdacency</vt:lpstr>
      <vt:lpstr>Médias dédiés et fréquentations de sources de communication</vt:lpstr>
      <vt:lpstr>Benchmark de stratégies d’entreprises</vt:lpstr>
      <vt:lpstr>Benchmark d’entreprises</vt:lpstr>
      <vt:lpstr>Benchmark : Adidas Original</vt:lpstr>
      <vt:lpstr>Benchmark : Coca Cola</vt:lpstr>
      <vt:lpstr>Benchmark : Subway (et d’autres chaînes de fastfoods)</vt:lpstr>
      <vt:lpstr>Questionnements</vt:lpstr>
      <vt:lpstr>Conclusion</vt:lpstr>
      <vt:lpstr>Bibliographie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génération Y:</dc:title>
  <dc:creator>Arthur Ladwein</dc:creator>
  <cp:lastModifiedBy>Aurélien</cp:lastModifiedBy>
  <cp:revision>159</cp:revision>
  <dcterms:created xsi:type="dcterms:W3CDTF">2012-04-17T10:16:24Z</dcterms:created>
  <dcterms:modified xsi:type="dcterms:W3CDTF">2012-05-20T07:13:38Z</dcterms:modified>
</cp:coreProperties>
</file>