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7286" autoAdjust="0"/>
  </p:normalViewPr>
  <p:slideViewPr>
    <p:cSldViewPr>
      <p:cViewPr>
        <p:scale>
          <a:sx n="70" d="100"/>
          <a:sy n="70" d="100"/>
        </p:scale>
        <p:origin x="-1572" y="-3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054B41-B3FC-4633-8E8A-436C388BF7CE}" type="datetimeFigureOut">
              <a:rPr lang="fr-FR" smtClean="0"/>
              <a:pPr/>
              <a:t>20/05/2012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CF9837-A2FE-46C2-9F15-F5E16F246F4A}"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3CF9837-A2FE-46C2-9F15-F5E16F246F4A}" type="slidenum">
              <a:rPr lang="fr-FR" smtClean="0"/>
              <a:pPr/>
              <a:t>1</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3CF9837-A2FE-46C2-9F15-F5E16F246F4A}"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3CF9837-A2FE-46C2-9F15-F5E16F246F4A}"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3CF9837-A2FE-46C2-9F15-F5E16F246F4A}" type="slidenum">
              <a:rPr lang="fr-FR" smtClean="0"/>
              <a:pPr/>
              <a:t>12</a:t>
            </a:fld>
            <a:endParaRPr lang="fr-F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 typeface="Arial" pitchFamily="34" charset="0"/>
              <a:buChar char="•"/>
            </a:pPr>
            <a:r>
              <a:rPr lang="fr-FR" dirty="0" smtClean="0"/>
              <a:t> Ici, nous</a:t>
            </a:r>
            <a:r>
              <a:rPr lang="fr-FR" baseline="0" dirty="0" smtClean="0"/>
              <a:t> nous intéressons aux offres déjà présentes sur le marché. Plusieurs exemples dans différents secteurs vont être présentés afin de montrer que les cadres sont déjà une cible attractif pour les enseignes. </a:t>
            </a:r>
          </a:p>
          <a:p>
            <a:endParaRPr lang="fr-FR" baseline="0" dirty="0" smtClean="0"/>
          </a:p>
          <a:p>
            <a:pPr>
              <a:buFont typeface="Arial" pitchFamily="34" charset="0"/>
              <a:buChar char="•"/>
            </a:pPr>
            <a:r>
              <a:rPr lang="fr-FR" baseline="0" dirty="0" smtClean="0"/>
              <a:t> En ce qui concerne </a:t>
            </a:r>
            <a:r>
              <a:rPr lang="fr-FR" baseline="0" dirty="0" err="1" smtClean="0"/>
              <a:t>Blackberry</a:t>
            </a:r>
            <a:r>
              <a:rPr lang="fr-FR" baseline="0" dirty="0" smtClean="0"/>
              <a:t> et ses véritables « ordinateurs de poches », la notoriété de cette marque est dû uniquement à cette clientèle ce qui a permit de populariser ses produits. Aujourd’hui, après avoir conquis cette cible, ils s’attaquent aux jeunes et plus particulièrement aux lycéens. Ainsi, </a:t>
            </a:r>
            <a:r>
              <a:rPr lang="fr-FR" baseline="0" dirty="0" err="1" smtClean="0"/>
              <a:t>Blackberry</a:t>
            </a:r>
            <a:r>
              <a:rPr lang="fr-FR" baseline="0" dirty="0" smtClean="0"/>
              <a:t> se dressent en véritable concurrent face aux géants Apple et Samsung. </a:t>
            </a:r>
          </a:p>
          <a:p>
            <a:pPr>
              <a:buFont typeface="Arial" pitchFamily="34" charset="0"/>
              <a:buChar char="•"/>
            </a:pPr>
            <a:endParaRPr lang="fr-FR" baseline="0" dirty="0" smtClean="0"/>
          </a:p>
          <a:p>
            <a:pPr>
              <a:buFont typeface="Arial" pitchFamily="34" charset="0"/>
              <a:buChar char="•"/>
            </a:pPr>
            <a:r>
              <a:rPr lang="fr-FR" baseline="0" dirty="0" smtClean="0"/>
              <a:t> Au niveau des opérateurs de téléphonie mobile, que se soit SFR, Orange ou comme ci-dessus Bouygues, tous proposent ce type de forfaits avantageux pour ceux qui doivent communiquer avec le monde en entier et en illimité pour leur travail. Cependant l’arrivée de Free sur le marché a tout « chamboulé » avec ces offres défiants toute concurrence et illimités obligatoirement. Ainsi des changements vont être faits en ce qui concerne les forfaits des opérateurs déjà présents. Ils vont devoir réajuster leurs prix et ce n’est pas le client qui va s’en plaindre. </a:t>
            </a:r>
            <a:endParaRPr lang="fr-FR" dirty="0"/>
          </a:p>
        </p:txBody>
      </p:sp>
      <p:sp>
        <p:nvSpPr>
          <p:cNvPr id="4" name="Espace réservé du numéro de diapositive 3"/>
          <p:cNvSpPr>
            <a:spLocks noGrp="1"/>
          </p:cNvSpPr>
          <p:nvPr>
            <p:ph type="sldNum" sz="quarter" idx="10"/>
          </p:nvPr>
        </p:nvSpPr>
        <p:spPr/>
        <p:txBody>
          <a:bodyPr/>
          <a:lstStyle/>
          <a:p>
            <a:fld id="{B3CF9837-A2FE-46C2-9F15-F5E16F246F4A}" type="slidenum">
              <a:rPr lang="fr-FR" smtClean="0"/>
              <a:pPr/>
              <a:t>13</a:t>
            </a:fld>
            <a:endParaRPr lang="fr-F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 typeface="Arial" pitchFamily="34" charset="0"/>
              <a:buChar char="•"/>
            </a:pPr>
            <a:r>
              <a:rPr lang="fr-FR" dirty="0" smtClean="0"/>
              <a:t> Spot publicitaire Peugeot</a:t>
            </a:r>
            <a:r>
              <a:rPr lang="fr-FR" baseline="0" dirty="0" smtClean="0"/>
              <a:t> 508 http://www.youtube.com/watch?v=7EOqYdzHtHI</a:t>
            </a:r>
          </a:p>
          <a:p>
            <a:endParaRPr lang="fr-FR" dirty="0"/>
          </a:p>
        </p:txBody>
      </p:sp>
      <p:sp>
        <p:nvSpPr>
          <p:cNvPr id="4" name="Espace réservé du numéro de diapositive 3"/>
          <p:cNvSpPr>
            <a:spLocks noGrp="1"/>
          </p:cNvSpPr>
          <p:nvPr>
            <p:ph type="sldNum" sz="quarter" idx="10"/>
          </p:nvPr>
        </p:nvSpPr>
        <p:spPr/>
        <p:txBody>
          <a:bodyPr/>
          <a:lstStyle/>
          <a:p>
            <a:fld id="{B3CF9837-A2FE-46C2-9F15-F5E16F246F4A}" type="slidenum">
              <a:rPr lang="fr-FR" smtClean="0"/>
              <a:pPr/>
              <a:t>14</a:t>
            </a:fld>
            <a:endParaRPr lang="fr-F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3CF9837-A2FE-46C2-9F15-F5E16F246F4A}" type="slidenum">
              <a:rPr lang="fr-FR" smtClean="0"/>
              <a:pPr/>
              <a:t>15</a:t>
            </a:fld>
            <a:endParaRPr lang="fr-F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3CF9837-A2FE-46C2-9F15-F5E16F246F4A}" type="slidenum">
              <a:rPr lang="fr-FR" smtClean="0"/>
              <a:pPr/>
              <a:t>16</a:t>
            </a:fld>
            <a:endParaRPr lang="fr-F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3CF9837-A2FE-46C2-9F15-F5E16F246F4A}" type="slidenum">
              <a:rPr lang="fr-FR" smtClean="0"/>
              <a:pPr/>
              <a:t>17</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3CF9837-A2FE-46C2-9F15-F5E16F246F4A}"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i="0" kern="1200" dirty="0" smtClean="0">
                <a:solidFill>
                  <a:schemeClr val="tx1"/>
                </a:solidFill>
                <a:latin typeface="+mn-lt"/>
                <a:ea typeface="+mn-ea"/>
                <a:cs typeface="+mn-cs"/>
              </a:rPr>
              <a:t>PCS 2003 - Catégorie socioprofessionnelle agrégée 3 Cadres et professions intellectuelles supérieures</a:t>
            </a:r>
          </a:p>
          <a:p>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rPr>
              <a:t>Cette catégorie regroupe des </a:t>
            </a:r>
            <a:r>
              <a:rPr lang="fr-FR" sz="1200" b="1" i="0" kern="1200" dirty="0" smtClean="0">
                <a:solidFill>
                  <a:schemeClr val="tx1"/>
                </a:solidFill>
                <a:latin typeface="+mn-lt"/>
                <a:ea typeface="+mn-ea"/>
                <a:cs typeface="+mn-cs"/>
              </a:rPr>
              <a:t>professeurs</a:t>
            </a:r>
            <a:r>
              <a:rPr lang="fr-FR" sz="1200" b="0" i="0" kern="1200" dirty="0" smtClean="0">
                <a:solidFill>
                  <a:schemeClr val="tx1"/>
                </a:solidFill>
                <a:latin typeface="+mn-lt"/>
                <a:ea typeface="+mn-ea"/>
                <a:cs typeface="+mn-cs"/>
              </a:rPr>
              <a:t> et professions scientifiques salariés qui appliquent directement des connaissances très approfondies dans les domaines des sciences exactes ou humaines, a des activités d'intérêt général de recherche, d'enseignement ou de santé. Des professionnels de l'information des arts et des spectacles dont l'activité est liée aux arts et aux médias. </a:t>
            </a:r>
            <a:r>
              <a:rPr lang="fr-FR" sz="1200" b="1" i="0" kern="1200" dirty="0" smtClean="0">
                <a:solidFill>
                  <a:schemeClr val="tx1"/>
                </a:solidFill>
                <a:latin typeface="+mn-lt"/>
                <a:ea typeface="+mn-ea"/>
                <a:cs typeface="+mn-cs"/>
              </a:rPr>
              <a:t>Des cadres administratifs et commerciaux </a:t>
            </a:r>
            <a:r>
              <a:rPr lang="fr-FR" sz="1200" b="0" i="0" kern="1200" dirty="0" smtClean="0">
                <a:solidFill>
                  <a:schemeClr val="tx1"/>
                </a:solidFill>
                <a:latin typeface="+mn-lt"/>
                <a:ea typeface="+mn-ea"/>
                <a:cs typeface="+mn-cs"/>
              </a:rPr>
              <a:t>d'entreprise, </a:t>
            </a:r>
            <a:r>
              <a:rPr lang="fr-FR" sz="1200" b="1" i="0" kern="1200" dirty="0" smtClean="0">
                <a:solidFill>
                  <a:schemeClr val="tx1"/>
                </a:solidFill>
                <a:latin typeface="+mn-lt"/>
                <a:ea typeface="+mn-ea"/>
                <a:cs typeface="+mn-cs"/>
              </a:rPr>
              <a:t>salariés qui ont des responsabilités importantes dans la gestion des entreprises</a:t>
            </a:r>
            <a:r>
              <a:rPr lang="fr-FR" sz="1200" b="0" i="0" kern="1200" dirty="0" smtClean="0">
                <a:solidFill>
                  <a:schemeClr val="tx1"/>
                </a:solidFill>
                <a:latin typeface="+mn-lt"/>
                <a:ea typeface="+mn-ea"/>
                <a:cs typeface="+mn-cs"/>
              </a:rPr>
              <a:t>. </a:t>
            </a:r>
            <a:r>
              <a:rPr lang="fr-FR" sz="1200" b="1" i="0" kern="1200" dirty="0" smtClean="0">
                <a:solidFill>
                  <a:schemeClr val="tx1"/>
                </a:solidFill>
                <a:latin typeface="+mn-lt"/>
                <a:ea typeface="+mn-ea"/>
                <a:cs typeface="+mn-cs"/>
              </a:rPr>
              <a:t>Des ingénieurs et cadres techniques d'entreprise</a:t>
            </a:r>
            <a:r>
              <a:rPr lang="fr-FR" sz="1200" b="0" i="0" kern="1200" dirty="0" smtClean="0">
                <a:solidFill>
                  <a:schemeClr val="tx1"/>
                </a:solidFill>
                <a:latin typeface="+mn-lt"/>
                <a:ea typeface="+mn-ea"/>
                <a:cs typeface="+mn-cs"/>
              </a:rPr>
              <a:t>, salariés exerçant des fonctions de responsabilité qui nécessitent des connaissances scientifiques approfondies.</a:t>
            </a:r>
          </a:p>
          <a:p>
            <a:endParaRPr lang="fr-FR"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i="0" kern="1200" dirty="0" smtClean="0">
                <a:solidFill>
                  <a:schemeClr val="tx1"/>
                </a:solidFill>
                <a:latin typeface="+mn-lt"/>
                <a:ea typeface="+mn-ea"/>
                <a:cs typeface="+mn-cs"/>
              </a:rPr>
              <a:t>PCS 2003 - Catégorie socioprofessionnelle agrégée 4 Professions Intermédiaires</a:t>
            </a:r>
          </a:p>
          <a:p>
            <a:endParaRPr lang="fr-FR" sz="1200" b="0" i="0" kern="1200" dirty="0" smtClean="0">
              <a:solidFill>
                <a:schemeClr val="tx1"/>
              </a:solidFill>
              <a:latin typeface="+mn-lt"/>
              <a:ea typeface="+mn-ea"/>
              <a:cs typeface="+mn-cs"/>
            </a:endParaRPr>
          </a:p>
          <a:p>
            <a:endParaRPr lang="fr-FR" sz="1200" b="0" i="0" kern="1200" dirty="0" smtClean="0">
              <a:solidFill>
                <a:schemeClr val="tx1"/>
              </a:solidFill>
              <a:latin typeface="+mn-lt"/>
              <a:ea typeface="+mn-ea"/>
              <a:cs typeface="+mn-cs"/>
            </a:endParaRPr>
          </a:p>
          <a:p>
            <a:r>
              <a:rPr lang="fr-FR" sz="1200" b="0" i="0" kern="1200" dirty="0" smtClean="0">
                <a:solidFill>
                  <a:schemeClr val="tx1"/>
                </a:solidFill>
                <a:latin typeface="+mn-lt"/>
                <a:ea typeface="+mn-ea"/>
                <a:cs typeface="+mn-cs"/>
              </a:rPr>
              <a:t>L'appellation "professions intermédiaires" est une création de la nouvelle nomenclature des professions et catégories socioprofessionnelles. Deux tiers des membres du groupe occupe effectivement une position intermédiaire entre les cadres et les agents d'exécution, ouvriers ou employés.</a:t>
            </a:r>
            <a:r>
              <a:rPr lang="fr-FR" dirty="0" smtClean="0"/>
              <a:t/>
            </a:r>
            <a:br>
              <a:rPr lang="fr-FR" dirty="0" smtClean="0"/>
            </a:br>
            <a:r>
              <a:rPr lang="fr-FR" sz="1200" b="0" i="0" kern="1200" dirty="0" smtClean="0">
                <a:solidFill>
                  <a:schemeClr val="tx1"/>
                </a:solidFill>
                <a:latin typeface="+mn-lt"/>
                <a:ea typeface="+mn-ea"/>
                <a:cs typeface="+mn-cs"/>
              </a:rPr>
              <a:t>Les autres sont intermédiaires dans un sens plus figuré. Ils travaillent dans l'enseignement, la santé et le travail social; parmi eux, les instituteurs, les infirmières, les assistantes sociales.</a:t>
            </a:r>
            <a:r>
              <a:rPr lang="fr-FR" dirty="0" smtClean="0"/>
              <a:t/>
            </a:r>
            <a:br>
              <a:rPr lang="fr-FR" dirty="0" smtClean="0"/>
            </a:br>
            <a:r>
              <a:rPr lang="fr-FR" sz="1200" b="0" i="0" kern="1200" dirty="0" smtClean="0">
                <a:solidFill>
                  <a:schemeClr val="tx1"/>
                </a:solidFill>
                <a:latin typeface="+mn-lt"/>
                <a:ea typeface="+mn-ea"/>
                <a:cs typeface="+mn-cs"/>
              </a:rPr>
              <a:t>Plus de la moitié des membres du groupe ont désormais au moins le baccalauréat. Leur féminisation, assez variable, reste en particulier très limitée dans les professions techniques.</a:t>
            </a:r>
            <a:endParaRPr lang="fr-FR" dirty="0"/>
          </a:p>
        </p:txBody>
      </p:sp>
      <p:sp>
        <p:nvSpPr>
          <p:cNvPr id="4" name="Espace réservé du numéro de diapositive 3"/>
          <p:cNvSpPr>
            <a:spLocks noGrp="1"/>
          </p:cNvSpPr>
          <p:nvPr>
            <p:ph type="sldNum" sz="quarter" idx="10"/>
          </p:nvPr>
        </p:nvSpPr>
        <p:spPr/>
        <p:txBody>
          <a:bodyPr/>
          <a:lstStyle/>
          <a:p>
            <a:fld id="{B3CF9837-A2FE-46C2-9F15-F5E16F246F4A}"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3CF9837-A2FE-46C2-9F15-F5E16F246F4A}"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3CF9837-A2FE-46C2-9F15-F5E16F246F4A}"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3CF9837-A2FE-46C2-9F15-F5E16F246F4A}"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3CF9837-A2FE-46C2-9F15-F5E16F246F4A}"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3CF9837-A2FE-46C2-9F15-F5E16F246F4A}"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3CF9837-A2FE-46C2-9F15-F5E16F246F4A}"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A4A567F9-64DD-4080-99A7-606B9C1136ED}" type="datetimeFigureOut">
              <a:rPr lang="fr-FR" smtClean="0"/>
              <a:pPr/>
              <a:t>20/05/2012</a:t>
            </a:fld>
            <a:endParaRPr lang="fr-FR" dirty="0"/>
          </a:p>
        </p:txBody>
      </p:sp>
      <p:sp>
        <p:nvSpPr>
          <p:cNvPr id="17" name="Espace réservé du pied de page 16"/>
          <p:cNvSpPr>
            <a:spLocks noGrp="1"/>
          </p:cNvSpPr>
          <p:nvPr>
            <p:ph type="ftr" sz="quarter" idx="11"/>
          </p:nvPr>
        </p:nvSpPr>
        <p:spPr>
          <a:xfrm>
            <a:off x="5410200" y="4205288"/>
            <a:ext cx="1295400" cy="457200"/>
          </a:xfrm>
        </p:spPr>
        <p:txBody>
          <a:bodyPr/>
          <a:lstStyle/>
          <a:p>
            <a:endParaRPr lang="fr-FR" dirty="0"/>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1DDEA83-86A0-4469-80E6-F9102DCDFB89}"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4A567F9-64DD-4080-99A7-606B9C1136ED}" type="datetimeFigureOut">
              <a:rPr lang="fr-FR" smtClean="0"/>
              <a:pPr/>
              <a:t>20/05/2012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1DDEA83-86A0-4469-80E6-F9102DCDFB89}"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4A567F9-64DD-4080-99A7-606B9C1136ED}" type="datetimeFigureOut">
              <a:rPr lang="fr-FR" smtClean="0"/>
              <a:pPr/>
              <a:t>20/05/2012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1DDEA83-86A0-4469-80E6-F9102DCDFB89}"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4A567F9-64DD-4080-99A7-606B9C1136ED}" type="datetimeFigureOut">
              <a:rPr lang="fr-FR" smtClean="0"/>
              <a:pPr/>
              <a:t>20/05/2012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1DDEA83-86A0-4469-80E6-F9102DCDFB89}"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4A567F9-64DD-4080-99A7-606B9C1136ED}" type="datetimeFigureOut">
              <a:rPr lang="fr-FR" smtClean="0"/>
              <a:pPr/>
              <a:t>20/05/2012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1DDEA83-86A0-4469-80E6-F9102DCDFB89}"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4A567F9-64DD-4080-99A7-606B9C1136ED}" type="datetimeFigureOut">
              <a:rPr lang="fr-FR" smtClean="0"/>
              <a:pPr/>
              <a:t>20/05/2012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1DDEA83-86A0-4469-80E6-F9102DCDFB89}"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e la date 25"/>
          <p:cNvSpPr>
            <a:spLocks noGrp="1"/>
          </p:cNvSpPr>
          <p:nvPr>
            <p:ph type="dt" sz="half" idx="10"/>
          </p:nvPr>
        </p:nvSpPr>
        <p:spPr/>
        <p:txBody>
          <a:bodyPr rtlCol="0"/>
          <a:lstStyle/>
          <a:p>
            <a:fld id="{A4A567F9-64DD-4080-99A7-606B9C1136ED}" type="datetimeFigureOut">
              <a:rPr lang="fr-FR" smtClean="0"/>
              <a:pPr/>
              <a:t>20/05/2012</a:t>
            </a:fld>
            <a:endParaRPr lang="fr-FR" dirty="0"/>
          </a:p>
        </p:txBody>
      </p:sp>
      <p:sp>
        <p:nvSpPr>
          <p:cNvPr id="27" name="Espace réservé du numéro de diapositive 26"/>
          <p:cNvSpPr>
            <a:spLocks noGrp="1"/>
          </p:cNvSpPr>
          <p:nvPr>
            <p:ph type="sldNum" sz="quarter" idx="11"/>
          </p:nvPr>
        </p:nvSpPr>
        <p:spPr/>
        <p:txBody>
          <a:bodyPr rtlCol="0"/>
          <a:lstStyle/>
          <a:p>
            <a:fld id="{51DDEA83-86A0-4469-80E6-F9102DCDFB89}" type="slidenum">
              <a:rPr lang="fr-FR" smtClean="0"/>
              <a:pPr/>
              <a:t>‹N°›</a:t>
            </a:fld>
            <a:endParaRPr lang="fr-FR" dirty="0"/>
          </a:p>
        </p:txBody>
      </p:sp>
      <p:sp>
        <p:nvSpPr>
          <p:cNvPr id="28" name="Espace réservé du pied de page 27"/>
          <p:cNvSpPr>
            <a:spLocks noGrp="1"/>
          </p:cNvSpPr>
          <p:nvPr>
            <p:ph type="ftr" sz="quarter" idx="12"/>
          </p:nvPr>
        </p:nvSpPr>
        <p:spPr/>
        <p:txBody>
          <a:bodyPr rtlCol="0"/>
          <a:lstStyle/>
          <a:p>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A4A567F9-64DD-4080-99A7-606B9C1136ED}" type="datetimeFigureOut">
              <a:rPr lang="fr-FR" smtClean="0"/>
              <a:pPr/>
              <a:t>20/05/2012</a:t>
            </a:fld>
            <a:endParaRPr lang="fr-FR" dirty="0"/>
          </a:p>
        </p:txBody>
      </p:sp>
      <p:sp>
        <p:nvSpPr>
          <p:cNvPr id="4" name="Espace réservé du pied de page 3"/>
          <p:cNvSpPr>
            <a:spLocks noGrp="1"/>
          </p:cNvSpPr>
          <p:nvPr>
            <p:ph type="ftr" sz="quarter" idx="11"/>
          </p:nvPr>
        </p:nvSpPr>
        <p:spPr>
          <a:xfrm>
            <a:off x="5257800" y="612648"/>
            <a:ext cx="1325880" cy="457200"/>
          </a:xfrm>
        </p:spPr>
        <p:txBody>
          <a:bodyPr/>
          <a:lstStyle/>
          <a:p>
            <a:endParaRPr lang="fr-FR" dirty="0"/>
          </a:p>
        </p:txBody>
      </p:sp>
      <p:sp>
        <p:nvSpPr>
          <p:cNvPr id="5" name="Espace réservé du numéro de diapositive 4"/>
          <p:cNvSpPr>
            <a:spLocks noGrp="1"/>
          </p:cNvSpPr>
          <p:nvPr>
            <p:ph type="sldNum" sz="quarter" idx="12"/>
          </p:nvPr>
        </p:nvSpPr>
        <p:spPr>
          <a:xfrm>
            <a:off x="8174736" y="2272"/>
            <a:ext cx="762000" cy="365760"/>
          </a:xfrm>
        </p:spPr>
        <p:txBody>
          <a:bodyPr/>
          <a:lstStyle/>
          <a:p>
            <a:fld id="{51DDEA83-86A0-4469-80E6-F9102DCDFB89}"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4A567F9-64DD-4080-99A7-606B9C1136ED}" type="datetimeFigureOut">
              <a:rPr lang="fr-FR" smtClean="0"/>
              <a:pPr/>
              <a:t>20/05/2012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51DDEA83-86A0-4469-80E6-F9102DCDFB89}"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4A567F9-64DD-4080-99A7-606B9C1136ED}" type="datetimeFigureOut">
              <a:rPr lang="fr-FR" smtClean="0"/>
              <a:pPr/>
              <a:t>20/05/2012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1DDEA83-86A0-4469-80E6-F9102DCDFB89}"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4A567F9-64DD-4080-99A7-606B9C1136ED}" type="datetimeFigureOut">
              <a:rPr lang="fr-FR" smtClean="0"/>
              <a:pPr/>
              <a:t>20/05/2012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1DDEA83-86A0-4469-80E6-F9102DCDFB89}"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4A567F9-64DD-4080-99A7-606B9C1136ED}" type="datetimeFigureOut">
              <a:rPr lang="fr-FR" smtClean="0"/>
              <a:pPr/>
              <a:t>20/05/2012</a:t>
            </a:fld>
            <a:endParaRPr lang="fr-FR" dirty="0"/>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FR" dirty="0"/>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1DDEA83-86A0-4469-80E6-F9102DCDFB89}"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cadremploi.fr/editorial/actualites/actu-emploi/detail/article/le-cadre-derniere-cible-de-peugeot.html" TargetMode="External"/><Relationship Id="rId3" Type="http://schemas.openxmlformats.org/officeDocument/2006/relationships/hyperlink" Target="http://www.insee.fr/fr/" TargetMode="External"/><Relationship Id="rId7" Type="http://schemas.openxmlformats.org/officeDocument/2006/relationships/hyperlink" Target="http://www.womenology.fr/fr/reflexions/les-femmes-cadres-superieures-une-cible-de-choix-pour-l-industrie-de-la-mod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www.neopro24-7.com/?gclid=CNGlksiEh7ACFcwNtAodz2takQ" TargetMode="External"/><Relationship Id="rId5" Type="http://schemas.openxmlformats.org/officeDocument/2006/relationships/hyperlink" Target="http://librapport.org/getpdf.php?get=204&amp;id=17&amp;pagename=FILE" TargetMode="External"/><Relationship Id="rId4" Type="http://schemas.openxmlformats.org/officeDocument/2006/relationships/hyperlink" Target="http://www.e-marketing.fr/Marketing-Magazine/Article/Les-cadres-une-cible-a-recadrer-5873-1.htm" TargetMode="External"/><Relationship Id="rId9" Type="http://schemas.openxmlformats.org/officeDocument/2006/relationships/hyperlink" Target="http://www.svp.com/article/presse-mieux-cibler-les-cadres-et-hauts-revenus-10000284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Les cadres, une véritable cible marketing.</a:t>
            </a:r>
            <a:endParaRPr lang="fr-FR" dirty="0"/>
          </a:p>
        </p:txBody>
      </p:sp>
      <p:sp>
        <p:nvSpPr>
          <p:cNvPr id="3" name="Sous-titre 2"/>
          <p:cNvSpPr>
            <a:spLocks noGrp="1"/>
          </p:cNvSpPr>
          <p:nvPr>
            <p:ph type="subTitle" idx="1"/>
          </p:nvPr>
        </p:nvSpPr>
        <p:spPr/>
        <p:txBody>
          <a:bodyPr/>
          <a:lstStyle/>
          <a:p>
            <a:endParaRPr lang="fr-FR" dirty="0"/>
          </a:p>
        </p:txBody>
      </p:sp>
      <p:pic>
        <p:nvPicPr>
          <p:cNvPr id="4" name="Image 3" descr="cible cadres.jpg"/>
          <p:cNvPicPr>
            <a:picLocks noChangeAspect="1"/>
          </p:cNvPicPr>
          <p:nvPr/>
        </p:nvPicPr>
        <p:blipFill>
          <a:blip r:embed="rId3" cstate="print"/>
          <a:stretch>
            <a:fillRect/>
          </a:stretch>
        </p:blipFill>
        <p:spPr>
          <a:xfrm>
            <a:off x="3491880" y="4221088"/>
            <a:ext cx="2376264" cy="2392001"/>
          </a:xfrm>
          <a:prstGeom prst="rect">
            <a:avLst/>
          </a:prstGeom>
        </p:spPr>
      </p:pic>
      <p:sp>
        <p:nvSpPr>
          <p:cNvPr id="5" name="ZoneTexte 4"/>
          <p:cNvSpPr txBox="1"/>
          <p:nvPr/>
        </p:nvSpPr>
        <p:spPr>
          <a:xfrm>
            <a:off x="323528" y="332656"/>
            <a:ext cx="8352928" cy="646331"/>
          </a:xfrm>
          <a:prstGeom prst="rect">
            <a:avLst/>
          </a:prstGeom>
          <a:noFill/>
        </p:spPr>
        <p:txBody>
          <a:bodyPr wrap="square" rtlCol="0">
            <a:spAutoFit/>
          </a:bodyPr>
          <a:lstStyle/>
          <a:p>
            <a:r>
              <a:rPr lang="fr-FR" dirty="0" smtClean="0">
                <a:solidFill>
                  <a:schemeClr val="bg1"/>
                </a:solidFill>
                <a:latin typeface="+mj-lt"/>
              </a:rPr>
              <a:t>SHAKER Pierre 					L3 Marketing Vente</a:t>
            </a:r>
          </a:p>
          <a:p>
            <a:r>
              <a:rPr lang="fr-FR" dirty="0" smtClean="0">
                <a:solidFill>
                  <a:schemeClr val="bg1"/>
                </a:solidFill>
                <a:latin typeface="+mj-lt"/>
              </a:rPr>
              <a:t>PEDEL Sylvain</a:t>
            </a:r>
          </a:p>
        </p:txBody>
      </p:sp>
      <p:sp>
        <p:nvSpPr>
          <p:cNvPr id="6" name="ZoneTexte 5"/>
          <p:cNvSpPr txBox="1"/>
          <p:nvPr/>
        </p:nvSpPr>
        <p:spPr>
          <a:xfrm>
            <a:off x="323528" y="5373216"/>
            <a:ext cx="2664296" cy="1200329"/>
          </a:xfrm>
          <a:prstGeom prst="rect">
            <a:avLst/>
          </a:prstGeom>
          <a:noFill/>
        </p:spPr>
        <p:txBody>
          <a:bodyPr wrap="square" rtlCol="0">
            <a:spAutoFit/>
          </a:bodyPr>
          <a:lstStyle/>
          <a:p>
            <a:r>
              <a:rPr lang="fr-FR" dirty="0" smtClean="0"/>
              <a:t>IAE de Lille</a:t>
            </a:r>
          </a:p>
          <a:p>
            <a:r>
              <a:rPr lang="fr-FR" dirty="0" smtClean="0"/>
              <a:t>Année Universitaire </a:t>
            </a:r>
            <a:r>
              <a:rPr lang="fr-FR" dirty="0" smtClean="0"/>
              <a:t>2011/2012</a:t>
            </a:r>
            <a:endParaRPr lang="fr-FR" dirty="0" smtClean="0"/>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928670"/>
            <a:ext cx="8229600" cy="1066800"/>
          </a:xfrm>
        </p:spPr>
        <p:txBody>
          <a:bodyPr>
            <a:normAutofit fontScale="90000"/>
          </a:bodyPr>
          <a:lstStyle/>
          <a:p>
            <a:r>
              <a:rPr lang="fr-FR" sz="4400" dirty="0" smtClean="0"/>
              <a:t>III – Comment toucher les cadres ?</a:t>
            </a:r>
            <a:r>
              <a:rPr lang="fr-FR" dirty="0" smtClean="0"/>
              <a:t/>
            </a:r>
            <a:br>
              <a:rPr lang="fr-FR" dirty="0" smtClean="0"/>
            </a:br>
            <a:r>
              <a:rPr lang="fr-FR" dirty="0" smtClean="0"/>
              <a:t> </a:t>
            </a:r>
            <a:br>
              <a:rPr lang="fr-FR" dirty="0" smtClean="0"/>
            </a:br>
            <a:r>
              <a:rPr lang="fr-FR" sz="3100" dirty="0" smtClean="0">
                <a:latin typeface="+mn-lt"/>
                <a:ea typeface="+mn-ea"/>
                <a:cs typeface="+mn-cs"/>
              </a:rPr>
              <a:t>B. Détail des différents médias</a:t>
            </a:r>
            <a:endParaRPr lang="fr-FR" sz="3100" dirty="0">
              <a:latin typeface="+mn-lt"/>
              <a:ea typeface="+mn-ea"/>
              <a:cs typeface="+mn-cs"/>
            </a:endParaRPr>
          </a:p>
        </p:txBody>
      </p:sp>
      <p:sp>
        <p:nvSpPr>
          <p:cNvPr id="3" name="Espace réservé du contenu 2"/>
          <p:cNvSpPr>
            <a:spLocks noGrp="1"/>
          </p:cNvSpPr>
          <p:nvPr>
            <p:ph idx="1"/>
          </p:nvPr>
        </p:nvSpPr>
        <p:spPr/>
        <p:txBody>
          <a:bodyPr>
            <a:normAutofit/>
          </a:bodyPr>
          <a:lstStyle/>
          <a:p>
            <a:r>
              <a:rPr lang="fr-FR" dirty="0" smtClean="0"/>
              <a:t>La radio </a:t>
            </a:r>
          </a:p>
          <a:p>
            <a:pPr>
              <a:buNone/>
            </a:pPr>
            <a:r>
              <a:rPr lang="fr-FR" sz="1900" dirty="0" smtClean="0"/>
              <a:t>-	Tout type de programmes d’informations (journal, météo,…) représente ceux qu’écoute principalement les cadres en particuliers les émissions matinales. </a:t>
            </a:r>
          </a:p>
          <a:p>
            <a:pPr>
              <a:buNone/>
            </a:pPr>
            <a:endParaRPr lang="fr-FR" sz="1900" dirty="0" smtClean="0"/>
          </a:p>
          <a:p>
            <a:pPr>
              <a:buNone/>
            </a:pPr>
            <a:r>
              <a:rPr lang="fr-FR" sz="1900" dirty="0" smtClean="0"/>
              <a:t>-	En ce qui concerne la musique, autres jeux et émissions de divertissement, ils sont d'avantages écoutés par les cadres les plus jeunes.  </a:t>
            </a:r>
          </a:p>
          <a:p>
            <a:pPr>
              <a:buNone/>
            </a:pPr>
            <a:endParaRPr lang="fr-FR" sz="1900" dirty="0" smtClean="0"/>
          </a:p>
          <a:p>
            <a:pPr>
              <a:buNone/>
            </a:pPr>
            <a:r>
              <a:rPr lang="fr-FR" sz="1900" dirty="0" smtClean="0"/>
              <a:t>-	La radio possédant l’audience la plus forte reste RTL  suivie d’Europe 1. Lors de rendez vous sportifs importants (match de l’équipe de France de football,…) RMC devance ces deux dernières. </a:t>
            </a:r>
          </a:p>
          <a:p>
            <a:endParaRPr lang="fr-FR" sz="1500" dirty="0"/>
          </a:p>
        </p:txBody>
      </p:sp>
      <p:pic>
        <p:nvPicPr>
          <p:cNvPr id="4" name="Picture 6" descr="G:\mktg\RMC.jpg"/>
          <p:cNvPicPr>
            <a:picLocks noChangeAspect="1" noChangeArrowheads="1"/>
          </p:cNvPicPr>
          <p:nvPr/>
        </p:nvPicPr>
        <p:blipFill>
          <a:blip r:embed="rId3" cstate="print"/>
          <a:srcRect l="13033" t="29324" r="9775" b="39099"/>
          <a:stretch>
            <a:fillRect/>
          </a:stretch>
        </p:blipFill>
        <p:spPr bwMode="auto">
          <a:xfrm>
            <a:off x="6215074" y="6143644"/>
            <a:ext cx="852487" cy="349250"/>
          </a:xfrm>
          <a:prstGeom prst="rect">
            <a:avLst/>
          </a:prstGeom>
          <a:noFill/>
          <a:ln w="9525">
            <a:noFill/>
            <a:miter lim="800000"/>
            <a:headEnd/>
            <a:tailEnd/>
          </a:ln>
        </p:spPr>
      </p:pic>
      <p:pic>
        <p:nvPicPr>
          <p:cNvPr id="2050" name="Picture 2" descr="http://variae.com/wp-content/uploads/sarko_rtl.jpg"/>
          <p:cNvPicPr>
            <a:picLocks noChangeAspect="1" noChangeArrowheads="1"/>
          </p:cNvPicPr>
          <p:nvPr/>
        </p:nvPicPr>
        <p:blipFill>
          <a:blip r:embed="rId4" cstate="print"/>
          <a:srcRect/>
          <a:stretch>
            <a:fillRect/>
          </a:stretch>
        </p:blipFill>
        <p:spPr bwMode="auto">
          <a:xfrm>
            <a:off x="6929454" y="1571612"/>
            <a:ext cx="1414450" cy="1115564"/>
          </a:xfrm>
          <a:prstGeom prst="rect">
            <a:avLst/>
          </a:prstGeom>
          <a:noFill/>
        </p:spPr>
      </p:pic>
      <p:pic>
        <p:nvPicPr>
          <p:cNvPr id="2052" name="Picture 4" descr="http://img.over-blog.com/550x349/1/59/49/25/Radios/Europe-1/logo-europe-1.jpg"/>
          <p:cNvPicPr>
            <a:picLocks noChangeAspect="1" noChangeArrowheads="1"/>
          </p:cNvPicPr>
          <p:nvPr/>
        </p:nvPicPr>
        <p:blipFill>
          <a:blip r:embed="rId5" cstate="print"/>
          <a:srcRect/>
          <a:stretch>
            <a:fillRect/>
          </a:stretch>
        </p:blipFill>
        <p:spPr bwMode="auto">
          <a:xfrm>
            <a:off x="7215206" y="3286124"/>
            <a:ext cx="1475656" cy="87191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928670"/>
            <a:ext cx="8229600" cy="1066800"/>
          </a:xfrm>
        </p:spPr>
        <p:txBody>
          <a:bodyPr>
            <a:normAutofit fontScale="90000"/>
          </a:bodyPr>
          <a:lstStyle/>
          <a:p>
            <a:r>
              <a:rPr lang="fr-FR" sz="4400" dirty="0" smtClean="0"/>
              <a:t>III – Comment toucher les cadres ?</a:t>
            </a:r>
            <a:r>
              <a:rPr lang="fr-FR" dirty="0" smtClean="0"/>
              <a:t/>
            </a:r>
            <a:br>
              <a:rPr lang="fr-FR" dirty="0" smtClean="0"/>
            </a:br>
            <a:r>
              <a:rPr lang="fr-FR" dirty="0" smtClean="0"/>
              <a:t> </a:t>
            </a:r>
            <a:br>
              <a:rPr lang="fr-FR" dirty="0" smtClean="0"/>
            </a:br>
            <a:r>
              <a:rPr lang="fr-FR" sz="3100" dirty="0" smtClean="0">
                <a:latin typeface="+mn-lt"/>
                <a:ea typeface="+mn-ea"/>
                <a:cs typeface="+mn-cs"/>
              </a:rPr>
              <a:t>B. Détail des différents médias </a:t>
            </a:r>
            <a:endParaRPr lang="fr-FR" sz="3100" dirty="0">
              <a:latin typeface="+mn-lt"/>
              <a:ea typeface="+mn-ea"/>
              <a:cs typeface="+mn-cs"/>
            </a:endParaRPr>
          </a:p>
        </p:txBody>
      </p:sp>
      <p:sp>
        <p:nvSpPr>
          <p:cNvPr id="3" name="Espace réservé du contenu 2"/>
          <p:cNvSpPr>
            <a:spLocks noGrp="1"/>
          </p:cNvSpPr>
          <p:nvPr>
            <p:ph idx="1"/>
          </p:nvPr>
        </p:nvSpPr>
        <p:spPr/>
        <p:txBody>
          <a:bodyPr/>
          <a:lstStyle/>
          <a:p>
            <a:r>
              <a:rPr lang="fr-FR" sz="2000" dirty="0" smtClean="0"/>
              <a:t>La télévision</a:t>
            </a:r>
          </a:p>
          <a:p>
            <a:endParaRPr lang="fr-FR" sz="1700" dirty="0" smtClean="0"/>
          </a:p>
          <a:p>
            <a:pPr>
              <a:buNone/>
            </a:pPr>
            <a:r>
              <a:rPr lang="fr-FR" sz="1700" dirty="0" smtClean="0"/>
              <a:t>-	Les plus jeunes préfèrent les émissions de divertissements, musicales ainsi que les films et séries.</a:t>
            </a:r>
          </a:p>
          <a:p>
            <a:pPr>
              <a:buNone/>
            </a:pPr>
            <a:endParaRPr lang="fr-FR" sz="1700" dirty="0" smtClean="0"/>
          </a:p>
          <a:p>
            <a:pPr>
              <a:buNone/>
            </a:pPr>
            <a:r>
              <a:rPr lang="fr-FR" sz="1700" dirty="0" smtClean="0"/>
              <a:t>-	Plus on avance dans l’âge, plus un choix vers radicales envers les programmes d’informations et autres débats de sociétés se dessine.  </a:t>
            </a:r>
          </a:p>
          <a:p>
            <a:pPr>
              <a:buNone/>
            </a:pPr>
            <a:endParaRPr lang="fr-FR" sz="1700" dirty="0" smtClean="0"/>
          </a:p>
          <a:p>
            <a:pPr>
              <a:buNone/>
            </a:pPr>
            <a:r>
              <a:rPr lang="fr-FR" sz="1700" dirty="0" smtClean="0"/>
              <a:t>-	Quant aux femmes, elles plébiscite d’avantages les magazines d’actualités et les séries. </a:t>
            </a:r>
          </a:p>
          <a:p>
            <a:endParaRPr lang="fr-FR" sz="1600" dirty="0" smtClean="0"/>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928670"/>
            <a:ext cx="8229600" cy="1066800"/>
          </a:xfrm>
        </p:spPr>
        <p:txBody>
          <a:bodyPr>
            <a:normAutofit fontScale="90000"/>
          </a:bodyPr>
          <a:lstStyle/>
          <a:p>
            <a:r>
              <a:rPr lang="fr-FR" dirty="0" smtClean="0"/>
              <a:t>III – Comment toucher les cadres ?</a:t>
            </a:r>
            <a:br>
              <a:rPr lang="fr-FR" dirty="0" smtClean="0"/>
            </a:br>
            <a:r>
              <a:rPr lang="fr-FR" smtClean="0"/>
              <a:t/>
            </a:r>
            <a:br>
              <a:rPr lang="fr-FR" smtClean="0"/>
            </a:br>
            <a:r>
              <a:rPr lang="fr-FR" smtClean="0"/>
              <a:t> </a:t>
            </a:r>
            <a:r>
              <a:rPr lang="fr-FR" sz="3100" smtClean="0">
                <a:latin typeface="+mn-lt"/>
                <a:ea typeface="+mn-ea"/>
                <a:cs typeface="+mn-cs"/>
              </a:rPr>
              <a:t>B. Détail des différents médias</a:t>
            </a:r>
            <a:endParaRPr lang="fr-FR" sz="3100" dirty="0">
              <a:latin typeface="+mn-lt"/>
              <a:ea typeface="+mn-ea"/>
              <a:cs typeface="+mn-cs"/>
            </a:endParaRPr>
          </a:p>
        </p:txBody>
      </p:sp>
      <p:sp>
        <p:nvSpPr>
          <p:cNvPr id="3" name="Espace réservé du contenu 2"/>
          <p:cNvSpPr>
            <a:spLocks noGrp="1"/>
          </p:cNvSpPr>
          <p:nvPr>
            <p:ph idx="1"/>
          </p:nvPr>
        </p:nvSpPr>
        <p:spPr/>
        <p:txBody>
          <a:bodyPr>
            <a:normAutofit/>
          </a:bodyPr>
          <a:lstStyle/>
          <a:p>
            <a:r>
              <a:rPr lang="fr-FR" sz="2000" dirty="0" smtClean="0"/>
              <a:t>Internet</a:t>
            </a:r>
          </a:p>
          <a:p>
            <a:pPr>
              <a:buNone/>
            </a:pPr>
            <a:r>
              <a:rPr lang="fr-FR" sz="1800" dirty="0" smtClean="0"/>
              <a:t>Voici le classement des sites internet préférés des cadres (selon Ipsos): </a:t>
            </a:r>
          </a:p>
          <a:p>
            <a:pPr>
              <a:buNone/>
            </a:pPr>
            <a:endParaRPr lang="fr-FR" sz="2600" dirty="0" smtClean="0"/>
          </a:p>
          <a:p>
            <a:pPr marL="514350" indent="-514350">
              <a:buFont typeface="+mj-lt"/>
              <a:buAutoNum type="arabicPeriod"/>
            </a:pPr>
            <a:r>
              <a:rPr lang="fr-FR" sz="2000" dirty="0" smtClean="0"/>
              <a:t>01net.com (site regroupant informations, jeux, astuces, logiciels,…)</a:t>
            </a:r>
          </a:p>
          <a:p>
            <a:pPr marL="514350" indent="-514350">
              <a:buFont typeface="+mj-lt"/>
              <a:buAutoNum type="arabicPeriod"/>
            </a:pPr>
            <a:endParaRPr lang="fr-FR" sz="2000" dirty="0" smtClean="0"/>
          </a:p>
          <a:p>
            <a:pPr marL="514350" indent="-514350">
              <a:buFont typeface="+mj-lt"/>
              <a:buAutoNum type="arabicPeriod"/>
            </a:pPr>
            <a:r>
              <a:rPr lang="fr-FR" sz="2000" dirty="0" smtClean="0"/>
              <a:t>LeMonde.fr (site de presse mondiale)</a:t>
            </a:r>
          </a:p>
          <a:p>
            <a:pPr marL="514350" indent="-514350">
              <a:buFont typeface="+mj-lt"/>
              <a:buAutoNum type="arabicPeriod"/>
            </a:pPr>
            <a:endParaRPr lang="fr-FR" sz="2000" dirty="0" smtClean="0"/>
          </a:p>
          <a:p>
            <a:pPr marL="514350" indent="-514350">
              <a:buFont typeface="+mj-lt"/>
              <a:buAutoNum type="arabicPeriod"/>
            </a:pPr>
            <a:r>
              <a:rPr lang="fr-FR" sz="2000" dirty="0" smtClean="0"/>
              <a:t>lEquipe.fr (site de presse sportive)</a:t>
            </a:r>
          </a:p>
          <a:p>
            <a:pPr marL="514350" indent="-514350">
              <a:buFont typeface="+mj-lt"/>
              <a:buAutoNum type="arabicPeriod"/>
            </a:pPr>
            <a:endParaRPr lang="fr-FR" sz="2000" dirty="0" smtClean="0"/>
          </a:p>
          <a:p>
            <a:pPr marL="514350" indent="-514350">
              <a:buFont typeface="+mj-lt"/>
              <a:buAutoNum type="arabicPeriod"/>
            </a:pPr>
            <a:r>
              <a:rPr lang="fr-FR" sz="2000" dirty="0" smtClean="0"/>
              <a:t>Liberation.fr (site de presse mondiale)  </a:t>
            </a:r>
          </a:p>
        </p:txBody>
      </p:sp>
      <p:pic>
        <p:nvPicPr>
          <p:cNvPr id="4" name="Picture 7"/>
          <p:cNvPicPr>
            <a:picLocks noChangeAspect="1" noChangeArrowheads="1"/>
          </p:cNvPicPr>
          <p:nvPr/>
        </p:nvPicPr>
        <p:blipFill>
          <a:blip r:embed="rId3" cstate="print"/>
          <a:srcRect/>
          <a:stretch>
            <a:fillRect/>
          </a:stretch>
        </p:blipFill>
        <p:spPr bwMode="auto">
          <a:xfrm>
            <a:off x="5857884" y="5643578"/>
            <a:ext cx="2146281" cy="370334"/>
          </a:xfrm>
          <a:prstGeom prst="rect">
            <a:avLst/>
          </a:prstGeom>
          <a:noFill/>
          <a:ln w="9525">
            <a:noFill/>
            <a:miter lim="800000"/>
            <a:headEnd/>
            <a:tailEnd/>
          </a:ln>
        </p:spPr>
      </p:pic>
      <p:pic>
        <p:nvPicPr>
          <p:cNvPr id="35842" name="Picture 2" descr="http://www.docsidestories.com/wp-content/uploads/2011/12/LEMONDE.FR_.jpg"/>
          <p:cNvPicPr>
            <a:picLocks noChangeAspect="1" noChangeArrowheads="1"/>
          </p:cNvPicPr>
          <p:nvPr/>
        </p:nvPicPr>
        <p:blipFill>
          <a:blip r:embed="rId4" cstate="print"/>
          <a:srcRect/>
          <a:stretch>
            <a:fillRect/>
          </a:stretch>
        </p:blipFill>
        <p:spPr bwMode="auto">
          <a:xfrm>
            <a:off x="6572264" y="4572008"/>
            <a:ext cx="1447379" cy="928694"/>
          </a:xfrm>
          <a:prstGeom prst="rect">
            <a:avLst/>
          </a:prstGeom>
          <a:noFill/>
        </p:spPr>
      </p:pic>
      <p:pic>
        <p:nvPicPr>
          <p:cNvPr id="35844" name="Picture 4" descr="http://fr.widgadget.com/files/imagecache/image_thumbnail/01net_0.jpg"/>
          <p:cNvPicPr>
            <a:picLocks noChangeAspect="1" noChangeArrowheads="1"/>
          </p:cNvPicPr>
          <p:nvPr/>
        </p:nvPicPr>
        <p:blipFill>
          <a:blip r:embed="rId5" cstate="print"/>
          <a:srcRect/>
          <a:stretch>
            <a:fillRect/>
          </a:stretch>
        </p:blipFill>
        <p:spPr bwMode="auto">
          <a:xfrm>
            <a:off x="8001024" y="3643314"/>
            <a:ext cx="857256" cy="85725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96752"/>
            <a:ext cx="8229600" cy="1143000"/>
          </a:xfrm>
        </p:spPr>
        <p:txBody>
          <a:bodyPr>
            <a:normAutofit fontScale="90000"/>
          </a:bodyPr>
          <a:lstStyle/>
          <a:p>
            <a:r>
              <a:rPr lang="fr-FR" dirty="0" smtClean="0"/>
              <a:t>III – Comment toucher les cadres ?</a:t>
            </a:r>
            <a:br>
              <a:rPr lang="fr-FR" dirty="0" smtClean="0"/>
            </a:br>
            <a:r>
              <a:rPr lang="fr-FR" dirty="0" smtClean="0"/>
              <a:t/>
            </a:r>
            <a:br>
              <a:rPr lang="fr-FR" dirty="0" smtClean="0"/>
            </a:br>
            <a:r>
              <a:rPr lang="fr-FR" sz="3100" dirty="0" smtClean="0">
                <a:latin typeface="+mn-lt"/>
                <a:ea typeface="+mn-ea"/>
                <a:cs typeface="+mn-cs"/>
              </a:rPr>
              <a:t>C. Des offres différentes pour une même cible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marL="514350" indent="-514350"/>
            <a:r>
              <a:rPr lang="fr-FR" sz="2000" dirty="0" smtClean="0"/>
              <a:t>La Téléphonie</a:t>
            </a:r>
          </a:p>
          <a:p>
            <a:pPr marL="514350" indent="-514350">
              <a:buNone/>
            </a:pPr>
            <a:endParaRPr lang="fr-FR" sz="2000" dirty="0" smtClean="0"/>
          </a:p>
          <a:p>
            <a:pPr marL="514350" indent="-514350">
              <a:buNone/>
            </a:pPr>
            <a:r>
              <a:rPr lang="fr-FR" sz="2000" dirty="0" smtClean="0"/>
              <a:t>-	</a:t>
            </a:r>
            <a:r>
              <a:rPr lang="fr-FR" sz="1700" dirty="0" err="1" smtClean="0"/>
              <a:t>Blackberry</a:t>
            </a:r>
            <a:r>
              <a:rPr lang="fr-FR" sz="1700" dirty="0" smtClean="0"/>
              <a:t> en fait sa marque de fabrique ainsi que sa clientèle fart. Grâce à ces téléphones désignés pour une rédaction rapide et efficace d’email, comptes-rendus, SMS et autres messages textes…les cadres ont adopté très rapidement ses produits du fait de leur maniabilité et autonomie. </a:t>
            </a:r>
          </a:p>
          <a:p>
            <a:pPr marL="514350" indent="-514350"/>
            <a:endParaRPr lang="fr-FR" sz="1700" dirty="0" smtClean="0"/>
          </a:p>
          <a:p>
            <a:pPr marL="514350" indent="-514350">
              <a:buNone/>
            </a:pPr>
            <a:r>
              <a:rPr lang="fr-FR" sz="1700" dirty="0" smtClean="0"/>
              <a:t>-	Les opérateurs aussi s’adaptent à cette cible en proposants des forfaits tout illimité s’ouvrant à l’international à des prix réduits afin de répondre aux besoins nécessaires à leur fonction.  Par exemple Bouygues Télécom propose le forfait </a:t>
            </a:r>
            <a:r>
              <a:rPr lang="fr-FR" sz="1700" dirty="0" err="1" smtClean="0"/>
              <a:t>NéoPro</a:t>
            </a:r>
            <a:r>
              <a:rPr lang="fr-FR" sz="1700" dirty="0" smtClean="0"/>
              <a:t> International</a:t>
            </a:r>
            <a:r>
              <a:rPr lang="fr-FR" sz="2000" dirty="0" smtClean="0"/>
              <a:t>.</a:t>
            </a:r>
          </a:p>
          <a:p>
            <a:pPr>
              <a:buNone/>
            </a:pPr>
            <a:endParaRPr lang="fr-FR" dirty="0" smtClean="0"/>
          </a:p>
          <a:p>
            <a:endParaRPr lang="fr-FR" dirty="0"/>
          </a:p>
        </p:txBody>
      </p:sp>
      <p:pic>
        <p:nvPicPr>
          <p:cNvPr id="2050" name="Picture 2" descr="http://4.bp.blogspot.com/--oFXXpgN3xY/TVfJXpjzDAI/AAAAAAAAAAM/BiycsKWCaBE/s1600/blackberry_8520_450_2.jpg"/>
          <p:cNvPicPr>
            <a:picLocks noChangeAspect="1" noChangeArrowheads="1"/>
          </p:cNvPicPr>
          <p:nvPr/>
        </p:nvPicPr>
        <p:blipFill>
          <a:blip r:embed="rId3" cstate="print"/>
          <a:srcRect/>
          <a:stretch>
            <a:fillRect/>
          </a:stretch>
        </p:blipFill>
        <p:spPr bwMode="auto">
          <a:xfrm>
            <a:off x="7286644" y="5214950"/>
            <a:ext cx="1578281" cy="1357322"/>
          </a:xfrm>
          <a:prstGeom prst="rect">
            <a:avLst/>
          </a:prstGeom>
          <a:noFill/>
        </p:spPr>
      </p:pic>
      <p:pic>
        <p:nvPicPr>
          <p:cNvPr id="2052" name="Picture 4" descr="http://www.comment-telephoner-moins-cher.com/wp-content/uploads/2011/08/Forfait-Bouygues-Telecom-Neo-Pro-24-24-integral.jpg"/>
          <p:cNvPicPr>
            <a:picLocks noChangeAspect="1" noChangeArrowheads="1"/>
          </p:cNvPicPr>
          <p:nvPr/>
        </p:nvPicPr>
        <p:blipFill>
          <a:blip r:embed="rId4" cstate="print"/>
          <a:srcRect/>
          <a:stretch>
            <a:fillRect/>
          </a:stretch>
        </p:blipFill>
        <p:spPr bwMode="auto">
          <a:xfrm>
            <a:off x="2571736" y="5572140"/>
            <a:ext cx="2381250" cy="104775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052736"/>
            <a:ext cx="8229600" cy="1066800"/>
          </a:xfrm>
        </p:spPr>
        <p:txBody>
          <a:bodyPr>
            <a:normAutofit fontScale="90000"/>
          </a:bodyPr>
          <a:lstStyle/>
          <a:p>
            <a:r>
              <a:rPr lang="fr-FR" dirty="0" smtClean="0"/>
              <a:t>III – Comment toucher les cadres ?</a:t>
            </a:r>
            <a:br>
              <a:rPr lang="fr-FR" dirty="0" smtClean="0"/>
            </a:br>
            <a:r>
              <a:rPr lang="fr-FR" dirty="0" smtClean="0"/>
              <a:t/>
            </a:r>
            <a:br>
              <a:rPr lang="fr-FR" dirty="0" smtClean="0"/>
            </a:br>
            <a:r>
              <a:rPr lang="fr-FR" sz="3100" dirty="0" smtClean="0">
                <a:latin typeface="+mn-lt"/>
                <a:ea typeface="+mn-ea"/>
                <a:cs typeface="+mn-cs"/>
              </a:rPr>
              <a:t>C. Des offres différentes pour une même cible</a:t>
            </a:r>
            <a:endParaRPr lang="fr-FR" sz="3100" dirty="0">
              <a:latin typeface="+mn-lt"/>
              <a:ea typeface="+mn-ea"/>
              <a:cs typeface="+mn-cs"/>
            </a:endParaRPr>
          </a:p>
        </p:txBody>
      </p:sp>
      <p:sp>
        <p:nvSpPr>
          <p:cNvPr id="3" name="Espace réservé du contenu 2"/>
          <p:cNvSpPr>
            <a:spLocks noGrp="1"/>
          </p:cNvSpPr>
          <p:nvPr>
            <p:ph idx="1"/>
          </p:nvPr>
        </p:nvSpPr>
        <p:spPr/>
        <p:txBody>
          <a:bodyPr/>
          <a:lstStyle/>
          <a:p>
            <a:r>
              <a:rPr lang="fr-FR" sz="2000" dirty="0" smtClean="0"/>
              <a:t>L’automobile</a:t>
            </a:r>
          </a:p>
          <a:p>
            <a:pPr>
              <a:buNone/>
            </a:pPr>
            <a:endParaRPr lang="fr-FR" sz="1700" dirty="0" smtClean="0"/>
          </a:p>
          <a:p>
            <a:pPr>
              <a:buNone/>
            </a:pPr>
            <a:r>
              <a:rPr lang="fr-FR" sz="1700" dirty="0" smtClean="0"/>
              <a:t>-	Le type de voiture dépend souvent de la fonction et de la zone géographique.  En ce qui concerne les cadres, la plupart voyageant souvent (professionnellement ou non) et possédant une famille, leur choix se dirige vers une berline.  Cependant à Paris, la mode est (du moins était) à la Smart pour ces derniers: très petite voiture maniable et capable de se garer facilement. </a:t>
            </a:r>
          </a:p>
          <a:p>
            <a:endParaRPr lang="fr-FR" sz="1700" dirty="0" smtClean="0"/>
          </a:p>
          <a:p>
            <a:pPr>
              <a:buNone/>
            </a:pPr>
            <a:r>
              <a:rPr lang="fr-FR" sz="1700" dirty="0" smtClean="0"/>
              <a:t>-	Peugeot a récemment remis la « cible des cadres » au premier plan avec le spot publicitaire de la 508 où on peut voir un cadre surmené, stressé,…sauf lorsqu’il monte dans le véhicule, il se sent alors apaisé.</a:t>
            </a:r>
          </a:p>
          <a:p>
            <a:pPr>
              <a:buNone/>
            </a:pPr>
            <a:endParaRPr lang="fr-FR" sz="1700" dirty="0" smtClean="0"/>
          </a:p>
          <a:p>
            <a:pPr>
              <a:buNone/>
            </a:pPr>
            <a:r>
              <a:rPr lang="fr-FR" sz="1700" dirty="0" smtClean="0"/>
              <a:t>-	Enfin le choix du véhicule dépend aussi du salaire:  on ne va pas « rouler » en Citroën quand on a les moyens d’acheter une BMW.</a:t>
            </a:r>
          </a:p>
          <a:p>
            <a:endParaRPr lang="fr-FR" sz="17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80728"/>
            <a:ext cx="8229600" cy="1066800"/>
          </a:xfrm>
        </p:spPr>
        <p:txBody>
          <a:bodyPr>
            <a:normAutofit fontScale="90000"/>
          </a:bodyPr>
          <a:lstStyle/>
          <a:p>
            <a:r>
              <a:rPr lang="fr-FR" dirty="0" smtClean="0"/>
              <a:t>III – Comment toucher les cadres ?</a:t>
            </a:r>
            <a:br>
              <a:rPr lang="fr-FR" dirty="0" smtClean="0"/>
            </a:br>
            <a:r>
              <a:rPr lang="fr-FR" dirty="0" smtClean="0"/>
              <a:t/>
            </a:r>
            <a:br>
              <a:rPr lang="fr-FR" dirty="0" smtClean="0"/>
            </a:br>
            <a:r>
              <a:rPr lang="fr-FR" sz="3100" dirty="0" smtClean="0">
                <a:latin typeface="+mn-lt"/>
                <a:ea typeface="+mn-ea"/>
                <a:cs typeface="+mn-cs"/>
              </a:rPr>
              <a:t>C. Des offres différentes pour une même cible</a:t>
            </a:r>
            <a:endParaRPr lang="fr-FR" sz="3100" dirty="0">
              <a:latin typeface="+mn-lt"/>
              <a:ea typeface="+mn-ea"/>
              <a:cs typeface="+mn-cs"/>
            </a:endParaRPr>
          </a:p>
        </p:txBody>
      </p:sp>
      <p:sp>
        <p:nvSpPr>
          <p:cNvPr id="3" name="Espace réservé du contenu 2"/>
          <p:cNvSpPr>
            <a:spLocks noGrp="1"/>
          </p:cNvSpPr>
          <p:nvPr>
            <p:ph idx="1"/>
          </p:nvPr>
        </p:nvSpPr>
        <p:spPr/>
        <p:txBody>
          <a:bodyPr>
            <a:normAutofit fontScale="92500"/>
          </a:bodyPr>
          <a:lstStyle/>
          <a:p>
            <a:r>
              <a:rPr lang="fr-FR" sz="2200" dirty="0" smtClean="0"/>
              <a:t>La mode</a:t>
            </a:r>
          </a:p>
          <a:p>
            <a:pPr>
              <a:buNone/>
            </a:pPr>
            <a:r>
              <a:rPr lang="fr-FR" sz="1800" dirty="0" smtClean="0"/>
              <a:t>-		Les rayon des costumes et tailleurs  sont « pris d’</a:t>
            </a:r>
            <a:r>
              <a:rPr lang="fr-FR" sz="1800" dirty="0" err="1" smtClean="0"/>
              <a:t>assault</a:t>
            </a:r>
            <a:r>
              <a:rPr lang="fr-FR" sz="1800" dirty="0" smtClean="0"/>
              <a:t> » par cette classe, même si ces derniers aiment s’habiller plus décontracté lors des week-ends par exemple. Tout comme pour les voitures, le choix de la marque va dépendre du revenue: certains devront se contenter de </a:t>
            </a:r>
            <a:r>
              <a:rPr lang="fr-FR" sz="1800" dirty="0" err="1" smtClean="0"/>
              <a:t>Zara</a:t>
            </a:r>
            <a:r>
              <a:rPr lang="fr-FR" sz="1800" dirty="0" smtClean="0"/>
              <a:t> alors que d’autres pourront porter des costumes de marques de hautes coutures tels Hugo Boss, Dolce </a:t>
            </a:r>
            <a:r>
              <a:rPr lang="fr-FR" sz="1800" dirty="0" err="1" smtClean="0"/>
              <a:t>Gabbana</a:t>
            </a:r>
            <a:r>
              <a:rPr lang="fr-FR" sz="1800" dirty="0" smtClean="0"/>
              <a:t>. </a:t>
            </a:r>
          </a:p>
          <a:p>
            <a:pPr>
              <a:buNone/>
            </a:pPr>
            <a:endParaRPr lang="fr-FR" sz="2000" dirty="0" smtClean="0"/>
          </a:p>
          <a:p>
            <a:r>
              <a:rPr lang="fr-FR" sz="2200" dirty="0" smtClean="0"/>
              <a:t>Les </a:t>
            </a:r>
            <a:r>
              <a:rPr lang="fr-FR" sz="2200" dirty="0" err="1" smtClean="0"/>
              <a:t>after</a:t>
            </a:r>
            <a:r>
              <a:rPr lang="fr-FR" sz="2200" dirty="0" smtClean="0"/>
              <a:t>-</a:t>
            </a:r>
            <a:r>
              <a:rPr lang="fr-FR" sz="2200" dirty="0" err="1" smtClean="0"/>
              <a:t>works</a:t>
            </a:r>
            <a:endParaRPr lang="fr-FR" sz="2200" dirty="0" smtClean="0"/>
          </a:p>
          <a:p>
            <a:pPr>
              <a:buNone/>
            </a:pPr>
            <a:r>
              <a:rPr lang="fr-FR" sz="2000" dirty="0" smtClean="0"/>
              <a:t>-		</a:t>
            </a:r>
            <a:r>
              <a:rPr lang="fr-FR" sz="1800" dirty="0" smtClean="0"/>
              <a:t>Enfin, un autre secteur s’est adapté à cette population, celui des boites de nuits et autres bars. Ainsi ils organisent des soirées commençants vers  19h afin de permettre à ces personnes de pouvoirs décompresser le temps d’une soirée tout en ne rentrant pas trop tard pour travailler le lendemain sans être fatiguée. Ce genre d’évènement s’est vraiment popularisé et à rencontré un véritable succès, cela a créé une nouvelle clientèle pour les clubs et autres bars.</a:t>
            </a:r>
          </a:p>
          <a:p>
            <a:pPr>
              <a:buNone/>
            </a:pP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lstStyle/>
          <a:p>
            <a:r>
              <a:rPr lang="fr-FR" dirty="0" smtClean="0"/>
              <a:t>Conclusion</a:t>
            </a:r>
            <a:endParaRPr lang="fr-FR" dirty="0"/>
          </a:p>
        </p:txBody>
      </p:sp>
      <p:sp>
        <p:nvSpPr>
          <p:cNvPr id="3" name="Espace réservé du contenu 2"/>
          <p:cNvSpPr>
            <a:spLocks noGrp="1"/>
          </p:cNvSpPr>
          <p:nvPr>
            <p:ph idx="1"/>
          </p:nvPr>
        </p:nvSpPr>
        <p:spPr/>
        <p:txBody>
          <a:bodyPr>
            <a:normAutofit fontScale="92500" lnSpcReduction="20000"/>
          </a:bodyPr>
          <a:lstStyle/>
          <a:p>
            <a:r>
              <a:rPr lang="fr-FR" sz="1900" dirty="0" smtClean="0"/>
              <a:t>Les cadres de nos jours représentent une cible très importante car possédant un grand pouvoir d’achat. Ces individus étant déjà sollicités dans tous les secteurs , ainsi plusieurs politiques et offres ont été mises en place afin de les attirer.  Lorsque le succès fut présent, cela a généralement contribué à développer à très grande vitesse la marque émettrice de cette démarche.</a:t>
            </a:r>
          </a:p>
          <a:p>
            <a:endParaRPr lang="fr-FR" sz="1900" dirty="0" smtClean="0"/>
          </a:p>
          <a:p>
            <a:r>
              <a:rPr lang="fr-FR" sz="1900" dirty="0" smtClean="0"/>
              <a:t>Cependant, l’hétérogénéité de cette classe la représente parfois comme un « fourre-tout »: on peut très bien y trouver un professeur de lycée et un grand patron d’entreprise… La difficulté est donc d’arriver à couvrir tous les individus tous aussi différents qu’ils sont (revenus, fonction,…) par des politiques et offres globales. </a:t>
            </a:r>
          </a:p>
          <a:p>
            <a:endParaRPr lang="fr-FR" sz="1900" dirty="0" smtClean="0"/>
          </a:p>
          <a:p>
            <a:r>
              <a:rPr lang="fr-FR" sz="1900" dirty="0" smtClean="0"/>
              <a:t>Afin d’être plus performant sur cette cible, cette dernière devrait être redéfinit pour éviter ce phénomène de « fourre-tout » et la limiter uniquement aux cadres supérieurs ce qui réduirait de plus de 50% la population ciblée.</a:t>
            </a:r>
            <a:endParaRPr lang="fr-FR" sz="19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000108"/>
            <a:ext cx="8229600" cy="1066800"/>
          </a:xfrm>
        </p:spPr>
        <p:txBody>
          <a:bodyPr/>
          <a:lstStyle/>
          <a:p>
            <a:r>
              <a:rPr lang="fr-FR" dirty="0" smtClean="0"/>
              <a:t>Bibliographie</a:t>
            </a:r>
            <a:endParaRPr lang="fr-FR" dirty="0"/>
          </a:p>
        </p:txBody>
      </p:sp>
      <p:sp>
        <p:nvSpPr>
          <p:cNvPr id="3" name="Espace réservé du contenu 2"/>
          <p:cNvSpPr>
            <a:spLocks noGrp="1"/>
          </p:cNvSpPr>
          <p:nvPr>
            <p:ph idx="1"/>
          </p:nvPr>
        </p:nvSpPr>
        <p:spPr/>
        <p:txBody>
          <a:bodyPr>
            <a:normAutofit/>
          </a:bodyPr>
          <a:lstStyle/>
          <a:p>
            <a:r>
              <a:rPr lang="fr-FR" sz="1800" dirty="0" smtClean="0">
                <a:hlinkClick r:id="rId3"/>
              </a:rPr>
              <a:t>http://www.insee.fr/fr/</a:t>
            </a:r>
            <a:endParaRPr lang="fr-FR" sz="1900" dirty="0" smtClean="0">
              <a:hlinkClick r:id="rId4"/>
            </a:endParaRPr>
          </a:p>
          <a:p>
            <a:r>
              <a:rPr lang="fr-FR" sz="1900" dirty="0" smtClean="0">
                <a:hlinkClick r:id="rId4"/>
              </a:rPr>
              <a:t>http://www.e-marketing.fr/Marketing-Magazine/Article/Les-cadres-une-cible-a-recadrer-5873-1.htm</a:t>
            </a:r>
            <a:endParaRPr lang="fr-FR" sz="1900" dirty="0" smtClean="0"/>
          </a:p>
          <a:p>
            <a:r>
              <a:rPr lang="fr-FR" sz="2000" dirty="0" smtClean="0">
                <a:hlinkClick r:id="rId5"/>
              </a:rPr>
              <a:t>http://librapport.org/getpdf.php?get=204&amp;id=17&amp;pagename=FILE</a:t>
            </a:r>
            <a:endParaRPr lang="fr-FR" sz="2000" dirty="0" smtClean="0"/>
          </a:p>
          <a:p>
            <a:r>
              <a:rPr lang="fr-FR" sz="1900" dirty="0" smtClean="0">
                <a:hlinkClick r:id="rId6"/>
              </a:rPr>
              <a:t>http://www.neopro24-7.com/?gclid=CNGlksiEh7ACFcwNtAodz2takQ</a:t>
            </a:r>
            <a:endParaRPr lang="fr-FR" sz="1900" dirty="0" smtClean="0"/>
          </a:p>
          <a:p>
            <a:r>
              <a:rPr lang="fr-FR" sz="1900" dirty="0" smtClean="0">
                <a:hlinkClick r:id="rId7"/>
              </a:rPr>
              <a:t>http://www.womenology.fr/fr/reflexions/les-femmes-cadres-superieures-une-cible-de-choix-pour-l-industrie-de-la-mode/</a:t>
            </a:r>
            <a:endParaRPr lang="fr-FR" sz="1900" dirty="0" smtClean="0"/>
          </a:p>
          <a:p>
            <a:r>
              <a:rPr lang="fr-FR" sz="1900" dirty="0" smtClean="0">
                <a:hlinkClick r:id="rId8"/>
              </a:rPr>
              <a:t>http://www.cadremploi.fr/editorial/actualites/actu-emploi/detail/article/le-cadre-derniere-cible-de-peugeot.html</a:t>
            </a:r>
            <a:endParaRPr lang="fr-FR" sz="1900" dirty="0" smtClean="0"/>
          </a:p>
          <a:p>
            <a:r>
              <a:rPr lang="fr-FR" sz="1900" dirty="0" smtClean="0">
                <a:hlinkClick r:id="rId9"/>
              </a:rPr>
              <a:t>http://www.svp.com/article/presse-mieux-cibler-les-cadres-et-hauts-revenus-100002841</a:t>
            </a:r>
            <a:endParaRPr lang="fr-FR" sz="1900" dirty="0" smtClean="0"/>
          </a:p>
          <a:p>
            <a:endParaRPr lang="fr-FR" sz="19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fr-FR" dirty="0"/>
          </a:p>
        </p:txBody>
      </p:sp>
      <p:sp>
        <p:nvSpPr>
          <p:cNvPr id="3" name="Espace réservé du contenu 2"/>
          <p:cNvSpPr>
            <a:spLocks noGrp="1"/>
          </p:cNvSpPr>
          <p:nvPr>
            <p:ph idx="1"/>
          </p:nvPr>
        </p:nvSpPr>
        <p:spPr/>
        <p:txBody>
          <a:bodyPr>
            <a:normAutofit/>
          </a:bodyPr>
          <a:lstStyle/>
          <a:p>
            <a:pPr>
              <a:buNone/>
            </a:pPr>
            <a:r>
              <a:rPr lang="fr-FR" sz="1600" dirty="0" smtClean="0"/>
              <a:t>I – Qui sont les cadres ?</a:t>
            </a:r>
          </a:p>
          <a:p>
            <a:r>
              <a:rPr lang="fr-FR" sz="1600" dirty="0"/>
              <a:t>	</a:t>
            </a:r>
            <a:r>
              <a:rPr lang="fr-FR" sz="1600" dirty="0" smtClean="0"/>
              <a:t>Définition des cadres</a:t>
            </a:r>
          </a:p>
          <a:p>
            <a:pPr>
              <a:buNone/>
            </a:pPr>
            <a:endParaRPr lang="fr-FR" sz="1600" dirty="0" smtClean="0"/>
          </a:p>
          <a:p>
            <a:pPr>
              <a:buNone/>
            </a:pPr>
            <a:r>
              <a:rPr lang="fr-FR" sz="1600" dirty="0" smtClean="0"/>
              <a:t>II – Pourquoi cibler les cadres ?</a:t>
            </a:r>
          </a:p>
          <a:p>
            <a:pPr>
              <a:buNone/>
            </a:pPr>
            <a:r>
              <a:rPr lang="fr-FR" sz="1600" dirty="0" smtClean="0"/>
              <a:t>		A. Intérêt de la cible des « cadres »</a:t>
            </a:r>
          </a:p>
          <a:p>
            <a:pPr>
              <a:buNone/>
            </a:pPr>
            <a:r>
              <a:rPr lang="fr-FR" sz="1600" dirty="0" smtClean="0"/>
              <a:t>		B. Accessibilité et comportement  des cadres</a:t>
            </a:r>
          </a:p>
          <a:p>
            <a:pPr>
              <a:buNone/>
            </a:pPr>
            <a:r>
              <a:rPr lang="fr-FR" sz="1600" dirty="0" smtClean="0"/>
              <a:t>		C.  Importance stratégique de cette cible</a:t>
            </a:r>
          </a:p>
          <a:p>
            <a:pPr>
              <a:buNone/>
            </a:pPr>
            <a:endParaRPr lang="fr-FR" sz="1600" dirty="0"/>
          </a:p>
          <a:p>
            <a:pPr>
              <a:buNone/>
            </a:pPr>
            <a:r>
              <a:rPr lang="fr-FR" sz="1600" dirty="0" smtClean="0"/>
              <a:t>III – Comment toucher les cadres ?</a:t>
            </a:r>
          </a:p>
          <a:p>
            <a:pPr>
              <a:buNone/>
            </a:pPr>
            <a:r>
              <a:rPr lang="fr-FR" sz="1600" dirty="0" smtClean="0"/>
              <a:t>		A. Les médias utilisés par les cadres</a:t>
            </a:r>
          </a:p>
          <a:p>
            <a:pPr>
              <a:buNone/>
            </a:pPr>
            <a:r>
              <a:rPr lang="fr-FR" sz="1600" dirty="0" smtClean="0"/>
              <a:t>		B. Détail des différents médias</a:t>
            </a:r>
          </a:p>
          <a:p>
            <a:pPr>
              <a:buNone/>
            </a:pPr>
            <a:r>
              <a:rPr lang="fr-FR" sz="1600" dirty="0" smtClean="0"/>
              <a:t>		C. Des offres différentes pour une même cible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285860"/>
            <a:ext cx="8229600" cy="1066800"/>
          </a:xfrm>
        </p:spPr>
        <p:txBody>
          <a:bodyPr>
            <a:normAutofit fontScale="90000"/>
          </a:bodyPr>
          <a:lstStyle/>
          <a:p>
            <a:r>
              <a:rPr lang="fr-FR" sz="4400" dirty="0" smtClean="0"/>
              <a:t>I - Qui sont les cadres ?</a:t>
            </a:r>
            <a:r>
              <a:rPr lang="fr-FR" dirty="0" smtClean="0"/>
              <a:t/>
            </a:r>
            <a:br>
              <a:rPr lang="fr-FR" dirty="0" smtClean="0"/>
            </a:br>
            <a:endParaRPr lang="fr-FR" dirty="0"/>
          </a:p>
        </p:txBody>
      </p:sp>
      <p:sp>
        <p:nvSpPr>
          <p:cNvPr id="3" name="Espace réservé du contenu 2"/>
          <p:cNvSpPr>
            <a:spLocks noGrp="1"/>
          </p:cNvSpPr>
          <p:nvPr>
            <p:ph idx="1"/>
          </p:nvPr>
        </p:nvSpPr>
        <p:spPr>
          <a:xfrm>
            <a:off x="395536" y="2060848"/>
            <a:ext cx="8229600" cy="4325112"/>
          </a:xfrm>
        </p:spPr>
        <p:txBody>
          <a:bodyPr>
            <a:normAutofit/>
          </a:bodyPr>
          <a:lstStyle/>
          <a:p>
            <a:r>
              <a:rPr lang="fr-FR" u="sng" dirty="0" smtClean="0"/>
              <a:t>Définition</a:t>
            </a:r>
            <a:r>
              <a:rPr lang="fr-FR" sz="2000" u="sng" dirty="0" smtClean="0"/>
              <a:t> </a:t>
            </a:r>
            <a:r>
              <a:rPr lang="fr-FR" sz="2000" dirty="0" smtClean="0"/>
              <a:t>:</a:t>
            </a:r>
          </a:p>
          <a:p>
            <a:pPr>
              <a:buNone/>
            </a:pPr>
            <a:r>
              <a:rPr lang="fr-FR" sz="2000" b="1" dirty="0" smtClean="0"/>
              <a:t>	</a:t>
            </a:r>
            <a:r>
              <a:rPr lang="fr-FR" sz="2000" dirty="0" smtClean="0"/>
              <a:t>On </a:t>
            </a:r>
            <a:r>
              <a:rPr lang="fr-FR" sz="2000" dirty="0"/>
              <a:t>entend par cadre toute personne qui </a:t>
            </a:r>
            <a:r>
              <a:rPr lang="fr-FR" sz="2000" dirty="0" smtClean="0"/>
              <a:t>assure des </a:t>
            </a:r>
            <a:r>
              <a:rPr lang="fr-FR" sz="2000" b="1" dirty="0"/>
              <a:t>fonctions d'encadrement</a:t>
            </a:r>
            <a:r>
              <a:rPr lang="fr-FR" sz="2000" dirty="0" smtClean="0"/>
              <a:t>. </a:t>
            </a:r>
            <a:r>
              <a:rPr lang="fr-FR" sz="2000" dirty="0"/>
              <a:t>La notion de cadre est une notion complexe, parfois floue, qui recouvre des significations multiples en termes de statut et de </a:t>
            </a:r>
            <a:r>
              <a:rPr lang="fr-FR" sz="2000" b="1" dirty="0"/>
              <a:t>représentations sociales </a:t>
            </a:r>
            <a:r>
              <a:rPr lang="fr-FR" sz="2000" dirty="0"/>
              <a:t>tout en s'appuyant sur des fonctions et des rôles identifiés dans l'entreprise</a:t>
            </a:r>
            <a:r>
              <a:rPr lang="fr-FR" sz="2000" dirty="0" smtClean="0"/>
              <a:t>.</a:t>
            </a:r>
          </a:p>
          <a:p>
            <a:pPr>
              <a:buNone/>
            </a:pPr>
            <a:endParaRPr lang="fr-FR" sz="2000" dirty="0"/>
          </a:p>
          <a:p>
            <a:pPr>
              <a:buNone/>
            </a:pPr>
            <a:r>
              <a:rPr lang="fr-FR" sz="1700" dirty="0" smtClean="0"/>
              <a:t>D’après l’INSEE, </a:t>
            </a:r>
            <a:r>
              <a:rPr lang="fr-FR" sz="1700" dirty="0"/>
              <a:t>c</a:t>
            </a:r>
            <a:r>
              <a:rPr lang="fr-FR" sz="1700" dirty="0" smtClean="0"/>
              <a:t>’est une catégorie hétérogène : professeurs, ingénieurs, responsables administratifs et commerciaux, salariés avec responsabilité importantes…</a:t>
            </a:r>
          </a:p>
          <a:p>
            <a:pPr>
              <a:buNone/>
            </a:pPr>
            <a:r>
              <a:rPr lang="fr-FR" sz="1700" dirty="0" smtClean="0"/>
              <a:t>Parfois, certaines professions intermédiaires peuvent avoir le statut de cadres.</a:t>
            </a:r>
          </a:p>
          <a:p>
            <a:pPr>
              <a:buNone/>
            </a:pPr>
            <a:r>
              <a:rPr lang="fr-FR" sz="1700" dirty="0" smtClean="0"/>
              <a:t>Cette halo autour des cadres est une spécificité française</a:t>
            </a:r>
          </a:p>
          <a:p>
            <a:pPr>
              <a:buNone/>
            </a:pPr>
            <a:endParaRPr lang="fr-FR"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I - Qui sont les cadres ?</a:t>
            </a:r>
            <a:endParaRPr lang="fr-FR" dirty="0"/>
          </a:p>
        </p:txBody>
      </p:sp>
      <p:sp>
        <p:nvSpPr>
          <p:cNvPr id="3" name="Espace réservé du contenu 2"/>
          <p:cNvSpPr>
            <a:spLocks noGrp="1"/>
          </p:cNvSpPr>
          <p:nvPr>
            <p:ph idx="1"/>
          </p:nvPr>
        </p:nvSpPr>
        <p:spPr/>
        <p:txBody>
          <a:bodyPr>
            <a:noAutofit/>
          </a:bodyPr>
          <a:lstStyle/>
          <a:p>
            <a:r>
              <a:rPr lang="fr-FR" sz="2800" dirty="0" smtClean="0">
                <a:latin typeface="Times New Roman" pitchFamily="18" charset="0"/>
                <a:cs typeface="Times New Roman" pitchFamily="18" charset="0"/>
              </a:rPr>
              <a:t>Le segment marketing des cadres  selon plusieurs critères :</a:t>
            </a:r>
          </a:p>
          <a:p>
            <a:pPr>
              <a:buNone/>
            </a:pPr>
            <a:endParaRPr lang="fr-FR" sz="2800" dirty="0">
              <a:latin typeface="Times New Roman" pitchFamily="18" charset="0"/>
              <a:cs typeface="Times New Roman" pitchFamily="18" charset="0"/>
            </a:endParaRPr>
          </a:p>
          <a:p>
            <a:pPr marL="342900" lvl="1" indent="-342900">
              <a:buFont typeface="+mj-lt"/>
              <a:buAutoNum type="arabicPeriod"/>
            </a:pPr>
            <a:r>
              <a:rPr lang="fr-FR" sz="2400" dirty="0" smtClean="0">
                <a:solidFill>
                  <a:schemeClr val="tx1"/>
                </a:solidFill>
                <a:latin typeface="Times New Roman" pitchFamily="18" charset="0"/>
                <a:cs typeface="Times New Roman" pitchFamily="18" charset="0"/>
              </a:rPr>
              <a:t>Age : Environ 50% des cadres </a:t>
            </a:r>
            <a:r>
              <a:rPr lang="fr-FR" sz="2400" dirty="0" smtClean="0">
                <a:solidFill>
                  <a:srgbClr val="000000"/>
                </a:solidFill>
                <a:latin typeface="Times New Roman" pitchFamily="18" charset="0"/>
                <a:cs typeface="Times New Roman" pitchFamily="18" charset="0"/>
              </a:rPr>
              <a:t>entre 25 et 49 ans</a:t>
            </a:r>
          </a:p>
          <a:p>
            <a:pPr marL="342900" lvl="1" indent="-342900">
              <a:buFont typeface="+mj-lt"/>
              <a:buAutoNum type="arabicPeriod"/>
            </a:pPr>
            <a:r>
              <a:rPr lang="fr-FR" sz="2400" dirty="0" smtClean="0">
                <a:solidFill>
                  <a:srgbClr val="000000"/>
                </a:solidFill>
                <a:latin typeface="Times New Roman" pitchFamily="18" charset="0"/>
                <a:cs typeface="Times New Roman" pitchFamily="18" charset="0"/>
              </a:rPr>
              <a:t>Sexe : Environ 60% des cadres sont des hommes</a:t>
            </a:r>
          </a:p>
          <a:p>
            <a:pPr marL="342900" lvl="1" indent="-342900">
              <a:buFont typeface="+mj-lt"/>
              <a:buAutoNum type="arabicPeriod"/>
            </a:pPr>
            <a:r>
              <a:rPr lang="fr-FR" sz="2400" dirty="0" smtClean="0">
                <a:solidFill>
                  <a:srgbClr val="000000"/>
                </a:solidFill>
                <a:latin typeface="Times New Roman" pitchFamily="18" charset="0"/>
                <a:cs typeface="Times New Roman" pitchFamily="18" charset="0"/>
              </a:rPr>
              <a:t>Education : 52% des cadres ont le niveau Bac+5 </a:t>
            </a:r>
          </a:p>
          <a:p>
            <a:pPr marL="342900" lvl="1" indent="-342900">
              <a:buFont typeface="+mj-lt"/>
              <a:buAutoNum type="arabicPeriod"/>
            </a:pPr>
            <a:r>
              <a:rPr lang="fr-FR" sz="2400" dirty="0" smtClean="0">
                <a:solidFill>
                  <a:srgbClr val="000000"/>
                </a:solidFill>
                <a:latin typeface="Times New Roman" pitchFamily="18" charset="0"/>
                <a:cs typeface="Times New Roman" pitchFamily="18" charset="0"/>
              </a:rPr>
              <a:t>Origine sociale : 30% sont fils de cadres et 20% sont fils d’ouvriers</a:t>
            </a:r>
          </a:p>
          <a:p>
            <a:pPr>
              <a:buFont typeface="+mj-lt"/>
              <a:buAutoNum type="arabicPeriod"/>
            </a:pPr>
            <a:endParaRPr lang="fr-FR"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II – Pourquoi cibler les cadres ?</a:t>
            </a:r>
            <a:endParaRPr lang="fr-FR" dirty="0"/>
          </a:p>
        </p:txBody>
      </p:sp>
      <p:sp>
        <p:nvSpPr>
          <p:cNvPr id="3" name="Espace réservé du contenu 2"/>
          <p:cNvSpPr>
            <a:spLocks noGrp="1"/>
          </p:cNvSpPr>
          <p:nvPr>
            <p:ph idx="1"/>
          </p:nvPr>
        </p:nvSpPr>
        <p:spPr/>
        <p:txBody>
          <a:bodyPr>
            <a:normAutofit/>
          </a:bodyPr>
          <a:lstStyle/>
          <a:p>
            <a:pPr marL="514350" indent="-514350">
              <a:buNone/>
            </a:pPr>
            <a:r>
              <a:rPr lang="fr-FR" sz="2800" dirty="0" smtClean="0"/>
              <a:t>A.	Intérêt de la cible des « cadres »</a:t>
            </a:r>
          </a:p>
          <a:p>
            <a:pPr marL="514350" indent="-514350">
              <a:spcBef>
                <a:spcPts val="1200"/>
              </a:spcBef>
            </a:pPr>
            <a:r>
              <a:rPr lang="fr-FR" sz="2000" dirty="0" smtClean="0"/>
              <a:t>Pouvoir d’achat</a:t>
            </a:r>
          </a:p>
          <a:p>
            <a:pPr marL="514350" indent="-514350">
              <a:buNone/>
            </a:pPr>
            <a:r>
              <a:rPr lang="fr-FR" sz="1700" dirty="0" smtClean="0"/>
              <a:t>Souvent importants ( environ à partir de 2000 euros brut mensuel)</a:t>
            </a:r>
          </a:p>
          <a:p>
            <a:pPr marL="514350" indent="-514350">
              <a:buNone/>
            </a:pPr>
            <a:r>
              <a:rPr lang="fr-FR" sz="1700" dirty="0" smtClean="0"/>
              <a:t>Cependant, un avenir pessimiste : Près </a:t>
            </a:r>
            <a:r>
              <a:rPr lang="fr-FR" sz="1700" dirty="0"/>
              <a:t>de la moitié d'entre eux (48% exactement) déclarent que leur pouvoir d'achat s'est dégradé au cours de l'année 2011</a:t>
            </a:r>
            <a:endParaRPr lang="fr-FR" sz="1700" dirty="0" smtClean="0"/>
          </a:p>
          <a:p>
            <a:pPr marL="514350" indent="-514350"/>
            <a:r>
              <a:rPr lang="fr-FR" sz="2000" dirty="0" smtClean="0"/>
              <a:t>Leader d’opinion</a:t>
            </a:r>
          </a:p>
          <a:p>
            <a:pPr marL="514350" indent="-514350"/>
            <a:r>
              <a:rPr lang="fr-FR" sz="2000" dirty="0"/>
              <a:t>Hommes instruits et cultivés</a:t>
            </a:r>
          </a:p>
          <a:p>
            <a:pPr marL="514350" indent="-514350">
              <a:buNone/>
            </a:pPr>
            <a:r>
              <a:rPr lang="fr-FR" sz="1700" dirty="0"/>
              <a:t>Capables de comprendre l’ensemble des opportunités ainsi que les subtilité de communication</a:t>
            </a:r>
          </a:p>
          <a:p>
            <a:pPr marL="514350" indent="-514350"/>
            <a:r>
              <a:rPr lang="fr-FR" sz="2000" dirty="0"/>
              <a:t>Sensible aux produits dans leurs ensemble </a:t>
            </a:r>
          </a:p>
          <a:p>
            <a:pPr marL="514350" indent="-514350">
              <a:buNone/>
            </a:pPr>
            <a:r>
              <a:rPr lang="fr-FR" sz="1700" dirty="0"/>
              <a:t>Importante de la qualité, du packaging, des </a:t>
            </a:r>
            <a:r>
              <a:rPr lang="fr-FR" sz="1700" dirty="0" smtClean="0"/>
              <a:t>services, de l’innovation…</a:t>
            </a:r>
            <a:endParaRPr lang="fr-FR" sz="1700" dirty="0"/>
          </a:p>
          <a:p>
            <a:pPr marL="514350" indent="-514350"/>
            <a:endParaRPr lang="fr-FR" sz="2400" dirty="0" smtClean="0"/>
          </a:p>
          <a:p>
            <a:pPr marL="514350" indent="-514350"/>
            <a:endParaRPr lang="fr-FR" sz="2400" dirty="0" smtClean="0"/>
          </a:p>
          <a:p>
            <a:pPr marL="514350" indent="-514350"/>
            <a:endParaRPr lang="fr-FR" sz="2400" dirty="0" smtClean="0"/>
          </a:p>
          <a:p>
            <a:pPr marL="514350" indent="-514350"/>
            <a:endParaRPr lang="fr-FR" sz="2400" dirty="0"/>
          </a:p>
          <a:p>
            <a:pPr marL="514350" indent="-514350"/>
            <a:endParaRPr lang="fr-FR" sz="2400" dirty="0" smtClean="0"/>
          </a:p>
          <a:p>
            <a:pPr marL="514350" indent="-514350"/>
            <a:endParaRPr lang="fr-FR" sz="2400" dirty="0" smtClean="0"/>
          </a:p>
          <a:p>
            <a:pPr marL="514350" indent="-514350">
              <a:buNone/>
            </a:pPr>
            <a:endParaRPr lang="fr-FR" sz="2400" dirty="0"/>
          </a:p>
          <a:p>
            <a:pPr marL="514350" indent="-514350">
              <a:buNone/>
            </a:pPr>
            <a:endParaRPr lang="fr-F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 – Pourquoi cibler les cadres ?</a:t>
            </a:r>
            <a:endParaRPr lang="fr-FR" dirty="0"/>
          </a:p>
        </p:txBody>
      </p:sp>
      <p:sp>
        <p:nvSpPr>
          <p:cNvPr id="3" name="Espace réservé du contenu 2"/>
          <p:cNvSpPr>
            <a:spLocks noGrp="1"/>
          </p:cNvSpPr>
          <p:nvPr>
            <p:ph idx="1"/>
          </p:nvPr>
        </p:nvSpPr>
        <p:spPr/>
        <p:txBody>
          <a:bodyPr>
            <a:normAutofit lnSpcReduction="10000"/>
          </a:bodyPr>
          <a:lstStyle/>
          <a:p>
            <a:pPr marL="514350" indent="-514350">
              <a:buNone/>
            </a:pPr>
            <a:r>
              <a:rPr lang="fr-FR" sz="2800" dirty="0" smtClean="0"/>
              <a:t>B. 	Accessibilité</a:t>
            </a:r>
            <a:r>
              <a:rPr lang="fr-FR" dirty="0" smtClean="0"/>
              <a:t> et comportement des cadres</a:t>
            </a:r>
          </a:p>
          <a:p>
            <a:pPr marL="514350" indent="-514350"/>
            <a:r>
              <a:rPr lang="fr-FR" sz="2000" u="sng" dirty="0" smtClean="0"/>
              <a:t>Lieu d’achat </a:t>
            </a:r>
            <a:r>
              <a:rPr lang="fr-FR" sz="2000" dirty="0" smtClean="0"/>
              <a:t>: </a:t>
            </a:r>
          </a:p>
          <a:p>
            <a:pPr marL="514350" indent="-514350">
              <a:buFontTx/>
              <a:buChar char="-"/>
            </a:pPr>
            <a:r>
              <a:rPr lang="fr-FR" sz="1700" dirty="0" smtClean="0"/>
              <a:t>Grande distribution </a:t>
            </a:r>
          </a:p>
          <a:p>
            <a:pPr marL="514350" indent="-514350">
              <a:buFontTx/>
              <a:buChar char="-"/>
            </a:pPr>
            <a:r>
              <a:rPr lang="fr-FR" sz="1700" dirty="0" smtClean="0"/>
              <a:t>Mais aussi boutiques de proximité pour des produits de qualité et authentiques</a:t>
            </a:r>
          </a:p>
          <a:p>
            <a:pPr marL="514350" indent="-514350">
              <a:buFontTx/>
              <a:buChar char="-"/>
            </a:pPr>
            <a:r>
              <a:rPr lang="fr-FR" sz="1700" dirty="0" smtClean="0"/>
              <a:t>Apprécie l’ E-Commerce</a:t>
            </a:r>
          </a:p>
          <a:p>
            <a:pPr marL="514350" indent="-514350">
              <a:buFontTx/>
              <a:buChar char="-"/>
            </a:pPr>
            <a:endParaRPr lang="fr-FR" sz="1700" dirty="0" smtClean="0"/>
          </a:p>
          <a:p>
            <a:pPr marL="514350" indent="-514350"/>
            <a:r>
              <a:rPr lang="fr-FR" sz="2000" u="sng" dirty="0" smtClean="0"/>
              <a:t>L’acte d’achat </a:t>
            </a:r>
            <a:r>
              <a:rPr lang="fr-FR" sz="1700" dirty="0" smtClean="0"/>
              <a:t>:</a:t>
            </a:r>
          </a:p>
          <a:p>
            <a:pPr marL="514350" indent="-514350">
              <a:buFontTx/>
              <a:buChar char="-"/>
            </a:pPr>
            <a:r>
              <a:rPr lang="fr-FR" sz="1700" dirty="0" smtClean="0"/>
              <a:t>Parfois impulsif, il est souvent rationnel et bien réfléchi </a:t>
            </a:r>
          </a:p>
          <a:p>
            <a:pPr marL="514350" indent="-514350">
              <a:buFontTx/>
              <a:buChar char="-"/>
            </a:pPr>
            <a:r>
              <a:rPr lang="fr-FR" sz="1700" dirty="0" smtClean="0"/>
              <a:t>Pas en fonction de soldes, ou de promotion spécifiques</a:t>
            </a:r>
          </a:p>
          <a:p>
            <a:pPr marL="514350" indent="-514350">
              <a:buFontTx/>
              <a:buChar char="-"/>
            </a:pPr>
            <a:r>
              <a:rPr lang="fr-FR" sz="1700" dirty="0" smtClean="0"/>
              <a:t>Attentif à la publicité</a:t>
            </a:r>
          </a:p>
          <a:p>
            <a:pPr marL="514350" indent="-514350">
              <a:buFontTx/>
              <a:buChar char="-"/>
            </a:pPr>
            <a:r>
              <a:rPr lang="fr-FR" sz="1700" dirty="0" smtClean="0"/>
              <a:t>Aime l’innovation</a:t>
            </a:r>
          </a:p>
          <a:p>
            <a:pPr marL="514350" indent="-514350">
              <a:buNone/>
            </a:pPr>
            <a:endParaRPr lang="fr-FR" sz="1700" dirty="0" smtClean="0"/>
          </a:p>
          <a:p>
            <a:pPr marL="514350" indent="-514350">
              <a:buNone/>
            </a:pPr>
            <a:r>
              <a:rPr lang="fr-FR" sz="2000" dirty="0" smtClean="0"/>
              <a:t>Les marques et les distributeurs font de plus en plus d’efforts pour tenter de s’accaparer cette cible spécifique à fort potentiel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 – Pourquoi cibler les cadres ?</a:t>
            </a:r>
            <a:endParaRPr lang="fr-FR" dirty="0"/>
          </a:p>
        </p:txBody>
      </p:sp>
      <p:sp>
        <p:nvSpPr>
          <p:cNvPr id="3" name="Espace réservé du contenu 2"/>
          <p:cNvSpPr>
            <a:spLocks noGrp="1"/>
          </p:cNvSpPr>
          <p:nvPr>
            <p:ph idx="1"/>
          </p:nvPr>
        </p:nvSpPr>
        <p:spPr/>
        <p:txBody>
          <a:bodyPr>
            <a:normAutofit/>
          </a:bodyPr>
          <a:lstStyle/>
          <a:p>
            <a:pPr marL="514350" indent="-514350">
              <a:buNone/>
            </a:pPr>
            <a:r>
              <a:rPr lang="fr-FR" sz="2800" dirty="0" smtClean="0"/>
              <a:t>C. 	Importance stratégique de cette cible</a:t>
            </a:r>
          </a:p>
          <a:p>
            <a:pPr marL="514350" indent="-514350">
              <a:buFontTx/>
              <a:buChar char="-"/>
            </a:pPr>
            <a:endParaRPr lang="fr-FR" sz="2000" u="sng" dirty="0" smtClean="0"/>
          </a:p>
          <a:p>
            <a:pPr marL="514350" indent="-514350">
              <a:buFontTx/>
              <a:buChar char="-"/>
            </a:pPr>
            <a:r>
              <a:rPr lang="fr-FR" sz="2000" u="sng" dirty="0" smtClean="0"/>
              <a:t>Diffusion des produits haut de gamme </a:t>
            </a:r>
            <a:r>
              <a:rPr lang="fr-FR" sz="2000" dirty="0" smtClean="0"/>
              <a:t>innovant car les cadres sont des références, des leaders d’opinion et ont un fort pouvoir d’achat. Le réseau des cadres peut comprendre d’autres personnes influente et susceptibles d’acheter.</a:t>
            </a:r>
          </a:p>
          <a:p>
            <a:pPr marL="514350" indent="-514350">
              <a:buFontTx/>
              <a:buChar char="-"/>
            </a:pPr>
            <a:endParaRPr lang="fr-FR" sz="2000" u="sng" dirty="0" smtClean="0"/>
          </a:p>
          <a:p>
            <a:pPr marL="514350" indent="-514350">
              <a:buFontTx/>
              <a:buChar char="-"/>
            </a:pPr>
            <a:r>
              <a:rPr lang="fr-FR" sz="2000" u="sng" dirty="0" smtClean="0"/>
              <a:t>Segment de marché solvables </a:t>
            </a:r>
            <a:r>
              <a:rPr lang="fr-FR" sz="2000" dirty="0" smtClean="0"/>
              <a:t>à fort potentiel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571480"/>
            <a:ext cx="8229600" cy="1066800"/>
          </a:xfrm>
        </p:spPr>
        <p:txBody>
          <a:bodyPr/>
          <a:lstStyle/>
          <a:p>
            <a:r>
              <a:rPr lang="fr-FR" dirty="0" smtClean="0"/>
              <a:t>III – Comment toucher les cadres ?</a:t>
            </a:r>
          </a:p>
        </p:txBody>
      </p:sp>
      <p:pic>
        <p:nvPicPr>
          <p:cNvPr id="4" name="Picture 5"/>
          <p:cNvPicPr>
            <a:picLocks noGrp="1" noChangeAspect="1" noChangeArrowheads="1"/>
          </p:cNvPicPr>
          <p:nvPr>
            <p:ph idx="1"/>
          </p:nvPr>
        </p:nvPicPr>
        <p:blipFill>
          <a:blip r:embed="rId3" cstate="print"/>
          <a:srcRect/>
          <a:stretch>
            <a:fillRect/>
          </a:stretch>
        </p:blipFill>
        <p:spPr bwMode="auto">
          <a:xfrm>
            <a:off x="1071538" y="2071678"/>
            <a:ext cx="6683435" cy="4591352"/>
          </a:xfrm>
          <a:prstGeom prst="rect">
            <a:avLst/>
          </a:prstGeom>
          <a:solidFill>
            <a:srgbClr val="FFFFFF"/>
          </a:solidFill>
          <a:ln w="9525">
            <a:noFill/>
            <a:round/>
            <a:headEnd/>
            <a:tailEnd/>
          </a:ln>
        </p:spPr>
      </p:pic>
      <p:sp>
        <p:nvSpPr>
          <p:cNvPr id="5" name="ZoneTexte 4"/>
          <p:cNvSpPr txBox="1"/>
          <p:nvPr/>
        </p:nvSpPr>
        <p:spPr>
          <a:xfrm>
            <a:off x="857224" y="1428736"/>
            <a:ext cx="7215238" cy="523220"/>
          </a:xfrm>
          <a:prstGeom prst="rect">
            <a:avLst/>
          </a:prstGeom>
          <a:noFill/>
        </p:spPr>
        <p:txBody>
          <a:bodyPr wrap="square" rtlCol="0">
            <a:spAutoFit/>
          </a:bodyPr>
          <a:lstStyle/>
          <a:p>
            <a:r>
              <a:rPr lang="fr-FR" sz="2800" dirty="0" smtClean="0"/>
              <a:t>A.  Les médias utilisés par les cadres:</a:t>
            </a:r>
            <a:endParaRPr lang="fr-F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857232"/>
            <a:ext cx="8229600" cy="1066800"/>
          </a:xfrm>
        </p:spPr>
        <p:txBody>
          <a:bodyPr>
            <a:normAutofit fontScale="90000"/>
          </a:bodyPr>
          <a:lstStyle/>
          <a:p>
            <a:r>
              <a:rPr lang="fr-FR" sz="4400" dirty="0" smtClean="0"/>
              <a:t>III – Comment toucher les cadres ?</a:t>
            </a:r>
            <a:r>
              <a:rPr lang="fr-FR" dirty="0" smtClean="0"/>
              <a:t/>
            </a:r>
            <a:br>
              <a:rPr lang="fr-FR" dirty="0" smtClean="0"/>
            </a:br>
            <a:endParaRPr lang="fr-FR" sz="3600" dirty="0">
              <a:latin typeface="+mn-lt"/>
              <a:ea typeface="+mn-ea"/>
              <a:cs typeface="+mn-cs"/>
            </a:endParaRPr>
          </a:p>
        </p:txBody>
      </p:sp>
      <p:sp>
        <p:nvSpPr>
          <p:cNvPr id="3" name="Espace réservé du contenu 2"/>
          <p:cNvSpPr>
            <a:spLocks noGrp="1"/>
          </p:cNvSpPr>
          <p:nvPr>
            <p:ph idx="1"/>
          </p:nvPr>
        </p:nvSpPr>
        <p:spPr>
          <a:xfrm>
            <a:off x="467544" y="1844824"/>
            <a:ext cx="8229600" cy="4752528"/>
          </a:xfrm>
        </p:spPr>
        <p:txBody>
          <a:bodyPr>
            <a:normAutofit fontScale="92500" lnSpcReduction="10000"/>
          </a:bodyPr>
          <a:lstStyle/>
          <a:p>
            <a:pPr>
              <a:buNone/>
            </a:pPr>
            <a:r>
              <a:rPr lang="fr-FR" sz="3000" dirty="0" smtClean="0"/>
              <a:t>B. Détail des différents médias </a:t>
            </a:r>
          </a:p>
          <a:p>
            <a:r>
              <a:rPr lang="fr-FR" sz="2200" dirty="0" smtClean="0"/>
              <a:t>La presse </a:t>
            </a:r>
          </a:p>
          <a:p>
            <a:pPr>
              <a:buNone/>
            </a:pPr>
            <a:r>
              <a:rPr lang="fr-FR" sz="1800" dirty="0" smtClean="0"/>
              <a:t>Voici les magazines et journaux payants (ne tiens pas en compte de ceux distribués gratuitement comme 20 minutes…) les plus lus par les cadres selon diverses thématiques:</a:t>
            </a:r>
          </a:p>
          <a:p>
            <a:pPr>
              <a:buNone/>
            </a:pPr>
            <a:endParaRPr lang="fr-FR" sz="1800" dirty="0" smtClean="0"/>
          </a:p>
          <a:p>
            <a:pPr marL="422275" indent="-317500" algn="just">
              <a:lnSpc>
                <a:spcPct val="85000"/>
              </a:lnSpc>
              <a:spcAft>
                <a:spcPts val="1425"/>
              </a:spcAft>
              <a:buClr>
                <a:srgbClr val="0E594D"/>
              </a:buClr>
              <a:buSzPct val="45000"/>
              <a:buNone/>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en-GB" sz="1800" dirty="0" smtClean="0">
                <a:solidFill>
                  <a:srgbClr val="000000"/>
                </a:solidFill>
                <a:latin typeface="Times New Roman" pitchFamily="18" charset="0"/>
                <a:cs typeface="Times New Roman" pitchFamily="18" charset="0"/>
              </a:rPr>
              <a:t>-	La </a:t>
            </a:r>
            <a:r>
              <a:rPr lang="en-GB" sz="1800" dirty="0" err="1" smtClean="0">
                <a:solidFill>
                  <a:srgbClr val="000000"/>
                </a:solidFill>
                <a:latin typeface="Times New Roman" pitchFamily="18" charset="0"/>
                <a:cs typeface="Times New Roman" pitchFamily="18" charset="0"/>
              </a:rPr>
              <a:t>presse</a:t>
            </a:r>
            <a:r>
              <a:rPr lang="en-GB" sz="1800" dirty="0" smtClean="0">
                <a:solidFill>
                  <a:srgbClr val="000000"/>
                </a:solidFill>
                <a:latin typeface="Times New Roman" pitchFamily="18" charset="0"/>
                <a:cs typeface="Times New Roman" pitchFamily="18" charset="0"/>
              </a:rPr>
              <a:t> </a:t>
            </a:r>
            <a:r>
              <a:rPr lang="en-GB" sz="1800" dirty="0" err="1" smtClean="0">
                <a:solidFill>
                  <a:srgbClr val="000000"/>
                </a:solidFill>
                <a:latin typeface="Times New Roman" pitchFamily="18" charset="0"/>
                <a:cs typeface="Times New Roman" pitchFamily="18" charset="0"/>
              </a:rPr>
              <a:t>régionale</a:t>
            </a:r>
            <a:r>
              <a:rPr lang="en-GB" sz="1800" dirty="0" smtClean="0">
                <a:solidFill>
                  <a:srgbClr val="000000"/>
                </a:solidFill>
                <a:latin typeface="Times New Roman" pitchFamily="18" charset="0"/>
                <a:cs typeface="Times New Roman" pitchFamily="18" charset="0"/>
              </a:rPr>
              <a:t>: n°1 des lectures des cadres, 38.3% de la </a:t>
            </a:r>
            <a:r>
              <a:rPr lang="en-GB" sz="1800" dirty="0" err="1" smtClean="0">
                <a:solidFill>
                  <a:srgbClr val="000000"/>
                </a:solidFill>
                <a:latin typeface="Times New Roman" pitchFamily="18" charset="0"/>
                <a:cs typeface="Times New Roman" pitchFamily="18" charset="0"/>
              </a:rPr>
              <a:t>presse</a:t>
            </a:r>
            <a:r>
              <a:rPr lang="en-GB" sz="1800" dirty="0" smtClean="0">
                <a:solidFill>
                  <a:srgbClr val="000000"/>
                </a:solidFill>
                <a:latin typeface="Times New Roman" pitchFamily="18" charset="0"/>
                <a:cs typeface="Times New Roman" pitchFamily="18" charset="0"/>
              </a:rPr>
              <a:t> </a:t>
            </a:r>
            <a:r>
              <a:rPr lang="en-GB" sz="1800" dirty="0" err="1" smtClean="0">
                <a:solidFill>
                  <a:srgbClr val="000000"/>
                </a:solidFill>
                <a:latin typeface="Times New Roman" pitchFamily="18" charset="0"/>
                <a:cs typeface="Times New Roman" pitchFamily="18" charset="0"/>
              </a:rPr>
              <a:t>quotidienne</a:t>
            </a:r>
            <a:r>
              <a:rPr lang="ar-SA" sz="1800" dirty="0" smtClean="0">
                <a:solidFill>
                  <a:srgbClr val="000000"/>
                </a:solidFill>
                <a:latin typeface="Times New Roman" pitchFamily="18" charset="0"/>
                <a:cs typeface="Times New Roman" pitchFamily="18" charset="0"/>
              </a:rPr>
              <a:t>‏</a:t>
            </a:r>
            <a:endParaRPr lang="fr-FR" sz="1800" dirty="0" smtClean="0">
              <a:solidFill>
                <a:srgbClr val="000000"/>
              </a:solidFill>
              <a:latin typeface="Times New Roman" pitchFamily="18" charset="0"/>
              <a:cs typeface="Times New Roman" pitchFamily="18" charset="0"/>
            </a:endParaRPr>
          </a:p>
          <a:p>
            <a:pPr marL="422275" indent="-317500" algn="just">
              <a:lnSpc>
                <a:spcPct val="85000"/>
              </a:lnSpc>
              <a:spcAft>
                <a:spcPts val="1425"/>
              </a:spcAft>
              <a:buClr>
                <a:srgbClr val="0E594D"/>
              </a:buClr>
              <a:buSzPct val="45000"/>
              <a:buNone/>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en-GB" sz="1800" dirty="0" smtClean="0">
                <a:solidFill>
                  <a:srgbClr val="000000"/>
                </a:solidFill>
                <a:latin typeface="Times New Roman" pitchFamily="18" charset="0"/>
                <a:cs typeface="Times New Roman" pitchFamily="18" charset="0"/>
              </a:rPr>
              <a:t>-	</a:t>
            </a:r>
            <a:r>
              <a:rPr lang="en-GB" sz="1800" dirty="0" err="1" smtClean="0">
                <a:solidFill>
                  <a:srgbClr val="000000"/>
                </a:solidFill>
                <a:latin typeface="Times New Roman" pitchFamily="18" charset="0"/>
                <a:cs typeface="Times New Roman" pitchFamily="18" charset="0"/>
              </a:rPr>
              <a:t>Actualités</a:t>
            </a:r>
            <a:r>
              <a:rPr lang="en-GB" sz="1800" dirty="0" smtClean="0">
                <a:solidFill>
                  <a:srgbClr val="000000"/>
                </a:solidFill>
                <a:latin typeface="Times New Roman" pitchFamily="18" charset="0"/>
                <a:cs typeface="Times New Roman" pitchFamily="18" charset="0"/>
              </a:rPr>
              <a:t>/culture: Le </a:t>
            </a:r>
            <a:r>
              <a:rPr lang="en-GB" sz="1800" dirty="0" err="1" smtClean="0">
                <a:solidFill>
                  <a:srgbClr val="000000"/>
                </a:solidFill>
                <a:latin typeface="Times New Roman" pitchFamily="18" charset="0"/>
                <a:cs typeface="Times New Roman" pitchFamily="18" charset="0"/>
              </a:rPr>
              <a:t>Monde</a:t>
            </a:r>
            <a:r>
              <a:rPr lang="en-GB" sz="1800" dirty="0" smtClean="0">
                <a:solidFill>
                  <a:srgbClr val="000000"/>
                </a:solidFill>
                <a:latin typeface="Times New Roman" pitchFamily="18" charset="0"/>
                <a:cs typeface="Times New Roman" pitchFamily="18" charset="0"/>
              </a:rPr>
              <a:t>, 11% de la </a:t>
            </a:r>
            <a:r>
              <a:rPr lang="en-GB" sz="1800" dirty="0" err="1" smtClean="0">
                <a:solidFill>
                  <a:srgbClr val="000000"/>
                </a:solidFill>
                <a:latin typeface="Times New Roman" pitchFamily="18" charset="0"/>
                <a:cs typeface="Times New Roman" pitchFamily="18" charset="0"/>
              </a:rPr>
              <a:t>presse</a:t>
            </a:r>
            <a:r>
              <a:rPr lang="en-GB" sz="1800" dirty="0" smtClean="0">
                <a:solidFill>
                  <a:srgbClr val="000000"/>
                </a:solidFill>
                <a:latin typeface="Times New Roman" pitchFamily="18" charset="0"/>
                <a:cs typeface="Times New Roman" pitchFamily="18" charset="0"/>
              </a:rPr>
              <a:t> </a:t>
            </a:r>
            <a:r>
              <a:rPr lang="en-GB" sz="1800" dirty="0" err="1" smtClean="0">
                <a:solidFill>
                  <a:srgbClr val="000000"/>
                </a:solidFill>
                <a:latin typeface="Times New Roman" pitchFamily="18" charset="0"/>
                <a:cs typeface="Times New Roman" pitchFamily="18" charset="0"/>
              </a:rPr>
              <a:t>d’actualités</a:t>
            </a:r>
            <a:r>
              <a:rPr lang="en-GB" sz="1800" dirty="0" smtClean="0">
                <a:solidFill>
                  <a:srgbClr val="000000"/>
                </a:solidFill>
                <a:latin typeface="Times New Roman" pitchFamily="18" charset="0"/>
                <a:cs typeface="Times New Roman" pitchFamily="18" charset="0"/>
              </a:rPr>
              <a:t>/culture</a:t>
            </a:r>
          </a:p>
          <a:p>
            <a:pPr marL="422275" indent="-317500" algn="just">
              <a:lnSpc>
                <a:spcPct val="85000"/>
              </a:lnSpc>
              <a:spcAft>
                <a:spcPts val="1425"/>
              </a:spcAft>
              <a:buClr>
                <a:srgbClr val="0E594D"/>
              </a:buClr>
              <a:buSzPct val="45000"/>
              <a:buNone/>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fr-FR" sz="1800" dirty="0" smtClean="0">
                <a:solidFill>
                  <a:srgbClr val="000000"/>
                </a:solidFill>
                <a:latin typeface="Times New Roman" pitchFamily="18" charset="0"/>
                <a:cs typeface="Times New Roman" pitchFamily="18" charset="0"/>
              </a:rPr>
              <a:t>-	Economie</a:t>
            </a:r>
            <a:r>
              <a:rPr lang="en-GB" sz="1800" dirty="0" smtClean="0">
                <a:solidFill>
                  <a:srgbClr val="000000"/>
                </a:solidFill>
                <a:latin typeface="Times New Roman" pitchFamily="18" charset="0"/>
                <a:cs typeface="Times New Roman" pitchFamily="18" charset="0"/>
              </a:rPr>
              <a:t>: Capital (</a:t>
            </a:r>
            <a:r>
              <a:rPr lang="en-GB" sz="1800" dirty="0" err="1" smtClean="0">
                <a:solidFill>
                  <a:srgbClr val="000000"/>
                </a:solidFill>
                <a:latin typeface="Times New Roman" pitchFamily="18" charset="0"/>
                <a:cs typeface="Times New Roman" pitchFamily="18" charset="0"/>
              </a:rPr>
              <a:t>mensuel</a:t>
            </a:r>
            <a:r>
              <a:rPr lang="en-GB" sz="1800" dirty="0" smtClean="0">
                <a:solidFill>
                  <a:srgbClr val="000000"/>
                </a:solidFill>
                <a:latin typeface="Times New Roman" pitchFamily="18" charset="0"/>
                <a:cs typeface="Times New Roman" pitchFamily="18" charset="0"/>
              </a:rPr>
              <a:t>), 20.6% de la </a:t>
            </a:r>
            <a:r>
              <a:rPr lang="en-GB" sz="1800" dirty="0" err="1" smtClean="0">
                <a:solidFill>
                  <a:srgbClr val="000000"/>
                </a:solidFill>
                <a:latin typeface="Times New Roman" pitchFamily="18" charset="0"/>
                <a:cs typeface="Times New Roman" pitchFamily="18" charset="0"/>
              </a:rPr>
              <a:t>presse</a:t>
            </a:r>
            <a:r>
              <a:rPr lang="en-GB" sz="1800" dirty="0" smtClean="0">
                <a:solidFill>
                  <a:srgbClr val="000000"/>
                </a:solidFill>
                <a:latin typeface="Times New Roman" pitchFamily="18" charset="0"/>
                <a:cs typeface="Times New Roman" pitchFamily="18" charset="0"/>
              </a:rPr>
              <a:t> </a:t>
            </a:r>
            <a:r>
              <a:rPr lang="en-GB" sz="1800" dirty="0" err="1" smtClean="0">
                <a:solidFill>
                  <a:srgbClr val="000000"/>
                </a:solidFill>
                <a:latin typeface="Times New Roman" pitchFamily="18" charset="0"/>
                <a:cs typeface="Times New Roman" pitchFamily="18" charset="0"/>
              </a:rPr>
              <a:t>économique</a:t>
            </a:r>
            <a:endParaRPr lang="fr-FR" sz="1800" dirty="0" smtClean="0">
              <a:solidFill>
                <a:srgbClr val="000000"/>
              </a:solidFill>
              <a:latin typeface="Times New Roman" pitchFamily="18" charset="0"/>
              <a:cs typeface="Times New Roman" pitchFamily="18" charset="0"/>
            </a:endParaRPr>
          </a:p>
          <a:p>
            <a:pPr marL="422275" indent="-317500" algn="just">
              <a:lnSpc>
                <a:spcPct val="85000"/>
              </a:lnSpc>
              <a:spcAft>
                <a:spcPts val="1425"/>
              </a:spcAft>
              <a:buClr>
                <a:srgbClr val="0E594D"/>
              </a:buClr>
              <a:buSzPct val="45000"/>
              <a:buNone/>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en-GB" sz="1800" dirty="0" smtClean="0">
                <a:solidFill>
                  <a:srgbClr val="000000"/>
                </a:solidFill>
                <a:latin typeface="Times New Roman" pitchFamily="18" charset="0"/>
                <a:cs typeface="Times New Roman" pitchFamily="18" charset="0"/>
              </a:rPr>
              <a:t>-	</a:t>
            </a:r>
            <a:r>
              <a:rPr lang="en-GB" sz="1800" dirty="0" err="1" smtClean="0">
                <a:solidFill>
                  <a:srgbClr val="000000"/>
                </a:solidFill>
                <a:latin typeface="Times New Roman" pitchFamily="18" charset="0"/>
                <a:cs typeface="Times New Roman" pitchFamily="18" charset="0"/>
              </a:rPr>
              <a:t>Scientifique</a:t>
            </a:r>
            <a:r>
              <a:rPr lang="en-GB" sz="1800" dirty="0" smtClean="0">
                <a:solidFill>
                  <a:srgbClr val="000000"/>
                </a:solidFill>
                <a:latin typeface="Times New Roman" pitchFamily="18" charset="0"/>
                <a:cs typeface="Times New Roman" pitchFamily="18" charset="0"/>
              </a:rPr>
              <a:t>: Sciences et vie (</a:t>
            </a:r>
            <a:r>
              <a:rPr lang="en-GB" sz="1800" dirty="0" err="1" smtClean="0">
                <a:solidFill>
                  <a:srgbClr val="000000"/>
                </a:solidFill>
                <a:latin typeface="Times New Roman" pitchFamily="18" charset="0"/>
                <a:cs typeface="Times New Roman" pitchFamily="18" charset="0"/>
              </a:rPr>
              <a:t>mensuel</a:t>
            </a:r>
            <a:r>
              <a:rPr lang="en-GB" sz="1800" dirty="0" smtClean="0">
                <a:solidFill>
                  <a:srgbClr val="000000"/>
                </a:solidFill>
                <a:latin typeface="Times New Roman" pitchFamily="18" charset="0"/>
                <a:cs typeface="Times New Roman" pitchFamily="18" charset="0"/>
              </a:rPr>
              <a:t>), 15.5% de la </a:t>
            </a:r>
            <a:r>
              <a:rPr lang="en-GB" sz="1800" dirty="0" err="1" smtClean="0">
                <a:solidFill>
                  <a:srgbClr val="000000"/>
                </a:solidFill>
                <a:latin typeface="Times New Roman" pitchFamily="18" charset="0"/>
                <a:cs typeface="Times New Roman" pitchFamily="18" charset="0"/>
              </a:rPr>
              <a:t>presse</a:t>
            </a:r>
            <a:r>
              <a:rPr lang="en-GB" sz="1800" dirty="0" smtClean="0">
                <a:solidFill>
                  <a:srgbClr val="000000"/>
                </a:solidFill>
                <a:latin typeface="Times New Roman" pitchFamily="18" charset="0"/>
                <a:cs typeface="Times New Roman" pitchFamily="18" charset="0"/>
              </a:rPr>
              <a:t> </a:t>
            </a:r>
            <a:r>
              <a:rPr lang="en-GB" sz="1800" dirty="0" err="1" smtClean="0">
                <a:solidFill>
                  <a:srgbClr val="000000"/>
                </a:solidFill>
                <a:latin typeface="Times New Roman" pitchFamily="18" charset="0"/>
                <a:cs typeface="Times New Roman" pitchFamily="18" charset="0"/>
              </a:rPr>
              <a:t>scientifique</a:t>
            </a:r>
            <a:r>
              <a:rPr lang="ar-SA" sz="1800" dirty="0" smtClean="0">
                <a:solidFill>
                  <a:srgbClr val="000000"/>
                </a:solidFill>
                <a:latin typeface="Times New Roman" pitchFamily="18" charset="0"/>
                <a:cs typeface="Times New Roman" pitchFamily="18" charset="0"/>
              </a:rPr>
              <a:t>‏</a:t>
            </a:r>
            <a:endParaRPr lang="fr-FR" sz="1800" dirty="0" smtClean="0">
              <a:solidFill>
                <a:srgbClr val="000000"/>
              </a:solidFill>
              <a:latin typeface="Times New Roman" pitchFamily="18" charset="0"/>
              <a:cs typeface="Times New Roman" pitchFamily="18" charset="0"/>
            </a:endParaRPr>
          </a:p>
          <a:p>
            <a:pPr marL="422275" indent="-317500" algn="just">
              <a:lnSpc>
                <a:spcPct val="85000"/>
              </a:lnSpc>
              <a:spcAft>
                <a:spcPts val="1425"/>
              </a:spcAft>
              <a:buClr>
                <a:srgbClr val="0E594D"/>
              </a:buClr>
              <a:buSzPct val="45000"/>
              <a:buNone/>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en-GB" sz="1800" dirty="0" smtClean="0">
                <a:solidFill>
                  <a:srgbClr val="000000"/>
                </a:solidFill>
                <a:latin typeface="Times New Roman" pitchFamily="18" charset="0"/>
                <a:cs typeface="Times New Roman" pitchFamily="18" charset="0"/>
              </a:rPr>
              <a:t>-	Sports: </a:t>
            </a:r>
            <a:r>
              <a:rPr lang="fr-FR" sz="1800" dirty="0" smtClean="0">
                <a:solidFill>
                  <a:srgbClr val="000000"/>
                </a:solidFill>
                <a:latin typeface="Times New Roman" pitchFamily="18" charset="0"/>
                <a:cs typeface="Times New Roman" pitchFamily="18" charset="0"/>
              </a:rPr>
              <a:t>L’Equipe</a:t>
            </a:r>
            <a:r>
              <a:rPr lang="en-GB" sz="1800" dirty="0" smtClean="0">
                <a:solidFill>
                  <a:srgbClr val="000000"/>
                </a:solidFill>
                <a:latin typeface="Times New Roman" pitchFamily="18" charset="0"/>
                <a:cs typeface="Times New Roman" pitchFamily="18" charset="0"/>
              </a:rPr>
              <a:t> </a:t>
            </a:r>
            <a:r>
              <a:rPr lang="fr-FR" sz="1800" dirty="0" smtClean="0">
                <a:solidFill>
                  <a:srgbClr val="000000"/>
                </a:solidFill>
                <a:latin typeface="Times New Roman" pitchFamily="18" charset="0"/>
                <a:cs typeface="Times New Roman" pitchFamily="18" charset="0"/>
              </a:rPr>
              <a:t>domine ce thème dans tous les PCS</a:t>
            </a:r>
          </a:p>
          <a:p>
            <a:pPr marL="422275" indent="-317500" algn="just">
              <a:lnSpc>
                <a:spcPct val="85000"/>
              </a:lnSpc>
              <a:spcAft>
                <a:spcPts val="1425"/>
              </a:spcAft>
              <a:buClr>
                <a:srgbClr val="0E594D"/>
              </a:buClr>
              <a:buSzPct val="45000"/>
              <a:buNone/>
              <a:tabLst>
                <a:tab pos="422275" algn="l"/>
                <a:tab pos="869950" algn="l"/>
                <a:tab pos="1319213" algn="l"/>
                <a:tab pos="1768475" algn="l"/>
                <a:tab pos="2217738" algn="l"/>
                <a:tab pos="2667000" algn="l"/>
                <a:tab pos="3116263" algn="l"/>
                <a:tab pos="3565525" algn="l"/>
                <a:tab pos="4014788" algn="l"/>
                <a:tab pos="4464050" algn="l"/>
                <a:tab pos="4913313" algn="l"/>
                <a:tab pos="5362575" algn="l"/>
                <a:tab pos="5811838" algn="l"/>
                <a:tab pos="6261100" algn="l"/>
                <a:tab pos="6710363" algn="l"/>
                <a:tab pos="7159625" algn="l"/>
                <a:tab pos="7608888" algn="l"/>
                <a:tab pos="8058150" algn="l"/>
                <a:tab pos="8507413" algn="l"/>
                <a:tab pos="8956675" algn="l"/>
                <a:tab pos="9405938" algn="l"/>
              </a:tabLst>
            </a:pPr>
            <a:r>
              <a:rPr lang="fr-FR" sz="1800" dirty="0" smtClean="0">
                <a:solidFill>
                  <a:srgbClr val="000000"/>
                </a:solidFill>
                <a:latin typeface="Times New Roman" pitchFamily="18" charset="0"/>
                <a:cs typeface="Times New Roman" pitchFamily="18" charset="0"/>
              </a:rPr>
              <a:t>-	Enfin, la plus grosse surprise: </a:t>
            </a:r>
            <a:r>
              <a:rPr lang="fr-FR" sz="1800" dirty="0" err="1" smtClean="0">
                <a:solidFill>
                  <a:srgbClr val="000000"/>
                </a:solidFill>
                <a:latin typeface="Times New Roman" pitchFamily="18" charset="0"/>
                <a:cs typeface="Times New Roman" pitchFamily="18" charset="0"/>
              </a:rPr>
              <a:t>CanalSat</a:t>
            </a:r>
            <a:r>
              <a:rPr lang="fr-FR" sz="1800" dirty="0" smtClean="0">
                <a:solidFill>
                  <a:srgbClr val="000000"/>
                </a:solidFill>
                <a:latin typeface="Times New Roman" pitchFamily="18" charset="0"/>
                <a:cs typeface="Times New Roman" pitchFamily="18" charset="0"/>
              </a:rPr>
              <a:t> magazine  et  Plus (le magazine des abonnés de Canal)  sont en tête au niveau des taux de pénétration de tous les mensuels et des autres magazines avec 24 % et 20 % de taux de pénétration </a:t>
            </a:r>
          </a:p>
          <a:p>
            <a:pPr>
              <a:buNone/>
            </a:pPr>
            <a:endParaRPr lang="fr-FR" dirty="0"/>
          </a:p>
        </p:txBody>
      </p:sp>
      <p:pic>
        <p:nvPicPr>
          <p:cNvPr id="10242" name="Picture 2" descr="http://www.sdllemonde.fr/sites/default/files/imagecache/product_full/wysiwyg_imageupload/1/le_monde_3.gif"/>
          <p:cNvPicPr>
            <a:picLocks noChangeAspect="1" noChangeArrowheads="1"/>
          </p:cNvPicPr>
          <p:nvPr/>
        </p:nvPicPr>
        <p:blipFill>
          <a:blip r:embed="rId3" cstate="print"/>
          <a:srcRect/>
          <a:stretch>
            <a:fillRect/>
          </a:stretch>
        </p:blipFill>
        <p:spPr bwMode="auto">
          <a:xfrm>
            <a:off x="7000892" y="3286124"/>
            <a:ext cx="1719250" cy="1051172"/>
          </a:xfrm>
          <a:prstGeom prst="rect">
            <a:avLst/>
          </a:prstGeom>
          <a:noFill/>
        </p:spPr>
      </p:pic>
      <p:pic>
        <p:nvPicPr>
          <p:cNvPr id="10244" name="Picture 4" descr="http://www.nissarebela.com/wp-content/uploads/2011/12/logo-canal+.jpg"/>
          <p:cNvPicPr>
            <a:picLocks noChangeAspect="1" noChangeArrowheads="1"/>
          </p:cNvPicPr>
          <p:nvPr/>
        </p:nvPicPr>
        <p:blipFill>
          <a:blip r:embed="rId4" cstate="print"/>
          <a:srcRect/>
          <a:stretch>
            <a:fillRect/>
          </a:stretch>
        </p:blipFill>
        <p:spPr bwMode="auto">
          <a:xfrm>
            <a:off x="7308304" y="6075108"/>
            <a:ext cx="1476386" cy="78289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469</TotalTime>
  <Words>471</Words>
  <Application>Microsoft Office PowerPoint</Application>
  <PresentationFormat>Affichage à l'écran (4:3)</PresentationFormat>
  <Paragraphs>172</Paragraphs>
  <Slides>17</Slides>
  <Notes>17</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Urbain</vt:lpstr>
      <vt:lpstr>Les cadres, une véritable cible marketing.</vt:lpstr>
      <vt:lpstr>SOMMAIRE</vt:lpstr>
      <vt:lpstr>I - Qui sont les cadres ? </vt:lpstr>
      <vt:lpstr>I - Qui sont les cadres ?</vt:lpstr>
      <vt:lpstr>II – Pourquoi cibler les cadres ?</vt:lpstr>
      <vt:lpstr>II – Pourquoi cibler les cadres ?</vt:lpstr>
      <vt:lpstr>II – Pourquoi cibler les cadres ?</vt:lpstr>
      <vt:lpstr>III – Comment toucher les cadres ?</vt:lpstr>
      <vt:lpstr>III – Comment toucher les cadres ? </vt:lpstr>
      <vt:lpstr>III – Comment toucher les cadres ?   B. Détail des différents médias</vt:lpstr>
      <vt:lpstr>III – Comment toucher les cadres ?   B. Détail des différents médias </vt:lpstr>
      <vt:lpstr>III – Comment toucher les cadres ?   B. Détail des différents médias</vt:lpstr>
      <vt:lpstr>III – Comment toucher les cadres ?  C. Des offres différentes pour une même cible </vt:lpstr>
      <vt:lpstr>III – Comment toucher les cadres ?  C. Des offres différentes pour une même cible</vt:lpstr>
      <vt:lpstr>III – Comment toucher les cadres ?  C. Des offres différentes pour une même cible</vt:lpstr>
      <vt:lpstr>Conclusion</vt:lpstr>
      <vt:lpstr>Bibliographie</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cadres, une véritable cible marketing.</dc:title>
  <dc:creator>...</dc:creator>
  <cp:lastModifiedBy>Sylv1</cp:lastModifiedBy>
  <cp:revision>65</cp:revision>
  <dcterms:created xsi:type="dcterms:W3CDTF">2012-05-14T13:29:17Z</dcterms:created>
  <dcterms:modified xsi:type="dcterms:W3CDTF">2012-05-20T09:15:09Z</dcterms:modified>
</cp:coreProperties>
</file>