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8" r:id="rId2"/>
    <p:sldId id="276" r:id="rId3"/>
    <p:sldId id="277" r:id="rId4"/>
    <p:sldId id="260" r:id="rId5"/>
    <p:sldId id="261" r:id="rId6"/>
    <p:sldId id="262" r:id="rId7"/>
    <p:sldId id="263" r:id="rId8"/>
    <p:sldId id="265" r:id="rId9"/>
    <p:sldId id="264" r:id="rId10"/>
    <p:sldId id="278" r:id="rId11"/>
    <p:sldId id="274" r:id="rId12"/>
    <p:sldId id="259" r:id="rId13"/>
    <p:sldId id="257" r:id="rId14"/>
    <p:sldId id="273" r:id="rId15"/>
    <p:sldId id="270" r:id="rId16"/>
    <p:sldId id="266" r:id="rId17"/>
    <p:sldId id="271" r:id="rId18"/>
    <p:sldId id="268" r:id="rId19"/>
    <p:sldId id="275" r:id="rId20"/>
    <p:sldId id="267" r:id="rId21"/>
    <p:sldId id="269"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9" name="Picture 8" descr="Fresh title.png"/>
          <p:cNvPicPr>
            <a:picLocks noChangeAspect="1"/>
          </p:cNvPicPr>
          <p:nvPr/>
        </p:nvPicPr>
        <p:blipFill>
          <a:blip r:embed="rId2" cstate="print"/>
          <a:srcRect b="39770"/>
          <a:stretch>
            <a:fillRect/>
          </a:stretch>
        </p:blipFill>
        <p:spPr>
          <a:xfrm>
            <a:off x="377" y="1566826"/>
            <a:ext cx="9143245" cy="2243174"/>
          </a:xfrm>
          <a:prstGeom prst="rect">
            <a:avLst/>
          </a:prstGeom>
        </p:spPr>
      </p:pic>
      <p:sp>
        <p:nvSpPr>
          <p:cNvPr id="2" name="Title 1"/>
          <p:cNvSpPr>
            <a:spLocks noGrp="1"/>
          </p:cNvSpPr>
          <p:nvPr>
            <p:ph type="ctrTitle"/>
          </p:nvPr>
        </p:nvSpPr>
        <p:spPr>
          <a:xfrm>
            <a:off x="685800" y="1134035"/>
            <a:ext cx="7772400" cy="1470025"/>
          </a:xfrm>
        </p:spPr>
        <p:txBody>
          <a:bodyPr anchor="b" anchorCtr="0">
            <a:noAutofit/>
          </a:bodyPr>
          <a:lstStyle>
            <a:lvl1pPr>
              <a:defRPr sz="6000"/>
            </a:lvl1pPr>
          </a:lstStyle>
          <a:p>
            <a:r>
              <a:rPr lang="fr-FR" smtClean="0"/>
              <a:t>Cliquez pour modifier le style du titre</a:t>
            </a:r>
            <a:endParaRPr/>
          </a:p>
        </p:txBody>
      </p:sp>
      <p:sp>
        <p:nvSpPr>
          <p:cNvPr id="3" name="Subtitle 2"/>
          <p:cNvSpPr>
            <a:spLocks noGrp="1"/>
          </p:cNvSpPr>
          <p:nvPr>
            <p:ph type="subTitle" idx="1"/>
          </p:nvPr>
        </p:nvSpPr>
        <p:spPr>
          <a:xfrm>
            <a:off x="685800" y="4114800"/>
            <a:ext cx="5257800" cy="1371600"/>
          </a:xfrm>
        </p:spPr>
        <p:txBody>
          <a:bodyPr anchor="t"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6324600" y="6288741"/>
            <a:ext cx="1981200" cy="365125"/>
          </a:xfrm>
        </p:spPr>
        <p:txBody>
          <a:bodyPr/>
          <a:lstStyle>
            <a:lvl1pPr algn="r">
              <a:defRPr/>
            </a:lvl1pPr>
          </a:lstStyle>
          <a:p>
            <a:fld id="{876E73F0-0AC1-426C-B265-84DD19853230}" type="datetimeFigureOut">
              <a:rPr lang="fr-FR" smtClean="0"/>
              <a:pPr/>
              <a:t>19/05/2012</a:t>
            </a:fld>
            <a:endParaRPr lang="fr-FR"/>
          </a:p>
        </p:txBody>
      </p:sp>
      <p:sp>
        <p:nvSpPr>
          <p:cNvPr id="5" name="Footer Placeholder 4"/>
          <p:cNvSpPr>
            <a:spLocks noGrp="1"/>
          </p:cNvSpPr>
          <p:nvPr>
            <p:ph type="ftr" sz="quarter" idx="11"/>
          </p:nvPr>
        </p:nvSpPr>
        <p:spPr>
          <a:xfrm>
            <a:off x="685800" y="6288741"/>
            <a:ext cx="2895600" cy="365125"/>
          </a:xfrm>
        </p:spPr>
        <p:txBody>
          <a:bodyPr/>
          <a:lstStyle>
            <a:lvl1pPr algn="l">
              <a:defRPr/>
            </a:lvl1pPr>
          </a:lstStyle>
          <a:p>
            <a:endParaRPr lang="fr-FR"/>
          </a:p>
        </p:txBody>
      </p:sp>
      <p:sp>
        <p:nvSpPr>
          <p:cNvPr id="6" name="Slide Number Placeholder 5"/>
          <p:cNvSpPr>
            <a:spLocks noGrp="1"/>
          </p:cNvSpPr>
          <p:nvPr>
            <p:ph type="sldNum" sz="quarter" idx="12"/>
          </p:nvPr>
        </p:nvSpPr>
        <p:spPr>
          <a:xfrm>
            <a:off x="8382000" y="6288741"/>
            <a:ext cx="685800" cy="365125"/>
          </a:xfrm>
        </p:spPr>
        <p:txBody>
          <a:bodyPr/>
          <a:lstStyle>
            <a:lvl1pPr>
              <a:defRPr sz="1100" b="1" kern="1200">
                <a:solidFill>
                  <a:schemeClr val="tx1">
                    <a:tint val="75000"/>
                  </a:schemeClr>
                </a:solidFill>
                <a:latin typeface="+mn-lt"/>
                <a:ea typeface="+mn-ea"/>
                <a:cs typeface="+mn-cs"/>
              </a:defRPr>
            </a:lvl1pPr>
          </a:lstStyle>
          <a:p>
            <a:fld id="{5387B076-86F2-4A26-B7D2-9EE8D746CEF7}" type="slidenum">
              <a:rPr lang="fr-FR" smtClean="0"/>
              <a:pPr/>
              <a:t>‹N°›</a:t>
            </a:fld>
            <a:endParaRPr lang="fr-FR"/>
          </a:p>
        </p:txBody>
      </p:sp>
      <p:pic>
        <p:nvPicPr>
          <p:cNvPr id="10" name="Picture 9" descr="Fresh title.png"/>
          <p:cNvPicPr>
            <a:picLocks noChangeAspect="1"/>
          </p:cNvPicPr>
          <p:nvPr/>
        </p:nvPicPr>
        <p:blipFill>
          <a:blip r:embed="rId2" cstate="print"/>
          <a:srcRect t="33632" b="59388"/>
          <a:stretch>
            <a:fillRect/>
          </a:stretch>
        </p:blipFill>
        <p:spPr>
          <a:xfrm>
            <a:off x="0" y="6598024"/>
            <a:ext cx="9143245" cy="25997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876E73F0-0AC1-426C-B265-84DD19853230}" type="datetimeFigureOut">
              <a:rPr lang="fr-FR" smtClean="0"/>
              <a:pPr/>
              <a:t>19/05/2012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87B076-86F2-4A26-B7D2-9EE8D746CEF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600200"/>
            <a:ext cx="1752600" cy="4525963"/>
          </a:xfrm>
        </p:spPr>
        <p:txBody>
          <a:bodyPr vert="eaVert"/>
          <a:lstStyle/>
          <a:p>
            <a:r>
              <a:rPr lang="fr-FR" smtClean="0"/>
              <a:t>Cliquez pour modifier le style du titre</a:t>
            </a:r>
            <a:endParaRPr/>
          </a:p>
        </p:txBody>
      </p:sp>
      <p:sp>
        <p:nvSpPr>
          <p:cNvPr id="3" name="Vertical Text Placeholder 2"/>
          <p:cNvSpPr>
            <a:spLocks noGrp="1"/>
          </p:cNvSpPr>
          <p:nvPr>
            <p:ph type="body" orient="vert" idx="1"/>
          </p:nvPr>
        </p:nvSpPr>
        <p:spPr>
          <a:xfrm>
            <a:off x="990600" y="1600200"/>
            <a:ext cx="5257800" cy="45259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876E73F0-0AC1-426C-B265-84DD19853230}" type="datetimeFigureOut">
              <a:rPr lang="fr-FR" smtClean="0"/>
              <a:pPr/>
              <a:t>19/05/2012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87B076-86F2-4A26-B7D2-9EE8D746CEF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876E73F0-0AC1-426C-B265-84DD19853230}" type="datetimeFigureOut">
              <a:rPr lang="fr-FR" smtClean="0"/>
              <a:pPr/>
              <a:t>19/05/2012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87B076-86F2-4A26-B7D2-9EE8D746CEF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9" name="Picture 8" descr="Fresh section.png"/>
          <p:cNvPicPr>
            <a:picLocks noChangeAspect="1"/>
          </p:cNvPicPr>
          <p:nvPr/>
        </p:nvPicPr>
        <p:blipFill>
          <a:blip r:embed="rId2" cstate="print"/>
          <a:stretch>
            <a:fillRect/>
          </a:stretch>
        </p:blipFill>
        <p:spPr>
          <a:xfrm>
            <a:off x="755" y="3767583"/>
            <a:ext cx="9143245" cy="3090417"/>
          </a:xfrm>
          <a:prstGeom prst="rect">
            <a:avLst/>
          </a:prstGeom>
        </p:spPr>
      </p:pic>
      <p:sp>
        <p:nvSpPr>
          <p:cNvPr id="2" name="Title 1"/>
          <p:cNvSpPr>
            <a:spLocks noGrp="1"/>
          </p:cNvSpPr>
          <p:nvPr>
            <p:ph type="title"/>
          </p:nvPr>
        </p:nvSpPr>
        <p:spPr>
          <a:xfrm>
            <a:off x="672353" y="2819400"/>
            <a:ext cx="7772400" cy="1828800"/>
          </a:xfrm>
        </p:spPr>
        <p:txBody>
          <a:bodyPr vert="horz" lIns="91440" tIns="45720" rIns="91440" bIns="45720" rtlCol="0" anchor="b" anchorCtr="0">
            <a:noAutofit/>
          </a:bodyPr>
          <a:lstStyle>
            <a:lvl1pPr algn="l" defTabSz="914400" rtl="0" eaLnBrk="1" latinLnBrk="0" hangingPunct="1">
              <a:spcBef>
                <a:spcPct val="0"/>
              </a:spcBef>
              <a:buNone/>
              <a:defRPr sz="60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fr-FR" smtClean="0"/>
              <a:t>Cliquez pour modifier le style du titre</a:t>
            </a:r>
            <a:endParaRPr/>
          </a:p>
        </p:txBody>
      </p:sp>
      <p:sp>
        <p:nvSpPr>
          <p:cNvPr id="3" name="Text Placeholder 2"/>
          <p:cNvSpPr>
            <a:spLocks noGrp="1"/>
          </p:cNvSpPr>
          <p:nvPr>
            <p:ph type="body" idx="1"/>
          </p:nvPr>
        </p:nvSpPr>
        <p:spPr>
          <a:xfrm>
            <a:off x="672353" y="5257800"/>
            <a:ext cx="7772400" cy="685800"/>
          </a:xfrm>
        </p:spPr>
        <p:txBody>
          <a:bodyPr vert="horz" lIns="91440" tIns="45720" rIns="91440" bIns="45720" rtlCol="0" anchor="t" anchorCtr="0">
            <a:normAutofit/>
          </a:bodyPr>
          <a:lstStyle>
            <a:lvl1pPr marL="0" indent="0" algn="l" defTabSz="914400" rtl="0" eaLnBrk="1" latinLnBrk="0" hangingPunct="1">
              <a:spcBef>
                <a:spcPts val="0"/>
              </a:spcBef>
              <a:buFont typeface="Wingdings" pitchFamily="2" charset="2"/>
              <a:buNone/>
              <a:defRPr sz="1600" b="0" kern="1200">
                <a:solidFill>
                  <a:schemeClr val="tx1"/>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672353" y="6553200"/>
            <a:ext cx="1981200" cy="231013"/>
          </a:xfrm>
        </p:spPr>
        <p:txBody>
          <a:bodyPr/>
          <a:lstStyle/>
          <a:p>
            <a:fld id="{876E73F0-0AC1-426C-B265-84DD19853230}" type="datetimeFigureOut">
              <a:rPr lang="fr-FR" smtClean="0"/>
              <a:pPr/>
              <a:t>19/05/2012</a:t>
            </a:fld>
            <a:endParaRPr lang="fr-FR"/>
          </a:p>
        </p:txBody>
      </p:sp>
      <p:sp>
        <p:nvSpPr>
          <p:cNvPr id="5" name="Footer Placeholder 4"/>
          <p:cNvSpPr>
            <a:spLocks noGrp="1"/>
          </p:cNvSpPr>
          <p:nvPr>
            <p:ph type="ftr" sz="quarter" idx="11"/>
          </p:nvPr>
        </p:nvSpPr>
        <p:spPr>
          <a:xfrm>
            <a:off x="3621024" y="6553200"/>
            <a:ext cx="2895600" cy="231013"/>
          </a:xfrm>
        </p:spPr>
        <p:txBody>
          <a:bodyPr/>
          <a:lstStyle>
            <a:lvl1pPr algn="ctr">
              <a:defRPr/>
            </a:lvl1pPr>
          </a:lstStyle>
          <a:p>
            <a:endParaRPr lang="fr-FR"/>
          </a:p>
        </p:txBody>
      </p:sp>
      <p:sp>
        <p:nvSpPr>
          <p:cNvPr id="6" name="Slide Number Placeholder 5"/>
          <p:cNvSpPr>
            <a:spLocks noGrp="1"/>
          </p:cNvSpPr>
          <p:nvPr>
            <p:ph type="sldNum" sz="quarter" idx="12"/>
          </p:nvPr>
        </p:nvSpPr>
        <p:spPr>
          <a:xfrm>
            <a:off x="7758953" y="6553200"/>
            <a:ext cx="685800" cy="231013"/>
          </a:xfrm>
        </p:spPr>
        <p:txBody>
          <a:bodyPr/>
          <a:lstStyle/>
          <a:p>
            <a:fld id="{5387B076-86F2-4A26-B7D2-9EE8D746CEF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a:p>
        </p:txBody>
      </p:sp>
      <p:sp>
        <p:nvSpPr>
          <p:cNvPr id="3" name="Content Placeholder 2"/>
          <p:cNvSpPr>
            <a:spLocks noGrp="1"/>
          </p:cNvSpPr>
          <p:nvPr>
            <p:ph sz="half" idx="1"/>
          </p:nvPr>
        </p:nvSpPr>
        <p:spPr>
          <a:xfrm>
            <a:off x="963706"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760259"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876E73F0-0AC1-426C-B265-84DD19853230}" type="datetimeFigureOut">
              <a:rPr lang="fr-FR" smtClean="0"/>
              <a:pPr/>
              <a:t>19/05/2012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87B076-86F2-4A26-B7D2-9EE8D746CEF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11" name="Rectangle 10"/>
          <p:cNvSpPr/>
          <p:nvPr/>
        </p:nvSpPr>
        <p:spPr>
          <a:xfrm>
            <a:off x="4675094"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Text Placeholder 4"/>
          <p:cNvSpPr>
            <a:spLocks noGrp="1"/>
          </p:cNvSpPr>
          <p:nvPr>
            <p:ph type="body" sz="quarter" idx="3"/>
          </p:nvPr>
        </p:nvSpPr>
        <p:spPr>
          <a:xfrm>
            <a:off x="4715435"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0" name="Rectangle 9"/>
          <p:cNvSpPr/>
          <p:nvPr/>
        </p:nvSpPr>
        <p:spPr>
          <a:xfrm>
            <a:off x="990600"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lvl1pPr>
              <a:defRPr/>
            </a:lvl1pPr>
          </a:lstStyle>
          <a:p>
            <a:r>
              <a:rPr lang="fr-FR" smtClean="0"/>
              <a:t>Cliquez pour modifier le style du titre</a:t>
            </a:r>
            <a:endParaRPr/>
          </a:p>
        </p:txBody>
      </p:sp>
      <p:sp>
        <p:nvSpPr>
          <p:cNvPr id="3" name="Text Placeholder 2"/>
          <p:cNvSpPr>
            <a:spLocks noGrp="1"/>
          </p:cNvSpPr>
          <p:nvPr>
            <p:ph type="body" idx="1"/>
          </p:nvPr>
        </p:nvSpPr>
        <p:spPr>
          <a:xfrm>
            <a:off x="1017494"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0"/>
              </a:spcBef>
              <a:buFont typeface="Wingdings" pitchFamily="2" charset="2"/>
              <a:buNone/>
            </a:pPr>
            <a:r>
              <a:rPr lang="fr-FR" smtClean="0"/>
              <a:t>Cliquez pour modifier les styles du texte du masque</a:t>
            </a:r>
          </a:p>
        </p:txBody>
      </p:sp>
      <p:sp>
        <p:nvSpPr>
          <p:cNvPr id="4" name="Content Placeholder 3"/>
          <p:cNvSpPr>
            <a:spLocks noGrp="1"/>
          </p:cNvSpPr>
          <p:nvPr>
            <p:ph sz="half" idx="2"/>
          </p:nvPr>
        </p:nvSpPr>
        <p:spPr>
          <a:xfrm>
            <a:off x="1017494"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6" name="Content Placeholder 5"/>
          <p:cNvSpPr>
            <a:spLocks noGrp="1"/>
          </p:cNvSpPr>
          <p:nvPr>
            <p:ph sz="quarter" idx="4"/>
          </p:nvPr>
        </p:nvSpPr>
        <p:spPr>
          <a:xfrm>
            <a:off x="4715435"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876E73F0-0AC1-426C-B265-84DD19853230}" type="datetimeFigureOut">
              <a:rPr lang="fr-FR" smtClean="0"/>
              <a:pPr/>
              <a:t>19/05/2012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387B076-86F2-4A26-B7D2-9EE8D746CEF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a:p>
        </p:txBody>
      </p:sp>
      <p:sp>
        <p:nvSpPr>
          <p:cNvPr id="3" name="Date Placeholder 2"/>
          <p:cNvSpPr>
            <a:spLocks noGrp="1"/>
          </p:cNvSpPr>
          <p:nvPr>
            <p:ph type="dt" sz="half" idx="10"/>
          </p:nvPr>
        </p:nvSpPr>
        <p:spPr/>
        <p:txBody>
          <a:bodyPr/>
          <a:lstStyle/>
          <a:p>
            <a:fld id="{876E73F0-0AC1-426C-B265-84DD19853230}" type="datetimeFigureOut">
              <a:rPr lang="fr-FR" smtClean="0"/>
              <a:pPr/>
              <a:t>19/05/2012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387B076-86F2-4A26-B7D2-9EE8D746CEF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E73F0-0AC1-426C-B265-84DD19853230}" type="datetimeFigureOut">
              <a:rPr lang="fr-FR" smtClean="0"/>
              <a:pPr/>
              <a:t>19/05/2012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387B076-86F2-4A26-B7D2-9EE8D746CEF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52500" y="4498848"/>
            <a:ext cx="7223760" cy="868680"/>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fr-FR" smtClean="0"/>
              <a:t>Cliquez pour modifier le style du titre</a:t>
            </a:r>
            <a:endParaRPr/>
          </a:p>
        </p:txBody>
      </p:sp>
      <p:sp>
        <p:nvSpPr>
          <p:cNvPr id="3" name="Content Placeholder 2"/>
          <p:cNvSpPr>
            <a:spLocks noGrp="1"/>
          </p:cNvSpPr>
          <p:nvPr>
            <p:ph idx="1"/>
          </p:nvPr>
        </p:nvSpPr>
        <p:spPr>
          <a:xfrm>
            <a:off x="952500" y="1673352"/>
            <a:ext cx="7223760" cy="2587752"/>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952500" y="5367528"/>
            <a:ext cx="7223760" cy="804672"/>
          </a:xfrm>
        </p:spPr>
        <p:txBody>
          <a:bodyPr vert="horz" lIns="91440" tIns="45720" rIns="91440" bIns="45720" rtlCol="0">
            <a:normAutofit/>
          </a:bodyPr>
          <a:lstStyle>
            <a:lvl1pPr marL="0" indent="0">
              <a:buNone/>
              <a:defRPr sz="1600" b="0" kern="1200">
                <a:solidFill>
                  <a:schemeClr val="tx1"/>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800"/>
              </a:spcBef>
              <a:buFont typeface="Wingdings" pitchFamily="2" charset="2"/>
              <a:buNone/>
            </a:pPr>
            <a:r>
              <a:rPr lang="fr-FR" smtClean="0"/>
              <a:t>Cliquez pour modifier les styles du texte du masque</a:t>
            </a:r>
          </a:p>
        </p:txBody>
      </p:sp>
      <p:sp>
        <p:nvSpPr>
          <p:cNvPr id="5" name="Date Placeholder 4"/>
          <p:cNvSpPr>
            <a:spLocks noGrp="1"/>
          </p:cNvSpPr>
          <p:nvPr>
            <p:ph type="dt" sz="half" idx="10"/>
          </p:nvPr>
        </p:nvSpPr>
        <p:spPr>
          <a:xfrm>
            <a:off x="952500" y="6553200"/>
            <a:ext cx="1828800" cy="228600"/>
          </a:xfrm>
        </p:spPr>
        <p:txBody>
          <a:bodyPr/>
          <a:lstStyle/>
          <a:p>
            <a:fld id="{876E73F0-0AC1-426C-B265-84DD19853230}" type="datetimeFigureOut">
              <a:rPr lang="fr-FR" smtClean="0"/>
              <a:pPr/>
              <a:t>19/05/2012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87B076-86F2-4A26-B7D2-9EE8D746CEF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52500" y="4495800"/>
            <a:ext cx="7219950" cy="871538"/>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fr-FR" smtClean="0"/>
              <a:t>Cliquez pour modifier le style du titre</a:t>
            </a:r>
            <a:endParaRPr/>
          </a:p>
        </p:txBody>
      </p:sp>
      <p:sp>
        <p:nvSpPr>
          <p:cNvPr id="3" name="Picture Placeholder 2"/>
          <p:cNvSpPr>
            <a:spLocks noGrp="1"/>
          </p:cNvSpPr>
          <p:nvPr>
            <p:ph type="pic" idx="1"/>
          </p:nvPr>
        </p:nvSpPr>
        <p:spPr>
          <a:xfrm>
            <a:off x="952500" y="1676400"/>
            <a:ext cx="7219950" cy="2590800"/>
          </a:xfrm>
          <a:ln w="127000">
            <a:solidFill>
              <a:srgbClr val="FFFFFF">
                <a:alpha val="10000"/>
              </a:srgbClr>
            </a:solidFill>
            <a:miter lim="800000"/>
          </a:ln>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952500" y="5367338"/>
            <a:ext cx="722376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952500" y="6553200"/>
            <a:ext cx="1828800" cy="228600"/>
          </a:xfrm>
        </p:spPr>
        <p:txBody>
          <a:bodyPr/>
          <a:lstStyle/>
          <a:p>
            <a:fld id="{876E73F0-0AC1-426C-B265-84DD19853230}" type="datetimeFigureOut">
              <a:rPr lang="fr-FR" smtClean="0"/>
              <a:pPr/>
              <a:t>19/05/2012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87B076-86F2-4A26-B7D2-9EE8D746CEF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pic>
        <p:nvPicPr>
          <p:cNvPr id="8" name="Picture 7" descr="Fresh Master.png"/>
          <p:cNvPicPr>
            <a:picLocks noChangeAspect="1"/>
          </p:cNvPicPr>
          <p:nvPr/>
        </p:nvPicPr>
        <p:blipFill>
          <a:blip r:embed="rId13" cstate="print"/>
          <a:stretch>
            <a:fillRect/>
          </a:stretch>
        </p:blipFill>
        <p:spPr>
          <a:xfrm>
            <a:off x="377" y="283"/>
            <a:ext cx="9143245" cy="6857434"/>
          </a:xfrm>
          <a:prstGeom prst="rect">
            <a:avLst/>
          </a:prstGeom>
        </p:spPr>
      </p:pic>
      <p:sp>
        <p:nvSpPr>
          <p:cNvPr id="2" name="Title Placeholder 1"/>
          <p:cNvSpPr>
            <a:spLocks noGrp="1"/>
          </p:cNvSpPr>
          <p:nvPr>
            <p:ph type="title"/>
          </p:nvPr>
        </p:nvSpPr>
        <p:spPr>
          <a:xfrm>
            <a:off x="672353" y="188259"/>
            <a:ext cx="7799294" cy="1461247"/>
          </a:xfrm>
          <a:prstGeom prst="rect">
            <a:avLst/>
          </a:prstGeom>
        </p:spPr>
        <p:txBody>
          <a:bodyPr vert="horz" lIns="91440" tIns="45720" rIns="91440" bIns="45720" rtlCol="0" anchor="b" anchorCtr="0">
            <a:noAutofit/>
          </a:bodyPr>
          <a:lstStyle/>
          <a:p>
            <a:r>
              <a:rPr lang="fr-FR" smtClean="0"/>
              <a:t>Cliquez pour modifier le style du titre</a:t>
            </a:r>
            <a:endParaRPr/>
          </a:p>
        </p:txBody>
      </p:sp>
      <p:sp>
        <p:nvSpPr>
          <p:cNvPr id="3" name="Text Placeholder 2"/>
          <p:cNvSpPr>
            <a:spLocks noGrp="1"/>
          </p:cNvSpPr>
          <p:nvPr>
            <p:ph type="body" idx="1"/>
          </p:nvPr>
        </p:nvSpPr>
        <p:spPr>
          <a:xfrm>
            <a:off x="952500" y="2057401"/>
            <a:ext cx="7239000" cy="3733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952500" y="6553200"/>
            <a:ext cx="1828800" cy="228600"/>
          </a:xfrm>
          <a:prstGeom prst="rect">
            <a:avLst/>
          </a:prstGeom>
        </p:spPr>
        <p:txBody>
          <a:bodyPr vert="horz" lIns="91440" tIns="45720" rIns="91440" bIns="45720" rtlCol="0" anchor="ctr"/>
          <a:lstStyle>
            <a:lvl1pPr algn="l">
              <a:defRPr sz="1100" b="1">
                <a:solidFill>
                  <a:schemeClr val="tx1">
                    <a:tint val="75000"/>
                  </a:schemeClr>
                </a:solidFill>
              </a:defRPr>
            </a:lvl1pPr>
          </a:lstStyle>
          <a:p>
            <a:fld id="{876E73F0-0AC1-426C-B265-84DD19853230}" type="datetimeFigureOut">
              <a:rPr lang="fr-FR" smtClean="0"/>
              <a:pPr/>
              <a:t>19/05/2012</a:t>
            </a:fld>
            <a:endParaRPr lang="fr-FR"/>
          </a:p>
        </p:txBody>
      </p:sp>
      <p:sp>
        <p:nvSpPr>
          <p:cNvPr id="5" name="Footer Placeholder 4"/>
          <p:cNvSpPr>
            <a:spLocks noGrp="1"/>
          </p:cNvSpPr>
          <p:nvPr>
            <p:ph type="ftr" sz="quarter" idx="3"/>
          </p:nvPr>
        </p:nvSpPr>
        <p:spPr>
          <a:xfrm>
            <a:off x="3124200" y="6553200"/>
            <a:ext cx="2895600" cy="228600"/>
          </a:xfrm>
          <a:prstGeom prst="rect">
            <a:avLst/>
          </a:prstGeom>
        </p:spPr>
        <p:txBody>
          <a:bodyPr vert="horz" lIns="91440" tIns="45720" rIns="91440" bIns="45720" rtlCol="0" anchor="ctr"/>
          <a:lstStyle>
            <a:lvl1pPr algn="ctr">
              <a:defRPr sz="1100" b="1">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277100" y="6553200"/>
            <a:ext cx="914400" cy="228600"/>
          </a:xfrm>
          <a:prstGeom prst="rect">
            <a:avLst/>
          </a:prstGeom>
        </p:spPr>
        <p:txBody>
          <a:bodyPr vert="horz" lIns="91440" tIns="45720" rIns="91440" bIns="45720" rtlCol="0" anchor="ctr"/>
          <a:lstStyle>
            <a:lvl1pPr algn="r">
              <a:defRPr sz="1100" b="1">
                <a:solidFill>
                  <a:schemeClr val="tx1">
                    <a:tint val="75000"/>
                  </a:schemeClr>
                </a:solidFill>
              </a:defRPr>
            </a:lvl1pPr>
          </a:lstStyle>
          <a:p>
            <a:fld id="{5387B076-86F2-4A26-B7D2-9EE8D746CEF7}"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5400" b="1" kern="1200">
          <a:solidFill>
            <a:schemeClr val="tx1">
              <a:alpha val="90000"/>
            </a:schemeClr>
          </a:solidFill>
          <a:effectLst>
            <a:innerShdw blurRad="38100">
              <a:schemeClr val="tx1">
                <a:lumMod val="85000"/>
              </a:schemeClr>
            </a:innerShdw>
          </a:effectLst>
          <a:latin typeface="+mj-lt"/>
          <a:ea typeface="+mj-ea"/>
          <a:cs typeface="+mj-cs"/>
        </a:defRPr>
      </a:lvl1pPr>
    </p:titleStyle>
    <p:bodyStyle>
      <a:lvl1pPr marL="342900" indent="-342900" algn="l" defTabSz="914400" rtl="0" eaLnBrk="1" latinLnBrk="0" hangingPunct="1">
        <a:spcBef>
          <a:spcPts val="1800"/>
        </a:spcBef>
        <a:buFont typeface="Wingdings" pitchFamily="2" charset="2"/>
        <a:buChar char=""/>
        <a:defRPr sz="2000" b="0" kern="1200">
          <a:solidFill>
            <a:schemeClr val="tx1"/>
          </a:solidFill>
          <a:effectLst/>
          <a:latin typeface="+mn-lt"/>
          <a:ea typeface="+mn-ea"/>
          <a:cs typeface="+mn-cs"/>
        </a:defRPr>
      </a:lvl1pPr>
      <a:lvl2pPr marL="742950" indent="-285750" algn="l" defTabSz="914400" rtl="0" eaLnBrk="1" latinLnBrk="0" hangingPunct="1">
        <a:spcBef>
          <a:spcPts val="1800"/>
        </a:spcBef>
        <a:buFont typeface="Wingdings" pitchFamily="2" charset="2"/>
        <a:buChar char=""/>
        <a:defRPr sz="1800" b="0" kern="1200">
          <a:solidFill>
            <a:schemeClr val="tx1"/>
          </a:solidFill>
          <a:effectLst/>
          <a:latin typeface="+mn-lt"/>
          <a:ea typeface="+mn-ea"/>
          <a:cs typeface="+mn-cs"/>
        </a:defRPr>
      </a:lvl2pPr>
      <a:lvl3pPr marL="11430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3pPr>
      <a:lvl4pPr marL="16002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4pPr>
      <a:lvl5pPr marL="2057400" indent="-228600" algn="l" defTabSz="914400" rtl="0" eaLnBrk="1" latinLnBrk="0" hangingPunct="1">
        <a:spcBef>
          <a:spcPts val="1800"/>
        </a:spcBef>
        <a:buFont typeface="Wingdings" pitchFamily="2" charset="2"/>
        <a:buChar char="R"/>
        <a:defRPr sz="1600" b="0" kern="1200">
          <a:solidFill>
            <a:schemeClr val="tx1"/>
          </a:solidFill>
          <a:effectLst/>
          <a:latin typeface="+mn-lt"/>
          <a:ea typeface="+mn-ea"/>
          <a:cs typeface="+mn-cs"/>
        </a:defRPr>
      </a:lvl5pPr>
      <a:lvl6pPr marL="25146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6pPr>
      <a:lvl7pPr marL="29718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7pPr>
      <a:lvl8pPr marL="34290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8pPr>
      <a:lvl9pPr marL="38862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legrenelle-environnement.fr/Presentation-du-Grenelle.html" TargetMode="External"/><Relationship Id="rId2" Type="http://schemas.openxmlformats.org/officeDocument/2006/relationships/hyperlink" Target="http://www.futura-sciences.com/fr/doc/t/developpement-durable/d/eco-consommation-gestes-cles-au-quotidien_689/c3/221/p1/" TargetMode="Externa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hyperlink" Target="http://www2.ademe.fr/servlet/getDoc?id=11433&amp;m=3&amp;cid=96"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20minutes.fr/ledirect/923965/presidentielle-greenpeace-appelle-manifestations-contre-l-irresponsabilite-candidats-face-risque-nucleaire" TargetMode="External"/><Relationship Id="rId2" Type="http://schemas.openxmlformats.org/officeDocument/2006/relationships/hyperlink" Target="http://www.psychologies.com/Planete/Eco-attitude/Ecocitoyen/Articles-et-Dossiers/Les-decroissants-etre-et-ne-plus-avoir" TargetMode="Externa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hyperlink" Target="http://www.aboneobio.com/blog/post/2009/05/22/Greendex-les-eco-consommateurs-grandissent-dans-le-mond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886200" y="3857628"/>
            <a:ext cx="5257800" cy="1357322"/>
          </a:xfrm>
        </p:spPr>
        <p:txBody>
          <a:bodyPr>
            <a:normAutofit fontScale="85000" lnSpcReduction="20000"/>
          </a:bodyPr>
          <a:lstStyle/>
          <a:p>
            <a:pPr algn="r"/>
            <a:r>
              <a:rPr lang="fr-FR" sz="2400" b="1" dirty="0" smtClean="0"/>
              <a:t>Politique de l’offre, Isabelle </a:t>
            </a:r>
            <a:r>
              <a:rPr lang="fr-FR" sz="2400" b="1" dirty="0" err="1" smtClean="0"/>
              <a:t>Wallart</a:t>
            </a:r>
            <a:endParaRPr lang="fr-FR" sz="2400" b="1" dirty="0" smtClean="0"/>
          </a:p>
          <a:p>
            <a:pPr algn="r"/>
            <a:r>
              <a:rPr lang="fr-FR" sz="2400" b="1" dirty="0" smtClean="0"/>
              <a:t>IAE L3 Marketing Vente</a:t>
            </a:r>
          </a:p>
          <a:p>
            <a:pPr algn="r"/>
            <a:r>
              <a:rPr lang="fr-FR" sz="2400" b="1" dirty="0" smtClean="0">
                <a:solidFill>
                  <a:schemeClr val="tx2">
                    <a:lumMod val="25000"/>
                  </a:schemeClr>
                </a:solidFill>
              </a:rPr>
              <a:t>Sophie Lunel &amp; Anaïs Matuszczak</a:t>
            </a:r>
          </a:p>
          <a:p>
            <a:endParaRPr lang="fr-FR" dirty="0"/>
          </a:p>
        </p:txBody>
      </p:sp>
      <p:sp>
        <p:nvSpPr>
          <p:cNvPr id="5" name="Titre 1"/>
          <p:cNvSpPr txBox="1">
            <a:spLocks/>
          </p:cNvSpPr>
          <p:nvPr/>
        </p:nvSpPr>
        <p:spPr>
          <a:xfrm>
            <a:off x="0" y="1500174"/>
            <a:ext cx="9144000" cy="1470025"/>
          </a:xfrm>
          <a:prstGeom prst="rect">
            <a:avLst/>
          </a:prstGeom>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6000" b="1" i="0" u="none" strike="noStrike" kern="1200" cap="none" spc="0" normalizeH="0" baseline="0" noProof="0" dirty="0" smtClean="0">
              <a:ln>
                <a:noFill/>
              </a:ln>
              <a:solidFill>
                <a:schemeClr val="tx2">
                  <a:lumMod val="25000"/>
                </a:schemeClr>
              </a:solidFill>
              <a:effectLst>
                <a:innerShdw blurRad="38100">
                  <a:schemeClr val="tx1">
                    <a:lumMod val="85000"/>
                  </a:schemeClr>
                </a:innerShdw>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fr-FR" sz="6000" b="1" dirty="0" smtClean="0">
              <a:solidFill>
                <a:schemeClr val="tx2">
                  <a:lumMod val="25000"/>
                </a:schemeClr>
              </a:solidFill>
              <a:effectLst>
                <a:innerShdw blurRad="38100">
                  <a:schemeClr val="tx1">
                    <a:lumMod val="85000"/>
                  </a:schemeClr>
                </a:inn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fr-FR" sz="4400" b="1" dirty="0" smtClean="0">
                <a:solidFill>
                  <a:schemeClr val="tx2">
                    <a:lumMod val="25000"/>
                  </a:schemeClr>
                </a:solidFill>
                <a:effectLst>
                  <a:innerShdw blurRad="38100">
                    <a:schemeClr val="tx1">
                      <a:lumMod val="85000"/>
                    </a:schemeClr>
                  </a:innerShdw>
                </a:effectLst>
                <a:latin typeface="+mj-lt"/>
                <a:ea typeface="+mj-ea"/>
                <a:cs typeface="+mj-cs"/>
              </a:rPr>
              <a:t>Politique de l’offre</a:t>
            </a:r>
            <a:r>
              <a:rPr lang="fr-FR" sz="6000" b="1" dirty="0" smtClean="0">
                <a:solidFill>
                  <a:schemeClr val="tx2">
                    <a:lumMod val="25000"/>
                  </a:schemeClr>
                </a:solidFill>
                <a:effectLst>
                  <a:innerShdw blurRad="38100">
                    <a:schemeClr val="tx1">
                      <a:lumMod val="85000"/>
                    </a:schemeClr>
                  </a:innerShdw>
                </a:effectLst>
                <a:latin typeface="+mj-lt"/>
                <a:ea typeface="+mj-ea"/>
                <a:cs typeface="+mj-cs"/>
              </a:rPr>
              <a:t/>
            </a:r>
            <a:br>
              <a:rPr lang="fr-FR" sz="6000" b="1" dirty="0" smtClean="0">
                <a:solidFill>
                  <a:schemeClr val="tx2">
                    <a:lumMod val="25000"/>
                  </a:schemeClr>
                </a:solidFill>
                <a:effectLst>
                  <a:innerShdw blurRad="38100">
                    <a:schemeClr val="tx1">
                      <a:lumMod val="85000"/>
                    </a:schemeClr>
                  </a:innerShdw>
                </a:effectLst>
                <a:latin typeface="+mj-lt"/>
                <a:ea typeface="+mj-ea"/>
                <a:cs typeface="+mj-cs"/>
              </a:rPr>
            </a:br>
            <a:r>
              <a:rPr lang="fr-FR" sz="5400" b="1" dirty="0" smtClean="0">
                <a:solidFill>
                  <a:schemeClr val="tx2">
                    <a:lumMod val="25000"/>
                  </a:schemeClr>
                </a:solidFill>
                <a:effectLst>
                  <a:innerShdw blurRad="38100">
                    <a:schemeClr val="tx1">
                      <a:lumMod val="85000"/>
                    </a:schemeClr>
                  </a:innerShdw>
                </a:effectLst>
                <a:latin typeface="+mj-lt"/>
                <a:ea typeface="+mj-ea"/>
                <a:cs typeface="+mj-cs"/>
              </a:rPr>
              <a:t>Cible: l</a:t>
            </a:r>
            <a:r>
              <a:rPr kumimoji="0" lang="fr-FR" sz="5400" b="1" i="0" u="none" strike="noStrike" kern="1200" cap="none" spc="0" normalizeH="0" baseline="0" noProof="0" dirty="0" smtClean="0">
                <a:ln>
                  <a:noFill/>
                </a:ln>
                <a:solidFill>
                  <a:schemeClr val="tx2">
                    <a:lumMod val="25000"/>
                  </a:schemeClr>
                </a:solidFill>
                <a:effectLst>
                  <a:innerShdw blurRad="38100">
                    <a:schemeClr val="tx1">
                      <a:lumMod val="85000"/>
                    </a:schemeClr>
                  </a:innerShdw>
                </a:effectLst>
                <a:uLnTx/>
                <a:uFillTx/>
                <a:latin typeface="+mj-lt"/>
                <a:ea typeface="+mj-ea"/>
                <a:cs typeface="+mj-cs"/>
              </a:rPr>
              <a:t>es </a:t>
            </a:r>
            <a:r>
              <a:rPr kumimoji="0" lang="fr-FR" sz="5400" b="1" i="0" u="none" strike="noStrike" kern="1200" cap="none" spc="0" normalizeH="0" baseline="0" noProof="0" dirty="0" smtClean="0">
                <a:ln>
                  <a:noFill/>
                </a:ln>
                <a:solidFill>
                  <a:schemeClr val="tx2">
                    <a:lumMod val="25000"/>
                  </a:schemeClr>
                </a:solidFill>
                <a:effectLst>
                  <a:innerShdw blurRad="38100">
                    <a:schemeClr val="tx1">
                      <a:lumMod val="85000"/>
                    </a:schemeClr>
                  </a:innerShdw>
                </a:effectLst>
                <a:uLnTx/>
                <a:uFillTx/>
                <a:latin typeface="+mj-lt"/>
                <a:ea typeface="+mj-ea"/>
                <a:cs typeface="+mj-cs"/>
              </a:rPr>
              <a:t>éco-consommateurs</a:t>
            </a:r>
            <a:endParaRPr kumimoji="0" lang="fr-FR" sz="6000" b="1" i="0" u="none" strike="noStrike" kern="1200" cap="none" spc="0" normalizeH="0" baseline="0" noProof="0" dirty="0">
              <a:ln>
                <a:noFill/>
              </a:ln>
              <a:solidFill>
                <a:schemeClr val="tx2">
                  <a:lumMod val="25000"/>
                </a:schemeClr>
              </a:solidFill>
              <a:effectLst>
                <a:innerShdw blurRad="38100">
                  <a:schemeClr val="tx1">
                    <a:lumMod val="85000"/>
                  </a:schemeClr>
                </a:innerShdw>
              </a:effectLst>
              <a:uLnTx/>
              <a:uFillTx/>
              <a:latin typeface="+mj-lt"/>
              <a:ea typeface="+mj-ea"/>
              <a:cs typeface="+mj-cs"/>
            </a:endParaRPr>
          </a:p>
        </p:txBody>
      </p:sp>
      <p:pic>
        <p:nvPicPr>
          <p:cNvPr id="6" name="Image 5"/>
          <p:cNvPicPr/>
          <p:nvPr/>
        </p:nvPicPr>
        <p:blipFill>
          <a:blip r:embed="rId2" cstate="print"/>
          <a:stretch>
            <a:fillRect/>
          </a:stretch>
        </p:blipFill>
        <p:spPr>
          <a:xfrm>
            <a:off x="5000628" y="5429264"/>
            <a:ext cx="1214446" cy="1152093"/>
          </a:xfrm>
          <a:prstGeom prst="rect">
            <a:avLst/>
          </a:prstGeom>
          <a:noFill/>
          <a:ln>
            <a:noFill/>
            <a:prstDash/>
          </a:ln>
        </p:spPr>
      </p:pic>
      <p:pic>
        <p:nvPicPr>
          <p:cNvPr id="7" name="Image 6"/>
          <p:cNvPicPr/>
          <p:nvPr/>
        </p:nvPicPr>
        <p:blipFill>
          <a:blip r:embed="rId3" cstate="print"/>
          <a:stretch>
            <a:fillRect/>
          </a:stretch>
        </p:blipFill>
        <p:spPr>
          <a:xfrm>
            <a:off x="6715140" y="5715016"/>
            <a:ext cx="2071702" cy="760393"/>
          </a:xfrm>
          <a:prstGeom prst="rect">
            <a:avLst/>
          </a:prstGeom>
          <a:noFill/>
          <a:ln>
            <a:noFill/>
            <a:prstDash/>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0" y="1285860"/>
            <a:ext cx="8429684" cy="3970318"/>
          </a:xfrm>
          <a:prstGeom prst="rect">
            <a:avLst/>
          </a:prstGeom>
          <a:noFill/>
        </p:spPr>
        <p:txBody>
          <a:bodyPr wrap="square" rtlCol="0">
            <a:spAutoFit/>
          </a:bodyPr>
          <a:lstStyle/>
          <a:p>
            <a:pPr algn="ctr">
              <a:buFont typeface="Arial" pitchFamily="34" charset="0"/>
              <a:buChar char="•"/>
            </a:pPr>
            <a:r>
              <a:rPr lang="fr-FR" dirty="0" smtClean="0">
                <a:solidFill>
                  <a:schemeClr val="tx2">
                    <a:lumMod val="25000"/>
                  </a:schemeClr>
                </a:solidFill>
              </a:rPr>
              <a:t> Le développement de l’Offre d’</a:t>
            </a:r>
            <a:r>
              <a:rPr lang="fr-FR" dirty="0" err="1" smtClean="0">
                <a:solidFill>
                  <a:schemeClr val="tx2">
                    <a:lumMod val="25000"/>
                  </a:schemeClr>
                </a:solidFill>
              </a:rPr>
              <a:t>éco-produits</a:t>
            </a:r>
            <a:r>
              <a:rPr lang="fr-FR" dirty="0" smtClean="0">
                <a:solidFill>
                  <a:schemeClr val="tx2">
                    <a:lumMod val="25000"/>
                  </a:schemeClr>
                </a:solidFill>
              </a:rPr>
              <a:t>:</a:t>
            </a:r>
            <a:br>
              <a:rPr lang="fr-FR" dirty="0" smtClean="0">
                <a:solidFill>
                  <a:schemeClr val="tx2">
                    <a:lumMod val="25000"/>
                  </a:schemeClr>
                </a:solidFill>
              </a:rPr>
            </a:br>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	Contraintes par la réglementation et l’envie de répondre à la demande croissante en </a:t>
            </a:r>
            <a:r>
              <a:rPr lang="fr-FR" dirty="0" err="1" smtClean="0">
                <a:solidFill>
                  <a:schemeClr val="tx2">
                    <a:lumMod val="25000"/>
                  </a:schemeClr>
                </a:solidFill>
              </a:rPr>
              <a:t>éco-produits</a:t>
            </a:r>
            <a:r>
              <a:rPr lang="fr-FR" dirty="0" smtClean="0">
                <a:solidFill>
                  <a:schemeClr val="tx2">
                    <a:lumMod val="25000"/>
                  </a:schemeClr>
                </a:solidFill>
              </a:rPr>
              <a:t>, les entreprises intègre l’</a:t>
            </a:r>
            <a:r>
              <a:rPr lang="fr-FR" b="1" dirty="0" smtClean="0">
                <a:solidFill>
                  <a:schemeClr val="tx2">
                    <a:lumMod val="25000"/>
                  </a:schemeClr>
                </a:solidFill>
              </a:rPr>
              <a:t>éco-conception:</a:t>
            </a:r>
          </a:p>
          <a:p>
            <a:pPr algn="ctr"/>
            <a:r>
              <a:rPr lang="fr-FR" b="1" dirty="0" smtClean="0">
                <a:solidFill>
                  <a:schemeClr val="tx2">
                    <a:lumMod val="25000"/>
                  </a:schemeClr>
                </a:solidFill>
              </a:rPr>
              <a:t>	</a:t>
            </a:r>
            <a:r>
              <a:rPr lang="fr-FR" dirty="0" smtClean="0">
                <a:solidFill>
                  <a:schemeClr val="tx2">
                    <a:lumMod val="25000"/>
                  </a:schemeClr>
                </a:solidFill>
              </a:rPr>
              <a:t> </a:t>
            </a:r>
            <a:r>
              <a:rPr lang="fr-FR" dirty="0" smtClean="0">
                <a:solidFill>
                  <a:schemeClr val="tx2">
                    <a:lumMod val="25000"/>
                  </a:schemeClr>
                </a:solidFill>
              </a:rPr>
              <a:t>L’éco-conception est l’action d’incorporer des processus et de concevoir des produits qui respectent les principes du développement durable et de l’environnement. Tout au long du cycle de vie de vie du produit, de la fabrication à sa distribution. </a:t>
            </a:r>
          </a:p>
          <a:p>
            <a:pPr algn="ctr"/>
            <a:r>
              <a:rPr lang="fr-FR" dirty="0" smtClean="0">
                <a:solidFill>
                  <a:schemeClr val="tx2">
                    <a:lumMod val="25000"/>
                  </a:schemeClr>
                </a:solidFill>
              </a:rPr>
              <a:t>Cette nouvelle conception peut permettre aux entreprises de se différencier et d’anticiper les demandes. </a:t>
            </a:r>
            <a:br>
              <a:rPr lang="fr-FR" dirty="0" smtClean="0">
                <a:solidFill>
                  <a:schemeClr val="tx2">
                    <a:lumMod val="25000"/>
                  </a:schemeClr>
                </a:solidFill>
              </a:rPr>
            </a:br>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Aujourd’hui de </a:t>
            </a:r>
            <a:r>
              <a:rPr lang="fr-FR" dirty="0" smtClean="0">
                <a:solidFill>
                  <a:schemeClr val="tx2">
                    <a:lumMod val="25000"/>
                  </a:schemeClr>
                </a:solidFill>
              </a:rPr>
              <a:t>divers</a:t>
            </a:r>
            <a:r>
              <a:rPr lang="fr-FR" dirty="0" smtClean="0">
                <a:solidFill>
                  <a:schemeClr val="tx2">
                    <a:lumMod val="25000"/>
                  </a:schemeClr>
                </a:solidFill>
              </a:rPr>
              <a:t>es entreprises se développent sur ce nouveaux créneaux…. </a:t>
            </a:r>
            <a:endParaRPr lang="fr-FR" dirty="0">
              <a:solidFill>
                <a:schemeClr val="tx2">
                  <a:lumMod val="25000"/>
                </a:schemeClr>
              </a:solidFill>
            </a:endParaRPr>
          </a:p>
        </p:txBody>
      </p:sp>
      <p:sp>
        <p:nvSpPr>
          <p:cNvPr id="4" name="ZoneTexte 3"/>
          <p:cNvSpPr txBox="1"/>
          <p:nvPr/>
        </p:nvSpPr>
        <p:spPr>
          <a:xfrm>
            <a:off x="0" y="0"/>
            <a:ext cx="914400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2800" b="1" dirty="0" smtClean="0">
                <a:solidFill>
                  <a:schemeClr val="accent6">
                    <a:lumMod val="75000"/>
                  </a:schemeClr>
                </a:solidFill>
              </a:rPr>
              <a:t>II</a:t>
            </a:r>
            <a:r>
              <a:rPr lang="fr-FR" sz="2800" b="1" dirty="0" smtClean="0">
                <a:solidFill>
                  <a:schemeClr val="accent6">
                    <a:lumMod val="75000"/>
                  </a:schemeClr>
                </a:solidFill>
              </a:rPr>
              <a:t>. 1) Distribution et développement de l’offre</a:t>
            </a:r>
            <a:endParaRPr lang="fr-FR" sz="2800" b="1" dirty="0">
              <a:solidFill>
                <a:schemeClr val="accent6">
                  <a:lumMod val="75000"/>
                </a:schemeClr>
              </a:solidFill>
            </a:endParaRPr>
          </a:p>
        </p:txBody>
      </p:sp>
      <p:pic>
        <p:nvPicPr>
          <p:cNvPr id="5" name="Espace réservé du contenu 3" descr="41339147logo-herbe-png.png"/>
          <p:cNvPicPr>
            <a:picLocks noChangeAspect="1"/>
          </p:cNvPicPr>
          <p:nvPr/>
        </p:nvPicPr>
        <p:blipFill>
          <a:blip r:embed="rId2" cstate="print"/>
          <a:stretch>
            <a:fillRect/>
          </a:stretch>
        </p:blipFill>
        <p:spPr>
          <a:xfrm>
            <a:off x="6643702" y="4357694"/>
            <a:ext cx="2857496" cy="285749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428596" y="1142984"/>
            <a:ext cx="8429684" cy="6186309"/>
          </a:xfrm>
          <a:prstGeom prst="rect">
            <a:avLst/>
          </a:prstGeom>
          <a:noFill/>
        </p:spPr>
        <p:txBody>
          <a:bodyPr wrap="square" rtlCol="0">
            <a:spAutoFit/>
          </a:bodyPr>
          <a:lstStyle/>
          <a:p>
            <a:pPr>
              <a:buFont typeface="Arial" pitchFamily="34" charset="0"/>
              <a:buChar char="•"/>
            </a:pPr>
            <a:r>
              <a:rPr lang="fr-FR" dirty="0" smtClean="0">
                <a:solidFill>
                  <a:schemeClr val="tx2">
                    <a:lumMod val="25000"/>
                  </a:schemeClr>
                </a:solidFill>
              </a:rPr>
              <a:t> La principale source d’information provient des campagnes de sensibilisations et d’informations développées par le gouvernement (campagnes télévisuelles </a:t>
            </a:r>
            <a:r>
              <a:rPr lang="fr-FR" dirty="0" smtClean="0">
                <a:solidFill>
                  <a:schemeClr val="tx2">
                    <a:lumMod val="25000"/>
                  </a:schemeClr>
                </a:solidFill>
              </a:rPr>
              <a:t>: </a:t>
            </a:r>
            <a:r>
              <a:rPr lang="fr-FR" dirty="0" smtClean="0">
                <a:solidFill>
                  <a:schemeClr val="tx2">
                    <a:lumMod val="25000"/>
                  </a:schemeClr>
                </a:solidFill>
              </a:rPr>
              <a:t>« économie d’énergie, faisons vite ca chauffe »), et les organisations.</a:t>
            </a:r>
          </a:p>
          <a:p>
            <a:pPr>
              <a:buFont typeface="Arial" pitchFamily="34" charset="0"/>
              <a:buChar char="•"/>
            </a:pPr>
            <a:endParaRPr lang="fr-FR" dirty="0" smtClean="0">
              <a:solidFill>
                <a:schemeClr val="tx2">
                  <a:lumMod val="25000"/>
                </a:schemeClr>
              </a:solidFill>
            </a:endParaRPr>
          </a:p>
          <a:p>
            <a:pPr>
              <a:buFont typeface="Arial" pitchFamily="34" charset="0"/>
              <a:buChar char="•"/>
            </a:pPr>
            <a:r>
              <a:rPr lang="fr-FR" dirty="0" smtClean="0">
                <a:solidFill>
                  <a:schemeClr val="tx2">
                    <a:lumMod val="25000"/>
                  </a:schemeClr>
                </a:solidFill>
              </a:rPr>
              <a:t> La seconde source d’information provient des sites internet des ONG, qui organisent de nombreuses </a:t>
            </a:r>
            <a:r>
              <a:rPr lang="fr-FR" b="1" dirty="0" smtClean="0">
                <a:solidFill>
                  <a:schemeClr val="tx2">
                    <a:lumMod val="25000"/>
                  </a:schemeClr>
                </a:solidFill>
              </a:rPr>
              <a:t>rencontres</a:t>
            </a:r>
            <a:r>
              <a:rPr lang="fr-FR" dirty="0" smtClean="0">
                <a:solidFill>
                  <a:schemeClr val="tx2">
                    <a:lumMod val="25000"/>
                  </a:schemeClr>
                </a:solidFill>
              </a:rPr>
              <a:t> </a:t>
            </a:r>
            <a:r>
              <a:rPr lang="fr-FR" dirty="0" smtClean="0">
                <a:solidFill>
                  <a:schemeClr val="tx2">
                    <a:lumMod val="25000"/>
                  </a:schemeClr>
                </a:solidFill>
              </a:rPr>
              <a:t>et </a:t>
            </a:r>
            <a:r>
              <a:rPr lang="fr-FR" b="1" dirty="0" smtClean="0">
                <a:solidFill>
                  <a:schemeClr val="tx2">
                    <a:lumMod val="25000"/>
                  </a:schemeClr>
                </a:solidFill>
              </a:rPr>
              <a:t>manifestations</a:t>
            </a:r>
            <a:r>
              <a:rPr lang="fr-FR" dirty="0" smtClean="0">
                <a:solidFill>
                  <a:schemeClr val="tx2">
                    <a:lumMod val="25000"/>
                  </a:schemeClr>
                </a:solidFill>
              </a:rPr>
              <a:t> pour communiquer. </a:t>
            </a:r>
          </a:p>
          <a:p>
            <a:pPr>
              <a:buFont typeface="Arial" pitchFamily="34" charset="0"/>
              <a:buChar char="•"/>
            </a:pPr>
            <a:endParaRPr lang="fr-FR" dirty="0" smtClean="0">
              <a:solidFill>
                <a:schemeClr val="tx2">
                  <a:lumMod val="25000"/>
                </a:schemeClr>
              </a:solidFill>
            </a:endParaRPr>
          </a:p>
          <a:p>
            <a:r>
              <a:rPr lang="fr-FR" dirty="0" smtClean="0">
                <a:solidFill>
                  <a:schemeClr val="tx2">
                    <a:lumMod val="25000"/>
                  </a:schemeClr>
                </a:solidFill>
              </a:rPr>
              <a:t>L’ONG Greenpeace organise régulièrement des appels à manifester…</a:t>
            </a:r>
          </a:p>
          <a:p>
            <a:r>
              <a:rPr lang="fr-FR" dirty="0" smtClean="0">
                <a:solidFill>
                  <a:schemeClr val="tx2">
                    <a:lumMod val="25000"/>
                  </a:schemeClr>
                </a:solidFill>
              </a:rPr>
              <a:t>Dernièrement Greenpeace à organiser des rencontres dans 22 villes en France pour manifester contre</a:t>
            </a:r>
            <a:r>
              <a:rPr lang="fr-FR" b="1" dirty="0" smtClean="0">
                <a:solidFill>
                  <a:schemeClr val="tx2">
                    <a:lumMod val="25000"/>
                  </a:schemeClr>
                </a:solidFill>
              </a:rPr>
              <a:t> «l'irresponsabilité des candidats face au risque nucléaire</a:t>
            </a:r>
            <a:r>
              <a:rPr lang="fr-FR" b="1" dirty="0" smtClean="0">
                <a:solidFill>
                  <a:schemeClr val="tx2">
                    <a:lumMod val="25000"/>
                  </a:schemeClr>
                </a:solidFill>
              </a:rPr>
              <a:t>»</a:t>
            </a:r>
          </a:p>
          <a:p>
            <a:endParaRPr lang="fr-FR" dirty="0" smtClean="0">
              <a:solidFill>
                <a:schemeClr val="tx2">
                  <a:lumMod val="25000"/>
                </a:schemeClr>
              </a:solidFill>
            </a:endParaRPr>
          </a:p>
          <a:p>
            <a:pPr>
              <a:buFont typeface="Arial" pitchFamily="34" charset="0"/>
              <a:buChar char="•"/>
            </a:pPr>
            <a:r>
              <a:rPr lang="fr-FR" dirty="0" smtClean="0">
                <a:solidFill>
                  <a:schemeClr val="tx2">
                    <a:lumMod val="25000"/>
                  </a:schemeClr>
                </a:solidFill>
              </a:rPr>
              <a:t> De nombreux livres et site internet décrivent et expliquent les éco-gestes.</a:t>
            </a:r>
            <a:endParaRPr lang="fr-FR" dirty="0" smtClean="0">
              <a:solidFill>
                <a:schemeClr val="tx2">
                  <a:lumMod val="25000"/>
                </a:schemeClr>
              </a:solidFill>
            </a:endParaRPr>
          </a:p>
          <a:p>
            <a:endParaRPr lang="fr-FR" dirty="0" smtClean="0">
              <a:solidFill>
                <a:schemeClr val="tx2">
                  <a:lumMod val="25000"/>
                </a:schemeClr>
              </a:solidFill>
            </a:endParaRPr>
          </a:p>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5" name="ZoneTexte 4"/>
          <p:cNvSpPr txBox="1"/>
          <p:nvPr/>
        </p:nvSpPr>
        <p:spPr>
          <a:xfrm>
            <a:off x="0" y="0"/>
            <a:ext cx="914400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2800" b="1" dirty="0" smtClean="0">
                <a:solidFill>
                  <a:schemeClr val="accent6">
                    <a:lumMod val="75000"/>
                  </a:schemeClr>
                </a:solidFill>
              </a:rPr>
              <a:t>II</a:t>
            </a:r>
            <a:r>
              <a:rPr lang="fr-FR" sz="2800" b="1" dirty="0" smtClean="0">
                <a:solidFill>
                  <a:schemeClr val="accent6">
                    <a:lumMod val="75000"/>
                  </a:schemeClr>
                </a:solidFill>
              </a:rPr>
              <a:t>. 1) Médias dédiés et communication</a:t>
            </a:r>
            <a:endParaRPr lang="fr-FR" sz="2800" b="1" dirty="0">
              <a:solidFill>
                <a:schemeClr val="accent6">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7158" y="428604"/>
            <a:ext cx="8358246" cy="369332"/>
          </a:xfrm>
          <a:prstGeom prst="rect">
            <a:avLst/>
          </a:prstGeom>
          <a:noFill/>
        </p:spPr>
        <p:txBody>
          <a:bodyPr wrap="square" rtlCol="0">
            <a:spAutoFit/>
          </a:bodyPr>
          <a:lstStyle/>
          <a:p>
            <a:pPr>
              <a:buFont typeface="Arial" pitchFamily="34" charset="0"/>
              <a:buChar char="•"/>
            </a:pPr>
            <a:r>
              <a:rPr lang="fr-FR" dirty="0">
                <a:solidFill>
                  <a:schemeClr val="tx2">
                    <a:lumMod val="25000"/>
                  </a:schemeClr>
                </a:solidFill>
              </a:rPr>
              <a:t> </a:t>
            </a:r>
            <a:r>
              <a:rPr lang="fr-FR" b="1" dirty="0" smtClean="0">
                <a:solidFill>
                  <a:schemeClr val="tx2">
                    <a:lumMod val="25000"/>
                  </a:schemeClr>
                </a:solidFill>
              </a:rPr>
              <a:t>Les </a:t>
            </a:r>
            <a:r>
              <a:rPr lang="fr-FR" b="1" dirty="0" smtClean="0">
                <a:solidFill>
                  <a:schemeClr val="tx2">
                    <a:lumMod val="25000"/>
                  </a:schemeClr>
                </a:solidFill>
              </a:rPr>
              <a:t>m</a:t>
            </a:r>
            <a:r>
              <a:rPr lang="fr-FR" b="1" dirty="0" smtClean="0">
                <a:solidFill>
                  <a:schemeClr val="tx2">
                    <a:lumMod val="25000"/>
                  </a:schemeClr>
                </a:solidFill>
              </a:rPr>
              <a:t>agasins </a:t>
            </a:r>
            <a:r>
              <a:rPr lang="fr-FR" b="1" dirty="0" smtClean="0">
                <a:solidFill>
                  <a:schemeClr val="tx2">
                    <a:lumMod val="25000"/>
                  </a:schemeClr>
                </a:solidFill>
              </a:rPr>
              <a:t>alimentaires spécialisés </a:t>
            </a:r>
            <a:endParaRPr lang="fr-FR" b="1" dirty="0">
              <a:solidFill>
                <a:schemeClr val="tx2">
                  <a:lumMod val="25000"/>
                </a:schemeClr>
              </a:solidFill>
            </a:endParaRPr>
          </a:p>
        </p:txBody>
      </p:sp>
      <p:pic>
        <p:nvPicPr>
          <p:cNvPr id="4" name="Image 3" descr="Capturerdvdfgvd.JPG"/>
          <p:cNvPicPr>
            <a:picLocks noChangeAspect="1"/>
          </p:cNvPicPr>
          <p:nvPr/>
        </p:nvPicPr>
        <p:blipFill>
          <a:blip r:embed="rId2" cstate="print"/>
          <a:stretch>
            <a:fillRect/>
          </a:stretch>
        </p:blipFill>
        <p:spPr>
          <a:xfrm>
            <a:off x="5000628" y="1000108"/>
            <a:ext cx="2888035" cy="671509"/>
          </a:xfrm>
          <a:prstGeom prst="rect">
            <a:avLst/>
          </a:prstGeom>
        </p:spPr>
      </p:pic>
      <p:pic>
        <p:nvPicPr>
          <p:cNvPr id="5" name="Image 4" descr="Capturerthhtr.JPG"/>
          <p:cNvPicPr>
            <a:picLocks noChangeAspect="1"/>
          </p:cNvPicPr>
          <p:nvPr/>
        </p:nvPicPr>
        <p:blipFill>
          <a:blip r:embed="rId3" cstate="print"/>
          <a:stretch>
            <a:fillRect/>
          </a:stretch>
        </p:blipFill>
        <p:spPr>
          <a:xfrm>
            <a:off x="4429124" y="1857364"/>
            <a:ext cx="3900477" cy="522815"/>
          </a:xfrm>
          <a:prstGeom prst="rect">
            <a:avLst/>
          </a:prstGeom>
        </p:spPr>
      </p:pic>
      <p:sp>
        <p:nvSpPr>
          <p:cNvPr id="6" name="ZoneTexte 5"/>
          <p:cNvSpPr txBox="1"/>
          <p:nvPr/>
        </p:nvSpPr>
        <p:spPr>
          <a:xfrm>
            <a:off x="285720" y="3357562"/>
            <a:ext cx="8429652" cy="1754326"/>
          </a:xfrm>
          <a:prstGeom prst="rect">
            <a:avLst/>
          </a:prstGeom>
          <a:noFill/>
        </p:spPr>
        <p:txBody>
          <a:bodyPr wrap="square" rtlCol="0">
            <a:spAutoFit/>
          </a:bodyPr>
          <a:lstStyle/>
          <a:p>
            <a:pPr>
              <a:buFont typeface="Arial" pitchFamily="34" charset="0"/>
              <a:buChar char="•"/>
            </a:pPr>
            <a:r>
              <a:rPr lang="fr-FR" dirty="0" smtClean="0">
                <a:solidFill>
                  <a:schemeClr val="tx2">
                    <a:lumMod val="25000"/>
                  </a:schemeClr>
                </a:solidFill>
              </a:rPr>
              <a:t> </a:t>
            </a:r>
            <a:r>
              <a:rPr lang="fr-FR" b="1" dirty="0" smtClean="0">
                <a:solidFill>
                  <a:schemeClr val="tx2">
                    <a:lumMod val="25000"/>
                  </a:schemeClr>
                </a:solidFill>
              </a:rPr>
              <a:t>Le Bio en grande surface </a:t>
            </a:r>
          </a:p>
          <a:p>
            <a:r>
              <a:rPr lang="fr-FR" dirty="0" smtClean="0">
                <a:solidFill>
                  <a:schemeClr val="tx2">
                    <a:lumMod val="25000"/>
                  </a:schemeClr>
                </a:solidFill>
              </a:rPr>
              <a:t>Pour répondre à l’augmentation de la demande , les grandes surfaces ont développé  des aliments bio et consacrés des rayons. Bon rapport qualité/prix, et augmentation de </a:t>
            </a:r>
            <a:r>
              <a:rPr lang="fr-FR" dirty="0" smtClean="0">
                <a:solidFill>
                  <a:schemeClr val="tx2">
                    <a:lumMod val="25000"/>
                  </a:schemeClr>
                </a:solidFill>
              </a:rPr>
              <a:t>l’accessibilité (nombre de magasin)</a:t>
            </a:r>
            <a:r>
              <a:rPr lang="fr-FR" dirty="0" smtClean="0"/>
              <a:t/>
            </a:r>
            <a:br>
              <a:rPr lang="fr-FR" dirty="0" smtClean="0"/>
            </a:br>
            <a:endParaRPr lang="fr-FR" dirty="0" smtClean="0"/>
          </a:p>
          <a:p>
            <a:endParaRPr lang="fr-FR" dirty="0"/>
          </a:p>
        </p:txBody>
      </p:sp>
      <p:pic>
        <p:nvPicPr>
          <p:cNvPr id="7" name="Image 6" descr="BoutiqueBio_14.jpg"/>
          <p:cNvPicPr>
            <a:picLocks noChangeAspect="1"/>
          </p:cNvPicPr>
          <p:nvPr/>
        </p:nvPicPr>
        <p:blipFill>
          <a:blip r:embed="rId4" cstate="print"/>
          <a:stretch>
            <a:fillRect/>
          </a:stretch>
        </p:blipFill>
        <p:spPr>
          <a:xfrm>
            <a:off x="714348" y="5000636"/>
            <a:ext cx="1643074" cy="1400426"/>
          </a:xfrm>
          <a:prstGeom prst="rect">
            <a:avLst/>
          </a:prstGeom>
        </p:spPr>
      </p:pic>
      <p:pic>
        <p:nvPicPr>
          <p:cNvPr id="8" name="Image 7" descr="Bio120.jpg"/>
          <p:cNvPicPr>
            <a:picLocks noChangeAspect="1"/>
          </p:cNvPicPr>
          <p:nvPr/>
        </p:nvPicPr>
        <p:blipFill>
          <a:blip r:embed="rId5" cstate="print"/>
          <a:stretch>
            <a:fillRect/>
          </a:stretch>
        </p:blipFill>
        <p:spPr>
          <a:xfrm>
            <a:off x="2786050" y="4786322"/>
            <a:ext cx="2409825" cy="1143000"/>
          </a:xfrm>
          <a:prstGeom prst="rect">
            <a:avLst/>
          </a:prstGeom>
        </p:spPr>
      </p:pic>
      <p:pic>
        <p:nvPicPr>
          <p:cNvPr id="9" name="Image 8" descr="auchan-bio.jpg"/>
          <p:cNvPicPr>
            <a:picLocks noChangeAspect="1"/>
          </p:cNvPicPr>
          <p:nvPr/>
        </p:nvPicPr>
        <p:blipFill>
          <a:blip r:embed="rId6" cstate="print"/>
          <a:stretch>
            <a:fillRect/>
          </a:stretch>
        </p:blipFill>
        <p:spPr>
          <a:xfrm>
            <a:off x="6000760" y="4929198"/>
            <a:ext cx="2938601" cy="990593"/>
          </a:xfrm>
          <a:prstGeom prst="rect">
            <a:avLst/>
          </a:prstGeom>
        </p:spPr>
      </p:pic>
      <p:sp>
        <p:nvSpPr>
          <p:cNvPr id="10" name="ZoneTexte 9"/>
          <p:cNvSpPr txBox="1"/>
          <p:nvPr/>
        </p:nvSpPr>
        <p:spPr>
          <a:xfrm>
            <a:off x="428596" y="1000108"/>
            <a:ext cx="3643338" cy="2031325"/>
          </a:xfrm>
          <a:prstGeom prst="rect">
            <a:avLst/>
          </a:prstGeom>
          <a:noFill/>
        </p:spPr>
        <p:txBody>
          <a:bodyPr wrap="square" rtlCol="0">
            <a:spAutoFit/>
          </a:bodyPr>
          <a:lstStyle/>
          <a:p>
            <a:r>
              <a:rPr lang="fr-FR" dirty="0" smtClean="0">
                <a:solidFill>
                  <a:schemeClr val="tx2">
                    <a:lumMod val="25000"/>
                  </a:schemeClr>
                </a:solidFill>
              </a:rPr>
              <a:t>Multiplication des magasins alimentaires spécialisés dans la commercialisation de produits biologiques et/ou issus du commerce équitable.</a:t>
            </a:r>
            <a:br>
              <a:rPr lang="fr-FR" dirty="0" smtClean="0">
                <a:solidFill>
                  <a:schemeClr val="tx2">
                    <a:lumMod val="25000"/>
                  </a:schemeClr>
                </a:solidFill>
              </a:rPr>
            </a:br>
            <a:r>
              <a:rPr lang="fr-FR" dirty="0" smtClean="0">
                <a:solidFill>
                  <a:schemeClr val="tx2">
                    <a:lumMod val="25000"/>
                  </a:schemeClr>
                </a:solidFill>
              </a:rPr>
              <a:t>Produits de bonnes qualité mais chers.  </a:t>
            </a:r>
            <a:endParaRPr lang="fr-FR" dirty="0">
              <a:solidFill>
                <a:schemeClr val="tx2">
                  <a:lumMod val="25000"/>
                </a:schemeClr>
              </a:solidFill>
            </a:endParaRPr>
          </a:p>
        </p:txBody>
      </p:sp>
      <p:sp>
        <p:nvSpPr>
          <p:cNvPr id="11" name="ZoneTexte 10"/>
          <p:cNvSpPr txBox="1"/>
          <p:nvPr/>
        </p:nvSpPr>
        <p:spPr>
          <a:xfrm>
            <a:off x="0" y="6488668"/>
            <a:ext cx="3643338" cy="369332"/>
          </a:xfrm>
          <a:prstGeom prst="rect">
            <a:avLst/>
          </a:prstGeom>
          <a:noFill/>
        </p:spPr>
        <p:txBody>
          <a:bodyPr wrap="square" rtlCol="0">
            <a:spAutoFit/>
          </a:bodyPr>
          <a:lstStyle/>
          <a:p>
            <a:r>
              <a:rPr lang="fr-FR" dirty="0" smtClean="0"/>
              <a:t>Sélection </a:t>
            </a:r>
            <a:r>
              <a:rPr lang="fr-FR" dirty="0" err="1" smtClean="0"/>
              <a:t>Bio’logic</a:t>
            </a:r>
            <a:r>
              <a:rPr lang="fr-FR" dirty="0" smtClean="0"/>
              <a:t> Intermarché </a:t>
            </a:r>
            <a:endParaRPr lang="fr-FR" dirty="0"/>
          </a:p>
        </p:txBody>
      </p:sp>
      <p:sp>
        <p:nvSpPr>
          <p:cNvPr id="12" name="ZoneTexte 11"/>
          <p:cNvSpPr txBox="1"/>
          <p:nvPr/>
        </p:nvSpPr>
        <p:spPr>
          <a:xfrm>
            <a:off x="2571736" y="6072206"/>
            <a:ext cx="3071834" cy="369332"/>
          </a:xfrm>
          <a:prstGeom prst="rect">
            <a:avLst/>
          </a:prstGeom>
          <a:noFill/>
        </p:spPr>
        <p:txBody>
          <a:bodyPr wrap="square" rtlCol="0">
            <a:spAutoFit/>
          </a:bodyPr>
          <a:lstStyle/>
          <a:p>
            <a:r>
              <a:rPr lang="fr-FR" dirty="0" smtClean="0"/>
              <a:t>Bio Agir Carrefour</a:t>
            </a:r>
            <a:endParaRPr lang="fr-FR" dirty="0"/>
          </a:p>
        </p:txBody>
      </p:sp>
      <p:sp>
        <p:nvSpPr>
          <p:cNvPr id="13" name="ZoneTexte 12"/>
          <p:cNvSpPr txBox="1"/>
          <p:nvPr/>
        </p:nvSpPr>
        <p:spPr>
          <a:xfrm>
            <a:off x="6286512" y="6072206"/>
            <a:ext cx="2714644" cy="369332"/>
          </a:xfrm>
          <a:prstGeom prst="rect">
            <a:avLst/>
          </a:prstGeom>
          <a:noFill/>
        </p:spPr>
        <p:txBody>
          <a:bodyPr wrap="square" rtlCol="0">
            <a:spAutoFit/>
          </a:bodyPr>
          <a:lstStyle/>
          <a:p>
            <a:r>
              <a:rPr lang="fr-FR" dirty="0" smtClean="0"/>
              <a:t>Bio Auchan</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Espace réservé du contenu 3" descr="41339147logo-herbe-png.png"/>
          <p:cNvPicPr>
            <a:picLocks noGrp="1" noChangeAspect="1"/>
          </p:cNvPicPr>
          <p:nvPr>
            <p:ph idx="1"/>
          </p:nvPr>
        </p:nvPicPr>
        <p:blipFill>
          <a:blip r:embed="rId2" cstate="print"/>
          <a:stretch>
            <a:fillRect/>
          </a:stretch>
        </p:blipFill>
        <p:spPr>
          <a:xfrm>
            <a:off x="6572264" y="4000504"/>
            <a:ext cx="2857496" cy="2857496"/>
          </a:xfrm>
        </p:spPr>
      </p:pic>
      <p:sp>
        <p:nvSpPr>
          <p:cNvPr id="6" name="ZoneTexte 5"/>
          <p:cNvSpPr txBox="1"/>
          <p:nvPr/>
        </p:nvSpPr>
        <p:spPr>
          <a:xfrm>
            <a:off x="571472" y="214291"/>
            <a:ext cx="6357982" cy="1200329"/>
          </a:xfrm>
          <a:prstGeom prst="rect">
            <a:avLst/>
          </a:prstGeom>
          <a:noFill/>
        </p:spPr>
        <p:txBody>
          <a:bodyPr wrap="square" rtlCol="0">
            <a:spAutoFit/>
          </a:bodyPr>
          <a:lstStyle/>
          <a:p>
            <a:pPr>
              <a:buFont typeface="Arial" pitchFamily="34" charset="0"/>
              <a:buChar char="•"/>
            </a:pPr>
            <a:r>
              <a:rPr lang="fr-FR" b="1" dirty="0">
                <a:solidFill>
                  <a:schemeClr val="tx2">
                    <a:lumMod val="25000"/>
                  </a:schemeClr>
                </a:solidFill>
              </a:rPr>
              <a:t> </a:t>
            </a:r>
            <a:r>
              <a:rPr lang="fr-FR" b="1" dirty="0" smtClean="0">
                <a:solidFill>
                  <a:schemeClr val="tx2">
                    <a:lumMod val="25000"/>
                  </a:schemeClr>
                </a:solidFill>
              </a:rPr>
              <a:t>Les sites internet </a:t>
            </a:r>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Des dizaines de sites spécialisés dans la vente de produits écologiques et biologiques</a:t>
            </a:r>
          </a:p>
          <a:p>
            <a:endParaRPr lang="fr-FR" dirty="0"/>
          </a:p>
        </p:txBody>
      </p:sp>
      <p:pic>
        <p:nvPicPr>
          <p:cNvPr id="7" name="Image 6" descr="Capturer.JPG"/>
          <p:cNvPicPr>
            <a:picLocks noChangeAspect="1"/>
          </p:cNvPicPr>
          <p:nvPr/>
        </p:nvPicPr>
        <p:blipFill>
          <a:blip r:embed="rId3" cstate="print"/>
          <a:stretch>
            <a:fillRect/>
          </a:stretch>
        </p:blipFill>
        <p:spPr>
          <a:xfrm>
            <a:off x="642910" y="1285860"/>
            <a:ext cx="3171825" cy="619125"/>
          </a:xfrm>
          <a:prstGeom prst="rect">
            <a:avLst/>
          </a:prstGeom>
        </p:spPr>
      </p:pic>
      <p:pic>
        <p:nvPicPr>
          <p:cNvPr id="8" name="Image 7" descr="Capturerdfbdsfb.JPG"/>
          <p:cNvPicPr>
            <a:picLocks noChangeAspect="1"/>
          </p:cNvPicPr>
          <p:nvPr/>
        </p:nvPicPr>
        <p:blipFill>
          <a:blip r:embed="rId4" cstate="print"/>
          <a:stretch>
            <a:fillRect/>
          </a:stretch>
        </p:blipFill>
        <p:spPr>
          <a:xfrm>
            <a:off x="642910" y="2000240"/>
            <a:ext cx="4953000" cy="704850"/>
          </a:xfrm>
          <a:prstGeom prst="rect">
            <a:avLst/>
          </a:prstGeom>
        </p:spPr>
      </p:pic>
      <p:pic>
        <p:nvPicPr>
          <p:cNvPr id="9" name="Image 8" descr="Capturerscwc.JPG"/>
          <p:cNvPicPr>
            <a:picLocks noChangeAspect="1"/>
          </p:cNvPicPr>
          <p:nvPr/>
        </p:nvPicPr>
        <p:blipFill>
          <a:blip r:embed="rId5" cstate="print"/>
          <a:stretch>
            <a:fillRect/>
          </a:stretch>
        </p:blipFill>
        <p:spPr>
          <a:xfrm>
            <a:off x="714348" y="2857496"/>
            <a:ext cx="2524125" cy="647700"/>
          </a:xfrm>
          <a:prstGeom prst="rect">
            <a:avLst/>
          </a:prstGeom>
        </p:spPr>
      </p:pic>
      <p:pic>
        <p:nvPicPr>
          <p:cNvPr id="11" name="Image 10" descr="Capturerqsdqds.JPG"/>
          <p:cNvPicPr>
            <a:picLocks noChangeAspect="1"/>
          </p:cNvPicPr>
          <p:nvPr/>
        </p:nvPicPr>
        <p:blipFill>
          <a:blip r:embed="rId6" cstate="print"/>
          <a:stretch>
            <a:fillRect/>
          </a:stretch>
        </p:blipFill>
        <p:spPr>
          <a:xfrm>
            <a:off x="3857620" y="2786058"/>
            <a:ext cx="2476500" cy="800100"/>
          </a:xfrm>
          <a:prstGeom prst="rect">
            <a:avLst/>
          </a:prstGeom>
        </p:spPr>
      </p:pic>
      <p:sp>
        <p:nvSpPr>
          <p:cNvPr id="12" name="ZoneTexte 11"/>
          <p:cNvSpPr txBox="1"/>
          <p:nvPr/>
        </p:nvSpPr>
        <p:spPr>
          <a:xfrm>
            <a:off x="571472" y="4143380"/>
            <a:ext cx="6858048" cy="369332"/>
          </a:xfrm>
          <a:prstGeom prst="rect">
            <a:avLst/>
          </a:prstGeom>
          <a:noFill/>
        </p:spPr>
        <p:txBody>
          <a:bodyPr wrap="square" rtlCol="0">
            <a:spAutoFit/>
          </a:bodyPr>
          <a:lstStyle/>
          <a:p>
            <a:pPr>
              <a:buFont typeface="Arial" pitchFamily="34" charset="0"/>
              <a:buChar char="•"/>
            </a:pPr>
            <a:r>
              <a:rPr lang="fr-FR" dirty="0" smtClean="0">
                <a:solidFill>
                  <a:schemeClr val="tx2">
                    <a:lumMod val="25000"/>
                  </a:schemeClr>
                </a:solidFill>
              </a:rPr>
              <a:t> </a:t>
            </a:r>
            <a:r>
              <a:rPr lang="fr-FR" b="1" dirty="0" smtClean="0">
                <a:solidFill>
                  <a:schemeClr val="tx2">
                    <a:lumMod val="25000"/>
                  </a:schemeClr>
                </a:solidFill>
              </a:rPr>
              <a:t>Des </a:t>
            </a:r>
            <a:r>
              <a:rPr lang="fr-FR" b="1" dirty="0" smtClean="0">
                <a:solidFill>
                  <a:schemeClr val="tx2">
                    <a:lumMod val="25000"/>
                  </a:schemeClr>
                </a:solidFill>
              </a:rPr>
              <a:t>magasins impliqués …. </a:t>
            </a:r>
            <a:endParaRPr lang="fr-FR" dirty="0">
              <a:solidFill>
                <a:schemeClr val="tx2">
                  <a:lumMod val="25000"/>
                </a:schemeClr>
              </a:solidFill>
            </a:endParaRPr>
          </a:p>
        </p:txBody>
      </p:sp>
      <p:pic>
        <p:nvPicPr>
          <p:cNvPr id="13" name="Image 12" descr="Capturer.JPG"/>
          <p:cNvPicPr>
            <a:picLocks noChangeAspect="1"/>
          </p:cNvPicPr>
          <p:nvPr/>
        </p:nvPicPr>
        <p:blipFill>
          <a:blip r:embed="rId7" cstate="print"/>
          <a:stretch>
            <a:fillRect/>
          </a:stretch>
        </p:blipFill>
        <p:spPr>
          <a:xfrm>
            <a:off x="357158" y="4929198"/>
            <a:ext cx="2266950" cy="847725"/>
          </a:xfrm>
          <a:prstGeom prst="rect">
            <a:avLst/>
          </a:prstGeom>
        </p:spPr>
      </p:pic>
      <p:sp>
        <p:nvSpPr>
          <p:cNvPr id="14" name="ZoneTexte 13"/>
          <p:cNvSpPr txBox="1"/>
          <p:nvPr/>
        </p:nvSpPr>
        <p:spPr>
          <a:xfrm>
            <a:off x="214282" y="5857892"/>
            <a:ext cx="3929090" cy="923330"/>
          </a:xfrm>
          <a:prstGeom prst="rect">
            <a:avLst/>
          </a:prstGeom>
          <a:noFill/>
        </p:spPr>
        <p:txBody>
          <a:bodyPr wrap="square" rtlCol="0">
            <a:spAutoFit/>
          </a:bodyPr>
          <a:lstStyle/>
          <a:p>
            <a:r>
              <a:rPr lang="fr-FR" dirty="0" smtClean="0"/>
              <a:t>Impliqué grâce à de nombreux engagements, </a:t>
            </a:r>
            <a:r>
              <a:rPr lang="fr-FR" dirty="0" smtClean="0"/>
              <a:t>et une </a:t>
            </a:r>
            <a:r>
              <a:rPr lang="fr-FR" dirty="0" smtClean="0"/>
              <a:t>éco-conception</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57158" y="1071546"/>
            <a:ext cx="7929618" cy="4708981"/>
          </a:xfrm>
          <a:prstGeom prst="rect">
            <a:avLst/>
          </a:prstGeom>
          <a:noFill/>
        </p:spPr>
        <p:txBody>
          <a:bodyPr wrap="square" rtlCol="0">
            <a:spAutoFit/>
          </a:bodyPr>
          <a:lstStyle/>
          <a:p>
            <a:r>
              <a:rPr lang="fr-FR" sz="2000" dirty="0" smtClean="0">
                <a:solidFill>
                  <a:schemeClr val="tx2">
                    <a:lumMod val="25000"/>
                  </a:schemeClr>
                </a:solidFill>
              </a:rPr>
              <a:t>De nombreuses autres entreprises spécialisées proposent des offres adaptées à l’éco-consommation…</a:t>
            </a:r>
          </a:p>
          <a:p>
            <a:endParaRPr lang="fr-FR" sz="2000" dirty="0" smtClean="0">
              <a:solidFill>
                <a:schemeClr val="tx2">
                  <a:lumMod val="25000"/>
                </a:schemeClr>
              </a:solidFill>
            </a:endParaRPr>
          </a:p>
          <a:p>
            <a:r>
              <a:rPr lang="fr-FR" sz="2000" dirty="0" smtClean="0">
                <a:solidFill>
                  <a:schemeClr val="tx2">
                    <a:lumMod val="25000"/>
                  </a:schemeClr>
                </a:solidFill>
              </a:rPr>
              <a:t>Vendeurs </a:t>
            </a:r>
            <a:r>
              <a:rPr lang="fr-FR" sz="2000" dirty="0" smtClean="0">
                <a:solidFill>
                  <a:schemeClr val="tx2">
                    <a:lumMod val="25000"/>
                  </a:schemeClr>
                </a:solidFill>
              </a:rPr>
              <a:t>et installateurs d’appareils et produits  favorisant la réduction de la consommation d’eau et d’énergie :</a:t>
            </a:r>
          </a:p>
          <a:p>
            <a:endParaRPr lang="fr-FR" sz="2000" dirty="0" smtClean="0">
              <a:solidFill>
                <a:schemeClr val="tx2">
                  <a:lumMod val="25000"/>
                </a:schemeClr>
              </a:solidFill>
            </a:endParaRPr>
          </a:p>
          <a:p>
            <a:pPr>
              <a:buFontTx/>
              <a:buChar char="-"/>
            </a:pPr>
            <a:r>
              <a:rPr lang="fr-FR" sz="2000" dirty="0" smtClean="0">
                <a:solidFill>
                  <a:schemeClr val="tx2">
                    <a:lumMod val="25000"/>
                  </a:schemeClr>
                </a:solidFill>
              </a:rPr>
              <a:t>Consommation d’eau : </a:t>
            </a:r>
            <a:r>
              <a:rPr lang="fr-FR" sz="2000" dirty="0" err="1" smtClean="0">
                <a:solidFill>
                  <a:schemeClr val="tx2">
                    <a:lumMod val="25000"/>
                  </a:schemeClr>
                </a:solidFill>
              </a:rPr>
              <a:t>Limitateur</a:t>
            </a:r>
            <a:r>
              <a:rPr lang="fr-FR" sz="2000" dirty="0" smtClean="0">
                <a:solidFill>
                  <a:schemeClr val="tx2">
                    <a:lumMod val="25000"/>
                  </a:schemeClr>
                </a:solidFill>
              </a:rPr>
              <a:t> de débit, </a:t>
            </a:r>
            <a:r>
              <a:rPr lang="fr-FR" sz="2000" dirty="0" err="1" smtClean="0">
                <a:solidFill>
                  <a:schemeClr val="tx2">
                    <a:lumMod val="25000"/>
                  </a:schemeClr>
                </a:solidFill>
              </a:rPr>
              <a:t>pomeaux</a:t>
            </a:r>
            <a:r>
              <a:rPr lang="fr-FR" sz="2000" dirty="0" smtClean="0">
                <a:solidFill>
                  <a:schemeClr val="tx2">
                    <a:lumMod val="25000"/>
                  </a:schemeClr>
                </a:solidFill>
              </a:rPr>
              <a:t> de douche économiques, aérateurs, </a:t>
            </a:r>
            <a:r>
              <a:rPr lang="fr-FR" sz="2000" dirty="0" err="1" smtClean="0">
                <a:solidFill>
                  <a:schemeClr val="tx2">
                    <a:lumMod val="25000"/>
                  </a:schemeClr>
                </a:solidFill>
              </a:rPr>
              <a:t>etc</a:t>
            </a:r>
            <a:endParaRPr lang="fr-FR" sz="2000" dirty="0" smtClean="0">
              <a:solidFill>
                <a:schemeClr val="tx2">
                  <a:lumMod val="25000"/>
                </a:schemeClr>
              </a:solidFill>
            </a:endParaRPr>
          </a:p>
          <a:p>
            <a:pPr>
              <a:buFontTx/>
              <a:buChar char="-"/>
            </a:pPr>
            <a:endParaRPr lang="fr-FR" sz="2000" dirty="0" smtClean="0">
              <a:solidFill>
                <a:schemeClr val="tx2">
                  <a:lumMod val="25000"/>
                </a:schemeClr>
              </a:solidFill>
            </a:endParaRPr>
          </a:p>
          <a:p>
            <a:pPr>
              <a:buFontTx/>
              <a:buChar char="-"/>
            </a:pPr>
            <a:r>
              <a:rPr lang="fr-FR" sz="2000" dirty="0" smtClean="0">
                <a:solidFill>
                  <a:schemeClr val="tx2">
                    <a:lumMod val="25000"/>
                  </a:schemeClr>
                </a:solidFill>
              </a:rPr>
              <a:t> Consommation énergétique : chauffe eau solaire, poêles à bois, géothermie, </a:t>
            </a:r>
            <a:r>
              <a:rPr lang="fr-FR" sz="2000" dirty="0" err="1" smtClean="0">
                <a:solidFill>
                  <a:schemeClr val="tx2">
                    <a:lumMod val="25000"/>
                  </a:schemeClr>
                </a:solidFill>
              </a:rPr>
              <a:t>etc</a:t>
            </a:r>
            <a:endParaRPr lang="fr-FR" sz="2000" dirty="0" smtClean="0">
              <a:solidFill>
                <a:schemeClr val="tx2">
                  <a:lumMod val="25000"/>
                </a:schemeClr>
              </a:solidFill>
            </a:endParaRPr>
          </a:p>
          <a:p>
            <a:pPr>
              <a:buFontTx/>
              <a:buChar char="-"/>
            </a:pPr>
            <a:endParaRPr lang="fr-FR" sz="2000" dirty="0" smtClean="0">
              <a:solidFill>
                <a:schemeClr val="tx2">
                  <a:lumMod val="25000"/>
                </a:schemeClr>
              </a:solidFill>
            </a:endParaRPr>
          </a:p>
          <a:p>
            <a:pPr>
              <a:buFontTx/>
              <a:buChar char="-"/>
            </a:pPr>
            <a:r>
              <a:rPr lang="fr-FR" sz="2000" dirty="0" smtClean="0">
                <a:solidFill>
                  <a:schemeClr val="tx2">
                    <a:lumMod val="25000"/>
                  </a:schemeClr>
                </a:solidFill>
              </a:rPr>
              <a:t>Fabricants et revendeurs de </a:t>
            </a:r>
            <a:r>
              <a:rPr lang="fr-FR" sz="2000" dirty="0" smtClean="0">
                <a:solidFill>
                  <a:schemeClr val="tx2">
                    <a:lumMod val="25000"/>
                  </a:schemeClr>
                </a:solidFill>
              </a:rPr>
              <a:t>textiles </a:t>
            </a:r>
            <a:r>
              <a:rPr lang="fr-FR" sz="2000" dirty="0" smtClean="0">
                <a:solidFill>
                  <a:schemeClr val="tx2">
                    <a:lumMod val="25000"/>
                  </a:schemeClr>
                </a:solidFill>
              </a:rPr>
              <a:t>bio </a:t>
            </a:r>
          </a:p>
          <a:p>
            <a:r>
              <a:rPr lang="fr-FR" sz="2000" dirty="0" smtClean="0">
                <a:solidFill>
                  <a:schemeClr val="tx2">
                    <a:lumMod val="25000"/>
                  </a:schemeClr>
                </a:solidFill>
              </a:rPr>
              <a:t>(de nombreuses petites entreprises sur le secteur)</a:t>
            </a:r>
            <a:endParaRPr lang="fr-FR" sz="2000" dirty="0" smtClean="0">
              <a:solidFill>
                <a:schemeClr val="tx2">
                  <a:lumMod val="25000"/>
                </a:schemeClr>
              </a:solidFill>
            </a:endParaRPr>
          </a:p>
          <a:p>
            <a:endParaRPr lang="fr-FR" sz="2000" dirty="0">
              <a:solidFill>
                <a:schemeClr val="tx2">
                  <a:lumMod val="25000"/>
                </a:schemeClr>
              </a:solidFill>
            </a:endParaRPr>
          </a:p>
        </p:txBody>
      </p:sp>
      <p:sp>
        <p:nvSpPr>
          <p:cNvPr id="3" name="ZoneTexte 2"/>
          <p:cNvSpPr txBox="1"/>
          <p:nvPr/>
        </p:nvSpPr>
        <p:spPr>
          <a:xfrm>
            <a:off x="0" y="0"/>
            <a:ext cx="914400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2800" b="1" dirty="0" smtClean="0">
                <a:solidFill>
                  <a:schemeClr val="accent6">
                    <a:lumMod val="75000"/>
                  </a:schemeClr>
                </a:solidFill>
              </a:rPr>
              <a:t>II</a:t>
            </a:r>
            <a:r>
              <a:rPr lang="fr-FR" sz="2800" b="1" dirty="0" smtClean="0">
                <a:solidFill>
                  <a:schemeClr val="accent6">
                    <a:lumMod val="75000"/>
                  </a:schemeClr>
                </a:solidFill>
              </a:rPr>
              <a:t>. 1) Distribution et développement de l’offre</a:t>
            </a:r>
            <a:endParaRPr lang="fr-FR" sz="2800" b="1" dirty="0">
              <a:solidFill>
                <a:schemeClr val="accent6">
                  <a:lumMod val="75000"/>
                </a:schemeClr>
              </a:solidFill>
            </a:endParaRPr>
          </a:p>
        </p:txBody>
      </p:sp>
      <p:pic>
        <p:nvPicPr>
          <p:cNvPr id="5" name="Image 4" descr="cotonbio.jpg"/>
          <p:cNvPicPr>
            <a:picLocks noChangeAspect="1"/>
          </p:cNvPicPr>
          <p:nvPr/>
        </p:nvPicPr>
        <p:blipFill>
          <a:blip r:embed="rId2" cstate="print"/>
          <a:stretch>
            <a:fillRect/>
          </a:stretch>
        </p:blipFill>
        <p:spPr>
          <a:xfrm>
            <a:off x="7072330" y="4572008"/>
            <a:ext cx="1714512" cy="172022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tx2">
                    <a:lumMod val="50000"/>
                  </a:schemeClr>
                </a:solidFill>
              </a:rPr>
              <a:t>Réglementation</a:t>
            </a:r>
            <a:endParaRPr lang="fr-FR" sz="3200" b="1" dirty="0">
              <a:solidFill>
                <a:schemeClr val="tx2">
                  <a:lumMod val="50000"/>
                </a:schemeClr>
              </a:solidFill>
            </a:endParaRPr>
          </a:p>
        </p:txBody>
      </p:sp>
      <p:sp>
        <p:nvSpPr>
          <p:cNvPr id="3" name="ZoneTexte 2"/>
          <p:cNvSpPr txBox="1"/>
          <p:nvPr/>
        </p:nvSpPr>
        <p:spPr>
          <a:xfrm>
            <a:off x="428596" y="714356"/>
            <a:ext cx="8501122" cy="4247317"/>
          </a:xfrm>
          <a:prstGeom prst="rect">
            <a:avLst/>
          </a:prstGeom>
          <a:noFill/>
        </p:spPr>
        <p:txBody>
          <a:bodyPr wrap="square" rtlCol="0">
            <a:spAutoFit/>
          </a:bodyPr>
          <a:lstStyle/>
          <a:p>
            <a:pPr algn="just"/>
            <a:r>
              <a:rPr lang="fr-FR" dirty="0" smtClean="0">
                <a:solidFill>
                  <a:schemeClr val="tx2">
                    <a:lumMod val="25000"/>
                  </a:schemeClr>
                </a:solidFill>
              </a:rPr>
              <a:t>1 ) </a:t>
            </a:r>
            <a:r>
              <a:rPr lang="fr-FR" b="1" dirty="0" smtClean="0">
                <a:solidFill>
                  <a:schemeClr val="tx2">
                    <a:lumMod val="25000"/>
                  </a:schemeClr>
                </a:solidFill>
              </a:rPr>
              <a:t>Réglementation en France et Union européenne</a:t>
            </a:r>
            <a:r>
              <a:rPr lang="fr-FR" dirty="0" smtClean="0">
                <a:solidFill>
                  <a:schemeClr val="tx2">
                    <a:lumMod val="25000"/>
                  </a:schemeClr>
                </a:solidFill>
              </a:rPr>
              <a:t>	</a:t>
            </a:r>
          </a:p>
          <a:p>
            <a:pPr algn="just"/>
            <a:r>
              <a:rPr lang="fr-FR" dirty="0" smtClean="0">
                <a:solidFill>
                  <a:schemeClr val="tx2">
                    <a:lumMod val="25000"/>
                  </a:schemeClr>
                </a:solidFill>
              </a:rPr>
              <a:t>	</a:t>
            </a:r>
          </a:p>
          <a:p>
            <a:pPr algn="just"/>
            <a:r>
              <a:rPr lang="fr-FR" dirty="0" smtClean="0">
                <a:solidFill>
                  <a:schemeClr val="tx2">
                    <a:lumMod val="25000"/>
                  </a:schemeClr>
                </a:solidFill>
              </a:rPr>
              <a:t>	Face à la crise climatique et écologique que traverse la France, le Grenelle environnement a été créé depuis mai 2007. Celui-ci regroupe un ensemble de lois favorables pour l’environnement qui impliquent l’Etat et les représentants de la société civile. </a:t>
            </a:r>
          </a:p>
          <a:p>
            <a:pPr algn="just"/>
            <a:endParaRPr lang="fr-FR" dirty="0" smtClean="0">
              <a:solidFill>
                <a:schemeClr val="tx2">
                  <a:lumMod val="25000"/>
                </a:schemeClr>
              </a:solidFill>
            </a:endParaRPr>
          </a:p>
          <a:p>
            <a:pPr algn="just">
              <a:buFontTx/>
              <a:buChar char="-"/>
            </a:pPr>
            <a:r>
              <a:rPr lang="fr-FR" dirty="0" smtClean="0">
                <a:solidFill>
                  <a:schemeClr val="tx2">
                    <a:lumMod val="25000"/>
                  </a:schemeClr>
                </a:solidFill>
              </a:rPr>
              <a:t> «loi Grenelle 1 », promulgué le 3 août 2009 (57 articles) touchant les secteurs de l’énergie et du bâtiment , des Transports (exemple: accélération des programmes de transport collectif urbain), de l’agriculture, des déchets, </a:t>
            </a:r>
            <a:r>
              <a:rPr lang="fr-FR" dirty="0" err="1" smtClean="0">
                <a:solidFill>
                  <a:schemeClr val="tx2">
                    <a:lumMod val="25000"/>
                  </a:schemeClr>
                </a:solidFill>
              </a:rPr>
              <a:t>etc</a:t>
            </a:r>
            <a:endParaRPr lang="fr-FR" dirty="0" smtClean="0">
              <a:solidFill>
                <a:schemeClr val="tx2">
                  <a:lumMod val="25000"/>
                </a:schemeClr>
              </a:solidFill>
            </a:endParaRPr>
          </a:p>
          <a:p>
            <a:pPr algn="just"/>
            <a:endParaRPr lang="fr-FR" dirty="0" smtClean="0">
              <a:solidFill>
                <a:schemeClr val="tx2">
                  <a:lumMod val="25000"/>
                </a:schemeClr>
              </a:solidFill>
            </a:endParaRPr>
          </a:p>
          <a:p>
            <a:pPr algn="just"/>
            <a:r>
              <a:rPr lang="fr-FR" dirty="0" smtClean="0">
                <a:solidFill>
                  <a:schemeClr val="tx2">
                    <a:lumMod val="25000"/>
                  </a:schemeClr>
                </a:solidFill>
              </a:rPr>
              <a:t>- « loi Grenelle 2 », promulguée le 12 juillet 2010, est la mise en application  d’une partie des engagements du Grenelle Environnement</a:t>
            </a:r>
          </a:p>
          <a:p>
            <a:pPr algn="just">
              <a:buFontTx/>
              <a:buChar char="-"/>
            </a:pPr>
            <a:endParaRPr lang="fr-FR" dirty="0" smtClean="0">
              <a:solidFill>
                <a:schemeClr val="tx2">
                  <a:lumMod val="25000"/>
                </a:schemeClr>
              </a:solidFill>
            </a:endParaRPr>
          </a:p>
        </p:txBody>
      </p:sp>
      <p:pic>
        <p:nvPicPr>
          <p:cNvPr id="5" name="Image 4" descr="imagesthtr.jpg"/>
          <p:cNvPicPr>
            <a:picLocks noChangeAspect="1"/>
          </p:cNvPicPr>
          <p:nvPr/>
        </p:nvPicPr>
        <p:blipFill>
          <a:blip r:embed="rId2" cstate="print"/>
          <a:stretch>
            <a:fillRect/>
          </a:stretch>
        </p:blipFill>
        <p:spPr>
          <a:xfrm>
            <a:off x="642910" y="4786322"/>
            <a:ext cx="1428760" cy="1890359"/>
          </a:xfrm>
          <a:prstGeom prst="rect">
            <a:avLst/>
          </a:prstGeom>
        </p:spPr>
      </p:pic>
      <p:sp>
        <p:nvSpPr>
          <p:cNvPr id="7" name="ZoneTexte 6"/>
          <p:cNvSpPr txBox="1"/>
          <p:nvPr/>
        </p:nvSpPr>
        <p:spPr>
          <a:xfrm>
            <a:off x="2285984" y="4643446"/>
            <a:ext cx="3500462" cy="2031325"/>
          </a:xfrm>
          <a:prstGeom prst="rect">
            <a:avLst/>
          </a:prstGeom>
          <a:noFill/>
        </p:spPr>
        <p:txBody>
          <a:bodyPr wrap="square" rtlCol="0">
            <a:spAutoFit/>
          </a:bodyPr>
          <a:lstStyle/>
          <a:p>
            <a:pPr algn="just"/>
            <a:r>
              <a:rPr lang="fr-FR" dirty="0" smtClean="0">
                <a:solidFill>
                  <a:schemeClr val="tx2">
                    <a:lumMod val="25000"/>
                  </a:schemeClr>
                </a:solidFill>
              </a:rPr>
              <a:t>Lois quotidiennement mises en place par le Ministère de l’écologie, du développement durable et de l’énergie  via l’Agence de l’Environnement et de la Maîtrise de l’Energie (ADEME)</a:t>
            </a:r>
            <a:endParaRPr lang="fr-FR" dirty="0">
              <a:solidFill>
                <a:schemeClr val="tx2">
                  <a:lumMod val="25000"/>
                </a:schemeClr>
              </a:solidFill>
            </a:endParaRPr>
          </a:p>
        </p:txBody>
      </p:sp>
      <p:pic>
        <p:nvPicPr>
          <p:cNvPr id="8" name="Image 7" descr="Logo-de-lADEME.jpg"/>
          <p:cNvPicPr>
            <a:picLocks noChangeAspect="1"/>
          </p:cNvPicPr>
          <p:nvPr/>
        </p:nvPicPr>
        <p:blipFill>
          <a:blip r:embed="rId3" cstate="print"/>
          <a:stretch>
            <a:fillRect/>
          </a:stretch>
        </p:blipFill>
        <p:spPr>
          <a:xfrm>
            <a:off x="6072198" y="4786322"/>
            <a:ext cx="1618488" cy="176479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tx2">
                    <a:lumMod val="50000"/>
                  </a:schemeClr>
                </a:solidFill>
              </a:rPr>
              <a:t>Réglementation</a:t>
            </a:r>
            <a:endParaRPr lang="fr-FR" sz="3200" b="1" dirty="0">
              <a:solidFill>
                <a:schemeClr val="tx2">
                  <a:lumMod val="50000"/>
                </a:schemeClr>
              </a:solidFill>
            </a:endParaRPr>
          </a:p>
        </p:txBody>
      </p:sp>
      <p:sp>
        <p:nvSpPr>
          <p:cNvPr id="3" name="ZoneTexte 2"/>
          <p:cNvSpPr txBox="1"/>
          <p:nvPr/>
        </p:nvSpPr>
        <p:spPr>
          <a:xfrm>
            <a:off x="428596" y="714356"/>
            <a:ext cx="8501122" cy="4247317"/>
          </a:xfrm>
          <a:prstGeom prst="rect">
            <a:avLst/>
          </a:prstGeom>
          <a:noFill/>
        </p:spPr>
        <p:txBody>
          <a:bodyPr wrap="square" rtlCol="0">
            <a:spAutoFit/>
          </a:bodyPr>
          <a:lstStyle/>
          <a:p>
            <a:pPr algn="just"/>
            <a:r>
              <a:rPr lang="fr-FR" dirty="0" smtClean="0">
                <a:solidFill>
                  <a:schemeClr val="tx2">
                    <a:lumMod val="25000"/>
                  </a:schemeClr>
                </a:solidFill>
              </a:rPr>
              <a:t>De nombreux autres textes de lois complètent le Grenelle, au niveau nationale et au niveau européen (</a:t>
            </a:r>
            <a:r>
              <a:rPr lang="fr-FR" dirty="0" err="1" smtClean="0">
                <a:solidFill>
                  <a:schemeClr val="tx2">
                    <a:lumMod val="25000"/>
                  </a:schemeClr>
                </a:solidFill>
              </a:rPr>
              <a:t>cf</a:t>
            </a:r>
            <a:r>
              <a:rPr lang="fr-FR" dirty="0" smtClean="0">
                <a:solidFill>
                  <a:schemeClr val="tx2">
                    <a:lumMod val="25000"/>
                  </a:schemeClr>
                </a:solidFill>
              </a:rPr>
              <a:t> Constitution Européenne) </a:t>
            </a:r>
          </a:p>
          <a:p>
            <a:pPr algn="just"/>
            <a:endParaRPr lang="fr-FR" b="1" dirty="0" smtClean="0">
              <a:solidFill>
                <a:schemeClr val="tx2">
                  <a:lumMod val="25000"/>
                </a:schemeClr>
              </a:solidFill>
            </a:endParaRPr>
          </a:p>
          <a:p>
            <a:pPr algn="just"/>
            <a:r>
              <a:rPr lang="fr-FR" b="1" dirty="0" smtClean="0">
                <a:solidFill>
                  <a:schemeClr val="tx2">
                    <a:lumMod val="25000"/>
                  </a:schemeClr>
                </a:solidFill>
              </a:rPr>
              <a:t>2) Engagement au niveau mondiale</a:t>
            </a:r>
          </a:p>
          <a:p>
            <a:pPr algn="just"/>
            <a:endParaRPr lang="fr-FR" b="1" dirty="0" smtClean="0">
              <a:solidFill>
                <a:schemeClr val="tx2">
                  <a:lumMod val="25000"/>
                </a:schemeClr>
              </a:solidFill>
            </a:endParaRPr>
          </a:p>
          <a:p>
            <a:pPr algn="just"/>
            <a:r>
              <a:rPr lang="fr-FR" dirty="0" smtClean="0">
                <a:solidFill>
                  <a:schemeClr val="tx2">
                    <a:lumMod val="25000"/>
                  </a:schemeClr>
                </a:solidFill>
              </a:rPr>
              <a:t>Les «Sommets de la Terre», organisés par l’ONU rassemblent les principaux dirigeants mondiaux autour des questions du développement durable au niveau mondial (la prochaine conférence aura lieu au Brésil à Rio du 20 au 22 juin). L’Agenda 21 est le plan d’action de ces sommets. </a:t>
            </a:r>
            <a:endParaRPr lang="fr-FR" b="1" dirty="0" smtClean="0">
              <a:solidFill>
                <a:schemeClr val="tx2">
                  <a:lumMod val="25000"/>
                </a:schemeClr>
              </a:solidFill>
            </a:endParaRPr>
          </a:p>
          <a:p>
            <a:pPr algn="just"/>
            <a:endParaRPr lang="fr-FR" b="1" dirty="0" smtClean="0">
              <a:solidFill>
                <a:schemeClr val="tx2">
                  <a:lumMod val="25000"/>
                </a:schemeClr>
              </a:solidFill>
            </a:endParaRPr>
          </a:p>
          <a:p>
            <a:pPr algn="just"/>
            <a:endParaRPr lang="fr-FR" b="1" dirty="0" smtClean="0">
              <a:solidFill>
                <a:schemeClr val="tx2">
                  <a:lumMod val="25000"/>
                </a:schemeClr>
              </a:solidFill>
            </a:endParaRPr>
          </a:p>
          <a:p>
            <a:pPr algn="just"/>
            <a:r>
              <a:rPr lang="fr-FR" dirty="0" smtClean="0">
                <a:solidFill>
                  <a:schemeClr val="tx2">
                    <a:lumMod val="25000"/>
                  </a:schemeClr>
                </a:solidFill>
              </a:rPr>
              <a:t>=&gt; La pression règlementaire est très forte à tous les niveaux d’où l’importance et l’obligation pour les entreprises et les citoyens de s’adapter à ces lois…</a:t>
            </a:r>
          </a:p>
          <a:p>
            <a:pPr algn="just"/>
            <a:endParaRPr lang="fr-FR" dirty="0" smtClean="0">
              <a:solidFill>
                <a:schemeClr val="tx2">
                  <a:lumMod val="25000"/>
                </a:schemeClr>
              </a:solidFill>
            </a:endParaRPr>
          </a:p>
        </p:txBody>
      </p:sp>
      <p:pic>
        <p:nvPicPr>
          <p:cNvPr id="4" name="Espace réservé du contenu 3" descr="41339147logo-herbe-png.png"/>
          <p:cNvPicPr>
            <a:picLocks noChangeAspect="1"/>
          </p:cNvPicPr>
          <p:nvPr/>
        </p:nvPicPr>
        <p:blipFill>
          <a:blip r:embed="rId2" cstate="print"/>
          <a:stretch>
            <a:fillRect/>
          </a:stretch>
        </p:blipFill>
        <p:spPr>
          <a:xfrm>
            <a:off x="6286504" y="4286256"/>
            <a:ext cx="2857496" cy="2857496"/>
          </a:xfrm>
          <a:prstGeom prst="rect">
            <a:avLst/>
          </a:prstGeom>
        </p:spPr>
      </p:pic>
      <p:pic>
        <p:nvPicPr>
          <p:cNvPr id="7" name="Image 6" descr="ca-chauffe-coul-webgbgbgf.jpg"/>
          <p:cNvPicPr>
            <a:picLocks noChangeAspect="1"/>
          </p:cNvPicPr>
          <p:nvPr/>
        </p:nvPicPr>
        <p:blipFill>
          <a:blip r:embed="rId3" cstate="print"/>
          <a:stretch>
            <a:fillRect/>
          </a:stretch>
        </p:blipFill>
        <p:spPr>
          <a:xfrm>
            <a:off x="1285852" y="4929198"/>
            <a:ext cx="2459666" cy="128473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tx2">
                    <a:lumMod val="50000"/>
                  </a:schemeClr>
                </a:solidFill>
              </a:rPr>
              <a:t>Groupes de pression et ONG</a:t>
            </a:r>
            <a:endParaRPr lang="fr-FR" sz="3200" b="1" dirty="0">
              <a:solidFill>
                <a:schemeClr val="tx2">
                  <a:lumMod val="50000"/>
                </a:schemeClr>
              </a:solidFill>
            </a:endParaRPr>
          </a:p>
        </p:txBody>
      </p:sp>
      <p:sp>
        <p:nvSpPr>
          <p:cNvPr id="3" name="ZoneTexte 2"/>
          <p:cNvSpPr txBox="1"/>
          <p:nvPr/>
        </p:nvSpPr>
        <p:spPr>
          <a:xfrm>
            <a:off x="500034" y="1071546"/>
            <a:ext cx="8001056" cy="923330"/>
          </a:xfrm>
          <a:prstGeom prst="rect">
            <a:avLst/>
          </a:prstGeom>
          <a:noFill/>
        </p:spPr>
        <p:txBody>
          <a:bodyPr wrap="square" rtlCol="0">
            <a:spAutoFit/>
          </a:bodyPr>
          <a:lstStyle/>
          <a:p>
            <a:endParaRPr lang="fr-FR" dirty="0" smtClean="0">
              <a:solidFill>
                <a:schemeClr val="tx2">
                  <a:lumMod val="25000"/>
                </a:schemeClr>
              </a:solidFill>
            </a:endParaRPr>
          </a:p>
          <a:p>
            <a:r>
              <a:rPr lang="fr-FR" dirty="0" smtClean="0">
                <a:solidFill>
                  <a:schemeClr val="tx2">
                    <a:lumMod val="25000"/>
                  </a:schemeClr>
                </a:solidFill>
              </a:rPr>
              <a:t/>
            </a:r>
            <a:br>
              <a:rPr lang="fr-FR" dirty="0" smtClean="0">
                <a:solidFill>
                  <a:schemeClr val="tx2">
                    <a:lumMod val="25000"/>
                  </a:schemeClr>
                </a:solidFill>
              </a:rPr>
            </a:br>
            <a:endParaRPr lang="fr-FR" dirty="0">
              <a:solidFill>
                <a:schemeClr val="tx2">
                  <a:lumMod val="25000"/>
                </a:schemeClr>
              </a:solidFill>
            </a:endParaRPr>
          </a:p>
        </p:txBody>
      </p:sp>
      <p:pic>
        <p:nvPicPr>
          <p:cNvPr id="4" name="Espace réservé du contenu 3" descr="41339147logo-herbe-png.png"/>
          <p:cNvPicPr>
            <a:picLocks noChangeAspect="1"/>
          </p:cNvPicPr>
          <p:nvPr/>
        </p:nvPicPr>
        <p:blipFill>
          <a:blip r:embed="rId2" cstate="print"/>
          <a:stretch>
            <a:fillRect/>
          </a:stretch>
        </p:blipFill>
        <p:spPr>
          <a:xfrm>
            <a:off x="6715140" y="4000504"/>
            <a:ext cx="2857496" cy="2857496"/>
          </a:xfrm>
          <a:prstGeom prst="rect">
            <a:avLst/>
          </a:prstGeom>
        </p:spPr>
      </p:pic>
      <p:sp>
        <p:nvSpPr>
          <p:cNvPr id="5" name="ZoneTexte 4"/>
          <p:cNvSpPr txBox="1"/>
          <p:nvPr/>
        </p:nvSpPr>
        <p:spPr>
          <a:xfrm>
            <a:off x="357158" y="1285860"/>
            <a:ext cx="7715304" cy="3416320"/>
          </a:xfrm>
          <a:prstGeom prst="rect">
            <a:avLst/>
          </a:prstGeom>
          <a:noFill/>
        </p:spPr>
        <p:txBody>
          <a:bodyPr wrap="square" rtlCol="0">
            <a:spAutoFit/>
          </a:bodyPr>
          <a:lstStyle/>
          <a:p>
            <a:pPr algn="just"/>
            <a:r>
              <a:rPr lang="fr-FR" dirty="0" smtClean="0">
                <a:solidFill>
                  <a:schemeClr val="tx2">
                    <a:lumMod val="25000"/>
                  </a:schemeClr>
                </a:solidFill>
              </a:rPr>
              <a:t>Ecologie et protection de la nature : </a:t>
            </a:r>
          </a:p>
          <a:p>
            <a:pPr algn="just"/>
            <a:endParaRPr lang="fr-FR" dirty="0" smtClean="0">
              <a:solidFill>
                <a:schemeClr val="tx2">
                  <a:lumMod val="25000"/>
                </a:schemeClr>
              </a:solidFill>
            </a:endParaRPr>
          </a:p>
          <a:p>
            <a:pPr algn="just">
              <a:buFontTx/>
              <a:buChar char="-"/>
            </a:pPr>
            <a:r>
              <a:rPr lang="fr-FR" dirty="0" smtClean="0">
                <a:solidFill>
                  <a:schemeClr val="tx2">
                    <a:lumMod val="25000"/>
                  </a:schemeClr>
                </a:solidFill>
              </a:rPr>
              <a:t>Les Amis de la Terre</a:t>
            </a:r>
          </a:p>
          <a:p>
            <a:pPr algn="just">
              <a:buFontTx/>
              <a:buChar char="-"/>
            </a:pPr>
            <a:r>
              <a:rPr lang="fr-FR" dirty="0" smtClean="0">
                <a:solidFill>
                  <a:schemeClr val="tx2">
                    <a:lumMod val="25000"/>
                  </a:schemeClr>
                </a:solidFill>
              </a:rPr>
              <a:t> Greenpeace</a:t>
            </a:r>
          </a:p>
          <a:p>
            <a:pPr algn="just">
              <a:buFontTx/>
              <a:buChar char="-"/>
            </a:pPr>
            <a:r>
              <a:rPr lang="fr-FR" dirty="0" smtClean="0">
                <a:solidFill>
                  <a:schemeClr val="tx2">
                    <a:lumMod val="25000"/>
                  </a:schemeClr>
                </a:solidFill>
              </a:rPr>
              <a:t> </a:t>
            </a:r>
            <a:r>
              <a:rPr lang="fr-FR" dirty="0" err="1" smtClean="0">
                <a:solidFill>
                  <a:schemeClr val="tx2">
                    <a:lumMod val="25000"/>
                  </a:schemeClr>
                </a:solidFill>
              </a:rPr>
              <a:t>Sea</a:t>
            </a:r>
            <a:r>
              <a:rPr lang="fr-FR" dirty="0" smtClean="0">
                <a:solidFill>
                  <a:schemeClr val="tx2">
                    <a:lumMod val="25000"/>
                  </a:schemeClr>
                </a:solidFill>
              </a:rPr>
              <a:t> Shepherd conservation</a:t>
            </a:r>
          </a:p>
          <a:p>
            <a:pPr algn="just">
              <a:buFontTx/>
              <a:buChar char="-"/>
            </a:pPr>
            <a:r>
              <a:rPr lang="fr-FR" dirty="0" smtClean="0">
                <a:solidFill>
                  <a:schemeClr val="tx2">
                    <a:lumMod val="25000"/>
                  </a:schemeClr>
                </a:solidFill>
              </a:rPr>
              <a:t> WWF, etc.</a:t>
            </a:r>
          </a:p>
          <a:p>
            <a:pPr algn="just"/>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Les Organisations Non Gouvernementales (ONG) forment des groupes de pressions  et tentent d’influencer des lois, réglementations et normes en faveur de leurs intérêts. Ici, en faveur de la protection de l’environnement. Ces ONG sensibilisent et influencent les consommateurs.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tx2">
                    <a:lumMod val="50000"/>
                  </a:schemeClr>
                </a:solidFill>
              </a:rPr>
              <a:t>Questionnement</a:t>
            </a:r>
            <a:endParaRPr lang="fr-FR" sz="3200" b="1" dirty="0">
              <a:solidFill>
                <a:schemeClr val="tx2">
                  <a:lumMod val="50000"/>
                </a:schemeClr>
              </a:solidFill>
            </a:endParaRPr>
          </a:p>
        </p:txBody>
      </p:sp>
      <p:sp>
        <p:nvSpPr>
          <p:cNvPr id="3" name="ZoneTexte 2"/>
          <p:cNvSpPr txBox="1"/>
          <p:nvPr/>
        </p:nvSpPr>
        <p:spPr>
          <a:xfrm>
            <a:off x="500034" y="1071546"/>
            <a:ext cx="8001056" cy="923330"/>
          </a:xfrm>
          <a:prstGeom prst="rect">
            <a:avLst/>
          </a:prstGeom>
          <a:noFill/>
        </p:spPr>
        <p:txBody>
          <a:bodyPr wrap="square" rtlCol="0">
            <a:spAutoFit/>
          </a:bodyPr>
          <a:lstStyle/>
          <a:p>
            <a:endParaRPr lang="fr-FR" dirty="0" smtClean="0">
              <a:solidFill>
                <a:schemeClr val="tx2">
                  <a:lumMod val="25000"/>
                </a:schemeClr>
              </a:solidFill>
            </a:endParaRPr>
          </a:p>
          <a:p>
            <a:r>
              <a:rPr lang="fr-FR" dirty="0" smtClean="0">
                <a:solidFill>
                  <a:schemeClr val="tx2">
                    <a:lumMod val="25000"/>
                  </a:schemeClr>
                </a:solidFill>
              </a:rPr>
              <a:t/>
            </a:r>
            <a:br>
              <a:rPr lang="fr-FR" dirty="0" smtClean="0">
                <a:solidFill>
                  <a:schemeClr val="tx2">
                    <a:lumMod val="25000"/>
                  </a:schemeClr>
                </a:solidFill>
              </a:rPr>
            </a:br>
            <a:endParaRPr lang="fr-FR" dirty="0">
              <a:solidFill>
                <a:schemeClr val="tx2">
                  <a:lumMod val="25000"/>
                </a:schemeClr>
              </a:solidFill>
            </a:endParaRPr>
          </a:p>
        </p:txBody>
      </p:sp>
      <p:sp>
        <p:nvSpPr>
          <p:cNvPr id="5" name="ZoneTexte 4"/>
          <p:cNvSpPr txBox="1"/>
          <p:nvPr/>
        </p:nvSpPr>
        <p:spPr>
          <a:xfrm>
            <a:off x="428596" y="1643050"/>
            <a:ext cx="8501122" cy="3970318"/>
          </a:xfrm>
          <a:prstGeom prst="rect">
            <a:avLst/>
          </a:prstGeom>
          <a:noFill/>
        </p:spPr>
        <p:txBody>
          <a:bodyPr wrap="square" rtlCol="0">
            <a:spAutoFit/>
          </a:bodyPr>
          <a:lstStyle/>
          <a:p>
            <a:pPr>
              <a:buFont typeface="Arial" pitchFamily="34" charset="0"/>
              <a:buChar char="•"/>
            </a:pPr>
            <a:r>
              <a:rPr lang="fr-FR" b="1" dirty="0" smtClean="0">
                <a:solidFill>
                  <a:schemeClr val="tx2">
                    <a:lumMod val="25000"/>
                  </a:schemeClr>
                </a:solidFill>
              </a:rPr>
              <a:t> De nombreux paradoxes…</a:t>
            </a:r>
          </a:p>
          <a:p>
            <a:endParaRPr lang="fr-FR" dirty="0" smtClean="0">
              <a:solidFill>
                <a:schemeClr val="tx2">
                  <a:lumMod val="25000"/>
                </a:schemeClr>
              </a:solidFill>
            </a:endParaRPr>
          </a:p>
          <a:p>
            <a:r>
              <a:rPr lang="fr-FR" dirty="0" smtClean="0">
                <a:solidFill>
                  <a:schemeClr val="tx2">
                    <a:lumMod val="25000"/>
                  </a:schemeClr>
                </a:solidFill>
              </a:rPr>
              <a:t>Pour éco-consommer il faut bien savoir distinguer les différentes sources de consommation, par exemples :</a:t>
            </a:r>
          </a:p>
          <a:p>
            <a:endParaRPr lang="fr-FR" dirty="0" smtClean="0">
              <a:solidFill>
                <a:schemeClr val="tx2">
                  <a:lumMod val="25000"/>
                </a:schemeClr>
              </a:solidFill>
            </a:endParaRPr>
          </a:p>
          <a:p>
            <a:pPr>
              <a:buFontTx/>
              <a:buChar char="-"/>
            </a:pPr>
            <a:r>
              <a:rPr lang="fr-FR" dirty="0" smtClean="0">
                <a:solidFill>
                  <a:schemeClr val="tx2">
                    <a:lumMod val="25000"/>
                  </a:schemeClr>
                </a:solidFill>
              </a:rPr>
              <a:t> l’utilisation de couche culotte lavable, n’implique plus l’incinération des déchets, mais engendre une consommation d’eau et de lessive pour le lavage….</a:t>
            </a:r>
          </a:p>
          <a:p>
            <a:endParaRPr lang="fr-FR" dirty="0" smtClean="0">
              <a:solidFill>
                <a:schemeClr val="tx2">
                  <a:lumMod val="25000"/>
                </a:schemeClr>
              </a:solidFill>
            </a:endParaRPr>
          </a:p>
          <a:p>
            <a:pPr>
              <a:buFontTx/>
              <a:buChar char="-"/>
            </a:pPr>
            <a:r>
              <a:rPr lang="fr-FR" dirty="0" smtClean="0">
                <a:solidFill>
                  <a:schemeClr val="tx2">
                    <a:lumMod val="25000"/>
                  </a:schemeClr>
                </a:solidFill>
              </a:rPr>
              <a:t> Les éco-consommateurs privilégient les achats de produits locaux, avec les marchés or de nombreux site internet spécialisés se multiplient. L’achat de produit à distance paraît alors illogique … (émission de CO2 </a:t>
            </a:r>
            <a:r>
              <a:rPr lang="fr-FR" dirty="0" err="1" smtClean="0">
                <a:solidFill>
                  <a:schemeClr val="tx2">
                    <a:lumMod val="25000"/>
                  </a:schemeClr>
                </a:solidFill>
              </a:rPr>
              <a:t>liéé</a:t>
            </a:r>
            <a:r>
              <a:rPr lang="fr-FR" dirty="0" smtClean="0">
                <a:solidFill>
                  <a:schemeClr val="tx2">
                    <a:lumMod val="25000"/>
                  </a:schemeClr>
                </a:solidFill>
              </a:rPr>
              <a:t> au transport des marchandises, utilisation de l’ordinateur, …)</a:t>
            </a:r>
          </a:p>
          <a:p>
            <a:endParaRPr lang="fr-FR" dirty="0" smtClean="0">
              <a:solidFill>
                <a:schemeClr val="tx2">
                  <a:lumMod val="2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tx2">
                    <a:lumMod val="50000"/>
                  </a:schemeClr>
                </a:solidFill>
              </a:rPr>
              <a:t>Questionnement</a:t>
            </a:r>
            <a:endParaRPr lang="fr-FR" sz="3200" b="1" dirty="0">
              <a:solidFill>
                <a:schemeClr val="tx2">
                  <a:lumMod val="50000"/>
                </a:schemeClr>
              </a:solidFill>
            </a:endParaRPr>
          </a:p>
        </p:txBody>
      </p:sp>
      <p:sp>
        <p:nvSpPr>
          <p:cNvPr id="3" name="ZoneTexte 2"/>
          <p:cNvSpPr txBox="1"/>
          <p:nvPr/>
        </p:nvSpPr>
        <p:spPr>
          <a:xfrm>
            <a:off x="500034" y="1071546"/>
            <a:ext cx="8001056" cy="923330"/>
          </a:xfrm>
          <a:prstGeom prst="rect">
            <a:avLst/>
          </a:prstGeom>
          <a:noFill/>
        </p:spPr>
        <p:txBody>
          <a:bodyPr wrap="square" rtlCol="0">
            <a:spAutoFit/>
          </a:bodyPr>
          <a:lstStyle/>
          <a:p>
            <a:endParaRPr lang="fr-FR" dirty="0" smtClean="0">
              <a:solidFill>
                <a:schemeClr val="tx2">
                  <a:lumMod val="25000"/>
                </a:schemeClr>
              </a:solidFill>
            </a:endParaRPr>
          </a:p>
          <a:p>
            <a:r>
              <a:rPr lang="fr-FR" dirty="0" smtClean="0">
                <a:solidFill>
                  <a:schemeClr val="tx2">
                    <a:lumMod val="25000"/>
                  </a:schemeClr>
                </a:solidFill>
              </a:rPr>
              <a:t/>
            </a:r>
            <a:br>
              <a:rPr lang="fr-FR" dirty="0" smtClean="0">
                <a:solidFill>
                  <a:schemeClr val="tx2">
                    <a:lumMod val="25000"/>
                  </a:schemeClr>
                </a:solidFill>
              </a:rPr>
            </a:br>
            <a:endParaRPr lang="fr-FR" dirty="0">
              <a:solidFill>
                <a:schemeClr val="tx2">
                  <a:lumMod val="25000"/>
                </a:schemeClr>
              </a:solidFill>
            </a:endParaRPr>
          </a:p>
        </p:txBody>
      </p:sp>
      <p:sp>
        <p:nvSpPr>
          <p:cNvPr id="5" name="ZoneTexte 4"/>
          <p:cNvSpPr txBox="1"/>
          <p:nvPr/>
        </p:nvSpPr>
        <p:spPr>
          <a:xfrm>
            <a:off x="428596" y="1357298"/>
            <a:ext cx="8501122" cy="3416320"/>
          </a:xfrm>
          <a:prstGeom prst="rect">
            <a:avLst/>
          </a:prstGeom>
          <a:noFill/>
        </p:spPr>
        <p:txBody>
          <a:bodyPr wrap="square" rtlCol="0">
            <a:spAutoFit/>
          </a:bodyPr>
          <a:lstStyle/>
          <a:p>
            <a:endParaRPr lang="fr-FR" b="1" dirty="0" smtClean="0">
              <a:solidFill>
                <a:schemeClr val="tx2">
                  <a:lumMod val="25000"/>
                </a:schemeClr>
              </a:solidFill>
            </a:endParaRPr>
          </a:p>
          <a:p>
            <a:endParaRPr lang="fr-FR" b="1" dirty="0" smtClean="0">
              <a:solidFill>
                <a:schemeClr val="tx2">
                  <a:lumMod val="25000"/>
                </a:schemeClr>
              </a:solidFill>
            </a:endParaRPr>
          </a:p>
          <a:p>
            <a:pPr>
              <a:buFont typeface="Arial" pitchFamily="34" charset="0"/>
              <a:buChar char="•"/>
            </a:pPr>
            <a:r>
              <a:rPr lang="fr-FR" b="1" dirty="0" smtClean="0">
                <a:solidFill>
                  <a:schemeClr val="tx2">
                    <a:lumMod val="25000"/>
                  </a:schemeClr>
                </a:solidFill>
              </a:rPr>
              <a:t> Les limites de l’éco-consommation</a:t>
            </a:r>
            <a:br>
              <a:rPr lang="fr-FR" b="1" dirty="0" smtClean="0">
                <a:solidFill>
                  <a:schemeClr val="tx2">
                    <a:lumMod val="25000"/>
                  </a:schemeClr>
                </a:solidFill>
              </a:rPr>
            </a:br>
            <a:endParaRPr lang="fr-FR" b="1" dirty="0" smtClean="0">
              <a:solidFill>
                <a:schemeClr val="tx2">
                  <a:lumMod val="25000"/>
                </a:schemeClr>
              </a:solidFill>
            </a:endParaRPr>
          </a:p>
          <a:p>
            <a:pPr algn="just"/>
            <a:r>
              <a:rPr lang="fr-FR" dirty="0" smtClean="0">
                <a:solidFill>
                  <a:schemeClr val="tx2">
                    <a:lumMod val="25000"/>
                  </a:schemeClr>
                </a:solidFill>
              </a:rPr>
              <a:t>« vivre mieux avec moins » : les </a:t>
            </a:r>
            <a:r>
              <a:rPr lang="fr-FR" u="sng" dirty="0" smtClean="0">
                <a:solidFill>
                  <a:schemeClr val="tx2">
                    <a:lumMod val="25000"/>
                  </a:schemeClr>
                </a:solidFill>
              </a:rPr>
              <a:t>décroissants </a:t>
            </a:r>
            <a:r>
              <a:rPr lang="fr-FR" dirty="0" smtClean="0">
                <a:solidFill>
                  <a:schemeClr val="tx2">
                    <a:lumMod val="25000"/>
                  </a:schemeClr>
                </a:solidFill>
              </a:rPr>
              <a:t>(« créatifs culturels » ou « consommateurs ») sont des individus qui font le choix volontaire de diminuer leurs besoins matériels  suite aux problèmes de surconsommation, de réussite sociale, de pollution et diminution des ressources naturelles… Ces individus poussent leurs convictions jusqu’au bout et vivent sans confort matériel (télévision, frigo, etc.). </a:t>
            </a:r>
            <a:br>
              <a:rPr lang="fr-FR" dirty="0" smtClean="0">
                <a:solidFill>
                  <a:schemeClr val="tx2">
                    <a:lumMod val="25000"/>
                  </a:schemeClr>
                </a:solidFill>
              </a:rPr>
            </a:br>
            <a:r>
              <a:rPr lang="fr-FR" dirty="0" smtClean="0">
                <a:solidFill>
                  <a:schemeClr val="tx2">
                    <a:lumMod val="25000"/>
                  </a:schemeClr>
                </a:solidFill>
              </a:rPr>
              <a:t>Les décroissants, un danger pour le développement économique ? </a:t>
            </a:r>
          </a:p>
          <a:p>
            <a:endParaRPr lang="fr-FR" dirty="0">
              <a:solidFill>
                <a:schemeClr val="tx2">
                  <a:lumMod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2352" y="2819400"/>
            <a:ext cx="8114489" cy="1828800"/>
          </a:xfrm>
        </p:spPr>
        <p:txBody>
          <a:bodyPr/>
          <a:lstStyle/>
          <a:p>
            <a:r>
              <a:rPr lang="fr-FR" sz="4800" dirty="0" smtClean="0">
                <a:solidFill>
                  <a:schemeClr val="tx2">
                    <a:lumMod val="25000"/>
                  </a:schemeClr>
                </a:solidFill>
              </a:rPr>
              <a:t>Comment appréhender la cible des éco-consommateurs ?</a:t>
            </a:r>
            <a:endParaRPr lang="fr-FR" sz="4800" dirty="0">
              <a:solidFill>
                <a:schemeClr val="tx2">
                  <a:lumMod val="25000"/>
                </a:schemeClr>
              </a:solidFill>
            </a:endParaRPr>
          </a:p>
        </p:txBody>
      </p:sp>
      <p:sp>
        <p:nvSpPr>
          <p:cNvPr id="3" name="Espace réservé du texte 2"/>
          <p:cNvSpPr>
            <a:spLocks noGrp="1"/>
          </p:cNvSpPr>
          <p:nvPr>
            <p:ph type="body" idx="1"/>
          </p:nvPr>
        </p:nvSpPr>
        <p:spPr>
          <a:xfrm>
            <a:off x="500034" y="2357430"/>
            <a:ext cx="7772400" cy="685800"/>
          </a:xfrm>
        </p:spPr>
        <p:txBody>
          <a:bodyPr>
            <a:normAutofit/>
          </a:bodyPr>
          <a:lstStyle/>
          <a:p>
            <a:r>
              <a:rPr lang="fr-FR" sz="2800" dirty="0" smtClean="0">
                <a:solidFill>
                  <a:schemeClr val="tx2">
                    <a:lumMod val="25000"/>
                  </a:schemeClr>
                </a:solidFill>
              </a:rPr>
              <a:t>Problématique : </a:t>
            </a:r>
            <a:endParaRPr lang="fr-FR" sz="2800" dirty="0">
              <a:solidFill>
                <a:schemeClr val="tx2">
                  <a:lumMod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tx2">
                    <a:lumMod val="50000"/>
                  </a:schemeClr>
                </a:solidFill>
              </a:rPr>
              <a:t>Sources</a:t>
            </a:r>
            <a:endParaRPr lang="fr-FR" sz="3200" b="1" dirty="0">
              <a:solidFill>
                <a:schemeClr val="tx2">
                  <a:lumMod val="50000"/>
                </a:schemeClr>
              </a:solidFill>
            </a:endParaRPr>
          </a:p>
        </p:txBody>
      </p:sp>
      <p:sp>
        <p:nvSpPr>
          <p:cNvPr id="3" name="ZoneTexte 2"/>
          <p:cNvSpPr txBox="1"/>
          <p:nvPr/>
        </p:nvSpPr>
        <p:spPr>
          <a:xfrm>
            <a:off x="500034" y="1071546"/>
            <a:ext cx="8001056" cy="4801314"/>
          </a:xfrm>
          <a:prstGeom prst="rect">
            <a:avLst/>
          </a:prstGeom>
          <a:noFill/>
        </p:spPr>
        <p:txBody>
          <a:bodyPr wrap="square" rtlCol="0">
            <a:spAutoFit/>
          </a:bodyPr>
          <a:lstStyle/>
          <a:p>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hlinkClick r:id="rId2"/>
              </a:rPr>
              <a:t>http://www.futura-sciences.com/fr/doc/t/developpement-durable/d/eco-consommation-gestes-cles-au-quotidien_689/c3/221/p1/</a:t>
            </a:r>
            <a:endParaRPr lang="fr-FR" dirty="0" smtClean="0">
              <a:solidFill>
                <a:schemeClr val="tx2">
                  <a:lumMod val="25000"/>
                </a:schemeClr>
              </a:solidFill>
            </a:endParaRPr>
          </a:p>
          <a:p>
            <a:endParaRPr lang="fr-FR" dirty="0">
              <a:solidFill>
                <a:schemeClr val="tx2">
                  <a:lumMod val="25000"/>
                </a:schemeClr>
              </a:solidFill>
            </a:endParaRPr>
          </a:p>
          <a:p>
            <a:endParaRPr lang="fr-FR" dirty="0" smtClean="0">
              <a:solidFill>
                <a:schemeClr val="tx2">
                  <a:lumMod val="25000"/>
                </a:schemeClr>
              </a:solidFill>
            </a:endParaRPr>
          </a:p>
          <a:p>
            <a:r>
              <a:rPr lang="fr-FR" dirty="0" smtClean="0">
                <a:solidFill>
                  <a:schemeClr val="tx2">
                    <a:lumMod val="25000"/>
                  </a:schemeClr>
                </a:solidFill>
                <a:hlinkClick r:id="rId3"/>
              </a:rPr>
              <a:t>http://www.legrenelle-environnement.fr/Presentation-du-Grenelle.html</a:t>
            </a:r>
            <a:endParaRPr lang="fr-FR" dirty="0" smtClean="0">
              <a:solidFill>
                <a:schemeClr val="tx2">
                  <a:lumMod val="25000"/>
                </a:schemeClr>
              </a:solidFill>
            </a:endParaRPr>
          </a:p>
          <a:p>
            <a:endParaRPr lang="fr-FR" dirty="0" smtClean="0">
              <a:solidFill>
                <a:schemeClr val="tx2">
                  <a:lumMod val="25000"/>
                </a:schemeClr>
              </a:solidFill>
            </a:endParaRPr>
          </a:p>
          <a:p>
            <a:r>
              <a:rPr lang="fr-FR" dirty="0" smtClean="0">
                <a:solidFill>
                  <a:schemeClr val="tx2">
                    <a:lumMod val="25000"/>
                  </a:schemeClr>
                </a:solidFill>
                <a:hlinkClick r:id="rId4"/>
              </a:rPr>
              <a:t>http://www2.ademe.fr/servlet/getDoc?id=11433&amp;m=3&amp;cid=96</a:t>
            </a:r>
            <a:endParaRPr lang="fr-FR" dirty="0" smtClean="0">
              <a:solidFill>
                <a:schemeClr val="tx2">
                  <a:lumMod val="25000"/>
                </a:schemeClr>
              </a:solidFill>
            </a:endParaRPr>
          </a:p>
          <a:p>
            <a:r>
              <a:rPr lang="fr-FR" dirty="0" smtClean="0">
                <a:solidFill>
                  <a:schemeClr val="tx2">
                    <a:lumMod val="25000"/>
                  </a:schemeClr>
                </a:solidFill>
                <a:hlinkClick r:id="rId3"/>
              </a:rPr>
              <a:t>http://www.legrenelle-environnement.fr/Presentation-du-Grenelle.html</a:t>
            </a:r>
            <a:endParaRPr lang="fr-FR" dirty="0" smtClean="0">
              <a:solidFill>
                <a:schemeClr val="tx2">
                  <a:lumMod val="25000"/>
                </a:schemeClr>
              </a:solidFill>
            </a:endParaRPr>
          </a:p>
          <a:p>
            <a:endParaRPr lang="fr-FR" dirty="0" smtClean="0">
              <a:solidFill>
                <a:schemeClr val="tx2">
                  <a:lumMod val="25000"/>
                </a:schemeClr>
              </a:solidFill>
            </a:endParaRPr>
          </a:p>
          <a:p>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
            </a:r>
            <a:br>
              <a:rPr lang="fr-FR" dirty="0" smtClean="0">
                <a:solidFill>
                  <a:schemeClr val="tx2">
                    <a:lumMod val="25000"/>
                  </a:schemeClr>
                </a:solidFill>
              </a:rPr>
            </a:br>
            <a:endParaRPr lang="fr-FR" dirty="0">
              <a:solidFill>
                <a:schemeClr val="tx2">
                  <a:lumMod val="25000"/>
                </a:schemeClr>
              </a:solidFill>
            </a:endParaRPr>
          </a:p>
        </p:txBody>
      </p:sp>
      <p:pic>
        <p:nvPicPr>
          <p:cNvPr id="4" name="Espace réservé du contenu 3" descr="41339147logo-herbe-png.png"/>
          <p:cNvPicPr>
            <a:picLocks noChangeAspect="1"/>
          </p:cNvPicPr>
          <p:nvPr/>
        </p:nvPicPr>
        <p:blipFill>
          <a:blip r:embed="rId5" cstate="print"/>
          <a:stretch>
            <a:fillRect/>
          </a:stretch>
        </p:blipFill>
        <p:spPr>
          <a:xfrm>
            <a:off x="6715140" y="4000504"/>
            <a:ext cx="2857496" cy="285749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500042"/>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tx2">
                    <a:lumMod val="50000"/>
                  </a:schemeClr>
                </a:solidFill>
              </a:rPr>
              <a:t>Les limites/questionnement</a:t>
            </a:r>
            <a:endParaRPr lang="fr-FR" sz="3200" b="1" dirty="0">
              <a:solidFill>
                <a:schemeClr val="tx2">
                  <a:lumMod val="50000"/>
                </a:schemeClr>
              </a:solidFill>
            </a:endParaRPr>
          </a:p>
        </p:txBody>
      </p:sp>
      <p:sp>
        <p:nvSpPr>
          <p:cNvPr id="3" name="ZoneTexte 2"/>
          <p:cNvSpPr txBox="1"/>
          <p:nvPr/>
        </p:nvSpPr>
        <p:spPr>
          <a:xfrm>
            <a:off x="500034" y="1071546"/>
            <a:ext cx="8001056" cy="5355312"/>
          </a:xfrm>
          <a:prstGeom prst="rect">
            <a:avLst/>
          </a:prstGeom>
          <a:noFill/>
        </p:spPr>
        <p:txBody>
          <a:bodyPr wrap="square" rtlCol="0">
            <a:spAutoFit/>
          </a:bodyPr>
          <a:lstStyle/>
          <a:p>
            <a:endParaRPr lang="fr-FR" dirty="0">
              <a:solidFill>
                <a:schemeClr val="tx2">
                  <a:lumMod val="25000"/>
                </a:schemeClr>
              </a:solidFill>
            </a:endParaRPr>
          </a:p>
          <a:p>
            <a:endParaRPr lang="fr-FR" dirty="0" smtClean="0">
              <a:solidFill>
                <a:schemeClr val="tx2">
                  <a:lumMod val="25000"/>
                </a:schemeClr>
              </a:solidFill>
            </a:endParaRPr>
          </a:p>
          <a:p>
            <a:r>
              <a:rPr lang="fr-FR" dirty="0" smtClean="0">
                <a:solidFill>
                  <a:schemeClr val="tx2">
                    <a:lumMod val="25000"/>
                  </a:schemeClr>
                </a:solidFill>
              </a:rPr>
              <a:t>Les décroissants</a:t>
            </a:r>
            <a:br>
              <a:rPr lang="fr-FR" dirty="0" smtClean="0">
                <a:solidFill>
                  <a:schemeClr val="tx2">
                    <a:lumMod val="25000"/>
                  </a:schemeClr>
                </a:solidFill>
              </a:rPr>
            </a:br>
            <a:r>
              <a:rPr lang="fr-FR" dirty="0" smtClean="0">
                <a:solidFill>
                  <a:schemeClr val="tx2">
                    <a:lumMod val="25000"/>
                  </a:schemeClr>
                </a:solidFill>
                <a:hlinkClick r:id="rId2"/>
              </a:rPr>
              <a:t>http://</a:t>
            </a:r>
            <a:r>
              <a:rPr lang="fr-FR" dirty="0" smtClean="0">
                <a:solidFill>
                  <a:schemeClr val="tx2">
                    <a:lumMod val="25000"/>
                  </a:schemeClr>
                </a:solidFill>
                <a:hlinkClick r:id="rId2"/>
              </a:rPr>
              <a:t>www.psychologies.com/Planete/Eco-attitude/Ecocitoyen/Articles-et-Dossiers/Les-decroissants-etre-et-ne-plus-avoir</a:t>
            </a:r>
            <a:endParaRPr lang="fr-FR" dirty="0" smtClean="0">
              <a:solidFill>
                <a:schemeClr val="tx2">
                  <a:lumMod val="25000"/>
                </a:schemeClr>
              </a:solidFill>
            </a:endParaRPr>
          </a:p>
          <a:p>
            <a:endParaRPr lang="fr-FR" dirty="0" smtClean="0">
              <a:solidFill>
                <a:schemeClr val="tx2">
                  <a:lumMod val="25000"/>
                </a:schemeClr>
              </a:solidFill>
            </a:endParaRPr>
          </a:p>
          <a:p>
            <a:endParaRPr lang="fr-FR" dirty="0" smtClean="0">
              <a:solidFill>
                <a:schemeClr val="tx2">
                  <a:lumMod val="25000"/>
                </a:schemeClr>
              </a:solidFill>
            </a:endParaRPr>
          </a:p>
          <a:p>
            <a:endParaRPr lang="fr-FR" dirty="0" smtClean="0">
              <a:solidFill>
                <a:schemeClr val="tx2">
                  <a:lumMod val="25000"/>
                </a:schemeClr>
              </a:solidFill>
            </a:endParaRPr>
          </a:p>
          <a:p>
            <a:r>
              <a:rPr lang="fr-FR" dirty="0" smtClean="0">
                <a:solidFill>
                  <a:schemeClr val="tx2">
                    <a:lumMod val="25000"/>
                  </a:schemeClr>
                </a:solidFill>
                <a:hlinkClick r:id="rId3"/>
              </a:rPr>
              <a:t>http://</a:t>
            </a:r>
            <a:r>
              <a:rPr lang="fr-FR" dirty="0" smtClean="0">
                <a:solidFill>
                  <a:schemeClr val="tx2">
                    <a:lumMod val="25000"/>
                  </a:schemeClr>
                </a:solidFill>
                <a:hlinkClick r:id="rId3"/>
              </a:rPr>
              <a:t>www.20minutes.fr/ledirect/923965/presidentielle-greenpeace-appelle-manifestations-contre-l-irresponsabilite-candidats-face-risque-nucleaire</a:t>
            </a:r>
            <a:endParaRPr lang="fr-FR" dirty="0" smtClean="0">
              <a:solidFill>
                <a:schemeClr val="tx2">
                  <a:lumMod val="25000"/>
                </a:schemeClr>
              </a:solidFill>
            </a:endParaRPr>
          </a:p>
          <a:p>
            <a:endParaRPr lang="fr-FR" dirty="0" smtClean="0">
              <a:solidFill>
                <a:schemeClr val="tx2">
                  <a:lumMod val="25000"/>
                </a:schemeClr>
              </a:solidFill>
            </a:endParaRPr>
          </a:p>
          <a:p>
            <a:r>
              <a:rPr lang="fr-FR" smtClean="0">
                <a:solidFill>
                  <a:schemeClr val="tx2">
                    <a:lumMod val="25000"/>
                  </a:schemeClr>
                </a:solidFill>
                <a:hlinkClick r:id="rId4"/>
              </a:rPr>
              <a:t>http</a:t>
            </a:r>
            <a:r>
              <a:rPr lang="fr-FR" smtClean="0">
                <a:solidFill>
                  <a:schemeClr val="tx2">
                    <a:lumMod val="25000"/>
                  </a:schemeClr>
                </a:solidFill>
                <a:hlinkClick r:id="rId4"/>
              </a:rPr>
              <a:t>://</a:t>
            </a:r>
            <a:r>
              <a:rPr lang="fr-FR" smtClean="0">
                <a:solidFill>
                  <a:schemeClr val="tx2">
                    <a:lumMod val="25000"/>
                  </a:schemeClr>
                </a:solidFill>
                <a:hlinkClick r:id="rId4"/>
              </a:rPr>
              <a:t>www.aboneobio.com/blog/post/2009/05/22/Greendex-les-eco-consommateurs-grandissent-dans-le-monde</a:t>
            </a:r>
            <a:endParaRPr lang="fr-FR" smtClean="0">
              <a:solidFill>
                <a:schemeClr val="tx2">
                  <a:lumMod val="25000"/>
                </a:schemeClr>
              </a:solidFill>
            </a:endParaRPr>
          </a:p>
          <a:p>
            <a:endParaRPr lang="fr-FR" dirty="0" smtClean="0">
              <a:solidFill>
                <a:schemeClr val="tx2">
                  <a:lumMod val="25000"/>
                </a:schemeClr>
              </a:solidFill>
            </a:endParaRPr>
          </a:p>
          <a:p>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
            </a:r>
            <a:br>
              <a:rPr lang="fr-FR" dirty="0" smtClean="0">
                <a:solidFill>
                  <a:schemeClr val="tx2">
                    <a:lumMod val="25000"/>
                  </a:schemeClr>
                </a:solidFill>
              </a:rPr>
            </a:br>
            <a:endParaRPr lang="fr-FR" dirty="0">
              <a:solidFill>
                <a:schemeClr val="tx2">
                  <a:lumMod val="25000"/>
                </a:schemeClr>
              </a:solidFill>
            </a:endParaRPr>
          </a:p>
        </p:txBody>
      </p:sp>
      <p:pic>
        <p:nvPicPr>
          <p:cNvPr id="4" name="Espace réservé du contenu 3" descr="41339147logo-herbe-png.png"/>
          <p:cNvPicPr>
            <a:picLocks noChangeAspect="1"/>
          </p:cNvPicPr>
          <p:nvPr/>
        </p:nvPicPr>
        <p:blipFill>
          <a:blip r:embed="rId5" cstate="print"/>
          <a:stretch>
            <a:fillRect/>
          </a:stretch>
        </p:blipFill>
        <p:spPr>
          <a:xfrm>
            <a:off x="6715140" y="4000504"/>
            <a:ext cx="2857496" cy="285749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Sommaire</a:t>
            </a:r>
            <a:endParaRPr lang="fr-FR" dirty="0"/>
          </a:p>
        </p:txBody>
      </p:sp>
      <p:sp>
        <p:nvSpPr>
          <p:cNvPr id="3" name="ZoneTexte 2"/>
          <p:cNvSpPr txBox="1"/>
          <p:nvPr/>
        </p:nvSpPr>
        <p:spPr>
          <a:xfrm>
            <a:off x="357158" y="1928802"/>
            <a:ext cx="8501122" cy="1477328"/>
          </a:xfrm>
          <a:prstGeom prst="rect">
            <a:avLst/>
          </a:prstGeom>
          <a:noFill/>
        </p:spPr>
        <p:txBody>
          <a:bodyPr wrap="square" rtlCol="0">
            <a:spAutoFit/>
          </a:bodyPr>
          <a:lstStyle/>
          <a:p>
            <a:pPr marL="400050" indent="-400050">
              <a:buAutoNum type="romanUcPeriod"/>
            </a:pPr>
            <a:r>
              <a:rPr lang="fr-FR" b="1" dirty="0" smtClean="0">
                <a:solidFill>
                  <a:schemeClr val="tx2">
                    <a:lumMod val="25000"/>
                  </a:schemeClr>
                </a:solidFill>
              </a:rPr>
              <a:t>Eco-consommation : émergence d’une nouvelle dynamique</a:t>
            </a:r>
          </a:p>
          <a:p>
            <a:pPr marL="857250" lvl="1" indent="-400050">
              <a:buAutoNum type="arabicParenR"/>
            </a:pPr>
            <a:r>
              <a:rPr lang="fr-FR" dirty="0" smtClean="0">
                <a:solidFill>
                  <a:schemeClr val="tx2">
                    <a:lumMod val="25000"/>
                  </a:schemeClr>
                </a:solidFill>
              </a:rPr>
              <a:t>Définition</a:t>
            </a:r>
          </a:p>
          <a:p>
            <a:pPr marL="857250" lvl="1" indent="-400050">
              <a:buAutoNum type="arabicParenR"/>
            </a:pPr>
            <a:r>
              <a:rPr lang="fr-FR" dirty="0" smtClean="0">
                <a:solidFill>
                  <a:schemeClr val="tx2">
                    <a:lumMod val="25000"/>
                  </a:schemeClr>
                </a:solidFill>
              </a:rPr>
              <a:t>L’importance stratégique de la cible</a:t>
            </a:r>
          </a:p>
          <a:p>
            <a:pPr marL="857250" lvl="1" indent="-400050">
              <a:buAutoNum type="arabicParenR"/>
            </a:pPr>
            <a:r>
              <a:rPr lang="fr-FR" dirty="0" smtClean="0">
                <a:solidFill>
                  <a:schemeClr val="tx2">
                    <a:lumMod val="25000"/>
                  </a:schemeClr>
                </a:solidFill>
              </a:rPr>
              <a:t>Intérêt et accessibilité de la cible</a:t>
            </a:r>
          </a:p>
          <a:p>
            <a:pPr marL="857250" lvl="1" indent="-400050">
              <a:buAutoNum type="arabicParenR"/>
            </a:pPr>
            <a:r>
              <a:rPr lang="fr-FR" dirty="0" smtClean="0"/>
              <a:t>Comportements de la cible</a:t>
            </a:r>
          </a:p>
        </p:txBody>
      </p:sp>
      <p:sp>
        <p:nvSpPr>
          <p:cNvPr id="4" name="ZoneTexte 3"/>
          <p:cNvSpPr txBox="1"/>
          <p:nvPr/>
        </p:nvSpPr>
        <p:spPr>
          <a:xfrm>
            <a:off x="428596" y="3357562"/>
            <a:ext cx="8215370" cy="1477328"/>
          </a:xfrm>
          <a:prstGeom prst="rect">
            <a:avLst/>
          </a:prstGeom>
          <a:noFill/>
        </p:spPr>
        <p:txBody>
          <a:bodyPr wrap="square" rtlCol="0">
            <a:spAutoFit/>
          </a:bodyPr>
          <a:lstStyle/>
          <a:p>
            <a:r>
              <a:rPr lang="fr-FR" dirty="0" smtClean="0"/>
              <a:t>II. Développement de l’offre</a:t>
            </a:r>
          </a:p>
          <a:p>
            <a:r>
              <a:rPr lang="fr-FR" dirty="0" smtClean="0"/>
              <a:t>     1)   Distribution et développement de l’offre</a:t>
            </a:r>
          </a:p>
          <a:p>
            <a:r>
              <a:rPr lang="fr-FR" dirty="0" smtClean="0"/>
              <a:t> </a:t>
            </a:r>
            <a:r>
              <a:rPr lang="fr-FR" dirty="0" smtClean="0"/>
              <a:t>    2) Réglementation</a:t>
            </a:r>
          </a:p>
          <a:p>
            <a:r>
              <a:rPr lang="fr-FR" dirty="0" smtClean="0"/>
              <a:t> </a:t>
            </a:r>
            <a:r>
              <a:rPr lang="fr-FR" dirty="0" smtClean="0"/>
              <a:t>    3) Communication et Médias dédiés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txBox="1">
            <a:spLocks/>
          </p:cNvSpPr>
          <p:nvPr/>
        </p:nvSpPr>
        <p:spPr>
          <a:xfrm>
            <a:off x="357158" y="1571612"/>
            <a:ext cx="7786742" cy="4143404"/>
          </a:xfrm>
          <a:prstGeom prst="rect">
            <a:avLst/>
          </a:prstGeom>
        </p:spPr>
        <p:txBody>
          <a:bodyPr vert="horz" lIns="91440" tIns="45720" rIns="91440" bIns="45720"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2200" b="0" i="0" u="none" strike="noStrike" kern="1200" cap="none" spc="0" normalizeH="0" baseline="0" noProof="0" dirty="0" smtClean="0">
                <a:ln>
                  <a:noFill/>
                </a:ln>
                <a:solidFill>
                  <a:schemeClr val="tx2">
                    <a:lumMod val="25000"/>
                  </a:schemeClr>
                </a:solidFill>
                <a:effectLst/>
                <a:uLnTx/>
                <a:uFillTx/>
                <a:latin typeface="+mn-lt"/>
                <a:ea typeface="+mn-ea"/>
                <a:cs typeface="+mn-cs"/>
              </a:rPr>
              <a:t> Signifie « consommation écologique »</a:t>
            </a:r>
          </a:p>
          <a:p>
            <a:pPr marL="0" marR="0" lvl="0" indent="0" algn="ctr" defTabSz="914400" rtl="0" eaLnBrk="1" fontAlgn="auto" latinLnBrk="0" hangingPunct="1">
              <a:lnSpc>
                <a:spcPct val="100000"/>
              </a:lnSpc>
              <a:spcBef>
                <a:spcPts val="0"/>
              </a:spcBef>
              <a:spcAft>
                <a:spcPts val="0"/>
              </a:spcAft>
              <a:buClrTx/>
              <a:buSzTx/>
              <a:tabLst/>
              <a:defRPr/>
            </a:pPr>
            <a:endParaRPr kumimoji="0" lang="fr-FR" sz="2200" b="0" i="0" u="none" strike="noStrike" kern="1200" cap="none" spc="0" normalizeH="0" baseline="0" noProof="0" dirty="0" smtClean="0">
              <a:ln>
                <a:noFill/>
              </a:ln>
              <a:solidFill>
                <a:schemeClr val="tx2">
                  <a:lumMod val="2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2200" b="0" i="0" u="none" strike="noStrike" kern="1200" cap="none" spc="0" normalizeH="0" baseline="0" noProof="0" dirty="0" smtClean="0">
                <a:ln>
                  <a:noFill/>
                </a:ln>
                <a:solidFill>
                  <a:schemeClr val="tx2">
                    <a:lumMod val="25000"/>
                  </a:schemeClr>
                </a:solidFill>
                <a:effectLst/>
                <a:uLnTx/>
                <a:uFillTx/>
                <a:latin typeface="+mn-lt"/>
                <a:ea typeface="+mn-ea"/>
                <a:cs typeface="+mn-cs"/>
              </a:rPr>
              <a:t> Prend en compte l’impact de l’Homme sur la nature, l’épuisement des ressources naturelles et les pollutions irréversibles. </a:t>
            </a:r>
          </a:p>
          <a:p>
            <a:pPr marL="0" marR="0" lvl="0" indent="0" algn="ctr" defTabSz="914400" rtl="0" eaLnBrk="1" fontAlgn="auto" latinLnBrk="0" hangingPunct="1">
              <a:lnSpc>
                <a:spcPct val="100000"/>
              </a:lnSpc>
              <a:spcBef>
                <a:spcPts val="0"/>
              </a:spcBef>
              <a:spcAft>
                <a:spcPts val="0"/>
              </a:spcAft>
              <a:buClrTx/>
              <a:buSzTx/>
              <a:tabLst/>
              <a:defRPr/>
            </a:pPr>
            <a:endParaRPr kumimoji="0" lang="fr-FR" sz="2200" b="0" i="0" u="none" strike="noStrike" kern="1200" cap="none" spc="0" normalizeH="0" baseline="0" noProof="0" dirty="0" smtClean="0">
              <a:ln>
                <a:noFill/>
              </a:ln>
              <a:solidFill>
                <a:schemeClr val="tx2">
                  <a:lumMod val="2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2200" b="0" i="0" u="none" strike="noStrike" kern="1200" cap="none" spc="0" normalizeH="0" baseline="0" noProof="0" dirty="0" smtClean="0">
                <a:ln>
                  <a:noFill/>
                </a:ln>
                <a:solidFill>
                  <a:schemeClr val="tx2">
                    <a:lumMod val="25000"/>
                  </a:schemeClr>
                </a:solidFill>
                <a:effectLst/>
                <a:uLnTx/>
                <a:uFillTx/>
                <a:latin typeface="+mn-lt"/>
                <a:ea typeface="+mn-ea"/>
                <a:cs typeface="+mn-cs"/>
              </a:rPr>
              <a:t> Les éco-consommateurs ont un mode de vie en équilibre et compatible avec les richesses de la nature. Ils agissent et consomment différemment… </a:t>
            </a:r>
          </a:p>
          <a:p>
            <a:pPr marL="0" marR="0" lvl="0" indent="0" algn="ctr" defTabSz="914400" rtl="0" eaLnBrk="1" fontAlgn="auto" latinLnBrk="0" hangingPunct="1">
              <a:lnSpc>
                <a:spcPct val="100000"/>
              </a:lnSpc>
              <a:spcBef>
                <a:spcPts val="0"/>
              </a:spcBef>
              <a:spcAft>
                <a:spcPts val="0"/>
              </a:spcAft>
              <a:buClrTx/>
              <a:buSzTx/>
              <a:tabLst/>
              <a:defRPr/>
            </a:pPr>
            <a:endParaRPr kumimoji="0" lang="fr-FR" sz="2200" b="0" i="0" u="none" strike="noStrike" kern="1200" cap="none" spc="0" normalizeH="0" baseline="0" noProof="0" dirty="0" smtClean="0">
              <a:ln>
                <a:noFill/>
              </a:ln>
              <a:solidFill>
                <a:schemeClr val="tx2">
                  <a:lumMod val="2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Char char="•"/>
              <a:tabLst/>
              <a:defRPr/>
            </a:pPr>
            <a:r>
              <a:rPr kumimoji="0" lang="fr-FR" sz="2200" b="0" i="0" u="none" strike="noStrike" kern="1200" cap="none" spc="0" normalizeH="0" baseline="0" noProof="0" dirty="0" smtClean="0">
                <a:ln>
                  <a:noFill/>
                </a:ln>
                <a:solidFill>
                  <a:schemeClr val="tx2">
                    <a:lumMod val="25000"/>
                  </a:schemeClr>
                </a:solidFill>
                <a:effectLst/>
                <a:uLnTx/>
                <a:uFillTx/>
                <a:latin typeface="+mn-lt"/>
                <a:ea typeface="+mn-ea"/>
                <a:cs typeface="+mn-cs"/>
              </a:rPr>
              <a:t> L’éco-consommation devient un « art de vivre », bon pour la santé, l’environnement et le</a:t>
            </a:r>
            <a:r>
              <a:rPr kumimoji="0" lang="fr-FR" sz="2200" b="0" i="0" u="none" strike="noStrike" kern="1200" cap="none" spc="0" normalizeH="0" noProof="0" dirty="0" smtClean="0">
                <a:ln>
                  <a:noFill/>
                </a:ln>
                <a:solidFill>
                  <a:schemeClr val="tx2">
                    <a:lumMod val="25000"/>
                  </a:schemeClr>
                </a:solidFill>
                <a:effectLst/>
                <a:uLnTx/>
                <a:uFillTx/>
                <a:latin typeface="+mn-lt"/>
                <a:ea typeface="+mn-ea"/>
                <a:cs typeface="+mn-cs"/>
              </a:rPr>
              <a:t> porte monnaie</a:t>
            </a:r>
            <a:endParaRPr kumimoji="0" lang="fr-FR" sz="2200" b="0" i="0" u="none" strike="noStrike" kern="1200" cap="none" spc="0" normalizeH="0" baseline="0" noProof="0" dirty="0">
              <a:ln>
                <a:noFill/>
              </a:ln>
              <a:solidFill>
                <a:schemeClr val="tx2">
                  <a:lumMod val="25000"/>
                </a:schemeClr>
              </a:solidFill>
              <a:effectLst/>
              <a:uLnTx/>
              <a:uFillTx/>
              <a:latin typeface="+mn-lt"/>
              <a:ea typeface="+mn-ea"/>
              <a:cs typeface="+mn-cs"/>
            </a:endParaRPr>
          </a:p>
        </p:txBody>
      </p:sp>
      <p:sp>
        <p:nvSpPr>
          <p:cNvPr id="6" name="Titre 4"/>
          <p:cNvSpPr txBox="1">
            <a:spLocks/>
          </p:cNvSpPr>
          <p:nvPr/>
        </p:nvSpPr>
        <p:spPr>
          <a:xfrm>
            <a:off x="0" y="785794"/>
            <a:ext cx="9358346" cy="642942"/>
          </a:xfrm>
          <a:prstGeom prst="rect">
            <a:avLst/>
          </a:prstGeom>
        </p:spPr>
        <p:txBody>
          <a:bodyPr vert="horz" lIns="91440" tIns="45720" rIns="91440" bIns="45720" rtlCol="0" anchor="b" anchorCtr="0">
            <a:noAutofit/>
          </a:bodyPr>
          <a:lstStyle/>
          <a:p>
            <a:pPr marL="857250" marR="0" lvl="0" indent="-857250" algn="ctr" defTabSz="914400" rtl="0" eaLnBrk="1" fontAlgn="auto" latinLnBrk="0" hangingPunct="1">
              <a:lnSpc>
                <a:spcPct val="100000"/>
              </a:lnSpc>
              <a:spcBef>
                <a:spcPct val="0"/>
              </a:spcBef>
              <a:spcAft>
                <a:spcPts val="0"/>
              </a:spcAft>
              <a:buClr>
                <a:schemeClr val="accent4">
                  <a:lumMod val="50000"/>
                </a:schemeClr>
              </a:buClr>
              <a:buSzPct val="97000"/>
              <a:tabLst/>
              <a:defRPr/>
            </a:pPr>
            <a:r>
              <a:rPr lang="fr-FR" sz="4000" b="1" noProof="0" dirty="0" smtClean="0">
                <a:solidFill>
                  <a:schemeClr val="tx2">
                    <a:lumMod val="50000"/>
                  </a:schemeClr>
                </a:solidFill>
                <a:effectLst>
                  <a:innerShdw blurRad="38100">
                    <a:schemeClr val="tx1">
                      <a:lumMod val="85000"/>
                    </a:schemeClr>
                  </a:innerShdw>
                </a:effectLst>
                <a:latin typeface="+mj-lt"/>
                <a:ea typeface="+mj-ea"/>
                <a:cs typeface="+mj-cs"/>
              </a:rPr>
              <a:t>Qu’est-ce </a:t>
            </a:r>
            <a:r>
              <a:rPr lang="fr-FR" sz="4000" b="1" noProof="0" dirty="0" smtClean="0">
                <a:solidFill>
                  <a:schemeClr val="tx2">
                    <a:lumMod val="50000"/>
                  </a:schemeClr>
                </a:solidFill>
                <a:effectLst>
                  <a:innerShdw blurRad="38100">
                    <a:schemeClr val="tx1">
                      <a:lumMod val="85000"/>
                    </a:schemeClr>
                  </a:innerShdw>
                </a:effectLst>
                <a:latin typeface="+mj-lt"/>
                <a:ea typeface="+mj-ea"/>
                <a:cs typeface="+mj-cs"/>
              </a:rPr>
              <a:t>que </a:t>
            </a:r>
            <a:r>
              <a:rPr kumimoji="0" lang="fr-FR" sz="4000" b="1" i="0" u="none" strike="noStrike" kern="1200" cap="none" spc="0" normalizeH="0" baseline="0" noProof="0" dirty="0" smtClean="0">
                <a:ln>
                  <a:noFill/>
                </a:ln>
                <a:solidFill>
                  <a:schemeClr val="tx2">
                    <a:lumMod val="50000"/>
                  </a:schemeClr>
                </a:solidFill>
                <a:effectLst>
                  <a:innerShdw blurRad="38100">
                    <a:schemeClr val="tx1">
                      <a:lumMod val="85000"/>
                    </a:schemeClr>
                  </a:innerShdw>
                </a:effectLst>
                <a:uLnTx/>
                <a:uFillTx/>
                <a:latin typeface="+mj-lt"/>
                <a:ea typeface="+mj-ea"/>
                <a:cs typeface="+mj-cs"/>
              </a:rPr>
              <a:t>l’éco-consommation ?</a:t>
            </a:r>
            <a:endParaRPr kumimoji="0" lang="fr-FR" sz="4000" b="1" i="0" u="none" strike="noStrike" kern="1200" cap="none" spc="0" normalizeH="0" baseline="0" noProof="0" dirty="0">
              <a:ln>
                <a:noFill/>
              </a:ln>
              <a:solidFill>
                <a:schemeClr val="tx2">
                  <a:lumMod val="50000"/>
                </a:schemeClr>
              </a:solidFill>
              <a:effectLst>
                <a:innerShdw blurRad="38100">
                  <a:schemeClr val="tx1">
                    <a:lumMod val="85000"/>
                  </a:schemeClr>
                </a:innerShdw>
              </a:effectLst>
              <a:uLnTx/>
              <a:uFillTx/>
              <a:latin typeface="+mj-lt"/>
              <a:ea typeface="+mj-ea"/>
              <a:cs typeface="+mj-cs"/>
            </a:endParaRPr>
          </a:p>
        </p:txBody>
      </p:sp>
      <p:pic>
        <p:nvPicPr>
          <p:cNvPr id="7" name="Image 6" descr="herbe_logo.jpg"/>
          <p:cNvPicPr>
            <a:picLocks noChangeAspect="1"/>
          </p:cNvPicPr>
          <p:nvPr/>
        </p:nvPicPr>
        <p:blipFill>
          <a:blip r:embed="rId2" cstate="print"/>
          <a:srcRect l="6117" t="44171" r="4122" b="6282"/>
          <a:stretch>
            <a:fillRect/>
          </a:stretch>
        </p:blipFill>
        <p:spPr>
          <a:xfrm>
            <a:off x="0" y="5643554"/>
            <a:ext cx="9144000" cy="1214446"/>
          </a:xfrm>
          <a:prstGeom prst="rect">
            <a:avLst/>
          </a:prstGeom>
        </p:spPr>
      </p:pic>
      <p:sp>
        <p:nvSpPr>
          <p:cNvPr id="5" name="ZoneTexte 4"/>
          <p:cNvSpPr txBox="1"/>
          <p:nvPr/>
        </p:nvSpPr>
        <p:spPr>
          <a:xfrm>
            <a:off x="0" y="0"/>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accent6">
                    <a:lumMod val="75000"/>
                  </a:schemeClr>
                </a:solidFill>
              </a:rPr>
              <a:t>I. 1) Définition</a:t>
            </a:r>
            <a:endParaRPr lang="fr-FR" sz="3200" b="1" dirty="0">
              <a:solidFill>
                <a:schemeClr val="accent6">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5728"/>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accent6">
                    <a:lumMod val="75000"/>
                  </a:schemeClr>
                </a:solidFill>
              </a:rPr>
              <a:t>I. 2) Importance </a:t>
            </a:r>
            <a:r>
              <a:rPr lang="fr-FR" sz="3200" b="1" dirty="0" smtClean="0">
                <a:solidFill>
                  <a:schemeClr val="accent6">
                    <a:lumMod val="75000"/>
                  </a:schemeClr>
                </a:solidFill>
              </a:rPr>
              <a:t>stratégique de la cible</a:t>
            </a:r>
            <a:endParaRPr lang="fr-FR" sz="3200" b="1" dirty="0">
              <a:solidFill>
                <a:schemeClr val="accent6">
                  <a:lumMod val="75000"/>
                </a:schemeClr>
              </a:solidFill>
            </a:endParaRPr>
          </a:p>
        </p:txBody>
      </p:sp>
      <p:sp>
        <p:nvSpPr>
          <p:cNvPr id="3" name="ZoneTexte 2"/>
          <p:cNvSpPr txBox="1"/>
          <p:nvPr/>
        </p:nvSpPr>
        <p:spPr>
          <a:xfrm>
            <a:off x="214282" y="714356"/>
            <a:ext cx="8501122" cy="6432530"/>
          </a:xfrm>
          <a:prstGeom prst="rect">
            <a:avLst/>
          </a:prstGeom>
          <a:noFill/>
        </p:spPr>
        <p:txBody>
          <a:bodyPr wrap="square" rtlCol="0">
            <a:spAutoFit/>
          </a:bodyPr>
          <a:lstStyle/>
          <a:p>
            <a:pPr algn="just"/>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	«Selon le </a:t>
            </a:r>
            <a:r>
              <a:rPr lang="fr-FR" dirty="0" err="1" smtClean="0">
                <a:solidFill>
                  <a:schemeClr val="tx2">
                    <a:lumMod val="25000"/>
                  </a:schemeClr>
                </a:solidFill>
              </a:rPr>
              <a:t>Greendex</a:t>
            </a:r>
            <a:r>
              <a:rPr lang="fr-FR" dirty="0" smtClean="0">
                <a:solidFill>
                  <a:schemeClr val="tx2">
                    <a:lumMod val="25000"/>
                  </a:schemeClr>
                </a:solidFill>
              </a:rPr>
              <a:t> (Consumer </a:t>
            </a:r>
            <a:r>
              <a:rPr lang="fr-FR" dirty="0" err="1" smtClean="0">
                <a:solidFill>
                  <a:schemeClr val="tx2">
                    <a:lumMod val="25000"/>
                  </a:schemeClr>
                </a:solidFill>
              </a:rPr>
              <a:t>Choice</a:t>
            </a:r>
            <a:r>
              <a:rPr lang="fr-FR" dirty="0" smtClean="0">
                <a:solidFill>
                  <a:schemeClr val="tx2">
                    <a:lumMod val="25000"/>
                  </a:schemeClr>
                </a:solidFill>
              </a:rPr>
              <a:t> and the environnement, a </a:t>
            </a:r>
            <a:r>
              <a:rPr lang="fr-FR" dirty="0" err="1" smtClean="0">
                <a:solidFill>
                  <a:schemeClr val="tx2">
                    <a:lumMod val="25000"/>
                  </a:schemeClr>
                </a:solidFill>
              </a:rPr>
              <a:t>worldwilde</a:t>
            </a:r>
            <a:r>
              <a:rPr lang="fr-FR" dirty="0" smtClean="0">
                <a:solidFill>
                  <a:schemeClr val="tx2">
                    <a:lumMod val="25000"/>
                  </a:schemeClr>
                </a:solidFill>
              </a:rPr>
              <a:t> </a:t>
            </a:r>
            <a:r>
              <a:rPr lang="fr-FR" dirty="0" err="1" smtClean="0">
                <a:solidFill>
                  <a:schemeClr val="tx2">
                    <a:lumMod val="25000"/>
                  </a:schemeClr>
                </a:solidFill>
              </a:rPr>
              <a:t>Tracking</a:t>
            </a:r>
            <a:r>
              <a:rPr lang="fr-FR" dirty="0" smtClean="0">
                <a:solidFill>
                  <a:schemeClr val="tx2">
                    <a:lumMod val="25000"/>
                  </a:schemeClr>
                </a:solidFill>
              </a:rPr>
              <a:t> Survey),  l’indice des comportements environnementaux à l’échelle mondiale, les citoyens du monde adoptent de plus en plus un mode de consommation responsable</a:t>
            </a:r>
            <a:r>
              <a:rPr lang="fr-FR" dirty="0" smtClean="0">
                <a:solidFill>
                  <a:schemeClr val="tx2">
                    <a:lumMod val="25000"/>
                  </a:schemeClr>
                </a:solidFill>
              </a:rPr>
              <a:t>». </a:t>
            </a:r>
            <a:r>
              <a:rPr lang="fr-FR" dirty="0" smtClean="0">
                <a:solidFill>
                  <a:schemeClr val="tx2">
                    <a:lumMod val="25000"/>
                  </a:schemeClr>
                </a:solidFill>
              </a:rPr>
              <a:t>83% des Français se déclarent inquiets lorsqu'ils pensen</a:t>
            </a:r>
            <a:r>
              <a:rPr lang="fr-FR" dirty="0" smtClean="0">
                <a:solidFill>
                  <a:schemeClr val="tx2">
                    <a:lumMod val="25000"/>
                  </a:schemeClr>
                </a:solidFill>
              </a:rPr>
              <a:t>t à l’avenir de la planète (</a:t>
            </a:r>
            <a:r>
              <a:rPr lang="fr-FR" dirty="0" err="1" smtClean="0">
                <a:solidFill>
                  <a:schemeClr val="tx2">
                    <a:lumMod val="25000"/>
                  </a:schemeClr>
                </a:solidFill>
              </a:rPr>
              <a:t>Tns</a:t>
            </a:r>
            <a:r>
              <a:rPr lang="fr-FR" dirty="0" smtClean="0">
                <a:solidFill>
                  <a:schemeClr val="tx2">
                    <a:lumMod val="25000"/>
                  </a:schemeClr>
                </a:solidFill>
              </a:rPr>
              <a:t> Sofres 2006)</a:t>
            </a:r>
          </a:p>
          <a:p>
            <a:pPr algn="just"/>
            <a:endParaRPr lang="fr-FR" dirty="0" smtClean="0">
              <a:solidFill>
                <a:schemeClr val="tx2">
                  <a:lumMod val="25000"/>
                </a:schemeClr>
              </a:solidFill>
            </a:endParaRPr>
          </a:p>
          <a:p>
            <a:pPr algn="just"/>
            <a:r>
              <a:rPr lang="fr-FR" dirty="0" smtClean="0">
                <a:solidFill>
                  <a:schemeClr val="tx2">
                    <a:lumMod val="25000"/>
                  </a:schemeClr>
                </a:solidFill>
              </a:rPr>
              <a:t>	La population prend progressivement conscience d</a:t>
            </a:r>
            <a:r>
              <a:rPr lang="fr-FR" dirty="0" smtClean="0">
                <a:solidFill>
                  <a:schemeClr val="tx2">
                    <a:lumMod val="25000"/>
                  </a:schemeClr>
                </a:solidFill>
              </a:rPr>
              <a:t>es risques liés à la dégradation de l’environnement et est de plus en plus sensibles à celui-ci. Ainsi les éco-consommateurs représentent aujourd’hui une grande partie de la population mondiale. Chaque personne exerce sans le savoir, volontairement ou non, de nombreux gestes écologiques (utilisation de sacs réutilisables, recyclage des déchets, etc.).</a:t>
            </a:r>
          </a:p>
          <a:p>
            <a:pPr algn="just"/>
            <a:r>
              <a:rPr lang="fr-FR" dirty="0" smtClean="0">
                <a:solidFill>
                  <a:schemeClr val="tx2">
                    <a:lumMod val="25000"/>
                  </a:schemeClr>
                </a:solidFill>
              </a:rPr>
              <a:t> </a:t>
            </a:r>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La taille et le </a:t>
            </a:r>
            <a:r>
              <a:rPr lang="fr-FR" dirty="0" smtClean="0">
                <a:solidFill>
                  <a:schemeClr val="tx2">
                    <a:lumMod val="25000"/>
                  </a:schemeClr>
                </a:solidFill>
              </a:rPr>
              <a:t>poids de la cible </a:t>
            </a:r>
            <a:r>
              <a:rPr lang="fr-FR" dirty="0" smtClean="0">
                <a:solidFill>
                  <a:schemeClr val="tx2">
                    <a:lumMod val="25000"/>
                  </a:schemeClr>
                </a:solidFill>
              </a:rPr>
              <a:t>représente donc un réel enjeux pour les entreprises, qui doivent anticiper et répondre à l’émergence de cette nouvelle demande.</a:t>
            </a:r>
          </a:p>
          <a:p>
            <a:pPr algn="just"/>
            <a:endParaRPr lang="fr-FR" dirty="0" smtClean="0">
              <a:solidFill>
                <a:schemeClr val="tx2">
                  <a:lumMod val="25000"/>
                </a:schemeClr>
              </a:solidFill>
            </a:endParaRPr>
          </a:p>
          <a:p>
            <a:pPr algn="just"/>
            <a:r>
              <a:rPr lang="fr-FR" dirty="0" smtClean="0">
                <a:solidFill>
                  <a:schemeClr val="tx2">
                    <a:lumMod val="25000"/>
                  </a:schemeClr>
                </a:solidFill>
              </a:rPr>
              <a:t> 	</a:t>
            </a:r>
            <a:r>
              <a:rPr lang="fr-FR" b="1" dirty="0" smtClean="0">
                <a:solidFill>
                  <a:schemeClr val="tx2">
                    <a:lumMod val="25000"/>
                  </a:schemeClr>
                </a:solidFill>
              </a:rPr>
              <a:t>L’importance stratégique est donc défini par le développement de la demande d’</a:t>
            </a:r>
            <a:r>
              <a:rPr lang="fr-FR" b="1" dirty="0" err="1" smtClean="0">
                <a:solidFill>
                  <a:schemeClr val="tx2">
                    <a:lumMod val="25000"/>
                  </a:schemeClr>
                </a:solidFill>
              </a:rPr>
              <a:t>éco-produits</a:t>
            </a:r>
            <a:endParaRPr lang="fr-FR" b="1" dirty="0" smtClean="0">
              <a:solidFill>
                <a:schemeClr val="tx2">
                  <a:lumMod val="25000"/>
                </a:schemeClr>
              </a:solidFill>
            </a:endParaRPr>
          </a:p>
          <a:p>
            <a:pPr algn="just"/>
            <a:r>
              <a:rPr lang="fr-FR" dirty="0" smtClean="0">
                <a:solidFill>
                  <a:schemeClr val="tx2">
                    <a:lumMod val="25000"/>
                  </a:schemeClr>
                </a:solidFill>
              </a:rPr>
              <a:t/>
            </a:r>
            <a:br>
              <a:rPr lang="fr-FR" dirty="0" smtClean="0">
                <a:solidFill>
                  <a:schemeClr val="tx2">
                    <a:lumMod val="25000"/>
                  </a:schemeClr>
                </a:solidFill>
              </a:rPr>
            </a:br>
            <a:endParaRPr lang="fr-FR" sz="1600" dirty="0">
              <a:solidFill>
                <a:schemeClr val="tx2">
                  <a:lumMod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7158" y="357166"/>
            <a:ext cx="8001056" cy="3693319"/>
          </a:xfrm>
          <a:prstGeom prst="rect">
            <a:avLst/>
          </a:prstGeom>
          <a:noFill/>
        </p:spPr>
        <p:txBody>
          <a:bodyPr wrap="square" rtlCol="0">
            <a:spAutoFit/>
          </a:bodyPr>
          <a:lstStyle/>
          <a:p>
            <a:endParaRPr lang="fr-FR" dirty="0" smtClean="0">
              <a:solidFill>
                <a:schemeClr val="tx2">
                  <a:lumMod val="25000"/>
                </a:schemeClr>
              </a:solidFill>
            </a:endParaRPr>
          </a:p>
          <a:p>
            <a:endParaRPr lang="fr-FR" dirty="0" smtClean="0">
              <a:solidFill>
                <a:schemeClr val="tx2">
                  <a:lumMod val="25000"/>
                </a:schemeClr>
              </a:solidFill>
            </a:endParaRPr>
          </a:p>
          <a:p>
            <a:pPr algn="just">
              <a:buFont typeface="Arial" pitchFamily="34" charset="0"/>
              <a:buChar char="•"/>
            </a:pPr>
            <a:r>
              <a:rPr lang="fr-FR" dirty="0">
                <a:solidFill>
                  <a:schemeClr val="tx2">
                    <a:lumMod val="25000"/>
                  </a:schemeClr>
                </a:solidFill>
              </a:rPr>
              <a:t> </a:t>
            </a:r>
            <a:r>
              <a:rPr lang="fr-FR" dirty="0" smtClean="0">
                <a:solidFill>
                  <a:schemeClr val="tx2">
                    <a:lumMod val="25000"/>
                  </a:schemeClr>
                </a:solidFill>
              </a:rPr>
              <a:t>Baisser « l’empreinte écologique » ( la mesure la consommation humaine de ressources naturelles ) celle-ci est calculée en hectare et prend en compte la capacité de régénération de la planète. </a:t>
            </a:r>
          </a:p>
          <a:p>
            <a:pPr algn="just"/>
            <a:endParaRPr lang="fr-FR" dirty="0" smtClean="0">
              <a:solidFill>
                <a:schemeClr val="tx2">
                  <a:lumMod val="25000"/>
                </a:schemeClr>
              </a:solidFill>
            </a:endParaRPr>
          </a:p>
          <a:p>
            <a:pPr algn="just"/>
            <a:r>
              <a:rPr lang="fr-FR" dirty="0" smtClean="0">
                <a:solidFill>
                  <a:schemeClr val="tx2">
                    <a:lumMod val="25000"/>
                  </a:schemeClr>
                </a:solidFill>
              </a:rPr>
              <a:t>	 </a:t>
            </a:r>
            <a:r>
              <a:rPr lang="fr-FR" dirty="0" smtClean="0">
                <a:solidFill>
                  <a:schemeClr val="tx2">
                    <a:lumMod val="25000"/>
                  </a:schemeClr>
                </a:solidFill>
              </a:rPr>
              <a:t>Pour cela, les éco-consommateurs s’informent et réfléchissent sur les conditions de fabrication d’un produit, l’impact que le produit engendre sur l’environnement tout au long de son cycle de vie. </a:t>
            </a:r>
          </a:p>
          <a:p>
            <a:pPr algn="just"/>
            <a:r>
              <a:rPr lang="fr-FR" dirty="0" smtClean="0">
                <a:solidFill>
                  <a:schemeClr val="tx2">
                    <a:lumMod val="25000"/>
                  </a:schemeClr>
                </a:solidFill>
              </a:rPr>
              <a:t>Ainsi, à chaque achats, un éco-consommateur se posent de nombreuses questions</a:t>
            </a:r>
          </a:p>
          <a:p>
            <a:pPr algn="just"/>
            <a:endParaRPr lang="fr-FR" dirty="0">
              <a:solidFill>
                <a:schemeClr val="tx2">
                  <a:lumMod val="25000"/>
                </a:schemeClr>
              </a:solidFill>
            </a:endParaRPr>
          </a:p>
        </p:txBody>
      </p:sp>
      <p:sp>
        <p:nvSpPr>
          <p:cNvPr id="5" name="ZoneTexte 4"/>
          <p:cNvSpPr txBox="1"/>
          <p:nvPr/>
        </p:nvSpPr>
        <p:spPr>
          <a:xfrm>
            <a:off x="0" y="285728"/>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accent6">
                    <a:lumMod val="75000"/>
                  </a:schemeClr>
                </a:solidFill>
              </a:rPr>
              <a:t>I. 3) Intérêts et accessibilité de la cible</a:t>
            </a:r>
            <a:endParaRPr lang="fr-FR" sz="3200" b="1" dirty="0">
              <a:solidFill>
                <a:schemeClr val="accent6">
                  <a:lumMod val="75000"/>
                </a:schemeClr>
              </a:solidFill>
            </a:endParaRPr>
          </a:p>
        </p:txBody>
      </p:sp>
      <p:sp>
        <p:nvSpPr>
          <p:cNvPr id="6" name="ZoneTexte 5"/>
          <p:cNvSpPr txBox="1"/>
          <p:nvPr/>
        </p:nvSpPr>
        <p:spPr>
          <a:xfrm>
            <a:off x="285720" y="3857628"/>
            <a:ext cx="8001056" cy="3416320"/>
          </a:xfrm>
          <a:prstGeom prst="rect">
            <a:avLst/>
          </a:prstGeom>
          <a:noFill/>
        </p:spPr>
        <p:txBody>
          <a:bodyPr wrap="square" rtlCol="0">
            <a:spAutoFit/>
          </a:bodyPr>
          <a:lstStyle/>
          <a:p>
            <a:pPr algn="just">
              <a:buFont typeface="Arial" pitchFamily="34" charset="0"/>
              <a:buChar char="•"/>
            </a:pPr>
            <a:r>
              <a:rPr lang="fr-FR" dirty="0" smtClean="0">
                <a:solidFill>
                  <a:schemeClr val="tx2">
                    <a:lumMod val="25000"/>
                  </a:schemeClr>
                </a:solidFill>
              </a:rPr>
              <a:t> La population juge insuffisant et pas </a:t>
            </a:r>
            <a:r>
              <a:rPr lang="fr-FR" dirty="0" smtClean="0">
                <a:solidFill>
                  <a:schemeClr val="tx2">
                    <a:lumMod val="25000"/>
                  </a:schemeClr>
                </a:solidFill>
              </a:rPr>
              <a:t>assez clair </a:t>
            </a:r>
            <a:r>
              <a:rPr lang="fr-FR" dirty="0" smtClean="0">
                <a:solidFill>
                  <a:schemeClr val="tx2">
                    <a:lumMod val="25000"/>
                  </a:schemeClr>
                </a:solidFill>
              </a:rPr>
              <a:t>le niveau d’information sur les écoproduits or ils expriment un réel intérêt à intégrer des gestes éco-citoyens. </a:t>
            </a:r>
          </a:p>
          <a:p>
            <a:pPr algn="just"/>
            <a:r>
              <a:rPr lang="fr-FR" dirty="0" smtClean="0">
                <a:solidFill>
                  <a:schemeClr val="tx2">
                    <a:lumMod val="25000"/>
                  </a:schemeClr>
                </a:solidFill>
              </a:rPr>
              <a:t/>
            </a:r>
            <a:br>
              <a:rPr lang="fr-FR" dirty="0" smtClean="0">
                <a:solidFill>
                  <a:schemeClr val="tx2">
                    <a:lumMod val="25000"/>
                  </a:schemeClr>
                </a:solidFill>
              </a:rPr>
            </a:br>
            <a:r>
              <a:rPr lang="fr-FR" dirty="0" smtClean="0">
                <a:solidFill>
                  <a:schemeClr val="tx2">
                    <a:lumMod val="25000"/>
                  </a:schemeClr>
                </a:solidFill>
              </a:rPr>
              <a:t>Pour </a:t>
            </a:r>
            <a:r>
              <a:rPr lang="fr-FR" dirty="0" smtClean="0">
                <a:solidFill>
                  <a:schemeClr val="tx2">
                    <a:lumMod val="25000"/>
                  </a:schemeClr>
                </a:solidFill>
              </a:rPr>
              <a:t>atteindre les éco-consommateurs, les entreprises et les produits doivent </a:t>
            </a:r>
            <a:r>
              <a:rPr lang="fr-FR" dirty="0" smtClean="0">
                <a:solidFill>
                  <a:schemeClr val="tx2">
                    <a:lumMod val="25000"/>
                  </a:schemeClr>
                </a:solidFill>
              </a:rPr>
              <a:t>ré</a:t>
            </a:r>
            <a:r>
              <a:rPr lang="fr-FR" dirty="0" smtClean="0">
                <a:solidFill>
                  <a:schemeClr val="tx2">
                    <a:lumMod val="25000"/>
                  </a:schemeClr>
                </a:solidFill>
              </a:rPr>
              <a:t>pondre </a:t>
            </a:r>
            <a:r>
              <a:rPr lang="fr-FR" dirty="0" smtClean="0">
                <a:solidFill>
                  <a:schemeClr val="tx2">
                    <a:lumMod val="25000"/>
                  </a:schemeClr>
                </a:solidFill>
              </a:rPr>
              <a:t>à plusieurs critères…</a:t>
            </a:r>
          </a:p>
          <a:p>
            <a:pPr algn="just"/>
            <a:endParaRPr lang="fr-FR" dirty="0" smtClean="0">
              <a:solidFill>
                <a:schemeClr val="tx2">
                  <a:lumMod val="25000"/>
                </a:schemeClr>
              </a:solidFill>
            </a:endParaRPr>
          </a:p>
          <a:p>
            <a:pPr algn="just"/>
            <a:r>
              <a:rPr lang="fr-FR" dirty="0" smtClean="0">
                <a:solidFill>
                  <a:schemeClr val="tx2">
                    <a:lumMod val="25000"/>
                  </a:schemeClr>
                </a:solidFill>
              </a:rPr>
              <a:t>Conditions </a:t>
            </a:r>
            <a:r>
              <a:rPr lang="fr-FR" dirty="0" smtClean="0">
                <a:solidFill>
                  <a:schemeClr val="tx2">
                    <a:lumMod val="25000"/>
                  </a:schemeClr>
                </a:solidFill>
              </a:rPr>
              <a:t>de fabrication des </a:t>
            </a:r>
            <a:r>
              <a:rPr lang="fr-FR" dirty="0" smtClean="0">
                <a:solidFill>
                  <a:schemeClr val="tx2">
                    <a:lumMod val="25000"/>
                  </a:schemeClr>
                </a:solidFill>
              </a:rPr>
              <a:t>produits, transport, emballage, recyclage, composition des matières premières, consommation d’électricité, labellisation des produits, </a:t>
            </a:r>
            <a:r>
              <a:rPr lang="fr-FR" dirty="0" err="1" smtClean="0">
                <a:solidFill>
                  <a:schemeClr val="tx2">
                    <a:lumMod val="25000"/>
                  </a:schemeClr>
                </a:solidFill>
              </a:rPr>
              <a:t>etc</a:t>
            </a:r>
            <a:endParaRPr lang="fr-FR" dirty="0" smtClean="0">
              <a:solidFill>
                <a:schemeClr val="tx2">
                  <a:lumMod val="25000"/>
                </a:schemeClr>
              </a:solidFill>
            </a:endParaRPr>
          </a:p>
          <a:p>
            <a:r>
              <a:rPr lang="fr-FR" dirty="0" smtClean="0">
                <a:solidFill>
                  <a:schemeClr val="tx2">
                    <a:lumMod val="25000"/>
                  </a:schemeClr>
                </a:solidFill>
              </a:rPr>
              <a:t> </a:t>
            </a:r>
            <a:br>
              <a:rPr lang="fr-FR" dirty="0" smtClean="0">
                <a:solidFill>
                  <a:schemeClr val="tx2">
                    <a:lumMod val="25000"/>
                  </a:schemeClr>
                </a:solidFill>
              </a:rPr>
            </a:br>
            <a:endParaRPr lang="fr-FR" dirty="0">
              <a:solidFill>
                <a:schemeClr val="tx2">
                  <a:lumMod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14282" y="642918"/>
            <a:ext cx="7786742" cy="4062651"/>
          </a:xfrm>
          <a:prstGeom prst="rect">
            <a:avLst/>
          </a:prstGeom>
          <a:noFill/>
        </p:spPr>
        <p:txBody>
          <a:bodyPr wrap="square" rtlCol="0">
            <a:spAutoFit/>
          </a:bodyPr>
          <a:lstStyle/>
          <a:p>
            <a:pPr>
              <a:buFont typeface="Arial" pitchFamily="34" charset="0"/>
              <a:buChar char="•"/>
            </a:pPr>
            <a:r>
              <a:rPr lang="fr-FR" sz="2000" dirty="0">
                <a:solidFill>
                  <a:schemeClr val="tx2">
                    <a:lumMod val="25000"/>
                  </a:schemeClr>
                </a:solidFill>
              </a:rPr>
              <a:t> </a:t>
            </a:r>
            <a:r>
              <a:rPr lang="fr-FR" sz="2000" dirty="0" smtClean="0">
                <a:solidFill>
                  <a:schemeClr val="tx2">
                    <a:lumMod val="25000"/>
                  </a:schemeClr>
                </a:solidFill>
              </a:rPr>
              <a:t>Impact sur </a:t>
            </a:r>
            <a:r>
              <a:rPr lang="fr-FR" sz="2000" b="1" u="sng" dirty="0" smtClean="0">
                <a:solidFill>
                  <a:schemeClr val="tx2">
                    <a:lumMod val="25000"/>
                  </a:schemeClr>
                </a:solidFill>
              </a:rPr>
              <a:t>les gestes quotidiens:</a:t>
            </a:r>
          </a:p>
          <a:p>
            <a:endParaRPr lang="fr-FR" sz="2000" u="sng" dirty="0" smtClean="0">
              <a:solidFill>
                <a:schemeClr val="tx2">
                  <a:lumMod val="25000"/>
                </a:schemeClr>
              </a:solidFill>
            </a:endParaRPr>
          </a:p>
          <a:p>
            <a:pPr algn="just">
              <a:buFontTx/>
              <a:buChar char="-"/>
            </a:pPr>
            <a:r>
              <a:rPr lang="fr-FR" sz="2000" dirty="0" smtClean="0">
                <a:solidFill>
                  <a:schemeClr val="tx2">
                    <a:lumMod val="25000"/>
                  </a:schemeClr>
                </a:solidFill>
              </a:rPr>
              <a:t>L’alimentation : consommation de produits issus de l’agriculture biologique  et du commerce équitable (céréales, et légumineuses riche en protéine végétale), lutte contre l’élevage intensif et industriel,</a:t>
            </a:r>
          </a:p>
          <a:p>
            <a:endParaRPr lang="fr-FR" sz="2000" dirty="0" smtClean="0">
              <a:solidFill>
                <a:schemeClr val="tx2">
                  <a:lumMod val="25000"/>
                </a:schemeClr>
              </a:solidFill>
            </a:endParaRPr>
          </a:p>
          <a:p>
            <a:pPr>
              <a:buFontTx/>
              <a:buChar char="-"/>
            </a:pPr>
            <a:r>
              <a:rPr lang="fr-FR" sz="2000" dirty="0">
                <a:solidFill>
                  <a:schemeClr val="tx2">
                    <a:lumMod val="25000"/>
                  </a:schemeClr>
                </a:solidFill>
              </a:rPr>
              <a:t> </a:t>
            </a:r>
            <a:r>
              <a:rPr lang="fr-FR" sz="2000" dirty="0" smtClean="0">
                <a:solidFill>
                  <a:schemeClr val="tx2">
                    <a:lumMod val="25000"/>
                  </a:schemeClr>
                </a:solidFill>
              </a:rPr>
              <a:t>Achat de produits textiles et alimentaires répondant à des « écolabels » (produits et services plus respectueux de l’environnement), tel que AB, Cosmebio, NF Environnement, FSC,…Electroménager à faible</a:t>
            </a:r>
          </a:p>
          <a:p>
            <a:r>
              <a:rPr lang="fr-FR" sz="2000" dirty="0">
                <a:solidFill>
                  <a:schemeClr val="tx2">
                    <a:lumMod val="25000"/>
                  </a:schemeClr>
                </a:solidFill>
              </a:rPr>
              <a:t>c</a:t>
            </a:r>
            <a:r>
              <a:rPr lang="fr-FR" sz="2000" dirty="0" smtClean="0">
                <a:solidFill>
                  <a:schemeClr val="tx2">
                    <a:lumMod val="25000"/>
                  </a:schemeClr>
                </a:solidFill>
              </a:rPr>
              <a:t>onsommation d’énergie (« étiquettes énergie »)…</a:t>
            </a:r>
          </a:p>
          <a:p>
            <a:endParaRPr lang="fr-FR" dirty="0">
              <a:solidFill>
                <a:schemeClr val="tx2">
                  <a:lumMod val="25000"/>
                </a:schemeClr>
              </a:solidFill>
            </a:endParaRPr>
          </a:p>
        </p:txBody>
      </p:sp>
      <p:pic>
        <p:nvPicPr>
          <p:cNvPr id="7" name="Image 6" descr="fsc.jpg"/>
          <p:cNvPicPr>
            <a:picLocks noChangeAspect="1"/>
          </p:cNvPicPr>
          <p:nvPr/>
        </p:nvPicPr>
        <p:blipFill>
          <a:blip r:embed="rId2" cstate="print"/>
          <a:stretch>
            <a:fillRect/>
          </a:stretch>
        </p:blipFill>
        <p:spPr>
          <a:xfrm>
            <a:off x="7143768" y="4429132"/>
            <a:ext cx="1422404" cy="1600204"/>
          </a:xfrm>
          <a:prstGeom prst="rect">
            <a:avLst/>
          </a:prstGeom>
        </p:spPr>
      </p:pic>
      <p:pic>
        <p:nvPicPr>
          <p:cNvPr id="8" name="Image 7" descr="l-ecolabel_940x705.jpg"/>
          <p:cNvPicPr>
            <a:picLocks noChangeAspect="1"/>
          </p:cNvPicPr>
          <p:nvPr/>
        </p:nvPicPr>
        <p:blipFill>
          <a:blip r:embed="rId3" cstate="print"/>
          <a:srcRect b="34618"/>
          <a:stretch>
            <a:fillRect/>
          </a:stretch>
        </p:blipFill>
        <p:spPr>
          <a:xfrm>
            <a:off x="3643306" y="5526840"/>
            <a:ext cx="2714644" cy="1331160"/>
          </a:xfrm>
          <a:prstGeom prst="rect">
            <a:avLst/>
          </a:prstGeom>
        </p:spPr>
      </p:pic>
      <p:pic>
        <p:nvPicPr>
          <p:cNvPr id="9" name="Image 8" descr="Logo_AB_fr.jpg"/>
          <p:cNvPicPr>
            <a:picLocks noChangeAspect="1"/>
          </p:cNvPicPr>
          <p:nvPr/>
        </p:nvPicPr>
        <p:blipFill>
          <a:blip r:embed="rId4" cstate="print"/>
          <a:stretch>
            <a:fillRect/>
          </a:stretch>
        </p:blipFill>
        <p:spPr>
          <a:xfrm>
            <a:off x="7893101" y="2928934"/>
            <a:ext cx="1250899" cy="1433779"/>
          </a:xfrm>
          <a:prstGeom prst="rect">
            <a:avLst/>
          </a:prstGeom>
        </p:spPr>
      </p:pic>
      <p:pic>
        <p:nvPicPr>
          <p:cNvPr id="10" name="Image 9" descr="RTEmagicC_Ecolabel_Cosmebio.jpg.jpg"/>
          <p:cNvPicPr>
            <a:picLocks noChangeAspect="1"/>
          </p:cNvPicPr>
          <p:nvPr/>
        </p:nvPicPr>
        <p:blipFill>
          <a:blip r:embed="rId5" cstate="print"/>
          <a:stretch>
            <a:fillRect/>
          </a:stretch>
        </p:blipFill>
        <p:spPr>
          <a:xfrm>
            <a:off x="5286380" y="4429132"/>
            <a:ext cx="1857388" cy="1238259"/>
          </a:xfrm>
          <a:prstGeom prst="rect">
            <a:avLst/>
          </a:prstGeom>
        </p:spPr>
      </p:pic>
      <p:sp>
        <p:nvSpPr>
          <p:cNvPr id="11" name="ZoneTexte 10"/>
          <p:cNvSpPr txBox="1"/>
          <p:nvPr/>
        </p:nvSpPr>
        <p:spPr>
          <a:xfrm>
            <a:off x="6357950" y="6119336"/>
            <a:ext cx="2786050" cy="738664"/>
          </a:xfrm>
          <a:prstGeom prst="rect">
            <a:avLst/>
          </a:prstGeom>
          <a:noFill/>
        </p:spPr>
        <p:txBody>
          <a:bodyPr wrap="square" rtlCol="0">
            <a:spAutoFit/>
          </a:bodyPr>
          <a:lstStyle/>
          <a:p>
            <a:r>
              <a:rPr lang="fr-FR" sz="1400" b="1" dirty="0">
                <a:solidFill>
                  <a:schemeClr val="tx2">
                    <a:lumMod val="25000"/>
                  </a:schemeClr>
                </a:solidFill>
              </a:rPr>
              <a:t>Forest </a:t>
            </a:r>
            <a:r>
              <a:rPr lang="fr-FR" sz="1400" b="1" dirty="0" err="1">
                <a:solidFill>
                  <a:schemeClr val="tx2">
                    <a:lumMod val="25000"/>
                  </a:schemeClr>
                </a:solidFill>
              </a:rPr>
              <a:t>Stewardship</a:t>
            </a:r>
            <a:r>
              <a:rPr lang="fr-FR" sz="1400" b="1" dirty="0">
                <a:solidFill>
                  <a:schemeClr val="tx2">
                    <a:lumMod val="25000"/>
                  </a:schemeClr>
                </a:solidFill>
              </a:rPr>
              <a:t> </a:t>
            </a:r>
            <a:r>
              <a:rPr lang="fr-FR" sz="1400" b="1" dirty="0" smtClean="0">
                <a:solidFill>
                  <a:schemeClr val="tx2">
                    <a:lumMod val="25000"/>
                  </a:schemeClr>
                </a:solidFill>
              </a:rPr>
              <a:t>Council</a:t>
            </a:r>
            <a:r>
              <a:rPr lang="fr-FR" sz="1400" dirty="0" smtClean="0">
                <a:solidFill>
                  <a:schemeClr val="tx2">
                    <a:lumMod val="25000"/>
                  </a:schemeClr>
                </a:solidFill>
              </a:rPr>
              <a:t/>
            </a:r>
            <a:br>
              <a:rPr lang="fr-FR" sz="1400" dirty="0" smtClean="0">
                <a:solidFill>
                  <a:schemeClr val="tx2">
                    <a:lumMod val="25000"/>
                  </a:schemeClr>
                </a:solidFill>
              </a:rPr>
            </a:br>
            <a:r>
              <a:rPr lang="fr-FR" sz="1400" dirty="0" smtClean="0">
                <a:solidFill>
                  <a:schemeClr val="tx2">
                    <a:lumMod val="25000"/>
                  </a:schemeClr>
                </a:solidFill>
              </a:rPr>
              <a:t>(développement durable des forêts)</a:t>
            </a:r>
            <a:endParaRPr lang="fr-FR" sz="1400" dirty="0">
              <a:solidFill>
                <a:schemeClr val="tx2">
                  <a:lumMod val="25000"/>
                </a:schemeClr>
              </a:solidFill>
            </a:endParaRPr>
          </a:p>
        </p:txBody>
      </p:sp>
      <p:pic>
        <p:nvPicPr>
          <p:cNvPr id="12" name="Image 11" descr="etiquette_energie_A.jpg"/>
          <p:cNvPicPr>
            <a:picLocks noChangeAspect="1"/>
          </p:cNvPicPr>
          <p:nvPr/>
        </p:nvPicPr>
        <p:blipFill>
          <a:blip r:embed="rId6" cstate="print"/>
          <a:stretch>
            <a:fillRect/>
          </a:stretch>
        </p:blipFill>
        <p:spPr>
          <a:xfrm>
            <a:off x="214282" y="4567978"/>
            <a:ext cx="2500330" cy="2290022"/>
          </a:xfrm>
          <a:prstGeom prst="rect">
            <a:avLst/>
          </a:prstGeom>
        </p:spPr>
      </p:pic>
      <p:sp>
        <p:nvSpPr>
          <p:cNvPr id="14" name="ZoneTexte 13"/>
          <p:cNvSpPr txBox="1"/>
          <p:nvPr/>
        </p:nvSpPr>
        <p:spPr>
          <a:xfrm>
            <a:off x="0" y="0"/>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accent6">
                    <a:lumMod val="75000"/>
                  </a:schemeClr>
                </a:solidFill>
              </a:rPr>
              <a:t>I. 4) Comportements de la cible</a:t>
            </a:r>
            <a:endParaRPr lang="fr-FR" sz="3200" b="1" dirty="0">
              <a:solidFill>
                <a:schemeClr val="accent6">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descr="eolienne-domestique.jpg"/>
          <p:cNvPicPr>
            <a:picLocks noChangeAspect="1"/>
          </p:cNvPicPr>
          <p:nvPr/>
        </p:nvPicPr>
        <p:blipFill>
          <a:blip r:embed="rId2" cstate="print"/>
          <a:stretch>
            <a:fillRect/>
          </a:stretch>
        </p:blipFill>
        <p:spPr>
          <a:xfrm>
            <a:off x="7143736" y="4886394"/>
            <a:ext cx="2000264" cy="1971606"/>
          </a:xfrm>
          <a:prstGeom prst="rect">
            <a:avLst/>
          </a:prstGeom>
        </p:spPr>
      </p:pic>
      <p:sp>
        <p:nvSpPr>
          <p:cNvPr id="6" name="ZoneTexte 5"/>
          <p:cNvSpPr txBox="1"/>
          <p:nvPr/>
        </p:nvSpPr>
        <p:spPr>
          <a:xfrm>
            <a:off x="214282" y="857232"/>
            <a:ext cx="7572428" cy="6217087"/>
          </a:xfrm>
          <a:prstGeom prst="rect">
            <a:avLst/>
          </a:prstGeom>
          <a:noFill/>
        </p:spPr>
        <p:txBody>
          <a:bodyPr wrap="square" rtlCol="0">
            <a:spAutoFit/>
          </a:bodyPr>
          <a:lstStyle/>
          <a:p>
            <a:r>
              <a:rPr lang="fr-FR" sz="2000" dirty="0" smtClean="0">
                <a:solidFill>
                  <a:schemeClr val="tx2">
                    <a:lumMod val="25000"/>
                  </a:schemeClr>
                </a:solidFill>
              </a:rPr>
              <a:t>- </a:t>
            </a:r>
            <a:r>
              <a:rPr lang="fr-FR" sz="2000" dirty="0">
                <a:solidFill>
                  <a:schemeClr val="tx2">
                    <a:lumMod val="25000"/>
                  </a:schemeClr>
                </a:solidFill>
              </a:rPr>
              <a:t>D</a:t>
            </a:r>
            <a:r>
              <a:rPr lang="fr-FR" sz="2000" dirty="0" smtClean="0">
                <a:solidFill>
                  <a:schemeClr val="tx2">
                    <a:lumMod val="25000"/>
                  </a:schemeClr>
                </a:solidFill>
              </a:rPr>
              <a:t>éplacements en transport en commun, vélo, voiture Hybride ou électrique,</a:t>
            </a:r>
          </a:p>
          <a:p>
            <a:endParaRPr lang="fr-FR" sz="2000" dirty="0">
              <a:solidFill>
                <a:schemeClr val="tx2">
                  <a:lumMod val="25000"/>
                </a:schemeClr>
              </a:solidFill>
            </a:endParaRPr>
          </a:p>
          <a:p>
            <a:pPr>
              <a:buFontTx/>
              <a:buChar char="-"/>
            </a:pPr>
            <a:r>
              <a:rPr lang="fr-FR" sz="2000" dirty="0" smtClean="0">
                <a:solidFill>
                  <a:schemeClr val="tx2">
                    <a:lumMod val="25000"/>
                  </a:schemeClr>
                </a:solidFill>
              </a:rPr>
              <a:t>Le recyclage des déchets non ménager, compost pour les produits naturels (épluchures, café, végétaux, </a:t>
            </a:r>
            <a:r>
              <a:rPr lang="fr-FR" sz="2000" dirty="0" err="1" smtClean="0">
                <a:solidFill>
                  <a:schemeClr val="tx2">
                    <a:lumMod val="25000"/>
                  </a:schemeClr>
                </a:solidFill>
              </a:rPr>
              <a:t>etc</a:t>
            </a:r>
            <a:r>
              <a:rPr lang="fr-FR" sz="2000" dirty="0" smtClean="0">
                <a:solidFill>
                  <a:schemeClr val="tx2">
                    <a:lumMod val="25000"/>
                  </a:schemeClr>
                </a:solidFill>
              </a:rPr>
              <a:t>),</a:t>
            </a:r>
          </a:p>
          <a:p>
            <a:pPr>
              <a:buFontTx/>
              <a:buChar char="-"/>
            </a:pPr>
            <a:endParaRPr lang="fr-FR" sz="2000" dirty="0" smtClean="0">
              <a:solidFill>
                <a:schemeClr val="tx2">
                  <a:lumMod val="25000"/>
                </a:schemeClr>
              </a:solidFill>
            </a:endParaRPr>
          </a:p>
          <a:p>
            <a:pPr>
              <a:buFontTx/>
              <a:buChar char="-"/>
            </a:pPr>
            <a:r>
              <a:rPr lang="fr-FR" sz="2000" dirty="0">
                <a:solidFill>
                  <a:schemeClr val="tx2">
                    <a:lumMod val="25000"/>
                  </a:schemeClr>
                </a:solidFill>
              </a:rPr>
              <a:t> </a:t>
            </a:r>
            <a:r>
              <a:rPr lang="fr-FR" sz="2000" dirty="0" smtClean="0">
                <a:solidFill>
                  <a:schemeClr val="tx2">
                    <a:lumMod val="25000"/>
                  </a:schemeClr>
                </a:solidFill>
              </a:rPr>
              <a:t>réutilisable vs jetable (réduction des emballages alimentaires…)</a:t>
            </a:r>
          </a:p>
          <a:p>
            <a:pPr>
              <a:buFontTx/>
              <a:buChar char="-"/>
            </a:pPr>
            <a:endParaRPr lang="fr-FR" sz="2000" dirty="0">
              <a:solidFill>
                <a:schemeClr val="tx2">
                  <a:lumMod val="25000"/>
                </a:schemeClr>
              </a:solidFill>
            </a:endParaRPr>
          </a:p>
          <a:p>
            <a:pPr>
              <a:buFont typeface="Arial" pitchFamily="34" charset="0"/>
              <a:buChar char="•"/>
            </a:pPr>
            <a:r>
              <a:rPr lang="fr-FR" sz="2000" dirty="0" smtClean="0">
                <a:solidFill>
                  <a:schemeClr val="tx2">
                    <a:lumMod val="25000"/>
                  </a:schemeClr>
                </a:solidFill>
              </a:rPr>
              <a:t> </a:t>
            </a:r>
            <a:r>
              <a:rPr lang="fr-FR" sz="2000" b="1" u="sng" dirty="0">
                <a:solidFill>
                  <a:schemeClr val="tx2">
                    <a:lumMod val="25000"/>
                  </a:schemeClr>
                </a:solidFill>
              </a:rPr>
              <a:t>C</a:t>
            </a:r>
            <a:r>
              <a:rPr lang="fr-FR" sz="2000" b="1" u="sng" dirty="0" smtClean="0">
                <a:solidFill>
                  <a:schemeClr val="tx2">
                    <a:lumMod val="25000"/>
                  </a:schemeClr>
                </a:solidFill>
              </a:rPr>
              <a:t>onsommation énergétique:</a:t>
            </a:r>
            <a:r>
              <a:rPr lang="fr-FR" sz="2000" dirty="0" smtClean="0">
                <a:solidFill>
                  <a:schemeClr val="tx2">
                    <a:lumMod val="25000"/>
                  </a:schemeClr>
                </a:solidFill>
              </a:rPr>
              <a:t> </a:t>
            </a:r>
          </a:p>
          <a:p>
            <a:r>
              <a:rPr lang="fr-FR" sz="2000" dirty="0" smtClean="0">
                <a:solidFill>
                  <a:schemeClr val="tx2">
                    <a:lumMod val="25000"/>
                  </a:schemeClr>
                </a:solidFill>
              </a:rPr>
              <a:t>Utilisation d’énergies renouvelables provenant du vent, de la chaleur de la terre, du soleil, … (énergie solaire, éolienne, hydraulique  et hydroélectricité, biomasse et géothermie)</a:t>
            </a:r>
          </a:p>
          <a:p>
            <a:endParaRPr lang="fr-FR" sz="2000" dirty="0">
              <a:solidFill>
                <a:schemeClr val="tx2">
                  <a:lumMod val="25000"/>
                </a:schemeClr>
              </a:solidFill>
            </a:endParaRPr>
          </a:p>
          <a:p>
            <a:pPr>
              <a:buFont typeface="Arial" pitchFamily="34" charset="0"/>
              <a:buChar char="•"/>
            </a:pPr>
            <a:r>
              <a:rPr lang="fr-FR" sz="2000" dirty="0">
                <a:solidFill>
                  <a:schemeClr val="tx2">
                    <a:lumMod val="25000"/>
                  </a:schemeClr>
                </a:solidFill>
              </a:rPr>
              <a:t> </a:t>
            </a:r>
            <a:r>
              <a:rPr lang="fr-FR" sz="2000" b="1" u="sng" dirty="0" smtClean="0">
                <a:solidFill>
                  <a:schemeClr val="tx2">
                    <a:lumMod val="25000"/>
                  </a:schemeClr>
                </a:solidFill>
              </a:rPr>
              <a:t>Consommation d’eau:</a:t>
            </a:r>
          </a:p>
          <a:p>
            <a:r>
              <a:rPr lang="fr-FR" sz="2000" dirty="0" smtClean="0">
                <a:solidFill>
                  <a:schemeClr val="tx2">
                    <a:lumMod val="25000"/>
                  </a:schemeClr>
                </a:solidFill>
              </a:rPr>
              <a:t>Réduction de la consommation d’eau grâce à des récupérateurs d’eau, des limiteurs de débit, des chasse d’eau adaptées…</a:t>
            </a:r>
          </a:p>
          <a:p>
            <a:endParaRPr lang="fr-FR" dirty="0">
              <a:solidFill>
                <a:schemeClr val="tx2">
                  <a:lumMod val="25000"/>
                </a:schemeClr>
              </a:solidFill>
            </a:endParaRPr>
          </a:p>
        </p:txBody>
      </p:sp>
      <p:sp>
        <p:nvSpPr>
          <p:cNvPr id="5" name="ZoneTexte 4"/>
          <p:cNvSpPr txBox="1"/>
          <p:nvPr/>
        </p:nvSpPr>
        <p:spPr>
          <a:xfrm>
            <a:off x="0" y="0"/>
            <a:ext cx="91440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3200" b="1" dirty="0" smtClean="0">
                <a:solidFill>
                  <a:schemeClr val="accent6">
                    <a:lumMod val="75000"/>
                  </a:schemeClr>
                </a:solidFill>
              </a:rPr>
              <a:t>I. 4) Comportements de la cible</a:t>
            </a:r>
            <a:endParaRPr lang="fr-FR" sz="3200" b="1" dirty="0">
              <a:solidFill>
                <a:schemeClr val="accent6">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500042"/>
            <a:ext cx="8429684" cy="461665"/>
          </a:xfrm>
          <a:prstGeom prst="rect">
            <a:avLst/>
          </a:prstGeom>
          <a:noFill/>
        </p:spPr>
        <p:txBody>
          <a:bodyPr wrap="square" rtlCol="0">
            <a:spAutoFit/>
          </a:bodyPr>
          <a:lstStyle/>
          <a:p>
            <a:pPr algn="ctr"/>
            <a:r>
              <a:rPr lang="fr-FR" sz="2400" dirty="0" smtClean="0">
                <a:solidFill>
                  <a:schemeClr val="tx2">
                    <a:lumMod val="25000"/>
                  </a:schemeClr>
                </a:solidFill>
              </a:rPr>
              <a:t>Quelques exemples d’</a:t>
            </a:r>
            <a:r>
              <a:rPr lang="fr-FR" sz="2400" dirty="0" err="1" smtClean="0">
                <a:solidFill>
                  <a:schemeClr val="tx2">
                    <a:lumMod val="25000"/>
                  </a:schemeClr>
                </a:solidFill>
              </a:rPr>
              <a:t>éco-produits</a:t>
            </a:r>
            <a:endParaRPr lang="fr-FR" sz="2400" dirty="0">
              <a:solidFill>
                <a:schemeClr val="tx2">
                  <a:lumMod val="25000"/>
                </a:schemeClr>
              </a:solidFill>
            </a:endParaRPr>
          </a:p>
        </p:txBody>
      </p:sp>
      <p:pic>
        <p:nvPicPr>
          <p:cNvPr id="4" name="Image 3" descr="couches-lavables-coton-bio.jpg"/>
          <p:cNvPicPr>
            <a:picLocks noChangeAspect="1"/>
          </p:cNvPicPr>
          <p:nvPr/>
        </p:nvPicPr>
        <p:blipFill>
          <a:blip r:embed="rId2" cstate="print"/>
          <a:stretch>
            <a:fillRect/>
          </a:stretch>
        </p:blipFill>
        <p:spPr>
          <a:xfrm>
            <a:off x="5429256" y="1285860"/>
            <a:ext cx="2071530" cy="2138354"/>
          </a:xfrm>
          <a:prstGeom prst="rect">
            <a:avLst/>
          </a:prstGeom>
        </p:spPr>
      </p:pic>
      <p:sp>
        <p:nvSpPr>
          <p:cNvPr id="5" name="ZoneTexte 4"/>
          <p:cNvSpPr txBox="1"/>
          <p:nvPr/>
        </p:nvSpPr>
        <p:spPr>
          <a:xfrm>
            <a:off x="785786" y="1214422"/>
            <a:ext cx="4143404" cy="400110"/>
          </a:xfrm>
          <a:prstGeom prst="rect">
            <a:avLst/>
          </a:prstGeom>
          <a:noFill/>
        </p:spPr>
        <p:txBody>
          <a:bodyPr wrap="square" rtlCol="0">
            <a:spAutoFit/>
          </a:bodyPr>
          <a:lstStyle/>
          <a:p>
            <a:r>
              <a:rPr lang="fr-FR" sz="2000" dirty="0" smtClean="0">
                <a:solidFill>
                  <a:schemeClr val="tx2">
                    <a:lumMod val="25000"/>
                  </a:schemeClr>
                </a:solidFill>
              </a:rPr>
              <a:t>Couches bébé lavables</a:t>
            </a:r>
            <a:endParaRPr lang="fr-FR" sz="2000" dirty="0">
              <a:solidFill>
                <a:schemeClr val="tx2">
                  <a:lumMod val="25000"/>
                </a:schemeClr>
              </a:solidFill>
            </a:endParaRPr>
          </a:p>
        </p:txBody>
      </p:sp>
    </p:spTree>
  </p:cSld>
  <p:clrMapOvr>
    <a:masterClrMapping/>
  </p:clrMapOvr>
</p:sld>
</file>

<file path=ppt/theme/theme1.xml><?xml version="1.0" encoding="utf-8"?>
<a:theme xmlns:a="http://schemas.openxmlformats.org/drawingml/2006/main" name="Fresh">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Fresh">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resh">
      <a:fillStyleLst>
        <a:solidFill>
          <a:schemeClr val="phClr"/>
        </a:solidFill>
        <a:solidFill>
          <a:schemeClr val="phClr">
            <a:tint val="70000"/>
            <a:satMod val="115000"/>
          </a:schemeClr>
        </a:solidFill>
        <a:solidFill>
          <a:schemeClr val="phClr">
            <a:shade val="80000"/>
            <a:satMod val="115000"/>
          </a:schemeClr>
        </a:solidFill>
      </a:fillStyleLst>
      <a:lnStyleLst>
        <a:ln w="25400" cap="flat" cmpd="sng" algn="ctr">
          <a:solidFill>
            <a:schemeClr val="phClr">
              <a:shade val="95000"/>
              <a:satMod val="105000"/>
            </a:schemeClr>
          </a:solidFill>
          <a:prstDash val="solid"/>
          <a:miter/>
        </a:ln>
        <a:ln w="50800" cap="flat" cmpd="sng" algn="ctr">
          <a:solidFill>
            <a:schemeClr val="phClr"/>
          </a:solidFill>
          <a:prstDash val="solid"/>
          <a:miter/>
        </a:ln>
        <a:ln w="76200" cap="flat" cmpd="thickThin" algn="ctr">
          <a:solidFill>
            <a:schemeClr val="phClr">
              <a:alpha val="80000"/>
            </a:schemeClr>
          </a:solidFill>
          <a:prstDash val="solid"/>
          <a:miter/>
        </a:ln>
      </a:lnStyleLst>
      <a:effectStyleLst>
        <a:effectStyle>
          <a:effectLst/>
        </a:effectStyle>
        <a:effectStyle>
          <a:effectLst>
            <a:outerShdw blurRad="63500" sx="101000" sy="101000" rotWithShape="0">
              <a:srgbClr val="FFFFFF">
                <a:alpha val="50000"/>
              </a:srgbClr>
            </a:outerShdw>
          </a:effectLst>
        </a:effectStyle>
        <a:effectStyle>
          <a:effectLst>
            <a:innerShdw blurRad="101600">
              <a:srgbClr val="FFFFFF">
                <a:alpha val="75000"/>
              </a:srgbClr>
            </a:innerShdw>
            <a:outerShdw blurRad="63500" sx="101000" sy="101000" rotWithShape="0">
              <a:srgbClr val="FFFFFF">
                <a:alpha val="50000"/>
              </a:srgbClr>
            </a:outerShdw>
            <a:reflection blurRad="12700" stA="30000" endPos="35000" dist="38100" dir="5400000" sy="-100000" rotWithShape="0"/>
          </a:effectLst>
          <a:scene3d>
            <a:camera prst="orthographicFront">
              <a:rot lat="0" lon="0" rev="0"/>
            </a:camera>
            <a:lightRig rig="balanced" dir="t">
              <a:rot lat="0" lon="0" rev="30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TotalTime>
  <Words>807</Words>
  <Application>Microsoft Office PowerPoint</Application>
  <PresentationFormat>Affichage à l'écran (4:3)</PresentationFormat>
  <Paragraphs>172</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Fresh</vt:lpstr>
      <vt:lpstr>Diapositive 1</vt:lpstr>
      <vt:lpstr>Comment appréhender la cible des éco-consommateurs ?</vt:lpstr>
      <vt:lpstr>Sommaire</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Sophie</dc:creator>
  <cp:lastModifiedBy>Sophie</cp:lastModifiedBy>
  <cp:revision>59</cp:revision>
  <dcterms:created xsi:type="dcterms:W3CDTF">2012-05-17T18:56:08Z</dcterms:created>
  <dcterms:modified xsi:type="dcterms:W3CDTF">2012-05-19T14:59:57Z</dcterms:modified>
</cp:coreProperties>
</file>