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18/05/2012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alienware.fr/"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7" name="Text Box 1"/>
          <p:cNvSpPr txBox="1">
            <a:spLocks noChangeArrowheads="1"/>
          </p:cNvSpPr>
          <p:nvPr/>
        </p:nvSpPr>
        <p:spPr bwMode="auto">
          <a:xfrm>
            <a:off x="0" y="1785926"/>
            <a:ext cx="9144000" cy="3286148"/>
          </a:xfrm>
          <a:prstGeom prst="rect">
            <a:avLst/>
          </a:prstGeom>
          <a:noFill/>
          <a:ln w="9525">
            <a:noFill/>
            <a:round/>
            <a:headEnd/>
            <a:tailEnd/>
          </a:ln>
          <a:effectLst/>
        </p:spPr>
        <p:txBody>
          <a:bodyPr lIns="90000" tIns="45000" rIns="90000" bIns="45000"/>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 Introduction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smtClean="0">
                <a:solidFill>
                  <a:srgbClr val="000000"/>
                </a:solidFill>
                <a:latin typeface="Times New Roman" pitchFamily="18" charset="0"/>
                <a:cs typeface="Times New Roman" pitchFamily="18" charset="0"/>
              </a:rPr>
              <a:t>1. </a:t>
            </a:r>
            <a:r>
              <a:rPr lang="fr-FR" sz="2400" dirty="0">
                <a:solidFill>
                  <a:srgbClr val="000000"/>
                </a:solidFill>
                <a:latin typeface="Times New Roman" pitchFamily="18" charset="0"/>
                <a:cs typeface="Times New Roman" pitchFamily="18" charset="0"/>
              </a:rPr>
              <a:t>Définition du geek</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2. Les chiffres</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3. La segmentation du marché</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b="1" dirty="0">
                <a:solidFill>
                  <a:srgbClr val="FF0000"/>
                </a:solidFill>
                <a:latin typeface="Times New Roman" pitchFamily="18" charset="0"/>
                <a:cs typeface="Times New Roman" pitchFamily="18" charset="0"/>
              </a:rPr>
              <a:t> 	4. Intérêt de la cible</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smtClean="0">
                <a:solidFill>
                  <a:srgbClr val="000000"/>
                </a:solidFill>
                <a:latin typeface="Times New Roman" pitchFamily="18" charset="0"/>
                <a:cs typeface="Times New Roman" pitchFamily="18" charset="0"/>
              </a:rPr>
              <a:t>		5. Problématique </a:t>
            </a:r>
          </a:p>
          <a:p>
            <a:pPr algn="ctr">
              <a:lnSpc>
                <a:spcPct val="97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3200" dirty="0">
              <a:solidFill>
                <a:srgbClr val="000000"/>
              </a:solidFill>
              <a:latin typeface="Times New Roman" pitchFamily="18" charset="0"/>
              <a:cs typeface="Times New Roman" pitchFamily="18" charset="0"/>
            </a:endParaRPr>
          </a:p>
        </p:txBody>
      </p:sp>
      <p:pic>
        <p:nvPicPr>
          <p:cNvPr id="8" name="Imag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654" y="1340768"/>
            <a:ext cx="2507152" cy="2389629"/>
          </a:xfrm>
          <a:prstGeom prst="rect">
            <a:avLst/>
          </a:prstGeom>
        </p:spPr>
      </p:pic>
      <p:sp>
        <p:nvSpPr>
          <p:cNvPr id="9" name="Rectangle 8"/>
          <p:cNvSpPr/>
          <p:nvPr/>
        </p:nvSpPr>
        <p:spPr>
          <a:xfrm>
            <a:off x="2483768" y="2132856"/>
            <a:ext cx="4608512" cy="2939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1600201"/>
            <a:ext cx="7200800" cy="3989040"/>
          </a:xfrm>
          <a:ln>
            <a:solidFill>
              <a:schemeClr val="tx1"/>
            </a:solidFill>
          </a:ln>
        </p:spPr>
        <p:txBody>
          <a:bodyPr>
            <a:normAutofit fontScale="47500" lnSpcReduction="20000"/>
          </a:bodyPr>
          <a:lstStyle/>
          <a:p>
            <a:pPr>
              <a:buNone/>
            </a:pPr>
            <a:r>
              <a:rPr lang="fr-FR" dirty="0" smtClean="0">
                <a:latin typeface="Times New Roman" pitchFamily="18" charset="0"/>
                <a:cs typeface="Times New Roman" pitchFamily="18" charset="0"/>
              </a:rPr>
              <a:t>Maintenant vérification avec les chiffres:</a:t>
            </a:r>
          </a:p>
          <a:p>
            <a:pPr>
              <a:buNone/>
            </a:pPr>
            <a:r>
              <a:rPr lang="fr-FR" dirty="0" smtClean="0">
                <a:latin typeface="Times New Roman" pitchFamily="18" charset="0"/>
                <a:cs typeface="Times New Roman" pitchFamily="18" charset="0"/>
              </a:rPr>
              <a:t>Call of </a:t>
            </a:r>
            <a:r>
              <a:rPr lang="fr-FR" dirty="0" err="1" smtClean="0">
                <a:latin typeface="Times New Roman" pitchFamily="18" charset="0"/>
                <a:cs typeface="Times New Roman" pitchFamily="18" charset="0"/>
              </a:rPr>
              <a:t>duty</a:t>
            </a:r>
            <a:r>
              <a:rPr lang="fr-FR" dirty="0" smtClean="0">
                <a:latin typeface="Times New Roman" pitchFamily="18" charset="0"/>
                <a:cs typeface="Times New Roman" pitchFamily="18" charset="0"/>
              </a:rPr>
              <a:t> black </a:t>
            </a:r>
            <a:r>
              <a:rPr lang="fr-FR" dirty="0" err="1" smtClean="0">
                <a:latin typeface="Times New Roman" pitchFamily="18" charset="0"/>
                <a:cs typeface="Times New Roman" pitchFamily="18" charset="0"/>
              </a:rPr>
              <a:t>ops</a:t>
            </a:r>
            <a:r>
              <a:rPr lang="fr-FR" dirty="0" smtClean="0">
                <a:latin typeface="Times New Roman" pitchFamily="18" charset="0"/>
                <a:cs typeface="Times New Roman" pitchFamily="18" charset="0"/>
              </a:rPr>
              <a:t>, jeux de guerre</a:t>
            </a:r>
          </a:p>
          <a:p>
            <a:pPr>
              <a:buNone/>
            </a:pPr>
            <a:r>
              <a:rPr lang="fr-FR" dirty="0" smtClean="0">
                <a:latin typeface="Times New Roman" pitchFamily="18" charset="0"/>
                <a:cs typeface="Times New Roman" pitchFamily="18" charset="0"/>
              </a:rPr>
              <a:t>		L’impatience:</a:t>
            </a:r>
          </a:p>
          <a:p>
            <a:pPr>
              <a:buNone/>
            </a:pPr>
            <a:r>
              <a:rPr lang="fr-FR" dirty="0" smtClean="0">
                <a:latin typeface="Times New Roman" pitchFamily="18" charset="0"/>
                <a:cs typeface="Times New Roman" pitchFamily="18" charset="0"/>
              </a:rPr>
              <a:t>		1 semaine de vente dans le monde: 5.841.414 d’unités</a:t>
            </a:r>
          </a:p>
          <a:p>
            <a:pPr>
              <a:buNone/>
            </a:pPr>
            <a:r>
              <a:rPr lang="fr-FR" dirty="0" smtClean="0">
                <a:latin typeface="Times New Roman" pitchFamily="18" charset="0"/>
                <a:cs typeface="Times New Roman" pitchFamily="18" charset="0"/>
              </a:rPr>
              <a:t>=60€ * 5 841 414= 350 484 840 € de CA en 1 semaine de commercialisation, joli score pour 1 jeu. </a:t>
            </a:r>
          </a:p>
          <a:p>
            <a:pPr>
              <a:buNone/>
            </a:pPr>
            <a:r>
              <a:rPr lang="fr-FR" dirty="0" smtClean="0">
                <a:latin typeface="Times New Roman" pitchFamily="18" charset="0"/>
                <a:cs typeface="Times New Roman" pitchFamily="18" charset="0"/>
              </a:rPr>
              <a:t>Maintenant on multiplie par 6 jeux environ.</a:t>
            </a:r>
          </a:p>
          <a:p>
            <a:pPr>
              <a:buNone/>
            </a:pPr>
            <a:r>
              <a:rPr lang="fr-FR" dirty="0" smtClean="0">
                <a:latin typeface="Times New Roman" pitchFamily="18" charset="0"/>
                <a:cs typeface="Times New Roman" pitchFamily="18" charset="0"/>
              </a:rPr>
              <a:t>=6*350 000 </a:t>
            </a:r>
            <a:r>
              <a:rPr lang="fr-FR" dirty="0" err="1" smtClean="0">
                <a:latin typeface="Times New Roman" pitchFamily="18" charset="0"/>
                <a:cs typeface="Times New Roman" pitchFamily="18" charset="0"/>
              </a:rPr>
              <a:t>000</a:t>
            </a:r>
            <a:r>
              <a:rPr lang="fr-FR" dirty="0" smtClean="0">
                <a:latin typeface="Times New Roman" pitchFamily="18" charset="0"/>
                <a:cs typeface="Times New Roman" pitchFamily="18" charset="0"/>
              </a:rPr>
              <a:t>€=  2 100 000 </a:t>
            </a:r>
            <a:r>
              <a:rPr lang="fr-FR" dirty="0" err="1" smtClean="0">
                <a:latin typeface="Times New Roman" pitchFamily="18" charset="0"/>
                <a:cs typeface="Times New Roman" pitchFamily="18" charset="0"/>
              </a:rPr>
              <a:t>000</a:t>
            </a:r>
            <a:r>
              <a:rPr lang="fr-FR" dirty="0" smtClean="0">
                <a:latin typeface="Times New Roman" pitchFamily="18" charset="0"/>
                <a:cs typeface="Times New Roman" pitchFamily="18" charset="0"/>
              </a:rPr>
              <a:t> € de CA environ si on compte seulement les semaines de lancement pour les 6 jeux.</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Les packs à 15€ (tous jeux call of </a:t>
            </a:r>
            <a:r>
              <a:rPr lang="fr-FR" dirty="0" err="1" smtClean="0">
                <a:latin typeface="Times New Roman" pitchFamily="18" charset="0"/>
                <a:cs typeface="Times New Roman" pitchFamily="18" charset="0"/>
              </a:rPr>
              <a:t>duty</a:t>
            </a:r>
            <a:r>
              <a:rPr lang="fr-FR" dirty="0" smtClean="0">
                <a:latin typeface="Times New Roman" pitchFamily="18" charset="0"/>
                <a:cs typeface="Times New Roman" pitchFamily="18" charset="0"/>
              </a:rPr>
              <a:t> confondus):</a:t>
            </a:r>
          </a:p>
          <a:p>
            <a:pPr>
              <a:buNone/>
            </a:pPr>
            <a:r>
              <a:rPr lang="fr-FR" dirty="0" smtClean="0">
                <a:latin typeface="Times New Roman" pitchFamily="18" charset="0"/>
                <a:cs typeface="Times New Roman" pitchFamily="18" charset="0"/>
              </a:rPr>
              <a:t>	+ de 20 millions de téléchargement</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15€ * 20 000 </a:t>
            </a:r>
            <a:r>
              <a:rPr lang="fr-FR" dirty="0" err="1" smtClean="0">
                <a:latin typeface="Times New Roman" pitchFamily="18" charset="0"/>
                <a:cs typeface="Times New Roman" pitchFamily="18" charset="0"/>
              </a:rPr>
              <a:t>000</a:t>
            </a:r>
            <a:r>
              <a:rPr lang="fr-FR" dirty="0" smtClean="0">
                <a:latin typeface="Times New Roman" pitchFamily="18" charset="0"/>
                <a:cs typeface="Times New Roman" pitchFamily="18" charset="0"/>
              </a:rPr>
              <a:t> = 300 000 </a:t>
            </a:r>
            <a:r>
              <a:rPr lang="fr-FR" dirty="0" err="1" smtClean="0">
                <a:latin typeface="Times New Roman" pitchFamily="18" charset="0"/>
                <a:cs typeface="Times New Roman" pitchFamily="18" charset="0"/>
              </a:rPr>
              <a:t>000</a:t>
            </a:r>
            <a:r>
              <a:rPr lang="fr-FR" dirty="0" smtClean="0">
                <a:latin typeface="Times New Roman" pitchFamily="18" charset="0"/>
                <a:cs typeface="Times New Roman" pitchFamily="18" charset="0"/>
              </a:rPr>
              <a:t> € de CA (bénéfices?)</a:t>
            </a:r>
          </a:p>
          <a:p>
            <a:pPr>
              <a:buNone/>
            </a:pPr>
            <a:endParaRPr lang="fr-FR" dirty="0" smtClean="0">
              <a:latin typeface="Times New Roman" pitchFamily="18" charset="0"/>
              <a:cs typeface="Times New Roman" pitchFamily="18" charset="0"/>
            </a:endParaRPr>
          </a:p>
          <a:p>
            <a:pPr algn="ctr">
              <a:buNone/>
            </a:pPr>
            <a:r>
              <a:rPr lang="fr-FR" b="1" dirty="0" smtClean="0">
                <a:latin typeface="Times New Roman" pitchFamily="18" charset="0"/>
                <a:cs typeface="Times New Roman" pitchFamily="18" charset="0"/>
              </a:rPr>
              <a:t>Voilà en quelques chiffres pourquoi la cible geek est très intéressante.</a:t>
            </a:r>
            <a:endParaRPr lang="fr-FR"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10</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11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7" name="Text Box 1"/>
          <p:cNvSpPr txBox="1">
            <a:spLocks noChangeArrowheads="1"/>
          </p:cNvSpPr>
          <p:nvPr/>
        </p:nvSpPr>
        <p:spPr bwMode="auto">
          <a:xfrm>
            <a:off x="0" y="1785926"/>
            <a:ext cx="9144000" cy="3286148"/>
          </a:xfrm>
          <a:prstGeom prst="rect">
            <a:avLst/>
          </a:prstGeom>
          <a:noFill/>
          <a:ln w="9525">
            <a:noFill/>
            <a:round/>
            <a:headEnd/>
            <a:tailEnd/>
          </a:ln>
          <a:effectLst/>
        </p:spPr>
        <p:txBody>
          <a:bodyPr lIns="90000" tIns="45000" rIns="90000" bIns="45000"/>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 Introduction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smtClean="0">
                <a:solidFill>
                  <a:srgbClr val="000000"/>
                </a:solidFill>
                <a:latin typeface="Times New Roman" pitchFamily="18" charset="0"/>
                <a:cs typeface="Times New Roman" pitchFamily="18" charset="0"/>
              </a:rPr>
              <a:t>1. </a:t>
            </a:r>
            <a:r>
              <a:rPr lang="fr-FR" sz="2400" dirty="0">
                <a:solidFill>
                  <a:srgbClr val="000000"/>
                </a:solidFill>
                <a:latin typeface="Times New Roman" pitchFamily="18" charset="0"/>
                <a:cs typeface="Times New Roman" pitchFamily="18" charset="0"/>
              </a:rPr>
              <a:t>Définition du geek</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2. Les chiffres</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3. La segmentation du marché</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b="1" dirty="0">
                <a:solidFill>
                  <a:srgbClr val="FF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4. Intérêt de la cible</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smtClean="0">
                <a:solidFill>
                  <a:srgbClr val="000000"/>
                </a:solidFill>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5. Problématique </a:t>
            </a:r>
          </a:p>
          <a:p>
            <a:pPr algn="ctr">
              <a:lnSpc>
                <a:spcPct val="97000"/>
              </a:lnSpc>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3200" dirty="0">
              <a:solidFill>
                <a:srgbClr val="000000"/>
              </a:solidFill>
              <a:latin typeface="Times New Roman" pitchFamily="18" charset="0"/>
              <a:cs typeface="Times New Roman" pitchFamily="18" charset="0"/>
            </a:endParaRPr>
          </a:p>
        </p:txBody>
      </p:sp>
      <p:pic>
        <p:nvPicPr>
          <p:cNvPr id="8" name="Imag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654" y="1340768"/>
            <a:ext cx="2507152" cy="2389629"/>
          </a:xfrm>
          <a:prstGeom prst="rect">
            <a:avLst/>
          </a:prstGeom>
        </p:spPr>
      </p:pic>
      <p:sp>
        <p:nvSpPr>
          <p:cNvPr id="9" name="Rectangle 8"/>
          <p:cNvSpPr/>
          <p:nvPr/>
        </p:nvSpPr>
        <p:spPr>
          <a:xfrm>
            <a:off x="2483768" y="2132856"/>
            <a:ext cx="4608512" cy="2939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274638"/>
            <a:ext cx="9252520" cy="1143000"/>
          </a:xfrm>
        </p:spPr>
        <p:txBody>
          <a:bodyPr>
            <a:normAutofit/>
          </a:bodyPr>
          <a:lstStyle/>
          <a:p>
            <a:r>
              <a:rPr lang="fr-FR" sz="3200" dirty="0" smtClean="0">
                <a:latin typeface="Times New Roman" pitchFamily="18" charset="0"/>
                <a:cs typeface="Times New Roman" pitchFamily="18" charset="0"/>
              </a:rPr>
              <a:t>La problématique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874640"/>
            <a:ext cx="7200800" cy="1108720"/>
          </a:xfrm>
          <a:ln>
            <a:solidFill>
              <a:schemeClr val="tx1"/>
            </a:solidFill>
          </a:ln>
        </p:spPr>
        <p:txBody>
          <a:bodyPr>
            <a:normAutofit/>
          </a:bodyPr>
          <a:lstStyle/>
          <a:p>
            <a:pPr algn="ctr">
              <a:buNone/>
            </a:pPr>
            <a:r>
              <a:rPr lang="fr-FR" sz="1500" dirty="0" smtClean="0">
                <a:latin typeface="Times New Roman" pitchFamily="18" charset="0"/>
                <a:cs typeface="Times New Roman" pitchFamily="18" charset="0"/>
              </a:rPr>
              <a:t>Comme cette cible est difficile à trouver et à atteindre, il faut se poser la question suivante</a:t>
            </a:r>
          </a:p>
          <a:p>
            <a:pPr algn="ctr">
              <a:buNone/>
            </a:pPr>
            <a:endParaRPr lang="fr-FR" sz="1500" dirty="0" smtClean="0">
              <a:latin typeface="Times New Roman" pitchFamily="18" charset="0"/>
              <a:cs typeface="Times New Roman" pitchFamily="18" charset="0"/>
            </a:endParaRPr>
          </a:p>
          <a:p>
            <a:pPr algn="ctr">
              <a:buNone/>
            </a:pPr>
            <a:r>
              <a:rPr lang="fr-FR" sz="1500" dirty="0" smtClean="0">
                <a:latin typeface="Times New Roman" pitchFamily="18" charset="0"/>
                <a:cs typeface="Times New Roman" pitchFamily="18" charset="0"/>
              </a:rPr>
              <a:t>Comment toucher efficacement 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a:t>
            </a: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12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13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6" name="Text Box 1"/>
          <p:cNvSpPr txBox="1">
            <a:spLocks noChangeArrowheads="1"/>
          </p:cNvSpPr>
          <p:nvPr/>
        </p:nvSpPr>
        <p:spPr bwMode="auto">
          <a:xfrm>
            <a:off x="0" y="1785926"/>
            <a:ext cx="9144000" cy="2507170"/>
          </a:xfrm>
          <a:prstGeom prst="rect">
            <a:avLst/>
          </a:prstGeom>
          <a:noFill/>
          <a:ln w="9525">
            <a:noFill/>
            <a:round/>
            <a:headEnd/>
            <a:tailEnd/>
          </a:ln>
          <a:effectLst/>
        </p:spPr>
        <p:txBody>
          <a:bodyPr lIns="90000" tIns="45000" rIns="90000" bIns="45000"/>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II- Où toucher les geeks?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1. </a:t>
            </a:r>
            <a:r>
              <a:rPr lang="fr-FR" sz="2800" b="1" dirty="0">
                <a:solidFill>
                  <a:srgbClr val="FF0000"/>
                </a:solidFill>
                <a:latin typeface="Times New Roman" pitchFamily="18" charset="0"/>
                <a:cs typeface="Times New Roman" pitchFamily="18" charset="0"/>
              </a:rPr>
              <a:t>L’environnement des geeks</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2. Les </a:t>
            </a:r>
            <a:r>
              <a:rPr lang="fr-FR" sz="2400" dirty="0" smtClean="0">
                <a:solidFill>
                  <a:srgbClr val="000000"/>
                </a:solidFill>
                <a:latin typeface="Times New Roman" pitchFamily="18" charset="0"/>
                <a:cs typeface="Times New Roman" pitchFamily="18" charset="0"/>
              </a:rPr>
              <a:t>circuits de distribution</a:t>
            </a:r>
            <a:endParaRPr lang="fr-FR" sz="2400"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smtClean="0">
                <a:solidFill>
                  <a:srgbClr val="000000"/>
                </a:solidFill>
                <a:latin typeface="Times New Roman" pitchFamily="18" charset="0"/>
                <a:cs typeface="Times New Roman" pitchFamily="18" charset="0"/>
              </a:rPr>
              <a:t>		</a:t>
            </a:r>
            <a:r>
              <a:rPr lang="fr-FR" sz="2400" dirty="0">
                <a:solidFill>
                  <a:srgbClr val="000000"/>
                </a:solidFill>
                <a:latin typeface="Times New Roman" pitchFamily="18" charset="0"/>
                <a:cs typeface="Times New Roman" pitchFamily="18" charset="0"/>
              </a:rPr>
              <a:t>3. </a:t>
            </a:r>
            <a:r>
              <a:rPr lang="fr-FR" sz="2400" dirty="0" smtClean="0">
                <a:solidFill>
                  <a:srgbClr val="000000"/>
                </a:solidFill>
                <a:latin typeface="Times New Roman" pitchFamily="18" charset="0"/>
                <a:cs typeface="Times New Roman" pitchFamily="18" charset="0"/>
              </a:rPr>
              <a:t>La communication</a:t>
            </a:r>
            <a:endParaRPr lang="fr-FR" sz="2400" dirty="0">
              <a:solidFill>
                <a:srgbClr val="000000"/>
              </a:solidFill>
              <a:latin typeface="Times New Roman" pitchFamily="18" charset="0"/>
              <a:cs typeface="Times New Roman" pitchFamily="18" charset="0"/>
            </a:endParaRPr>
          </a:p>
        </p:txBody>
      </p:sp>
      <p:pic>
        <p:nvPicPr>
          <p:cNvPr id="7" name="Imag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654" y="1340768"/>
            <a:ext cx="2507152" cy="2389629"/>
          </a:xfrm>
          <a:prstGeom prst="rect">
            <a:avLst/>
          </a:prstGeom>
        </p:spPr>
      </p:pic>
      <p:sp>
        <p:nvSpPr>
          <p:cNvPr id="8" name="Rectangle 7"/>
          <p:cNvSpPr/>
          <p:nvPr/>
        </p:nvSpPr>
        <p:spPr>
          <a:xfrm>
            <a:off x="2411760" y="2132856"/>
            <a:ext cx="4680520" cy="2232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Mangas:</a:t>
            </a:r>
          </a:p>
          <a:p>
            <a:pPr>
              <a:buNone/>
            </a:pPr>
            <a:endParaRPr lang="fr-FR" dirty="0"/>
          </a:p>
        </p:txBody>
      </p:sp>
      <p:pic>
        <p:nvPicPr>
          <p:cNvPr id="5" name="Picture 2" descr="C:\Users\Chantal\Desktop\Dossier wallart binomes\nar2.jpg"/>
          <p:cNvPicPr>
            <a:picLocks noChangeAspect="1" noChangeArrowheads="1"/>
          </p:cNvPicPr>
          <p:nvPr/>
        </p:nvPicPr>
        <p:blipFill>
          <a:blip r:embed="rId2"/>
          <a:srcRect/>
          <a:stretch>
            <a:fillRect/>
          </a:stretch>
        </p:blipFill>
        <p:spPr bwMode="auto">
          <a:xfrm>
            <a:off x="500034" y="2714620"/>
            <a:ext cx="1928826" cy="2837412"/>
          </a:xfrm>
          <a:prstGeom prst="rect">
            <a:avLst/>
          </a:prstGeom>
          <a:noFill/>
        </p:spPr>
      </p:pic>
      <p:pic>
        <p:nvPicPr>
          <p:cNvPr id="6" name="Picture 3" descr="C:\Users\Chantal\Desktop\Dossier wallart binomes\230px-Bleach_cover_01.jpg"/>
          <p:cNvPicPr>
            <a:picLocks noChangeAspect="1" noChangeArrowheads="1"/>
          </p:cNvPicPr>
          <p:nvPr/>
        </p:nvPicPr>
        <p:blipFill>
          <a:blip r:embed="rId3"/>
          <a:srcRect/>
          <a:stretch>
            <a:fillRect/>
          </a:stretch>
        </p:blipFill>
        <p:spPr bwMode="auto">
          <a:xfrm>
            <a:off x="2714612" y="2714620"/>
            <a:ext cx="1750801" cy="2786058"/>
          </a:xfrm>
          <a:prstGeom prst="rect">
            <a:avLst/>
          </a:prstGeom>
          <a:noFill/>
        </p:spPr>
      </p:pic>
      <p:pic>
        <p:nvPicPr>
          <p:cNvPr id="7" name="Picture 4" descr="C:\Users\Chantal\Desktop\Dossier wallart binomes\one-piece-tome-1.jpg"/>
          <p:cNvPicPr>
            <a:picLocks noChangeAspect="1" noChangeArrowheads="1"/>
          </p:cNvPicPr>
          <p:nvPr/>
        </p:nvPicPr>
        <p:blipFill>
          <a:blip r:embed="rId4"/>
          <a:srcRect/>
          <a:stretch>
            <a:fillRect/>
          </a:stretch>
        </p:blipFill>
        <p:spPr bwMode="auto">
          <a:xfrm>
            <a:off x="4786314" y="2714620"/>
            <a:ext cx="1714512" cy="2763794"/>
          </a:xfrm>
          <a:prstGeom prst="rect">
            <a:avLst/>
          </a:prstGeom>
          <a:noFill/>
        </p:spPr>
      </p:pic>
      <p:pic>
        <p:nvPicPr>
          <p:cNvPr id="8" name="Picture 5" descr="C:\Users\Chantal\Desktop\Dossier wallart binomes\black-butler-kana-1.jpg"/>
          <p:cNvPicPr>
            <a:picLocks noChangeAspect="1" noChangeArrowheads="1"/>
          </p:cNvPicPr>
          <p:nvPr/>
        </p:nvPicPr>
        <p:blipFill>
          <a:blip r:embed="rId5"/>
          <a:srcRect/>
          <a:stretch>
            <a:fillRect/>
          </a:stretch>
        </p:blipFill>
        <p:spPr bwMode="auto">
          <a:xfrm>
            <a:off x="6786578" y="2786058"/>
            <a:ext cx="1920390" cy="2720552"/>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14</a:t>
            </a:fld>
            <a:endParaRPr lang="fr-FR"/>
          </a:p>
        </p:txBody>
      </p:sp>
      <p:sp>
        <p:nvSpPr>
          <p:cNvPr id="9" name="Espace réservé du pied de page 8"/>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Livres:</a:t>
            </a:r>
          </a:p>
          <a:p>
            <a:pPr>
              <a:buNone/>
            </a:pPr>
            <a:endParaRPr lang="fr-FR" dirty="0"/>
          </a:p>
        </p:txBody>
      </p:sp>
      <p:pic>
        <p:nvPicPr>
          <p:cNvPr id="10" name="Picture 2" descr="C:\Users\Chantal\Desktop\Dossier wallart binomes\ring.jpg"/>
          <p:cNvPicPr>
            <a:picLocks noChangeAspect="1" noChangeArrowheads="1"/>
          </p:cNvPicPr>
          <p:nvPr/>
        </p:nvPicPr>
        <p:blipFill>
          <a:blip r:embed="rId2"/>
          <a:srcRect/>
          <a:stretch>
            <a:fillRect/>
          </a:stretch>
        </p:blipFill>
        <p:spPr bwMode="auto">
          <a:xfrm>
            <a:off x="428596" y="2857496"/>
            <a:ext cx="1948976" cy="2938456"/>
          </a:xfrm>
          <a:prstGeom prst="rect">
            <a:avLst/>
          </a:prstGeom>
          <a:noFill/>
        </p:spPr>
      </p:pic>
      <p:pic>
        <p:nvPicPr>
          <p:cNvPr id="8194" name="Picture 2" descr="C:\Users\Chantal\Desktop\Dossier wallart binomes\magicien.jpg"/>
          <p:cNvPicPr>
            <a:picLocks noChangeAspect="1" noChangeArrowheads="1"/>
          </p:cNvPicPr>
          <p:nvPr/>
        </p:nvPicPr>
        <p:blipFill>
          <a:blip r:embed="rId3"/>
          <a:srcRect/>
          <a:stretch>
            <a:fillRect/>
          </a:stretch>
        </p:blipFill>
        <p:spPr bwMode="auto">
          <a:xfrm>
            <a:off x="2571736" y="2857496"/>
            <a:ext cx="1956648" cy="3006715"/>
          </a:xfrm>
          <a:prstGeom prst="rect">
            <a:avLst/>
          </a:prstGeom>
          <a:noFill/>
        </p:spPr>
      </p:pic>
      <p:pic>
        <p:nvPicPr>
          <p:cNvPr id="8195" name="Picture 3" descr="C:\Users\Chantal\Desktop\Dossier wallart binomes\19946.jpg"/>
          <p:cNvPicPr>
            <a:picLocks noChangeAspect="1" noChangeArrowheads="1"/>
          </p:cNvPicPr>
          <p:nvPr/>
        </p:nvPicPr>
        <p:blipFill>
          <a:blip r:embed="rId4"/>
          <a:srcRect/>
          <a:stretch>
            <a:fillRect/>
          </a:stretch>
        </p:blipFill>
        <p:spPr bwMode="auto">
          <a:xfrm>
            <a:off x="4714876" y="2857496"/>
            <a:ext cx="1827196" cy="3025159"/>
          </a:xfrm>
          <a:prstGeom prst="rect">
            <a:avLst/>
          </a:prstGeom>
          <a:noFill/>
        </p:spPr>
      </p:pic>
      <p:pic>
        <p:nvPicPr>
          <p:cNvPr id="8196" name="Picture 4" descr="C:\Users\Chantal\Desktop\Dossier wallart binomes\9782914370028.jpg"/>
          <p:cNvPicPr>
            <a:picLocks noChangeAspect="1" noChangeArrowheads="1"/>
          </p:cNvPicPr>
          <p:nvPr/>
        </p:nvPicPr>
        <p:blipFill>
          <a:blip r:embed="rId5"/>
          <a:srcRect/>
          <a:stretch>
            <a:fillRect/>
          </a:stretch>
        </p:blipFill>
        <p:spPr bwMode="auto">
          <a:xfrm>
            <a:off x="6786578" y="2857495"/>
            <a:ext cx="1928826" cy="2999325"/>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15</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1" name="Image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Chantal\Desktop\Dossier wallart binomes\01740432-photo-logo-alienware-sur-fond-blanc.jpg.png"/>
          <p:cNvPicPr>
            <a:picLocks noChangeAspect="1" noChangeArrowheads="1"/>
          </p:cNvPicPr>
          <p:nvPr/>
        </p:nvPicPr>
        <p:blipFill>
          <a:blip r:embed="rId2"/>
          <a:srcRect/>
          <a:stretch>
            <a:fillRect/>
          </a:stretch>
        </p:blipFill>
        <p:spPr bwMode="auto">
          <a:xfrm>
            <a:off x="0" y="4572008"/>
            <a:ext cx="6445262" cy="3222631"/>
          </a:xfrm>
          <a:prstGeom prst="rect">
            <a:avLst/>
          </a:prstGeom>
          <a:noFill/>
        </p:spPr>
      </p:pic>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Informatique:</a:t>
            </a:r>
          </a:p>
          <a:p>
            <a:pPr>
              <a:buNone/>
            </a:pPr>
            <a:endParaRPr lang="fr-FR" dirty="0"/>
          </a:p>
        </p:txBody>
      </p:sp>
      <p:pic>
        <p:nvPicPr>
          <p:cNvPr id="5122" name="Picture 2" descr="C:\Users\Chantal\Desktop\Dossier wallart binomes\13819.jpeg"/>
          <p:cNvPicPr>
            <a:picLocks noChangeAspect="1" noChangeArrowheads="1"/>
          </p:cNvPicPr>
          <p:nvPr/>
        </p:nvPicPr>
        <p:blipFill>
          <a:blip r:embed="rId3"/>
          <a:srcRect/>
          <a:stretch>
            <a:fillRect/>
          </a:stretch>
        </p:blipFill>
        <p:spPr bwMode="auto">
          <a:xfrm>
            <a:off x="0" y="2357430"/>
            <a:ext cx="2371950" cy="2000263"/>
          </a:xfrm>
          <a:prstGeom prst="rect">
            <a:avLst/>
          </a:prstGeom>
          <a:noFill/>
        </p:spPr>
      </p:pic>
      <p:pic>
        <p:nvPicPr>
          <p:cNvPr id="5124" name="Picture 4" descr="C:\Users\Chantal\Desktop\Dossier wallart binomes\campagne_surcouf.jpg"/>
          <p:cNvPicPr>
            <a:picLocks noChangeAspect="1" noChangeArrowheads="1"/>
          </p:cNvPicPr>
          <p:nvPr/>
        </p:nvPicPr>
        <p:blipFill>
          <a:blip r:embed="rId4"/>
          <a:srcRect/>
          <a:stretch>
            <a:fillRect/>
          </a:stretch>
        </p:blipFill>
        <p:spPr bwMode="auto">
          <a:xfrm>
            <a:off x="6591300" y="3228975"/>
            <a:ext cx="2552700" cy="3629025"/>
          </a:xfrm>
          <a:prstGeom prst="rect">
            <a:avLst/>
          </a:prstGeom>
          <a:noFill/>
        </p:spPr>
      </p:pic>
      <p:pic>
        <p:nvPicPr>
          <p:cNvPr id="5126" name="Picture 6" descr="C:\Users\Chantal\Desktop\Dossier wallart binomes\grosbill_logo.png"/>
          <p:cNvPicPr>
            <a:picLocks noChangeAspect="1" noChangeArrowheads="1"/>
          </p:cNvPicPr>
          <p:nvPr/>
        </p:nvPicPr>
        <p:blipFill>
          <a:blip r:embed="rId5"/>
          <a:srcRect/>
          <a:stretch>
            <a:fillRect/>
          </a:stretch>
        </p:blipFill>
        <p:spPr bwMode="auto">
          <a:xfrm>
            <a:off x="142844" y="4857760"/>
            <a:ext cx="2781300" cy="723900"/>
          </a:xfrm>
          <a:prstGeom prst="rect">
            <a:avLst/>
          </a:prstGeom>
          <a:noFill/>
        </p:spPr>
      </p:pic>
      <p:pic>
        <p:nvPicPr>
          <p:cNvPr id="5127" name="Picture 7" descr="C:\Users\Chantal\Desktop\Dossier wallart binomes\DELL.png"/>
          <p:cNvPicPr>
            <a:picLocks noChangeAspect="1" noChangeArrowheads="1"/>
          </p:cNvPicPr>
          <p:nvPr/>
        </p:nvPicPr>
        <p:blipFill>
          <a:blip r:embed="rId6"/>
          <a:srcRect/>
          <a:stretch>
            <a:fillRect/>
          </a:stretch>
        </p:blipFill>
        <p:spPr bwMode="auto">
          <a:xfrm>
            <a:off x="3000364" y="3286124"/>
            <a:ext cx="2395538" cy="2395538"/>
          </a:xfrm>
          <a:prstGeom prst="rect">
            <a:avLst/>
          </a:prstGeom>
          <a:noFill/>
        </p:spPr>
      </p:pic>
      <p:pic>
        <p:nvPicPr>
          <p:cNvPr id="5128" name="Picture 8" descr="C:\Users\Chantal\Desktop\Dossier wallart binomes\HP_D_RGB_M.png"/>
          <p:cNvPicPr>
            <a:picLocks noChangeAspect="1" noChangeArrowheads="1"/>
          </p:cNvPicPr>
          <p:nvPr/>
        </p:nvPicPr>
        <p:blipFill>
          <a:blip r:embed="rId7"/>
          <a:srcRect/>
          <a:stretch>
            <a:fillRect/>
          </a:stretch>
        </p:blipFill>
        <p:spPr bwMode="auto">
          <a:xfrm>
            <a:off x="4429124" y="1500174"/>
            <a:ext cx="2279645" cy="2279645"/>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16</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2" name="Image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Nicolas\Desktop\Dossier wallart binomes\amazon.gif"/>
          <p:cNvPicPr>
            <a:picLocks noChangeAspect="1" noChangeArrowheads="1"/>
          </p:cNvPicPr>
          <p:nvPr/>
        </p:nvPicPr>
        <p:blipFill>
          <a:blip r:embed="rId2"/>
          <a:srcRect/>
          <a:stretch>
            <a:fillRect/>
          </a:stretch>
        </p:blipFill>
        <p:spPr bwMode="auto">
          <a:xfrm>
            <a:off x="214282" y="2214554"/>
            <a:ext cx="2857500" cy="2857500"/>
          </a:xfrm>
          <a:prstGeom prst="rect">
            <a:avLst/>
          </a:prstGeom>
          <a:noFill/>
        </p:spPr>
      </p:pic>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Livres:</a:t>
            </a:r>
          </a:p>
          <a:p>
            <a:pPr>
              <a:buNone/>
            </a:pPr>
            <a:endParaRPr lang="fr-FR" dirty="0"/>
          </a:p>
        </p:txBody>
      </p:sp>
      <p:pic>
        <p:nvPicPr>
          <p:cNvPr id="2050" name="Picture 2" descr="C:\Users\Nicolas\Desktop\Dossier wallart binomes\840385.jpg"/>
          <p:cNvPicPr>
            <a:picLocks noChangeAspect="1" noChangeArrowheads="1"/>
          </p:cNvPicPr>
          <p:nvPr/>
        </p:nvPicPr>
        <p:blipFill>
          <a:blip r:embed="rId3"/>
          <a:srcRect/>
          <a:stretch>
            <a:fillRect/>
          </a:stretch>
        </p:blipFill>
        <p:spPr bwMode="auto">
          <a:xfrm>
            <a:off x="5286348" y="4307487"/>
            <a:ext cx="3857652" cy="2550513"/>
          </a:xfrm>
          <a:prstGeom prst="rect">
            <a:avLst/>
          </a:prstGeom>
          <a:noFill/>
        </p:spPr>
      </p:pic>
      <p:pic>
        <p:nvPicPr>
          <p:cNvPr id="2051" name="Picture 3" descr="C:\Users\Nicolas\Desktop\Dossier wallart binomes\01750532-photo-le-logo-de-la-fnac.jpg"/>
          <p:cNvPicPr>
            <a:picLocks noChangeAspect="1" noChangeArrowheads="1"/>
          </p:cNvPicPr>
          <p:nvPr/>
        </p:nvPicPr>
        <p:blipFill>
          <a:blip r:embed="rId4"/>
          <a:srcRect/>
          <a:stretch>
            <a:fillRect/>
          </a:stretch>
        </p:blipFill>
        <p:spPr bwMode="auto">
          <a:xfrm>
            <a:off x="4786315" y="1643050"/>
            <a:ext cx="2214578" cy="2183574"/>
          </a:xfrm>
          <a:prstGeom prst="rect">
            <a:avLst/>
          </a:prstGeom>
          <a:noFill/>
        </p:spPr>
      </p:pic>
      <p:pic>
        <p:nvPicPr>
          <p:cNvPr id="2052" name="Picture 4" descr="C:\Users\Nicolas\Desktop\Dossier wallart binomes\480px-FuretDuNord.png"/>
          <p:cNvPicPr>
            <a:picLocks noChangeAspect="1" noChangeArrowheads="1"/>
          </p:cNvPicPr>
          <p:nvPr/>
        </p:nvPicPr>
        <p:blipFill>
          <a:blip r:embed="rId5"/>
          <a:srcRect/>
          <a:stretch>
            <a:fillRect/>
          </a:stretch>
        </p:blipFill>
        <p:spPr bwMode="auto">
          <a:xfrm>
            <a:off x="1785918" y="4572008"/>
            <a:ext cx="1928826" cy="1928826"/>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17</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Internet:</a:t>
            </a:r>
          </a:p>
          <a:p>
            <a:pPr>
              <a:buNone/>
            </a:pPr>
            <a:endParaRPr lang="fr-FR" dirty="0" smtClean="0"/>
          </a:p>
        </p:txBody>
      </p:sp>
      <p:pic>
        <p:nvPicPr>
          <p:cNvPr id="1027" name="Picture 3" descr="C:\Users\Nicolas\Desktop\Dossier wallart binomes\the-pirate-bay.jpg"/>
          <p:cNvPicPr>
            <a:picLocks noChangeAspect="1" noChangeArrowheads="1"/>
          </p:cNvPicPr>
          <p:nvPr/>
        </p:nvPicPr>
        <p:blipFill>
          <a:blip r:embed="rId2"/>
          <a:srcRect/>
          <a:stretch>
            <a:fillRect/>
          </a:stretch>
        </p:blipFill>
        <p:spPr bwMode="auto">
          <a:xfrm>
            <a:off x="2571736" y="1285860"/>
            <a:ext cx="2149481" cy="2149481"/>
          </a:xfrm>
          <a:prstGeom prst="rect">
            <a:avLst/>
          </a:prstGeom>
          <a:noFill/>
        </p:spPr>
      </p:pic>
      <p:pic>
        <p:nvPicPr>
          <p:cNvPr id="1028" name="Picture 4" descr="C:\Users\Nicolas\Desktop\Dossier wallart binomes\mirc_classic_256.png"/>
          <p:cNvPicPr>
            <a:picLocks noChangeAspect="1" noChangeArrowheads="1"/>
          </p:cNvPicPr>
          <p:nvPr/>
        </p:nvPicPr>
        <p:blipFill>
          <a:blip r:embed="rId3"/>
          <a:srcRect/>
          <a:stretch>
            <a:fillRect/>
          </a:stretch>
        </p:blipFill>
        <p:spPr bwMode="auto">
          <a:xfrm>
            <a:off x="6643702" y="3071810"/>
            <a:ext cx="2025648" cy="2025648"/>
          </a:xfrm>
          <a:prstGeom prst="rect">
            <a:avLst/>
          </a:prstGeom>
          <a:noFill/>
        </p:spPr>
      </p:pic>
      <p:pic>
        <p:nvPicPr>
          <p:cNvPr id="1031" name="Picture 7" descr="C:\Users\Nicolas\Desktop\Dossier wallart binomes\affiche_big.jpg"/>
          <p:cNvPicPr>
            <a:picLocks noChangeAspect="1" noChangeArrowheads="1"/>
          </p:cNvPicPr>
          <p:nvPr/>
        </p:nvPicPr>
        <p:blipFill>
          <a:blip r:embed="rId4"/>
          <a:srcRect/>
          <a:stretch>
            <a:fillRect/>
          </a:stretch>
        </p:blipFill>
        <p:spPr bwMode="auto">
          <a:xfrm>
            <a:off x="214282" y="2428868"/>
            <a:ext cx="1913105" cy="2838434"/>
          </a:xfrm>
          <a:prstGeom prst="rect">
            <a:avLst/>
          </a:prstGeom>
          <a:noFill/>
        </p:spPr>
      </p:pic>
      <p:pic>
        <p:nvPicPr>
          <p:cNvPr id="1032" name="Picture 8" descr="C:\Users\Nicolas\Desktop\Dossier wallart binomes\logo-gizmodo-france.png"/>
          <p:cNvPicPr>
            <a:picLocks noChangeAspect="1" noChangeArrowheads="1"/>
          </p:cNvPicPr>
          <p:nvPr/>
        </p:nvPicPr>
        <p:blipFill>
          <a:blip r:embed="rId5"/>
          <a:srcRect/>
          <a:stretch>
            <a:fillRect/>
          </a:stretch>
        </p:blipFill>
        <p:spPr bwMode="auto">
          <a:xfrm>
            <a:off x="4071934" y="5929330"/>
            <a:ext cx="2762250" cy="790575"/>
          </a:xfrm>
          <a:prstGeom prst="rect">
            <a:avLst/>
          </a:prstGeom>
          <a:noFill/>
        </p:spPr>
      </p:pic>
      <p:pic>
        <p:nvPicPr>
          <p:cNvPr id="1033" name="Picture 9" descr="C:\Users\Nicolas\Desktop\Dossier wallart binomes\presse_citron2.jpg"/>
          <p:cNvPicPr>
            <a:picLocks noChangeAspect="1" noChangeArrowheads="1"/>
          </p:cNvPicPr>
          <p:nvPr/>
        </p:nvPicPr>
        <p:blipFill>
          <a:blip r:embed="rId6"/>
          <a:srcRect/>
          <a:stretch>
            <a:fillRect/>
          </a:stretch>
        </p:blipFill>
        <p:spPr bwMode="auto">
          <a:xfrm>
            <a:off x="5214942" y="1643050"/>
            <a:ext cx="3082835" cy="1231896"/>
          </a:xfrm>
          <a:prstGeom prst="rect">
            <a:avLst/>
          </a:prstGeom>
          <a:noFill/>
        </p:spPr>
      </p:pic>
      <p:pic>
        <p:nvPicPr>
          <p:cNvPr id="1034" name="Picture 10" descr="C:\Users\Nicolas\Desktop\Dossier wallart binomes\journal_geek.jpg"/>
          <p:cNvPicPr>
            <a:picLocks noChangeAspect="1" noChangeArrowheads="1"/>
          </p:cNvPicPr>
          <p:nvPr/>
        </p:nvPicPr>
        <p:blipFill>
          <a:blip r:embed="rId7"/>
          <a:srcRect/>
          <a:stretch>
            <a:fillRect/>
          </a:stretch>
        </p:blipFill>
        <p:spPr bwMode="auto">
          <a:xfrm>
            <a:off x="4357686" y="3714752"/>
            <a:ext cx="2181225" cy="1343025"/>
          </a:xfrm>
          <a:prstGeom prst="rect">
            <a:avLst/>
          </a:prstGeom>
          <a:noFill/>
        </p:spPr>
      </p:pic>
      <p:pic>
        <p:nvPicPr>
          <p:cNvPr id="1035" name="Picture 11" descr="C:\Users\Nicolas\Desktop\Dossier wallart binomes\youtube.png"/>
          <p:cNvPicPr>
            <a:picLocks noChangeAspect="1" noChangeArrowheads="1"/>
          </p:cNvPicPr>
          <p:nvPr/>
        </p:nvPicPr>
        <p:blipFill>
          <a:blip r:embed="rId8" cstate="print"/>
          <a:srcRect/>
          <a:stretch>
            <a:fillRect/>
          </a:stretch>
        </p:blipFill>
        <p:spPr bwMode="auto">
          <a:xfrm>
            <a:off x="0" y="5500702"/>
            <a:ext cx="2265332" cy="1132666"/>
          </a:xfrm>
          <a:prstGeom prst="rect">
            <a:avLst/>
          </a:prstGeom>
          <a:noFill/>
        </p:spPr>
      </p:pic>
      <p:pic>
        <p:nvPicPr>
          <p:cNvPr id="1036" name="Picture 12" descr="C:\Users\Nicolas\Desktop\Dossier wallart binomes\dailymotion-match.jpg"/>
          <p:cNvPicPr>
            <a:picLocks noChangeAspect="1" noChangeArrowheads="1"/>
          </p:cNvPicPr>
          <p:nvPr/>
        </p:nvPicPr>
        <p:blipFill>
          <a:blip r:embed="rId9" cstate="print"/>
          <a:srcRect/>
          <a:stretch>
            <a:fillRect/>
          </a:stretch>
        </p:blipFill>
        <p:spPr bwMode="auto">
          <a:xfrm>
            <a:off x="7000892" y="5572140"/>
            <a:ext cx="1982033" cy="862027"/>
          </a:xfrm>
          <a:prstGeom prst="rect">
            <a:avLst/>
          </a:prstGeom>
          <a:noFill/>
        </p:spPr>
      </p:pic>
      <p:pic>
        <p:nvPicPr>
          <p:cNvPr id="1037" name="Picture 13" descr="C:\Users\Nicolas\Desktop\Dossier wallart binomes\rue-du-commerce.jpeg"/>
          <p:cNvPicPr>
            <a:picLocks noChangeAspect="1" noChangeArrowheads="1"/>
          </p:cNvPicPr>
          <p:nvPr/>
        </p:nvPicPr>
        <p:blipFill>
          <a:blip r:embed="rId10"/>
          <a:srcRect/>
          <a:stretch>
            <a:fillRect/>
          </a:stretch>
        </p:blipFill>
        <p:spPr bwMode="auto">
          <a:xfrm>
            <a:off x="2428860" y="3857628"/>
            <a:ext cx="1604447" cy="1203335"/>
          </a:xfrm>
          <a:prstGeom prst="rect">
            <a:avLst/>
          </a:prstGeom>
          <a:noFill/>
        </p:spPr>
      </p:pic>
      <p:pic>
        <p:nvPicPr>
          <p:cNvPr id="1038" name="Picture 14" descr="C:\Users\Nicolas\Desktop\Dossier wallart binomes\ebay-logo.png"/>
          <p:cNvPicPr>
            <a:picLocks noChangeAspect="1" noChangeArrowheads="1"/>
          </p:cNvPicPr>
          <p:nvPr/>
        </p:nvPicPr>
        <p:blipFill>
          <a:blip r:embed="rId11" cstate="print"/>
          <a:srcRect/>
          <a:stretch>
            <a:fillRect/>
          </a:stretch>
        </p:blipFill>
        <p:spPr bwMode="auto">
          <a:xfrm>
            <a:off x="2571736" y="5786454"/>
            <a:ext cx="1487383" cy="619123"/>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18</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6" name="Image 15"/>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411760" y="1916832"/>
            <a:ext cx="4320480" cy="2880320"/>
          </a:xfrm>
          <a:ln>
            <a:solidFill>
              <a:schemeClr val="tx1"/>
            </a:solidFill>
          </a:ln>
        </p:spPr>
        <p:txBody>
          <a:bodyPr anchor="ctr">
            <a:normAutofit/>
          </a:bodyPr>
          <a:lstStyle/>
          <a:p>
            <a:pPr algn="ctr">
              <a:buNone/>
            </a:pPr>
            <a:r>
              <a:rPr lang="fr-FR" sz="1500" dirty="0" smtClean="0">
                <a:latin typeface="Times New Roman" pitchFamily="18" charset="0"/>
                <a:cs typeface="Times New Roman" pitchFamily="18" charset="0"/>
              </a:rPr>
              <a:t>Jeux de rôles:</a:t>
            </a:r>
          </a:p>
          <a:p>
            <a:pPr algn="ctr">
              <a:buFontTx/>
              <a:buChar char="-"/>
            </a:pPr>
            <a:r>
              <a:rPr lang="fr-FR" sz="1500" dirty="0" smtClean="0">
                <a:latin typeface="Times New Roman" pitchFamily="18" charset="0"/>
                <a:cs typeface="Times New Roman" pitchFamily="18" charset="0"/>
              </a:rPr>
              <a:t>Clubs</a:t>
            </a:r>
          </a:p>
          <a:p>
            <a:pPr algn="ctr">
              <a:buFontTx/>
              <a:buChar char="-"/>
            </a:pPr>
            <a:r>
              <a:rPr lang="fr-FR" sz="1500" dirty="0" smtClean="0">
                <a:latin typeface="Times New Roman" pitchFamily="18" charset="0"/>
                <a:cs typeface="Times New Roman" pitchFamily="18" charset="0"/>
              </a:rPr>
              <a:t>Chez soi</a:t>
            </a:r>
          </a:p>
          <a:p>
            <a:pPr algn="ctr">
              <a:buFontTx/>
              <a:buChar char="-"/>
            </a:pPr>
            <a:r>
              <a:rPr lang="fr-FR" sz="1500" dirty="0" smtClean="0">
                <a:latin typeface="Times New Roman" pitchFamily="18" charset="0"/>
                <a:cs typeface="Times New Roman" pitchFamily="18" charset="0"/>
              </a:rPr>
              <a:t>Associations</a:t>
            </a:r>
          </a:p>
          <a:p>
            <a:pPr algn="ctr">
              <a:buNone/>
            </a:pP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19</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730624"/>
            <a:ext cx="7200800" cy="1346448"/>
          </a:xfrm>
          <a:ln>
            <a:solidFill>
              <a:schemeClr val="tx1"/>
            </a:solidFill>
          </a:ln>
        </p:spPr>
        <p:txBody>
          <a:bodyPr>
            <a:normAutofit/>
          </a:bodyPr>
          <a:lstStyle/>
          <a:p>
            <a:pPr algn="just">
              <a:buNone/>
            </a:pPr>
            <a:r>
              <a:rPr lang="fr-FR" sz="1500" dirty="0" smtClean="0">
                <a:latin typeface="Times New Roman" pitchFamily="18" charset="0"/>
                <a:cs typeface="Times New Roman" pitchFamily="18" charset="0"/>
              </a:rPr>
              <a:t>Les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ne sont pas une cible marketing intéressante pour toutes les entreprises.</a:t>
            </a:r>
          </a:p>
          <a:p>
            <a:pPr algn="just">
              <a:buNone/>
            </a:pPr>
            <a:r>
              <a:rPr lang="fr-FR" sz="1500" dirty="0" smtClean="0">
                <a:latin typeface="Times New Roman" pitchFamily="18" charset="0"/>
                <a:cs typeface="Times New Roman" pitchFamily="18" charset="0"/>
              </a:rPr>
              <a:t>Il faut qu’elle ait un rapport en rapport avec l’informatique et avec ses autres passions.</a:t>
            </a:r>
          </a:p>
          <a:p>
            <a:pPr algn="just">
              <a:buNone/>
            </a:pPr>
            <a:r>
              <a:rPr lang="fr-FR" sz="1500" dirty="0" smtClean="0">
                <a:latin typeface="Times New Roman" pitchFamily="18" charset="0"/>
                <a:cs typeface="Times New Roman" pitchFamily="18" charset="0"/>
              </a:rPr>
              <a:t>Lorsque l’entreprise est en accord avec les passions des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alors l’entreprise peut libérer sa créativité en matière de communication et de publicité.</a:t>
            </a: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Jeux vidéo:</a:t>
            </a:r>
          </a:p>
          <a:p>
            <a:pPr>
              <a:buNone/>
            </a:pPr>
            <a:endParaRPr lang="fr-FR" dirty="0"/>
          </a:p>
        </p:txBody>
      </p:sp>
      <p:pic>
        <p:nvPicPr>
          <p:cNvPr id="4098" name="Picture 2" descr="C:\Users\Nicolas\Desktop\Dossier wallart binomes\5089-game.jpg"/>
          <p:cNvPicPr>
            <a:picLocks noChangeAspect="1" noChangeArrowheads="1"/>
          </p:cNvPicPr>
          <p:nvPr/>
        </p:nvPicPr>
        <p:blipFill>
          <a:blip r:embed="rId2"/>
          <a:srcRect/>
          <a:stretch>
            <a:fillRect/>
          </a:stretch>
        </p:blipFill>
        <p:spPr bwMode="auto">
          <a:xfrm>
            <a:off x="0" y="4076700"/>
            <a:ext cx="2857500" cy="2781300"/>
          </a:xfrm>
          <a:prstGeom prst="rect">
            <a:avLst/>
          </a:prstGeom>
          <a:noFill/>
        </p:spPr>
      </p:pic>
      <p:pic>
        <p:nvPicPr>
          <p:cNvPr id="4099" name="Picture 3" descr="C:\Users\Nicolas\Desktop\Dossier wallart binomes\arton149.jpg"/>
          <p:cNvPicPr>
            <a:picLocks noChangeAspect="1" noChangeArrowheads="1"/>
          </p:cNvPicPr>
          <p:nvPr/>
        </p:nvPicPr>
        <p:blipFill>
          <a:blip r:embed="rId3"/>
          <a:srcRect/>
          <a:stretch>
            <a:fillRect/>
          </a:stretch>
        </p:blipFill>
        <p:spPr bwMode="auto">
          <a:xfrm>
            <a:off x="5334000" y="1714488"/>
            <a:ext cx="3810000" cy="2419350"/>
          </a:xfrm>
          <a:prstGeom prst="rect">
            <a:avLst/>
          </a:prstGeom>
          <a:noFill/>
        </p:spPr>
      </p:pic>
      <p:pic>
        <p:nvPicPr>
          <p:cNvPr id="4100" name="Picture 4" descr="C:\Users\Nicolas\Desktop\Dossier wallart binomes\logo-jeuxvideo-com-448-1.jpg"/>
          <p:cNvPicPr>
            <a:picLocks noChangeAspect="1" noChangeArrowheads="1"/>
          </p:cNvPicPr>
          <p:nvPr/>
        </p:nvPicPr>
        <p:blipFill>
          <a:blip r:embed="rId4"/>
          <a:srcRect/>
          <a:stretch>
            <a:fillRect/>
          </a:stretch>
        </p:blipFill>
        <p:spPr bwMode="auto">
          <a:xfrm>
            <a:off x="5014928" y="4922716"/>
            <a:ext cx="4129072" cy="1935284"/>
          </a:xfrm>
          <a:prstGeom prst="rect">
            <a:avLst/>
          </a:prstGeom>
          <a:noFill/>
        </p:spPr>
      </p:pic>
      <p:pic>
        <p:nvPicPr>
          <p:cNvPr id="4101" name="Picture 5" descr="C:\Users\Nicolas\Desktop\Dossier wallart binomes\gamekult-jeux-videos.jpg"/>
          <p:cNvPicPr>
            <a:picLocks noChangeAspect="1" noChangeArrowheads="1"/>
          </p:cNvPicPr>
          <p:nvPr/>
        </p:nvPicPr>
        <p:blipFill>
          <a:blip r:embed="rId5"/>
          <a:srcRect/>
          <a:stretch>
            <a:fillRect/>
          </a:stretch>
        </p:blipFill>
        <p:spPr bwMode="auto">
          <a:xfrm>
            <a:off x="428596" y="2071678"/>
            <a:ext cx="2571768" cy="1993619"/>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20</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Jeux de plateau:</a:t>
            </a:r>
          </a:p>
          <a:p>
            <a:pPr>
              <a:buNone/>
            </a:pPr>
            <a:endParaRPr lang="fr-FR" dirty="0"/>
          </a:p>
        </p:txBody>
      </p:sp>
      <p:pic>
        <p:nvPicPr>
          <p:cNvPr id="5122" name="Picture 2" descr="C:\Users\Nicolas\Desktop\Dossier wallart binomes\Games-Workshop-Logo.jpg"/>
          <p:cNvPicPr>
            <a:picLocks noChangeAspect="1" noChangeArrowheads="1"/>
          </p:cNvPicPr>
          <p:nvPr/>
        </p:nvPicPr>
        <p:blipFill>
          <a:blip r:embed="rId2" cstate="print"/>
          <a:srcRect/>
          <a:stretch>
            <a:fillRect/>
          </a:stretch>
        </p:blipFill>
        <p:spPr bwMode="auto">
          <a:xfrm>
            <a:off x="2500298" y="3214686"/>
            <a:ext cx="4290598" cy="1785950"/>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Hacking:</a:t>
            </a:r>
          </a:p>
          <a:p>
            <a:pPr>
              <a:buNone/>
            </a:pPr>
            <a:endParaRPr lang="fr-FR" dirty="0"/>
          </a:p>
        </p:txBody>
      </p:sp>
      <p:pic>
        <p:nvPicPr>
          <p:cNvPr id="1026" name="Picture 2" descr="C:\Users\Chantal\Desktop\Dossier wallart binomes\thumb-hack-in-paris---un-salon-sur-la-securite-informatique-5995.gif"/>
          <p:cNvPicPr>
            <a:picLocks noChangeAspect="1" noChangeArrowheads="1"/>
          </p:cNvPicPr>
          <p:nvPr/>
        </p:nvPicPr>
        <p:blipFill>
          <a:blip r:embed="rId2"/>
          <a:srcRect/>
          <a:stretch>
            <a:fillRect/>
          </a:stretch>
        </p:blipFill>
        <p:spPr bwMode="auto">
          <a:xfrm>
            <a:off x="428596" y="2357430"/>
            <a:ext cx="2655706" cy="2736853"/>
          </a:xfrm>
          <a:prstGeom prst="rect">
            <a:avLst/>
          </a:prstGeom>
          <a:noFill/>
        </p:spPr>
      </p:pic>
      <p:pic>
        <p:nvPicPr>
          <p:cNvPr id="1027" name="Picture 3" descr="C:\Users\Chantal\Desktop\Dossier wallart binomes\defcon.jpg"/>
          <p:cNvPicPr>
            <a:picLocks noChangeAspect="1" noChangeArrowheads="1"/>
          </p:cNvPicPr>
          <p:nvPr/>
        </p:nvPicPr>
        <p:blipFill>
          <a:blip r:embed="rId3"/>
          <a:srcRect/>
          <a:stretch>
            <a:fillRect/>
          </a:stretch>
        </p:blipFill>
        <p:spPr bwMode="auto">
          <a:xfrm>
            <a:off x="3357554" y="1285860"/>
            <a:ext cx="4084004" cy="2149476"/>
          </a:xfrm>
          <a:prstGeom prst="rect">
            <a:avLst/>
          </a:prstGeom>
          <a:noFill/>
        </p:spPr>
      </p:pic>
      <p:pic>
        <p:nvPicPr>
          <p:cNvPr id="1028" name="Picture 4" descr="C:\Users\Chantal\Desktop\Dossier wallart binomes\300-250_ndh.png"/>
          <p:cNvPicPr>
            <a:picLocks noChangeAspect="1" noChangeArrowheads="1"/>
          </p:cNvPicPr>
          <p:nvPr/>
        </p:nvPicPr>
        <p:blipFill>
          <a:blip r:embed="rId4"/>
          <a:srcRect/>
          <a:stretch>
            <a:fillRect/>
          </a:stretch>
        </p:blipFill>
        <p:spPr bwMode="auto">
          <a:xfrm>
            <a:off x="4357686" y="3786190"/>
            <a:ext cx="3357586" cy="2797988"/>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9" name="Imag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Télévision:</a:t>
            </a:r>
          </a:p>
          <a:p>
            <a:pPr>
              <a:buNone/>
            </a:pPr>
            <a:endParaRPr lang="fr-FR" dirty="0"/>
          </a:p>
        </p:txBody>
      </p:sp>
      <p:pic>
        <p:nvPicPr>
          <p:cNvPr id="2050" name="Picture 2" descr="C:\Users\Chantal\Desktop\Dossier wallart binomes\actu_sc2_nolife.png"/>
          <p:cNvPicPr>
            <a:picLocks noChangeAspect="1" noChangeArrowheads="1"/>
          </p:cNvPicPr>
          <p:nvPr/>
        </p:nvPicPr>
        <p:blipFill>
          <a:blip r:embed="rId2"/>
          <a:srcRect/>
          <a:stretch>
            <a:fillRect/>
          </a:stretch>
        </p:blipFill>
        <p:spPr bwMode="auto">
          <a:xfrm>
            <a:off x="0" y="3357562"/>
            <a:ext cx="3736757" cy="1214446"/>
          </a:xfrm>
          <a:prstGeom prst="rect">
            <a:avLst/>
          </a:prstGeom>
          <a:noFill/>
        </p:spPr>
      </p:pic>
      <p:pic>
        <p:nvPicPr>
          <p:cNvPr id="2052" name="Picture 4" descr="C:\Users\Chantal\Desktop\Dossier wallart binomes\+ou-geek.png"/>
          <p:cNvPicPr>
            <a:picLocks noChangeAspect="1" noChangeArrowheads="1"/>
          </p:cNvPicPr>
          <p:nvPr/>
        </p:nvPicPr>
        <p:blipFill>
          <a:blip r:embed="rId3"/>
          <a:srcRect/>
          <a:stretch>
            <a:fillRect/>
          </a:stretch>
        </p:blipFill>
        <p:spPr bwMode="auto">
          <a:xfrm>
            <a:off x="5289671" y="2786058"/>
            <a:ext cx="3854329" cy="2000264"/>
          </a:xfrm>
          <a:prstGeom prst="rect">
            <a:avLst/>
          </a:prstGeom>
          <a:noFill/>
        </p:spPr>
      </p:pic>
      <p:pic>
        <p:nvPicPr>
          <p:cNvPr id="2053" name="Picture 5" descr="C:\Users\Chantal\Desktop\Dossier wallart binomes\ban_geek_of_the_dead.jpg"/>
          <p:cNvPicPr>
            <a:picLocks noChangeAspect="1" noChangeArrowheads="1"/>
          </p:cNvPicPr>
          <p:nvPr/>
        </p:nvPicPr>
        <p:blipFill>
          <a:blip r:embed="rId4"/>
          <a:srcRect/>
          <a:stretch>
            <a:fillRect/>
          </a:stretch>
        </p:blipFill>
        <p:spPr bwMode="auto">
          <a:xfrm>
            <a:off x="0" y="4795616"/>
            <a:ext cx="9144000" cy="2062384"/>
          </a:xfrm>
          <a:prstGeom prst="rect">
            <a:avLst/>
          </a:prstGeom>
          <a:noFill/>
        </p:spPr>
      </p:pic>
      <p:pic>
        <p:nvPicPr>
          <p:cNvPr id="2051" name="Picture 3" descr="C:\Users\Chantal\Desktop\Dossier wallart binomes\game_one.jpg"/>
          <p:cNvPicPr>
            <a:picLocks noChangeAspect="1" noChangeArrowheads="1"/>
          </p:cNvPicPr>
          <p:nvPr/>
        </p:nvPicPr>
        <p:blipFill>
          <a:blip r:embed="rId5"/>
          <a:srcRect/>
          <a:stretch>
            <a:fillRect/>
          </a:stretch>
        </p:blipFill>
        <p:spPr bwMode="auto">
          <a:xfrm>
            <a:off x="3071802" y="1428736"/>
            <a:ext cx="2430456" cy="1837139"/>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Bandes dessinées:</a:t>
            </a:r>
          </a:p>
          <a:p>
            <a:pPr>
              <a:buNone/>
            </a:pPr>
            <a:endParaRPr lang="fr-FR" dirty="0"/>
          </a:p>
        </p:txBody>
      </p:sp>
      <p:pic>
        <p:nvPicPr>
          <p:cNvPr id="3074" name="Picture 2" descr="C:\Users\Chantal\Desktop\Dossier wallart binomes\angouleme.jpg"/>
          <p:cNvPicPr>
            <a:picLocks noChangeAspect="1" noChangeArrowheads="1"/>
          </p:cNvPicPr>
          <p:nvPr/>
        </p:nvPicPr>
        <p:blipFill>
          <a:blip r:embed="rId2"/>
          <a:srcRect/>
          <a:stretch>
            <a:fillRect/>
          </a:stretch>
        </p:blipFill>
        <p:spPr bwMode="auto">
          <a:xfrm>
            <a:off x="0" y="4495800"/>
            <a:ext cx="2838450" cy="2362200"/>
          </a:xfrm>
          <a:prstGeom prst="rect">
            <a:avLst/>
          </a:prstGeom>
          <a:noFill/>
        </p:spPr>
      </p:pic>
      <p:pic>
        <p:nvPicPr>
          <p:cNvPr id="3077" name="Picture 5" descr="C:\Users\Chantal\Desktop\Dossier wallart binomes\Comic-Con-logo.gif"/>
          <p:cNvPicPr>
            <a:picLocks noChangeAspect="1" noChangeArrowheads="1"/>
          </p:cNvPicPr>
          <p:nvPr/>
        </p:nvPicPr>
        <p:blipFill>
          <a:blip r:embed="rId3"/>
          <a:srcRect/>
          <a:stretch>
            <a:fillRect/>
          </a:stretch>
        </p:blipFill>
        <p:spPr bwMode="auto">
          <a:xfrm>
            <a:off x="0" y="2214554"/>
            <a:ext cx="3428992" cy="1929535"/>
          </a:xfrm>
          <a:prstGeom prst="rect">
            <a:avLst/>
          </a:prstGeom>
          <a:noFill/>
        </p:spPr>
      </p:pic>
      <p:pic>
        <p:nvPicPr>
          <p:cNvPr id="3078" name="Picture 6" descr="C:\Users\Chantal\Desktop\Dossier wallart binomes\20100424Valenciennes.jpg"/>
          <p:cNvPicPr>
            <a:picLocks noChangeAspect="1" noChangeArrowheads="1"/>
          </p:cNvPicPr>
          <p:nvPr/>
        </p:nvPicPr>
        <p:blipFill>
          <a:blip r:embed="rId4"/>
          <a:srcRect/>
          <a:stretch>
            <a:fillRect/>
          </a:stretch>
        </p:blipFill>
        <p:spPr bwMode="auto">
          <a:xfrm>
            <a:off x="5695950" y="2095500"/>
            <a:ext cx="3448050" cy="4762500"/>
          </a:xfrm>
          <a:prstGeom prst="rect">
            <a:avLst/>
          </a:prstGeom>
          <a:noFill/>
        </p:spPr>
      </p:pic>
      <p:pic>
        <p:nvPicPr>
          <p:cNvPr id="3075" name="Picture 3" descr="C:\Users\Chantal\Desktop\Dossier wallart binomes\salon-livres-bd-mouscron.jpg"/>
          <p:cNvPicPr>
            <a:picLocks noChangeAspect="1" noChangeArrowheads="1"/>
          </p:cNvPicPr>
          <p:nvPr/>
        </p:nvPicPr>
        <p:blipFill>
          <a:blip r:embed="rId5"/>
          <a:srcRect/>
          <a:stretch>
            <a:fillRect/>
          </a:stretch>
        </p:blipFill>
        <p:spPr bwMode="auto">
          <a:xfrm>
            <a:off x="3214678" y="3277373"/>
            <a:ext cx="2428859" cy="3580627"/>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24</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20" y="295259"/>
            <a:ext cx="9133079"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err="1" smtClean="0">
                <a:latin typeface="Times New Roman" pitchFamily="18" charset="0"/>
                <a:cs typeface="Times New Roman" pitchFamily="18" charset="0"/>
              </a:rPr>
              <a:t>Cosplay</a:t>
            </a:r>
            <a:endParaRPr lang="fr-FR" dirty="0" smtClean="0"/>
          </a:p>
        </p:txBody>
      </p:sp>
      <p:pic>
        <p:nvPicPr>
          <p:cNvPr id="3074" name="Picture 2" descr="C:\Users\Nicolas\Desktop\Dossier wallart binomes\Paris_Cosplay.jpg"/>
          <p:cNvPicPr>
            <a:picLocks noChangeAspect="1" noChangeArrowheads="1"/>
          </p:cNvPicPr>
          <p:nvPr/>
        </p:nvPicPr>
        <p:blipFill>
          <a:blip r:embed="rId2"/>
          <a:srcRect/>
          <a:stretch>
            <a:fillRect/>
          </a:stretch>
        </p:blipFill>
        <p:spPr bwMode="auto">
          <a:xfrm>
            <a:off x="4000496" y="3727818"/>
            <a:ext cx="2214578" cy="3130182"/>
          </a:xfrm>
          <a:prstGeom prst="rect">
            <a:avLst/>
          </a:prstGeom>
          <a:noFill/>
        </p:spPr>
      </p:pic>
      <p:pic>
        <p:nvPicPr>
          <p:cNvPr id="5" name="Picture 2" descr="C:\Users\Nicolas\Desktop\Dossier wallart binomes\840385.jpg"/>
          <p:cNvPicPr>
            <a:picLocks noChangeAspect="1" noChangeArrowheads="1"/>
          </p:cNvPicPr>
          <p:nvPr/>
        </p:nvPicPr>
        <p:blipFill>
          <a:blip r:embed="rId3"/>
          <a:srcRect/>
          <a:stretch>
            <a:fillRect/>
          </a:stretch>
        </p:blipFill>
        <p:spPr bwMode="auto">
          <a:xfrm>
            <a:off x="0" y="4307487"/>
            <a:ext cx="3857652" cy="2550513"/>
          </a:xfrm>
          <a:prstGeom prst="rect">
            <a:avLst/>
          </a:prstGeom>
          <a:noFill/>
        </p:spPr>
      </p:pic>
      <p:pic>
        <p:nvPicPr>
          <p:cNvPr id="3075" name="Picture 3" descr="C:\Users\Nicolas\Desktop\Dossier wallart binomes\1_large.jpg"/>
          <p:cNvPicPr>
            <a:picLocks noChangeAspect="1" noChangeArrowheads="1"/>
          </p:cNvPicPr>
          <p:nvPr/>
        </p:nvPicPr>
        <p:blipFill>
          <a:blip r:embed="rId4"/>
          <a:srcRect/>
          <a:stretch>
            <a:fillRect/>
          </a:stretch>
        </p:blipFill>
        <p:spPr bwMode="auto">
          <a:xfrm>
            <a:off x="6325735" y="1438259"/>
            <a:ext cx="2818265" cy="5419741"/>
          </a:xfrm>
          <a:prstGeom prst="rect">
            <a:avLst/>
          </a:prstGeom>
          <a:noFill/>
        </p:spPr>
      </p:pic>
      <p:pic>
        <p:nvPicPr>
          <p:cNvPr id="3076" name="Picture 4" descr="C:\Users\Nicolas\Desktop\Dossier wallart binomes\tgs.jpg"/>
          <p:cNvPicPr>
            <a:picLocks noChangeAspect="1" noChangeArrowheads="1"/>
          </p:cNvPicPr>
          <p:nvPr/>
        </p:nvPicPr>
        <p:blipFill>
          <a:blip r:embed="rId5"/>
          <a:srcRect/>
          <a:stretch>
            <a:fillRect/>
          </a:stretch>
        </p:blipFill>
        <p:spPr bwMode="auto">
          <a:xfrm>
            <a:off x="2285984" y="1214422"/>
            <a:ext cx="2947888" cy="2286016"/>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25</a:t>
            </a:fld>
            <a:endParaRPr lang="fr-FR"/>
          </a:p>
        </p:txBody>
      </p:sp>
      <p:sp>
        <p:nvSpPr>
          <p:cNvPr id="6" name="Espace réservé du pied de page 5"/>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C:\Users\Chantal\Desktop\Dossier wallart binomes\Lilys-Factory-superman.jpg"/>
          <p:cNvPicPr>
            <a:picLocks noChangeAspect="1" noChangeArrowheads="1"/>
          </p:cNvPicPr>
          <p:nvPr/>
        </p:nvPicPr>
        <p:blipFill>
          <a:blip r:embed="rId2" cstate="print"/>
          <a:srcRect/>
          <a:stretch>
            <a:fillRect/>
          </a:stretch>
        </p:blipFill>
        <p:spPr bwMode="auto">
          <a:xfrm>
            <a:off x="6858017" y="2071678"/>
            <a:ext cx="2285984" cy="2927400"/>
          </a:xfrm>
          <a:prstGeom prst="rect">
            <a:avLst/>
          </a:prstGeom>
          <a:noFill/>
        </p:spPr>
      </p:pic>
      <p:pic>
        <p:nvPicPr>
          <p:cNvPr id="4101" name="Picture 5" descr="C:\Users\Chantal\Desktop\Dossier wallart binomes\TheAmazingSpiderMan.jpg"/>
          <p:cNvPicPr>
            <a:picLocks noChangeAspect="1" noChangeArrowheads="1"/>
          </p:cNvPicPr>
          <p:nvPr/>
        </p:nvPicPr>
        <p:blipFill>
          <a:blip r:embed="rId3"/>
          <a:srcRect/>
          <a:stretch>
            <a:fillRect/>
          </a:stretch>
        </p:blipFill>
        <p:spPr bwMode="auto">
          <a:xfrm>
            <a:off x="0" y="2071677"/>
            <a:ext cx="6858016" cy="4786323"/>
          </a:xfrm>
          <a:prstGeom prst="rect">
            <a:avLst/>
          </a:prstGeom>
          <a:noFill/>
        </p:spPr>
      </p:pic>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dirty="0" smtClean="0"/>
              <a:t>Cinéma:</a:t>
            </a:r>
          </a:p>
        </p:txBody>
      </p:sp>
      <p:pic>
        <p:nvPicPr>
          <p:cNvPr id="4102" name="Picture 6" descr="C:\Users\Chantal\Desktop\Dossier wallart binomes\694px-star_wars_logosvg.png"/>
          <p:cNvPicPr>
            <a:picLocks noChangeAspect="1" noChangeArrowheads="1"/>
          </p:cNvPicPr>
          <p:nvPr/>
        </p:nvPicPr>
        <p:blipFill>
          <a:blip r:embed="rId4"/>
          <a:srcRect/>
          <a:stretch>
            <a:fillRect/>
          </a:stretch>
        </p:blipFill>
        <p:spPr bwMode="auto">
          <a:xfrm>
            <a:off x="4056085" y="3786190"/>
            <a:ext cx="5087915" cy="3071810"/>
          </a:xfrm>
          <a:prstGeom prst="rect">
            <a:avLst/>
          </a:prstGeom>
          <a:noFill/>
        </p:spPr>
      </p:pic>
      <p:pic>
        <p:nvPicPr>
          <p:cNvPr id="4104" name="Picture 8" descr="C:\Users\Chantal\Desktop\Dossier wallart binomes\main.jpg"/>
          <p:cNvPicPr>
            <a:picLocks noChangeAspect="1" noChangeArrowheads="1"/>
          </p:cNvPicPr>
          <p:nvPr/>
        </p:nvPicPr>
        <p:blipFill>
          <a:blip r:embed="rId5"/>
          <a:srcRect/>
          <a:stretch>
            <a:fillRect/>
          </a:stretch>
        </p:blipFill>
        <p:spPr bwMode="auto">
          <a:xfrm>
            <a:off x="3714744" y="2143116"/>
            <a:ext cx="3214710" cy="1816363"/>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26</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10" name="Imag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L’environnement des </a:t>
            </a:r>
            <a:r>
              <a:rPr lang="fr-FR" sz="3200" dirty="0" err="1" smtClean="0">
                <a:latin typeface="Times New Roman" pitchFamily="18" charset="0"/>
                <a:cs typeface="Times New Roman" pitchFamily="18" charset="0"/>
              </a:rPr>
              <a:t>geeks</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pPr>
              <a:buNone/>
            </a:pPr>
            <a:r>
              <a:rPr lang="fr-FR" sz="1500" dirty="0" smtClean="0">
                <a:latin typeface="Times New Roman" pitchFamily="18" charset="0"/>
                <a:cs typeface="Times New Roman" pitchFamily="18" charset="0"/>
              </a:rPr>
              <a:t>Jeux de cartes:</a:t>
            </a:r>
          </a:p>
          <a:p>
            <a:pPr>
              <a:buNone/>
            </a:pPr>
            <a:endParaRPr lang="fr-FR" dirty="0"/>
          </a:p>
        </p:txBody>
      </p:sp>
      <p:pic>
        <p:nvPicPr>
          <p:cNvPr id="6146" name="Picture 2" descr="C:\Users\Nicolas\Desktop\Dossier wallart binomes\310_magic_logo1.jpg"/>
          <p:cNvPicPr>
            <a:picLocks noChangeAspect="1" noChangeArrowheads="1"/>
          </p:cNvPicPr>
          <p:nvPr/>
        </p:nvPicPr>
        <p:blipFill>
          <a:blip r:embed="rId2"/>
          <a:srcRect/>
          <a:stretch>
            <a:fillRect/>
          </a:stretch>
        </p:blipFill>
        <p:spPr bwMode="auto">
          <a:xfrm>
            <a:off x="0" y="2071678"/>
            <a:ext cx="3937000" cy="2794000"/>
          </a:xfrm>
          <a:prstGeom prst="rect">
            <a:avLst/>
          </a:prstGeom>
          <a:noFill/>
        </p:spPr>
      </p:pic>
      <p:pic>
        <p:nvPicPr>
          <p:cNvPr id="6147" name="Picture 3" descr="C:\Users\Nicolas\Desktop\Dossier wallart binomes\logo.gif"/>
          <p:cNvPicPr>
            <a:picLocks noChangeAspect="1" noChangeArrowheads="1"/>
          </p:cNvPicPr>
          <p:nvPr/>
        </p:nvPicPr>
        <p:blipFill>
          <a:blip r:embed="rId3"/>
          <a:srcRect/>
          <a:stretch>
            <a:fillRect/>
          </a:stretch>
        </p:blipFill>
        <p:spPr bwMode="auto">
          <a:xfrm>
            <a:off x="4929190" y="4643446"/>
            <a:ext cx="4052229" cy="2071702"/>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27</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B04A7D2-5F50-4CDF-97DF-9F3E4FBBC783}" type="slidenum">
              <a:rPr lang="fr-FR" smtClean="0"/>
              <a:pPr/>
              <a:t>28</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sp>
        <p:nvSpPr>
          <p:cNvPr id="7" name="Text Box 1"/>
          <p:cNvSpPr txBox="1">
            <a:spLocks noChangeArrowheads="1"/>
          </p:cNvSpPr>
          <p:nvPr/>
        </p:nvSpPr>
        <p:spPr bwMode="auto">
          <a:xfrm>
            <a:off x="0" y="1785926"/>
            <a:ext cx="9144000" cy="2507170"/>
          </a:xfrm>
          <a:prstGeom prst="rect">
            <a:avLst/>
          </a:prstGeom>
          <a:noFill/>
          <a:ln w="9525">
            <a:noFill/>
            <a:round/>
            <a:headEnd/>
            <a:tailEnd/>
          </a:ln>
          <a:effectLst/>
        </p:spPr>
        <p:txBody>
          <a:bodyPr lIns="90000" tIns="45000" rIns="90000" bIns="45000" anchor="ctr"/>
          <a:lstStyle/>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a:solidFill>
                <a:srgbClr val="000000"/>
              </a:solidFill>
              <a:latin typeface="Times New Roman" pitchFamily="18" charset="0"/>
              <a:cs typeface="Times New Roman" pitchFamily="18" charset="0"/>
            </a:endParaRP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II- Où toucher les geeks? </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3200" dirty="0" smtClean="0">
                <a:solidFill>
                  <a:srgbClr val="000000"/>
                </a:solidFill>
                <a:latin typeface="Times New Roman" pitchFamily="18" charset="0"/>
                <a:cs typeface="Times New Roman" pitchFamily="18" charset="0"/>
              </a:rPr>
              <a:t>		</a:t>
            </a:r>
            <a:r>
              <a:rPr lang="fr-FR" sz="2400" dirty="0">
                <a:latin typeface="Times New Roman" pitchFamily="18" charset="0"/>
                <a:cs typeface="Times New Roman" pitchFamily="18" charset="0"/>
              </a:rPr>
              <a:t>1. L’environnement des geeks</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solidFill>
                  <a:srgbClr val="000000"/>
                </a:solidFill>
                <a:latin typeface="Times New Roman" pitchFamily="18" charset="0"/>
                <a:cs typeface="Times New Roman" pitchFamily="18" charset="0"/>
              </a:rPr>
              <a:t>		</a:t>
            </a:r>
            <a:r>
              <a:rPr lang="fr-FR" sz="2800" b="1" dirty="0">
                <a:solidFill>
                  <a:srgbClr val="FF0000"/>
                </a:solidFill>
                <a:latin typeface="Times New Roman" pitchFamily="18" charset="0"/>
                <a:cs typeface="Times New Roman" pitchFamily="18" charset="0"/>
              </a:rPr>
              <a:t>2. Les circuits de distribution</a:t>
            </a:r>
          </a:p>
          <a:p>
            <a:pPr algn="ct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400" dirty="0">
                <a:solidFill>
                  <a:srgbClr val="000000"/>
                </a:solidFill>
                <a:latin typeface="Times New Roman" pitchFamily="18" charset="0"/>
                <a:cs typeface="Times New Roman" pitchFamily="18" charset="0"/>
              </a:rPr>
              <a:t>		3. La communication</a:t>
            </a:r>
          </a:p>
        </p:txBody>
      </p:sp>
      <p:pic>
        <p:nvPicPr>
          <p:cNvPr id="8" name="Imag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654" y="1340767"/>
            <a:ext cx="2507152" cy="2389629"/>
          </a:xfrm>
          <a:prstGeom prst="rect">
            <a:avLst/>
          </a:prstGeom>
        </p:spPr>
      </p:pic>
      <p:sp>
        <p:nvSpPr>
          <p:cNvPr id="9" name="Rectangle 8"/>
          <p:cNvSpPr/>
          <p:nvPr/>
        </p:nvSpPr>
        <p:spPr>
          <a:xfrm>
            <a:off x="2411760" y="2132856"/>
            <a:ext cx="4680520" cy="22322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971600" y="1268760"/>
            <a:ext cx="7200800" cy="3917031"/>
          </a:xfrm>
          <a:ln>
            <a:solidFill>
              <a:schemeClr val="tx1"/>
            </a:solidFill>
          </a:ln>
        </p:spPr>
        <p:txBody>
          <a:bodyPr>
            <a:normAutofit fontScale="47500" lnSpcReduction="20000"/>
          </a:bodyPr>
          <a:lstStyle/>
          <a:p>
            <a:pPr>
              <a:buNone/>
            </a:pPr>
            <a:r>
              <a:rPr lang="fr-FR" dirty="0" smtClean="0">
                <a:latin typeface="Times New Roman" pitchFamily="18" charset="0"/>
                <a:cs typeface="Times New Roman" pitchFamily="18" charset="0"/>
              </a:rPr>
              <a:t>Internet:</a:t>
            </a:r>
          </a:p>
          <a:p>
            <a:pPr>
              <a:buNone/>
            </a:pPr>
            <a:r>
              <a:rPr lang="fr-FR" dirty="0" smtClean="0">
                <a:latin typeface="Times New Roman" pitchFamily="18" charset="0"/>
                <a:cs typeface="Times New Roman" pitchFamily="18" charset="0"/>
              </a:rPr>
              <a:t>Le web offre plusieurs avantages non négligeable.</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1) Lorsqu’on veut acheter un produit on veut savoir où se trouve le produit le moins cher, avec internet on a accès à plusieurs comparateurs de prix qui facilitent la recherche. </a:t>
            </a:r>
          </a:p>
          <a:p>
            <a:pPr>
              <a:buNone/>
            </a:pPr>
            <a:r>
              <a:rPr lang="fr-FR" dirty="0" smtClean="0">
                <a:latin typeface="Times New Roman" pitchFamily="18" charset="0"/>
                <a:cs typeface="Times New Roman" pitchFamily="18" charset="0"/>
              </a:rPr>
              <a:t>2) Les produits vendus sur internet sont souvent moins cher qu’en point de de vente.</a:t>
            </a:r>
          </a:p>
          <a:p>
            <a:pPr>
              <a:buNone/>
            </a:pPr>
            <a:r>
              <a:rPr lang="fr-FR" dirty="0" smtClean="0">
                <a:latin typeface="Times New Roman" pitchFamily="18" charset="0"/>
                <a:cs typeface="Times New Roman" pitchFamily="18" charset="0"/>
              </a:rPr>
              <a:t>3) Il y a la possibilité d’être livré en moins de 3/4/5 jours.</a:t>
            </a:r>
          </a:p>
          <a:p>
            <a:pPr>
              <a:buNone/>
            </a:pPr>
            <a:r>
              <a:rPr lang="fr-FR" dirty="0" smtClean="0">
                <a:latin typeface="Times New Roman" pitchFamily="18" charset="0"/>
                <a:cs typeface="Times New Roman" pitchFamily="18" charset="0"/>
              </a:rPr>
              <a:t>4) On peut voir les ruptures de stock, combien il reste de produit, quand le produit va être commandé.</a:t>
            </a:r>
          </a:p>
          <a:p>
            <a:pPr>
              <a:buNone/>
            </a:pPr>
            <a:r>
              <a:rPr lang="fr-FR" dirty="0" smtClean="0">
                <a:latin typeface="Times New Roman" pitchFamily="18" charset="0"/>
                <a:cs typeface="Times New Roman" pitchFamily="18" charset="0"/>
              </a:rPr>
              <a:t>5) On peut voir les critiques des autres acheteurs pour se faire une idée du produit et du vendeur.</a:t>
            </a:r>
          </a:p>
          <a:p>
            <a:pPr>
              <a:buNone/>
            </a:pPr>
            <a:r>
              <a:rPr lang="fr-FR" dirty="0" smtClean="0">
                <a:latin typeface="Times New Roman" pitchFamily="18" charset="0"/>
                <a:cs typeface="Times New Roman" pitchFamily="18" charset="0"/>
              </a:rPr>
              <a:t>6) Si le produit recherché n’est pas vendu en France, il y a la possibilité de l’acheter en ligne et de le faire importer directement chez soi.</a:t>
            </a:r>
          </a:p>
          <a:p>
            <a:pPr>
              <a:buNone/>
            </a:pPr>
            <a:r>
              <a:rPr lang="fr-FR" dirty="0" smtClean="0">
                <a:latin typeface="Times New Roman" pitchFamily="18" charset="0"/>
                <a:cs typeface="Times New Roman" pitchFamily="18" charset="0"/>
              </a:rPr>
              <a:t>7) Internet permet de personnaliser le produit en le commandant directement sur les sites internet des entreprises. (</a:t>
            </a:r>
            <a:r>
              <a:rPr lang="fr-FR" dirty="0" err="1" smtClean="0">
                <a:latin typeface="Times New Roman" pitchFamily="18" charset="0"/>
                <a:cs typeface="Times New Roman" pitchFamily="18" charset="0"/>
              </a:rPr>
              <a:t>Alienware</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hlinkClick r:id="rId2"/>
              </a:rPr>
              <a:t>http://www.alienware.fr/</a:t>
            </a:r>
            <a:r>
              <a:rPr lang="fr-FR" dirty="0" smtClean="0">
                <a:latin typeface="Times New Roman" pitchFamily="18" charset="0"/>
                <a:cs typeface="Times New Roman" pitchFamily="18" charset="0"/>
              </a:rPr>
              <a:t>)</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Pour toutes ces raisons, internet est le circuit de vente à privilégier systématiquement si on veut  toucher le public des </a:t>
            </a:r>
            <a:r>
              <a:rPr lang="fr-FR" dirty="0" err="1" smtClean="0">
                <a:latin typeface="Times New Roman" pitchFamily="18" charset="0"/>
                <a:cs typeface="Times New Roman" pitchFamily="18" charset="0"/>
              </a:rPr>
              <a:t>geeks</a:t>
            </a:r>
            <a:r>
              <a:rPr lang="fr-FR" dirty="0" smtClean="0">
                <a:latin typeface="Times New Roman" pitchFamily="18" charset="0"/>
                <a:cs typeface="Times New Roman" pitchFamily="18" charset="0"/>
              </a:rPr>
              <a:t>. Internet est leur univers.</a:t>
            </a:r>
            <a:endParaRPr lang="fr-FR" dirty="0">
              <a:latin typeface="Times New Roman" pitchFamily="18" charset="0"/>
              <a:cs typeface="Times New Roman" pitchFamily="18" charset="0"/>
            </a:endParaRPr>
          </a:p>
        </p:txBody>
      </p:sp>
      <p:pic>
        <p:nvPicPr>
          <p:cNvPr id="12290" name="Picture 2" descr="C:\Users\Chantal\Desktop\Dossier wallart binomes\ALIENWARE-AURORA-3.jpg"/>
          <p:cNvPicPr>
            <a:picLocks noChangeAspect="1" noChangeArrowheads="1"/>
          </p:cNvPicPr>
          <p:nvPr/>
        </p:nvPicPr>
        <p:blipFill>
          <a:blip r:embed="rId3"/>
          <a:srcRect/>
          <a:stretch>
            <a:fillRect/>
          </a:stretch>
        </p:blipFill>
        <p:spPr bwMode="auto">
          <a:xfrm>
            <a:off x="0" y="5143512"/>
            <a:ext cx="2881383" cy="1714488"/>
          </a:xfrm>
          <a:prstGeom prst="rect">
            <a:avLst/>
          </a:prstGeom>
          <a:noFill/>
        </p:spPr>
      </p:pic>
      <p:pic>
        <p:nvPicPr>
          <p:cNvPr id="12291" name="Picture 3" descr="C:\Users\Chantal\Desktop\Dossier wallart binomes\dell_design_studio_2.jpg"/>
          <p:cNvPicPr>
            <a:picLocks noChangeAspect="1" noChangeArrowheads="1"/>
          </p:cNvPicPr>
          <p:nvPr/>
        </p:nvPicPr>
        <p:blipFill>
          <a:blip r:embed="rId4"/>
          <a:srcRect/>
          <a:stretch>
            <a:fillRect/>
          </a:stretch>
        </p:blipFill>
        <p:spPr bwMode="auto">
          <a:xfrm>
            <a:off x="6715140" y="4987777"/>
            <a:ext cx="2428860" cy="1870222"/>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29</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8" name="Imag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colas\Desktop\Dossier wallart binomes\games-workshop-heros-saurus-sur-sang-froid.png"/>
          <p:cNvPicPr>
            <a:picLocks noChangeAspect="1" noChangeArrowheads="1"/>
          </p:cNvPicPr>
          <p:nvPr/>
        </p:nvPicPr>
        <p:blipFill>
          <a:blip r:embed="rId2"/>
          <a:srcRect/>
          <a:stretch>
            <a:fillRect/>
          </a:stretch>
        </p:blipFill>
        <p:spPr bwMode="auto">
          <a:xfrm>
            <a:off x="3707904" y="3068960"/>
            <a:ext cx="3767236" cy="3139364"/>
          </a:xfrm>
          <a:prstGeom prst="rect">
            <a:avLst/>
          </a:prstGeom>
          <a:noFill/>
        </p:spPr>
      </p:pic>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210750"/>
            <a:ext cx="7200800" cy="1180728"/>
          </a:xfrm>
          <a:ln>
            <a:solidFill>
              <a:schemeClr val="tx1"/>
            </a:solidFill>
          </a:ln>
        </p:spPr>
        <p:txBody>
          <a:bodyPr>
            <a:normAutofit/>
          </a:bodyPr>
          <a:lstStyle/>
          <a:p>
            <a:pPr algn="just">
              <a:buNone/>
            </a:pPr>
            <a:r>
              <a:rPr lang="fr-FR" sz="1500" dirty="0" smtClean="0">
                <a:latin typeface="Times New Roman" pitchFamily="18" charset="0"/>
                <a:cs typeface="Times New Roman" pitchFamily="18" charset="0"/>
              </a:rPr>
              <a:t>Le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n’est pas un consommateur comme les autres. Il ne raisonne pas « tout le temps » avec le prix en tête.</a:t>
            </a:r>
          </a:p>
          <a:p>
            <a:pPr algn="just">
              <a:buNone/>
            </a:pPr>
            <a:r>
              <a:rPr lang="fr-FR" sz="1500" dirty="0" smtClean="0">
                <a:latin typeface="Times New Roman" pitchFamily="18" charset="0"/>
                <a:cs typeface="Times New Roman" pitchFamily="18" charset="0"/>
              </a:rPr>
              <a:t>Par exemple: Cette figurine de plastique est vendue non peinte environ 45€.</a:t>
            </a:r>
          </a:p>
          <a:p>
            <a:pPr algn="just">
              <a:buNone/>
            </a:pPr>
            <a:r>
              <a:rPr lang="fr-FR" sz="1500" dirty="0" smtClean="0">
                <a:latin typeface="Times New Roman" pitchFamily="18" charset="0"/>
                <a:cs typeface="Times New Roman" pitchFamily="18" charset="0"/>
              </a:rPr>
              <a:t>Elle est vendue sans la peinture et les pinceaux.</a:t>
            </a: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hantal\Desktop\Dossier wallart binomes\surcouf-specialiste-du-high-tech-debarq-649988.jpg"/>
          <p:cNvPicPr>
            <a:picLocks noChangeAspect="1" noChangeArrowheads="1"/>
          </p:cNvPicPr>
          <p:nvPr/>
        </p:nvPicPr>
        <p:blipFill>
          <a:blip r:embed="rId2"/>
          <a:srcRect/>
          <a:stretch>
            <a:fillRect/>
          </a:stretch>
        </p:blipFill>
        <p:spPr bwMode="auto">
          <a:xfrm>
            <a:off x="0" y="4773182"/>
            <a:ext cx="2285984" cy="2084817"/>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971600" y="2146221"/>
            <a:ext cx="7200800" cy="2548879"/>
          </a:xfrm>
          <a:ln>
            <a:solidFill>
              <a:schemeClr val="tx1"/>
            </a:solidFill>
          </a:ln>
        </p:spPr>
        <p:txBody>
          <a:bodyPr anchor="ctr">
            <a:normAutofit/>
          </a:bodyPr>
          <a:lstStyle/>
          <a:p>
            <a:pPr algn="just">
              <a:buNone/>
            </a:pPr>
            <a:r>
              <a:rPr lang="fr-FR" sz="1500" dirty="0" smtClean="0">
                <a:latin typeface="Times New Roman" pitchFamily="18" charset="0"/>
                <a:cs typeface="Times New Roman" pitchFamily="18" charset="0"/>
              </a:rPr>
              <a:t>Points de vente :</a:t>
            </a:r>
          </a:p>
          <a:p>
            <a:pPr algn="just">
              <a:buNone/>
            </a:pPr>
            <a:r>
              <a:rPr lang="fr-FR" sz="1500" dirty="0" smtClean="0">
                <a:latin typeface="Times New Roman" pitchFamily="18" charset="0"/>
                <a:cs typeface="Times New Roman" pitchFamily="18" charset="0"/>
              </a:rPr>
              <a:t>Les Grands multi-spécialiste comme la FNAC, Darty, Surcouf, </a:t>
            </a:r>
            <a:r>
              <a:rPr lang="fr-FR" sz="1500" dirty="0" err="1" smtClean="0">
                <a:latin typeface="Times New Roman" pitchFamily="18" charset="0"/>
                <a:cs typeface="Times New Roman" pitchFamily="18" charset="0"/>
              </a:rPr>
              <a:t>Saturn</a:t>
            </a:r>
            <a:r>
              <a:rPr lang="fr-FR" sz="1500" dirty="0" smtClean="0">
                <a:latin typeface="Times New Roman" pitchFamily="18" charset="0"/>
                <a:cs typeface="Times New Roman" pitchFamily="18" charset="0"/>
              </a:rPr>
              <a:t> vendent leurs produit en proposant aux acheteurs potentiels d’essayer certains produits.</a:t>
            </a:r>
          </a:p>
          <a:p>
            <a:pPr algn="just">
              <a:buNone/>
            </a:pPr>
            <a:r>
              <a:rPr lang="fr-FR" sz="1500" dirty="0" smtClean="0">
                <a:latin typeface="Times New Roman" pitchFamily="18" charset="0"/>
                <a:cs typeface="Times New Roman" pitchFamily="18" charset="0"/>
              </a:rPr>
              <a:t>C’est très important de donner la possibilité aux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d’utiliser les produits qui les intéressent notamment les jeux vidéo, </a:t>
            </a:r>
            <a:r>
              <a:rPr lang="fr-FR" sz="1500" dirty="0" err="1" smtClean="0">
                <a:latin typeface="Times New Roman" pitchFamily="18" charset="0"/>
                <a:cs typeface="Times New Roman" pitchFamily="18" charset="0"/>
              </a:rPr>
              <a:t>smartphones</a:t>
            </a:r>
            <a:r>
              <a:rPr lang="fr-FR" sz="1500" dirty="0" smtClean="0">
                <a:latin typeface="Times New Roman" pitchFamily="18" charset="0"/>
                <a:cs typeface="Times New Roman" pitchFamily="18" charset="0"/>
              </a:rPr>
              <a:t>, tablettes.</a:t>
            </a:r>
          </a:p>
          <a:p>
            <a:pPr algn="just">
              <a:buNone/>
            </a:pPr>
            <a:r>
              <a:rPr lang="fr-FR" sz="1500" dirty="0" smtClean="0">
                <a:latin typeface="Times New Roman" pitchFamily="18" charset="0"/>
                <a:cs typeface="Times New Roman" pitchFamily="18" charset="0"/>
              </a:rPr>
              <a:t>Car si le geek est content lors de l’utilisation du produit, il sera plus enclin à passer à</a:t>
            </a:r>
            <a:r>
              <a:rPr lang="fr-FR" sz="1500" dirty="0">
                <a:latin typeface="Times New Roman" pitchFamily="18" charset="0"/>
                <a:cs typeface="Times New Roman" pitchFamily="18" charset="0"/>
              </a:rPr>
              <a:t> </a:t>
            </a:r>
            <a:r>
              <a:rPr lang="fr-FR" sz="1500" dirty="0" smtClean="0">
                <a:latin typeface="Times New Roman" pitchFamily="18" charset="0"/>
                <a:cs typeface="Times New Roman" pitchFamily="18" charset="0"/>
              </a:rPr>
              <a:t>l’acte d’achat.</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30</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hantal\Desktop\Dossier wallart binomes\pc-mesure-250429.jpg"/>
          <p:cNvPicPr>
            <a:picLocks noChangeAspect="1" noChangeArrowheads="1"/>
          </p:cNvPicPr>
          <p:nvPr/>
        </p:nvPicPr>
        <p:blipFill>
          <a:blip r:embed="rId2"/>
          <a:srcRect/>
          <a:stretch>
            <a:fillRect/>
          </a:stretch>
        </p:blipFill>
        <p:spPr bwMode="auto">
          <a:xfrm>
            <a:off x="0" y="4572009"/>
            <a:ext cx="3214707" cy="2285992"/>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971600" y="2132856"/>
            <a:ext cx="7200800" cy="1994520"/>
          </a:xfrm>
          <a:ln>
            <a:solidFill>
              <a:schemeClr val="tx1"/>
            </a:solidFill>
          </a:ln>
        </p:spPr>
        <p:txBody>
          <a:bodyPr anchor="ctr">
            <a:normAutofit/>
          </a:bodyPr>
          <a:lstStyle/>
          <a:p>
            <a:pPr algn="just">
              <a:buNone/>
            </a:pPr>
            <a:r>
              <a:rPr lang="fr-FR" sz="1500" dirty="0" smtClean="0">
                <a:latin typeface="Times New Roman" pitchFamily="18" charset="0"/>
                <a:cs typeface="Times New Roman" pitchFamily="18" charset="0"/>
              </a:rPr>
              <a:t>Points de vente :</a:t>
            </a:r>
          </a:p>
          <a:p>
            <a:pPr algn="just">
              <a:buNone/>
            </a:pPr>
            <a:r>
              <a:rPr lang="fr-FR" sz="1500" dirty="0" smtClean="0">
                <a:latin typeface="Times New Roman" pitchFamily="18" charset="0"/>
                <a:cs typeface="Times New Roman" pitchFamily="18" charset="0"/>
              </a:rPr>
              <a:t>De petites boutiques informatiques sont aussi sollicitées par les geeks car les vendeurs sont souvent des geeks eux même. Les prix sont aussi un peu plus bas que chez les grandes enseignes.</a:t>
            </a:r>
          </a:p>
          <a:p>
            <a:pPr algn="just">
              <a:buNone/>
            </a:pPr>
            <a:r>
              <a:rPr lang="fr-FR" sz="1500" dirty="0" smtClean="0">
                <a:latin typeface="Times New Roman" pitchFamily="18" charset="0"/>
                <a:cs typeface="Times New Roman" pitchFamily="18" charset="0"/>
              </a:rPr>
              <a:t>Ils vont dans les petites boutiques informatiques pour l’achat des pièces spécifiques à la construction d’un ordinateur.</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31</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antal\Desktop\Dossier wallart binomes\psnsony.jpg"/>
          <p:cNvPicPr>
            <a:picLocks noChangeAspect="1" noChangeArrowheads="1"/>
          </p:cNvPicPr>
          <p:nvPr/>
        </p:nvPicPr>
        <p:blipFill>
          <a:blip r:embed="rId2"/>
          <a:srcRect/>
          <a:stretch>
            <a:fillRect/>
          </a:stretch>
        </p:blipFill>
        <p:spPr bwMode="auto">
          <a:xfrm>
            <a:off x="0" y="3929066"/>
            <a:ext cx="2622545" cy="2622544"/>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1187624" y="1844824"/>
            <a:ext cx="7200800" cy="2476871"/>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De nouveaux business model, les plateformes de téléchargement:</a:t>
            </a:r>
          </a:p>
          <a:p>
            <a:pPr algn="just">
              <a:buNone/>
            </a:pPr>
            <a:r>
              <a:rPr lang="fr-FR" sz="1500" dirty="0" smtClean="0">
                <a:latin typeface="Times New Roman" pitchFamily="18" charset="0"/>
                <a:cs typeface="Times New Roman" pitchFamily="18" charset="0"/>
              </a:rPr>
              <a:t>La vente de produits téléchargeable sur la  boutique de téléchargement.</a:t>
            </a:r>
          </a:p>
          <a:p>
            <a:pPr algn="just">
              <a:buNone/>
            </a:pPr>
            <a:r>
              <a:rPr lang="fr-FR" sz="1500" dirty="0" smtClean="0">
                <a:latin typeface="Times New Roman" pitchFamily="18" charset="0"/>
                <a:cs typeface="Times New Roman" pitchFamily="18" charset="0"/>
              </a:rPr>
              <a:t>Le PSN est un service de jeux </a:t>
            </a:r>
            <a:r>
              <a:rPr lang="fr-FR" sz="1500" dirty="0" err="1" smtClean="0">
                <a:latin typeface="Times New Roman" pitchFamily="18" charset="0"/>
                <a:cs typeface="Times New Roman" pitchFamily="18" charset="0"/>
              </a:rPr>
              <a:t>multijoueurs</a:t>
            </a:r>
            <a:r>
              <a:rPr lang="fr-FR" sz="1500" dirty="0" smtClean="0">
                <a:latin typeface="Times New Roman" pitchFamily="18" charset="0"/>
                <a:cs typeface="Times New Roman" pitchFamily="18" charset="0"/>
              </a:rPr>
              <a:t> et de médias en ligne distribué par Sony.</a:t>
            </a:r>
          </a:p>
          <a:p>
            <a:pPr marL="0" indent="0" algn="just">
              <a:buNone/>
            </a:pPr>
            <a:r>
              <a:rPr lang="fr-FR" sz="1500" dirty="0" smtClean="0">
                <a:latin typeface="Times New Roman" pitchFamily="18" charset="0"/>
                <a:cs typeface="Times New Roman" pitchFamily="18" charset="0"/>
              </a:rPr>
              <a:t>Le service donne accès au jeu en ligne, à la boutique de téléchargement </a:t>
            </a:r>
            <a:r>
              <a:rPr lang="fr-FR" sz="1500" dirty="0" err="1" smtClean="0">
                <a:latin typeface="Times New Roman" pitchFamily="18" charset="0"/>
                <a:cs typeface="Times New Roman" pitchFamily="18" charset="0"/>
              </a:rPr>
              <a:t>PlaystationStore</a:t>
            </a:r>
            <a:r>
              <a:rPr lang="fr-FR" sz="1500" dirty="0" smtClean="0">
                <a:latin typeface="Times New Roman" pitchFamily="18" charset="0"/>
                <a:cs typeface="Times New Roman" pitchFamily="18" charset="0"/>
              </a:rPr>
              <a:t> et à divers services de communication et de divertissement (internet, messagerie instantanée, vidéo à la demande, monde virtuel, webzine). Au 2 mai 2011, le PlayStation Network compte 77 millions de membres enregistrés sur le réseau et plus d'1,4 milliard de téléchargements.</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32</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antal\Desktop\Dossier wallart binomes\playstation-store.png"/>
          <p:cNvPicPr>
            <a:picLocks noChangeAspect="1" noChangeArrowheads="1"/>
          </p:cNvPicPr>
          <p:nvPr/>
        </p:nvPicPr>
        <p:blipFill>
          <a:blip r:embed="rId2"/>
          <a:srcRect/>
          <a:stretch>
            <a:fillRect/>
          </a:stretch>
        </p:blipFill>
        <p:spPr bwMode="auto">
          <a:xfrm>
            <a:off x="-1285916" y="4071942"/>
            <a:ext cx="4224331" cy="3168578"/>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971600" y="2298576"/>
            <a:ext cx="7200800" cy="2260848"/>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De nouveaux business model, les plateformes de téléchargement:</a:t>
            </a:r>
          </a:p>
          <a:p>
            <a:pPr marL="0" indent="0" algn="just">
              <a:buNone/>
            </a:pPr>
            <a:r>
              <a:rPr lang="fr-FR" sz="1500" dirty="0" smtClean="0">
                <a:latin typeface="Times New Roman" pitchFamily="18" charset="0"/>
                <a:cs typeface="Times New Roman" pitchFamily="18" charset="0"/>
              </a:rPr>
              <a:t>Le PlayStation Store (</a:t>
            </a:r>
            <a:r>
              <a:rPr lang="fr-FR" sz="1500" b="1" dirty="0" smtClean="0">
                <a:latin typeface="Times New Roman" pitchFamily="18" charset="0"/>
                <a:cs typeface="Times New Roman" pitchFamily="18" charset="0"/>
              </a:rPr>
              <a:t>PS</a:t>
            </a:r>
            <a:r>
              <a:rPr lang="fr-FR" sz="1500" dirty="0" smtClean="0">
                <a:latin typeface="Times New Roman" pitchFamily="18" charset="0"/>
                <a:cs typeface="Times New Roman" pitchFamily="18" charset="0"/>
              </a:rPr>
              <a:t>) est une boutique en ligne qui propose différents contenus à télécharger de façon sécurisée, gratuits ou payants.</a:t>
            </a:r>
          </a:p>
          <a:p>
            <a:pPr marL="0" indent="0" algn="just">
              <a:buNone/>
            </a:pPr>
            <a:r>
              <a:rPr lang="fr-FR" sz="1500" dirty="0" smtClean="0">
                <a:latin typeface="Times New Roman" pitchFamily="18" charset="0"/>
                <a:cs typeface="Times New Roman" pitchFamily="18" charset="0"/>
              </a:rPr>
              <a:t>Plus d'un milliard de téléchargements ont été effectués sur le PSS depuis 2006 et la boutique en ligne dispose de plus de 70 000 articles.</a:t>
            </a:r>
          </a:p>
          <a:p>
            <a:pPr marL="0" indent="0" algn="just">
              <a:buNone/>
            </a:pPr>
            <a:r>
              <a:rPr lang="fr-FR" sz="1500" dirty="0" smtClean="0">
                <a:latin typeface="Times New Roman" pitchFamily="18" charset="0"/>
                <a:cs typeface="Times New Roman" pitchFamily="18" charset="0"/>
              </a:rPr>
              <a:t>Le PlayStation Store propose divers contenus, qui peut varier en fonction de la localité. Le service permet à des développeurs indépendants de distribuer leurs jeux sans avoir à passer par le circuit de vente traditionnelle.</a:t>
            </a:r>
          </a:p>
          <a:p>
            <a:pPr algn="just">
              <a:buNone/>
            </a:pPr>
            <a:endParaRPr lang="fr-FR" sz="15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33</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971600" y="2514600"/>
            <a:ext cx="7200800" cy="1828800"/>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De nouveaux business model, les plateformes de téléchargement:</a:t>
            </a:r>
          </a:p>
          <a:p>
            <a:pPr algn="just"/>
            <a:r>
              <a:rPr lang="fr-FR" sz="1500" dirty="0" smtClean="0">
                <a:latin typeface="Times New Roman" pitchFamily="18" charset="0"/>
                <a:cs typeface="Times New Roman" pitchFamily="18" charset="0"/>
              </a:rPr>
              <a:t>Le Xbox LIVE est le service de jeu en ligne créé par Microsoft et qui est utilisé pour connecter sa console de jeux vidéo à Internet.</a:t>
            </a:r>
          </a:p>
          <a:p>
            <a:pPr algn="just"/>
            <a:r>
              <a:rPr lang="fr-FR" sz="1500" dirty="0" smtClean="0">
                <a:latin typeface="Times New Roman" pitchFamily="18" charset="0"/>
                <a:cs typeface="Times New Roman" pitchFamily="18" charset="0"/>
              </a:rPr>
              <a:t> Le Xbox LIVE peut également être utilisé pour télécharger du contenu (gratuit ou payant) à rajouter aux jeux qui le permettent.</a:t>
            </a:r>
          </a:p>
          <a:p>
            <a:pPr algn="just">
              <a:buNone/>
            </a:pPr>
            <a:r>
              <a:rPr lang="fr-FR" sz="1500" dirty="0" smtClean="0">
                <a:latin typeface="Times New Roman" pitchFamily="18" charset="0"/>
                <a:cs typeface="Times New Roman" pitchFamily="18" charset="0"/>
              </a:rPr>
              <a:t>Par exemple, ajouter des nouvelles voitures pour des jeux de courses automobiles.</a:t>
            </a:r>
          </a:p>
        </p:txBody>
      </p:sp>
      <p:pic>
        <p:nvPicPr>
          <p:cNvPr id="8194" name="Picture 2" descr="C:\Users\Chantal\Desktop\Dossier wallart binomes\xbox-live-logo-green-orange.png"/>
          <p:cNvPicPr>
            <a:picLocks noChangeAspect="1" noChangeArrowheads="1"/>
          </p:cNvPicPr>
          <p:nvPr/>
        </p:nvPicPr>
        <p:blipFill>
          <a:blip r:embed="rId2"/>
          <a:srcRect/>
          <a:stretch>
            <a:fillRect/>
          </a:stretch>
        </p:blipFill>
        <p:spPr bwMode="auto">
          <a:xfrm>
            <a:off x="2714612" y="4738668"/>
            <a:ext cx="3976817" cy="2119332"/>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34</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antal\Desktop\Dossier wallart binomes\Steam-Logo.png"/>
          <p:cNvPicPr>
            <a:picLocks noChangeAspect="1" noChangeArrowheads="1"/>
          </p:cNvPicPr>
          <p:nvPr/>
        </p:nvPicPr>
        <p:blipFill>
          <a:blip r:embed="rId2" cstate="print"/>
          <a:srcRect/>
          <a:stretch>
            <a:fillRect/>
          </a:stretch>
        </p:blipFill>
        <p:spPr bwMode="auto">
          <a:xfrm>
            <a:off x="-36512" y="4581128"/>
            <a:ext cx="1767686" cy="1767686"/>
          </a:xfrm>
          <a:prstGeom prst="rect">
            <a:avLst/>
          </a:prstGeom>
          <a:noFill/>
        </p:spPr>
      </p:pic>
      <p:sp>
        <p:nvSpPr>
          <p:cNvPr id="2" name="Titre 1"/>
          <p:cNvSpPr>
            <a:spLocks noGrp="1"/>
          </p:cNvSpPr>
          <p:nvPr>
            <p:ph type="title"/>
          </p:nvPr>
        </p:nvSpPr>
        <p:spPr/>
        <p:txBody>
          <a:bodyPr vert="horz" lIns="91440" tIns="45720" rIns="91440" bIns="45720" rtlCol="0" anchor="ctr">
            <a:normAutofit/>
          </a:bodyPr>
          <a:lstStyle/>
          <a:p>
            <a:r>
              <a:rPr lang="fr-FR" sz="3200" dirty="0">
                <a:latin typeface="Times New Roman" pitchFamily="18" charset="0"/>
                <a:cs typeface="Times New Roman" pitchFamily="18" charset="0"/>
              </a:rPr>
              <a:t>Les circuits de distributions</a:t>
            </a:r>
          </a:p>
        </p:txBody>
      </p:sp>
      <p:sp>
        <p:nvSpPr>
          <p:cNvPr id="3" name="Espace réservé du contenu 2"/>
          <p:cNvSpPr>
            <a:spLocks noGrp="1"/>
          </p:cNvSpPr>
          <p:nvPr>
            <p:ph idx="1"/>
          </p:nvPr>
        </p:nvSpPr>
        <p:spPr>
          <a:xfrm>
            <a:off x="1331640" y="1650504"/>
            <a:ext cx="7200800" cy="3556991"/>
          </a:xfrm>
          <a:ln>
            <a:solidFill>
              <a:schemeClr val="tx1"/>
            </a:solidFill>
          </a:ln>
        </p:spPr>
        <p:txBody>
          <a:bodyPr anchor="ctr">
            <a:noAutofit/>
          </a:bodyPr>
          <a:lstStyle/>
          <a:p>
            <a:pPr algn="just">
              <a:buNone/>
            </a:pPr>
            <a:r>
              <a:rPr lang="fr-FR" sz="1500" dirty="0" smtClean="0">
                <a:latin typeface="Times New Roman" pitchFamily="18" charset="0"/>
                <a:cs typeface="Times New Roman" pitchFamily="18" charset="0"/>
              </a:rPr>
              <a:t>De nouveaux business model, les plateformes de téléchargement:</a:t>
            </a:r>
          </a:p>
          <a:p>
            <a:pPr algn="just"/>
            <a:r>
              <a:rPr lang="fr-FR" sz="1500" dirty="0" err="1" smtClean="0">
                <a:latin typeface="Times New Roman" pitchFamily="18" charset="0"/>
                <a:cs typeface="Times New Roman" pitchFamily="18" charset="0"/>
              </a:rPr>
              <a:t>Steam</a:t>
            </a:r>
            <a:r>
              <a:rPr lang="fr-FR" sz="1500" dirty="0" smtClean="0">
                <a:latin typeface="Times New Roman" pitchFamily="18" charset="0"/>
                <a:cs typeface="Times New Roman" pitchFamily="18" charset="0"/>
              </a:rPr>
              <a:t> est une plate-forme de distribution de contenu en ligne (principalement des jeux vidéo), de gestion des droits et de communication. Orientée autour des jeux vidéo, elle permet aux joueurs d'acheter des jeux, du contenu pour les jeux, les met à jour automatiquement, de gérer la partie </a:t>
            </a:r>
            <a:r>
              <a:rPr lang="fr-FR" sz="1500" dirty="0" err="1" smtClean="0">
                <a:latin typeface="Times New Roman" pitchFamily="18" charset="0"/>
                <a:cs typeface="Times New Roman" pitchFamily="18" charset="0"/>
              </a:rPr>
              <a:t>multijoueur</a:t>
            </a:r>
            <a:r>
              <a:rPr lang="fr-FR" sz="1500" dirty="0" smtClean="0">
                <a:latin typeface="Times New Roman" pitchFamily="18" charset="0"/>
                <a:cs typeface="Times New Roman" pitchFamily="18" charset="0"/>
              </a:rPr>
              <a:t> des jeux et offre des outils communautaires autour des jeux utilisant </a:t>
            </a:r>
            <a:r>
              <a:rPr lang="fr-FR" sz="1500" dirty="0" err="1" smtClean="0">
                <a:latin typeface="Times New Roman" pitchFamily="18" charset="0"/>
                <a:cs typeface="Times New Roman" pitchFamily="18" charset="0"/>
              </a:rPr>
              <a:t>Steam</a:t>
            </a:r>
            <a:r>
              <a:rPr lang="fr-FR" sz="1500" dirty="0" smtClean="0">
                <a:latin typeface="Times New Roman" pitchFamily="18" charset="0"/>
                <a:cs typeface="Times New Roman" pitchFamily="18" charset="0"/>
              </a:rPr>
              <a:t>.</a:t>
            </a:r>
          </a:p>
          <a:p>
            <a:pPr algn="just">
              <a:buNone/>
            </a:pPr>
            <a:endParaRPr lang="fr-FR" sz="1500" dirty="0" smtClean="0">
              <a:latin typeface="Times New Roman" pitchFamily="18" charset="0"/>
              <a:cs typeface="Times New Roman" pitchFamily="18" charset="0"/>
            </a:endParaRPr>
          </a:p>
          <a:p>
            <a:pPr algn="just"/>
            <a:r>
              <a:rPr lang="fr-FR" sz="1500" dirty="0" smtClean="0">
                <a:latin typeface="Times New Roman" pitchFamily="18" charset="0"/>
                <a:cs typeface="Times New Roman" pitchFamily="18" charset="0"/>
              </a:rPr>
              <a:t>La boutique </a:t>
            </a:r>
            <a:r>
              <a:rPr lang="fr-FR" sz="1500" dirty="0" err="1" smtClean="0">
                <a:latin typeface="Times New Roman" pitchFamily="18" charset="0"/>
                <a:cs typeface="Times New Roman" pitchFamily="18" charset="0"/>
              </a:rPr>
              <a:t>Steam</a:t>
            </a:r>
            <a:r>
              <a:rPr lang="fr-FR" sz="1500" dirty="0" smtClean="0">
                <a:latin typeface="Times New Roman" pitchFamily="18" charset="0"/>
                <a:cs typeface="Times New Roman" pitchFamily="18" charset="0"/>
              </a:rPr>
              <a:t> se présente comme n'importe quel site de commerce électronique et propose une large sélection de jeux vidéo à acheter.</a:t>
            </a:r>
          </a:p>
          <a:p>
            <a:pPr algn="just">
              <a:buNone/>
            </a:pPr>
            <a:endParaRPr lang="fr-FR" sz="1500" dirty="0" smtClean="0">
              <a:latin typeface="Times New Roman" pitchFamily="18" charset="0"/>
              <a:cs typeface="Times New Roman" pitchFamily="18" charset="0"/>
            </a:endParaRPr>
          </a:p>
          <a:p>
            <a:pPr algn="just"/>
            <a:r>
              <a:rPr lang="fr-FR" sz="1500" dirty="0" smtClean="0">
                <a:latin typeface="Times New Roman" pitchFamily="18" charset="0"/>
                <a:cs typeface="Times New Roman" pitchFamily="18" charset="0"/>
              </a:rPr>
              <a:t> La plupart des éditeurs de jeux vendent une grande partie de leurs titres sur </a:t>
            </a:r>
            <a:r>
              <a:rPr lang="fr-FR" sz="1500" dirty="0" err="1" smtClean="0">
                <a:latin typeface="Times New Roman" pitchFamily="18" charset="0"/>
                <a:cs typeface="Times New Roman" pitchFamily="18" charset="0"/>
              </a:rPr>
              <a:t>Steam</a:t>
            </a:r>
            <a:r>
              <a:rPr lang="fr-FR" sz="1500" dirty="0" smtClean="0">
                <a:latin typeface="Times New Roman" pitchFamily="18" charset="0"/>
                <a:cs typeface="Times New Roman" pitchFamily="18" charset="0"/>
              </a:rPr>
              <a:t>. </a:t>
            </a:r>
            <a:r>
              <a:rPr lang="fr-FR" sz="1500" dirty="0" err="1" smtClean="0">
                <a:latin typeface="Times New Roman" pitchFamily="18" charset="0"/>
                <a:cs typeface="Times New Roman" pitchFamily="18" charset="0"/>
              </a:rPr>
              <a:t>Steam</a:t>
            </a:r>
            <a:r>
              <a:rPr lang="fr-FR" sz="1500" dirty="0" smtClean="0">
                <a:latin typeface="Times New Roman" pitchFamily="18" charset="0"/>
                <a:cs typeface="Times New Roman" pitchFamily="18" charset="0"/>
              </a:rPr>
              <a:t> attire aussi les développeurs indépendants, qui y voient un bon moyen de réduire les coûts de fabrication et de distribution et de gagner en visibilité.</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35</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536305"/>
            <a:ext cx="7200800" cy="892695"/>
          </a:xfrm>
          <a:ln>
            <a:solidFill>
              <a:schemeClr val="tx1"/>
            </a:solidFill>
          </a:ln>
        </p:spPr>
        <p:txBody>
          <a:bodyPr>
            <a:normAutofit/>
          </a:bodyPr>
          <a:lstStyle/>
          <a:p>
            <a:pPr algn="just">
              <a:buNone/>
            </a:pPr>
            <a:r>
              <a:rPr lang="fr-FR" sz="1500" dirty="0" smtClean="0">
                <a:latin typeface="Times New Roman" pitchFamily="18" charset="0"/>
                <a:cs typeface="Times New Roman" pitchFamily="18" charset="0"/>
              </a:rPr>
              <a:t>Ce plateau de jeu qui est vendu avec sa pochette de transport « en nylon » est en vente sur internet à 200€. Le plateau de jeu, n’est pas peint, il n’y a pas d’éléments de décors dessus, il n’y a pas de figurines.</a:t>
            </a:r>
            <a:endParaRPr lang="fr-FR" sz="1500" dirty="0">
              <a:latin typeface="Times New Roman" pitchFamily="18" charset="0"/>
              <a:cs typeface="Times New Roman" pitchFamily="18" charset="0"/>
            </a:endParaRPr>
          </a:p>
        </p:txBody>
      </p:sp>
      <p:pic>
        <p:nvPicPr>
          <p:cNvPr id="2050" name="Picture 2" descr="C:\Users\Nicolas\Desktop\Dossier wallart binomes\m2030140_99229999065_GamingBoard04_873x627.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13436" y="2708920"/>
            <a:ext cx="5594868" cy="4019224"/>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4</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1916832"/>
            <a:ext cx="7200800" cy="3672408"/>
          </a:xfrm>
          <a:ln>
            <a:solidFill>
              <a:schemeClr val="tx1"/>
            </a:solidFill>
          </a:ln>
        </p:spPr>
        <p:txBody>
          <a:bodyPr>
            <a:normAutofit/>
          </a:bodyPr>
          <a:lstStyle/>
          <a:p>
            <a:pPr algn="just">
              <a:buNone/>
            </a:pPr>
            <a:r>
              <a:rPr lang="fr-FR" sz="1500" dirty="0" smtClean="0">
                <a:latin typeface="Times New Roman" pitchFamily="18" charset="0"/>
                <a:cs typeface="Times New Roman" pitchFamily="18" charset="0"/>
              </a:rPr>
              <a:t>Lorsqu’un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a une passion, il ne dépense son argent que pour elle. Les autres achats ne l’intéresse pas. Tout ce qui est inutile pour lui ne compte pas pour lui (vêtements, chaussures, pratique d’un sport, télévision, nourriture, produits d’hygiène…). Tout est bon pour faire des économies pour ensuite pouvoir s’acheter sa figurine à 45€ avec son kit de peinture à 30€ plus son sac de rangement à 30€ et aussi ….</a:t>
            </a:r>
          </a:p>
          <a:p>
            <a:pPr algn="just">
              <a:buNone/>
            </a:pPr>
            <a:endParaRPr lang="fr-FR" sz="1500" dirty="0" smtClean="0">
              <a:latin typeface="Times New Roman" pitchFamily="18" charset="0"/>
              <a:cs typeface="Times New Roman" pitchFamily="18" charset="0"/>
            </a:endParaRPr>
          </a:p>
          <a:p>
            <a:pPr algn="just">
              <a:buNone/>
            </a:pPr>
            <a:r>
              <a:rPr lang="fr-FR" sz="1500" dirty="0" smtClean="0">
                <a:latin typeface="Times New Roman" pitchFamily="18" charset="0"/>
                <a:cs typeface="Times New Roman" pitchFamily="18" charset="0"/>
              </a:rPr>
              <a:t>Pour toucher 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il faut que le produit lui apporte de la satisfaction lors de son acquisition.</a:t>
            </a:r>
          </a:p>
          <a:p>
            <a:pPr algn="just">
              <a:buNone/>
            </a:pPr>
            <a:r>
              <a:rPr lang="fr-FR" sz="1500" dirty="0" smtClean="0">
                <a:latin typeface="Times New Roman" pitchFamily="18" charset="0"/>
                <a:cs typeface="Times New Roman" pitchFamily="18" charset="0"/>
              </a:rPr>
              <a:t>Le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a de très grandes connaissances sur sa passion et il veut obtenir le meilleur de ses connaissances en achetant le meilleur des produits de son domaine de prédilection.</a:t>
            </a:r>
          </a:p>
          <a:p>
            <a:pPr algn="just">
              <a:buNone/>
            </a:pPr>
            <a:r>
              <a:rPr lang="fr-FR" sz="1500" dirty="0" smtClean="0">
                <a:latin typeface="Times New Roman" pitchFamily="18" charset="0"/>
                <a:cs typeface="Times New Roman" pitchFamily="18" charset="0"/>
              </a:rPr>
              <a:t>N’oublions pas qu’il recherche les interactions sociales avec d’autres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qui ne seront pas indifférents de ses (futures) achats.</a:t>
            </a:r>
          </a:p>
          <a:p>
            <a:pPr algn="just">
              <a:buNone/>
            </a:pPr>
            <a:r>
              <a:rPr lang="fr-FR" sz="1500" dirty="0" smtClean="0">
                <a:latin typeface="Times New Roman" pitchFamily="18" charset="0"/>
                <a:cs typeface="Times New Roman" pitchFamily="18" charset="0"/>
              </a:rPr>
              <a:t>Le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recherche une certaine estime de soi et aussi une grande estime des autres membre de sa communauté.</a:t>
            </a: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5</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it-IT"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2611760"/>
            <a:ext cx="7200800" cy="1634480"/>
          </a:xfrm>
          <a:ln>
            <a:solidFill>
              <a:schemeClr val="tx1"/>
            </a:solidFill>
          </a:ln>
        </p:spPr>
        <p:txBody>
          <a:bodyPr>
            <a:normAutofit/>
          </a:bodyPr>
          <a:lstStyle/>
          <a:p>
            <a:pPr algn="ctr">
              <a:buNone/>
            </a:pPr>
            <a:r>
              <a:rPr lang="fr-FR" sz="1500" dirty="0" smtClean="0">
                <a:latin typeface="Times New Roman" pitchFamily="18" charset="0"/>
                <a:cs typeface="Times New Roman" pitchFamily="18" charset="0"/>
              </a:rPr>
              <a:t>En résumé, si une entreprise arrive à toucher la cible des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elle va réussir à s’implanter sur un marché de niche. Elle pourra gagner beaucoup d’argent en jouant sur le côté « enfant » de cette cible particulière.</a:t>
            </a:r>
          </a:p>
          <a:p>
            <a:pPr algn="ctr">
              <a:buNone/>
            </a:pPr>
            <a:r>
              <a:rPr lang="fr-FR" sz="1500" dirty="0" smtClean="0">
                <a:latin typeface="Times New Roman" pitchFamily="18" charset="0"/>
                <a:cs typeface="Times New Roman" pitchFamily="18" charset="0"/>
              </a:rPr>
              <a:t>Un </a:t>
            </a:r>
            <a:r>
              <a:rPr lang="fr-FR" sz="1500" dirty="0" err="1" smtClean="0">
                <a:latin typeface="Times New Roman" pitchFamily="18" charset="0"/>
                <a:cs typeface="Times New Roman" pitchFamily="18" charset="0"/>
              </a:rPr>
              <a:t>geek</a:t>
            </a:r>
            <a:r>
              <a:rPr lang="fr-FR" sz="1500" dirty="0" smtClean="0">
                <a:latin typeface="Times New Roman" pitchFamily="18" charset="0"/>
                <a:cs typeface="Times New Roman" pitchFamily="18" charset="0"/>
              </a:rPr>
              <a:t> est un enfant avec de l’argent.</a:t>
            </a:r>
          </a:p>
          <a:p>
            <a:pPr algn="ctr">
              <a:buNone/>
            </a:pPr>
            <a:r>
              <a:rPr lang="fr-FR" sz="1500" dirty="0" smtClean="0">
                <a:latin typeface="Times New Roman" pitchFamily="18" charset="0"/>
                <a:cs typeface="Times New Roman" pitchFamily="18" charset="0"/>
              </a:rPr>
              <a:t>Que fait un enfant avec l’argent? Il achète ce qu’il aime.</a:t>
            </a:r>
          </a:p>
          <a:p>
            <a:pPr algn="ctr">
              <a:buNone/>
            </a:pPr>
            <a:r>
              <a:rPr lang="fr-FR" sz="1500" dirty="0" smtClean="0">
                <a:latin typeface="Times New Roman" pitchFamily="18" charset="0"/>
                <a:cs typeface="Times New Roman" pitchFamily="18" charset="0"/>
              </a:rPr>
              <a:t>Et un enfant c’est très impatient.</a:t>
            </a: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6</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1772816"/>
            <a:ext cx="7200800" cy="3456384"/>
          </a:xfrm>
          <a:ln>
            <a:solidFill>
              <a:schemeClr val="tx1"/>
            </a:solidFill>
          </a:ln>
        </p:spPr>
        <p:txBody>
          <a:bodyPr>
            <a:normAutofit/>
          </a:bodyPr>
          <a:lstStyle/>
          <a:p>
            <a:pPr>
              <a:buNone/>
            </a:pPr>
            <a:r>
              <a:rPr lang="fr-FR" sz="1500" dirty="0" smtClean="0">
                <a:latin typeface="Times New Roman" pitchFamily="18" charset="0"/>
                <a:cs typeface="Times New Roman" pitchFamily="18" charset="0"/>
              </a:rPr>
              <a:t>Un autre exemple:</a:t>
            </a:r>
          </a:p>
          <a:p>
            <a:pPr>
              <a:buNone/>
            </a:pPr>
            <a:r>
              <a:rPr lang="fr-FR" sz="1500" dirty="0" smtClean="0">
                <a:latin typeface="Times New Roman" pitchFamily="18" charset="0"/>
                <a:cs typeface="Times New Roman" pitchFamily="18" charset="0"/>
              </a:rPr>
              <a:t>Un jeu de voiture GT5 est vendu « seul » à 60€ lors de sa sortie.</a:t>
            </a:r>
          </a:p>
          <a:p>
            <a:pPr>
              <a:buNone/>
            </a:pPr>
            <a:r>
              <a:rPr lang="fr-FR" sz="1500" dirty="0" smtClean="0">
                <a:latin typeface="Times New Roman" pitchFamily="18" charset="0"/>
                <a:cs typeface="Times New Roman" pitchFamily="18" charset="0"/>
              </a:rPr>
              <a:t>Ce même jeu peut être précommandé à 75€ et le joueur aura 3/4 voitures « uniques » et en plus il aura le jeu 1 jour avant sa sortie officielle. Il faut savoir un point important, les voitures « unique » vont être commercialisées 5/6 mois après la sortie du jeu pour un prix de 15€ environ</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Conclusion: L’entreprise qui vend ce jeu gagne 15€ de bénéfices supplémentaires avant la sortie du jeu et 15€ 5/6 mois après lorsque d’autres joueurs vont acheter le pack de voitures à 15€. Si l’entreprise est « vicieuse », elle pourra rajouter 2/3 voitures que l’on ne peut avoir qu’en achetant ce pack. Même si elle contient les autres voitures que certains joueurs ont obtenues lors de la précommande, il y a de fortes chances que ces « certains » joueurs achètent le pack pour obtenir les voitures uniques.</a:t>
            </a: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7</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971600" y="1794520"/>
            <a:ext cx="7200800" cy="3268959"/>
          </a:xfrm>
          <a:ln>
            <a:solidFill>
              <a:schemeClr val="tx1"/>
            </a:solidFill>
          </a:ln>
        </p:spPr>
        <p:txBody>
          <a:bodyPr>
            <a:normAutofit lnSpcReduction="10000"/>
          </a:bodyPr>
          <a:lstStyle/>
          <a:p>
            <a:pPr>
              <a:buNone/>
            </a:pPr>
            <a:r>
              <a:rPr lang="fr-FR" sz="1500" dirty="0" smtClean="0">
                <a:latin typeface="Times New Roman" pitchFamily="18" charset="0"/>
                <a:cs typeface="Times New Roman" pitchFamily="18" charset="0"/>
              </a:rPr>
              <a:t>Mode de pensé d’une personne « normale »:</a:t>
            </a:r>
          </a:p>
          <a:p>
            <a:pPr>
              <a:buNone/>
            </a:pPr>
            <a:r>
              <a:rPr lang="fr-FR" sz="1500" dirty="0" smtClean="0">
                <a:latin typeface="Times New Roman" pitchFamily="18" charset="0"/>
                <a:cs typeface="Times New Roman" pitchFamily="18" charset="0"/>
              </a:rPr>
              <a:t>		1 jeu à 60€ ou à 75€ (précommande)+ 15€ le pack = 60 + 15= 75€ au total ou 75 + 15= 90€</a:t>
            </a:r>
          </a:p>
          <a:p>
            <a:pPr>
              <a:buNone/>
            </a:pPr>
            <a:r>
              <a:rPr lang="fr-FR" sz="1500" dirty="0" smtClean="0">
                <a:latin typeface="Times New Roman" pitchFamily="18" charset="0"/>
                <a:cs typeface="Times New Roman" pitchFamily="18" charset="0"/>
              </a:rPr>
              <a:t>		Soit j’achète le jeu pour 75 ou 90€, c’est cher pour un jeu !</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Mode de pensé pour un passionné:</a:t>
            </a:r>
          </a:p>
          <a:p>
            <a:pPr>
              <a:buNone/>
            </a:pPr>
            <a:r>
              <a:rPr lang="fr-FR" sz="1500" dirty="0" smtClean="0">
                <a:latin typeface="Times New Roman" pitchFamily="18" charset="0"/>
                <a:cs typeface="Times New Roman" pitchFamily="18" charset="0"/>
              </a:rPr>
              <a:t>		1 jeu à 60€ ou à 75€ (précommande)+ 15€ le pack = 60€ au total ou 75€.</a:t>
            </a:r>
          </a:p>
          <a:p>
            <a:pPr>
              <a:buNone/>
            </a:pPr>
            <a:r>
              <a:rPr lang="fr-FR" sz="1500" dirty="0" smtClean="0">
                <a:latin typeface="Times New Roman" pitchFamily="18" charset="0"/>
                <a:cs typeface="Times New Roman" pitchFamily="18" charset="0"/>
              </a:rPr>
              <a:t>		6 mois après: 15€</a:t>
            </a:r>
          </a:p>
          <a:p>
            <a:pPr>
              <a:buNone/>
            </a:pPr>
            <a:r>
              <a:rPr lang="fr-FR" sz="1500" dirty="0" smtClean="0">
                <a:latin typeface="Times New Roman" pitchFamily="18" charset="0"/>
                <a:cs typeface="Times New Roman" pitchFamily="18" charset="0"/>
              </a:rPr>
              <a:t>Soit j’achète le pack à 15€, c’est </a:t>
            </a:r>
            <a:r>
              <a:rPr lang="fr-FR" sz="1500" dirty="0" smtClean="0">
                <a:solidFill>
                  <a:srgbClr val="FF0000"/>
                </a:solidFill>
                <a:latin typeface="Times New Roman" pitchFamily="18" charset="0"/>
                <a:cs typeface="Times New Roman" pitchFamily="18" charset="0"/>
              </a:rPr>
              <a:t>pas cher</a:t>
            </a:r>
            <a:r>
              <a:rPr lang="fr-FR" sz="1500" dirty="0" smtClean="0">
                <a:latin typeface="Times New Roman" pitchFamily="18" charset="0"/>
                <a:cs typeface="Times New Roman" pitchFamily="18" charset="0"/>
              </a:rPr>
              <a:t>, je </a:t>
            </a:r>
            <a:r>
              <a:rPr lang="fr-FR" sz="1500" dirty="0" smtClean="0">
                <a:solidFill>
                  <a:srgbClr val="FF0000"/>
                </a:solidFill>
                <a:latin typeface="Times New Roman" pitchFamily="18" charset="0"/>
                <a:cs typeface="Times New Roman" pitchFamily="18" charset="0"/>
              </a:rPr>
              <a:t>peux acheter</a:t>
            </a:r>
            <a:r>
              <a:rPr lang="fr-FR" sz="1500" dirty="0" smtClean="0">
                <a:latin typeface="Times New Roman" pitchFamily="18" charset="0"/>
                <a:cs typeface="Times New Roman" pitchFamily="18" charset="0"/>
              </a:rPr>
              <a:t>.</a:t>
            </a: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Ce qui est important dans ce mode de pensée, c’est que cette personne a dépensé 60 ou 75€ il y a 6 mois et qu’aujourd’hui est un autre jour où il peut « investir » 15€, car ce n’est pas cher.</a:t>
            </a:r>
            <a:endParaRPr lang="fr-FR" sz="15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9B04A7D2-5F50-4CDF-97DF-9F3E4FBBC783}" type="slidenum">
              <a:rPr lang="fr-FR" smtClean="0"/>
              <a:pPr/>
              <a:t>8</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6" name="Imag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sz="3200" dirty="0" smtClean="0">
                <a:latin typeface="Times New Roman" pitchFamily="18" charset="0"/>
                <a:cs typeface="Times New Roman" pitchFamily="18" charset="0"/>
              </a:rPr>
              <a:t>Intérêt de la cible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843808" y="1628800"/>
            <a:ext cx="3456384" cy="391638"/>
          </a:xfrm>
          <a:ln>
            <a:solidFill>
              <a:schemeClr val="tx1"/>
            </a:solidFill>
          </a:ln>
        </p:spPr>
        <p:txBody>
          <a:bodyPr>
            <a:normAutofit/>
          </a:bodyPr>
          <a:lstStyle/>
          <a:p>
            <a:pPr algn="ctr">
              <a:buNone/>
            </a:pPr>
            <a:r>
              <a:rPr lang="fr-FR" sz="1500" dirty="0" smtClean="0">
                <a:latin typeface="Times New Roman" pitchFamily="18" charset="0"/>
                <a:cs typeface="Times New Roman" pitchFamily="18" charset="0"/>
              </a:rPr>
              <a:t>3 </a:t>
            </a:r>
            <a:r>
              <a:rPr lang="fr-FR" sz="1500" dirty="0" err="1" smtClean="0">
                <a:latin typeface="Times New Roman" pitchFamily="18" charset="0"/>
                <a:cs typeface="Times New Roman" pitchFamily="18" charset="0"/>
              </a:rPr>
              <a:t>geeks</a:t>
            </a:r>
            <a:r>
              <a:rPr lang="fr-FR" sz="1500" dirty="0" smtClean="0">
                <a:latin typeface="Times New Roman" pitchFamily="18" charset="0"/>
                <a:cs typeface="Times New Roman" pitchFamily="18" charset="0"/>
              </a:rPr>
              <a:t>, 3 mondes</a:t>
            </a:r>
          </a:p>
          <a:p>
            <a:pPr>
              <a:buNone/>
            </a:pPr>
            <a:endParaRPr lang="fr-FR" sz="1500" dirty="0">
              <a:latin typeface="Times New Roman" pitchFamily="18" charset="0"/>
              <a:cs typeface="Times New Roman" pitchFamily="18" charset="0"/>
            </a:endParaRPr>
          </a:p>
        </p:txBody>
      </p:sp>
      <p:pic>
        <p:nvPicPr>
          <p:cNvPr id="26626" name="Picture 2" descr="C:\Users\Chantal\Desktop\Dossier wallart binomes\Trois-geek-trois-mondes.jpg"/>
          <p:cNvPicPr>
            <a:picLocks noChangeAspect="1" noChangeArrowheads="1"/>
          </p:cNvPicPr>
          <p:nvPr/>
        </p:nvPicPr>
        <p:blipFill>
          <a:blip r:embed="rId2"/>
          <a:srcRect/>
          <a:stretch>
            <a:fillRect/>
          </a:stretch>
        </p:blipFill>
        <p:spPr bwMode="auto">
          <a:xfrm>
            <a:off x="992690" y="2146221"/>
            <a:ext cx="7377142" cy="4500570"/>
          </a:xfrm>
          <a:prstGeom prst="rect">
            <a:avLst/>
          </a:prstGeom>
          <a:noFill/>
        </p:spPr>
      </p:pic>
      <p:sp>
        <p:nvSpPr>
          <p:cNvPr id="4" name="Espace réservé du numéro de diapositive 3"/>
          <p:cNvSpPr>
            <a:spLocks noGrp="1"/>
          </p:cNvSpPr>
          <p:nvPr>
            <p:ph type="sldNum" sz="quarter" idx="12"/>
          </p:nvPr>
        </p:nvSpPr>
        <p:spPr/>
        <p:txBody>
          <a:bodyPr/>
          <a:lstStyle/>
          <a:p>
            <a:fld id="{9B04A7D2-5F50-4CDF-97DF-9F3E4FBBC783}" type="slidenum">
              <a:rPr lang="fr-FR" smtClean="0"/>
              <a:pPr/>
              <a:t>9</a:t>
            </a:fld>
            <a:endParaRPr lang="fr-FR"/>
          </a:p>
        </p:txBody>
      </p:sp>
      <p:sp>
        <p:nvSpPr>
          <p:cNvPr id="5" name="Espace réservé du pied de page 4"/>
          <p:cNvSpPr>
            <a:spLocks noGrp="1"/>
          </p:cNvSpPr>
          <p:nvPr>
            <p:ph type="ftr" sz="quarter" idx="11"/>
          </p:nvPr>
        </p:nvSpPr>
        <p:spPr/>
        <p:txBody>
          <a:bodyPr/>
          <a:lstStyle/>
          <a:p>
            <a:r>
              <a:rPr lang="fr-FR" smtClean="0"/>
              <a:t>Nicolas PIGATI  -  Marie JACOB</a:t>
            </a:r>
            <a:endParaRPr lang="fr-FR"/>
          </a:p>
        </p:txBody>
      </p:sp>
      <p:pic>
        <p:nvPicPr>
          <p:cNvPr id="7" name="Imag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243408"/>
            <a:ext cx="2507152" cy="238962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1254</Words>
  <PresentationFormat>Affichage à l'écran (4:3)</PresentationFormat>
  <Paragraphs>233</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Diapositive 1</vt:lpstr>
      <vt:lpstr>Intérêt de la cible</vt:lpstr>
      <vt:lpstr>Intérêt de la cible</vt:lpstr>
      <vt:lpstr>Intérêt de la cible</vt:lpstr>
      <vt:lpstr>Intérêt de la cible</vt:lpstr>
      <vt:lpstr>Intérêt de la cible</vt:lpstr>
      <vt:lpstr>Intérêt de la cible</vt:lpstr>
      <vt:lpstr>Intérêt de la cible</vt:lpstr>
      <vt:lpstr>Intérêt de la cible</vt:lpstr>
      <vt:lpstr>Intérêt de la cible</vt:lpstr>
      <vt:lpstr>Diapositive 11</vt:lpstr>
      <vt:lpstr>La problématique</vt:lpstr>
      <vt:lpstr>Diapositive 13</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L’environnement des geeks</vt:lpstr>
      <vt:lpstr>Diapositive 28</vt:lpstr>
      <vt:lpstr>Les circuits de distributions</vt:lpstr>
      <vt:lpstr>Les circuits de distributions</vt:lpstr>
      <vt:lpstr>Les circuits de distributions</vt:lpstr>
      <vt:lpstr>Les circuits de distributions</vt:lpstr>
      <vt:lpstr>Les circuits de distributions</vt:lpstr>
      <vt:lpstr>Les circuits de distributions</vt:lpstr>
      <vt:lpstr>Les circuits de distributions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segmentation</dc:title>
  <dc:creator>Nicolas</dc:creator>
  <cp:lastModifiedBy>Nicolas</cp:lastModifiedBy>
  <cp:revision>7</cp:revision>
  <dcterms:created xsi:type="dcterms:W3CDTF">2012-05-18T06:02:20Z</dcterms:created>
  <dcterms:modified xsi:type="dcterms:W3CDTF">2012-05-18T08:47:18Z</dcterms:modified>
</cp:coreProperties>
</file>