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sldIdLst>
    <p:sldId id="256" r:id="rId2"/>
    <p:sldId id="257" r:id="rId3"/>
    <p:sldId id="289" r:id="rId4"/>
    <p:sldId id="258" r:id="rId5"/>
    <p:sldId id="259" r:id="rId6"/>
    <p:sldId id="260" r:id="rId7"/>
    <p:sldId id="264" r:id="rId8"/>
    <p:sldId id="266" r:id="rId9"/>
    <p:sldId id="261" r:id="rId10"/>
    <p:sldId id="262" r:id="rId11"/>
    <p:sldId id="265" r:id="rId12"/>
    <p:sldId id="290" r:id="rId13"/>
    <p:sldId id="267" r:id="rId14"/>
    <p:sldId id="268" r:id="rId15"/>
    <p:sldId id="291" r:id="rId16"/>
    <p:sldId id="281" r:id="rId17"/>
    <p:sldId id="269" r:id="rId18"/>
    <p:sldId id="292" r:id="rId19"/>
    <p:sldId id="282" r:id="rId20"/>
    <p:sldId id="284" r:id="rId21"/>
    <p:sldId id="286" r:id="rId22"/>
    <p:sldId id="283" r:id="rId23"/>
    <p:sldId id="270" r:id="rId24"/>
    <p:sldId id="293" r:id="rId25"/>
    <p:sldId id="276" r:id="rId26"/>
    <p:sldId id="271" r:id="rId27"/>
    <p:sldId id="294" r:id="rId28"/>
    <p:sldId id="277" r:id="rId29"/>
    <p:sldId id="287" r:id="rId30"/>
    <p:sldId id="285" r:id="rId31"/>
    <p:sldId id="272" r:id="rId32"/>
    <p:sldId id="295" r:id="rId33"/>
    <p:sldId id="278"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279"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EA240-7DF6-4FFF-98C2-C7B861C74CF2}" type="datetimeFigureOut">
              <a:rPr lang="fr-FR" smtClean="0"/>
              <a:pPr/>
              <a:t>20/05/2012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033FFD-F28A-47F3-B5CB-8ABD05B9B55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1033FFD-F28A-47F3-B5CB-8ABD05B9B556}"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19/05/2012</a:t>
            </a:r>
            <a:endParaRPr lang="fr-FR"/>
          </a:p>
        </p:txBody>
      </p:sp>
      <p:sp>
        <p:nvSpPr>
          <p:cNvPr id="6" name="Espace réservé du pied de page 5"/>
          <p:cNvSpPr>
            <a:spLocks noGrp="1"/>
          </p:cNvSpPr>
          <p:nvPr>
            <p:ph type="ftr" sz="quarter" idx="11"/>
          </p:nvPr>
        </p:nvSpPr>
        <p:spPr/>
        <p:txBody>
          <a:bodyPr/>
          <a:lstStyle/>
          <a:p>
            <a:r>
              <a:rPr lang="fr-FR" smtClean="0"/>
              <a:t>Politique de l'offre et nouveaux marchés - Isabelle Wallart</a:t>
            </a:r>
            <a:endParaRPr lang="fr-FR"/>
          </a:p>
        </p:txBody>
      </p:sp>
      <p:sp>
        <p:nvSpPr>
          <p:cNvPr id="7" name="Espace réservé du numéro de diapositive 6"/>
          <p:cNvSpPr>
            <a:spLocks noGrp="1"/>
          </p:cNvSpPr>
          <p:nvPr>
            <p:ph type="sldNum" sz="quarter" idx="12"/>
          </p:nvPr>
        </p:nvSpPr>
        <p:spPr/>
        <p:txBody>
          <a:bodyPr/>
          <a:lstStyle/>
          <a:p>
            <a:fld id="{A9A5E8AA-C715-4A0F-BA22-AC2F1BF6ABB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19/05/2012</a:t>
            </a:r>
            <a:endParaRPr lang="fr-FR"/>
          </a:p>
        </p:txBody>
      </p:sp>
      <p:sp>
        <p:nvSpPr>
          <p:cNvPr id="8" name="Espace réservé du pied de page 7"/>
          <p:cNvSpPr>
            <a:spLocks noGrp="1"/>
          </p:cNvSpPr>
          <p:nvPr>
            <p:ph type="ftr" sz="quarter" idx="11"/>
          </p:nvPr>
        </p:nvSpPr>
        <p:spPr/>
        <p:txBody>
          <a:bodyPr/>
          <a:lstStyle/>
          <a:p>
            <a:r>
              <a:rPr lang="fr-FR" smtClean="0"/>
              <a:t>Politique de l'offre et nouveaux marchés - Isabelle Wallart</a:t>
            </a:r>
            <a:endParaRPr lang="fr-FR"/>
          </a:p>
        </p:txBody>
      </p:sp>
      <p:sp>
        <p:nvSpPr>
          <p:cNvPr id="9" name="Espace réservé du numéro de diapositive 8"/>
          <p:cNvSpPr>
            <a:spLocks noGrp="1"/>
          </p:cNvSpPr>
          <p:nvPr>
            <p:ph type="sldNum" sz="quarter" idx="12"/>
          </p:nvPr>
        </p:nvSpPr>
        <p:spPr/>
        <p:txBody>
          <a:bodyPr/>
          <a:lstStyle/>
          <a:p>
            <a:fld id="{A9A5E8AA-C715-4A0F-BA22-AC2F1BF6ABB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r>
              <a:rPr lang="fr-FR" smtClean="0"/>
              <a:t>19/05/2012</a:t>
            </a:r>
            <a:endParaRPr lang="fr-FR"/>
          </a:p>
        </p:txBody>
      </p:sp>
      <p:sp>
        <p:nvSpPr>
          <p:cNvPr id="4" name="Espace réservé du pied de page 3"/>
          <p:cNvSpPr>
            <a:spLocks noGrp="1"/>
          </p:cNvSpPr>
          <p:nvPr>
            <p:ph type="ftr" sz="quarter" idx="11"/>
          </p:nvPr>
        </p:nvSpPr>
        <p:spPr/>
        <p:txBody>
          <a:bodyPr/>
          <a:lstStyle/>
          <a:p>
            <a:r>
              <a:rPr lang="fr-FR" smtClean="0"/>
              <a:t>Politique de l'offre et nouveaux marchés - Isabelle Wallart</a:t>
            </a:r>
            <a:endParaRPr lang="fr-FR"/>
          </a:p>
        </p:txBody>
      </p:sp>
      <p:sp>
        <p:nvSpPr>
          <p:cNvPr id="5" name="Espace réservé du numéro de diapositive 4"/>
          <p:cNvSpPr>
            <a:spLocks noGrp="1"/>
          </p:cNvSpPr>
          <p:nvPr>
            <p:ph type="sldNum" sz="quarter" idx="12"/>
          </p:nvPr>
        </p:nvSpPr>
        <p:spPr/>
        <p:txBody>
          <a:bodyPr/>
          <a:lstStyle/>
          <a:p>
            <a:fld id="{A9A5E8AA-C715-4A0F-BA22-AC2F1BF6ABB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19/05/2012</a:t>
            </a:r>
            <a:endParaRPr lang="fr-FR"/>
          </a:p>
        </p:txBody>
      </p:sp>
      <p:sp>
        <p:nvSpPr>
          <p:cNvPr id="3" name="Espace réservé du pied de page 2"/>
          <p:cNvSpPr>
            <a:spLocks noGrp="1"/>
          </p:cNvSpPr>
          <p:nvPr>
            <p:ph type="ftr" sz="quarter" idx="11"/>
          </p:nvPr>
        </p:nvSpPr>
        <p:spPr/>
        <p:txBody>
          <a:bodyPr/>
          <a:lstStyle/>
          <a:p>
            <a:r>
              <a:rPr lang="fr-FR" smtClean="0"/>
              <a:t>Politique de l'offre et nouveaux marchés - Isabelle Wallart</a:t>
            </a:r>
            <a:endParaRPr lang="fr-FR"/>
          </a:p>
        </p:txBody>
      </p:sp>
      <p:sp>
        <p:nvSpPr>
          <p:cNvPr id="4" name="Espace réservé du numéro de diapositive 3"/>
          <p:cNvSpPr>
            <a:spLocks noGrp="1"/>
          </p:cNvSpPr>
          <p:nvPr>
            <p:ph type="sldNum" sz="quarter" idx="12"/>
          </p:nvPr>
        </p:nvSpPr>
        <p:spPr/>
        <p:txBody>
          <a:bodyPr/>
          <a:lstStyle/>
          <a:p>
            <a:fld id="{A9A5E8AA-C715-4A0F-BA22-AC2F1BF6ABB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19/05/2012</a:t>
            </a:r>
            <a:endParaRPr lang="fr-FR"/>
          </a:p>
        </p:txBody>
      </p:sp>
      <p:sp>
        <p:nvSpPr>
          <p:cNvPr id="6" name="Espace réservé du pied de page 5"/>
          <p:cNvSpPr>
            <a:spLocks noGrp="1"/>
          </p:cNvSpPr>
          <p:nvPr>
            <p:ph type="ftr" sz="quarter" idx="11"/>
          </p:nvPr>
        </p:nvSpPr>
        <p:spPr/>
        <p:txBody>
          <a:bodyPr/>
          <a:lstStyle/>
          <a:p>
            <a:r>
              <a:rPr lang="fr-FR" smtClean="0"/>
              <a:t>Politique de l'offre et nouveaux marchés - Isabelle Wallart</a:t>
            </a:r>
            <a:endParaRPr lang="fr-FR"/>
          </a:p>
        </p:txBody>
      </p:sp>
      <p:sp>
        <p:nvSpPr>
          <p:cNvPr id="7" name="Espace réservé du numéro de diapositive 6"/>
          <p:cNvSpPr>
            <a:spLocks noGrp="1"/>
          </p:cNvSpPr>
          <p:nvPr>
            <p:ph type="sldNum" sz="quarter" idx="12"/>
          </p:nvPr>
        </p:nvSpPr>
        <p:spPr/>
        <p:txBody>
          <a:bodyPr/>
          <a:lstStyle/>
          <a:p>
            <a:fld id="{A9A5E8AA-C715-4A0F-BA22-AC2F1BF6ABB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19/05/2012</a:t>
            </a:r>
            <a:endParaRPr lang="fr-FR"/>
          </a:p>
        </p:txBody>
      </p:sp>
      <p:sp>
        <p:nvSpPr>
          <p:cNvPr id="6" name="Espace réservé du pied de page 5"/>
          <p:cNvSpPr>
            <a:spLocks noGrp="1"/>
          </p:cNvSpPr>
          <p:nvPr>
            <p:ph type="ftr" sz="quarter" idx="11"/>
          </p:nvPr>
        </p:nvSpPr>
        <p:spPr/>
        <p:txBody>
          <a:bodyPr/>
          <a:lstStyle/>
          <a:p>
            <a:r>
              <a:rPr lang="fr-FR" smtClean="0"/>
              <a:t>Politique de l'offre et nouveaux marchés - Isabelle Wallart</a:t>
            </a:r>
            <a:endParaRPr lang="fr-FR"/>
          </a:p>
        </p:txBody>
      </p:sp>
      <p:sp>
        <p:nvSpPr>
          <p:cNvPr id="7" name="Espace réservé du numéro de diapositive 6"/>
          <p:cNvSpPr>
            <a:spLocks noGrp="1"/>
          </p:cNvSpPr>
          <p:nvPr>
            <p:ph type="sldNum" sz="quarter" idx="12"/>
          </p:nvPr>
        </p:nvSpPr>
        <p:spPr/>
        <p:txBody>
          <a:bodyPr/>
          <a:lstStyle/>
          <a:p>
            <a:fld id="{A9A5E8AA-C715-4A0F-BA22-AC2F1BF6ABB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19/05/2012</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5E8AA-C715-4A0F-BA22-AC2F1BF6ABB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jmbminiautos.pagesperso-orange.fr/collection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212.67.218.34/mikeyseemikeydo/images/stories/OldVinyl/MusicMags.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retromag.com/" TargetMode="External"/><Relationship Id="rId2" Type="http://schemas.openxmlformats.org/officeDocument/2006/relationships/hyperlink" Target="http://www.bourseducollectionneur.com/fr/index.php" TargetMode="Externa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hyperlink" Target="http://www.collectionneur-chineur.fr/"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ecollectionneur.eu/categorie.php?id=64941" TargetMode="External"/><Relationship Id="rId7" Type="http://schemas.openxmlformats.org/officeDocument/2006/relationships/hyperlink" Target="http://la-boutique.com/" TargetMode="External"/><Relationship Id="rId2" Type="http://schemas.openxmlformats.org/officeDocument/2006/relationships/hyperlink" Target="http://www.arte.tv/fr/Resultats-de-recherche/1383954,templateId=noncache.html?sortBy=pertinence&amp;doSearch=true&amp;page=1&amp;keyword=macollection&amp;bt_ok.x=11&amp;bt_ok.y=8" TargetMode="External"/><Relationship Id="rId1" Type="http://schemas.openxmlformats.org/officeDocument/2006/relationships/slideLayout" Target="../slideLayouts/slideLayout2.xml"/><Relationship Id="rId6" Type="http://schemas.openxmlformats.org/officeDocument/2006/relationships/hyperlink" Target="http://www.teslogos.com/" TargetMode="External"/><Relationship Id="rId5" Type="http://schemas.openxmlformats.org/officeDocument/2006/relationships/hyperlink" Target="http://www.delcampe.net/" TargetMode="External"/><Relationship Id="rId4" Type="http://schemas.openxmlformats.org/officeDocument/2006/relationships/hyperlink" Target="http://www.collection-du-mond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brocorama.com/salon-de-collectionneurs" TargetMode="External"/><Relationship Id="rId2" Type="http://schemas.openxmlformats.org/officeDocument/2006/relationships/hyperlink" Target="http://www.touscollectionneurs.com/forum/portal.php"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memoireonline.com/09/07/608/m_le-collectionneur-un-acheteur-un-consommateur1.html" TargetMode="External"/><Relationship Id="rId2" Type="http://schemas.openxmlformats.org/officeDocument/2006/relationships/hyperlink" Target="http://www.psychologies.com/Moi/Se-connaitre/Personnalite/Articles-et-Dossiers/Les-collectionneurs-sont-ils-nevros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larousse.fr/encyclopedie/article/Laroussefr_-_Article/1100559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wikipedia.org/wiki/Collection_(activit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123rf.com/400wm/400/400/Studio-54/Studio-540605/Studio-54060500001/396772-pieces-colonne.jpg"/>
          <p:cNvPicPr>
            <a:picLocks noChangeAspect="1" noChangeArrowheads="1"/>
          </p:cNvPicPr>
          <p:nvPr/>
        </p:nvPicPr>
        <p:blipFill>
          <a:blip r:embed="rId3" cstate="print"/>
          <a:srcRect l="17463" r="-1284"/>
          <a:stretch>
            <a:fillRect/>
          </a:stretch>
        </p:blipFill>
        <p:spPr bwMode="auto">
          <a:xfrm>
            <a:off x="6330590" y="1785926"/>
            <a:ext cx="3456384" cy="5325914"/>
          </a:xfrm>
          <a:prstGeom prst="rect">
            <a:avLst/>
          </a:prstGeom>
          <a:noFill/>
        </p:spPr>
      </p:pic>
      <p:sp>
        <p:nvSpPr>
          <p:cNvPr id="3" name="Titre 2"/>
          <p:cNvSpPr>
            <a:spLocks noGrp="1"/>
          </p:cNvSpPr>
          <p:nvPr>
            <p:ph type="ctrTitle"/>
          </p:nvPr>
        </p:nvSpPr>
        <p:spPr>
          <a:xfrm>
            <a:off x="357158" y="1428736"/>
            <a:ext cx="7772400" cy="1470025"/>
          </a:xfrm>
        </p:spPr>
        <p:txBody>
          <a:bodyPr>
            <a:normAutofit/>
          </a:bodyPr>
          <a:lstStyle/>
          <a:p>
            <a:r>
              <a:rPr lang="fr-FR" sz="4800" b="1" cap="small" dirty="0" smtClean="0">
                <a:solidFill>
                  <a:schemeClr val="tx1">
                    <a:lumMod val="85000"/>
                    <a:lumOff val="15000"/>
                  </a:schemeClr>
                </a:solidFill>
              </a:rPr>
              <a:t>Les collectionneurs</a:t>
            </a:r>
            <a:endParaRPr lang="fr-FR" sz="4800" b="1" cap="small" dirty="0">
              <a:solidFill>
                <a:schemeClr val="tx1">
                  <a:lumMod val="85000"/>
                  <a:lumOff val="15000"/>
                </a:schemeClr>
              </a:solidFill>
            </a:endParaRPr>
          </a:p>
        </p:txBody>
      </p:sp>
      <p:sp>
        <p:nvSpPr>
          <p:cNvPr id="4" name="Sous-titre 3"/>
          <p:cNvSpPr>
            <a:spLocks noGrp="1"/>
          </p:cNvSpPr>
          <p:nvPr>
            <p:ph type="subTitle" idx="1"/>
          </p:nvPr>
        </p:nvSpPr>
        <p:spPr>
          <a:xfrm>
            <a:off x="1000100" y="3857628"/>
            <a:ext cx="6400800" cy="1752600"/>
          </a:xfrm>
        </p:spPr>
        <p:txBody>
          <a:bodyPr>
            <a:normAutofit/>
          </a:bodyPr>
          <a:lstStyle/>
          <a:p>
            <a:r>
              <a:rPr lang="fr-FR" sz="1600" b="1" dirty="0" smtClean="0">
                <a:solidFill>
                  <a:schemeClr val="tx1"/>
                </a:solidFill>
              </a:rPr>
              <a:t>Chloé </a:t>
            </a:r>
            <a:r>
              <a:rPr lang="fr-FR" sz="1600" b="1" dirty="0" err="1" smtClean="0">
                <a:solidFill>
                  <a:schemeClr val="tx1"/>
                </a:solidFill>
              </a:rPr>
              <a:t>Colboc</a:t>
            </a:r>
            <a:r>
              <a:rPr lang="fr-FR" sz="1600" b="1" dirty="0" smtClean="0">
                <a:solidFill>
                  <a:schemeClr val="tx1"/>
                </a:solidFill>
              </a:rPr>
              <a:t> </a:t>
            </a:r>
            <a:r>
              <a:rPr lang="fr-FR" sz="1600" dirty="0" smtClean="0">
                <a:solidFill>
                  <a:schemeClr val="tx1"/>
                </a:solidFill>
              </a:rPr>
              <a:t>&amp; </a:t>
            </a:r>
            <a:r>
              <a:rPr lang="fr-FR" sz="1600" b="1" dirty="0" smtClean="0">
                <a:solidFill>
                  <a:schemeClr val="tx1"/>
                </a:solidFill>
              </a:rPr>
              <a:t>Florence Dey</a:t>
            </a:r>
          </a:p>
          <a:p>
            <a:r>
              <a:rPr lang="fr-FR" sz="1600" dirty="0" smtClean="0">
                <a:solidFill>
                  <a:schemeClr val="tx1"/>
                </a:solidFill>
              </a:rPr>
              <a:t>L3 Marketing Vente, IAE de Lille</a:t>
            </a:r>
          </a:p>
          <a:p>
            <a:r>
              <a:rPr lang="fr-FR" sz="1600" dirty="0" smtClean="0">
                <a:solidFill>
                  <a:schemeClr val="tx1"/>
                </a:solidFill>
              </a:rPr>
              <a:t>Année universitaire : 2011/2012</a:t>
            </a:r>
            <a:endParaRPr lang="fr-FR" sz="1600" dirty="0">
              <a:solidFill>
                <a:schemeClr val="tx1"/>
              </a:solidFill>
            </a:endParaRPr>
          </a:p>
        </p:txBody>
      </p:sp>
      <p:pic>
        <p:nvPicPr>
          <p:cNvPr id="2" name="Picture 2" descr="C:\Users\bureau\Documents\L3 MV - Lille\Les Négociales\Logos\LOGO_IAE_QUADRI.eps"/>
          <p:cNvPicPr>
            <a:picLocks noChangeAspect="1" noChangeArrowheads="1"/>
          </p:cNvPicPr>
          <p:nvPr/>
        </p:nvPicPr>
        <p:blipFill>
          <a:blip r:embed="rId4"/>
          <a:srcRect/>
          <a:stretch>
            <a:fillRect/>
          </a:stretch>
        </p:blipFill>
        <p:spPr bwMode="auto">
          <a:xfrm>
            <a:off x="214282" y="5353074"/>
            <a:ext cx="1155177" cy="1362074"/>
          </a:xfrm>
          <a:prstGeom prst="rect">
            <a:avLst/>
          </a:prstGeom>
          <a:noFill/>
        </p:spPr>
      </p:pic>
      <p:sp>
        <p:nvSpPr>
          <p:cNvPr id="10" name="ZoneTexte 9"/>
          <p:cNvSpPr txBox="1"/>
          <p:nvPr/>
        </p:nvSpPr>
        <p:spPr>
          <a:xfrm>
            <a:off x="1000100" y="2571744"/>
            <a:ext cx="7358114" cy="369332"/>
          </a:xfrm>
          <a:prstGeom prst="rect">
            <a:avLst/>
          </a:prstGeom>
          <a:noFill/>
        </p:spPr>
        <p:txBody>
          <a:bodyPr wrap="square" rtlCol="0">
            <a:spAutoFit/>
          </a:bodyPr>
          <a:lstStyle/>
          <a:p>
            <a:r>
              <a:rPr lang="fr-FR" i="1" dirty="0" smtClean="0">
                <a:solidFill>
                  <a:schemeClr val="tx1">
                    <a:lumMod val="85000"/>
                    <a:lumOff val="15000"/>
                  </a:schemeClr>
                </a:solidFill>
              </a:rPr>
              <a:t>« Il faut tout garder, il ne faut rien jeter pour retarder la mort »</a:t>
            </a:r>
            <a:r>
              <a:rPr lang="fr-FR" dirty="0" smtClean="0">
                <a:solidFill>
                  <a:schemeClr val="tx1">
                    <a:lumMod val="85000"/>
                    <a:lumOff val="15000"/>
                  </a:schemeClr>
                </a:solidFill>
              </a:rPr>
              <a:t>, J.C Averty</a:t>
            </a:r>
            <a:endParaRPr lang="fr-FR"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689119"/>
            <a:ext cx="8229600" cy="4525963"/>
          </a:xfrm>
        </p:spPr>
        <p:txBody>
          <a:bodyPr>
            <a:normAutofit/>
          </a:bodyPr>
          <a:lstStyle/>
          <a:p>
            <a:pPr marL="0" indent="0">
              <a:buNone/>
            </a:pPr>
            <a:r>
              <a:rPr lang="fr-FR" sz="2400" dirty="0" smtClean="0"/>
              <a:t>Il est malheureusement très difficile de chiffrer la population des collectionneurs en France. </a:t>
            </a:r>
          </a:p>
          <a:p>
            <a:pPr marL="0" indent="0">
              <a:buNone/>
            </a:pPr>
            <a:endParaRPr lang="fr-FR" sz="2400" dirty="0" smtClean="0"/>
          </a:p>
          <a:p>
            <a:pPr marL="0" indent="0">
              <a:buNone/>
            </a:pPr>
            <a:r>
              <a:rPr lang="fr-FR" sz="2400" dirty="0" smtClean="0"/>
              <a:t>Une autre enquête datant de 1997 révèle que </a:t>
            </a:r>
            <a:r>
              <a:rPr lang="fr-FR" sz="2400" b="1" dirty="0" smtClean="0"/>
              <a:t>29% de la population globale française collectionne. </a:t>
            </a:r>
            <a:r>
              <a:rPr lang="fr-FR" sz="2400" dirty="0" smtClean="0"/>
              <a:t>Cependant, les chiffres manquent cruellement. </a:t>
            </a:r>
          </a:p>
          <a:p>
            <a:pPr marL="0" indent="0">
              <a:buNone/>
            </a:pPr>
            <a:endParaRPr lang="fr-FR" sz="2400" dirty="0" smtClean="0"/>
          </a:p>
          <a:p>
            <a:pPr marL="0" indent="0" algn="ctr">
              <a:buNone/>
            </a:pPr>
            <a:r>
              <a:rPr lang="fr-FR" sz="2400" i="1" dirty="0" smtClean="0"/>
              <a:t>Pourquoi est-il si difficile de chiffrer cette cible ? </a:t>
            </a:r>
          </a:p>
          <a:p>
            <a:pPr marL="0" indent="0">
              <a:buNone/>
            </a:pPr>
            <a:r>
              <a:rPr lang="fr-FR" sz="2400" dirty="0" smtClean="0"/>
              <a:t>Fait incontestable : il y a tant d’objets sur notre planète qu’une vie ne réussirait pas à les répertorier. Aussitôt achetés, consommés, échangés et collectionnés.</a:t>
            </a:r>
            <a:endParaRPr lang="fr-FR" sz="2400" dirty="0"/>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10</a:t>
            </a:fld>
            <a:endParaRPr lang="fr-FR"/>
          </a:p>
        </p:txBody>
      </p:sp>
      <p:sp>
        <p:nvSpPr>
          <p:cNvPr id="7" name="Titre 1"/>
          <p:cNvSpPr>
            <a:spLocks noGrp="1"/>
          </p:cNvSpPr>
          <p:nvPr>
            <p:ph type="title"/>
          </p:nvPr>
        </p:nvSpPr>
        <p:spPr>
          <a:xfrm>
            <a:off x="457200" y="285736"/>
            <a:ext cx="8229600" cy="1143000"/>
          </a:xfrm>
        </p:spPr>
        <p:txBody>
          <a:bodyPr>
            <a:normAutofit fontScale="90000"/>
          </a:bodyPr>
          <a:lstStyle/>
          <a:p>
            <a:r>
              <a:rPr lang="fr-FR" b="1" cap="small" dirty="0" smtClean="0">
                <a:solidFill>
                  <a:schemeClr val="tx1">
                    <a:lumMod val="85000"/>
                    <a:lumOff val="15000"/>
                  </a:schemeClr>
                </a:solidFill>
              </a:rPr>
              <a:t>Présentation des collectionneurs </a:t>
            </a:r>
            <a:br>
              <a:rPr lang="fr-FR" b="1" cap="small" dirty="0" smtClean="0">
                <a:solidFill>
                  <a:schemeClr val="tx1">
                    <a:lumMod val="85000"/>
                    <a:lumOff val="15000"/>
                  </a:schemeClr>
                </a:solidFill>
              </a:rPr>
            </a:br>
            <a:r>
              <a:rPr lang="fr-FR" sz="3100" b="1" dirty="0" smtClean="0">
                <a:solidFill>
                  <a:srgbClr val="C00000"/>
                </a:solidFill>
              </a:rPr>
              <a:t>Segmentation</a:t>
            </a:r>
            <a:endParaRPr lang="fr-FR" sz="3100" b="1"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00174"/>
            <a:ext cx="8229600" cy="4786346"/>
          </a:xfrm>
        </p:spPr>
        <p:txBody>
          <a:bodyPr>
            <a:normAutofit lnSpcReduction="10000"/>
          </a:bodyPr>
          <a:lstStyle/>
          <a:p>
            <a:pPr>
              <a:buNone/>
            </a:pPr>
            <a:r>
              <a:rPr lang="fr-FR" sz="2000" b="1" dirty="0" smtClean="0"/>
              <a:t>Un désir qui apparait entre 7 et 12 ans</a:t>
            </a:r>
          </a:p>
          <a:p>
            <a:pPr>
              <a:buNone/>
            </a:pPr>
            <a:endParaRPr lang="fr-FR" sz="1200" b="1" dirty="0" smtClean="0"/>
          </a:p>
          <a:p>
            <a:pPr marL="0" indent="0">
              <a:buNone/>
            </a:pPr>
            <a:r>
              <a:rPr lang="fr-FR" sz="1800" dirty="0" smtClean="0"/>
              <a:t>D’après le psychologue Henri Codet, il recense 4 caractéristiques psychologiques du collectionneur : </a:t>
            </a:r>
          </a:p>
          <a:p>
            <a:pPr marL="400050" lvl="1" indent="0">
              <a:buNone/>
            </a:pPr>
            <a:r>
              <a:rPr lang="fr-FR" sz="1800" dirty="0" smtClean="0"/>
              <a:t>	- Le désir de possession</a:t>
            </a:r>
          </a:p>
          <a:p>
            <a:pPr marL="400050" lvl="1" indent="0">
              <a:buNone/>
            </a:pPr>
            <a:r>
              <a:rPr lang="fr-FR" sz="1800" dirty="0" smtClean="0"/>
              <a:t>	- Le besoin d’activité spontanée </a:t>
            </a:r>
          </a:p>
          <a:p>
            <a:pPr marL="0" indent="0">
              <a:buNone/>
            </a:pPr>
            <a:r>
              <a:rPr lang="fr-FR" sz="1800" dirty="0" smtClean="0"/>
              <a:t>	- L’entrainement à se surpasser </a:t>
            </a:r>
          </a:p>
          <a:p>
            <a:pPr marL="0" indent="0">
              <a:buNone/>
            </a:pPr>
            <a:r>
              <a:rPr lang="fr-FR" sz="1800" dirty="0" smtClean="0"/>
              <a:t> 	- La tendance à classer</a:t>
            </a:r>
          </a:p>
          <a:p>
            <a:pPr marL="0" indent="0">
              <a:buNone/>
            </a:pPr>
            <a:r>
              <a:rPr lang="fr-FR" sz="1800" dirty="0" smtClean="0"/>
              <a:t>« On retrouve chez l’enfant tous ces traits spécifiques, dit-il. C’est peut-être leur survivance à l’</a:t>
            </a:r>
            <a:r>
              <a:rPr lang="fr-FR" sz="1800" dirty="0" err="1" smtClean="0"/>
              <a:t>age</a:t>
            </a:r>
            <a:r>
              <a:rPr lang="fr-FR" sz="1800" dirty="0" smtClean="0"/>
              <a:t> adulte qui fait le collectionneur ».</a:t>
            </a:r>
          </a:p>
          <a:p>
            <a:pPr marL="0" indent="0">
              <a:buNone/>
            </a:pPr>
            <a:endParaRPr lang="fr-FR" sz="1200" dirty="0" smtClean="0"/>
          </a:p>
          <a:p>
            <a:pPr marL="0" indent="0">
              <a:buNone/>
            </a:pPr>
            <a:r>
              <a:rPr lang="fr-FR" sz="1800" b="1" dirty="0" smtClean="0"/>
              <a:t>C’est entre 7 et 12 ans qu’apparaissent les premiers  désirs de collection. </a:t>
            </a:r>
            <a:r>
              <a:rPr lang="fr-FR" sz="1800" dirty="0" smtClean="0"/>
              <a:t>Ils correspondent au besoin de rationaliser et de classer les éléments du monde extérieur pour en prendre intellectuellement possession. C’est aussi le premier moyen de se mesurer au monde des adultes. En principe, à la puberté, ces tendances disparaissent. Mais si elles continuent de se manifester à l’</a:t>
            </a:r>
            <a:r>
              <a:rPr lang="fr-FR" sz="1800" dirty="0" err="1" smtClean="0"/>
              <a:t>age</a:t>
            </a:r>
            <a:r>
              <a:rPr lang="fr-FR" sz="1800" dirty="0" smtClean="0"/>
              <a:t> adulte, c’est avec un élément supplémentaire : </a:t>
            </a:r>
            <a:r>
              <a:rPr lang="fr-FR" sz="1800" b="1" dirty="0" smtClean="0"/>
              <a:t>la passion</a:t>
            </a:r>
            <a:r>
              <a:rPr lang="fr-FR" sz="1800" dirty="0" smtClean="0"/>
              <a:t>.</a:t>
            </a:r>
          </a:p>
          <a:p>
            <a:pPr marL="0" indent="0">
              <a:buNone/>
            </a:pPr>
            <a:endParaRPr lang="fr-FR" sz="2000" dirty="0"/>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11</a:t>
            </a:fld>
            <a:endParaRPr lang="fr-FR"/>
          </a:p>
        </p:txBody>
      </p:sp>
      <p:sp>
        <p:nvSpPr>
          <p:cNvPr id="7" name="Titre 1"/>
          <p:cNvSpPr>
            <a:spLocks noGrp="1"/>
          </p:cNvSpPr>
          <p:nvPr>
            <p:ph type="title"/>
          </p:nvPr>
        </p:nvSpPr>
        <p:spPr>
          <a:xfrm>
            <a:off x="457200" y="285736"/>
            <a:ext cx="8229600" cy="1143000"/>
          </a:xfrm>
        </p:spPr>
        <p:txBody>
          <a:bodyPr>
            <a:normAutofit fontScale="90000"/>
          </a:bodyPr>
          <a:lstStyle/>
          <a:p>
            <a:r>
              <a:rPr lang="fr-FR" b="1" cap="small" dirty="0" smtClean="0">
                <a:solidFill>
                  <a:schemeClr val="tx1">
                    <a:lumMod val="85000"/>
                    <a:lumOff val="15000"/>
                  </a:schemeClr>
                </a:solidFill>
              </a:rPr>
              <a:t>Présentation des collectionneurs </a:t>
            </a:r>
            <a:br>
              <a:rPr lang="fr-FR" b="1" cap="small" dirty="0" smtClean="0">
                <a:solidFill>
                  <a:schemeClr val="tx1">
                    <a:lumMod val="85000"/>
                    <a:lumOff val="15000"/>
                  </a:schemeClr>
                </a:solidFill>
              </a:rPr>
            </a:br>
            <a:r>
              <a:rPr lang="fr-FR" sz="3100" b="1" dirty="0" smtClean="0">
                <a:solidFill>
                  <a:srgbClr val="C00000"/>
                </a:solidFill>
              </a:rPr>
              <a:t>Segmentation</a:t>
            </a:r>
            <a:endParaRPr lang="fr-FR" sz="3100" b="1"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0"/>
          <p:cNvSpPr>
            <a:spLocks noChangeArrowheads="1"/>
          </p:cNvSpPr>
          <p:nvPr/>
        </p:nvSpPr>
        <p:spPr bwMode="auto">
          <a:xfrm>
            <a:off x="2916238" y="2276475"/>
            <a:ext cx="3168650" cy="503238"/>
          </a:xfrm>
          <a:prstGeom prst="rect">
            <a:avLst/>
          </a:prstGeom>
          <a:solidFill>
            <a:srgbClr val="FF5050"/>
          </a:solidFill>
          <a:ln w="9525">
            <a:solidFill>
              <a:srgbClr val="FF5050"/>
            </a:solidFill>
            <a:miter lim="800000"/>
            <a:headEnd/>
            <a:tailEnd/>
          </a:ln>
        </p:spPr>
        <p:txBody>
          <a:bodyPr wrap="none" anchor="ctr"/>
          <a:lstStyle/>
          <a:p>
            <a:r>
              <a:rPr lang="fr-FR" sz="1300">
                <a:solidFill>
                  <a:schemeClr val="tx1"/>
                </a:solidFill>
              </a:rPr>
              <a:t>Comment séduire les collectionneurs ?</a:t>
            </a:r>
          </a:p>
        </p:txBody>
      </p:sp>
      <p:sp>
        <p:nvSpPr>
          <p:cNvPr id="6147" name="Rectangle 81"/>
          <p:cNvSpPr>
            <a:spLocks noChangeArrowheads="1"/>
          </p:cNvSpPr>
          <p:nvPr/>
        </p:nvSpPr>
        <p:spPr bwMode="auto">
          <a:xfrm>
            <a:off x="5580063" y="2925763"/>
            <a:ext cx="3168650" cy="503237"/>
          </a:xfrm>
          <a:prstGeom prst="rect">
            <a:avLst/>
          </a:prstGeom>
          <a:solidFill>
            <a:schemeClr val="bg2"/>
          </a:solidFill>
          <a:ln w="9525">
            <a:solidFill>
              <a:schemeClr val="bg2"/>
            </a:solidFill>
            <a:miter lim="800000"/>
            <a:headEnd/>
            <a:tailEnd/>
          </a:ln>
        </p:spPr>
        <p:txBody>
          <a:bodyPr wrap="none" anchor="ctr"/>
          <a:lstStyle/>
          <a:p>
            <a:r>
              <a:rPr lang="fr-FR" sz="1300"/>
              <a:t>Comment toucher les collectionneurs ?</a:t>
            </a:r>
          </a:p>
        </p:txBody>
      </p:sp>
      <p:sp>
        <p:nvSpPr>
          <p:cNvPr id="6148" name="Rectangle 82"/>
          <p:cNvSpPr>
            <a:spLocks noChangeArrowheads="1"/>
          </p:cNvSpPr>
          <p:nvPr/>
        </p:nvSpPr>
        <p:spPr bwMode="auto">
          <a:xfrm>
            <a:off x="323850" y="2997200"/>
            <a:ext cx="3168650" cy="503238"/>
          </a:xfrm>
          <a:prstGeom prst="rect">
            <a:avLst/>
          </a:prstGeom>
          <a:solidFill>
            <a:schemeClr val="bg2"/>
          </a:solidFill>
          <a:ln w="9525">
            <a:solidFill>
              <a:schemeClr val="bg2"/>
            </a:solidFill>
            <a:miter lim="800000"/>
            <a:headEnd/>
            <a:tailEnd/>
          </a:ln>
        </p:spPr>
        <p:txBody>
          <a:bodyPr wrap="none" anchor="ctr"/>
          <a:lstStyle/>
          <a:p>
            <a:r>
              <a:rPr lang="fr-FR" sz="1300"/>
              <a:t>Où toucher les collectionneurs</a:t>
            </a:r>
            <a:r>
              <a:rPr lang="fr-FR" sz="1300">
                <a:solidFill>
                  <a:schemeClr val="tx1"/>
                </a:solidFill>
              </a:rPr>
              <a:t> </a:t>
            </a:r>
            <a:r>
              <a:rPr lang="fr-FR" sz="1300"/>
              <a:t>?</a:t>
            </a:r>
          </a:p>
        </p:txBody>
      </p:sp>
      <p:sp>
        <p:nvSpPr>
          <p:cNvPr id="6149" name="Rectangle 83"/>
          <p:cNvSpPr>
            <a:spLocks noChangeArrowheads="1"/>
          </p:cNvSpPr>
          <p:nvPr/>
        </p:nvSpPr>
        <p:spPr bwMode="auto">
          <a:xfrm>
            <a:off x="2916238" y="1557338"/>
            <a:ext cx="3168650" cy="503237"/>
          </a:xfrm>
          <a:prstGeom prst="rect">
            <a:avLst/>
          </a:prstGeom>
          <a:solidFill>
            <a:srgbClr val="FF9900"/>
          </a:solidFill>
          <a:ln w="9525">
            <a:solidFill>
              <a:srgbClr val="FF9900"/>
            </a:solidFill>
            <a:miter lim="800000"/>
            <a:headEnd/>
            <a:tailEnd/>
          </a:ln>
        </p:spPr>
        <p:txBody>
          <a:bodyPr wrap="none" anchor="ctr"/>
          <a:lstStyle/>
          <a:p>
            <a:r>
              <a:rPr lang="fr-FR" sz="1300">
                <a:solidFill>
                  <a:schemeClr val="tx1"/>
                </a:solidFill>
              </a:rPr>
              <a:t>Comment définir les collectionneurs ?</a:t>
            </a:r>
          </a:p>
        </p:txBody>
      </p:sp>
      <p:sp>
        <p:nvSpPr>
          <p:cNvPr id="6150" name="Rectangle 84"/>
          <p:cNvSpPr>
            <a:spLocks noChangeArrowheads="1"/>
          </p:cNvSpPr>
          <p:nvPr/>
        </p:nvSpPr>
        <p:spPr bwMode="auto">
          <a:xfrm>
            <a:off x="468313" y="1268413"/>
            <a:ext cx="1908175" cy="503237"/>
          </a:xfrm>
          <a:prstGeom prst="rect">
            <a:avLst/>
          </a:prstGeom>
          <a:solidFill>
            <a:srgbClr val="FF9900"/>
          </a:solidFill>
          <a:ln w="9525">
            <a:solidFill>
              <a:srgbClr val="FF9900"/>
            </a:solidFill>
            <a:miter lim="800000"/>
            <a:headEnd/>
            <a:tailEnd/>
          </a:ln>
        </p:spPr>
        <p:txBody>
          <a:bodyPr wrap="none" anchor="ctr"/>
          <a:lstStyle/>
          <a:p>
            <a:r>
              <a:rPr lang="fr-FR" sz="1300">
                <a:solidFill>
                  <a:schemeClr val="tx1"/>
                </a:solidFill>
              </a:rPr>
              <a:t>Caractéristiques des </a:t>
            </a:r>
          </a:p>
          <a:p>
            <a:r>
              <a:rPr lang="fr-FR" sz="1300">
                <a:solidFill>
                  <a:schemeClr val="tx1"/>
                </a:solidFill>
              </a:rPr>
              <a:t>collectionneurs ?</a:t>
            </a:r>
          </a:p>
        </p:txBody>
      </p:sp>
      <p:sp>
        <p:nvSpPr>
          <p:cNvPr id="6151" name="Rectangle 85"/>
          <p:cNvSpPr>
            <a:spLocks noChangeArrowheads="1"/>
          </p:cNvSpPr>
          <p:nvPr/>
        </p:nvSpPr>
        <p:spPr bwMode="auto">
          <a:xfrm>
            <a:off x="3492500" y="8366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Quel est l’intérêt ?</a:t>
            </a:r>
          </a:p>
        </p:txBody>
      </p:sp>
      <p:sp>
        <p:nvSpPr>
          <p:cNvPr id="6152" name="Rectangle 86"/>
          <p:cNvSpPr>
            <a:spLocks noChangeArrowheads="1"/>
          </p:cNvSpPr>
          <p:nvPr/>
        </p:nvSpPr>
        <p:spPr bwMode="auto">
          <a:xfrm>
            <a:off x="6588125" y="12684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Accessibilité ?</a:t>
            </a:r>
          </a:p>
        </p:txBody>
      </p:sp>
      <p:sp>
        <p:nvSpPr>
          <p:cNvPr id="6153" name="Rectangle 87"/>
          <p:cNvSpPr>
            <a:spLocks noChangeArrowheads="1"/>
          </p:cNvSpPr>
          <p:nvPr/>
        </p:nvSpPr>
        <p:spPr bwMode="auto">
          <a:xfrm>
            <a:off x="107950" y="3933825"/>
            <a:ext cx="1368425" cy="647700"/>
          </a:xfrm>
          <a:prstGeom prst="rect">
            <a:avLst/>
          </a:prstGeom>
          <a:solidFill>
            <a:schemeClr val="bg2"/>
          </a:solidFill>
          <a:ln w="9525">
            <a:solidFill>
              <a:schemeClr val="bg2"/>
            </a:solidFill>
            <a:miter lim="800000"/>
            <a:headEnd/>
            <a:tailEnd/>
          </a:ln>
        </p:spPr>
        <p:txBody>
          <a:bodyPr anchor="ctr"/>
          <a:lstStyle/>
          <a:p>
            <a:r>
              <a:rPr lang="fr-FR" sz="1300"/>
              <a:t>Quel environnement ?</a:t>
            </a:r>
          </a:p>
        </p:txBody>
      </p:sp>
      <p:sp>
        <p:nvSpPr>
          <p:cNvPr id="6154" name="Rectangle 88"/>
          <p:cNvSpPr>
            <a:spLocks noChangeArrowheads="1"/>
          </p:cNvSpPr>
          <p:nvPr/>
        </p:nvSpPr>
        <p:spPr bwMode="auto">
          <a:xfrm>
            <a:off x="1547813" y="3933825"/>
            <a:ext cx="1295400" cy="647700"/>
          </a:xfrm>
          <a:prstGeom prst="rect">
            <a:avLst/>
          </a:prstGeom>
          <a:solidFill>
            <a:schemeClr val="bg2"/>
          </a:solidFill>
          <a:ln w="9525">
            <a:solidFill>
              <a:schemeClr val="bg2"/>
            </a:solidFill>
            <a:miter lim="800000"/>
            <a:headEnd/>
            <a:tailEnd/>
          </a:ln>
        </p:spPr>
        <p:txBody>
          <a:bodyPr anchor="ctr"/>
          <a:lstStyle/>
          <a:p>
            <a:r>
              <a:rPr lang="fr-FR" sz="1300"/>
              <a:t>Quel Circuit de distribution ?</a:t>
            </a:r>
          </a:p>
        </p:txBody>
      </p:sp>
      <p:sp>
        <p:nvSpPr>
          <p:cNvPr id="6155" name="Rectangle 89"/>
          <p:cNvSpPr>
            <a:spLocks noChangeArrowheads="1"/>
          </p:cNvSpPr>
          <p:nvPr/>
        </p:nvSpPr>
        <p:spPr bwMode="auto">
          <a:xfrm>
            <a:off x="2916238" y="3933825"/>
            <a:ext cx="1368425" cy="647700"/>
          </a:xfrm>
          <a:prstGeom prst="rect">
            <a:avLst/>
          </a:prstGeom>
          <a:solidFill>
            <a:schemeClr val="bg2"/>
          </a:solidFill>
          <a:ln w="9525">
            <a:solidFill>
              <a:schemeClr val="bg2"/>
            </a:solidFill>
            <a:miter lim="800000"/>
            <a:headEnd/>
            <a:tailEnd/>
          </a:ln>
        </p:spPr>
        <p:txBody>
          <a:bodyPr anchor="ctr"/>
          <a:lstStyle/>
          <a:p>
            <a:r>
              <a:rPr lang="fr-FR" sz="1300"/>
              <a:t>Comment communiquer ?</a:t>
            </a:r>
          </a:p>
        </p:txBody>
      </p:sp>
      <p:sp>
        <p:nvSpPr>
          <p:cNvPr id="6156" name="Rectangle 90"/>
          <p:cNvSpPr>
            <a:spLocks noChangeArrowheads="1"/>
          </p:cNvSpPr>
          <p:nvPr/>
        </p:nvSpPr>
        <p:spPr bwMode="auto">
          <a:xfrm>
            <a:off x="4356100" y="3933825"/>
            <a:ext cx="1439863" cy="647700"/>
          </a:xfrm>
          <a:prstGeom prst="rect">
            <a:avLst/>
          </a:prstGeom>
          <a:solidFill>
            <a:schemeClr val="bg2"/>
          </a:solidFill>
          <a:ln w="9525">
            <a:solidFill>
              <a:schemeClr val="bg2"/>
            </a:solidFill>
            <a:miter lim="800000"/>
            <a:headEnd/>
            <a:tailEnd/>
          </a:ln>
        </p:spPr>
        <p:txBody>
          <a:bodyPr anchor="ctr"/>
          <a:lstStyle/>
          <a:p>
            <a:r>
              <a:rPr lang="fr-FR" sz="1300"/>
              <a:t>Quelles sont leurs attentes ?</a:t>
            </a:r>
          </a:p>
        </p:txBody>
      </p:sp>
      <p:sp>
        <p:nvSpPr>
          <p:cNvPr id="6157" name="Rectangle 91"/>
          <p:cNvSpPr>
            <a:spLocks noChangeArrowheads="1"/>
          </p:cNvSpPr>
          <p:nvPr/>
        </p:nvSpPr>
        <p:spPr bwMode="auto">
          <a:xfrm>
            <a:off x="5867400" y="3860800"/>
            <a:ext cx="1655763" cy="719138"/>
          </a:xfrm>
          <a:prstGeom prst="rect">
            <a:avLst/>
          </a:prstGeom>
          <a:solidFill>
            <a:schemeClr val="bg2"/>
          </a:solidFill>
          <a:ln w="9525">
            <a:solidFill>
              <a:schemeClr val="bg2"/>
            </a:solidFill>
            <a:miter lim="800000"/>
            <a:headEnd/>
            <a:tailEnd/>
          </a:ln>
        </p:spPr>
        <p:txBody>
          <a:bodyPr anchor="ctr"/>
          <a:lstStyle/>
          <a:p>
            <a:r>
              <a:rPr lang="fr-FR" sz="1300"/>
              <a:t>Quelles sont les nouvelles tendances ?</a:t>
            </a:r>
          </a:p>
        </p:txBody>
      </p:sp>
      <p:sp>
        <p:nvSpPr>
          <p:cNvPr id="6158" name="Rectangle 92"/>
          <p:cNvSpPr>
            <a:spLocks noChangeArrowheads="1"/>
          </p:cNvSpPr>
          <p:nvPr/>
        </p:nvSpPr>
        <p:spPr bwMode="auto">
          <a:xfrm>
            <a:off x="7596188" y="3933825"/>
            <a:ext cx="1476375" cy="647700"/>
          </a:xfrm>
          <a:prstGeom prst="rect">
            <a:avLst/>
          </a:prstGeom>
          <a:solidFill>
            <a:schemeClr val="bg2"/>
          </a:solidFill>
          <a:ln w="9525">
            <a:solidFill>
              <a:schemeClr val="bg2"/>
            </a:solidFill>
            <a:miter lim="800000"/>
            <a:headEnd/>
            <a:tailEnd/>
          </a:ln>
        </p:spPr>
        <p:txBody>
          <a:bodyPr anchor="ctr"/>
          <a:lstStyle/>
          <a:p>
            <a:r>
              <a:rPr lang="fr-FR" sz="1300"/>
              <a:t>Offres promotionnelles ?</a:t>
            </a:r>
          </a:p>
        </p:txBody>
      </p:sp>
      <p:sp>
        <p:nvSpPr>
          <p:cNvPr id="6159" name="Line 93"/>
          <p:cNvSpPr>
            <a:spLocks noChangeShapeType="1"/>
          </p:cNvSpPr>
          <p:nvPr/>
        </p:nvSpPr>
        <p:spPr bwMode="auto">
          <a:xfrm flipV="1">
            <a:off x="4427538" y="1341438"/>
            <a:ext cx="0" cy="215900"/>
          </a:xfrm>
          <a:prstGeom prst="line">
            <a:avLst/>
          </a:prstGeom>
          <a:noFill/>
          <a:ln w="12700">
            <a:solidFill>
              <a:schemeClr val="bg2"/>
            </a:solidFill>
            <a:round/>
            <a:headEnd/>
            <a:tailEnd/>
          </a:ln>
        </p:spPr>
        <p:txBody>
          <a:bodyPr wrap="none" anchor="ctr"/>
          <a:lstStyle/>
          <a:p>
            <a:endParaRPr lang="fr-FR"/>
          </a:p>
        </p:txBody>
      </p:sp>
      <p:sp>
        <p:nvSpPr>
          <p:cNvPr id="6160" name="Line 94"/>
          <p:cNvSpPr>
            <a:spLocks noChangeShapeType="1"/>
          </p:cNvSpPr>
          <p:nvPr/>
        </p:nvSpPr>
        <p:spPr bwMode="auto">
          <a:xfrm flipV="1">
            <a:off x="6084888" y="1773238"/>
            <a:ext cx="792162" cy="215900"/>
          </a:xfrm>
          <a:prstGeom prst="line">
            <a:avLst/>
          </a:prstGeom>
          <a:noFill/>
          <a:ln w="12700">
            <a:solidFill>
              <a:schemeClr val="bg2"/>
            </a:solidFill>
            <a:round/>
            <a:headEnd/>
            <a:tailEnd/>
          </a:ln>
        </p:spPr>
        <p:txBody>
          <a:bodyPr wrap="none" anchor="ctr"/>
          <a:lstStyle/>
          <a:p>
            <a:endParaRPr lang="fr-FR"/>
          </a:p>
        </p:txBody>
      </p:sp>
      <p:sp>
        <p:nvSpPr>
          <p:cNvPr id="6161" name="Line 95"/>
          <p:cNvSpPr>
            <a:spLocks noChangeShapeType="1"/>
          </p:cNvSpPr>
          <p:nvPr/>
        </p:nvSpPr>
        <p:spPr bwMode="auto">
          <a:xfrm flipH="1" flipV="1">
            <a:off x="2411413" y="1484313"/>
            <a:ext cx="504825" cy="360362"/>
          </a:xfrm>
          <a:prstGeom prst="line">
            <a:avLst/>
          </a:prstGeom>
          <a:noFill/>
          <a:ln w="12700">
            <a:solidFill>
              <a:srgbClr val="FF9900"/>
            </a:solidFill>
            <a:round/>
            <a:headEnd/>
            <a:tailEnd/>
          </a:ln>
        </p:spPr>
        <p:txBody>
          <a:bodyPr wrap="none" anchor="ctr"/>
          <a:lstStyle/>
          <a:p>
            <a:endParaRPr lang="fr-FR"/>
          </a:p>
        </p:txBody>
      </p:sp>
      <p:sp>
        <p:nvSpPr>
          <p:cNvPr id="6162" name="Line 96"/>
          <p:cNvSpPr>
            <a:spLocks noChangeShapeType="1"/>
          </p:cNvSpPr>
          <p:nvPr/>
        </p:nvSpPr>
        <p:spPr bwMode="auto">
          <a:xfrm flipV="1">
            <a:off x="827088" y="981075"/>
            <a:ext cx="0" cy="287338"/>
          </a:xfrm>
          <a:prstGeom prst="line">
            <a:avLst/>
          </a:prstGeom>
          <a:noFill/>
          <a:ln w="12700">
            <a:solidFill>
              <a:srgbClr val="FF9900"/>
            </a:solidFill>
            <a:round/>
            <a:headEnd/>
            <a:tailEnd type="triangle" w="med" len="med"/>
          </a:ln>
        </p:spPr>
        <p:txBody>
          <a:bodyPr wrap="none" anchor="ctr"/>
          <a:lstStyle/>
          <a:p>
            <a:endParaRPr lang="fr-FR"/>
          </a:p>
        </p:txBody>
      </p:sp>
      <p:sp>
        <p:nvSpPr>
          <p:cNvPr id="6163" name="Line 97"/>
          <p:cNvSpPr>
            <a:spLocks noChangeShapeType="1"/>
          </p:cNvSpPr>
          <p:nvPr/>
        </p:nvSpPr>
        <p:spPr bwMode="auto">
          <a:xfrm flipV="1">
            <a:off x="4427538" y="2060575"/>
            <a:ext cx="0" cy="215900"/>
          </a:xfrm>
          <a:prstGeom prst="line">
            <a:avLst/>
          </a:prstGeom>
          <a:noFill/>
          <a:ln w="9525">
            <a:solidFill>
              <a:srgbClr val="FF5050"/>
            </a:solidFill>
            <a:round/>
            <a:headEnd/>
            <a:tailEnd type="triangle" w="med" len="med"/>
          </a:ln>
        </p:spPr>
        <p:txBody>
          <a:bodyPr wrap="none" anchor="ctr"/>
          <a:lstStyle/>
          <a:p>
            <a:endParaRPr lang="fr-FR"/>
          </a:p>
        </p:txBody>
      </p:sp>
      <p:sp>
        <p:nvSpPr>
          <p:cNvPr id="6164" name="Line 98"/>
          <p:cNvSpPr>
            <a:spLocks noChangeShapeType="1"/>
          </p:cNvSpPr>
          <p:nvPr/>
        </p:nvSpPr>
        <p:spPr bwMode="auto">
          <a:xfrm flipV="1">
            <a:off x="3492500" y="2781300"/>
            <a:ext cx="935038" cy="360363"/>
          </a:xfrm>
          <a:prstGeom prst="line">
            <a:avLst/>
          </a:prstGeom>
          <a:noFill/>
          <a:ln w="9525">
            <a:solidFill>
              <a:schemeClr val="bg2"/>
            </a:solidFill>
            <a:round/>
            <a:headEnd type="triangle" w="med" len="med"/>
            <a:tailEnd/>
          </a:ln>
        </p:spPr>
        <p:txBody>
          <a:bodyPr wrap="none" anchor="ctr"/>
          <a:lstStyle/>
          <a:p>
            <a:endParaRPr lang="fr-FR"/>
          </a:p>
        </p:txBody>
      </p:sp>
      <p:sp>
        <p:nvSpPr>
          <p:cNvPr id="6165" name="Line 99"/>
          <p:cNvSpPr>
            <a:spLocks noChangeShapeType="1"/>
          </p:cNvSpPr>
          <p:nvPr/>
        </p:nvSpPr>
        <p:spPr bwMode="auto">
          <a:xfrm flipH="1" flipV="1">
            <a:off x="4427538" y="2781300"/>
            <a:ext cx="1152525" cy="360363"/>
          </a:xfrm>
          <a:prstGeom prst="line">
            <a:avLst/>
          </a:prstGeom>
          <a:noFill/>
          <a:ln w="9525">
            <a:solidFill>
              <a:schemeClr val="bg2"/>
            </a:solidFill>
            <a:round/>
            <a:headEnd type="triangle" w="med" len="med"/>
            <a:tailEnd/>
          </a:ln>
        </p:spPr>
        <p:txBody>
          <a:bodyPr wrap="none" anchor="ctr"/>
          <a:lstStyle/>
          <a:p>
            <a:endParaRPr lang="fr-FR"/>
          </a:p>
        </p:txBody>
      </p:sp>
      <p:sp>
        <p:nvSpPr>
          <p:cNvPr id="6166" name="Line 100"/>
          <p:cNvSpPr>
            <a:spLocks noChangeShapeType="1"/>
          </p:cNvSpPr>
          <p:nvPr/>
        </p:nvSpPr>
        <p:spPr bwMode="auto">
          <a:xfrm flipH="1">
            <a:off x="1187450" y="3500438"/>
            <a:ext cx="431800" cy="433387"/>
          </a:xfrm>
          <a:prstGeom prst="line">
            <a:avLst/>
          </a:prstGeom>
          <a:noFill/>
          <a:ln w="9525">
            <a:solidFill>
              <a:schemeClr val="bg2"/>
            </a:solidFill>
            <a:round/>
            <a:headEnd/>
            <a:tailEnd type="triangle" w="med" len="med"/>
          </a:ln>
        </p:spPr>
        <p:txBody>
          <a:bodyPr wrap="none" anchor="ctr"/>
          <a:lstStyle/>
          <a:p>
            <a:endParaRPr lang="fr-FR"/>
          </a:p>
        </p:txBody>
      </p:sp>
      <p:sp>
        <p:nvSpPr>
          <p:cNvPr id="6167" name="Line 101"/>
          <p:cNvSpPr>
            <a:spLocks noChangeShapeType="1"/>
          </p:cNvSpPr>
          <p:nvPr/>
        </p:nvSpPr>
        <p:spPr bwMode="auto">
          <a:xfrm>
            <a:off x="1763713" y="3500438"/>
            <a:ext cx="144462" cy="433387"/>
          </a:xfrm>
          <a:prstGeom prst="line">
            <a:avLst/>
          </a:prstGeom>
          <a:noFill/>
          <a:ln w="9525">
            <a:solidFill>
              <a:schemeClr val="bg2"/>
            </a:solidFill>
            <a:round/>
            <a:headEnd/>
            <a:tailEnd type="triangle" w="med" len="med"/>
          </a:ln>
        </p:spPr>
        <p:txBody>
          <a:bodyPr wrap="none" anchor="ctr"/>
          <a:lstStyle/>
          <a:p>
            <a:endParaRPr lang="fr-FR"/>
          </a:p>
        </p:txBody>
      </p:sp>
      <p:sp>
        <p:nvSpPr>
          <p:cNvPr id="6168" name="Line 102"/>
          <p:cNvSpPr>
            <a:spLocks noChangeShapeType="1"/>
          </p:cNvSpPr>
          <p:nvPr/>
        </p:nvSpPr>
        <p:spPr bwMode="auto">
          <a:xfrm>
            <a:off x="2268538" y="3500438"/>
            <a:ext cx="1150937" cy="433387"/>
          </a:xfrm>
          <a:prstGeom prst="line">
            <a:avLst/>
          </a:prstGeom>
          <a:noFill/>
          <a:ln w="9525">
            <a:solidFill>
              <a:schemeClr val="bg2"/>
            </a:solidFill>
            <a:round/>
            <a:headEnd/>
            <a:tailEnd type="triangle" w="med" len="med"/>
          </a:ln>
        </p:spPr>
        <p:txBody>
          <a:bodyPr wrap="none" anchor="ctr"/>
          <a:lstStyle/>
          <a:p>
            <a:endParaRPr lang="fr-FR"/>
          </a:p>
        </p:txBody>
      </p:sp>
      <p:sp>
        <p:nvSpPr>
          <p:cNvPr id="6169" name="Line 103"/>
          <p:cNvSpPr>
            <a:spLocks noChangeShapeType="1"/>
          </p:cNvSpPr>
          <p:nvPr/>
        </p:nvSpPr>
        <p:spPr bwMode="auto">
          <a:xfrm flipH="1">
            <a:off x="5148263" y="3429000"/>
            <a:ext cx="1439862" cy="504825"/>
          </a:xfrm>
          <a:prstGeom prst="line">
            <a:avLst/>
          </a:prstGeom>
          <a:noFill/>
          <a:ln w="9525">
            <a:solidFill>
              <a:schemeClr val="bg2"/>
            </a:solidFill>
            <a:round/>
            <a:headEnd/>
            <a:tailEnd type="triangle" w="med" len="med"/>
          </a:ln>
        </p:spPr>
        <p:txBody>
          <a:bodyPr wrap="none" anchor="ctr"/>
          <a:lstStyle/>
          <a:p>
            <a:endParaRPr lang="fr-FR"/>
          </a:p>
        </p:txBody>
      </p:sp>
      <p:sp>
        <p:nvSpPr>
          <p:cNvPr id="6170" name="Line 104"/>
          <p:cNvSpPr>
            <a:spLocks noChangeShapeType="1"/>
          </p:cNvSpPr>
          <p:nvPr/>
        </p:nvSpPr>
        <p:spPr bwMode="auto">
          <a:xfrm>
            <a:off x="6877050" y="3429000"/>
            <a:ext cx="0" cy="431800"/>
          </a:xfrm>
          <a:prstGeom prst="line">
            <a:avLst/>
          </a:prstGeom>
          <a:noFill/>
          <a:ln w="9525">
            <a:solidFill>
              <a:schemeClr val="bg2"/>
            </a:solidFill>
            <a:round/>
            <a:headEnd/>
            <a:tailEnd type="triangle" w="med" len="med"/>
          </a:ln>
        </p:spPr>
        <p:txBody>
          <a:bodyPr wrap="none" anchor="ctr"/>
          <a:lstStyle/>
          <a:p>
            <a:endParaRPr lang="fr-FR"/>
          </a:p>
        </p:txBody>
      </p:sp>
      <p:sp>
        <p:nvSpPr>
          <p:cNvPr id="6171" name="Line 105"/>
          <p:cNvSpPr>
            <a:spLocks noChangeShapeType="1"/>
          </p:cNvSpPr>
          <p:nvPr/>
        </p:nvSpPr>
        <p:spPr bwMode="auto">
          <a:xfrm>
            <a:off x="7812088" y="3429000"/>
            <a:ext cx="431800" cy="504825"/>
          </a:xfrm>
          <a:prstGeom prst="line">
            <a:avLst/>
          </a:prstGeom>
          <a:noFill/>
          <a:ln w="9525">
            <a:solidFill>
              <a:schemeClr val="bg2"/>
            </a:solidFill>
            <a:round/>
            <a:headEnd/>
            <a:tailEnd type="triangle" w="med" len="med"/>
          </a:ln>
        </p:spPr>
        <p:txBody>
          <a:bodyPr wrap="none" anchor="ctr"/>
          <a:lstStyle/>
          <a:p>
            <a:endParaRPr lang="fr-FR"/>
          </a:p>
        </p:txBody>
      </p:sp>
      <p:sp>
        <p:nvSpPr>
          <p:cNvPr id="6172" name="Line 106"/>
          <p:cNvSpPr>
            <a:spLocks noChangeShapeType="1"/>
          </p:cNvSpPr>
          <p:nvPr/>
        </p:nvSpPr>
        <p:spPr bwMode="auto">
          <a:xfrm flipV="1">
            <a:off x="1979613" y="981075"/>
            <a:ext cx="0" cy="287338"/>
          </a:xfrm>
          <a:prstGeom prst="line">
            <a:avLst/>
          </a:prstGeom>
          <a:noFill/>
          <a:ln w="12700">
            <a:solidFill>
              <a:srgbClr val="FF9900"/>
            </a:solidFill>
            <a:round/>
            <a:headEnd/>
            <a:tailEnd type="triangle" w="med" len="med"/>
          </a:ln>
        </p:spPr>
        <p:txBody>
          <a:bodyPr wrap="none" anchor="ctr"/>
          <a:lstStyle/>
          <a:p>
            <a:endParaRPr lang="fr-FR"/>
          </a:p>
        </p:txBody>
      </p:sp>
      <p:sp>
        <p:nvSpPr>
          <p:cNvPr id="6173" name="Line 107"/>
          <p:cNvSpPr>
            <a:spLocks noChangeShapeType="1"/>
          </p:cNvSpPr>
          <p:nvPr/>
        </p:nvSpPr>
        <p:spPr bwMode="auto">
          <a:xfrm flipV="1">
            <a:off x="67325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6174" name="Line 108"/>
          <p:cNvSpPr>
            <a:spLocks noChangeShapeType="1"/>
          </p:cNvSpPr>
          <p:nvPr/>
        </p:nvSpPr>
        <p:spPr bwMode="auto">
          <a:xfrm flipV="1">
            <a:off x="82438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6175" name="Line 109"/>
          <p:cNvSpPr>
            <a:spLocks noChangeShapeType="1"/>
          </p:cNvSpPr>
          <p:nvPr/>
        </p:nvSpPr>
        <p:spPr bwMode="auto">
          <a:xfrm flipV="1">
            <a:off x="3492500"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6176" name="Line 110"/>
          <p:cNvSpPr>
            <a:spLocks noChangeShapeType="1"/>
          </p:cNvSpPr>
          <p:nvPr/>
        </p:nvSpPr>
        <p:spPr bwMode="auto">
          <a:xfrm flipV="1">
            <a:off x="4427538"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6177" name="Line 111"/>
          <p:cNvSpPr>
            <a:spLocks noChangeShapeType="1"/>
          </p:cNvSpPr>
          <p:nvPr/>
        </p:nvSpPr>
        <p:spPr bwMode="auto">
          <a:xfrm flipV="1">
            <a:off x="5364163"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6178" name="Line 112"/>
          <p:cNvSpPr>
            <a:spLocks noChangeShapeType="1"/>
          </p:cNvSpPr>
          <p:nvPr/>
        </p:nvSpPr>
        <p:spPr bwMode="auto">
          <a:xfrm>
            <a:off x="755650"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6179" name="Line 113"/>
          <p:cNvSpPr>
            <a:spLocks noChangeShapeType="1"/>
          </p:cNvSpPr>
          <p:nvPr/>
        </p:nvSpPr>
        <p:spPr bwMode="auto">
          <a:xfrm>
            <a:off x="1547813"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6180" name="Line 114"/>
          <p:cNvSpPr>
            <a:spLocks noChangeShapeType="1"/>
          </p:cNvSpPr>
          <p:nvPr/>
        </p:nvSpPr>
        <p:spPr bwMode="auto">
          <a:xfrm>
            <a:off x="1835150"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6181" name="Line 115"/>
          <p:cNvSpPr>
            <a:spLocks noChangeShapeType="1"/>
          </p:cNvSpPr>
          <p:nvPr/>
        </p:nvSpPr>
        <p:spPr bwMode="auto">
          <a:xfrm>
            <a:off x="2843213"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6182" name="Line 116"/>
          <p:cNvSpPr>
            <a:spLocks noChangeShapeType="1"/>
          </p:cNvSpPr>
          <p:nvPr/>
        </p:nvSpPr>
        <p:spPr bwMode="auto">
          <a:xfrm>
            <a:off x="1690688" y="5516563"/>
            <a:ext cx="1587" cy="649287"/>
          </a:xfrm>
          <a:prstGeom prst="line">
            <a:avLst/>
          </a:prstGeom>
          <a:noFill/>
          <a:ln w="9525">
            <a:solidFill>
              <a:schemeClr val="bg2"/>
            </a:solidFill>
            <a:round/>
            <a:headEnd/>
            <a:tailEnd type="triangle" w="med" len="med"/>
          </a:ln>
        </p:spPr>
        <p:txBody>
          <a:bodyPr wrap="none" anchor="ctr"/>
          <a:lstStyle/>
          <a:p>
            <a:endParaRPr lang="fr-FR"/>
          </a:p>
        </p:txBody>
      </p:sp>
      <p:sp>
        <p:nvSpPr>
          <p:cNvPr id="6183" name="Line 117"/>
          <p:cNvSpPr>
            <a:spLocks noChangeShapeType="1"/>
          </p:cNvSpPr>
          <p:nvPr/>
        </p:nvSpPr>
        <p:spPr bwMode="auto">
          <a:xfrm flipH="1">
            <a:off x="1042988" y="5445125"/>
            <a:ext cx="504825" cy="215900"/>
          </a:xfrm>
          <a:prstGeom prst="line">
            <a:avLst/>
          </a:prstGeom>
          <a:noFill/>
          <a:ln w="9525">
            <a:solidFill>
              <a:schemeClr val="bg2"/>
            </a:solidFill>
            <a:round/>
            <a:headEnd/>
            <a:tailEnd type="triangle" w="med" len="med"/>
          </a:ln>
        </p:spPr>
        <p:txBody>
          <a:bodyPr wrap="none" anchor="ctr"/>
          <a:lstStyle/>
          <a:p>
            <a:endParaRPr lang="fr-FR"/>
          </a:p>
        </p:txBody>
      </p:sp>
      <p:sp>
        <p:nvSpPr>
          <p:cNvPr id="6184" name="Line 118"/>
          <p:cNvSpPr>
            <a:spLocks noChangeShapeType="1"/>
          </p:cNvSpPr>
          <p:nvPr/>
        </p:nvSpPr>
        <p:spPr bwMode="auto">
          <a:xfrm>
            <a:off x="3635375"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6185" name="Line 119"/>
          <p:cNvSpPr>
            <a:spLocks noChangeShapeType="1"/>
          </p:cNvSpPr>
          <p:nvPr/>
        </p:nvSpPr>
        <p:spPr bwMode="auto">
          <a:xfrm>
            <a:off x="4140200"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6186" name="Line 120"/>
          <p:cNvSpPr>
            <a:spLocks noChangeShapeType="1"/>
          </p:cNvSpPr>
          <p:nvPr/>
        </p:nvSpPr>
        <p:spPr bwMode="auto">
          <a:xfrm>
            <a:off x="4500563"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6187" name="Line 121"/>
          <p:cNvSpPr>
            <a:spLocks noChangeShapeType="1"/>
          </p:cNvSpPr>
          <p:nvPr/>
        </p:nvSpPr>
        <p:spPr bwMode="auto">
          <a:xfrm>
            <a:off x="5076825" y="4581525"/>
            <a:ext cx="0" cy="1655763"/>
          </a:xfrm>
          <a:prstGeom prst="line">
            <a:avLst/>
          </a:prstGeom>
          <a:noFill/>
          <a:ln w="9525">
            <a:solidFill>
              <a:schemeClr val="bg2"/>
            </a:solidFill>
            <a:round/>
            <a:headEnd/>
            <a:tailEnd type="triangle" w="med" len="med"/>
          </a:ln>
        </p:spPr>
        <p:txBody>
          <a:bodyPr wrap="none" anchor="ctr"/>
          <a:lstStyle/>
          <a:p>
            <a:endParaRPr lang="fr-FR"/>
          </a:p>
        </p:txBody>
      </p:sp>
      <p:sp>
        <p:nvSpPr>
          <p:cNvPr id="6188" name="Line 122"/>
          <p:cNvSpPr>
            <a:spLocks noChangeShapeType="1"/>
          </p:cNvSpPr>
          <p:nvPr/>
        </p:nvSpPr>
        <p:spPr bwMode="auto">
          <a:xfrm>
            <a:off x="5724525"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6189" name="Line 123"/>
          <p:cNvSpPr>
            <a:spLocks noChangeShapeType="1"/>
          </p:cNvSpPr>
          <p:nvPr/>
        </p:nvSpPr>
        <p:spPr bwMode="auto">
          <a:xfrm>
            <a:off x="6300788" y="4581525"/>
            <a:ext cx="0" cy="1152525"/>
          </a:xfrm>
          <a:prstGeom prst="line">
            <a:avLst/>
          </a:prstGeom>
          <a:noFill/>
          <a:ln w="9525">
            <a:solidFill>
              <a:schemeClr val="bg2"/>
            </a:solidFill>
            <a:round/>
            <a:headEnd/>
            <a:tailEnd type="triangle" w="med" len="med"/>
          </a:ln>
        </p:spPr>
        <p:txBody>
          <a:bodyPr wrap="none" anchor="ctr"/>
          <a:lstStyle/>
          <a:p>
            <a:endParaRPr lang="fr-FR"/>
          </a:p>
        </p:txBody>
      </p:sp>
      <p:sp>
        <p:nvSpPr>
          <p:cNvPr id="6190" name="Line 124"/>
          <p:cNvSpPr>
            <a:spLocks noChangeShapeType="1"/>
          </p:cNvSpPr>
          <p:nvPr/>
        </p:nvSpPr>
        <p:spPr bwMode="auto">
          <a:xfrm>
            <a:off x="6804025"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6191" name="Line 125"/>
          <p:cNvSpPr>
            <a:spLocks noChangeShapeType="1"/>
          </p:cNvSpPr>
          <p:nvPr/>
        </p:nvSpPr>
        <p:spPr bwMode="auto">
          <a:xfrm>
            <a:off x="7308850" y="4581525"/>
            <a:ext cx="0" cy="1152525"/>
          </a:xfrm>
          <a:prstGeom prst="line">
            <a:avLst/>
          </a:prstGeom>
          <a:noFill/>
          <a:ln w="9525">
            <a:solidFill>
              <a:schemeClr val="bg2"/>
            </a:solidFill>
            <a:round/>
            <a:headEnd/>
            <a:tailEnd type="triangle" w="med" len="med"/>
          </a:ln>
        </p:spPr>
        <p:txBody>
          <a:bodyPr wrap="none" anchor="ctr"/>
          <a:lstStyle/>
          <a:p>
            <a:endParaRPr lang="fr-FR"/>
          </a:p>
        </p:txBody>
      </p:sp>
      <p:sp>
        <p:nvSpPr>
          <p:cNvPr id="6192" name="Line 126"/>
          <p:cNvSpPr>
            <a:spLocks noChangeShapeType="1"/>
          </p:cNvSpPr>
          <p:nvPr/>
        </p:nvSpPr>
        <p:spPr bwMode="auto">
          <a:xfrm>
            <a:off x="7956550"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6193" name="Line 127"/>
          <p:cNvSpPr>
            <a:spLocks noChangeShapeType="1"/>
          </p:cNvSpPr>
          <p:nvPr/>
        </p:nvSpPr>
        <p:spPr bwMode="auto">
          <a:xfrm>
            <a:off x="8748713"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6194" name="Text Box 128"/>
          <p:cNvSpPr txBox="1">
            <a:spLocks noChangeArrowheads="1"/>
          </p:cNvSpPr>
          <p:nvPr/>
        </p:nvSpPr>
        <p:spPr bwMode="auto">
          <a:xfrm>
            <a:off x="395288" y="7651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Âge</a:t>
            </a:r>
          </a:p>
        </p:txBody>
      </p:sp>
      <p:sp>
        <p:nvSpPr>
          <p:cNvPr id="6195" name="Text Box 129"/>
          <p:cNvSpPr txBox="1">
            <a:spLocks noChangeArrowheads="1"/>
          </p:cNvSpPr>
          <p:nvPr/>
        </p:nvSpPr>
        <p:spPr bwMode="auto">
          <a:xfrm>
            <a:off x="1547813" y="7651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Sexe</a:t>
            </a:r>
          </a:p>
        </p:txBody>
      </p:sp>
      <p:sp>
        <p:nvSpPr>
          <p:cNvPr id="6196" name="Text Box 130"/>
          <p:cNvSpPr txBox="1">
            <a:spLocks noChangeArrowheads="1"/>
          </p:cNvSpPr>
          <p:nvPr/>
        </p:nvSpPr>
        <p:spPr bwMode="auto">
          <a:xfrm>
            <a:off x="3059113" y="3333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Nombreux</a:t>
            </a:r>
          </a:p>
        </p:txBody>
      </p:sp>
      <p:sp>
        <p:nvSpPr>
          <p:cNvPr id="6197" name="Text Box 131"/>
          <p:cNvSpPr txBox="1">
            <a:spLocks noChangeArrowheads="1"/>
          </p:cNvSpPr>
          <p:nvPr/>
        </p:nvSpPr>
        <p:spPr bwMode="auto">
          <a:xfrm>
            <a:off x="3959225" y="30480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Fétichistes</a:t>
            </a:r>
          </a:p>
        </p:txBody>
      </p:sp>
      <p:sp>
        <p:nvSpPr>
          <p:cNvPr id="6198" name="Text Box 132"/>
          <p:cNvSpPr txBox="1">
            <a:spLocks noChangeArrowheads="1"/>
          </p:cNvSpPr>
          <p:nvPr/>
        </p:nvSpPr>
        <p:spPr bwMode="auto">
          <a:xfrm>
            <a:off x="4932363" y="3333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Passionnés </a:t>
            </a:r>
          </a:p>
        </p:txBody>
      </p:sp>
      <p:sp>
        <p:nvSpPr>
          <p:cNvPr id="6199" name="Text Box 133"/>
          <p:cNvSpPr txBox="1">
            <a:spLocks noChangeArrowheads="1"/>
          </p:cNvSpPr>
          <p:nvPr/>
        </p:nvSpPr>
        <p:spPr bwMode="auto">
          <a:xfrm>
            <a:off x="6335713" y="549275"/>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Peu de concurrents</a:t>
            </a:r>
          </a:p>
        </p:txBody>
      </p:sp>
      <p:sp>
        <p:nvSpPr>
          <p:cNvPr id="6200" name="Text Box 134"/>
          <p:cNvSpPr txBox="1">
            <a:spLocks noChangeArrowheads="1"/>
          </p:cNvSpPr>
          <p:nvPr/>
        </p:nvSpPr>
        <p:spPr bwMode="auto">
          <a:xfrm>
            <a:off x="7667625" y="549275"/>
            <a:ext cx="1081088"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Pouvoir d’achat dédié</a:t>
            </a:r>
          </a:p>
        </p:txBody>
      </p:sp>
      <p:sp>
        <p:nvSpPr>
          <p:cNvPr id="6201" name="Text Box 135"/>
          <p:cNvSpPr txBox="1">
            <a:spLocks noChangeArrowheads="1"/>
          </p:cNvSpPr>
          <p:nvPr/>
        </p:nvSpPr>
        <p:spPr bwMode="auto">
          <a:xfrm>
            <a:off x="250825" y="4941888"/>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Personnel</a:t>
            </a:r>
          </a:p>
        </p:txBody>
      </p:sp>
      <p:sp>
        <p:nvSpPr>
          <p:cNvPr id="6202" name="Text Box 136"/>
          <p:cNvSpPr txBox="1">
            <a:spLocks noChangeArrowheads="1"/>
          </p:cNvSpPr>
          <p:nvPr/>
        </p:nvSpPr>
        <p:spPr bwMode="auto">
          <a:xfrm>
            <a:off x="1042988" y="4868863"/>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Brocantes</a:t>
            </a:r>
          </a:p>
        </p:txBody>
      </p:sp>
      <p:sp>
        <p:nvSpPr>
          <p:cNvPr id="6203" name="Text Box 137"/>
          <p:cNvSpPr txBox="1">
            <a:spLocks noChangeArrowheads="1"/>
          </p:cNvSpPr>
          <p:nvPr/>
        </p:nvSpPr>
        <p:spPr bwMode="auto">
          <a:xfrm>
            <a:off x="1258888" y="522922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6204" name="Text Box 138"/>
          <p:cNvSpPr txBox="1">
            <a:spLocks noChangeArrowheads="1"/>
          </p:cNvSpPr>
          <p:nvPr/>
        </p:nvSpPr>
        <p:spPr bwMode="auto">
          <a:xfrm>
            <a:off x="34925" y="5661025"/>
            <a:ext cx="1225550" cy="5492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Sites spécialisés (ex: Le Collectionneur)</a:t>
            </a:r>
          </a:p>
        </p:txBody>
      </p:sp>
      <p:sp>
        <p:nvSpPr>
          <p:cNvPr id="6205" name="Text Box 139"/>
          <p:cNvSpPr txBox="1">
            <a:spLocks noChangeArrowheads="1"/>
          </p:cNvSpPr>
          <p:nvPr/>
        </p:nvSpPr>
        <p:spPr bwMode="auto">
          <a:xfrm>
            <a:off x="1042988" y="6165850"/>
            <a:ext cx="1225550"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Sites généraux (ex: Le bon coin)</a:t>
            </a:r>
          </a:p>
        </p:txBody>
      </p:sp>
      <p:sp>
        <p:nvSpPr>
          <p:cNvPr id="6206" name="Text Box 140"/>
          <p:cNvSpPr txBox="1">
            <a:spLocks noChangeArrowheads="1"/>
          </p:cNvSpPr>
          <p:nvPr/>
        </p:nvSpPr>
        <p:spPr bwMode="auto">
          <a:xfrm>
            <a:off x="2484438" y="49418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Boutiques spécialisées</a:t>
            </a:r>
          </a:p>
        </p:txBody>
      </p:sp>
      <p:sp>
        <p:nvSpPr>
          <p:cNvPr id="6207" name="Text Box 141"/>
          <p:cNvSpPr txBox="1">
            <a:spLocks noChangeArrowheads="1"/>
          </p:cNvSpPr>
          <p:nvPr/>
        </p:nvSpPr>
        <p:spPr bwMode="auto">
          <a:xfrm>
            <a:off x="3132138" y="4941888"/>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Forum</a:t>
            </a:r>
          </a:p>
        </p:txBody>
      </p:sp>
      <p:sp>
        <p:nvSpPr>
          <p:cNvPr id="6208" name="Text Box 142"/>
          <p:cNvSpPr txBox="1">
            <a:spLocks noChangeArrowheads="1"/>
          </p:cNvSpPr>
          <p:nvPr/>
        </p:nvSpPr>
        <p:spPr bwMode="auto">
          <a:xfrm>
            <a:off x="3635375" y="4941888"/>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6209" name="Text Box 143"/>
          <p:cNvSpPr txBox="1">
            <a:spLocks noChangeArrowheads="1"/>
          </p:cNvSpPr>
          <p:nvPr/>
        </p:nvSpPr>
        <p:spPr bwMode="auto">
          <a:xfrm>
            <a:off x="3995738" y="53736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Collection spécifique</a:t>
            </a:r>
          </a:p>
        </p:txBody>
      </p:sp>
      <p:sp>
        <p:nvSpPr>
          <p:cNvPr id="6210" name="Text Box 144"/>
          <p:cNvSpPr txBox="1">
            <a:spLocks noChangeArrowheads="1"/>
          </p:cNvSpPr>
          <p:nvPr/>
        </p:nvSpPr>
        <p:spPr bwMode="auto">
          <a:xfrm>
            <a:off x="4643438" y="62372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Pièces rares ou uniques</a:t>
            </a:r>
          </a:p>
        </p:txBody>
      </p:sp>
      <p:sp>
        <p:nvSpPr>
          <p:cNvPr id="6211" name="Text Box 145"/>
          <p:cNvSpPr txBox="1">
            <a:spLocks noChangeArrowheads="1"/>
          </p:cNvSpPr>
          <p:nvPr/>
        </p:nvSpPr>
        <p:spPr bwMode="auto">
          <a:xfrm>
            <a:off x="5076825" y="5300663"/>
            <a:ext cx="900113" cy="8540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Importance de la collection (volume et valeur)</a:t>
            </a:r>
          </a:p>
        </p:txBody>
      </p:sp>
      <p:sp>
        <p:nvSpPr>
          <p:cNvPr id="6212" name="Text Box 146"/>
          <p:cNvSpPr txBox="1">
            <a:spLocks noChangeArrowheads="1"/>
          </p:cNvSpPr>
          <p:nvPr/>
        </p:nvSpPr>
        <p:spPr bwMode="auto">
          <a:xfrm>
            <a:off x="5867400" y="573405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C to C</a:t>
            </a:r>
          </a:p>
        </p:txBody>
      </p:sp>
      <p:sp>
        <p:nvSpPr>
          <p:cNvPr id="6213" name="Text Box 147"/>
          <p:cNvSpPr txBox="1">
            <a:spLocks noChangeArrowheads="1"/>
          </p:cNvSpPr>
          <p:nvPr/>
        </p:nvSpPr>
        <p:spPr bwMode="auto">
          <a:xfrm>
            <a:off x="6300788" y="5300663"/>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Réseaux sociaux</a:t>
            </a:r>
          </a:p>
        </p:txBody>
      </p:sp>
      <p:sp>
        <p:nvSpPr>
          <p:cNvPr id="6214" name="Text Box 148"/>
          <p:cNvSpPr txBox="1">
            <a:spLocks noChangeArrowheads="1"/>
          </p:cNvSpPr>
          <p:nvPr/>
        </p:nvSpPr>
        <p:spPr bwMode="auto">
          <a:xfrm>
            <a:off x="6877050" y="573405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6215" name="Text Box 149"/>
          <p:cNvSpPr txBox="1">
            <a:spLocks noChangeArrowheads="1"/>
          </p:cNvSpPr>
          <p:nvPr/>
        </p:nvSpPr>
        <p:spPr bwMode="auto">
          <a:xfrm>
            <a:off x="7451725" y="5373688"/>
            <a:ext cx="900113"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Edition limitée</a:t>
            </a:r>
          </a:p>
        </p:txBody>
      </p:sp>
      <p:sp>
        <p:nvSpPr>
          <p:cNvPr id="6216" name="Text Box 150"/>
          <p:cNvSpPr txBox="1">
            <a:spLocks noChangeArrowheads="1"/>
          </p:cNvSpPr>
          <p:nvPr/>
        </p:nvSpPr>
        <p:spPr bwMode="auto">
          <a:xfrm>
            <a:off x="8243888" y="5373688"/>
            <a:ext cx="900112" cy="7016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Offre sur une collection entière</a:t>
            </a:r>
          </a:p>
        </p:txBody>
      </p:sp>
      <p:sp>
        <p:nvSpPr>
          <p:cNvPr id="6217" name="Line 151"/>
          <p:cNvSpPr>
            <a:spLocks noChangeShapeType="1"/>
          </p:cNvSpPr>
          <p:nvPr/>
        </p:nvSpPr>
        <p:spPr bwMode="auto">
          <a:xfrm>
            <a:off x="2124075"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6218" name="Text Box 152"/>
          <p:cNvSpPr txBox="1">
            <a:spLocks noChangeArrowheads="1"/>
          </p:cNvSpPr>
          <p:nvPr/>
        </p:nvSpPr>
        <p:spPr bwMode="auto">
          <a:xfrm>
            <a:off x="1727200" y="4941888"/>
            <a:ext cx="900113"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Magazines dédiés</a:t>
            </a:r>
          </a:p>
        </p:txBody>
      </p:sp>
      <p:sp>
        <p:nvSpPr>
          <p:cNvPr id="6219" name="Line 153"/>
          <p:cNvSpPr>
            <a:spLocks noChangeShapeType="1"/>
          </p:cNvSpPr>
          <p:nvPr/>
        </p:nvSpPr>
        <p:spPr bwMode="auto">
          <a:xfrm>
            <a:off x="2555875" y="4581525"/>
            <a:ext cx="0" cy="1008063"/>
          </a:xfrm>
          <a:prstGeom prst="line">
            <a:avLst/>
          </a:prstGeom>
          <a:noFill/>
          <a:ln w="9525">
            <a:solidFill>
              <a:schemeClr val="bg2"/>
            </a:solidFill>
            <a:round/>
            <a:headEnd/>
            <a:tailEnd type="triangle" w="med" len="med"/>
          </a:ln>
        </p:spPr>
        <p:txBody>
          <a:bodyPr wrap="none" anchor="ctr"/>
          <a:lstStyle/>
          <a:p>
            <a:endParaRPr lang="fr-FR"/>
          </a:p>
        </p:txBody>
      </p:sp>
      <p:sp>
        <p:nvSpPr>
          <p:cNvPr id="6220" name="Text Box 154"/>
          <p:cNvSpPr txBox="1">
            <a:spLocks noChangeArrowheads="1"/>
          </p:cNvSpPr>
          <p:nvPr/>
        </p:nvSpPr>
        <p:spPr bwMode="auto">
          <a:xfrm>
            <a:off x="2124075" y="5589588"/>
            <a:ext cx="865188"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Editeurs (ex: Atlas)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43050"/>
            <a:ext cx="8229600" cy="4525963"/>
          </a:xfrm>
          <a:noFill/>
        </p:spPr>
        <p:txBody>
          <a:bodyPr/>
          <a:lstStyle/>
          <a:p>
            <a:pPr>
              <a:buNone/>
            </a:pPr>
            <a:r>
              <a:rPr lang="fr-FR" dirty="0" smtClean="0"/>
              <a:t>2 types de cible : </a:t>
            </a:r>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13</a:t>
            </a:fld>
            <a:endParaRPr lang="fr-FR"/>
          </a:p>
        </p:txBody>
      </p:sp>
      <p:sp>
        <p:nvSpPr>
          <p:cNvPr id="7" name="Titre 1"/>
          <p:cNvSpPr>
            <a:spLocks noGrp="1"/>
          </p:cNvSpPr>
          <p:nvPr>
            <p:ph type="title"/>
          </p:nvPr>
        </p:nvSpPr>
        <p:spPr>
          <a:xfrm>
            <a:off x="457200" y="285736"/>
            <a:ext cx="8229600" cy="1143000"/>
          </a:xfrm>
        </p:spPr>
        <p:txBody>
          <a:bodyPr>
            <a:normAutofit fontScale="90000"/>
          </a:bodyPr>
          <a:lstStyle/>
          <a:p>
            <a:r>
              <a:rPr lang="fr-FR" b="1" cap="small" dirty="0" smtClean="0">
                <a:solidFill>
                  <a:schemeClr val="tx1">
                    <a:lumMod val="85000"/>
                    <a:lumOff val="15000"/>
                  </a:schemeClr>
                </a:solidFill>
              </a:rPr>
              <a:t>Présentation des collectionneurs </a:t>
            </a:r>
            <a:br>
              <a:rPr lang="fr-FR" b="1" cap="small" dirty="0" smtClean="0">
                <a:solidFill>
                  <a:schemeClr val="tx1">
                    <a:lumMod val="85000"/>
                    <a:lumOff val="15000"/>
                  </a:schemeClr>
                </a:solidFill>
              </a:rPr>
            </a:br>
            <a:r>
              <a:rPr lang="fr-FR" sz="3100" b="1" dirty="0" smtClean="0">
                <a:solidFill>
                  <a:srgbClr val="C00000"/>
                </a:solidFill>
              </a:rPr>
              <a:t>Segmentation</a:t>
            </a:r>
            <a:endParaRPr lang="fr-FR" sz="3100" b="1" dirty="0">
              <a:solidFill>
                <a:srgbClr val="C00000"/>
              </a:solidFill>
            </a:endParaRPr>
          </a:p>
        </p:txBody>
      </p:sp>
      <p:sp>
        <p:nvSpPr>
          <p:cNvPr id="14" name="Rectangle 13"/>
          <p:cNvSpPr/>
          <p:nvPr/>
        </p:nvSpPr>
        <p:spPr>
          <a:xfrm>
            <a:off x="1000100" y="3571876"/>
            <a:ext cx="3214710" cy="1500198"/>
          </a:xfrm>
          <a:prstGeom prst="rect">
            <a:avLst/>
          </a:prstGeom>
          <a:ln w="952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Les enfants </a:t>
            </a:r>
          </a:p>
          <a:p>
            <a:pPr algn="ctr"/>
            <a:r>
              <a:rPr lang="fr-FR" dirty="0" smtClean="0"/>
              <a:t>entre 7 et 12 ans </a:t>
            </a:r>
            <a:endParaRPr lang="fr-FR" dirty="0"/>
          </a:p>
        </p:txBody>
      </p:sp>
      <p:sp>
        <p:nvSpPr>
          <p:cNvPr id="15" name="Rectangle 14"/>
          <p:cNvSpPr/>
          <p:nvPr/>
        </p:nvSpPr>
        <p:spPr>
          <a:xfrm>
            <a:off x="4572000" y="3571876"/>
            <a:ext cx="3214710" cy="1500198"/>
          </a:xfrm>
          <a:prstGeom prst="rect">
            <a:avLst/>
          </a:prstGeom>
          <a:ln w="952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Les adultes</a:t>
            </a:r>
          </a:p>
          <a:p>
            <a:pPr algn="ctr"/>
            <a:r>
              <a:rPr lang="fr-FR" dirty="0" smtClean="0"/>
              <a:t>les hommes aux CPS les plus élevées, habitant dans les grandes villes</a:t>
            </a:r>
            <a:endParaRPr lang="fr-FR" dirty="0"/>
          </a:p>
        </p:txBody>
      </p:sp>
      <p:sp>
        <p:nvSpPr>
          <p:cNvPr id="16" name="ZoneTexte 15"/>
          <p:cNvSpPr txBox="1"/>
          <p:nvPr/>
        </p:nvSpPr>
        <p:spPr>
          <a:xfrm>
            <a:off x="3143240" y="2559602"/>
            <a:ext cx="2571768" cy="369332"/>
          </a:xfrm>
          <a:prstGeom prst="rect">
            <a:avLst/>
          </a:prstGeom>
          <a:noFill/>
          <a:ln>
            <a:noFill/>
          </a:ln>
        </p:spPr>
        <p:txBody>
          <a:bodyPr wrap="square" rtlCol="0">
            <a:spAutoFit/>
          </a:bodyPr>
          <a:lstStyle/>
          <a:p>
            <a:pPr algn="ctr"/>
            <a:r>
              <a:rPr lang="fr-FR" b="1" dirty="0" smtClean="0"/>
              <a:t>Les collectionneurs</a:t>
            </a:r>
            <a:endParaRPr lang="fr-FR" b="1" dirty="0"/>
          </a:p>
        </p:txBody>
      </p:sp>
      <p:cxnSp>
        <p:nvCxnSpPr>
          <p:cNvPr id="18" name="Connecteur droit avec flèche 17"/>
          <p:cNvCxnSpPr/>
          <p:nvPr/>
        </p:nvCxnSpPr>
        <p:spPr>
          <a:xfrm>
            <a:off x="4857752" y="3000372"/>
            <a:ext cx="1143008" cy="42862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10800000" flipV="1">
            <a:off x="2928926" y="3000371"/>
            <a:ext cx="1143008" cy="42862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ureau\Desktop\Wallart - Binome\achat-de-timbre-de-collection-id811.jpg"/>
          <p:cNvPicPr>
            <a:picLocks noChangeAspect="1" noChangeArrowheads="1"/>
          </p:cNvPicPr>
          <p:nvPr/>
        </p:nvPicPr>
        <p:blipFill>
          <a:blip r:embed="rId2"/>
          <a:srcRect/>
          <a:stretch>
            <a:fillRect/>
          </a:stretch>
        </p:blipFill>
        <p:spPr bwMode="auto">
          <a:xfrm>
            <a:off x="4762496" y="0"/>
            <a:ext cx="4381504" cy="3286128"/>
          </a:xfrm>
          <a:prstGeom prst="rect">
            <a:avLst/>
          </a:prstGeom>
          <a:noFill/>
        </p:spPr>
      </p:pic>
      <p:sp>
        <p:nvSpPr>
          <p:cNvPr id="7" name="Espace réservé du contenu 2"/>
          <p:cNvSpPr>
            <a:spLocks noGrp="1"/>
          </p:cNvSpPr>
          <p:nvPr>
            <p:ph idx="1"/>
          </p:nvPr>
        </p:nvSpPr>
        <p:spPr>
          <a:xfrm>
            <a:off x="1485936" y="2689251"/>
            <a:ext cx="8229600" cy="4525963"/>
          </a:xfrm>
        </p:spPr>
        <p:txBody>
          <a:bodyPr/>
          <a:lstStyle/>
          <a:p>
            <a:pPr marL="450850" indent="-450850">
              <a:buAutoNum type="arabicPeriod"/>
            </a:pPr>
            <a:r>
              <a:rPr lang="fr-FR" b="1" dirty="0" smtClean="0"/>
              <a:t>Présentation des collectionneurs</a:t>
            </a:r>
          </a:p>
          <a:p>
            <a:pPr marL="361950" indent="-361950">
              <a:buNone/>
            </a:pPr>
            <a:r>
              <a:rPr lang="fr-FR" dirty="0" smtClean="0"/>
              <a:t>1.1. Définitions/Segmentation</a:t>
            </a:r>
          </a:p>
          <a:p>
            <a:pPr marL="514350" indent="-514350">
              <a:buNone/>
            </a:pPr>
            <a:r>
              <a:rPr lang="fr-FR" dirty="0" smtClean="0">
                <a:solidFill>
                  <a:srgbClr val="C00000"/>
                </a:solidFill>
              </a:rPr>
              <a:t>1.2. Intérêt de la cible</a:t>
            </a:r>
          </a:p>
          <a:p>
            <a:pPr marL="450850" indent="-450850">
              <a:buNone/>
            </a:pPr>
            <a:r>
              <a:rPr lang="fr-FR" dirty="0" smtClean="0"/>
              <a:t>1.3. Accessibilité</a:t>
            </a:r>
          </a:p>
          <a:p>
            <a:endParaRPr lang="fr-FR" dirty="0"/>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2916238" y="2276475"/>
            <a:ext cx="3168650" cy="503238"/>
          </a:xfrm>
          <a:prstGeom prst="rect">
            <a:avLst/>
          </a:prstGeom>
          <a:solidFill>
            <a:srgbClr val="FF5050"/>
          </a:solidFill>
          <a:ln w="9525">
            <a:solidFill>
              <a:srgbClr val="FF5050"/>
            </a:solidFill>
            <a:miter lim="800000"/>
            <a:headEnd/>
            <a:tailEnd/>
          </a:ln>
        </p:spPr>
        <p:txBody>
          <a:bodyPr wrap="none" anchor="ctr"/>
          <a:lstStyle/>
          <a:p>
            <a:r>
              <a:rPr lang="fr-FR" sz="1300">
                <a:solidFill>
                  <a:schemeClr val="tx1"/>
                </a:solidFill>
              </a:rPr>
              <a:t>Comment séduire les collectionneurs ?</a:t>
            </a:r>
          </a:p>
        </p:txBody>
      </p:sp>
      <p:sp>
        <p:nvSpPr>
          <p:cNvPr id="16387" name="Rectangle 5"/>
          <p:cNvSpPr>
            <a:spLocks noChangeArrowheads="1"/>
          </p:cNvSpPr>
          <p:nvPr/>
        </p:nvSpPr>
        <p:spPr bwMode="auto">
          <a:xfrm>
            <a:off x="5580063" y="2925763"/>
            <a:ext cx="3168650" cy="503237"/>
          </a:xfrm>
          <a:prstGeom prst="rect">
            <a:avLst/>
          </a:prstGeom>
          <a:solidFill>
            <a:schemeClr val="bg2"/>
          </a:solidFill>
          <a:ln w="9525">
            <a:solidFill>
              <a:schemeClr val="bg2"/>
            </a:solidFill>
            <a:miter lim="800000"/>
            <a:headEnd/>
            <a:tailEnd/>
          </a:ln>
        </p:spPr>
        <p:txBody>
          <a:bodyPr wrap="none" anchor="ctr"/>
          <a:lstStyle/>
          <a:p>
            <a:r>
              <a:rPr lang="fr-FR" sz="1300"/>
              <a:t>Comment toucher les collectionneurs ?</a:t>
            </a:r>
          </a:p>
        </p:txBody>
      </p:sp>
      <p:sp>
        <p:nvSpPr>
          <p:cNvPr id="16388" name="Rectangle 6"/>
          <p:cNvSpPr>
            <a:spLocks noChangeArrowheads="1"/>
          </p:cNvSpPr>
          <p:nvPr/>
        </p:nvSpPr>
        <p:spPr bwMode="auto">
          <a:xfrm>
            <a:off x="323850" y="2997200"/>
            <a:ext cx="3168650" cy="503238"/>
          </a:xfrm>
          <a:prstGeom prst="rect">
            <a:avLst/>
          </a:prstGeom>
          <a:solidFill>
            <a:schemeClr val="bg2"/>
          </a:solidFill>
          <a:ln w="9525">
            <a:solidFill>
              <a:schemeClr val="bg2"/>
            </a:solidFill>
            <a:miter lim="800000"/>
            <a:headEnd/>
            <a:tailEnd/>
          </a:ln>
        </p:spPr>
        <p:txBody>
          <a:bodyPr wrap="none" anchor="ctr"/>
          <a:lstStyle/>
          <a:p>
            <a:r>
              <a:rPr lang="fr-FR" sz="1300"/>
              <a:t>Où toucher les collectionneurs</a:t>
            </a:r>
            <a:r>
              <a:rPr lang="fr-FR" sz="1300">
                <a:solidFill>
                  <a:schemeClr val="tx1"/>
                </a:solidFill>
              </a:rPr>
              <a:t> </a:t>
            </a:r>
            <a:r>
              <a:rPr lang="fr-FR" sz="1300"/>
              <a:t>?</a:t>
            </a:r>
          </a:p>
        </p:txBody>
      </p:sp>
      <p:sp>
        <p:nvSpPr>
          <p:cNvPr id="16389" name="Rectangle 7"/>
          <p:cNvSpPr>
            <a:spLocks noChangeArrowheads="1"/>
          </p:cNvSpPr>
          <p:nvPr/>
        </p:nvSpPr>
        <p:spPr bwMode="auto">
          <a:xfrm>
            <a:off x="2916238" y="1557338"/>
            <a:ext cx="3168650" cy="503237"/>
          </a:xfrm>
          <a:prstGeom prst="rect">
            <a:avLst/>
          </a:prstGeom>
          <a:solidFill>
            <a:srgbClr val="FF9900"/>
          </a:solidFill>
          <a:ln w="9525">
            <a:solidFill>
              <a:srgbClr val="FF9900"/>
            </a:solidFill>
            <a:miter lim="800000"/>
            <a:headEnd/>
            <a:tailEnd/>
          </a:ln>
        </p:spPr>
        <p:txBody>
          <a:bodyPr wrap="none" anchor="ctr"/>
          <a:lstStyle/>
          <a:p>
            <a:r>
              <a:rPr lang="fr-FR" sz="1300">
                <a:solidFill>
                  <a:schemeClr val="tx1"/>
                </a:solidFill>
              </a:rPr>
              <a:t>Comment définir les collectionneurs ?</a:t>
            </a:r>
          </a:p>
        </p:txBody>
      </p:sp>
      <p:sp>
        <p:nvSpPr>
          <p:cNvPr id="16390" name="Rectangle 8"/>
          <p:cNvSpPr>
            <a:spLocks noChangeArrowheads="1"/>
          </p:cNvSpPr>
          <p:nvPr/>
        </p:nvSpPr>
        <p:spPr bwMode="auto">
          <a:xfrm>
            <a:off x="468313" y="12684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Caractéristiques des </a:t>
            </a:r>
          </a:p>
          <a:p>
            <a:r>
              <a:rPr lang="fr-FR" sz="1300">
                <a:solidFill>
                  <a:schemeClr val="tx1"/>
                </a:solidFill>
              </a:rPr>
              <a:t>collectionneurs ?</a:t>
            </a:r>
          </a:p>
        </p:txBody>
      </p:sp>
      <p:sp>
        <p:nvSpPr>
          <p:cNvPr id="16391" name="Rectangle 9"/>
          <p:cNvSpPr>
            <a:spLocks noChangeArrowheads="1"/>
          </p:cNvSpPr>
          <p:nvPr/>
        </p:nvSpPr>
        <p:spPr bwMode="auto">
          <a:xfrm>
            <a:off x="3492500" y="836613"/>
            <a:ext cx="1908175" cy="503237"/>
          </a:xfrm>
          <a:prstGeom prst="rect">
            <a:avLst/>
          </a:prstGeom>
          <a:solidFill>
            <a:srgbClr val="FF9900"/>
          </a:solidFill>
          <a:ln w="9525">
            <a:solidFill>
              <a:srgbClr val="FF9900"/>
            </a:solidFill>
            <a:miter lim="800000"/>
            <a:headEnd/>
            <a:tailEnd/>
          </a:ln>
        </p:spPr>
        <p:txBody>
          <a:bodyPr wrap="none" anchor="ctr"/>
          <a:lstStyle/>
          <a:p>
            <a:r>
              <a:rPr lang="fr-FR" sz="1300">
                <a:solidFill>
                  <a:schemeClr val="tx1"/>
                </a:solidFill>
              </a:rPr>
              <a:t>Quel est l’intérêt ?</a:t>
            </a:r>
          </a:p>
        </p:txBody>
      </p:sp>
      <p:sp>
        <p:nvSpPr>
          <p:cNvPr id="16392" name="Rectangle 10"/>
          <p:cNvSpPr>
            <a:spLocks noChangeArrowheads="1"/>
          </p:cNvSpPr>
          <p:nvPr/>
        </p:nvSpPr>
        <p:spPr bwMode="auto">
          <a:xfrm>
            <a:off x="6588125" y="12684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Accessibilité ?</a:t>
            </a:r>
          </a:p>
        </p:txBody>
      </p:sp>
      <p:sp>
        <p:nvSpPr>
          <p:cNvPr id="16393" name="Rectangle 11"/>
          <p:cNvSpPr>
            <a:spLocks noChangeArrowheads="1"/>
          </p:cNvSpPr>
          <p:nvPr/>
        </p:nvSpPr>
        <p:spPr bwMode="auto">
          <a:xfrm>
            <a:off x="107950" y="3933825"/>
            <a:ext cx="1368425" cy="647700"/>
          </a:xfrm>
          <a:prstGeom prst="rect">
            <a:avLst/>
          </a:prstGeom>
          <a:solidFill>
            <a:schemeClr val="bg2"/>
          </a:solidFill>
          <a:ln w="9525">
            <a:solidFill>
              <a:schemeClr val="bg2"/>
            </a:solidFill>
            <a:miter lim="800000"/>
            <a:headEnd/>
            <a:tailEnd/>
          </a:ln>
        </p:spPr>
        <p:txBody>
          <a:bodyPr anchor="ctr"/>
          <a:lstStyle/>
          <a:p>
            <a:r>
              <a:rPr lang="fr-FR" sz="1300"/>
              <a:t>Quel environnement ?</a:t>
            </a:r>
          </a:p>
        </p:txBody>
      </p:sp>
      <p:sp>
        <p:nvSpPr>
          <p:cNvPr id="16394" name="Rectangle 12"/>
          <p:cNvSpPr>
            <a:spLocks noChangeArrowheads="1"/>
          </p:cNvSpPr>
          <p:nvPr/>
        </p:nvSpPr>
        <p:spPr bwMode="auto">
          <a:xfrm>
            <a:off x="1547813" y="3933825"/>
            <a:ext cx="1295400" cy="647700"/>
          </a:xfrm>
          <a:prstGeom prst="rect">
            <a:avLst/>
          </a:prstGeom>
          <a:solidFill>
            <a:schemeClr val="bg2"/>
          </a:solidFill>
          <a:ln w="9525">
            <a:solidFill>
              <a:schemeClr val="bg2"/>
            </a:solidFill>
            <a:miter lim="800000"/>
            <a:headEnd/>
            <a:tailEnd/>
          </a:ln>
        </p:spPr>
        <p:txBody>
          <a:bodyPr anchor="ctr"/>
          <a:lstStyle/>
          <a:p>
            <a:r>
              <a:rPr lang="fr-FR" sz="1300"/>
              <a:t>Quel Circuit de distribution ?</a:t>
            </a:r>
          </a:p>
        </p:txBody>
      </p:sp>
      <p:sp>
        <p:nvSpPr>
          <p:cNvPr id="16395" name="Rectangle 13"/>
          <p:cNvSpPr>
            <a:spLocks noChangeArrowheads="1"/>
          </p:cNvSpPr>
          <p:nvPr/>
        </p:nvSpPr>
        <p:spPr bwMode="auto">
          <a:xfrm>
            <a:off x="2916238" y="3933825"/>
            <a:ext cx="1368425" cy="647700"/>
          </a:xfrm>
          <a:prstGeom prst="rect">
            <a:avLst/>
          </a:prstGeom>
          <a:solidFill>
            <a:schemeClr val="bg2"/>
          </a:solidFill>
          <a:ln w="9525">
            <a:solidFill>
              <a:schemeClr val="bg2"/>
            </a:solidFill>
            <a:miter lim="800000"/>
            <a:headEnd/>
            <a:tailEnd/>
          </a:ln>
        </p:spPr>
        <p:txBody>
          <a:bodyPr anchor="ctr"/>
          <a:lstStyle/>
          <a:p>
            <a:r>
              <a:rPr lang="fr-FR" sz="1300"/>
              <a:t>Comment communiquer ?</a:t>
            </a:r>
          </a:p>
        </p:txBody>
      </p:sp>
      <p:sp>
        <p:nvSpPr>
          <p:cNvPr id="16396" name="Rectangle 14"/>
          <p:cNvSpPr>
            <a:spLocks noChangeArrowheads="1"/>
          </p:cNvSpPr>
          <p:nvPr/>
        </p:nvSpPr>
        <p:spPr bwMode="auto">
          <a:xfrm>
            <a:off x="4356100" y="3933825"/>
            <a:ext cx="1439863" cy="647700"/>
          </a:xfrm>
          <a:prstGeom prst="rect">
            <a:avLst/>
          </a:prstGeom>
          <a:solidFill>
            <a:schemeClr val="bg2"/>
          </a:solidFill>
          <a:ln w="9525">
            <a:solidFill>
              <a:schemeClr val="bg2"/>
            </a:solidFill>
            <a:miter lim="800000"/>
            <a:headEnd/>
            <a:tailEnd/>
          </a:ln>
        </p:spPr>
        <p:txBody>
          <a:bodyPr anchor="ctr"/>
          <a:lstStyle/>
          <a:p>
            <a:r>
              <a:rPr lang="fr-FR" sz="1300"/>
              <a:t>Quelles sont leurs attentes ?</a:t>
            </a:r>
          </a:p>
        </p:txBody>
      </p:sp>
      <p:sp>
        <p:nvSpPr>
          <p:cNvPr id="16397" name="Rectangle 15"/>
          <p:cNvSpPr>
            <a:spLocks noChangeArrowheads="1"/>
          </p:cNvSpPr>
          <p:nvPr/>
        </p:nvSpPr>
        <p:spPr bwMode="auto">
          <a:xfrm>
            <a:off x="5867400" y="3860800"/>
            <a:ext cx="1655763" cy="719138"/>
          </a:xfrm>
          <a:prstGeom prst="rect">
            <a:avLst/>
          </a:prstGeom>
          <a:solidFill>
            <a:schemeClr val="bg2"/>
          </a:solidFill>
          <a:ln w="9525">
            <a:solidFill>
              <a:schemeClr val="bg2"/>
            </a:solidFill>
            <a:miter lim="800000"/>
            <a:headEnd/>
            <a:tailEnd/>
          </a:ln>
        </p:spPr>
        <p:txBody>
          <a:bodyPr anchor="ctr"/>
          <a:lstStyle/>
          <a:p>
            <a:r>
              <a:rPr lang="fr-FR" sz="1300"/>
              <a:t>Quelles sont les nouvelles tendances ?</a:t>
            </a:r>
          </a:p>
        </p:txBody>
      </p:sp>
      <p:sp>
        <p:nvSpPr>
          <p:cNvPr id="16398" name="Rectangle 16"/>
          <p:cNvSpPr>
            <a:spLocks noChangeArrowheads="1"/>
          </p:cNvSpPr>
          <p:nvPr/>
        </p:nvSpPr>
        <p:spPr bwMode="auto">
          <a:xfrm>
            <a:off x="7596188" y="3933825"/>
            <a:ext cx="1476375" cy="647700"/>
          </a:xfrm>
          <a:prstGeom prst="rect">
            <a:avLst/>
          </a:prstGeom>
          <a:solidFill>
            <a:schemeClr val="bg2"/>
          </a:solidFill>
          <a:ln w="9525">
            <a:solidFill>
              <a:schemeClr val="bg2"/>
            </a:solidFill>
            <a:miter lim="800000"/>
            <a:headEnd/>
            <a:tailEnd/>
          </a:ln>
        </p:spPr>
        <p:txBody>
          <a:bodyPr anchor="ctr"/>
          <a:lstStyle/>
          <a:p>
            <a:r>
              <a:rPr lang="fr-FR" sz="1300"/>
              <a:t>Offres promotionnelles ?</a:t>
            </a:r>
          </a:p>
        </p:txBody>
      </p:sp>
      <p:sp>
        <p:nvSpPr>
          <p:cNvPr id="16399" name="Line 17"/>
          <p:cNvSpPr>
            <a:spLocks noChangeShapeType="1"/>
          </p:cNvSpPr>
          <p:nvPr/>
        </p:nvSpPr>
        <p:spPr bwMode="auto">
          <a:xfrm flipV="1">
            <a:off x="4427538" y="1341438"/>
            <a:ext cx="0" cy="215900"/>
          </a:xfrm>
          <a:prstGeom prst="line">
            <a:avLst/>
          </a:prstGeom>
          <a:noFill/>
          <a:ln w="12700">
            <a:solidFill>
              <a:srgbClr val="FF9900"/>
            </a:solidFill>
            <a:round/>
            <a:headEnd/>
            <a:tailEnd/>
          </a:ln>
        </p:spPr>
        <p:txBody>
          <a:bodyPr wrap="none" anchor="ctr"/>
          <a:lstStyle/>
          <a:p>
            <a:endParaRPr lang="fr-FR"/>
          </a:p>
        </p:txBody>
      </p:sp>
      <p:sp>
        <p:nvSpPr>
          <p:cNvPr id="16400" name="Line 18"/>
          <p:cNvSpPr>
            <a:spLocks noChangeShapeType="1"/>
          </p:cNvSpPr>
          <p:nvPr/>
        </p:nvSpPr>
        <p:spPr bwMode="auto">
          <a:xfrm flipV="1">
            <a:off x="6084888" y="1773238"/>
            <a:ext cx="792162" cy="215900"/>
          </a:xfrm>
          <a:prstGeom prst="line">
            <a:avLst/>
          </a:prstGeom>
          <a:noFill/>
          <a:ln w="12700">
            <a:solidFill>
              <a:schemeClr val="bg2"/>
            </a:solidFill>
            <a:round/>
            <a:headEnd/>
            <a:tailEnd/>
          </a:ln>
        </p:spPr>
        <p:txBody>
          <a:bodyPr wrap="none" anchor="ctr"/>
          <a:lstStyle/>
          <a:p>
            <a:endParaRPr lang="fr-FR"/>
          </a:p>
        </p:txBody>
      </p:sp>
      <p:sp>
        <p:nvSpPr>
          <p:cNvPr id="16401" name="Line 19"/>
          <p:cNvSpPr>
            <a:spLocks noChangeShapeType="1"/>
          </p:cNvSpPr>
          <p:nvPr/>
        </p:nvSpPr>
        <p:spPr bwMode="auto">
          <a:xfrm flipH="1" flipV="1">
            <a:off x="2411413" y="1484313"/>
            <a:ext cx="504825" cy="360362"/>
          </a:xfrm>
          <a:prstGeom prst="line">
            <a:avLst/>
          </a:prstGeom>
          <a:noFill/>
          <a:ln w="12700">
            <a:solidFill>
              <a:schemeClr val="bg2"/>
            </a:solidFill>
            <a:round/>
            <a:headEnd/>
            <a:tailEnd/>
          </a:ln>
        </p:spPr>
        <p:txBody>
          <a:bodyPr wrap="none" anchor="ctr"/>
          <a:lstStyle/>
          <a:p>
            <a:endParaRPr lang="fr-FR"/>
          </a:p>
        </p:txBody>
      </p:sp>
      <p:sp>
        <p:nvSpPr>
          <p:cNvPr id="16402" name="Line 20"/>
          <p:cNvSpPr>
            <a:spLocks noChangeShapeType="1"/>
          </p:cNvSpPr>
          <p:nvPr/>
        </p:nvSpPr>
        <p:spPr bwMode="auto">
          <a:xfrm flipV="1">
            <a:off x="8270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16403" name="Line 21"/>
          <p:cNvSpPr>
            <a:spLocks noChangeShapeType="1"/>
          </p:cNvSpPr>
          <p:nvPr/>
        </p:nvSpPr>
        <p:spPr bwMode="auto">
          <a:xfrm flipV="1">
            <a:off x="4427538" y="2060575"/>
            <a:ext cx="0" cy="215900"/>
          </a:xfrm>
          <a:prstGeom prst="line">
            <a:avLst/>
          </a:prstGeom>
          <a:noFill/>
          <a:ln w="9525">
            <a:solidFill>
              <a:srgbClr val="FF5050"/>
            </a:solidFill>
            <a:round/>
            <a:headEnd/>
            <a:tailEnd type="triangle" w="med" len="med"/>
          </a:ln>
        </p:spPr>
        <p:txBody>
          <a:bodyPr wrap="none" anchor="ctr"/>
          <a:lstStyle/>
          <a:p>
            <a:endParaRPr lang="fr-FR"/>
          </a:p>
        </p:txBody>
      </p:sp>
      <p:sp>
        <p:nvSpPr>
          <p:cNvPr id="16404" name="Line 22"/>
          <p:cNvSpPr>
            <a:spLocks noChangeShapeType="1"/>
          </p:cNvSpPr>
          <p:nvPr/>
        </p:nvSpPr>
        <p:spPr bwMode="auto">
          <a:xfrm flipV="1">
            <a:off x="3492500" y="2781300"/>
            <a:ext cx="935038" cy="360363"/>
          </a:xfrm>
          <a:prstGeom prst="line">
            <a:avLst/>
          </a:prstGeom>
          <a:noFill/>
          <a:ln w="9525">
            <a:solidFill>
              <a:schemeClr val="bg2"/>
            </a:solidFill>
            <a:round/>
            <a:headEnd type="triangle" w="med" len="med"/>
            <a:tailEnd/>
          </a:ln>
        </p:spPr>
        <p:txBody>
          <a:bodyPr wrap="none" anchor="ctr"/>
          <a:lstStyle/>
          <a:p>
            <a:endParaRPr lang="fr-FR"/>
          </a:p>
        </p:txBody>
      </p:sp>
      <p:sp>
        <p:nvSpPr>
          <p:cNvPr id="16405" name="Line 23"/>
          <p:cNvSpPr>
            <a:spLocks noChangeShapeType="1"/>
          </p:cNvSpPr>
          <p:nvPr/>
        </p:nvSpPr>
        <p:spPr bwMode="auto">
          <a:xfrm flipH="1" flipV="1">
            <a:off x="4427538" y="2781300"/>
            <a:ext cx="1152525" cy="360363"/>
          </a:xfrm>
          <a:prstGeom prst="line">
            <a:avLst/>
          </a:prstGeom>
          <a:noFill/>
          <a:ln w="9525">
            <a:solidFill>
              <a:schemeClr val="bg2"/>
            </a:solidFill>
            <a:round/>
            <a:headEnd type="triangle" w="med" len="med"/>
            <a:tailEnd/>
          </a:ln>
        </p:spPr>
        <p:txBody>
          <a:bodyPr wrap="none" anchor="ctr"/>
          <a:lstStyle/>
          <a:p>
            <a:endParaRPr lang="fr-FR"/>
          </a:p>
        </p:txBody>
      </p:sp>
      <p:sp>
        <p:nvSpPr>
          <p:cNvPr id="16406" name="Line 24"/>
          <p:cNvSpPr>
            <a:spLocks noChangeShapeType="1"/>
          </p:cNvSpPr>
          <p:nvPr/>
        </p:nvSpPr>
        <p:spPr bwMode="auto">
          <a:xfrm flipH="1">
            <a:off x="1187450" y="3500438"/>
            <a:ext cx="431800" cy="433387"/>
          </a:xfrm>
          <a:prstGeom prst="line">
            <a:avLst/>
          </a:prstGeom>
          <a:noFill/>
          <a:ln w="9525">
            <a:solidFill>
              <a:schemeClr val="bg2"/>
            </a:solidFill>
            <a:round/>
            <a:headEnd/>
            <a:tailEnd type="triangle" w="med" len="med"/>
          </a:ln>
        </p:spPr>
        <p:txBody>
          <a:bodyPr wrap="none" anchor="ctr"/>
          <a:lstStyle/>
          <a:p>
            <a:endParaRPr lang="fr-FR"/>
          </a:p>
        </p:txBody>
      </p:sp>
      <p:sp>
        <p:nvSpPr>
          <p:cNvPr id="16407" name="Line 25"/>
          <p:cNvSpPr>
            <a:spLocks noChangeShapeType="1"/>
          </p:cNvSpPr>
          <p:nvPr/>
        </p:nvSpPr>
        <p:spPr bwMode="auto">
          <a:xfrm>
            <a:off x="1763713" y="3500438"/>
            <a:ext cx="144462" cy="433387"/>
          </a:xfrm>
          <a:prstGeom prst="line">
            <a:avLst/>
          </a:prstGeom>
          <a:noFill/>
          <a:ln w="9525">
            <a:solidFill>
              <a:schemeClr val="bg2"/>
            </a:solidFill>
            <a:round/>
            <a:headEnd/>
            <a:tailEnd type="triangle" w="med" len="med"/>
          </a:ln>
        </p:spPr>
        <p:txBody>
          <a:bodyPr wrap="none" anchor="ctr"/>
          <a:lstStyle/>
          <a:p>
            <a:endParaRPr lang="fr-FR"/>
          </a:p>
        </p:txBody>
      </p:sp>
      <p:sp>
        <p:nvSpPr>
          <p:cNvPr id="16408" name="Line 26"/>
          <p:cNvSpPr>
            <a:spLocks noChangeShapeType="1"/>
          </p:cNvSpPr>
          <p:nvPr/>
        </p:nvSpPr>
        <p:spPr bwMode="auto">
          <a:xfrm>
            <a:off x="2268538" y="3500438"/>
            <a:ext cx="1150937" cy="433387"/>
          </a:xfrm>
          <a:prstGeom prst="line">
            <a:avLst/>
          </a:prstGeom>
          <a:noFill/>
          <a:ln w="9525">
            <a:solidFill>
              <a:schemeClr val="bg2"/>
            </a:solidFill>
            <a:round/>
            <a:headEnd/>
            <a:tailEnd type="triangle" w="med" len="med"/>
          </a:ln>
        </p:spPr>
        <p:txBody>
          <a:bodyPr wrap="none" anchor="ctr"/>
          <a:lstStyle/>
          <a:p>
            <a:endParaRPr lang="fr-FR"/>
          </a:p>
        </p:txBody>
      </p:sp>
      <p:sp>
        <p:nvSpPr>
          <p:cNvPr id="16409" name="Line 27"/>
          <p:cNvSpPr>
            <a:spLocks noChangeShapeType="1"/>
          </p:cNvSpPr>
          <p:nvPr/>
        </p:nvSpPr>
        <p:spPr bwMode="auto">
          <a:xfrm flipH="1">
            <a:off x="5148263" y="3429000"/>
            <a:ext cx="1439862" cy="504825"/>
          </a:xfrm>
          <a:prstGeom prst="line">
            <a:avLst/>
          </a:prstGeom>
          <a:noFill/>
          <a:ln w="9525">
            <a:solidFill>
              <a:schemeClr val="bg2"/>
            </a:solidFill>
            <a:round/>
            <a:headEnd/>
            <a:tailEnd type="triangle" w="med" len="med"/>
          </a:ln>
        </p:spPr>
        <p:txBody>
          <a:bodyPr wrap="none" anchor="ctr"/>
          <a:lstStyle/>
          <a:p>
            <a:endParaRPr lang="fr-FR"/>
          </a:p>
        </p:txBody>
      </p:sp>
      <p:sp>
        <p:nvSpPr>
          <p:cNvPr id="16410" name="Line 28"/>
          <p:cNvSpPr>
            <a:spLocks noChangeShapeType="1"/>
          </p:cNvSpPr>
          <p:nvPr/>
        </p:nvSpPr>
        <p:spPr bwMode="auto">
          <a:xfrm>
            <a:off x="6877050" y="3429000"/>
            <a:ext cx="0" cy="431800"/>
          </a:xfrm>
          <a:prstGeom prst="line">
            <a:avLst/>
          </a:prstGeom>
          <a:noFill/>
          <a:ln w="9525">
            <a:solidFill>
              <a:schemeClr val="bg2"/>
            </a:solidFill>
            <a:round/>
            <a:headEnd/>
            <a:tailEnd type="triangle" w="med" len="med"/>
          </a:ln>
        </p:spPr>
        <p:txBody>
          <a:bodyPr wrap="none" anchor="ctr"/>
          <a:lstStyle/>
          <a:p>
            <a:endParaRPr lang="fr-FR"/>
          </a:p>
        </p:txBody>
      </p:sp>
      <p:sp>
        <p:nvSpPr>
          <p:cNvPr id="16411" name="Line 29"/>
          <p:cNvSpPr>
            <a:spLocks noChangeShapeType="1"/>
          </p:cNvSpPr>
          <p:nvPr/>
        </p:nvSpPr>
        <p:spPr bwMode="auto">
          <a:xfrm>
            <a:off x="7812088" y="3429000"/>
            <a:ext cx="431800" cy="504825"/>
          </a:xfrm>
          <a:prstGeom prst="line">
            <a:avLst/>
          </a:prstGeom>
          <a:noFill/>
          <a:ln w="9525">
            <a:solidFill>
              <a:schemeClr val="bg2"/>
            </a:solidFill>
            <a:round/>
            <a:headEnd/>
            <a:tailEnd type="triangle" w="med" len="med"/>
          </a:ln>
        </p:spPr>
        <p:txBody>
          <a:bodyPr wrap="none" anchor="ctr"/>
          <a:lstStyle/>
          <a:p>
            <a:endParaRPr lang="fr-FR"/>
          </a:p>
        </p:txBody>
      </p:sp>
      <p:sp>
        <p:nvSpPr>
          <p:cNvPr id="16412" name="Line 30"/>
          <p:cNvSpPr>
            <a:spLocks noChangeShapeType="1"/>
          </p:cNvSpPr>
          <p:nvPr/>
        </p:nvSpPr>
        <p:spPr bwMode="auto">
          <a:xfrm flipV="1">
            <a:off x="1979613"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16413" name="Line 31"/>
          <p:cNvSpPr>
            <a:spLocks noChangeShapeType="1"/>
          </p:cNvSpPr>
          <p:nvPr/>
        </p:nvSpPr>
        <p:spPr bwMode="auto">
          <a:xfrm flipV="1">
            <a:off x="67325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16414" name="Line 32"/>
          <p:cNvSpPr>
            <a:spLocks noChangeShapeType="1"/>
          </p:cNvSpPr>
          <p:nvPr/>
        </p:nvSpPr>
        <p:spPr bwMode="auto">
          <a:xfrm flipV="1">
            <a:off x="82438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16415" name="Line 33"/>
          <p:cNvSpPr>
            <a:spLocks noChangeShapeType="1"/>
          </p:cNvSpPr>
          <p:nvPr/>
        </p:nvSpPr>
        <p:spPr bwMode="auto">
          <a:xfrm flipV="1">
            <a:off x="3492500" y="549275"/>
            <a:ext cx="0" cy="287338"/>
          </a:xfrm>
          <a:prstGeom prst="line">
            <a:avLst/>
          </a:prstGeom>
          <a:noFill/>
          <a:ln w="12700">
            <a:solidFill>
              <a:srgbClr val="FF9900"/>
            </a:solidFill>
            <a:round/>
            <a:headEnd/>
            <a:tailEnd type="triangle" w="med" len="med"/>
          </a:ln>
        </p:spPr>
        <p:txBody>
          <a:bodyPr wrap="none" anchor="ctr"/>
          <a:lstStyle/>
          <a:p>
            <a:endParaRPr lang="fr-FR"/>
          </a:p>
        </p:txBody>
      </p:sp>
      <p:sp>
        <p:nvSpPr>
          <p:cNvPr id="16416" name="Line 34"/>
          <p:cNvSpPr>
            <a:spLocks noChangeShapeType="1"/>
          </p:cNvSpPr>
          <p:nvPr/>
        </p:nvSpPr>
        <p:spPr bwMode="auto">
          <a:xfrm flipV="1">
            <a:off x="4427538" y="549275"/>
            <a:ext cx="0" cy="287338"/>
          </a:xfrm>
          <a:prstGeom prst="line">
            <a:avLst/>
          </a:prstGeom>
          <a:noFill/>
          <a:ln w="12700">
            <a:solidFill>
              <a:srgbClr val="FF9900"/>
            </a:solidFill>
            <a:round/>
            <a:headEnd/>
            <a:tailEnd type="triangle" w="med" len="med"/>
          </a:ln>
        </p:spPr>
        <p:txBody>
          <a:bodyPr wrap="none" anchor="ctr"/>
          <a:lstStyle/>
          <a:p>
            <a:endParaRPr lang="fr-FR"/>
          </a:p>
        </p:txBody>
      </p:sp>
      <p:sp>
        <p:nvSpPr>
          <p:cNvPr id="16417" name="Line 35"/>
          <p:cNvSpPr>
            <a:spLocks noChangeShapeType="1"/>
          </p:cNvSpPr>
          <p:nvPr/>
        </p:nvSpPr>
        <p:spPr bwMode="auto">
          <a:xfrm flipV="1">
            <a:off x="5364163" y="549275"/>
            <a:ext cx="0" cy="287338"/>
          </a:xfrm>
          <a:prstGeom prst="line">
            <a:avLst/>
          </a:prstGeom>
          <a:noFill/>
          <a:ln w="12700">
            <a:solidFill>
              <a:srgbClr val="FF9900"/>
            </a:solidFill>
            <a:round/>
            <a:headEnd/>
            <a:tailEnd type="triangle" w="med" len="med"/>
          </a:ln>
        </p:spPr>
        <p:txBody>
          <a:bodyPr wrap="none" anchor="ctr"/>
          <a:lstStyle/>
          <a:p>
            <a:endParaRPr lang="fr-FR"/>
          </a:p>
        </p:txBody>
      </p:sp>
      <p:sp>
        <p:nvSpPr>
          <p:cNvPr id="16418" name="Line 36"/>
          <p:cNvSpPr>
            <a:spLocks noChangeShapeType="1"/>
          </p:cNvSpPr>
          <p:nvPr/>
        </p:nvSpPr>
        <p:spPr bwMode="auto">
          <a:xfrm>
            <a:off x="755650"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16419" name="Line 37"/>
          <p:cNvSpPr>
            <a:spLocks noChangeShapeType="1"/>
          </p:cNvSpPr>
          <p:nvPr/>
        </p:nvSpPr>
        <p:spPr bwMode="auto">
          <a:xfrm>
            <a:off x="1547813"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16420" name="Line 38"/>
          <p:cNvSpPr>
            <a:spLocks noChangeShapeType="1"/>
          </p:cNvSpPr>
          <p:nvPr/>
        </p:nvSpPr>
        <p:spPr bwMode="auto">
          <a:xfrm>
            <a:off x="1835150"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16421" name="Line 39"/>
          <p:cNvSpPr>
            <a:spLocks noChangeShapeType="1"/>
          </p:cNvSpPr>
          <p:nvPr/>
        </p:nvSpPr>
        <p:spPr bwMode="auto">
          <a:xfrm>
            <a:off x="2843213"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16422" name="Line 40"/>
          <p:cNvSpPr>
            <a:spLocks noChangeShapeType="1"/>
          </p:cNvSpPr>
          <p:nvPr/>
        </p:nvSpPr>
        <p:spPr bwMode="auto">
          <a:xfrm>
            <a:off x="1690688" y="5516563"/>
            <a:ext cx="1587" cy="649287"/>
          </a:xfrm>
          <a:prstGeom prst="line">
            <a:avLst/>
          </a:prstGeom>
          <a:noFill/>
          <a:ln w="9525">
            <a:solidFill>
              <a:schemeClr val="bg2"/>
            </a:solidFill>
            <a:round/>
            <a:headEnd/>
            <a:tailEnd type="triangle" w="med" len="med"/>
          </a:ln>
        </p:spPr>
        <p:txBody>
          <a:bodyPr wrap="none" anchor="ctr"/>
          <a:lstStyle/>
          <a:p>
            <a:endParaRPr lang="fr-FR"/>
          </a:p>
        </p:txBody>
      </p:sp>
      <p:sp>
        <p:nvSpPr>
          <p:cNvPr id="16423" name="Line 41"/>
          <p:cNvSpPr>
            <a:spLocks noChangeShapeType="1"/>
          </p:cNvSpPr>
          <p:nvPr/>
        </p:nvSpPr>
        <p:spPr bwMode="auto">
          <a:xfrm flipH="1">
            <a:off x="1042988" y="5445125"/>
            <a:ext cx="504825" cy="215900"/>
          </a:xfrm>
          <a:prstGeom prst="line">
            <a:avLst/>
          </a:prstGeom>
          <a:noFill/>
          <a:ln w="9525">
            <a:solidFill>
              <a:schemeClr val="bg2"/>
            </a:solidFill>
            <a:round/>
            <a:headEnd/>
            <a:tailEnd type="triangle" w="med" len="med"/>
          </a:ln>
        </p:spPr>
        <p:txBody>
          <a:bodyPr wrap="none" anchor="ctr"/>
          <a:lstStyle/>
          <a:p>
            <a:endParaRPr lang="fr-FR"/>
          </a:p>
        </p:txBody>
      </p:sp>
      <p:sp>
        <p:nvSpPr>
          <p:cNvPr id="16424" name="Line 42"/>
          <p:cNvSpPr>
            <a:spLocks noChangeShapeType="1"/>
          </p:cNvSpPr>
          <p:nvPr/>
        </p:nvSpPr>
        <p:spPr bwMode="auto">
          <a:xfrm>
            <a:off x="3635375"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16425" name="Line 43"/>
          <p:cNvSpPr>
            <a:spLocks noChangeShapeType="1"/>
          </p:cNvSpPr>
          <p:nvPr/>
        </p:nvSpPr>
        <p:spPr bwMode="auto">
          <a:xfrm>
            <a:off x="4140200"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16426" name="Line 44"/>
          <p:cNvSpPr>
            <a:spLocks noChangeShapeType="1"/>
          </p:cNvSpPr>
          <p:nvPr/>
        </p:nvSpPr>
        <p:spPr bwMode="auto">
          <a:xfrm>
            <a:off x="4500563"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16427" name="Line 45"/>
          <p:cNvSpPr>
            <a:spLocks noChangeShapeType="1"/>
          </p:cNvSpPr>
          <p:nvPr/>
        </p:nvSpPr>
        <p:spPr bwMode="auto">
          <a:xfrm>
            <a:off x="5076825" y="4581525"/>
            <a:ext cx="0" cy="1655763"/>
          </a:xfrm>
          <a:prstGeom prst="line">
            <a:avLst/>
          </a:prstGeom>
          <a:noFill/>
          <a:ln w="9525">
            <a:solidFill>
              <a:schemeClr val="bg2"/>
            </a:solidFill>
            <a:round/>
            <a:headEnd/>
            <a:tailEnd type="triangle" w="med" len="med"/>
          </a:ln>
        </p:spPr>
        <p:txBody>
          <a:bodyPr wrap="none" anchor="ctr"/>
          <a:lstStyle/>
          <a:p>
            <a:endParaRPr lang="fr-FR"/>
          </a:p>
        </p:txBody>
      </p:sp>
      <p:sp>
        <p:nvSpPr>
          <p:cNvPr id="16428" name="Line 46"/>
          <p:cNvSpPr>
            <a:spLocks noChangeShapeType="1"/>
          </p:cNvSpPr>
          <p:nvPr/>
        </p:nvSpPr>
        <p:spPr bwMode="auto">
          <a:xfrm>
            <a:off x="5724525"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16429" name="Line 47"/>
          <p:cNvSpPr>
            <a:spLocks noChangeShapeType="1"/>
          </p:cNvSpPr>
          <p:nvPr/>
        </p:nvSpPr>
        <p:spPr bwMode="auto">
          <a:xfrm>
            <a:off x="6300788" y="4581525"/>
            <a:ext cx="0" cy="1152525"/>
          </a:xfrm>
          <a:prstGeom prst="line">
            <a:avLst/>
          </a:prstGeom>
          <a:noFill/>
          <a:ln w="9525">
            <a:solidFill>
              <a:schemeClr val="bg2"/>
            </a:solidFill>
            <a:round/>
            <a:headEnd/>
            <a:tailEnd type="triangle" w="med" len="med"/>
          </a:ln>
        </p:spPr>
        <p:txBody>
          <a:bodyPr wrap="none" anchor="ctr"/>
          <a:lstStyle/>
          <a:p>
            <a:endParaRPr lang="fr-FR"/>
          </a:p>
        </p:txBody>
      </p:sp>
      <p:sp>
        <p:nvSpPr>
          <p:cNvPr id="16430" name="Line 48"/>
          <p:cNvSpPr>
            <a:spLocks noChangeShapeType="1"/>
          </p:cNvSpPr>
          <p:nvPr/>
        </p:nvSpPr>
        <p:spPr bwMode="auto">
          <a:xfrm>
            <a:off x="6804025"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16431" name="Line 49"/>
          <p:cNvSpPr>
            <a:spLocks noChangeShapeType="1"/>
          </p:cNvSpPr>
          <p:nvPr/>
        </p:nvSpPr>
        <p:spPr bwMode="auto">
          <a:xfrm>
            <a:off x="7308850" y="4581525"/>
            <a:ext cx="0" cy="1152525"/>
          </a:xfrm>
          <a:prstGeom prst="line">
            <a:avLst/>
          </a:prstGeom>
          <a:noFill/>
          <a:ln w="9525">
            <a:solidFill>
              <a:schemeClr val="bg2"/>
            </a:solidFill>
            <a:round/>
            <a:headEnd/>
            <a:tailEnd type="triangle" w="med" len="med"/>
          </a:ln>
        </p:spPr>
        <p:txBody>
          <a:bodyPr wrap="none" anchor="ctr"/>
          <a:lstStyle/>
          <a:p>
            <a:endParaRPr lang="fr-FR"/>
          </a:p>
        </p:txBody>
      </p:sp>
      <p:sp>
        <p:nvSpPr>
          <p:cNvPr id="16432" name="Line 50"/>
          <p:cNvSpPr>
            <a:spLocks noChangeShapeType="1"/>
          </p:cNvSpPr>
          <p:nvPr/>
        </p:nvSpPr>
        <p:spPr bwMode="auto">
          <a:xfrm>
            <a:off x="7956550"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16433" name="Line 51"/>
          <p:cNvSpPr>
            <a:spLocks noChangeShapeType="1"/>
          </p:cNvSpPr>
          <p:nvPr/>
        </p:nvSpPr>
        <p:spPr bwMode="auto">
          <a:xfrm>
            <a:off x="8748713"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16434" name="Text Box 52"/>
          <p:cNvSpPr txBox="1">
            <a:spLocks noChangeArrowheads="1"/>
          </p:cNvSpPr>
          <p:nvPr/>
        </p:nvSpPr>
        <p:spPr bwMode="auto">
          <a:xfrm>
            <a:off x="395288" y="7651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Âge</a:t>
            </a:r>
          </a:p>
        </p:txBody>
      </p:sp>
      <p:sp>
        <p:nvSpPr>
          <p:cNvPr id="16435" name="Text Box 53"/>
          <p:cNvSpPr txBox="1">
            <a:spLocks noChangeArrowheads="1"/>
          </p:cNvSpPr>
          <p:nvPr/>
        </p:nvSpPr>
        <p:spPr bwMode="auto">
          <a:xfrm>
            <a:off x="1547813" y="7651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Sexe</a:t>
            </a:r>
          </a:p>
        </p:txBody>
      </p:sp>
      <p:sp>
        <p:nvSpPr>
          <p:cNvPr id="16436" name="Text Box 54"/>
          <p:cNvSpPr txBox="1">
            <a:spLocks noChangeArrowheads="1"/>
          </p:cNvSpPr>
          <p:nvPr/>
        </p:nvSpPr>
        <p:spPr bwMode="auto">
          <a:xfrm>
            <a:off x="3059113" y="3333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Nombreux</a:t>
            </a:r>
          </a:p>
        </p:txBody>
      </p:sp>
      <p:sp>
        <p:nvSpPr>
          <p:cNvPr id="16437" name="Text Box 55"/>
          <p:cNvSpPr txBox="1">
            <a:spLocks noChangeArrowheads="1"/>
          </p:cNvSpPr>
          <p:nvPr/>
        </p:nvSpPr>
        <p:spPr bwMode="auto">
          <a:xfrm>
            <a:off x="3959225" y="30480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Fétichistes</a:t>
            </a:r>
          </a:p>
        </p:txBody>
      </p:sp>
      <p:sp>
        <p:nvSpPr>
          <p:cNvPr id="16438" name="Text Box 56"/>
          <p:cNvSpPr txBox="1">
            <a:spLocks noChangeArrowheads="1"/>
          </p:cNvSpPr>
          <p:nvPr/>
        </p:nvSpPr>
        <p:spPr bwMode="auto">
          <a:xfrm>
            <a:off x="4932363" y="3333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Passionnés </a:t>
            </a:r>
          </a:p>
        </p:txBody>
      </p:sp>
      <p:sp>
        <p:nvSpPr>
          <p:cNvPr id="16439" name="Text Box 57"/>
          <p:cNvSpPr txBox="1">
            <a:spLocks noChangeArrowheads="1"/>
          </p:cNvSpPr>
          <p:nvPr/>
        </p:nvSpPr>
        <p:spPr bwMode="auto">
          <a:xfrm>
            <a:off x="6300788" y="549275"/>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Peu de concurrents</a:t>
            </a:r>
          </a:p>
        </p:txBody>
      </p:sp>
      <p:sp>
        <p:nvSpPr>
          <p:cNvPr id="16440" name="Text Box 58"/>
          <p:cNvSpPr txBox="1">
            <a:spLocks noChangeArrowheads="1"/>
          </p:cNvSpPr>
          <p:nvPr/>
        </p:nvSpPr>
        <p:spPr bwMode="auto">
          <a:xfrm>
            <a:off x="7667625" y="549275"/>
            <a:ext cx="1081088"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Pouvoir d’achat dédié</a:t>
            </a:r>
          </a:p>
        </p:txBody>
      </p:sp>
      <p:sp>
        <p:nvSpPr>
          <p:cNvPr id="16441" name="Text Box 59"/>
          <p:cNvSpPr txBox="1">
            <a:spLocks noChangeArrowheads="1"/>
          </p:cNvSpPr>
          <p:nvPr/>
        </p:nvSpPr>
        <p:spPr bwMode="auto">
          <a:xfrm>
            <a:off x="250825" y="4941888"/>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Personnel</a:t>
            </a:r>
          </a:p>
        </p:txBody>
      </p:sp>
      <p:sp>
        <p:nvSpPr>
          <p:cNvPr id="16442" name="Text Box 60"/>
          <p:cNvSpPr txBox="1">
            <a:spLocks noChangeArrowheads="1"/>
          </p:cNvSpPr>
          <p:nvPr/>
        </p:nvSpPr>
        <p:spPr bwMode="auto">
          <a:xfrm>
            <a:off x="1042988" y="4868863"/>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Brocantes</a:t>
            </a:r>
          </a:p>
        </p:txBody>
      </p:sp>
      <p:sp>
        <p:nvSpPr>
          <p:cNvPr id="16443" name="Text Box 61"/>
          <p:cNvSpPr txBox="1">
            <a:spLocks noChangeArrowheads="1"/>
          </p:cNvSpPr>
          <p:nvPr/>
        </p:nvSpPr>
        <p:spPr bwMode="auto">
          <a:xfrm>
            <a:off x="1258888" y="522922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16444" name="Text Box 62"/>
          <p:cNvSpPr txBox="1">
            <a:spLocks noChangeArrowheads="1"/>
          </p:cNvSpPr>
          <p:nvPr/>
        </p:nvSpPr>
        <p:spPr bwMode="auto">
          <a:xfrm>
            <a:off x="34925" y="5661025"/>
            <a:ext cx="1225550" cy="5492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Sites spécialisés (ex: Le Collectionneur)</a:t>
            </a:r>
          </a:p>
        </p:txBody>
      </p:sp>
      <p:sp>
        <p:nvSpPr>
          <p:cNvPr id="16445" name="Text Box 63"/>
          <p:cNvSpPr txBox="1">
            <a:spLocks noChangeArrowheads="1"/>
          </p:cNvSpPr>
          <p:nvPr/>
        </p:nvSpPr>
        <p:spPr bwMode="auto">
          <a:xfrm>
            <a:off x="1042988" y="6165850"/>
            <a:ext cx="1225550"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Sites généraux (ex: Le bon coin)</a:t>
            </a:r>
          </a:p>
        </p:txBody>
      </p:sp>
      <p:sp>
        <p:nvSpPr>
          <p:cNvPr id="16446" name="Text Box 64"/>
          <p:cNvSpPr txBox="1">
            <a:spLocks noChangeArrowheads="1"/>
          </p:cNvSpPr>
          <p:nvPr/>
        </p:nvSpPr>
        <p:spPr bwMode="auto">
          <a:xfrm>
            <a:off x="2484438" y="49418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Boutiques spécialisées</a:t>
            </a:r>
          </a:p>
        </p:txBody>
      </p:sp>
      <p:sp>
        <p:nvSpPr>
          <p:cNvPr id="16447" name="Text Box 65"/>
          <p:cNvSpPr txBox="1">
            <a:spLocks noChangeArrowheads="1"/>
          </p:cNvSpPr>
          <p:nvPr/>
        </p:nvSpPr>
        <p:spPr bwMode="auto">
          <a:xfrm>
            <a:off x="3132138" y="4941888"/>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Forum</a:t>
            </a:r>
          </a:p>
        </p:txBody>
      </p:sp>
      <p:sp>
        <p:nvSpPr>
          <p:cNvPr id="16448" name="Text Box 66"/>
          <p:cNvSpPr txBox="1">
            <a:spLocks noChangeArrowheads="1"/>
          </p:cNvSpPr>
          <p:nvPr/>
        </p:nvSpPr>
        <p:spPr bwMode="auto">
          <a:xfrm>
            <a:off x="3635375" y="4941888"/>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16449" name="Text Box 67"/>
          <p:cNvSpPr txBox="1">
            <a:spLocks noChangeArrowheads="1"/>
          </p:cNvSpPr>
          <p:nvPr/>
        </p:nvSpPr>
        <p:spPr bwMode="auto">
          <a:xfrm>
            <a:off x="3995738" y="53736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Collection spécifique</a:t>
            </a:r>
          </a:p>
        </p:txBody>
      </p:sp>
      <p:sp>
        <p:nvSpPr>
          <p:cNvPr id="16450" name="Text Box 68"/>
          <p:cNvSpPr txBox="1">
            <a:spLocks noChangeArrowheads="1"/>
          </p:cNvSpPr>
          <p:nvPr/>
        </p:nvSpPr>
        <p:spPr bwMode="auto">
          <a:xfrm>
            <a:off x="4643438" y="62372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Pièces rares ou uniques</a:t>
            </a:r>
          </a:p>
        </p:txBody>
      </p:sp>
      <p:sp>
        <p:nvSpPr>
          <p:cNvPr id="16451" name="Text Box 69"/>
          <p:cNvSpPr txBox="1">
            <a:spLocks noChangeArrowheads="1"/>
          </p:cNvSpPr>
          <p:nvPr/>
        </p:nvSpPr>
        <p:spPr bwMode="auto">
          <a:xfrm>
            <a:off x="5076825" y="5300663"/>
            <a:ext cx="900113" cy="8540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Importance de la collection (volume et valeur)</a:t>
            </a:r>
          </a:p>
        </p:txBody>
      </p:sp>
      <p:sp>
        <p:nvSpPr>
          <p:cNvPr id="16452" name="Text Box 70"/>
          <p:cNvSpPr txBox="1">
            <a:spLocks noChangeArrowheads="1"/>
          </p:cNvSpPr>
          <p:nvPr/>
        </p:nvSpPr>
        <p:spPr bwMode="auto">
          <a:xfrm>
            <a:off x="5867400" y="573405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C to C</a:t>
            </a:r>
          </a:p>
        </p:txBody>
      </p:sp>
      <p:sp>
        <p:nvSpPr>
          <p:cNvPr id="16453" name="Text Box 71"/>
          <p:cNvSpPr txBox="1">
            <a:spLocks noChangeArrowheads="1"/>
          </p:cNvSpPr>
          <p:nvPr/>
        </p:nvSpPr>
        <p:spPr bwMode="auto">
          <a:xfrm>
            <a:off x="6300788" y="5300663"/>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Réseaux sociaux</a:t>
            </a:r>
          </a:p>
        </p:txBody>
      </p:sp>
      <p:sp>
        <p:nvSpPr>
          <p:cNvPr id="16454" name="Text Box 72"/>
          <p:cNvSpPr txBox="1">
            <a:spLocks noChangeArrowheads="1"/>
          </p:cNvSpPr>
          <p:nvPr/>
        </p:nvSpPr>
        <p:spPr bwMode="auto">
          <a:xfrm>
            <a:off x="6877050" y="573405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16455" name="Text Box 73"/>
          <p:cNvSpPr txBox="1">
            <a:spLocks noChangeArrowheads="1"/>
          </p:cNvSpPr>
          <p:nvPr/>
        </p:nvSpPr>
        <p:spPr bwMode="auto">
          <a:xfrm>
            <a:off x="7451725" y="5373688"/>
            <a:ext cx="900113"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Edition limitée</a:t>
            </a:r>
          </a:p>
        </p:txBody>
      </p:sp>
      <p:sp>
        <p:nvSpPr>
          <p:cNvPr id="16456" name="Text Box 74"/>
          <p:cNvSpPr txBox="1">
            <a:spLocks noChangeArrowheads="1"/>
          </p:cNvSpPr>
          <p:nvPr/>
        </p:nvSpPr>
        <p:spPr bwMode="auto">
          <a:xfrm>
            <a:off x="8243888" y="5373688"/>
            <a:ext cx="900112" cy="7016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Offre sur une collection entière</a:t>
            </a:r>
          </a:p>
        </p:txBody>
      </p:sp>
      <p:sp>
        <p:nvSpPr>
          <p:cNvPr id="16457" name="Line 75"/>
          <p:cNvSpPr>
            <a:spLocks noChangeShapeType="1"/>
          </p:cNvSpPr>
          <p:nvPr/>
        </p:nvSpPr>
        <p:spPr bwMode="auto">
          <a:xfrm>
            <a:off x="2124075"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16458" name="Text Box 76"/>
          <p:cNvSpPr txBox="1">
            <a:spLocks noChangeArrowheads="1"/>
          </p:cNvSpPr>
          <p:nvPr/>
        </p:nvSpPr>
        <p:spPr bwMode="auto">
          <a:xfrm>
            <a:off x="1727200" y="4941888"/>
            <a:ext cx="900113"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Magazines dédiés</a:t>
            </a:r>
          </a:p>
        </p:txBody>
      </p:sp>
      <p:sp>
        <p:nvSpPr>
          <p:cNvPr id="16459" name="Line 77"/>
          <p:cNvSpPr>
            <a:spLocks noChangeShapeType="1"/>
          </p:cNvSpPr>
          <p:nvPr/>
        </p:nvSpPr>
        <p:spPr bwMode="auto">
          <a:xfrm>
            <a:off x="2555875" y="4581525"/>
            <a:ext cx="0" cy="1008063"/>
          </a:xfrm>
          <a:prstGeom prst="line">
            <a:avLst/>
          </a:prstGeom>
          <a:noFill/>
          <a:ln w="9525">
            <a:solidFill>
              <a:schemeClr val="bg2"/>
            </a:solidFill>
            <a:round/>
            <a:headEnd/>
            <a:tailEnd type="triangle" w="med" len="med"/>
          </a:ln>
        </p:spPr>
        <p:txBody>
          <a:bodyPr wrap="none" anchor="ctr"/>
          <a:lstStyle/>
          <a:p>
            <a:endParaRPr lang="fr-FR"/>
          </a:p>
        </p:txBody>
      </p:sp>
      <p:sp>
        <p:nvSpPr>
          <p:cNvPr id="16460" name="Text Box 78"/>
          <p:cNvSpPr txBox="1">
            <a:spLocks noChangeArrowheads="1"/>
          </p:cNvSpPr>
          <p:nvPr/>
        </p:nvSpPr>
        <p:spPr bwMode="auto">
          <a:xfrm>
            <a:off x="2124075" y="5589588"/>
            <a:ext cx="865188"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Editeurs (ex: Atlas)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00240"/>
            <a:ext cx="8229600" cy="4525963"/>
          </a:xfrm>
        </p:spPr>
        <p:txBody>
          <a:bodyPr/>
          <a:lstStyle/>
          <a:p>
            <a:pPr algn="ctr">
              <a:buNone/>
            </a:pPr>
            <a:r>
              <a:rPr lang="fr-FR" sz="2800" dirty="0" smtClean="0">
                <a:latin typeface="+mj-lt"/>
              </a:rPr>
              <a:t>Les collectionneurs sont : </a:t>
            </a:r>
          </a:p>
          <a:p>
            <a:pPr algn="ctr">
              <a:buNone/>
            </a:pPr>
            <a:r>
              <a:rPr lang="fr-FR" sz="2800" dirty="0" smtClean="0">
                <a:latin typeface="+mj-lt"/>
              </a:rPr>
              <a:t>- Nombreux</a:t>
            </a:r>
          </a:p>
          <a:p>
            <a:pPr algn="ctr">
              <a:buFontTx/>
              <a:buChar char="-"/>
            </a:pPr>
            <a:r>
              <a:rPr lang="fr-FR" sz="2800" dirty="0" smtClean="0">
                <a:latin typeface="+mj-lt"/>
              </a:rPr>
              <a:t>Fétichistes</a:t>
            </a:r>
          </a:p>
          <a:p>
            <a:pPr algn="ctr">
              <a:buNone/>
            </a:pPr>
            <a:r>
              <a:rPr lang="fr-FR" sz="2800" dirty="0" smtClean="0">
                <a:latin typeface="+mj-lt"/>
              </a:rPr>
              <a:t>- Experts</a:t>
            </a:r>
          </a:p>
          <a:p>
            <a:pPr algn="ctr">
              <a:buNone/>
            </a:pPr>
            <a:r>
              <a:rPr lang="fr-FR" sz="2800" dirty="0" smtClean="0">
                <a:latin typeface="+mj-lt"/>
              </a:rPr>
              <a:t>- Passionnés</a:t>
            </a:r>
          </a:p>
          <a:p>
            <a:pPr algn="ctr">
              <a:buNone/>
            </a:pPr>
            <a:r>
              <a:rPr lang="en-GB" sz="2800" dirty="0" smtClean="0">
                <a:solidFill>
                  <a:srgbClr val="000000"/>
                </a:solidFill>
                <a:latin typeface="+mj-lt"/>
              </a:rPr>
              <a:t>- </a:t>
            </a:r>
            <a:r>
              <a:rPr lang="en-GB" sz="2800" dirty="0" err="1" smtClean="0">
                <a:solidFill>
                  <a:srgbClr val="000000"/>
                </a:solidFill>
                <a:latin typeface="+mj-lt"/>
              </a:rPr>
              <a:t>Disposés</a:t>
            </a:r>
            <a:r>
              <a:rPr lang="en-GB" sz="2800" dirty="0" smtClean="0">
                <a:solidFill>
                  <a:srgbClr val="000000"/>
                </a:solidFill>
                <a:latin typeface="+mj-lt"/>
              </a:rPr>
              <a:t> à payer le surplus de prix</a:t>
            </a:r>
          </a:p>
          <a:p>
            <a:pPr algn="ctr">
              <a:buNone/>
            </a:pPr>
            <a:r>
              <a:rPr lang="en-GB" sz="2800" dirty="0" smtClean="0">
                <a:solidFill>
                  <a:srgbClr val="000000"/>
                </a:solidFill>
                <a:latin typeface="+mj-lt"/>
              </a:rPr>
              <a:t>- </a:t>
            </a:r>
            <a:r>
              <a:rPr lang="en-GB" sz="2800" dirty="0" err="1" smtClean="0">
                <a:solidFill>
                  <a:srgbClr val="000000"/>
                </a:solidFill>
                <a:latin typeface="+mj-lt"/>
              </a:rPr>
              <a:t>Prêts</a:t>
            </a:r>
            <a:r>
              <a:rPr lang="en-GB" sz="2800" dirty="0" smtClean="0">
                <a:solidFill>
                  <a:srgbClr val="000000"/>
                </a:solidFill>
                <a:latin typeface="+mj-lt"/>
              </a:rPr>
              <a:t> à se </a:t>
            </a:r>
            <a:r>
              <a:rPr lang="en-GB" sz="2800" dirty="0" err="1" smtClean="0">
                <a:solidFill>
                  <a:srgbClr val="000000"/>
                </a:solidFill>
                <a:latin typeface="+mj-lt"/>
              </a:rPr>
              <a:t>déplacer</a:t>
            </a:r>
            <a:r>
              <a:rPr lang="en-GB" sz="2800" dirty="0" smtClean="0">
                <a:solidFill>
                  <a:srgbClr val="000000"/>
                </a:solidFill>
                <a:latin typeface="+mj-lt"/>
              </a:rPr>
              <a:t> pour </a:t>
            </a:r>
            <a:r>
              <a:rPr lang="en-GB" sz="2800" dirty="0" err="1" smtClean="0">
                <a:solidFill>
                  <a:srgbClr val="000000"/>
                </a:solidFill>
                <a:latin typeface="+mj-lt"/>
              </a:rPr>
              <a:t>assouffrir</a:t>
            </a:r>
            <a:r>
              <a:rPr lang="en-GB" sz="2800" dirty="0" smtClean="0">
                <a:solidFill>
                  <a:srgbClr val="000000"/>
                </a:solidFill>
                <a:latin typeface="+mj-lt"/>
              </a:rPr>
              <a:t> </a:t>
            </a:r>
            <a:r>
              <a:rPr lang="en-GB" sz="2800" dirty="0" err="1" smtClean="0">
                <a:solidFill>
                  <a:srgbClr val="000000"/>
                </a:solidFill>
                <a:latin typeface="+mj-lt"/>
              </a:rPr>
              <a:t>leur</a:t>
            </a:r>
            <a:r>
              <a:rPr lang="en-GB" sz="2800" dirty="0" smtClean="0">
                <a:solidFill>
                  <a:srgbClr val="000000"/>
                </a:solidFill>
                <a:latin typeface="+mj-lt"/>
              </a:rPr>
              <a:t> passion</a:t>
            </a:r>
          </a:p>
          <a:p>
            <a:pPr>
              <a:buFontTx/>
              <a:buChar char="-"/>
            </a:pPr>
            <a:endParaRPr lang="en-GB" dirty="0" smtClean="0">
              <a:solidFill>
                <a:srgbClr val="000000"/>
              </a:solidFill>
              <a:latin typeface="Arial" pitchFamily="34" charset="0"/>
            </a:endParaRPr>
          </a:p>
          <a:p>
            <a:pPr>
              <a:buNone/>
            </a:pPr>
            <a:endParaRPr lang="fr-FR" dirty="0"/>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16</a:t>
            </a:fld>
            <a:endParaRPr lang="fr-FR"/>
          </a:p>
        </p:txBody>
      </p:sp>
      <p:sp>
        <p:nvSpPr>
          <p:cNvPr id="7" name="Titre 1"/>
          <p:cNvSpPr>
            <a:spLocks noGrp="1"/>
          </p:cNvSpPr>
          <p:nvPr>
            <p:ph type="title"/>
          </p:nvPr>
        </p:nvSpPr>
        <p:spPr>
          <a:xfrm>
            <a:off x="457200" y="285736"/>
            <a:ext cx="8229600" cy="1143000"/>
          </a:xfrm>
        </p:spPr>
        <p:txBody>
          <a:bodyPr>
            <a:normAutofit fontScale="90000"/>
          </a:bodyPr>
          <a:lstStyle/>
          <a:p>
            <a:r>
              <a:rPr lang="fr-FR" b="1" cap="small" dirty="0" smtClean="0">
                <a:solidFill>
                  <a:schemeClr val="tx1">
                    <a:lumMod val="85000"/>
                    <a:lumOff val="15000"/>
                  </a:schemeClr>
                </a:solidFill>
              </a:rPr>
              <a:t>Présentation des collectionneurs </a:t>
            </a:r>
            <a:br>
              <a:rPr lang="fr-FR" b="1" cap="small" dirty="0" smtClean="0">
                <a:solidFill>
                  <a:schemeClr val="tx1">
                    <a:lumMod val="85000"/>
                    <a:lumOff val="15000"/>
                  </a:schemeClr>
                </a:solidFill>
              </a:rPr>
            </a:br>
            <a:r>
              <a:rPr lang="fr-FR" sz="3100" b="1" dirty="0" smtClean="0">
                <a:solidFill>
                  <a:srgbClr val="C00000"/>
                </a:solidFill>
              </a:rPr>
              <a:t>Intérêt de la cible </a:t>
            </a:r>
            <a:endParaRPr lang="fr-FR" sz="3100" b="1"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17</a:t>
            </a:fld>
            <a:endParaRPr lang="fr-FR"/>
          </a:p>
        </p:txBody>
      </p:sp>
      <p:sp>
        <p:nvSpPr>
          <p:cNvPr id="7" name="Espace réservé du contenu 2"/>
          <p:cNvSpPr>
            <a:spLocks noGrp="1"/>
          </p:cNvSpPr>
          <p:nvPr>
            <p:ph idx="1"/>
          </p:nvPr>
        </p:nvSpPr>
        <p:spPr>
          <a:xfrm>
            <a:off x="1485936" y="1428736"/>
            <a:ext cx="8229600" cy="4525963"/>
          </a:xfrm>
        </p:spPr>
        <p:txBody>
          <a:bodyPr/>
          <a:lstStyle/>
          <a:p>
            <a:pPr marL="450850" indent="-450850">
              <a:buAutoNum type="arabicPeriod"/>
            </a:pPr>
            <a:r>
              <a:rPr lang="fr-FR" b="1" dirty="0" smtClean="0"/>
              <a:t>Présentation des collectionneurs</a:t>
            </a:r>
          </a:p>
          <a:p>
            <a:pPr marL="361950" indent="-361950">
              <a:buNone/>
            </a:pPr>
            <a:r>
              <a:rPr lang="fr-FR" dirty="0" smtClean="0"/>
              <a:t>1.1. Définitions/Segmentation</a:t>
            </a:r>
          </a:p>
          <a:p>
            <a:pPr marL="514350" indent="-514350">
              <a:buNone/>
            </a:pPr>
            <a:r>
              <a:rPr lang="fr-FR" dirty="0" smtClean="0"/>
              <a:t>1.2. Intérêt de la cible</a:t>
            </a:r>
          </a:p>
          <a:p>
            <a:pPr marL="450850" indent="-450850">
              <a:buNone/>
            </a:pPr>
            <a:r>
              <a:rPr lang="fr-FR" dirty="0" smtClean="0">
                <a:solidFill>
                  <a:srgbClr val="C00000"/>
                </a:solidFill>
              </a:rPr>
              <a:t>1.3. Accessibilité</a:t>
            </a:r>
          </a:p>
          <a:p>
            <a:endParaRPr lang="fr-FR" dirty="0"/>
          </a:p>
        </p:txBody>
      </p:sp>
      <p:pic>
        <p:nvPicPr>
          <p:cNvPr id="3074" name="Picture 2" descr="C:\Users\bureau\Desktop\Wallart - Binome\Des_a_coudre_fee.jpg"/>
          <p:cNvPicPr>
            <a:picLocks noChangeAspect="1" noChangeArrowheads="1"/>
          </p:cNvPicPr>
          <p:nvPr/>
        </p:nvPicPr>
        <p:blipFill>
          <a:blip r:embed="rId2"/>
          <a:srcRect b="53474"/>
          <a:stretch>
            <a:fillRect/>
          </a:stretch>
        </p:blipFill>
        <p:spPr bwMode="auto">
          <a:xfrm>
            <a:off x="972121" y="4214818"/>
            <a:ext cx="7028903" cy="17859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2916238" y="2276475"/>
            <a:ext cx="3168650" cy="503238"/>
          </a:xfrm>
          <a:prstGeom prst="rect">
            <a:avLst/>
          </a:prstGeom>
          <a:solidFill>
            <a:srgbClr val="FF5050"/>
          </a:solidFill>
          <a:ln w="9525">
            <a:solidFill>
              <a:srgbClr val="FF5050"/>
            </a:solidFill>
            <a:miter lim="800000"/>
            <a:headEnd/>
            <a:tailEnd/>
          </a:ln>
        </p:spPr>
        <p:txBody>
          <a:bodyPr wrap="none" anchor="ctr"/>
          <a:lstStyle/>
          <a:p>
            <a:r>
              <a:rPr lang="fr-FR" sz="1300">
                <a:solidFill>
                  <a:schemeClr val="tx1"/>
                </a:solidFill>
              </a:rPr>
              <a:t>Comment séduire les collectionneurs ?</a:t>
            </a:r>
          </a:p>
        </p:txBody>
      </p:sp>
      <p:sp>
        <p:nvSpPr>
          <p:cNvPr id="18435" name="Rectangle 5"/>
          <p:cNvSpPr>
            <a:spLocks noChangeArrowheads="1"/>
          </p:cNvSpPr>
          <p:nvPr/>
        </p:nvSpPr>
        <p:spPr bwMode="auto">
          <a:xfrm>
            <a:off x="5580063" y="2925763"/>
            <a:ext cx="3168650" cy="503237"/>
          </a:xfrm>
          <a:prstGeom prst="rect">
            <a:avLst/>
          </a:prstGeom>
          <a:solidFill>
            <a:schemeClr val="bg2"/>
          </a:solidFill>
          <a:ln w="9525">
            <a:solidFill>
              <a:schemeClr val="bg2"/>
            </a:solidFill>
            <a:miter lim="800000"/>
            <a:headEnd/>
            <a:tailEnd/>
          </a:ln>
        </p:spPr>
        <p:txBody>
          <a:bodyPr wrap="none" anchor="ctr"/>
          <a:lstStyle/>
          <a:p>
            <a:r>
              <a:rPr lang="fr-FR" sz="1300"/>
              <a:t>Comment toucher les collectionneurs ?</a:t>
            </a:r>
          </a:p>
        </p:txBody>
      </p:sp>
      <p:sp>
        <p:nvSpPr>
          <p:cNvPr id="18436" name="Rectangle 6"/>
          <p:cNvSpPr>
            <a:spLocks noChangeArrowheads="1"/>
          </p:cNvSpPr>
          <p:nvPr/>
        </p:nvSpPr>
        <p:spPr bwMode="auto">
          <a:xfrm>
            <a:off x="323850" y="2997200"/>
            <a:ext cx="3168650" cy="503238"/>
          </a:xfrm>
          <a:prstGeom prst="rect">
            <a:avLst/>
          </a:prstGeom>
          <a:solidFill>
            <a:schemeClr val="bg2"/>
          </a:solidFill>
          <a:ln w="9525">
            <a:solidFill>
              <a:schemeClr val="bg2"/>
            </a:solidFill>
            <a:miter lim="800000"/>
            <a:headEnd/>
            <a:tailEnd/>
          </a:ln>
        </p:spPr>
        <p:txBody>
          <a:bodyPr wrap="none" anchor="ctr"/>
          <a:lstStyle/>
          <a:p>
            <a:r>
              <a:rPr lang="fr-FR" sz="1300"/>
              <a:t>Où toucher les collectionneurs</a:t>
            </a:r>
            <a:r>
              <a:rPr lang="fr-FR" sz="1300">
                <a:solidFill>
                  <a:schemeClr val="tx1"/>
                </a:solidFill>
              </a:rPr>
              <a:t> </a:t>
            </a:r>
            <a:r>
              <a:rPr lang="fr-FR" sz="1300"/>
              <a:t>?</a:t>
            </a:r>
          </a:p>
        </p:txBody>
      </p:sp>
      <p:sp>
        <p:nvSpPr>
          <p:cNvPr id="18437" name="Rectangle 7"/>
          <p:cNvSpPr>
            <a:spLocks noChangeArrowheads="1"/>
          </p:cNvSpPr>
          <p:nvPr/>
        </p:nvSpPr>
        <p:spPr bwMode="auto">
          <a:xfrm>
            <a:off x="2916238" y="1557338"/>
            <a:ext cx="3168650" cy="503237"/>
          </a:xfrm>
          <a:prstGeom prst="rect">
            <a:avLst/>
          </a:prstGeom>
          <a:solidFill>
            <a:srgbClr val="FF9900"/>
          </a:solidFill>
          <a:ln w="9525">
            <a:solidFill>
              <a:srgbClr val="FF9900"/>
            </a:solidFill>
            <a:miter lim="800000"/>
            <a:headEnd/>
            <a:tailEnd/>
          </a:ln>
        </p:spPr>
        <p:txBody>
          <a:bodyPr wrap="none" anchor="ctr"/>
          <a:lstStyle/>
          <a:p>
            <a:r>
              <a:rPr lang="fr-FR" sz="1300">
                <a:solidFill>
                  <a:schemeClr val="tx1"/>
                </a:solidFill>
              </a:rPr>
              <a:t>Comment définir les collectionneurs ?</a:t>
            </a:r>
          </a:p>
        </p:txBody>
      </p:sp>
      <p:sp>
        <p:nvSpPr>
          <p:cNvPr id="18438" name="Rectangle 8"/>
          <p:cNvSpPr>
            <a:spLocks noChangeArrowheads="1"/>
          </p:cNvSpPr>
          <p:nvPr/>
        </p:nvSpPr>
        <p:spPr bwMode="auto">
          <a:xfrm>
            <a:off x="468313" y="12684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Caractéristiques des </a:t>
            </a:r>
          </a:p>
          <a:p>
            <a:r>
              <a:rPr lang="fr-FR" sz="1300">
                <a:solidFill>
                  <a:schemeClr val="tx1"/>
                </a:solidFill>
              </a:rPr>
              <a:t>collectionneurs ?</a:t>
            </a:r>
          </a:p>
        </p:txBody>
      </p:sp>
      <p:sp>
        <p:nvSpPr>
          <p:cNvPr id="18439" name="Rectangle 9"/>
          <p:cNvSpPr>
            <a:spLocks noChangeArrowheads="1"/>
          </p:cNvSpPr>
          <p:nvPr/>
        </p:nvSpPr>
        <p:spPr bwMode="auto">
          <a:xfrm>
            <a:off x="3492500" y="8366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Quel est l’intérêt ?</a:t>
            </a:r>
          </a:p>
        </p:txBody>
      </p:sp>
      <p:sp>
        <p:nvSpPr>
          <p:cNvPr id="18440" name="Rectangle 10"/>
          <p:cNvSpPr>
            <a:spLocks noChangeArrowheads="1"/>
          </p:cNvSpPr>
          <p:nvPr/>
        </p:nvSpPr>
        <p:spPr bwMode="auto">
          <a:xfrm>
            <a:off x="6588125" y="1268413"/>
            <a:ext cx="1908175" cy="503237"/>
          </a:xfrm>
          <a:prstGeom prst="rect">
            <a:avLst/>
          </a:prstGeom>
          <a:solidFill>
            <a:srgbClr val="FF9900"/>
          </a:solidFill>
          <a:ln w="9525">
            <a:solidFill>
              <a:srgbClr val="FF9900"/>
            </a:solidFill>
            <a:miter lim="800000"/>
            <a:headEnd/>
            <a:tailEnd/>
          </a:ln>
        </p:spPr>
        <p:txBody>
          <a:bodyPr wrap="none" anchor="ctr"/>
          <a:lstStyle/>
          <a:p>
            <a:r>
              <a:rPr lang="fr-FR" sz="1300">
                <a:solidFill>
                  <a:schemeClr val="tx1"/>
                </a:solidFill>
              </a:rPr>
              <a:t>Accessibilité ?</a:t>
            </a:r>
          </a:p>
        </p:txBody>
      </p:sp>
      <p:sp>
        <p:nvSpPr>
          <p:cNvPr id="18441" name="Rectangle 11"/>
          <p:cNvSpPr>
            <a:spLocks noChangeArrowheads="1"/>
          </p:cNvSpPr>
          <p:nvPr/>
        </p:nvSpPr>
        <p:spPr bwMode="auto">
          <a:xfrm>
            <a:off x="107950" y="3933825"/>
            <a:ext cx="1368425" cy="647700"/>
          </a:xfrm>
          <a:prstGeom prst="rect">
            <a:avLst/>
          </a:prstGeom>
          <a:solidFill>
            <a:schemeClr val="bg2"/>
          </a:solidFill>
          <a:ln w="9525">
            <a:solidFill>
              <a:schemeClr val="bg2"/>
            </a:solidFill>
            <a:miter lim="800000"/>
            <a:headEnd/>
            <a:tailEnd/>
          </a:ln>
        </p:spPr>
        <p:txBody>
          <a:bodyPr anchor="ctr"/>
          <a:lstStyle/>
          <a:p>
            <a:r>
              <a:rPr lang="fr-FR" sz="1300"/>
              <a:t>Quel environnement ?</a:t>
            </a:r>
          </a:p>
        </p:txBody>
      </p:sp>
      <p:sp>
        <p:nvSpPr>
          <p:cNvPr id="18442" name="Rectangle 12"/>
          <p:cNvSpPr>
            <a:spLocks noChangeArrowheads="1"/>
          </p:cNvSpPr>
          <p:nvPr/>
        </p:nvSpPr>
        <p:spPr bwMode="auto">
          <a:xfrm>
            <a:off x="1547813" y="3933825"/>
            <a:ext cx="1295400" cy="647700"/>
          </a:xfrm>
          <a:prstGeom prst="rect">
            <a:avLst/>
          </a:prstGeom>
          <a:solidFill>
            <a:schemeClr val="bg2"/>
          </a:solidFill>
          <a:ln w="9525">
            <a:solidFill>
              <a:schemeClr val="bg2"/>
            </a:solidFill>
            <a:miter lim="800000"/>
            <a:headEnd/>
            <a:tailEnd/>
          </a:ln>
        </p:spPr>
        <p:txBody>
          <a:bodyPr anchor="ctr"/>
          <a:lstStyle/>
          <a:p>
            <a:r>
              <a:rPr lang="fr-FR" sz="1300"/>
              <a:t>Quel Circuit de distribution ?</a:t>
            </a:r>
          </a:p>
        </p:txBody>
      </p:sp>
      <p:sp>
        <p:nvSpPr>
          <p:cNvPr id="18443" name="Rectangle 13"/>
          <p:cNvSpPr>
            <a:spLocks noChangeArrowheads="1"/>
          </p:cNvSpPr>
          <p:nvPr/>
        </p:nvSpPr>
        <p:spPr bwMode="auto">
          <a:xfrm>
            <a:off x="2916238" y="3933825"/>
            <a:ext cx="1368425" cy="647700"/>
          </a:xfrm>
          <a:prstGeom prst="rect">
            <a:avLst/>
          </a:prstGeom>
          <a:solidFill>
            <a:schemeClr val="bg2"/>
          </a:solidFill>
          <a:ln w="9525">
            <a:solidFill>
              <a:schemeClr val="bg2"/>
            </a:solidFill>
            <a:miter lim="800000"/>
            <a:headEnd/>
            <a:tailEnd/>
          </a:ln>
        </p:spPr>
        <p:txBody>
          <a:bodyPr anchor="ctr"/>
          <a:lstStyle/>
          <a:p>
            <a:r>
              <a:rPr lang="fr-FR" sz="1300"/>
              <a:t>Comment communiquer ?</a:t>
            </a:r>
          </a:p>
        </p:txBody>
      </p:sp>
      <p:sp>
        <p:nvSpPr>
          <p:cNvPr id="18444" name="Rectangle 14"/>
          <p:cNvSpPr>
            <a:spLocks noChangeArrowheads="1"/>
          </p:cNvSpPr>
          <p:nvPr/>
        </p:nvSpPr>
        <p:spPr bwMode="auto">
          <a:xfrm>
            <a:off x="4356100" y="3933825"/>
            <a:ext cx="1439863" cy="647700"/>
          </a:xfrm>
          <a:prstGeom prst="rect">
            <a:avLst/>
          </a:prstGeom>
          <a:solidFill>
            <a:schemeClr val="bg2"/>
          </a:solidFill>
          <a:ln w="9525">
            <a:solidFill>
              <a:schemeClr val="bg2"/>
            </a:solidFill>
            <a:miter lim="800000"/>
            <a:headEnd/>
            <a:tailEnd/>
          </a:ln>
        </p:spPr>
        <p:txBody>
          <a:bodyPr anchor="ctr"/>
          <a:lstStyle/>
          <a:p>
            <a:r>
              <a:rPr lang="fr-FR" sz="1300"/>
              <a:t>Quelles sont leurs attentes ?</a:t>
            </a:r>
          </a:p>
        </p:txBody>
      </p:sp>
      <p:sp>
        <p:nvSpPr>
          <p:cNvPr id="18445" name="Rectangle 15"/>
          <p:cNvSpPr>
            <a:spLocks noChangeArrowheads="1"/>
          </p:cNvSpPr>
          <p:nvPr/>
        </p:nvSpPr>
        <p:spPr bwMode="auto">
          <a:xfrm>
            <a:off x="5867400" y="3860800"/>
            <a:ext cx="1655763" cy="719138"/>
          </a:xfrm>
          <a:prstGeom prst="rect">
            <a:avLst/>
          </a:prstGeom>
          <a:solidFill>
            <a:schemeClr val="bg2"/>
          </a:solidFill>
          <a:ln w="9525">
            <a:solidFill>
              <a:schemeClr val="bg2"/>
            </a:solidFill>
            <a:miter lim="800000"/>
            <a:headEnd/>
            <a:tailEnd/>
          </a:ln>
        </p:spPr>
        <p:txBody>
          <a:bodyPr anchor="ctr"/>
          <a:lstStyle/>
          <a:p>
            <a:r>
              <a:rPr lang="fr-FR" sz="1300"/>
              <a:t>Quelles sont les nouvelles tendances ?</a:t>
            </a:r>
          </a:p>
        </p:txBody>
      </p:sp>
      <p:sp>
        <p:nvSpPr>
          <p:cNvPr id="18446" name="Rectangle 16"/>
          <p:cNvSpPr>
            <a:spLocks noChangeArrowheads="1"/>
          </p:cNvSpPr>
          <p:nvPr/>
        </p:nvSpPr>
        <p:spPr bwMode="auto">
          <a:xfrm>
            <a:off x="7596188" y="3933825"/>
            <a:ext cx="1476375" cy="647700"/>
          </a:xfrm>
          <a:prstGeom prst="rect">
            <a:avLst/>
          </a:prstGeom>
          <a:solidFill>
            <a:schemeClr val="bg2"/>
          </a:solidFill>
          <a:ln w="9525">
            <a:solidFill>
              <a:schemeClr val="bg2"/>
            </a:solidFill>
            <a:miter lim="800000"/>
            <a:headEnd/>
            <a:tailEnd/>
          </a:ln>
        </p:spPr>
        <p:txBody>
          <a:bodyPr anchor="ctr"/>
          <a:lstStyle/>
          <a:p>
            <a:r>
              <a:rPr lang="fr-FR" sz="1300"/>
              <a:t>Offres promotionnelles ?</a:t>
            </a:r>
          </a:p>
        </p:txBody>
      </p:sp>
      <p:sp>
        <p:nvSpPr>
          <p:cNvPr id="18447" name="Line 17"/>
          <p:cNvSpPr>
            <a:spLocks noChangeShapeType="1"/>
          </p:cNvSpPr>
          <p:nvPr/>
        </p:nvSpPr>
        <p:spPr bwMode="auto">
          <a:xfrm flipV="1">
            <a:off x="4427538" y="1341438"/>
            <a:ext cx="0" cy="215900"/>
          </a:xfrm>
          <a:prstGeom prst="line">
            <a:avLst/>
          </a:prstGeom>
          <a:noFill/>
          <a:ln w="12700">
            <a:solidFill>
              <a:schemeClr val="bg2"/>
            </a:solidFill>
            <a:round/>
            <a:headEnd/>
            <a:tailEnd/>
          </a:ln>
        </p:spPr>
        <p:txBody>
          <a:bodyPr wrap="none" anchor="ctr"/>
          <a:lstStyle/>
          <a:p>
            <a:endParaRPr lang="fr-FR"/>
          </a:p>
        </p:txBody>
      </p:sp>
      <p:sp>
        <p:nvSpPr>
          <p:cNvPr id="18448" name="Line 18"/>
          <p:cNvSpPr>
            <a:spLocks noChangeShapeType="1"/>
          </p:cNvSpPr>
          <p:nvPr/>
        </p:nvSpPr>
        <p:spPr bwMode="auto">
          <a:xfrm flipV="1">
            <a:off x="6084888" y="1773238"/>
            <a:ext cx="792162" cy="215900"/>
          </a:xfrm>
          <a:prstGeom prst="line">
            <a:avLst/>
          </a:prstGeom>
          <a:noFill/>
          <a:ln w="12700">
            <a:solidFill>
              <a:srgbClr val="FF9900"/>
            </a:solidFill>
            <a:round/>
            <a:headEnd/>
            <a:tailEnd/>
          </a:ln>
        </p:spPr>
        <p:txBody>
          <a:bodyPr wrap="none" anchor="ctr"/>
          <a:lstStyle/>
          <a:p>
            <a:endParaRPr lang="fr-FR"/>
          </a:p>
        </p:txBody>
      </p:sp>
      <p:sp>
        <p:nvSpPr>
          <p:cNvPr id="18449" name="Line 19"/>
          <p:cNvSpPr>
            <a:spLocks noChangeShapeType="1"/>
          </p:cNvSpPr>
          <p:nvPr/>
        </p:nvSpPr>
        <p:spPr bwMode="auto">
          <a:xfrm flipH="1" flipV="1">
            <a:off x="2411413" y="1484313"/>
            <a:ext cx="504825" cy="360362"/>
          </a:xfrm>
          <a:prstGeom prst="line">
            <a:avLst/>
          </a:prstGeom>
          <a:noFill/>
          <a:ln w="12700">
            <a:solidFill>
              <a:schemeClr val="bg2"/>
            </a:solidFill>
            <a:round/>
            <a:headEnd/>
            <a:tailEnd/>
          </a:ln>
        </p:spPr>
        <p:txBody>
          <a:bodyPr wrap="none" anchor="ctr"/>
          <a:lstStyle/>
          <a:p>
            <a:endParaRPr lang="fr-FR"/>
          </a:p>
        </p:txBody>
      </p:sp>
      <p:sp>
        <p:nvSpPr>
          <p:cNvPr id="18450" name="Line 20"/>
          <p:cNvSpPr>
            <a:spLocks noChangeShapeType="1"/>
          </p:cNvSpPr>
          <p:nvPr/>
        </p:nvSpPr>
        <p:spPr bwMode="auto">
          <a:xfrm flipV="1">
            <a:off x="8270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18451" name="Line 21"/>
          <p:cNvSpPr>
            <a:spLocks noChangeShapeType="1"/>
          </p:cNvSpPr>
          <p:nvPr/>
        </p:nvSpPr>
        <p:spPr bwMode="auto">
          <a:xfrm flipV="1">
            <a:off x="4427538" y="2060575"/>
            <a:ext cx="0" cy="215900"/>
          </a:xfrm>
          <a:prstGeom prst="line">
            <a:avLst/>
          </a:prstGeom>
          <a:noFill/>
          <a:ln w="9525">
            <a:solidFill>
              <a:srgbClr val="FF5050"/>
            </a:solidFill>
            <a:round/>
            <a:headEnd/>
            <a:tailEnd type="triangle" w="med" len="med"/>
          </a:ln>
        </p:spPr>
        <p:txBody>
          <a:bodyPr wrap="none" anchor="ctr"/>
          <a:lstStyle/>
          <a:p>
            <a:endParaRPr lang="fr-FR"/>
          </a:p>
        </p:txBody>
      </p:sp>
      <p:sp>
        <p:nvSpPr>
          <p:cNvPr id="18452" name="Line 22"/>
          <p:cNvSpPr>
            <a:spLocks noChangeShapeType="1"/>
          </p:cNvSpPr>
          <p:nvPr/>
        </p:nvSpPr>
        <p:spPr bwMode="auto">
          <a:xfrm flipV="1">
            <a:off x="3492500" y="2781300"/>
            <a:ext cx="935038" cy="360363"/>
          </a:xfrm>
          <a:prstGeom prst="line">
            <a:avLst/>
          </a:prstGeom>
          <a:noFill/>
          <a:ln w="9525">
            <a:solidFill>
              <a:schemeClr val="bg2"/>
            </a:solidFill>
            <a:round/>
            <a:headEnd type="triangle" w="med" len="med"/>
            <a:tailEnd/>
          </a:ln>
        </p:spPr>
        <p:txBody>
          <a:bodyPr wrap="none" anchor="ctr"/>
          <a:lstStyle/>
          <a:p>
            <a:endParaRPr lang="fr-FR"/>
          </a:p>
        </p:txBody>
      </p:sp>
      <p:sp>
        <p:nvSpPr>
          <p:cNvPr id="18453" name="Line 23"/>
          <p:cNvSpPr>
            <a:spLocks noChangeShapeType="1"/>
          </p:cNvSpPr>
          <p:nvPr/>
        </p:nvSpPr>
        <p:spPr bwMode="auto">
          <a:xfrm flipH="1" flipV="1">
            <a:off x="4427538" y="2781300"/>
            <a:ext cx="1152525" cy="360363"/>
          </a:xfrm>
          <a:prstGeom prst="line">
            <a:avLst/>
          </a:prstGeom>
          <a:noFill/>
          <a:ln w="9525">
            <a:solidFill>
              <a:schemeClr val="bg2"/>
            </a:solidFill>
            <a:round/>
            <a:headEnd type="triangle" w="med" len="med"/>
            <a:tailEnd/>
          </a:ln>
        </p:spPr>
        <p:txBody>
          <a:bodyPr wrap="none" anchor="ctr"/>
          <a:lstStyle/>
          <a:p>
            <a:endParaRPr lang="fr-FR"/>
          </a:p>
        </p:txBody>
      </p:sp>
      <p:sp>
        <p:nvSpPr>
          <p:cNvPr id="18454" name="Line 24"/>
          <p:cNvSpPr>
            <a:spLocks noChangeShapeType="1"/>
          </p:cNvSpPr>
          <p:nvPr/>
        </p:nvSpPr>
        <p:spPr bwMode="auto">
          <a:xfrm flipH="1">
            <a:off x="1187450" y="3500438"/>
            <a:ext cx="431800" cy="433387"/>
          </a:xfrm>
          <a:prstGeom prst="line">
            <a:avLst/>
          </a:prstGeom>
          <a:noFill/>
          <a:ln w="9525">
            <a:solidFill>
              <a:schemeClr val="bg2"/>
            </a:solidFill>
            <a:round/>
            <a:headEnd/>
            <a:tailEnd type="triangle" w="med" len="med"/>
          </a:ln>
        </p:spPr>
        <p:txBody>
          <a:bodyPr wrap="none" anchor="ctr"/>
          <a:lstStyle/>
          <a:p>
            <a:endParaRPr lang="fr-FR"/>
          </a:p>
        </p:txBody>
      </p:sp>
      <p:sp>
        <p:nvSpPr>
          <p:cNvPr id="18455" name="Line 25"/>
          <p:cNvSpPr>
            <a:spLocks noChangeShapeType="1"/>
          </p:cNvSpPr>
          <p:nvPr/>
        </p:nvSpPr>
        <p:spPr bwMode="auto">
          <a:xfrm>
            <a:off x="1763713" y="3500438"/>
            <a:ext cx="144462" cy="433387"/>
          </a:xfrm>
          <a:prstGeom prst="line">
            <a:avLst/>
          </a:prstGeom>
          <a:noFill/>
          <a:ln w="9525">
            <a:solidFill>
              <a:schemeClr val="bg2"/>
            </a:solidFill>
            <a:round/>
            <a:headEnd/>
            <a:tailEnd type="triangle" w="med" len="med"/>
          </a:ln>
        </p:spPr>
        <p:txBody>
          <a:bodyPr wrap="none" anchor="ctr"/>
          <a:lstStyle/>
          <a:p>
            <a:endParaRPr lang="fr-FR"/>
          </a:p>
        </p:txBody>
      </p:sp>
      <p:sp>
        <p:nvSpPr>
          <p:cNvPr id="18456" name="Line 26"/>
          <p:cNvSpPr>
            <a:spLocks noChangeShapeType="1"/>
          </p:cNvSpPr>
          <p:nvPr/>
        </p:nvSpPr>
        <p:spPr bwMode="auto">
          <a:xfrm>
            <a:off x="2268538" y="3500438"/>
            <a:ext cx="1150937" cy="433387"/>
          </a:xfrm>
          <a:prstGeom prst="line">
            <a:avLst/>
          </a:prstGeom>
          <a:noFill/>
          <a:ln w="9525">
            <a:solidFill>
              <a:schemeClr val="bg2"/>
            </a:solidFill>
            <a:round/>
            <a:headEnd/>
            <a:tailEnd type="triangle" w="med" len="med"/>
          </a:ln>
        </p:spPr>
        <p:txBody>
          <a:bodyPr wrap="none" anchor="ctr"/>
          <a:lstStyle/>
          <a:p>
            <a:endParaRPr lang="fr-FR"/>
          </a:p>
        </p:txBody>
      </p:sp>
      <p:sp>
        <p:nvSpPr>
          <p:cNvPr id="18457" name="Line 27"/>
          <p:cNvSpPr>
            <a:spLocks noChangeShapeType="1"/>
          </p:cNvSpPr>
          <p:nvPr/>
        </p:nvSpPr>
        <p:spPr bwMode="auto">
          <a:xfrm flipH="1">
            <a:off x="5148263" y="3429000"/>
            <a:ext cx="1439862" cy="504825"/>
          </a:xfrm>
          <a:prstGeom prst="line">
            <a:avLst/>
          </a:prstGeom>
          <a:noFill/>
          <a:ln w="9525">
            <a:solidFill>
              <a:schemeClr val="bg2"/>
            </a:solidFill>
            <a:round/>
            <a:headEnd/>
            <a:tailEnd type="triangle" w="med" len="med"/>
          </a:ln>
        </p:spPr>
        <p:txBody>
          <a:bodyPr wrap="none" anchor="ctr"/>
          <a:lstStyle/>
          <a:p>
            <a:endParaRPr lang="fr-FR"/>
          </a:p>
        </p:txBody>
      </p:sp>
      <p:sp>
        <p:nvSpPr>
          <p:cNvPr id="18458" name="Line 28"/>
          <p:cNvSpPr>
            <a:spLocks noChangeShapeType="1"/>
          </p:cNvSpPr>
          <p:nvPr/>
        </p:nvSpPr>
        <p:spPr bwMode="auto">
          <a:xfrm>
            <a:off x="6877050" y="3429000"/>
            <a:ext cx="0" cy="431800"/>
          </a:xfrm>
          <a:prstGeom prst="line">
            <a:avLst/>
          </a:prstGeom>
          <a:noFill/>
          <a:ln w="9525">
            <a:solidFill>
              <a:schemeClr val="bg2"/>
            </a:solidFill>
            <a:round/>
            <a:headEnd/>
            <a:tailEnd type="triangle" w="med" len="med"/>
          </a:ln>
        </p:spPr>
        <p:txBody>
          <a:bodyPr wrap="none" anchor="ctr"/>
          <a:lstStyle/>
          <a:p>
            <a:endParaRPr lang="fr-FR"/>
          </a:p>
        </p:txBody>
      </p:sp>
      <p:sp>
        <p:nvSpPr>
          <p:cNvPr id="18459" name="Line 29"/>
          <p:cNvSpPr>
            <a:spLocks noChangeShapeType="1"/>
          </p:cNvSpPr>
          <p:nvPr/>
        </p:nvSpPr>
        <p:spPr bwMode="auto">
          <a:xfrm>
            <a:off x="7812088" y="3429000"/>
            <a:ext cx="431800" cy="504825"/>
          </a:xfrm>
          <a:prstGeom prst="line">
            <a:avLst/>
          </a:prstGeom>
          <a:noFill/>
          <a:ln w="9525">
            <a:solidFill>
              <a:schemeClr val="bg2"/>
            </a:solidFill>
            <a:round/>
            <a:headEnd/>
            <a:tailEnd type="triangle" w="med" len="med"/>
          </a:ln>
        </p:spPr>
        <p:txBody>
          <a:bodyPr wrap="none" anchor="ctr"/>
          <a:lstStyle/>
          <a:p>
            <a:endParaRPr lang="fr-FR"/>
          </a:p>
        </p:txBody>
      </p:sp>
      <p:sp>
        <p:nvSpPr>
          <p:cNvPr id="18460" name="Line 30"/>
          <p:cNvSpPr>
            <a:spLocks noChangeShapeType="1"/>
          </p:cNvSpPr>
          <p:nvPr/>
        </p:nvSpPr>
        <p:spPr bwMode="auto">
          <a:xfrm flipV="1">
            <a:off x="1979613"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18461" name="Line 31"/>
          <p:cNvSpPr>
            <a:spLocks noChangeShapeType="1"/>
          </p:cNvSpPr>
          <p:nvPr/>
        </p:nvSpPr>
        <p:spPr bwMode="auto">
          <a:xfrm flipV="1">
            <a:off x="6732588" y="981075"/>
            <a:ext cx="0" cy="287338"/>
          </a:xfrm>
          <a:prstGeom prst="line">
            <a:avLst/>
          </a:prstGeom>
          <a:noFill/>
          <a:ln w="12700">
            <a:solidFill>
              <a:srgbClr val="FF9900"/>
            </a:solidFill>
            <a:round/>
            <a:headEnd/>
            <a:tailEnd type="triangle" w="med" len="med"/>
          </a:ln>
        </p:spPr>
        <p:txBody>
          <a:bodyPr wrap="none" anchor="ctr"/>
          <a:lstStyle/>
          <a:p>
            <a:endParaRPr lang="fr-FR"/>
          </a:p>
        </p:txBody>
      </p:sp>
      <p:sp>
        <p:nvSpPr>
          <p:cNvPr id="18462" name="Line 32"/>
          <p:cNvSpPr>
            <a:spLocks noChangeShapeType="1"/>
          </p:cNvSpPr>
          <p:nvPr/>
        </p:nvSpPr>
        <p:spPr bwMode="auto">
          <a:xfrm flipV="1">
            <a:off x="8243888" y="981075"/>
            <a:ext cx="0" cy="287338"/>
          </a:xfrm>
          <a:prstGeom prst="line">
            <a:avLst/>
          </a:prstGeom>
          <a:noFill/>
          <a:ln w="12700">
            <a:solidFill>
              <a:srgbClr val="FF9900"/>
            </a:solidFill>
            <a:round/>
            <a:headEnd/>
            <a:tailEnd type="triangle" w="med" len="med"/>
          </a:ln>
        </p:spPr>
        <p:txBody>
          <a:bodyPr wrap="none" anchor="ctr"/>
          <a:lstStyle/>
          <a:p>
            <a:endParaRPr lang="fr-FR"/>
          </a:p>
        </p:txBody>
      </p:sp>
      <p:sp>
        <p:nvSpPr>
          <p:cNvPr id="18463" name="Line 33"/>
          <p:cNvSpPr>
            <a:spLocks noChangeShapeType="1"/>
          </p:cNvSpPr>
          <p:nvPr/>
        </p:nvSpPr>
        <p:spPr bwMode="auto">
          <a:xfrm flipV="1">
            <a:off x="3492500"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18464" name="Line 34"/>
          <p:cNvSpPr>
            <a:spLocks noChangeShapeType="1"/>
          </p:cNvSpPr>
          <p:nvPr/>
        </p:nvSpPr>
        <p:spPr bwMode="auto">
          <a:xfrm flipV="1">
            <a:off x="4427538"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18465" name="Line 35"/>
          <p:cNvSpPr>
            <a:spLocks noChangeShapeType="1"/>
          </p:cNvSpPr>
          <p:nvPr/>
        </p:nvSpPr>
        <p:spPr bwMode="auto">
          <a:xfrm flipV="1">
            <a:off x="5364163"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18466" name="Line 36"/>
          <p:cNvSpPr>
            <a:spLocks noChangeShapeType="1"/>
          </p:cNvSpPr>
          <p:nvPr/>
        </p:nvSpPr>
        <p:spPr bwMode="auto">
          <a:xfrm>
            <a:off x="755650"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18467" name="Line 37"/>
          <p:cNvSpPr>
            <a:spLocks noChangeShapeType="1"/>
          </p:cNvSpPr>
          <p:nvPr/>
        </p:nvSpPr>
        <p:spPr bwMode="auto">
          <a:xfrm>
            <a:off x="1547813"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18468" name="Line 38"/>
          <p:cNvSpPr>
            <a:spLocks noChangeShapeType="1"/>
          </p:cNvSpPr>
          <p:nvPr/>
        </p:nvSpPr>
        <p:spPr bwMode="auto">
          <a:xfrm>
            <a:off x="1835150"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18469" name="Line 39"/>
          <p:cNvSpPr>
            <a:spLocks noChangeShapeType="1"/>
          </p:cNvSpPr>
          <p:nvPr/>
        </p:nvSpPr>
        <p:spPr bwMode="auto">
          <a:xfrm>
            <a:off x="2843213"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18470" name="Line 40"/>
          <p:cNvSpPr>
            <a:spLocks noChangeShapeType="1"/>
          </p:cNvSpPr>
          <p:nvPr/>
        </p:nvSpPr>
        <p:spPr bwMode="auto">
          <a:xfrm>
            <a:off x="1690688" y="5516563"/>
            <a:ext cx="1587" cy="649287"/>
          </a:xfrm>
          <a:prstGeom prst="line">
            <a:avLst/>
          </a:prstGeom>
          <a:noFill/>
          <a:ln w="9525">
            <a:solidFill>
              <a:schemeClr val="bg2"/>
            </a:solidFill>
            <a:round/>
            <a:headEnd/>
            <a:tailEnd type="triangle" w="med" len="med"/>
          </a:ln>
        </p:spPr>
        <p:txBody>
          <a:bodyPr wrap="none" anchor="ctr"/>
          <a:lstStyle/>
          <a:p>
            <a:endParaRPr lang="fr-FR"/>
          </a:p>
        </p:txBody>
      </p:sp>
      <p:sp>
        <p:nvSpPr>
          <p:cNvPr id="18471" name="Line 41"/>
          <p:cNvSpPr>
            <a:spLocks noChangeShapeType="1"/>
          </p:cNvSpPr>
          <p:nvPr/>
        </p:nvSpPr>
        <p:spPr bwMode="auto">
          <a:xfrm flipH="1">
            <a:off x="1042988" y="5445125"/>
            <a:ext cx="504825" cy="215900"/>
          </a:xfrm>
          <a:prstGeom prst="line">
            <a:avLst/>
          </a:prstGeom>
          <a:noFill/>
          <a:ln w="9525">
            <a:solidFill>
              <a:schemeClr val="bg2"/>
            </a:solidFill>
            <a:round/>
            <a:headEnd/>
            <a:tailEnd type="triangle" w="med" len="med"/>
          </a:ln>
        </p:spPr>
        <p:txBody>
          <a:bodyPr wrap="none" anchor="ctr"/>
          <a:lstStyle/>
          <a:p>
            <a:endParaRPr lang="fr-FR"/>
          </a:p>
        </p:txBody>
      </p:sp>
      <p:sp>
        <p:nvSpPr>
          <p:cNvPr id="18472" name="Line 42"/>
          <p:cNvSpPr>
            <a:spLocks noChangeShapeType="1"/>
          </p:cNvSpPr>
          <p:nvPr/>
        </p:nvSpPr>
        <p:spPr bwMode="auto">
          <a:xfrm>
            <a:off x="3635375"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18473" name="Line 43"/>
          <p:cNvSpPr>
            <a:spLocks noChangeShapeType="1"/>
          </p:cNvSpPr>
          <p:nvPr/>
        </p:nvSpPr>
        <p:spPr bwMode="auto">
          <a:xfrm>
            <a:off x="4140200"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18474" name="Line 44"/>
          <p:cNvSpPr>
            <a:spLocks noChangeShapeType="1"/>
          </p:cNvSpPr>
          <p:nvPr/>
        </p:nvSpPr>
        <p:spPr bwMode="auto">
          <a:xfrm>
            <a:off x="4500563"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18475" name="Line 45"/>
          <p:cNvSpPr>
            <a:spLocks noChangeShapeType="1"/>
          </p:cNvSpPr>
          <p:nvPr/>
        </p:nvSpPr>
        <p:spPr bwMode="auto">
          <a:xfrm>
            <a:off x="5076825" y="4581525"/>
            <a:ext cx="0" cy="1655763"/>
          </a:xfrm>
          <a:prstGeom prst="line">
            <a:avLst/>
          </a:prstGeom>
          <a:noFill/>
          <a:ln w="9525">
            <a:solidFill>
              <a:schemeClr val="bg2"/>
            </a:solidFill>
            <a:round/>
            <a:headEnd/>
            <a:tailEnd type="triangle" w="med" len="med"/>
          </a:ln>
        </p:spPr>
        <p:txBody>
          <a:bodyPr wrap="none" anchor="ctr"/>
          <a:lstStyle/>
          <a:p>
            <a:endParaRPr lang="fr-FR"/>
          </a:p>
        </p:txBody>
      </p:sp>
      <p:sp>
        <p:nvSpPr>
          <p:cNvPr id="18476" name="Line 46"/>
          <p:cNvSpPr>
            <a:spLocks noChangeShapeType="1"/>
          </p:cNvSpPr>
          <p:nvPr/>
        </p:nvSpPr>
        <p:spPr bwMode="auto">
          <a:xfrm>
            <a:off x="5724525"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18477" name="Line 47"/>
          <p:cNvSpPr>
            <a:spLocks noChangeShapeType="1"/>
          </p:cNvSpPr>
          <p:nvPr/>
        </p:nvSpPr>
        <p:spPr bwMode="auto">
          <a:xfrm>
            <a:off x="6300788" y="4581525"/>
            <a:ext cx="0" cy="1152525"/>
          </a:xfrm>
          <a:prstGeom prst="line">
            <a:avLst/>
          </a:prstGeom>
          <a:noFill/>
          <a:ln w="9525">
            <a:solidFill>
              <a:schemeClr val="bg2"/>
            </a:solidFill>
            <a:round/>
            <a:headEnd/>
            <a:tailEnd type="triangle" w="med" len="med"/>
          </a:ln>
        </p:spPr>
        <p:txBody>
          <a:bodyPr wrap="none" anchor="ctr"/>
          <a:lstStyle/>
          <a:p>
            <a:endParaRPr lang="fr-FR"/>
          </a:p>
        </p:txBody>
      </p:sp>
      <p:sp>
        <p:nvSpPr>
          <p:cNvPr id="18478" name="Line 48"/>
          <p:cNvSpPr>
            <a:spLocks noChangeShapeType="1"/>
          </p:cNvSpPr>
          <p:nvPr/>
        </p:nvSpPr>
        <p:spPr bwMode="auto">
          <a:xfrm>
            <a:off x="6804025"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18479" name="Line 49"/>
          <p:cNvSpPr>
            <a:spLocks noChangeShapeType="1"/>
          </p:cNvSpPr>
          <p:nvPr/>
        </p:nvSpPr>
        <p:spPr bwMode="auto">
          <a:xfrm>
            <a:off x="7308850" y="4581525"/>
            <a:ext cx="0" cy="1152525"/>
          </a:xfrm>
          <a:prstGeom prst="line">
            <a:avLst/>
          </a:prstGeom>
          <a:noFill/>
          <a:ln w="9525">
            <a:solidFill>
              <a:schemeClr val="bg2"/>
            </a:solidFill>
            <a:round/>
            <a:headEnd/>
            <a:tailEnd type="triangle" w="med" len="med"/>
          </a:ln>
        </p:spPr>
        <p:txBody>
          <a:bodyPr wrap="none" anchor="ctr"/>
          <a:lstStyle/>
          <a:p>
            <a:endParaRPr lang="fr-FR"/>
          </a:p>
        </p:txBody>
      </p:sp>
      <p:sp>
        <p:nvSpPr>
          <p:cNvPr id="18480" name="Line 50"/>
          <p:cNvSpPr>
            <a:spLocks noChangeShapeType="1"/>
          </p:cNvSpPr>
          <p:nvPr/>
        </p:nvSpPr>
        <p:spPr bwMode="auto">
          <a:xfrm>
            <a:off x="7956550"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18481" name="Line 51"/>
          <p:cNvSpPr>
            <a:spLocks noChangeShapeType="1"/>
          </p:cNvSpPr>
          <p:nvPr/>
        </p:nvSpPr>
        <p:spPr bwMode="auto">
          <a:xfrm>
            <a:off x="8748713"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18482" name="Text Box 52"/>
          <p:cNvSpPr txBox="1">
            <a:spLocks noChangeArrowheads="1"/>
          </p:cNvSpPr>
          <p:nvPr/>
        </p:nvSpPr>
        <p:spPr bwMode="auto">
          <a:xfrm>
            <a:off x="395288" y="7651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Âge</a:t>
            </a:r>
          </a:p>
        </p:txBody>
      </p:sp>
      <p:sp>
        <p:nvSpPr>
          <p:cNvPr id="18483" name="Text Box 53"/>
          <p:cNvSpPr txBox="1">
            <a:spLocks noChangeArrowheads="1"/>
          </p:cNvSpPr>
          <p:nvPr/>
        </p:nvSpPr>
        <p:spPr bwMode="auto">
          <a:xfrm>
            <a:off x="1547813" y="7651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Sexe</a:t>
            </a:r>
          </a:p>
        </p:txBody>
      </p:sp>
      <p:sp>
        <p:nvSpPr>
          <p:cNvPr id="18484" name="Text Box 54"/>
          <p:cNvSpPr txBox="1">
            <a:spLocks noChangeArrowheads="1"/>
          </p:cNvSpPr>
          <p:nvPr/>
        </p:nvSpPr>
        <p:spPr bwMode="auto">
          <a:xfrm>
            <a:off x="3059113" y="3333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Nombreux</a:t>
            </a:r>
          </a:p>
        </p:txBody>
      </p:sp>
      <p:sp>
        <p:nvSpPr>
          <p:cNvPr id="18485" name="Text Box 55"/>
          <p:cNvSpPr txBox="1">
            <a:spLocks noChangeArrowheads="1"/>
          </p:cNvSpPr>
          <p:nvPr/>
        </p:nvSpPr>
        <p:spPr bwMode="auto">
          <a:xfrm>
            <a:off x="3959225" y="30480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Fétichistes</a:t>
            </a:r>
          </a:p>
        </p:txBody>
      </p:sp>
      <p:sp>
        <p:nvSpPr>
          <p:cNvPr id="18486" name="Text Box 56"/>
          <p:cNvSpPr txBox="1">
            <a:spLocks noChangeArrowheads="1"/>
          </p:cNvSpPr>
          <p:nvPr/>
        </p:nvSpPr>
        <p:spPr bwMode="auto">
          <a:xfrm>
            <a:off x="4932363" y="3333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Passionnés </a:t>
            </a:r>
          </a:p>
        </p:txBody>
      </p:sp>
      <p:sp>
        <p:nvSpPr>
          <p:cNvPr id="18487" name="Text Box 57"/>
          <p:cNvSpPr txBox="1">
            <a:spLocks noChangeArrowheads="1"/>
          </p:cNvSpPr>
          <p:nvPr/>
        </p:nvSpPr>
        <p:spPr bwMode="auto">
          <a:xfrm>
            <a:off x="6300788" y="549275"/>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Peu de concurrents</a:t>
            </a:r>
          </a:p>
        </p:txBody>
      </p:sp>
      <p:sp>
        <p:nvSpPr>
          <p:cNvPr id="18488" name="Text Box 58"/>
          <p:cNvSpPr txBox="1">
            <a:spLocks noChangeArrowheads="1"/>
          </p:cNvSpPr>
          <p:nvPr/>
        </p:nvSpPr>
        <p:spPr bwMode="auto">
          <a:xfrm>
            <a:off x="7667625" y="549275"/>
            <a:ext cx="1081088"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Pouvoir d’achat dédié</a:t>
            </a:r>
          </a:p>
        </p:txBody>
      </p:sp>
      <p:sp>
        <p:nvSpPr>
          <p:cNvPr id="18489" name="Text Box 59"/>
          <p:cNvSpPr txBox="1">
            <a:spLocks noChangeArrowheads="1"/>
          </p:cNvSpPr>
          <p:nvPr/>
        </p:nvSpPr>
        <p:spPr bwMode="auto">
          <a:xfrm>
            <a:off x="250825" y="4941888"/>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Personnel</a:t>
            </a:r>
          </a:p>
        </p:txBody>
      </p:sp>
      <p:sp>
        <p:nvSpPr>
          <p:cNvPr id="18490" name="Text Box 60"/>
          <p:cNvSpPr txBox="1">
            <a:spLocks noChangeArrowheads="1"/>
          </p:cNvSpPr>
          <p:nvPr/>
        </p:nvSpPr>
        <p:spPr bwMode="auto">
          <a:xfrm>
            <a:off x="1042988" y="4868863"/>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Brocantes</a:t>
            </a:r>
          </a:p>
        </p:txBody>
      </p:sp>
      <p:sp>
        <p:nvSpPr>
          <p:cNvPr id="18491" name="Text Box 61"/>
          <p:cNvSpPr txBox="1">
            <a:spLocks noChangeArrowheads="1"/>
          </p:cNvSpPr>
          <p:nvPr/>
        </p:nvSpPr>
        <p:spPr bwMode="auto">
          <a:xfrm>
            <a:off x="1258888" y="522922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18492" name="Text Box 62"/>
          <p:cNvSpPr txBox="1">
            <a:spLocks noChangeArrowheads="1"/>
          </p:cNvSpPr>
          <p:nvPr/>
        </p:nvSpPr>
        <p:spPr bwMode="auto">
          <a:xfrm>
            <a:off x="34925" y="5661025"/>
            <a:ext cx="1225550" cy="5492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Sites spécialisés (ex: Le Collectionneur)</a:t>
            </a:r>
          </a:p>
        </p:txBody>
      </p:sp>
      <p:sp>
        <p:nvSpPr>
          <p:cNvPr id="18493" name="Text Box 63"/>
          <p:cNvSpPr txBox="1">
            <a:spLocks noChangeArrowheads="1"/>
          </p:cNvSpPr>
          <p:nvPr/>
        </p:nvSpPr>
        <p:spPr bwMode="auto">
          <a:xfrm>
            <a:off x="1042988" y="6165850"/>
            <a:ext cx="1225550"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Sites généraux (ex: Le bon coin)</a:t>
            </a:r>
          </a:p>
        </p:txBody>
      </p:sp>
      <p:sp>
        <p:nvSpPr>
          <p:cNvPr id="18494" name="Text Box 64"/>
          <p:cNvSpPr txBox="1">
            <a:spLocks noChangeArrowheads="1"/>
          </p:cNvSpPr>
          <p:nvPr/>
        </p:nvSpPr>
        <p:spPr bwMode="auto">
          <a:xfrm>
            <a:off x="2484438" y="49418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Boutiques spécialisées</a:t>
            </a:r>
          </a:p>
        </p:txBody>
      </p:sp>
      <p:sp>
        <p:nvSpPr>
          <p:cNvPr id="18495" name="Text Box 65"/>
          <p:cNvSpPr txBox="1">
            <a:spLocks noChangeArrowheads="1"/>
          </p:cNvSpPr>
          <p:nvPr/>
        </p:nvSpPr>
        <p:spPr bwMode="auto">
          <a:xfrm>
            <a:off x="3132138" y="4941888"/>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Forum</a:t>
            </a:r>
          </a:p>
        </p:txBody>
      </p:sp>
      <p:sp>
        <p:nvSpPr>
          <p:cNvPr id="18496" name="Text Box 66"/>
          <p:cNvSpPr txBox="1">
            <a:spLocks noChangeArrowheads="1"/>
          </p:cNvSpPr>
          <p:nvPr/>
        </p:nvSpPr>
        <p:spPr bwMode="auto">
          <a:xfrm>
            <a:off x="3635375" y="4941888"/>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18497" name="Text Box 67"/>
          <p:cNvSpPr txBox="1">
            <a:spLocks noChangeArrowheads="1"/>
          </p:cNvSpPr>
          <p:nvPr/>
        </p:nvSpPr>
        <p:spPr bwMode="auto">
          <a:xfrm>
            <a:off x="3995738" y="53736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Collection spécifique</a:t>
            </a:r>
          </a:p>
        </p:txBody>
      </p:sp>
      <p:sp>
        <p:nvSpPr>
          <p:cNvPr id="18498" name="Text Box 68"/>
          <p:cNvSpPr txBox="1">
            <a:spLocks noChangeArrowheads="1"/>
          </p:cNvSpPr>
          <p:nvPr/>
        </p:nvSpPr>
        <p:spPr bwMode="auto">
          <a:xfrm>
            <a:off x="4643438" y="62372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Pièces rares ou uniques</a:t>
            </a:r>
          </a:p>
        </p:txBody>
      </p:sp>
      <p:sp>
        <p:nvSpPr>
          <p:cNvPr id="18499" name="Text Box 69"/>
          <p:cNvSpPr txBox="1">
            <a:spLocks noChangeArrowheads="1"/>
          </p:cNvSpPr>
          <p:nvPr/>
        </p:nvSpPr>
        <p:spPr bwMode="auto">
          <a:xfrm>
            <a:off x="5076825" y="5300663"/>
            <a:ext cx="900113" cy="8540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Importance de la collection (volume et valeur)</a:t>
            </a:r>
          </a:p>
        </p:txBody>
      </p:sp>
      <p:sp>
        <p:nvSpPr>
          <p:cNvPr id="18500" name="Text Box 70"/>
          <p:cNvSpPr txBox="1">
            <a:spLocks noChangeArrowheads="1"/>
          </p:cNvSpPr>
          <p:nvPr/>
        </p:nvSpPr>
        <p:spPr bwMode="auto">
          <a:xfrm>
            <a:off x="5867400" y="573405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C to C</a:t>
            </a:r>
          </a:p>
        </p:txBody>
      </p:sp>
      <p:sp>
        <p:nvSpPr>
          <p:cNvPr id="18501" name="Text Box 71"/>
          <p:cNvSpPr txBox="1">
            <a:spLocks noChangeArrowheads="1"/>
          </p:cNvSpPr>
          <p:nvPr/>
        </p:nvSpPr>
        <p:spPr bwMode="auto">
          <a:xfrm>
            <a:off x="6300788" y="5300663"/>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Réseaux sociaux</a:t>
            </a:r>
          </a:p>
        </p:txBody>
      </p:sp>
      <p:sp>
        <p:nvSpPr>
          <p:cNvPr id="18502" name="Text Box 72"/>
          <p:cNvSpPr txBox="1">
            <a:spLocks noChangeArrowheads="1"/>
          </p:cNvSpPr>
          <p:nvPr/>
        </p:nvSpPr>
        <p:spPr bwMode="auto">
          <a:xfrm>
            <a:off x="6877050" y="573405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18503" name="Text Box 73"/>
          <p:cNvSpPr txBox="1">
            <a:spLocks noChangeArrowheads="1"/>
          </p:cNvSpPr>
          <p:nvPr/>
        </p:nvSpPr>
        <p:spPr bwMode="auto">
          <a:xfrm>
            <a:off x="7451725" y="5373688"/>
            <a:ext cx="900113"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Edition limitée</a:t>
            </a:r>
          </a:p>
        </p:txBody>
      </p:sp>
      <p:sp>
        <p:nvSpPr>
          <p:cNvPr id="18504" name="Text Box 74"/>
          <p:cNvSpPr txBox="1">
            <a:spLocks noChangeArrowheads="1"/>
          </p:cNvSpPr>
          <p:nvPr/>
        </p:nvSpPr>
        <p:spPr bwMode="auto">
          <a:xfrm>
            <a:off x="8243888" y="5373688"/>
            <a:ext cx="900112" cy="7016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Offre sur une collection entière</a:t>
            </a:r>
          </a:p>
        </p:txBody>
      </p:sp>
      <p:sp>
        <p:nvSpPr>
          <p:cNvPr id="18505" name="Line 75"/>
          <p:cNvSpPr>
            <a:spLocks noChangeShapeType="1"/>
          </p:cNvSpPr>
          <p:nvPr/>
        </p:nvSpPr>
        <p:spPr bwMode="auto">
          <a:xfrm>
            <a:off x="2124075"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18506" name="Text Box 76"/>
          <p:cNvSpPr txBox="1">
            <a:spLocks noChangeArrowheads="1"/>
          </p:cNvSpPr>
          <p:nvPr/>
        </p:nvSpPr>
        <p:spPr bwMode="auto">
          <a:xfrm>
            <a:off x="1727200" y="4941888"/>
            <a:ext cx="900113"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Magazines dédiés</a:t>
            </a:r>
          </a:p>
        </p:txBody>
      </p:sp>
      <p:sp>
        <p:nvSpPr>
          <p:cNvPr id="18507" name="Line 77"/>
          <p:cNvSpPr>
            <a:spLocks noChangeShapeType="1"/>
          </p:cNvSpPr>
          <p:nvPr/>
        </p:nvSpPr>
        <p:spPr bwMode="auto">
          <a:xfrm>
            <a:off x="2555875" y="4581525"/>
            <a:ext cx="0" cy="1008063"/>
          </a:xfrm>
          <a:prstGeom prst="line">
            <a:avLst/>
          </a:prstGeom>
          <a:noFill/>
          <a:ln w="9525">
            <a:solidFill>
              <a:schemeClr val="bg2"/>
            </a:solidFill>
            <a:round/>
            <a:headEnd/>
            <a:tailEnd type="triangle" w="med" len="med"/>
          </a:ln>
        </p:spPr>
        <p:txBody>
          <a:bodyPr wrap="none" anchor="ctr"/>
          <a:lstStyle/>
          <a:p>
            <a:endParaRPr lang="fr-FR"/>
          </a:p>
        </p:txBody>
      </p:sp>
      <p:sp>
        <p:nvSpPr>
          <p:cNvPr id="18508" name="Text Box 78"/>
          <p:cNvSpPr txBox="1">
            <a:spLocks noChangeArrowheads="1"/>
          </p:cNvSpPr>
          <p:nvPr/>
        </p:nvSpPr>
        <p:spPr bwMode="auto">
          <a:xfrm>
            <a:off x="2124075" y="5589588"/>
            <a:ext cx="865188"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Editeurs (ex: Atlas)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0000" lnSpcReduction="20000"/>
          </a:bodyPr>
          <a:lstStyle/>
          <a:p>
            <a:pPr>
              <a:buNone/>
            </a:pPr>
            <a:r>
              <a:rPr lang="fr-FR" sz="3000" b="1" dirty="0" smtClean="0"/>
              <a:t>Peu de concurrents</a:t>
            </a:r>
          </a:p>
          <a:p>
            <a:pPr>
              <a:buNone/>
            </a:pPr>
            <a:endParaRPr lang="fr-FR" b="1" dirty="0" smtClean="0"/>
          </a:p>
          <a:p>
            <a:pPr marL="0" indent="0">
              <a:buNone/>
            </a:pPr>
            <a:r>
              <a:rPr lang="fr-FR" sz="2800" b="1" dirty="0" smtClean="0"/>
              <a:t>De plus en plus d’entreprises s’intéressent à cette cible</a:t>
            </a:r>
            <a:r>
              <a:rPr lang="fr-FR" sz="2800" dirty="0" smtClean="0"/>
              <a:t>, car sa capacité d’acheter est forte. </a:t>
            </a:r>
          </a:p>
          <a:p>
            <a:pPr marL="0" indent="0">
              <a:buNone/>
            </a:pPr>
            <a:r>
              <a:rPr lang="fr-FR" sz="2800" dirty="0" smtClean="0"/>
              <a:t>Cependant, cette cible est experte, elle n’est donc pas dupe. Les collectionneurs savent ce qu’ils veulent et ce qu’ils ne veulent pas. De plus, comme il est très difficile de chiffrer la population des collectionneurs en France, les entreprises prennent un risque en ciblant une population qu’ils connaissent peu.</a:t>
            </a:r>
          </a:p>
          <a:p>
            <a:pPr marL="0" indent="0">
              <a:buNone/>
            </a:pPr>
            <a:endParaRPr lang="fr-FR" sz="2800" dirty="0" smtClean="0"/>
          </a:p>
          <a:p>
            <a:pPr marL="0" indent="0">
              <a:buNone/>
            </a:pPr>
            <a:r>
              <a:rPr lang="fr-FR" sz="2800" dirty="0" smtClean="0"/>
              <a:t>Néanmoins, nous pensons que la concurrence va s’intensifier durant les prochaines années. </a:t>
            </a:r>
          </a:p>
          <a:p>
            <a:pPr marL="0" indent="0">
              <a:buNone/>
            </a:pPr>
            <a:endParaRPr lang="fr-FR" sz="2800" dirty="0" smtClean="0"/>
          </a:p>
          <a:p>
            <a:pPr marL="0" indent="0">
              <a:buNone/>
            </a:pPr>
            <a:r>
              <a:rPr lang="fr-FR" sz="2800" dirty="0" smtClean="0"/>
              <a:t>Nous pensons qu’il est nécessaire de séduire cette cible dès maintenant afin de ne pas être suiveur dans quelques années.</a:t>
            </a:r>
          </a:p>
          <a:p>
            <a:pPr>
              <a:buNone/>
            </a:pPr>
            <a:endParaRPr lang="fr-FR" b="1" dirty="0" smtClean="0"/>
          </a:p>
          <a:p>
            <a:pPr>
              <a:buNone/>
            </a:pPr>
            <a:endParaRPr lang="fr-FR" dirty="0"/>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19</a:t>
            </a:fld>
            <a:endParaRPr lang="fr-FR"/>
          </a:p>
        </p:txBody>
      </p:sp>
      <p:sp>
        <p:nvSpPr>
          <p:cNvPr id="7" name="Titre 1"/>
          <p:cNvSpPr>
            <a:spLocks noGrp="1"/>
          </p:cNvSpPr>
          <p:nvPr>
            <p:ph type="title"/>
          </p:nvPr>
        </p:nvSpPr>
        <p:spPr>
          <a:xfrm>
            <a:off x="457200" y="285736"/>
            <a:ext cx="8229600" cy="1143000"/>
          </a:xfrm>
        </p:spPr>
        <p:txBody>
          <a:bodyPr>
            <a:normAutofit fontScale="90000"/>
          </a:bodyPr>
          <a:lstStyle/>
          <a:p>
            <a:r>
              <a:rPr lang="fr-FR" b="1" cap="small" dirty="0" smtClean="0">
                <a:solidFill>
                  <a:schemeClr val="tx1">
                    <a:lumMod val="85000"/>
                    <a:lumOff val="15000"/>
                  </a:schemeClr>
                </a:solidFill>
              </a:rPr>
              <a:t>Présentation des collectionneurs </a:t>
            </a:r>
            <a:br>
              <a:rPr lang="fr-FR" b="1" cap="small" dirty="0" smtClean="0">
                <a:solidFill>
                  <a:schemeClr val="tx1">
                    <a:lumMod val="85000"/>
                    <a:lumOff val="15000"/>
                  </a:schemeClr>
                </a:solidFill>
              </a:rPr>
            </a:br>
            <a:r>
              <a:rPr lang="fr-FR" sz="3100" b="1" dirty="0" smtClean="0">
                <a:solidFill>
                  <a:srgbClr val="C00000"/>
                </a:solidFill>
              </a:rPr>
              <a:t>Accessibilité</a:t>
            </a:r>
            <a:endParaRPr lang="fr-FR" sz="3100" b="1"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littlemercerie.com/galerie/sell/7400/tissus-tissu-imprime-collection-timbres-d-93184-img-3403-e50e1_big.jpg"/>
          <p:cNvPicPr>
            <a:picLocks noChangeAspect="1" noChangeArrowheads="1"/>
          </p:cNvPicPr>
          <p:nvPr/>
        </p:nvPicPr>
        <p:blipFill>
          <a:blip r:embed="rId2" cstate="print"/>
          <a:srcRect r="76933"/>
          <a:stretch>
            <a:fillRect/>
          </a:stretch>
        </p:blipFill>
        <p:spPr bwMode="auto">
          <a:xfrm>
            <a:off x="-71470" y="-71462"/>
            <a:ext cx="2286016" cy="6429420"/>
          </a:xfrm>
          <a:prstGeom prst="rect">
            <a:avLst/>
          </a:prstGeom>
          <a:noFill/>
        </p:spPr>
      </p:pic>
      <p:sp>
        <p:nvSpPr>
          <p:cNvPr id="6" name="Titre 5"/>
          <p:cNvSpPr>
            <a:spLocks noGrp="1"/>
          </p:cNvSpPr>
          <p:nvPr>
            <p:ph type="title"/>
          </p:nvPr>
        </p:nvSpPr>
        <p:spPr>
          <a:xfrm>
            <a:off x="2571736" y="274638"/>
            <a:ext cx="6115064" cy="1143000"/>
          </a:xfrm>
        </p:spPr>
        <p:txBody>
          <a:bodyPr/>
          <a:lstStyle/>
          <a:p>
            <a:r>
              <a:rPr lang="fr-FR" b="1" cap="small" dirty="0" smtClean="0">
                <a:solidFill>
                  <a:schemeClr val="tx1">
                    <a:lumMod val="85000"/>
                    <a:lumOff val="15000"/>
                  </a:schemeClr>
                </a:solidFill>
              </a:rPr>
              <a:t>Plan</a:t>
            </a:r>
            <a:endParaRPr lang="fr-FR" b="1" cap="small" dirty="0">
              <a:solidFill>
                <a:schemeClr val="tx1">
                  <a:lumMod val="85000"/>
                  <a:lumOff val="15000"/>
                </a:schemeClr>
              </a:solidFill>
            </a:endParaRPr>
          </a:p>
        </p:txBody>
      </p:sp>
      <p:sp>
        <p:nvSpPr>
          <p:cNvPr id="7" name="Espace réservé du contenu 6"/>
          <p:cNvSpPr>
            <a:spLocks noGrp="1"/>
          </p:cNvSpPr>
          <p:nvPr>
            <p:ph idx="1"/>
          </p:nvPr>
        </p:nvSpPr>
        <p:spPr>
          <a:xfrm>
            <a:off x="2743216" y="1428736"/>
            <a:ext cx="6115064" cy="4697427"/>
          </a:xfrm>
        </p:spPr>
        <p:txBody>
          <a:bodyPr>
            <a:noAutofit/>
          </a:bodyPr>
          <a:lstStyle/>
          <a:p>
            <a:pPr marL="450850" indent="-450850">
              <a:buAutoNum type="arabicPeriod"/>
            </a:pPr>
            <a:r>
              <a:rPr lang="fr-FR" sz="1600" b="1" dirty="0" smtClean="0"/>
              <a:t>Présentation des collectionneurs</a:t>
            </a:r>
          </a:p>
          <a:p>
            <a:pPr marL="361950" indent="-361950">
              <a:buNone/>
            </a:pPr>
            <a:r>
              <a:rPr lang="fr-FR" sz="1600" dirty="0" smtClean="0"/>
              <a:t>1.1. Définitions/Segmentation</a:t>
            </a:r>
          </a:p>
          <a:p>
            <a:pPr marL="514350" indent="-514350">
              <a:buNone/>
            </a:pPr>
            <a:r>
              <a:rPr lang="fr-FR" sz="1600" dirty="0" smtClean="0"/>
              <a:t>1.2. Intérêt de la cible</a:t>
            </a:r>
          </a:p>
          <a:p>
            <a:pPr marL="450850" indent="-450850">
              <a:buNone/>
            </a:pPr>
            <a:r>
              <a:rPr lang="fr-FR" sz="1600" dirty="0" smtClean="0"/>
              <a:t>1.3. Accessibilité</a:t>
            </a:r>
          </a:p>
          <a:p>
            <a:pPr marL="450850" indent="-450850">
              <a:buNone/>
            </a:pPr>
            <a:endParaRPr lang="fr-FR" sz="1600" dirty="0" smtClean="0"/>
          </a:p>
          <a:p>
            <a:pPr marL="450850" indent="-450850">
              <a:buNone/>
            </a:pPr>
            <a:r>
              <a:rPr lang="fr-FR" sz="1600" b="1" dirty="0" smtClean="0"/>
              <a:t>2. 	Où toucher les collectionneurs ?</a:t>
            </a:r>
          </a:p>
          <a:p>
            <a:pPr marL="450850" indent="-450850">
              <a:buNone/>
            </a:pPr>
            <a:r>
              <a:rPr lang="fr-FR" sz="1600" dirty="0" smtClean="0"/>
              <a:t>2.1. L’environnement des collectionneurs</a:t>
            </a:r>
          </a:p>
          <a:p>
            <a:pPr marL="450850" indent="-450850">
              <a:buNone/>
            </a:pPr>
            <a:r>
              <a:rPr lang="fr-FR" sz="1600" dirty="0" smtClean="0"/>
              <a:t>2.2. Le circuit de distribution</a:t>
            </a:r>
          </a:p>
          <a:p>
            <a:pPr marL="450850" indent="-450850">
              <a:buNone/>
            </a:pPr>
            <a:r>
              <a:rPr lang="fr-FR" sz="1600" dirty="0" smtClean="0"/>
              <a:t>2.3. La communication</a:t>
            </a:r>
          </a:p>
          <a:p>
            <a:pPr marL="450850" indent="-450850">
              <a:buNone/>
            </a:pPr>
            <a:endParaRPr lang="fr-FR" sz="1600" dirty="0" smtClean="0"/>
          </a:p>
          <a:p>
            <a:pPr marL="450850" indent="-450850">
              <a:buAutoNum type="arabicPeriod" startAt="3"/>
            </a:pPr>
            <a:r>
              <a:rPr lang="fr-FR" sz="1600" b="1" dirty="0" smtClean="0"/>
              <a:t>Comment toucher les collectionneurs ?</a:t>
            </a:r>
          </a:p>
          <a:p>
            <a:pPr marL="450850" indent="-450850">
              <a:buNone/>
            </a:pPr>
            <a:r>
              <a:rPr lang="fr-FR" sz="1600" dirty="0" smtClean="0"/>
              <a:t>3.1. Les attentes et les évolutions de consommation</a:t>
            </a:r>
          </a:p>
          <a:p>
            <a:pPr marL="450850" indent="-450850">
              <a:buNone/>
            </a:pPr>
            <a:r>
              <a:rPr lang="fr-FR" sz="1600" dirty="0" smtClean="0"/>
              <a:t>3.2. Les nouvelles tendances : le C to C et les réseaux sociaux</a:t>
            </a:r>
          </a:p>
          <a:p>
            <a:pPr marL="514350" indent="-514350">
              <a:buNone/>
            </a:pPr>
            <a:r>
              <a:rPr lang="fr-FR" sz="1600" dirty="0" smtClean="0"/>
              <a:t>3.3. Les offres promotionnelles et les éditions limitées</a:t>
            </a:r>
          </a:p>
        </p:txBody>
      </p:sp>
      <p:sp>
        <p:nvSpPr>
          <p:cNvPr id="3" name="Espace réservé de la date 2"/>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dirty="0" smtClean="0"/>
              <a:t>Politique de l'offre et nouveaux marchés - Isabelle </a:t>
            </a:r>
            <a:r>
              <a:rPr lang="fr-FR" dirty="0" err="1" smtClean="0"/>
              <a:t>Wallart</a:t>
            </a:r>
            <a:endParaRPr lang="fr-FR" dirty="0"/>
          </a:p>
        </p:txBody>
      </p:sp>
      <p:sp>
        <p:nvSpPr>
          <p:cNvPr id="4" name="Espace réservé du numéro de diapositive 3"/>
          <p:cNvSpPr>
            <a:spLocks noGrp="1"/>
          </p:cNvSpPr>
          <p:nvPr>
            <p:ph type="sldNum" sz="quarter" idx="12"/>
          </p:nvPr>
        </p:nvSpPr>
        <p:spPr/>
        <p:txBody>
          <a:bodyPr/>
          <a:lstStyle/>
          <a:p>
            <a:fld id="{A9A5E8AA-C715-4A0F-BA22-AC2F1BF6ABB7}"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sz="2400" b="1" dirty="0" smtClean="0"/>
              <a:t>L’acte d’achat des collectionneurs</a:t>
            </a:r>
          </a:p>
          <a:p>
            <a:pPr marL="0" indent="0">
              <a:buNone/>
            </a:pPr>
            <a:endParaRPr lang="fr-FR" sz="2400" b="1" i="1" dirty="0" smtClean="0"/>
          </a:p>
          <a:p>
            <a:pPr marL="0" indent="0">
              <a:buNone/>
            </a:pPr>
            <a:r>
              <a:rPr lang="fr-FR" sz="2100" i="1" dirty="0" err="1" smtClean="0"/>
              <a:t>Muensterberger</a:t>
            </a:r>
            <a:r>
              <a:rPr lang="fr-FR" sz="2100" dirty="0" smtClean="0"/>
              <a:t> explique que « le besoin fondamental de refaire le plein, pour se sentir bien, est </a:t>
            </a:r>
            <a:r>
              <a:rPr lang="fr-FR" sz="2100" b="1" dirty="0" smtClean="0"/>
              <a:t>temporairement suspendu </a:t>
            </a:r>
            <a:r>
              <a:rPr lang="fr-FR" sz="2100" dirty="0" smtClean="0"/>
              <a:t>à une trouvaille ou une acquisition nouvelles. </a:t>
            </a:r>
            <a:r>
              <a:rPr lang="fr-FR" sz="2100" b="1" dirty="0" smtClean="0"/>
              <a:t>L’euphorie provoquée par un achat heureux se dissipe obligatoirement tôt ou tard</a:t>
            </a:r>
            <a:r>
              <a:rPr lang="fr-FR" sz="2100" dirty="0" smtClean="0"/>
              <a:t>. Une fois que l’objet a été incorporé à la collection et que la sensation affective initiale, la joie, la fierté, la nouveauté se sont émoussées, le souvenir inconscient de désirs anciens refait surface, selon le processus mental du retour du refoulé. La réalité est sans cesse mise à l’épreuve, et le sujet retrouve son impatience caractéristique jusqu’à ce qu’il découvre un nouvel objet ».</a:t>
            </a:r>
            <a:endParaRPr lang="fr-FR" sz="2100" dirty="0"/>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20</a:t>
            </a:fld>
            <a:endParaRPr lang="fr-FR"/>
          </a:p>
        </p:txBody>
      </p:sp>
      <p:sp>
        <p:nvSpPr>
          <p:cNvPr id="7" name="Titre 1"/>
          <p:cNvSpPr>
            <a:spLocks noGrp="1"/>
          </p:cNvSpPr>
          <p:nvPr>
            <p:ph type="title"/>
          </p:nvPr>
        </p:nvSpPr>
        <p:spPr>
          <a:xfrm>
            <a:off x="457200" y="285736"/>
            <a:ext cx="8229600" cy="1143000"/>
          </a:xfrm>
        </p:spPr>
        <p:txBody>
          <a:bodyPr>
            <a:normAutofit fontScale="90000"/>
          </a:bodyPr>
          <a:lstStyle/>
          <a:p>
            <a:r>
              <a:rPr lang="fr-FR" b="1" cap="small" dirty="0" smtClean="0">
                <a:solidFill>
                  <a:schemeClr val="tx1">
                    <a:lumMod val="85000"/>
                    <a:lumOff val="15000"/>
                  </a:schemeClr>
                </a:solidFill>
              </a:rPr>
              <a:t>Présentation des collectionneurs </a:t>
            </a:r>
            <a:br>
              <a:rPr lang="fr-FR" b="1" cap="small" dirty="0" smtClean="0">
                <a:solidFill>
                  <a:schemeClr val="tx1">
                    <a:lumMod val="85000"/>
                    <a:lumOff val="15000"/>
                  </a:schemeClr>
                </a:solidFill>
              </a:rPr>
            </a:br>
            <a:r>
              <a:rPr lang="fr-FR" sz="3100" b="1" dirty="0" smtClean="0">
                <a:solidFill>
                  <a:srgbClr val="C00000"/>
                </a:solidFill>
              </a:rPr>
              <a:t>Accessibilité</a:t>
            </a:r>
            <a:endParaRPr lang="fr-FR" sz="3100" b="1"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21</a:t>
            </a:fld>
            <a:endParaRPr lang="fr-FR"/>
          </a:p>
        </p:txBody>
      </p:sp>
      <p:sp>
        <p:nvSpPr>
          <p:cNvPr id="7" name="Titre 1"/>
          <p:cNvSpPr>
            <a:spLocks noGrp="1"/>
          </p:cNvSpPr>
          <p:nvPr>
            <p:ph type="title"/>
          </p:nvPr>
        </p:nvSpPr>
        <p:spPr>
          <a:xfrm>
            <a:off x="457200" y="285736"/>
            <a:ext cx="8229600" cy="1143000"/>
          </a:xfrm>
        </p:spPr>
        <p:txBody>
          <a:bodyPr>
            <a:normAutofit fontScale="90000"/>
          </a:bodyPr>
          <a:lstStyle/>
          <a:p>
            <a:r>
              <a:rPr lang="fr-FR" b="1" cap="small" dirty="0" smtClean="0">
                <a:solidFill>
                  <a:schemeClr val="tx1">
                    <a:lumMod val="85000"/>
                    <a:lumOff val="15000"/>
                  </a:schemeClr>
                </a:solidFill>
              </a:rPr>
              <a:t>Présentation des collectionneurs </a:t>
            </a:r>
            <a:br>
              <a:rPr lang="fr-FR" b="1" cap="small" dirty="0" smtClean="0">
                <a:solidFill>
                  <a:schemeClr val="tx1">
                    <a:lumMod val="85000"/>
                    <a:lumOff val="15000"/>
                  </a:schemeClr>
                </a:solidFill>
              </a:rPr>
            </a:br>
            <a:r>
              <a:rPr lang="fr-FR" sz="3100" b="1" dirty="0" smtClean="0">
                <a:solidFill>
                  <a:srgbClr val="C00000"/>
                </a:solidFill>
              </a:rPr>
              <a:t>Accessibilité</a:t>
            </a:r>
            <a:endParaRPr lang="fr-FR" sz="3100" b="1" dirty="0">
              <a:solidFill>
                <a:srgbClr val="C00000"/>
              </a:solidFill>
            </a:endParaRPr>
          </a:p>
        </p:txBody>
      </p:sp>
      <p:sp>
        <p:nvSpPr>
          <p:cNvPr id="8" name="Titre 1"/>
          <p:cNvSpPr>
            <a:spLocks noGrp="1"/>
          </p:cNvSpPr>
          <p:nvPr>
            <p:ph idx="1"/>
          </p:nvPr>
        </p:nvSpPr>
        <p:spPr/>
        <p:txBody>
          <a:bodyPr>
            <a:normAutofit fontScale="97500" lnSpcReduction="10000"/>
          </a:bodyPr>
          <a:lstStyle/>
          <a:p>
            <a:pPr>
              <a:buNone/>
            </a:pPr>
            <a:r>
              <a:rPr lang="fr-FR" sz="2500" b="1" dirty="0" smtClean="0"/>
              <a:t>L’acte d’achat des collectionneurs</a:t>
            </a:r>
          </a:p>
          <a:p>
            <a:pPr marL="0" indent="0">
              <a:buNone/>
            </a:pPr>
            <a:r>
              <a:rPr lang="fr-FR" sz="2200" i="1" dirty="0" smtClean="0"/>
              <a:t>Achat </a:t>
            </a:r>
            <a:r>
              <a:rPr lang="fr-FR" sz="2200" i="1" dirty="0" smtClean="0"/>
              <a:t>compulsif</a:t>
            </a:r>
            <a:endParaRPr lang="fr-FR" sz="2200" dirty="0" smtClean="0"/>
          </a:p>
          <a:p>
            <a:pPr marL="0" indent="0">
              <a:buNone/>
            </a:pPr>
            <a:r>
              <a:rPr lang="fr-FR" sz="2200" dirty="0" smtClean="0"/>
              <a:t>Il </a:t>
            </a:r>
            <a:r>
              <a:rPr lang="fr-FR" sz="2200" dirty="0" smtClean="0"/>
              <a:t>montre une sorte d’obstination qui semble se cacher derrière une préoccupation compulsive qui, comme toute action compulsive, est façonnée par des pulsions irrationnelles.</a:t>
            </a:r>
          </a:p>
          <a:p>
            <a:pPr marL="0" indent="0">
              <a:buNone/>
            </a:pPr>
            <a:endParaRPr lang="fr-FR" sz="2200" dirty="0" smtClean="0"/>
          </a:p>
          <a:p>
            <a:pPr marL="0" indent="0">
              <a:buNone/>
            </a:pPr>
            <a:r>
              <a:rPr lang="fr-FR" sz="2200" dirty="0" smtClean="0"/>
              <a:t>Etant </a:t>
            </a:r>
            <a:r>
              <a:rPr lang="fr-FR" sz="2200" dirty="0" smtClean="0"/>
              <a:t>donné que c’est une victoire sur l’angoisse et la peur de la perte, c’est une nécessité que l’expérience de recherche, d’acquisition se renouvelle sans cesse.</a:t>
            </a:r>
          </a:p>
          <a:p>
            <a:pPr marL="0" indent="0">
              <a:buNone/>
            </a:pPr>
            <a:endParaRPr lang="fr-FR" sz="2200" dirty="0" smtClean="0"/>
          </a:p>
          <a:p>
            <a:pPr marL="0" indent="0">
              <a:buNone/>
            </a:pPr>
            <a:r>
              <a:rPr lang="fr-FR" sz="2200" dirty="0" smtClean="0"/>
              <a:t>Les </a:t>
            </a:r>
            <a:r>
              <a:rPr lang="fr-FR" sz="2200" dirty="0" smtClean="0"/>
              <a:t>périodes où il achète moins, il se dit être « calmé » mais seulement calmé car il existe une caractéristique commune à tous les collectionneurs : </a:t>
            </a:r>
            <a:r>
              <a:rPr lang="fr-FR" sz="2200" b="1" dirty="0" smtClean="0"/>
              <a:t>l’absence de point de saturation</a:t>
            </a:r>
            <a:r>
              <a:rPr lang="fr-FR" sz="2200" dirty="0" smtClean="0"/>
              <a:t>.</a:t>
            </a:r>
          </a:p>
          <a:p>
            <a:pPr>
              <a:buNone/>
            </a:pPr>
            <a:endParaRPr lang="fr-FR" sz="3100" b="1"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14422"/>
            <a:ext cx="8229600" cy="5072098"/>
          </a:xfrm>
        </p:spPr>
        <p:txBody>
          <a:bodyPr>
            <a:noAutofit/>
          </a:bodyPr>
          <a:lstStyle/>
          <a:p>
            <a:pPr>
              <a:buNone/>
            </a:pPr>
            <a:r>
              <a:rPr lang="fr-FR" sz="1400" b="1" dirty="0" smtClean="0"/>
              <a:t>Pouvoir d’achat entièrement dédié à leur passion</a:t>
            </a:r>
          </a:p>
          <a:p>
            <a:pPr>
              <a:buNone/>
            </a:pPr>
            <a:endParaRPr lang="fr-FR" sz="900" b="1" dirty="0" smtClean="0"/>
          </a:p>
          <a:p>
            <a:pPr>
              <a:buNone/>
            </a:pPr>
            <a:r>
              <a:rPr lang="fr-FR" sz="1100" dirty="0" smtClean="0"/>
              <a:t>Combien ça coûte ?</a:t>
            </a:r>
          </a:p>
          <a:p>
            <a:pPr marL="0" indent="0">
              <a:buFontTx/>
              <a:buChar char="-"/>
            </a:pPr>
            <a:r>
              <a:rPr lang="fr-FR" sz="1100" dirty="0" smtClean="0"/>
              <a:t> Camions d'Antan des éditions </a:t>
            </a:r>
            <a:r>
              <a:rPr lang="fr-FR" sz="1100" dirty="0" err="1" smtClean="0"/>
              <a:t>Altaya</a:t>
            </a:r>
            <a:r>
              <a:rPr lang="fr-FR" sz="1100" dirty="0" smtClean="0"/>
              <a:t> de août-2000 à juillet-2002 : 50 numéros (</a:t>
            </a:r>
            <a:r>
              <a:rPr lang="fr-FR" sz="1100" b="1" dirty="0" smtClean="0"/>
              <a:t>517€ </a:t>
            </a:r>
            <a:r>
              <a:rPr lang="fr-FR" sz="1100" b="1" dirty="0" smtClean="0"/>
              <a:t>environ</a:t>
            </a:r>
            <a:r>
              <a:rPr lang="fr-FR" sz="1100" dirty="0" smtClean="0"/>
              <a:t>)</a:t>
            </a:r>
            <a:br>
              <a:rPr lang="fr-FR" sz="1100" dirty="0" smtClean="0"/>
            </a:br>
            <a:r>
              <a:rPr lang="fr-FR" sz="1100" dirty="0" smtClean="0"/>
              <a:t>- 100 ans de sport automobile des éditions </a:t>
            </a:r>
            <a:r>
              <a:rPr lang="fr-FR" sz="1100" dirty="0" err="1" smtClean="0"/>
              <a:t>Altaya</a:t>
            </a:r>
            <a:r>
              <a:rPr lang="fr-FR" sz="1100" dirty="0" smtClean="0"/>
              <a:t> de mai-2001 à avril 2003 : 50 numéros (</a:t>
            </a:r>
            <a:r>
              <a:rPr lang="fr-FR" sz="1100" b="1" dirty="0" smtClean="0"/>
              <a:t>517€ </a:t>
            </a:r>
            <a:r>
              <a:rPr lang="fr-FR" sz="1100" b="1" dirty="0" smtClean="0"/>
              <a:t>environ</a:t>
            </a:r>
            <a:r>
              <a:rPr lang="fr-FR" sz="1100" dirty="0" smtClean="0"/>
              <a:t>)</a:t>
            </a:r>
            <a:br>
              <a:rPr lang="fr-FR" sz="1100" dirty="0" smtClean="0"/>
            </a:br>
            <a:r>
              <a:rPr lang="fr-FR" sz="1100" dirty="0" smtClean="0"/>
              <a:t>- Auto </a:t>
            </a:r>
            <a:r>
              <a:rPr lang="fr-FR" sz="1100" dirty="0" err="1" smtClean="0"/>
              <a:t>collector</a:t>
            </a:r>
            <a:r>
              <a:rPr lang="fr-FR" sz="1100" dirty="0" smtClean="0"/>
              <a:t> des éditions Del Prado de décembre-2001 à juillet-2003 : 85 numéros (</a:t>
            </a:r>
            <a:r>
              <a:rPr lang="fr-FR" sz="1100" b="1" dirty="0" smtClean="0"/>
              <a:t>679€ </a:t>
            </a:r>
            <a:r>
              <a:rPr lang="fr-FR" sz="1100" b="1" dirty="0" smtClean="0"/>
              <a:t>environ</a:t>
            </a:r>
            <a:r>
              <a:rPr lang="fr-FR" sz="1100" dirty="0" smtClean="0"/>
              <a:t>)</a:t>
            </a:r>
            <a:br>
              <a:rPr lang="fr-FR" sz="1100" dirty="0" smtClean="0"/>
            </a:br>
            <a:r>
              <a:rPr lang="fr-FR" sz="1100" dirty="0" smtClean="0"/>
              <a:t>- Grand Prix des éditions Fabbri de mai-2003 à mai 2004 : 28 numéros (</a:t>
            </a:r>
            <a:r>
              <a:rPr lang="fr-FR" sz="1100" b="1" dirty="0" smtClean="0"/>
              <a:t>324€ </a:t>
            </a:r>
            <a:r>
              <a:rPr lang="fr-FR" sz="1100" b="1" dirty="0" smtClean="0"/>
              <a:t>environ</a:t>
            </a:r>
            <a:r>
              <a:rPr lang="fr-FR" sz="1100" dirty="0" smtClean="0"/>
              <a:t>)</a:t>
            </a:r>
            <a:br>
              <a:rPr lang="fr-FR" sz="1100" dirty="0" smtClean="0"/>
            </a:br>
            <a:r>
              <a:rPr lang="fr-FR" sz="1100" dirty="0" smtClean="0"/>
              <a:t>- L'Univers de </a:t>
            </a:r>
            <a:r>
              <a:rPr lang="fr-FR" sz="1100" dirty="0" err="1" smtClean="0"/>
              <a:t>Pinder</a:t>
            </a:r>
            <a:r>
              <a:rPr lang="fr-FR" sz="1100" dirty="0" smtClean="0"/>
              <a:t> des éditions </a:t>
            </a:r>
            <a:r>
              <a:rPr lang="fr-FR" sz="1100" dirty="0" err="1" smtClean="0"/>
              <a:t>Altaya</a:t>
            </a:r>
            <a:r>
              <a:rPr lang="fr-FR" sz="1100" dirty="0" smtClean="0"/>
              <a:t> de août 2002 à septembre 2004 : 50 numéros (</a:t>
            </a:r>
            <a:r>
              <a:rPr lang="fr-FR" sz="1100" b="1" dirty="0" smtClean="0"/>
              <a:t>517€ </a:t>
            </a:r>
            <a:r>
              <a:rPr lang="fr-FR" sz="1100" b="1" dirty="0" smtClean="0"/>
              <a:t>environ</a:t>
            </a:r>
            <a:r>
              <a:rPr lang="fr-FR" sz="1100" dirty="0" smtClean="0"/>
              <a:t>)</a:t>
            </a:r>
            <a:br>
              <a:rPr lang="fr-FR" sz="1100" dirty="0" smtClean="0"/>
            </a:br>
            <a:r>
              <a:rPr lang="fr-FR" sz="1100" dirty="0" smtClean="0"/>
              <a:t>- Taxi du Monde des éditions </a:t>
            </a:r>
            <a:r>
              <a:rPr lang="fr-FR" sz="1100" dirty="0" err="1" smtClean="0"/>
              <a:t>Altaya</a:t>
            </a:r>
            <a:r>
              <a:rPr lang="fr-FR" sz="1100" dirty="0" smtClean="0"/>
              <a:t> de février 2002 décembre 2004 : 70 numéros (</a:t>
            </a:r>
            <a:r>
              <a:rPr lang="fr-FR" sz="1100" b="1" dirty="0" smtClean="0"/>
              <a:t>724€ </a:t>
            </a:r>
            <a:r>
              <a:rPr lang="fr-FR" sz="1100" b="1" dirty="0" smtClean="0"/>
              <a:t>environ</a:t>
            </a:r>
            <a:r>
              <a:rPr lang="fr-FR" sz="1100" dirty="0" smtClean="0"/>
              <a:t>)</a:t>
            </a:r>
            <a:br>
              <a:rPr lang="fr-FR" sz="1100" dirty="0" smtClean="0"/>
            </a:br>
            <a:r>
              <a:rPr lang="fr-FR" sz="1100" dirty="0" smtClean="0"/>
              <a:t>- Les belles américaines des éditions Fabbri de février-2004 à octobre 2005 : 45 numéros (</a:t>
            </a:r>
            <a:r>
              <a:rPr lang="fr-FR" sz="1100" b="1" dirty="0" smtClean="0"/>
              <a:t>564€ </a:t>
            </a:r>
            <a:r>
              <a:rPr lang="fr-FR" sz="1100" b="1" dirty="0" smtClean="0"/>
              <a:t>environ</a:t>
            </a:r>
            <a:r>
              <a:rPr lang="fr-FR" sz="1100" dirty="0" smtClean="0"/>
              <a:t>)</a:t>
            </a:r>
            <a:br>
              <a:rPr lang="fr-FR" sz="1100" dirty="0" smtClean="0"/>
            </a:br>
            <a:r>
              <a:rPr lang="fr-FR" sz="1100" dirty="0" smtClean="0"/>
              <a:t>- Tour de France des éditions Atlas de janvier 2004 à mai-2006 : 60 numéros en presse, 80 en abonnement </a:t>
            </a:r>
            <a:r>
              <a:rPr lang="fr-FR" sz="1100" dirty="0" smtClean="0"/>
              <a:t>privilège </a:t>
            </a:r>
            <a:r>
              <a:rPr lang="fr-FR" sz="1100" dirty="0" smtClean="0"/>
              <a:t>(</a:t>
            </a:r>
            <a:r>
              <a:rPr lang="fr-FR" sz="1100" b="1" dirty="0" smtClean="0"/>
              <a:t>640€ </a:t>
            </a:r>
            <a:r>
              <a:rPr lang="fr-FR" sz="1100" b="1" dirty="0" smtClean="0"/>
              <a:t>environ</a:t>
            </a:r>
            <a:r>
              <a:rPr lang="fr-FR" sz="1100" dirty="0" smtClean="0"/>
              <a:t>)</a:t>
            </a:r>
            <a:br>
              <a:rPr lang="fr-FR" sz="1100" dirty="0" smtClean="0"/>
            </a:br>
            <a:r>
              <a:rPr lang="fr-FR" sz="1100" dirty="0" smtClean="0"/>
              <a:t>- Chars et Véhicules Militaires des éditions Hachette de août-2001 à août 2006 : 130 numéros (</a:t>
            </a:r>
            <a:r>
              <a:rPr lang="fr-FR" sz="1100" b="1" dirty="0" smtClean="0"/>
              <a:t>1 750€ </a:t>
            </a:r>
            <a:r>
              <a:rPr lang="fr-FR" sz="1100" b="1" dirty="0" smtClean="0"/>
              <a:t>environ</a:t>
            </a:r>
            <a:r>
              <a:rPr lang="fr-FR" sz="1100" dirty="0" smtClean="0"/>
              <a:t>)</a:t>
            </a:r>
            <a:br>
              <a:rPr lang="fr-FR" sz="1100" dirty="0" smtClean="0"/>
            </a:br>
            <a:r>
              <a:rPr lang="fr-FR" sz="1100" dirty="0" smtClean="0"/>
              <a:t>- 24 Heures du Mans des éditions </a:t>
            </a:r>
            <a:r>
              <a:rPr lang="fr-FR" sz="1100" dirty="0" err="1" smtClean="0"/>
              <a:t>Altaya</a:t>
            </a:r>
            <a:r>
              <a:rPr lang="fr-FR" sz="1100" dirty="0" smtClean="0"/>
              <a:t> de août 2003 à août 2006 : 70 numéros (</a:t>
            </a:r>
            <a:r>
              <a:rPr lang="fr-FR" sz="1100" b="1" dirty="0" smtClean="0"/>
              <a:t>756€ </a:t>
            </a:r>
            <a:r>
              <a:rPr lang="fr-FR" sz="1100" b="1" dirty="0" smtClean="0"/>
              <a:t>environ</a:t>
            </a:r>
            <a:r>
              <a:rPr lang="fr-FR" sz="1100" dirty="0" smtClean="0"/>
              <a:t>)</a:t>
            </a:r>
            <a:br>
              <a:rPr lang="fr-FR" sz="1100" dirty="0" smtClean="0"/>
            </a:br>
            <a:r>
              <a:rPr lang="fr-FR" sz="1100" dirty="0" smtClean="0"/>
              <a:t>- Sapeurs-pompiers de France des éditions Hachette en août 2003 à octobre 2006 : 80 numéros (</a:t>
            </a:r>
            <a:r>
              <a:rPr lang="fr-FR" sz="1100" b="1" dirty="0" smtClean="0"/>
              <a:t>944€ </a:t>
            </a:r>
            <a:r>
              <a:rPr lang="fr-FR" sz="1100" b="1" dirty="0" smtClean="0"/>
              <a:t>environ</a:t>
            </a:r>
            <a:r>
              <a:rPr lang="fr-FR" sz="1100" dirty="0" smtClean="0"/>
              <a:t>)</a:t>
            </a:r>
            <a:br>
              <a:rPr lang="fr-FR" sz="1100" dirty="0" smtClean="0"/>
            </a:br>
            <a:r>
              <a:rPr lang="fr-FR" sz="1100" dirty="0" smtClean="0"/>
              <a:t>- Rallye collection des éditions </a:t>
            </a:r>
            <a:r>
              <a:rPr lang="fr-FR" sz="1100" dirty="0" err="1" smtClean="0"/>
              <a:t>Altaya</a:t>
            </a:r>
            <a:r>
              <a:rPr lang="fr-FR" sz="1100" dirty="0" smtClean="0"/>
              <a:t> de janvier-2004 à novembre 2006 : 70 numéros (</a:t>
            </a:r>
            <a:r>
              <a:rPr lang="fr-FR" sz="1100" b="1" dirty="0" smtClean="0"/>
              <a:t>756€ </a:t>
            </a:r>
            <a:r>
              <a:rPr lang="fr-FR" sz="1100" b="1" dirty="0" smtClean="0"/>
              <a:t>environ</a:t>
            </a:r>
            <a:r>
              <a:rPr lang="fr-FR" sz="1100" dirty="0" smtClean="0"/>
              <a:t>)</a:t>
            </a:r>
            <a:br>
              <a:rPr lang="fr-FR" sz="1100" dirty="0" smtClean="0"/>
            </a:br>
            <a:r>
              <a:rPr lang="fr-FR" sz="1100" dirty="0" smtClean="0"/>
              <a:t>- Voitures de rêve des éditions </a:t>
            </a:r>
            <a:r>
              <a:rPr lang="fr-FR" sz="1100" dirty="0" err="1" smtClean="0"/>
              <a:t>Altaya</a:t>
            </a:r>
            <a:r>
              <a:rPr lang="fr-FR" sz="1100" dirty="0" smtClean="0"/>
              <a:t> de octobre-2004 à décembre 2006 : 50 numéros (</a:t>
            </a:r>
            <a:r>
              <a:rPr lang="fr-FR" sz="1100" b="1" dirty="0" smtClean="0"/>
              <a:t>538€ </a:t>
            </a:r>
            <a:r>
              <a:rPr lang="fr-FR" sz="1100" b="1" dirty="0" smtClean="0"/>
              <a:t>environ</a:t>
            </a:r>
            <a:r>
              <a:rPr lang="fr-FR" sz="1100" dirty="0" smtClean="0"/>
              <a:t>)</a:t>
            </a:r>
            <a:br>
              <a:rPr lang="fr-FR" sz="1100" dirty="0" smtClean="0"/>
            </a:br>
            <a:r>
              <a:rPr lang="fr-FR" sz="1100" dirty="0" smtClean="0"/>
              <a:t>- Ferrari Collection des éditions Fabbri de janvier 2005 à décembre 2006 : 50 numéros (</a:t>
            </a:r>
            <a:r>
              <a:rPr lang="fr-FR" sz="1100" b="1" dirty="0" smtClean="0"/>
              <a:t>627€ </a:t>
            </a:r>
            <a:r>
              <a:rPr lang="fr-FR" sz="1100" b="1" dirty="0" smtClean="0"/>
              <a:t>environ</a:t>
            </a:r>
            <a:r>
              <a:rPr lang="fr-FR" sz="1100" dirty="0" smtClean="0"/>
              <a:t>)</a:t>
            </a:r>
            <a:br>
              <a:rPr lang="fr-FR" sz="1100" dirty="0" smtClean="0"/>
            </a:br>
            <a:r>
              <a:rPr lang="fr-FR" sz="1100" dirty="0" smtClean="0"/>
              <a:t>- Voitures de prestige au 1/18 des éditions Hachette de décembre 2004 à décembre 2006 : 52 numéros (</a:t>
            </a:r>
            <a:r>
              <a:rPr lang="fr-FR" sz="1100" b="1" dirty="0" smtClean="0"/>
              <a:t>1 016€ </a:t>
            </a:r>
            <a:r>
              <a:rPr lang="fr-FR" sz="1100" b="1" dirty="0" smtClean="0"/>
              <a:t>environ</a:t>
            </a:r>
            <a:r>
              <a:rPr lang="fr-FR" sz="1100" dirty="0" smtClean="0"/>
              <a:t>)</a:t>
            </a:r>
            <a:br>
              <a:rPr lang="fr-FR" sz="1100" dirty="0" smtClean="0"/>
            </a:br>
            <a:r>
              <a:rPr lang="fr-FR" sz="1100" dirty="0" smtClean="0"/>
              <a:t>- Véhicules de la Poste des éditions Atlas de mars 2005 à juin 2007 : 60 numéros , 11 numéros supplémentaires en version courtage, 35 de plus en version courtage luxe (</a:t>
            </a:r>
            <a:r>
              <a:rPr lang="fr-FR" sz="1100" b="1" dirty="0" smtClean="0"/>
              <a:t>640€ </a:t>
            </a:r>
            <a:r>
              <a:rPr lang="fr-FR" sz="1100" b="1" dirty="0" smtClean="0"/>
              <a:t>environ</a:t>
            </a:r>
            <a:r>
              <a:rPr lang="fr-FR" sz="1100" dirty="0" smtClean="0"/>
              <a:t>)</a:t>
            </a:r>
            <a:br>
              <a:rPr lang="fr-FR" sz="1100" dirty="0" smtClean="0"/>
            </a:br>
            <a:r>
              <a:rPr lang="fr-FR" sz="1100" dirty="0" smtClean="0"/>
              <a:t>- Véhicules de Sapeurs Pompiers des éditions Hachette de août-2000 à juillet-2007 : 180 numéros (</a:t>
            </a:r>
            <a:r>
              <a:rPr lang="fr-FR" sz="1100" b="1" dirty="0" smtClean="0"/>
              <a:t>2 157€ </a:t>
            </a:r>
            <a:r>
              <a:rPr lang="fr-FR" sz="1100" b="1" dirty="0" smtClean="0"/>
              <a:t>environ</a:t>
            </a:r>
            <a:r>
              <a:rPr lang="fr-FR" sz="1100" dirty="0" smtClean="0"/>
              <a:t>)</a:t>
            </a:r>
            <a:br>
              <a:rPr lang="fr-FR" sz="1100" dirty="0" smtClean="0"/>
            </a:br>
            <a:r>
              <a:rPr lang="fr-FR" sz="1100" dirty="0" smtClean="0"/>
              <a:t>- Voitures de Tintin des éditions Atlas de novembre-2001 à août-2007 : 70 numéros (</a:t>
            </a:r>
            <a:r>
              <a:rPr lang="fr-FR" sz="1100" b="1" dirty="0" smtClean="0"/>
              <a:t>1 570€ </a:t>
            </a:r>
            <a:r>
              <a:rPr lang="fr-FR" sz="1100" b="1" dirty="0" smtClean="0"/>
              <a:t>environ</a:t>
            </a:r>
            <a:r>
              <a:rPr lang="fr-FR" sz="1100" dirty="0" smtClean="0"/>
              <a:t>)</a:t>
            </a:r>
            <a:br>
              <a:rPr lang="fr-FR" sz="1100" dirty="0" smtClean="0"/>
            </a:br>
            <a:r>
              <a:rPr lang="fr-FR" sz="1100" dirty="0" smtClean="0"/>
              <a:t>- Petits Utilitaires Français des éditions Atlas de septembre-2003 à août 2007 : 50 numéros (</a:t>
            </a:r>
            <a:r>
              <a:rPr lang="fr-FR" sz="1100" b="1" dirty="0" smtClean="0"/>
              <a:t>1 112€ </a:t>
            </a:r>
            <a:r>
              <a:rPr lang="fr-FR" sz="1100" b="1" dirty="0" smtClean="0"/>
              <a:t>environ</a:t>
            </a:r>
            <a:r>
              <a:rPr lang="fr-FR" sz="1100" dirty="0" smtClean="0"/>
              <a:t>)</a:t>
            </a:r>
            <a:br>
              <a:rPr lang="fr-FR" sz="1100" dirty="0" smtClean="0"/>
            </a:br>
            <a:r>
              <a:rPr lang="fr-FR" sz="1100" dirty="0" smtClean="0"/>
              <a:t>- 1 siècle d'automobile des éditions Hachette : de août 1999 à août 2007 : 210 numéros (</a:t>
            </a:r>
            <a:r>
              <a:rPr lang="fr-FR" sz="1100" b="1" dirty="0" smtClean="0"/>
              <a:t>2 200€ </a:t>
            </a:r>
            <a:r>
              <a:rPr lang="fr-FR" sz="1100" b="1" dirty="0" smtClean="0"/>
              <a:t>environ</a:t>
            </a:r>
            <a:r>
              <a:rPr lang="fr-FR" sz="1100" dirty="0" smtClean="0"/>
              <a:t>)</a:t>
            </a:r>
            <a:br>
              <a:rPr lang="fr-FR" sz="1100" dirty="0" smtClean="0"/>
            </a:br>
            <a:r>
              <a:rPr lang="fr-FR" sz="1100" dirty="0" smtClean="0"/>
              <a:t>- Police &amp; Gendarmes des éditions Hachette : de août 2004 à août 2007 : 80 numéros (</a:t>
            </a:r>
            <a:r>
              <a:rPr lang="fr-FR" sz="1100" b="1" dirty="0" smtClean="0"/>
              <a:t>831€ </a:t>
            </a:r>
            <a:r>
              <a:rPr lang="fr-FR" sz="1100" b="1" dirty="0" smtClean="0"/>
              <a:t>environ</a:t>
            </a:r>
            <a:r>
              <a:rPr lang="fr-FR" sz="1100" dirty="0" smtClean="0"/>
              <a:t>)</a:t>
            </a:r>
            <a:br>
              <a:rPr lang="fr-FR" sz="1100" dirty="0" smtClean="0"/>
            </a:br>
            <a:r>
              <a:rPr lang="fr-FR" sz="1100" dirty="0" smtClean="0"/>
              <a:t>- Voitures Françaises de collection des éditions Hachette : de août 2002 à octobre 2007  : 135 numéros (</a:t>
            </a:r>
            <a:r>
              <a:rPr lang="fr-FR" sz="1100" b="1" dirty="0" smtClean="0"/>
              <a:t>1 338€ </a:t>
            </a:r>
            <a:r>
              <a:rPr lang="fr-FR" sz="1100" b="1" dirty="0" smtClean="0"/>
              <a:t>environ</a:t>
            </a:r>
            <a:r>
              <a:rPr lang="fr-FR" sz="1100" dirty="0" smtClean="0"/>
              <a:t>)</a:t>
            </a:r>
            <a:br>
              <a:rPr lang="fr-FR" sz="1100" dirty="0" smtClean="0"/>
            </a:br>
            <a:r>
              <a:rPr lang="fr-FR" sz="1100" dirty="0" smtClean="0"/>
              <a:t>- Voitures Classiques des éditions </a:t>
            </a:r>
            <a:r>
              <a:rPr lang="fr-FR" sz="1100" dirty="0" err="1" smtClean="0"/>
              <a:t>Altaya</a:t>
            </a:r>
            <a:r>
              <a:rPr lang="fr-FR" sz="1100" dirty="0" smtClean="0"/>
              <a:t> : de août 2005 à octobre 2007 : 50 numéros (</a:t>
            </a:r>
            <a:r>
              <a:rPr lang="fr-FR" sz="1100" b="1" dirty="0" smtClean="0"/>
              <a:t>585€ environ</a:t>
            </a:r>
            <a:r>
              <a:rPr lang="fr-FR" sz="1100" dirty="0" smtClean="0"/>
              <a:t>)</a:t>
            </a:r>
          </a:p>
          <a:p>
            <a:pPr marL="0" indent="0">
              <a:buFontTx/>
              <a:buChar char="-"/>
            </a:pPr>
            <a:endParaRPr lang="fr-FR" sz="900" dirty="0" smtClean="0"/>
          </a:p>
          <a:p>
            <a:pPr marL="0" indent="0">
              <a:buNone/>
            </a:pPr>
            <a:r>
              <a:rPr lang="fr-FR" sz="1100" b="1" dirty="0" smtClean="0"/>
              <a:t>Source : </a:t>
            </a:r>
            <a:r>
              <a:rPr lang="fr-FR" sz="1100" dirty="0" smtClean="0">
                <a:hlinkClick r:id="rId2"/>
              </a:rPr>
              <a:t>http://jmbminiautos.pagesperso-orange.fr/collections.html</a:t>
            </a:r>
            <a:endParaRPr lang="fr-FR" sz="1100" b="1" dirty="0"/>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22</a:t>
            </a:fld>
            <a:endParaRPr lang="fr-FR"/>
          </a:p>
        </p:txBody>
      </p:sp>
      <p:sp>
        <p:nvSpPr>
          <p:cNvPr id="7" name="Titre 1"/>
          <p:cNvSpPr>
            <a:spLocks noGrp="1"/>
          </p:cNvSpPr>
          <p:nvPr>
            <p:ph type="title"/>
          </p:nvPr>
        </p:nvSpPr>
        <p:spPr>
          <a:xfrm>
            <a:off x="457200" y="71414"/>
            <a:ext cx="8229600" cy="1143000"/>
          </a:xfrm>
        </p:spPr>
        <p:txBody>
          <a:bodyPr>
            <a:normAutofit fontScale="90000"/>
          </a:bodyPr>
          <a:lstStyle/>
          <a:p>
            <a:r>
              <a:rPr lang="fr-FR" b="1" cap="small" dirty="0" smtClean="0">
                <a:solidFill>
                  <a:schemeClr val="tx1">
                    <a:lumMod val="85000"/>
                    <a:lumOff val="15000"/>
                  </a:schemeClr>
                </a:solidFill>
              </a:rPr>
              <a:t>Présentation des collectionneurs </a:t>
            </a:r>
            <a:br>
              <a:rPr lang="fr-FR" b="1" cap="small" dirty="0" smtClean="0">
                <a:solidFill>
                  <a:schemeClr val="tx1">
                    <a:lumMod val="85000"/>
                    <a:lumOff val="15000"/>
                  </a:schemeClr>
                </a:solidFill>
              </a:rPr>
            </a:br>
            <a:r>
              <a:rPr lang="fr-FR" sz="3100" b="1" dirty="0" smtClean="0">
                <a:solidFill>
                  <a:srgbClr val="C00000"/>
                </a:solidFill>
              </a:rPr>
              <a:t>Accessibilité</a:t>
            </a:r>
            <a:endParaRPr lang="fr-FR" sz="3100" b="1"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1914564" y="1928802"/>
            <a:ext cx="8229600" cy="4525963"/>
          </a:xfrm>
        </p:spPr>
        <p:txBody>
          <a:bodyPr/>
          <a:lstStyle/>
          <a:p>
            <a:pPr marL="450850" indent="-450850">
              <a:buNone/>
            </a:pPr>
            <a:r>
              <a:rPr lang="fr-FR" b="1" dirty="0" smtClean="0"/>
              <a:t>2.	Où toucher les collectionneurs ?</a:t>
            </a:r>
          </a:p>
          <a:p>
            <a:pPr marL="361950" indent="-361950">
              <a:buNone/>
            </a:pPr>
            <a:r>
              <a:rPr lang="fr-FR" dirty="0" smtClean="0">
                <a:solidFill>
                  <a:srgbClr val="C00000"/>
                </a:solidFill>
              </a:rPr>
              <a:t>2.1. L’environnement des collectionneurs</a:t>
            </a:r>
          </a:p>
          <a:p>
            <a:pPr marL="514350" indent="-514350">
              <a:buNone/>
            </a:pPr>
            <a:r>
              <a:rPr lang="fr-FR" dirty="0" smtClean="0"/>
              <a:t>2.2. Le circuit de distribution</a:t>
            </a:r>
          </a:p>
          <a:p>
            <a:pPr marL="450850" indent="-450850">
              <a:buNone/>
            </a:pPr>
            <a:r>
              <a:rPr lang="fr-FR" dirty="0" smtClean="0"/>
              <a:t>2.3. La communication</a:t>
            </a:r>
          </a:p>
          <a:p>
            <a:endParaRPr lang="fr-FR" dirty="0"/>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23</a:t>
            </a:fld>
            <a:endParaRPr lang="fr-FR"/>
          </a:p>
        </p:txBody>
      </p:sp>
      <p:pic>
        <p:nvPicPr>
          <p:cNvPr id="7" name="Picture 11" descr="MusicMags">
            <a:hlinkClick r:id="rId2"/>
          </p:cNvPr>
          <p:cNvPicPr>
            <a:picLocks noChangeAspect="1" noChangeArrowheads="1"/>
          </p:cNvPicPr>
          <p:nvPr/>
        </p:nvPicPr>
        <p:blipFill>
          <a:blip r:embed="rId3"/>
          <a:srcRect l="40134" r="41519"/>
          <a:stretch>
            <a:fillRect/>
          </a:stretch>
        </p:blipFill>
        <p:spPr bwMode="auto">
          <a:xfrm>
            <a:off x="0" y="0"/>
            <a:ext cx="1714480" cy="6357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2916238" y="2276475"/>
            <a:ext cx="3168650" cy="503238"/>
          </a:xfrm>
          <a:prstGeom prst="rect">
            <a:avLst/>
          </a:prstGeom>
          <a:solidFill>
            <a:srgbClr val="FF5050"/>
          </a:solidFill>
          <a:ln w="9525">
            <a:solidFill>
              <a:srgbClr val="FF5050"/>
            </a:solidFill>
            <a:miter lim="800000"/>
            <a:headEnd/>
            <a:tailEnd/>
          </a:ln>
        </p:spPr>
        <p:txBody>
          <a:bodyPr wrap="none" anchor="ctr"/>
          <a:lstStyle/>
          <a:p>
            <a:r>
              <a:rPr lang="fr-FR" sz="1300">
                <a:solidFill>
                  <a:schemeClr val="tx1"/>
                </a:solidFill>
              </a:rPr>
              <a:t>Comment séduire les collectionneurs ?</a:t>
            </a:r>
          </a:p>
        </p:txBody>
      </p:sp>
      <p:sp>
        <p:nvSpPr>
          <p:cNvPr id="20483" name="Rectangle 5"/>
          <p:cNvSpPr>
            <a:spLocks noChangeArrowheads="1"/>
          </p:cNvSpPr>
          <p:nvPr/>
        </p:nvSpPr>
        <p:spPr bwMode="auto">
          <a:xfrm>
            <a:off x="5580063" y="2925763"/>
            <a:ext cx="3168650" cy="503237"/>
          </a:xfrm>
          <a:prstGeom prst="rect">
            <a:avLst/>
          </a:prstGeom>
          <a:solidFill>
            <a:schemeClr val="bg2"/>
          </a:solidFill>
          <a:ln w="9525">
            <a:solidFill>
              <a:schemeClr val="bg2"/>
            </a:solidFill>
            <a:miter lim="800000"/>
            <a:headEnd/>
            <a:tailEnd/>
          </a:ln>
        </p:spPr>
        <p:txBody>
          <a:bodyPr wrap="none" anchor="ctr"/>
          <a:lstStyle/>
          <a:p>
            <a:r>
              <a:rPr lang="fr-FR" sz="1300"/>
              <a:t>Comment toucher les collectionneurs ?</a:t>
            </a:r>
          </a:p>
        </p:txBody>
      </p:sp>
      <p:sp>
        <p:nvSpPr>
          <p:cNvPr id="20484" name="Rectangle 6"/>
          <p:cNvSpPr>
            <a:spLocks noChangeArrowheads="1"/>
          </p:cNvSpPr>
          <p:nvPr/>
        </p:nvSpPr>
        <p:spPr bwMode="auto">
          <a:xfrm>
            <a:off x="323850" y="2997200"/>
            <a:ext cx="3168650" cy="503238"/>
          </a:xfrm>
          <a:prstGeom prst="rect">
            <a:avLst/>
          </a:prstGeom>
          <a:solidFill>
            <a:srgbClr val="800080"/>
          </a:solidFill>
          <a:ln w="9525">
            <a:solidFill>
              <a:srgbClr val="800080"/>
            </a:solidFill>
            <a:miter lim="800000"/>
            <a:headEnd/>
            <a:tailEnd/>
          </a:ln>
        </p:spPr>
        <p:txBody>
          <a:bodyPr wrap="none" anchor="ctr"/>
          <a:lstStyle/>
          <a:p>
            <a:r>
              <a:rPr lang="fr-FR" sz="1300"/>
              <a:t>Où toucher les collectionneurs</a:t>
            </a:r>
            <a:r>
              <a:rPr lang="fr-FR" sz="1300">
                <a:solidFill>
                  <a:schemeClr val="tx1"/>
                </a:solidFill>
              </a:rPr>
              <a:t> </a:t>
            </a:r>
            <a:r>
              <a:rPr lang="fr-FR" sz="1300"/>
              <a:t>?</a:t>
            </a:r>
          </a:p>
        </p:txBody>
      </p:sp>
      <p:sp>
        <p:nvSpPr>
          <p:cNvPr id="20485" name="Rectangle 7"/>
          <p:cNvSpPr>
            <a:spLocks noChangeArrowheads="1"/>
          </p:cNvSpPr>
          <p:nvPr/>
        </p:nvSpPr>
        <p:spPr bwMode="auto">
          <a:xfrm>
            <a:off x="2916238" y="1557338"/>
            <a:ext cx="3168650"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Comment définir les collectionneurs ?</a:t>
            </a:r>
          </a:p>
        </p:txBody>
      </p:sp>
      <p:sp>
        <p:nvSpPr>
          <p:cNvPr id="20486" name="Rectangle 8"/>
          <p:cNvSpPr>
            <a:spLocks noChangeArrowheads="1"/>
          </p:cNvSpPr>
          <p:nvPr/>
        </p:nvSpPr>
        <p:spPr bwMode="auto">
          <a:xfrm>
            <a:off x="468313" y="12684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Caractéristiques des </a:t>
            </a:r>
          </a:p>
          <a:p>
            <a:r>
              <a:rPr lang="fr-FR" sz="1300">
                <a:solidFill>
                  <a:schemeClr val="tx1"/>
                </a:solidFill>
              </a:rPr>
              <a:t>collectionneurs ?</a:t>
            </a:r>
          </a:p>
        </p:txBody>
      </p:sp>
      <p:sp>
        <p:nvSpPr>
          <p:cNvPr id="20487" name="Rectangle 9"/>
          <p:cNvSpPr>
            <a:spLocks noChangeArrowheads="1"/>
          </p:cNvSpPr>
          <p:nvPr/>
        </p:nvSpPr>
        <p:spPr bwMode="auto">
          <a:xfrm>
            <a:off x="3492500" y="8366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Quel est l’intérêt ?</a:t>
            </a:r>
          </a:p>
        </p:txBody>
      </p:sp>
      <p:sp>
        <p:nvSpPr>
          <p:cNvPr id="20488" name="Rectangle 10"/>
          <p:cNvSpPr>
            <a:spLocks noChangeArrowheads="1"/>
          </p:cNvSpPr>
          <p:nvPr/>
        </p:nvSpPr>
        <p:spPr bwMode="auto">
          <a:xfrm>
            <a:off x="6588125" y="12684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Accessibilité ?</a:t>
            </a:r>
          </a:p>
        </p:txBody>
      </p:sp>
      <p:sp>
        <p:nvSpPr>
          <p:cNvPr id="20489" name="Rectangle 11"/>
          <p:cNvSpPr>
            <a:spLocks noChangeArrowheads="1"/>
          </p:cNvSpPr>
          <p:nvPr/>
        </p:nvSpPr>
        <p:spPr bwMode="auto">
          <a:xfrm>
            <a:off x="34925" y="3933825"/>
            <a:ext cx="1368425" cy="647700"/>
          </a:xfrm>
          <a:prstGeom prst="rect">
            <a:avLst/>
          </a:prstGeom>
          <a:solidFill>
            <a:srgbClr val="800080"/>
          </a:solidFill>
          <a:ln w="9525">
            <a:solidFill>
              <a:srgbClr val="800080"/>
            </a:solidFill>
            <a:miter lim="800000"/>
            <a:headEnd/>
            <a:tailEnd/>
          </a:ln>
        </p:spPr>
        <p:txBody>
          <a:bodyPr anchor="ctr"/>
          <a:lstStyle/>
          <a:p>
            <a:r>
              <a:rPr lang="fr-FR" sz="1300"/>
              <a:t>Quel environnement ?</a:t>
            </a:r>
          </a:p>
        </p:txBody>
      </p:sp>
      <p:sp>
        <p:nvSpPr>
          <p:cNvPr id="20490" name="Rectangle 12"/>
          <p:cNvSpPr>
            <a:spLocks noChangeArrowheads="1"/>
          </p:cNvSpPr>
          <p:nvPr/>
        </p:nvSpPr>
        <p:spPr bwMode="auto">
          <a:xfrm>
            <a:off x="1547813" y="3933825"/>
            <a:ext cx="1295400" cy="647700"/>
          </a:xfrm>
          <a:prstGeom prst="rect">
            <a:avLst/>
          </a:prstGeom>
          <a:solidFill>
            <a:schemeClr val="bg2"/>
          </a:solidFill>
          <a:ln w="9525">
            <a:solidFill>
              <a:schemeClr val="bg2"/>
            </a:solidFill>
            <a:miter lim="800000"/>
            <a:headEnd/>
            <a:tailEnd/>
          </a:ln>
        </p:spPr>
        <p:txBody>
          <a:bodyPr anchor="ctr"/>
          <a:lstStyle/>
          <a:p>
            <a:r>
              <a:rPr lang="fr-FR" sz="1300"/>
              <a:t>Quel Circuit de distribution ?</a:t>
            </a:r>
          </a:p>
        </p:txBody>
      </p:sp>
      <p:sp>
        <p:nvSpPr>
          <p:cNvPr id="20491" name="Rectangle 13"/>
          <p:cNvSpPr>
            <a:spLocks noChangeArrowheads="1"/>
          </p:cNvSpPr>
          <p:nvPr/>
        </p:nvSpPr>
        <p:spPr bwMode="auto">
          <a:xfrm>
            <a:off x="2916238" y="3933825"/>
            <a:ext cx="1368425" cy="647700"/>
          </a:xfrm>
          <a:prstGeom prst="rect">
            <a:avLst/>
          </a:prstGeom>
          <a:solidFill>
            <a:schemeClr val="bg2"/>
          </a:solidFill>
          <a:ln w="9525">
            <a:solidFill>
              <a:schemeClr val="bg2"/>
            </a:solidFill>
            <a:miter lim="800000"/>
            <a:headEnd/>
            <a:tailEnd/>
          </a:ln>
        </p:spPr>
        <p:txBody>
          <a:bodyPr anchor="ctr"/>
          <a:lstStyle/>
          <a:p>
            <a:r>
              <a:rPr lang="fr-FR" sz="1300"/>
              <a:t>Comment communiquer ?</a:t>
            </a:r>
          </a:p>
        </p:txBody>
      </p:sp>
      <p:sp>
        <p:nvSpPr>
          <p:cNvPr id="20492" name="Rectangle 14"/>
          <p:cNvSpPr>
            <a:spLocks noChangeArrowheads="1"/>
          </p:cNvSpPr>
          <p:nvPr/>
        </p:nvSpPr>
        <p:spPr bwMode="auto">
          <a:xfrm>
            <a:off x="4356100" y="3933825"/>
            <a:ext cx="1439863" cy="647700"/>
          </a:xfrm>
          <a:prstGeom prst="rect">
            <a:avLst/>
          </a:prstGeom>
          <a:solidFill>
            <a:schemeClr val="bg2"/>
          </a:solidFill>
          <a:ln w="9525">
            <a:solidFill>
              <a:schemeClr val="bg2"/>
            </a:solidFill>
            <a:miter lim="800000"/>
            <a:headEnd/>
            <a:tailEnd/>
          </a:ln>
        </p:spPr>
        <p:txBody>
          <a:bodyPr anchor="ctr"/>
          <a:lstStyle/>
          <a:p>
            <a:r>
              <a:rPr lang="fr-FR" sz="1300"/>
              <a:t>Quelles sont leurs attentes ?</a:t>
            </a:r>
          </a:p>
        </p:txBody>
      </p:sp>
      <p:sp>
        <p:nvSpPr>
          <p:cNvPr id="20493" name="Rectangle 15"/>
          <p:cNvSpPr>
            <a:spLocks noChangeArrowheads="1"/>
          </p:cNvSpPr>
          <p:nvPr/>
        </p:nvSpPr>
        <p:spPr bwMode="auto">
          <a:xfrm>
            <a:off x="5867400" y="3860800"/>
            <a:ext cx="1655763" cy="719138"/>
          </a:xfrm>
          <a:prstGeom prst="rect">
            <a:avLst/>
          </a:prstGeom>
          <a:solidFill>
            <a:schemeClr val="bg2"/>
          </a:solidFill>
          <a:ln w="9525">
            <a:solidFill>
              <a:schemeClr val="bg2"/>
            </a:solidFill>
            <a:miter lim="800000"/>
            <a:headEnd/>
            <a:tailEnd/>
          </a:ln>
        </p:spPr>
        <p:txBody>
          <a:bodyPr anchor="ctr"/>
          <a:lstStyle/>
          <a:p>
            <a:r>
              <a:rPr lang="fr-FR" sz="1300"/>
              <a:t>Quelles sont les nouvelles tendances ?</a:t>
            </a:r>
          </a:p>
        </p:txBody>
      </p:sp>
      <p:sp>
        <p:nvSpPr>
          <p:cNvPr id="20494" name="Rectangle 16"/>
          <p:cNvSpPr>
            <a:spLocks noChangeArrowheads="1"/>
          </p:cNvSpPr>
          <p:nvPr/>
        </p:nvSpPr>
        <p:spPr bwMode="auto">
          <a:xfrm>
            <a:off x="7596188" y="3933825"/>
            <a:ext cx="1476375" cy="647700"/>
          </a:xfrm>
          <a:prstGeom prst="rect">
            <a:avLst/>
          </a:prstGeom>
          <a:solidFill>
            <a:schemeClr val="bg2"/>
          </a:solidFill>
          <a:ln w="9525">
            <a:solidFill>
              <a:schemeClr val="bg2"/>
            </a:solidFill>
            <a:miter lim="800000"/>
            <a:headEnd/>
            <a:tailEnd/>
          </a:ln>
        </p:spPr>
        <p:txBody>
          <a:bodyPr anchor="ctr"/>
          <a:lstStyle/>
          <a:p>
            <a:r>
              <a:rPr lang="fr-FR" sz="1300"/>
              <a:t>Offres promotionnelles ?</a:t>
            </a:r>
          </a:p>
        </p:txBody>
      </p:sp>
      <p:sp>
        <p:nvSpPr>
          <p:cNvPr id="20495" name="Line 17"/>
          <p:cNvSpPr>
            <a:spLocks noChangeShapeType="1"/>
          </p:cNvSpPr>
          <p:nvPr/>
        </p:nvSpPr>
        <p:spPr bwMode="auto">
          <a:xfrm flipV="1">
            <a:off x="4427538" y="1341438"/>
            <a:ext cx="0" cy="215900"/>
          </a:xfrm>
          <a:prstGeom prst="line">
            <a:avLst/>
          </a:prstGeom>
          <a:noFill/>
          <a:ln w="12700">
            <a:solidFill>
              <a:schemeClr val="bg2"/>
            </a:solidFill>
            <a:round/>
            <a:headEnd/>
            <a:tailEnd/>
          </a:ln>
        </p:spPr>
        <p:txBody>
          <a:bodyPr wrap="none" anchor="ctr"/>
          <a:lstStyle/>
          <a:p>
            <a:endParaRPr lang="fr-FR"/>
          </a:p>
        </p:txBody>
      </p:sp>
      <p:sp>
        <p:nvSpPr>
          <p:cNvPr id="20496" name="Line 18"/>
          <p:cNvSpPr>
            <a:spLocks noChangeShapeType="1"/>
          </p:cNvSpPr>
          <p:nvPr/>
        </p:nvSpPr>
        <p:spPr bwMode="auto">
          <a:xfrm flipV="1">
            <a:off x="6084888" y="1773238"/>
            <a:ext cx="792162" cy="215900"/>
          </a:xfrm>
          <a:prstGeom prst="line">
            <a:avLst/>
          </a:prstGeom>
          <a:noFill/>
          <a:ln w="12700">
            <a:solidFill>
              <a:schemeClr val="bg2"/>
            </a:solidFill>
            <a:round/>
            <a:headEnd/>
            <a:tailEnd/>
          </a:ln>
        </p:spPr>
        <p:txBody>
          <a:bodyPr wrap="none" anchor="ctr"/>
          <a:lstStyle/>
          <a:p>
            <a:endParaRPr lang="fr-FR"/>
          </a:p>
        </p:txBody>
      </p:sp>
      <p:sp>
        <p:nvSpPr>
          <p:cNvPr id="20497" name="Line 19"/>
          <p:cNvSpPr>
            <a:spLocks noChangeShapeType="1"/>
          </p:cNvSpPr>
          <p:nvPr/>
        </p:nvSpPr>
        <p:spPr bwMode="auto">
          <a:xfrm flipH="1" flipV="1">
            <a:off x="2411413" y="1484313"/>
            <a:ext cx="504825" cy="360362"/>
          </a:xfrm>
          <a:prstGeom prst="line">
            <a:avLst/>
          </a:prstGeom>
          <a:noFill/>
          <a:ln w="12700">
            <a:solidFill>
              <a:schemeClr val="bg2"/>
            </a:solidFill>
            <a:round/>
            <a:headEnd/>
            <a:tailEnd/>
          </a:ln>
        </p:spPr>
        <p:txBody>
          <a:bodyPr wrap="none" anchor="ctr"/>
          <a:lstStyle/>
          <a:p>
            <a:endParaRPr lang="fr-FR"/>
          </a:p>
        </p:txBody>
      </p:sp>
      <p:sp>
        <p:nvSpPr>
          <p:cNvPr id="20498" name="Line 20"/>
          <p:cNvSpPr>
            <a:spLocks noChangeShapeType="1"/>
          </p:cNvSpPr>
          <p:nvPr/>
        </p:nvSpPr>
        <p:spPr bwMode="auto">
          <a:xfrm flipV="1">
            <a:off x="8270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0499" name="Line 21"/>
          <p:cNvSpPr>
            <a:spLocks noChangeShapeType="1"/>
          </p:cNvSpPr>
          <p:nvPr/>
        </p:nvSpPr>
        <p:spPr bwMode="auto">
          <a:xfrm flipV="1">
            <a:off x="4427538" y="2060575"/>
            <a:ext cx="0" cy="215900"/>
          </a:xfrm>
          <a:prstGeom prst="line">
            <a:avLst/>
          </a:prstGeom>
          <a:noFill/>
          <a:ln w="9525">
            <a:solidFill>
              <a:schemeClr val="bg2"/>
            </a:solidFill>
            <a:round/>
            <a:headEnd/>
            <a:tailEnd type="triangle" w="med" len="med"/>
          </a:ln>
        </p:spPr>
        <p:txBody>
          <a:bodyPr wrap="none" anchor="ctr"/>
          <a:lstStyle/>
          <a:p>
            <a:endParaRPr lang="fr-FR"/>
          </a:p>
        </p:txBody>
      </p:sp>
      <p:sp>
        <p:nvSpPr>
          <p:cNvPr id="20500" name="Line 22"/>
          <p:cNvSpPr>
            <a:spLocks noChangeShapeType="1"/>
          </p:cNvSpPr>
          <p:nvPr/>
        </p:nvSpPr>
        <p:spPr bwMode="auto">
          <a:xfrm flipV="1">
            <a:off x="3492500" y="2781300"/>
            <a:ext cx="935038" cy="360363"/>
          </a:xfrm>
          <a:prstGeom prst="line">
            <a:avLst/>
          </a:prstGeom>
          <a:noFill/>
          <a:ln w="9525">
            <a:solidFill>
              <a:srgbClr val="FF5050"/>
            </a:solidFill>
            <a:round/>
            <a:headEnd type="triangle" w="med" len="med"/>
            <a:tailEnd/>
          </a:ln>
        </p:spPr>
        <p:txBody>
          <a:bodyPr wrap="none" anchor="ctr"/>
          <a:lstStyle/>
          <a:p>
            <a:endParaRPr lang="fr-FR"/>
          </a:p>
        </p:txBody>
      </p:sp>
      <p:sp>
        <p:nvSpPr>
          <p:cNvPr id="20501" name="Line 23"/>
          <p:cNvSpPr>
            <a:spLocks noChangeShapeType="1"/>
          </p:cNvSpPr>
          <p:nvPr/>
        </p:nvSpPr>
        <p:spPr bwMode="auto">
          <a:xfrm flipH="1" flipV="1">
            <a:off x="4427538" y="2781300"/>
            <a:ext cx="1152525" cy="360363"/>
          </a:xfrm>
          <a:prstGeom prst="line">
            <a:avLst/>
          </a:prstGeom>
          <a:noFill/>
          <a:ln w="9525">
            <a:solidFill>
              <a:schemeClr val="bg2"/>
            </a:solidFill>
            <a:round/>
            <a:headEnd type="triangle" w="med" len="med"/>
            <a:tailEnd/>
          </a:ln>
        </p:spPr>
        <p:txBody>
          <a:bodyPr wrap="none" anchor="ctr"/>
          <a:lstStyle/>
          <a:p>
            <a:endParaRPr lang="fr-FR"/>
          </a:p>
        </p:txBody>
      </p:sp>
      <p:sp>
        <p:nvSpPr>
          <p:cNvPr id="20502" name="Line 24"/>
          <p:cNvSpPr>
            <a:spLocks noChangeShapeType="1"/>
          </p:cNvSpPr>
          <p:nvPr/>
        </p:nvSpPr>
        <p:spPr bwMode="auto">
          <a:xfrm flipH="1">
            <a:off x="1187450" y="3500438"/>
            <a:ext cx="431800" cy="433387"/>
          </a:xfrm>
          <a:prstGeom prst="line">
            <a:avLst/>
          </a:prstGeom>
          <a:noFill/>
          <a:ln w="9525">
            <a:solidFill>
              <a:srgbClr val="800080"/>
            </a:solidFill>
            <a:round/>
            <a:headEnd/>
            <a:tailEnd type="triangle" w="med" len="med"/>
          </a:ln>
        </p:spPr>
        <p:txBody>
          <a:bodyPr wrap="none" anchor="ctr"/>
          <a:lstStyle/>
          <a:p>
            <a:endParaRPr lang="fr-FR"/>
          </a:p>
        </p:txBody>
      </p:sp>
      <p:sp>
        <p:nvSpPr>
          <p:cNvPr id="20503" name="Line 25"/>
          <p:cNvSpPr>
            <a:spLocks noChangeShapeType="1"/>
          </p:cNvSpPr>
          <p:nvPr/>
        </p:nvSpPr>
        <p:spPr bwMode="auto">
          <a:xfrm>
            <a:off x="1763713" y="3500438"/>
            <a:ext cx="144462" cy="433387"/>
          </a:xfrm>
          <a:prstGeom prst="line">
            <a:avLst/>
          </a:prstGeom>
          <a:noFill/>
          <a:ln w="9525">
            <a:solidFill>
              <a:schemeClr val="bg2"/>
            </a:solidFill>
            <a:round/>
            <a:headEnd/>
            <a:tailEnd type="triangle" w="med" len="med"/>
          </a:ln>
        </p:spPr>
        <p:txBody>
          <a:bodyPr wrap="none" anchor="ctr"/>
          <a:lstStyle/>
          <a:p>
            <a:endParaRPr lang="fr-FR"/>
          </a:p>
        </p:txBody>
      </p:sp>
      <p:sp>
        <p:nvSpPr>
          <p:cNvPr id="20504" name="Line 26"/>
          <p:cNvSpPr>
            <a:spLocks noChangeShapeType="1"/>
          </p:cNvSpPr>
          <p:nvPr/>
        </p:nvSpPr>
        <p:spPr bwMode="auto">
          <a:xfrm>
            <a:off x="2268538" y="3500438"/>
            <a:ext cx="1150937" cy="433387"/>
          </a:xfrm>
          <a:prstGeom prst="line">
            <a:avLst/>
          </a:prstGeom>
          <a:noFill/>
          <a:ln w="9525">
            <a:solidFill>
              <a:schemeClr val="bg2"/>
            </a:solidFill>
            <a:round/>
            <a:headEnd/>
            <a:tailEnd type="triangle" w="med" len="med"/>
          </a:ln>
        </p:spPr>
        <p:txBody>
          <a:bodyPr wrap="none" anchor="ctr"/>
          <a:lstStyle/>
          <a:p>
            <a:endParaRPr lang="fr-FR"/>
          </a:p>
        </p:txBody>
      </p:sp>
      <p:sp>
        <p:nvSpPr>
          <p:cNvPr id="20505" name="Line 27"/>
          <p:cNvSpPr>
            <a:spLocks noChangeShapeType="1"/>
          </p:cNvSpPr>
          <p:nvPr/>
        </p:nvSpPr>
        <p:spPr bwMode="auto">
          <a:xfrm flipH="1">
            <a:off x="5148263" y="3429000"/>
            <a:ext cx="1439862" cy="504825"/>
          </a:xfrm>
          <a:prstGeom prst="line">
            <a:avLst/>
          </a:prstGeom>
          <a:noFill/>
          <a:ln w="9525">
            <a:solidFill>
              <a:schemeClr val="bg2"/>
            </a:solidFill>
            <a:round/>
            <a:headEnd/>
            <a:tailEnd type="triangle" w="med" len="med"/>
          </a:ln>
        </p:spPr>
        <p:txBody>
          <a:bodyPr wrap="none" anchor="ctr"/>
          <a:lstStyle/>
          <a:p>
            <a:endParaRPr lang="fr-FR"/>
          </a:p>
        </p:txBody>
      </p:sp>
      <p:sp>
        <p:nvSpPr>
          <p:cNvPr id="20506" name="Line 28"/>
          <p:cNvSpPr>
            <a:spLocks noChangeShapeType="1"/>
          </p:cNvSpPr>
          <p:nvPr/>
        </p:nvSpPr>
        <p:spPr bwMode="auto">
          <a:xfrm>
            <a:off x="6877050" y="3429000"/>
            <a:ext cx="0" cy="431800"/>
          </a:xfrm>
          <a:prstGeom prst="line">
            <a:avLst/>
          </a:prstGeom>
          <a:noFill/>
          <a:ln w="9525">
            <a:solidFill>
              <a:schemeClr val="bg2"/>
            </a:solidFill>
            <a:round/>
            <a:headEnd/>
            <a:tailEnd type="triangle" w="med" len="med"/>
          </a:ln>
        </p:spPr>
        <p:txBody>
          <a:bodyPr wrap="none" anchor="ctr"/>
          <a:lstStyle/>
          <a:p>
            <a:endParaRPr lang="fr-FR"/>
          </a:p>
        </p:txBody>
      </p:sp>
      <p:sp>
        <p:nvSpPr>
          <p:cNvPr id="20507" name="Line 29"/>
          <p:cNvSpPr>
            <a:spLocks noChangeShapeType="1"/>
          </p:cNvSpPr>
          <p:nvPr/>
        </p:nvSpPr>
        <p:spPr bwMode="auto">
          <a:xfrm>
            <a:off x="7812088" y="3429000"/>
            <a:ext cx="431800" cy="504825"/>
          </a:xfrm>
          <a:prstGeom prst="line">
            <a:avLst/>
          </a:prstGeom>
          <a:noFill/>
          <a:ln w="9525">
            <a:solidFill>
              <a:schemeClr val="bg2"/>
            </a:solidFill>
            <a:round/>
            <a:headEnd/>
            <a:tailEnd type="triangle" w="med" len="med"/>
          </a:ln>
        </p:spPr>
        <p:txBody>
          <a:bodyPr wrap="none" anchor="ctr"/>
          <a:lstStyle/>
          <a:p>
            <a:endParaRPr lang="fr-FR"/>
          </a:p>
        </p:txBody>
      </p:sp>
      <p:sp>
        <p:nvSpPr>
          <p:cNvPr id="20508" name="Line 30"/>
          <p:cNvSpPr>
            <a:spLocks noChangeShapeType="1"/>
          </p:cNvSpPr>
          <p:nvPr/>
        </p:nvSpPr>
        <p:spPr bwMode="auto">
          <a:xfrm flipV="1">
            <a:off x="1979613"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0509" name="Line 31"/>
          <p:cNvSpPr>
            <a:spLocks noChangeShapeType="1"/>
          </p:cNvSpPr>
          <p:nvPr/>
        </p:nvSpPr>
        <p:spPr bwMode="auto">
          <a:xfrm flipV="1">
            <a:off x="67325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0510" name="Line 32"/>
          <p:cNvSpPr>
            <a:spLocks noChangeShapeType="1"/>
          </p:cNvSpPr>
          <p:nvPr/>
        </p:nvSpPr>
        <p:spPr bwMode="auto">
          <a:xfrm flipV="1">
            <a:off x="82438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0511" name="Line 33"/>
          <p:cNvSpPr>
            <a:spLocks noChangeShapeType="1"/>
          </p:cNvSpPr>
          <p:nvPr/>
        </p:nvSpPr>
        <p:spPr bwMode="auto">
          <a:xfrm flipV="1">
            <a:off x="3492500"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0512" name="Line 34"/>
          <p:cNvSpPr>
            <a:spLocks noChangeShapeType="1"/>
          </p:cNvSpPr>
          <p:nvPr/>
        </p:nvSpPr>
        <p:spPr bwMode="auto">
          <a:xfrm flipV="1">
            <a:off x="4427538"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0513" name="Line 35"/>
          <p:cNvSpPr>
            <a:spLocks noChangeShapeType="1"/>
          </p:cNvSpPr>
          <p:nvPr/>
        </p:nvSpPr>
        <p:spPr bwMode="auto">
          <a:xfrm flipV="1">
            <a:off x="5364163"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0514" name="Line 36"/>
          <p:cNvSpPr>
            <a:spLocks noChangeShapeType="1"/>
          </p:cNvSpPr>
          <p:nvPr/>
        </p:nvSpPr>
        <p:spPr bwMode="auto">
          <a:xfrm>
            <a:off x="755650" y="4581525"/>
            <a:ext cx="0" cy="287338"/>
          </a:xfrm>
          <a:prstGeom prst="line">
            <a:avLst/>
          </a:prstGeom>
          <a:noFill/>
          <a:ln w="9525">
            <a:solidFill>
              <a:srgbClr val="800080"/>
            </a:solidFill>
            <a:round/>
            <a:headEnd/>
            <a:tailEnd type="triangle" w="med" len="med"/>
          </a:ln>
        </p:spPr>
        <p:txBody>
          <a:bodyPr wrap="none" anchor="ctr"/>
          <a:lstStyle/>
          <a:p>
            <a:endParaRPr lang="fr-FR"/>
          </a:p>
        </p:txBody>
      </p:sp>
      <p:sp>
        <p:nvSpPr>
          <p:cNvPr id="20515" name="Line 37"/>
          <p:cNvSpPr>
            <a:spLocks noChangeShapeType="1"/>
          </p:cNvSpPr>
          <p:nvPr/>
        </p:nvSpPr>
        <p:spPr bwMode="auto">
          <a:xfrm>
            <a:off x="1547813"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20516" name="Line 38"/>
          <p:cNvSpPr>
            <a:spLocks noChangeShapeType="1"/>
          </p:cNvSpPr>
          <p:nvPr/>
        </p:nvSpPr>
        <p:spPr bwMode="auto">
          <a:xfrm>
            <a:off x="1835150"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20517" name="Line 39"/>
          <p:cNvSpPr>
            <a:spLocks noChangeShapeType="1"/>
          </p:cNvSpPr>
          <p:nvPr/>
        </p:nvSpPr>
        <p:spPr bwMode="auto">
          <a:xfrm>
            <a:off x="2843213"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20518" name="Line 40"/>
          <p:cNvSpPr>
            <a:spLocks noChangeShapeType="1"/>
          </p:cNvSpPr>
          <p:nvPr/>
        </p:nvSpPr>
        <p:spPr bwMode="auto">
          <a:xfrm>
            <a:off x="1690688" y="5516563"/>
            <a:ext cx="1587" cy="649287"/>
          </a:xfrm>
          <a:prstGeom prst="line">
            <a:avLst/>
          </a:prstGeom>
          <a:noFill/>
          <a:ln w="9525">
            <a:solidFill>
              <a:schemeClr val="bg2"/>
            </a:solidFill>
            <a:round/>
            <a:headEnd/>
            <a:tailEnd type="triangle" w="med" len="med"/>
          </a:ln>
        </p:spPr>
        <p:txBody>
          <a:bodyPr wrap="none" anchor="ctr"/>
          <a:lstStyle/>
          <a:p>
            <a:endParaRPr lang="fr-FR"/>
          </a:p>
        </p:txBody>
      </p:sp>
      <p:sp>
        <p:nvSpPr>
          <p:cNvPr id="20519" name="Line 41"/>
          <p:cNvSpPr>
            <a:spLocks noChangeShapeType="1"/>
          </p:cNvSpPr>
          <p:nvPr/>
        </p:nvSpPr>
        <p:spPr bwMode="auto">
          <a:xfrm flipH="1">
            <a:off x="1042988" y="5445125"/>
            <a:ext cx="504825" cy="215900"/>
          </a:xfrm>
          <a:prstGeom prst="line">
            <a:avLst/>
          </a:prstGeom>
          <a:noFill/>
          <a:ln w="9525">
            <a:solidFill>
              <a:schemeClr val="bg2"/>
            </a:solidFill>
            <a:round/>
            <a:headEnd/>
            <a:tailEnd type="triangle" w="med" len="med"/>
          </a:ln>
        </p:spPr>
        <p:txBody>
          <a:bodyPr wrap="none" anchor="ctr"/>
          <a:lstStyle/>
          <a:p>
            <a:endParaRPr lang="fr-FR"/>
          </a:p>
        </p:txBody>
      </p:sp>
      <p:sp>
        <p:nvSpPr>
          <p:cNvPr id="20520" name="Line 42"/>
          <p:cNvSpPr>
            <a:spLocks noChangeShapeType="1"/>
          </p:cNvSpPr>
          <p:nvPr/>
        </p:nvSpPr>
        <p:spPr bwMode="auto">
          <a:xfrm>
            <a:off x="3635375"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20521" name="Line 43"/>
          <p:cNvSpPr>
            <a:spLocks noChangeShapeType="1"/>
          </p:cNvSpPr>
          <p:nvPr/>
        </p:nvSpPr>
        <p:spPr bwMode="auto">
          <a:xfrm>
            <a:off x="4140200"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20522" name="Line 44"/>
          <p:cNvSpPr>
            <a:spLocks noChangeShapeType="1"/>
          </p:cNvSpPr>
          <p:nvPr/>
        </p:nvSpPr>
        <p:spPr bwMode="auto">
          <a:xfrm>
            <a:off x="4500563"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20523" name="Line 45"/>
          <p:cNvSpPr>
            <a:spLocks noChangeShapeType="1"/>
          </p:cNvSpPr>
          <p:nvPr/>
        </p:nvSpPr>
        <p:spPr bwMode="auto">
          <a:xfrm>
            <a:off x="5076825" y="4581525"/>
            <a:ext cx="0" cy="1655763"/>
          </a:xfrm>
          <a:prstGeom prst="line">
            <a:avLst/>
          </a:prstGeom>
          <a:noFill/>
          <a:ln w="9525">
            <a:solidFill>
              <a:schemeClr val="bg2"/>
            </a:solidFill>
            <a:round/>
            <a:headEnd/>
            <a:tailEnd type="triangle" w="med" len="med"/>
          </a:ln>
        </p:spPr>
        <p:txBody>
          <a:bodyPr wrap="none" anchor="ctr"/>
          <a:lstStyle/>
          <a:p>
            <a:endParaRPr lang="fr-FR"/>
          </a:p>
        </p:txBody>
      </p:sp>
      <p:sp>
        <p:nvSpPr>
          <p:cNvPr id="20524" name="Line 46"/>
          <p:cNvSpPr>
            <a:spLocks noChangeShapeType="1"/>
          </p:cNvSpPr>
          <p:nvPr/>
        </p:nvSpPr>
        <p:spPr bwMode="auto">
          <a:xfrm>
            <a:off x="5724525"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20525" name="Line 47"/>
          <p:cNvSpPr>
            <a:spLocks noChangeShapeType="1"/>
          </p:cNvSpPr>
          <p:nvPr/>
        </p:nvSpPr>
        <p:spPr bwMode="auto">
          <a:xfrm>
            <a:off x="6300788" y="4581525"/>
            <a:ext cx="0" cy="1152525"/>
          </a:xfrm>
          <a:prstGeom prst="line">
            <a:avLst/>
          </a:prstGeom>
          <a:noFill/>
          <a:ln w="9525">
            <a:solidFill>
              <a:schemeClr val="bg2"/>
            </a:solidFill>
            <a:round/>
            <a:headEnd/>
            <a:tailEnd type="triangle" w="med" len="med"/>
          </a:ln>
        </p:spPr>
        <p:txBody>
          <a:bodyPr wrap="none" anchor="ctr"/>
          <a:lstStyle/>
          <a:p>
            <a:endParaRPr lang="fr-FR"/>
          </a:p>
        </p:txBody>
      </p:sp>
      <p:sp>
        <p:nvSpPr>
          <p:cNvPr id="20526" name="Line 48"/>
          <p:cNvSpPr>
            <a:spLocks noChangeShapeType="1"/>
          </p:cNvSpPr>
          <p:nvPr/>
        </p:nvSpPr>
        <p:spPr bwMode="auto">
          <a:xfrm>
            <a:off x="6804025"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20527" name="Line 49"/>
          <p:cNvSpPr>
            <a:spLocks noChangeShapeType="1"/>
          </p:cNvSpPr>
          <p:nvPr/>
        </p:nvSpPr>
        <p:spPr bwMode="auto">
          <a:xfrm>
            <a:off x="7308850" y="4581525"/>
            <a:ext cx="0" cy="1152525"/>
          </a:xfrm>
          <a:prstGeom prst="line">
            <a:avLst/>
          </a:prstGeom>
          <a:noFill/>
          <a:ln w="9525">
            <a:solidFill>
              <a:schemeClr val="bg2"/>
            </a:solidFill>
            <a:round/>
            <a:headEnd/>
            <a:tailEnd type="triangle" w="med" len="med"/>
          </a:ln>
        </p:spPr>
        <p:txBody>
          <a:bodyPr wrap="none" anchor="ctr"/>
          <a:lstStyle/>
          <a:p>
            <a:endParaRPr lang="fr-FR"/>
          </a:p>
        </p:txBody>
      </p:sp>
      <p:sp>
        <p:nvSpPr>
          <p:cNvPr id="20528" name="Line 50"/>
          <p:cNvSpPr>
            <a:spLocks noChangeShapeType="1"/>
          </p:cNvSpPr>
          <p:nvPr/>
        </p:nvSpPr>
        <p:spPr bwMode="auto">
          <a:xfrm>
            <a:off x="7956550"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20529" name="Line 51"/>
          <p:cNvSpPr>
            <a:spLocks noChangeShapeType="1"/>
          </p:cNvSpPr>
          <p:nvPr/>
        </p:nvSpPr>
        <p:spPr bwMode="auto">
          <a:xfrm>
            <a:off x="8748713"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20530" name="Text Box 52"/>
          <p:cNvSpPr txBox="1">
            <a:spLocks noChangeArrowheads="1"/>
          </p:cNvSpPr>
          <p:nvPr/>
        </p:nvSpPr>
        <p:spPr bwMode="auto">
          <a:xfrm>
            <a:off x="395288" y="7651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Âge</a:t>
            </a:r>
          </a:p>
        </p:txBody>
      </p:sp>
      <p:sp>
        <p:nvSpPr>
          <p:cNvPr id="20531" name="Text Box 53"/>
          <p:cNvSpPr txBox="1">
            <a:spLocks noChangeArrowheads="1"/>
          </p:cNvSpPr>
          <p:nvPr/>
        </p:nvSpPr>
        <p:spPr bwMode="auto">
          <a:xfrm>
            <a:off x="1547813" y="7651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Sexe</a:t>
            </a:r>
          </a:p>
        </p:txBody>
      </p:sp>
      <p:sp>
        <p:nvSpPr>
          <p:cNvPr id="20532" name="Text Box 54"/>
          <p:cNvSpPr txBox="1">
            <a:spLocks noChangeArrowheads="1"/>
          </p:cNvSpPr>
          <p:nvPr/>
        </p:nvSpPr>
        <p:spPr bwMode="auto">
          <a:xfrm>
            <a:off x="3059113" y="3333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Nombreux</a:t>
            </a:r>
          </a:p>
        </p:txBody>
      </p:sp>
      <p:sp>
        <p:nvSpPr>
          <p:cNvPr id="20533" name="Text Box 55"/>
          <p:cNvSpPr txBox="1">
            <a:spLocks noChangeArrowheads="1"/>
          </p:cNvSpPr>
          <p:nvPr/>
        </p:nvSpPr>
        <p:spPr bwMode="auto">
          <a:xfrm>
            <a:off x="3959225" y="30480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Fétichistes</a:t>
            </a:r>
          </a:p>
        </p:txBody>
      </p:sp>
      <p:sp>
        <p:nvSpPr>
          <p:cNvPr id="20534" name="Text Box 56"/>
          <p:cNvSpPr txBox="1">
            <a:spLocks noChangeArrowheads="1"/>
          </p:cNvSpPr>
          <p:nvPr/>
        </p:nvSpPr>
        <p:spPr bwMode="auto">
          <a:xfrm>
            <a:off x="4932363" y="3333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Passionnés </a:t>
            </a:r>
          </a:p>
        </p:txBody>
      </p:sp>
      <p:sp>
        <p:nvSpPr>
          <p:cNvPr id="20535" name="Text Box 57"/>
          <p:cNvSpPr txBox="1">
            <a:spLocks noChangeArrowheads="1"/>
          </p:cNvSpPr>
          <p:nvPr/>
        </p:nvSpPr>
        <p:spPr bwMode="auto">
          <a:xfrm>
            <a:off x="6300788" y="549275"/>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Peu de concurrents</a:t>
            </a:r>
          </a:p>
        </p:txBody>
      </p:sp>
      <p:sp>
        <p:nvSpPr>
          <p:cNvPr id="20536" name="Text Box 58"/>
          <p:cNvSpPr txBox="1">
            <a:spLocks noChangeArrowheads="1"/>
          </p:cNvSpPr>
          <p:nvPr/>
        </p:nvSpPr>
        <p:spPr bwMode="auto">
          <a:xfrm>
            <a:off x="7667625" y="549275"/>
            <a:ext cx="1081088"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Pouvoir d’achat dédié</a:t>
            </a:r>
          </a:p>
        </p:txBody>
      </p:sp>
      <p:sp>
        <p:nvSpPr>
          <p:cNvPr id="20537" name="Text Box 59"/>
          <p:cNvSpPr txBox="1">
            <a:spLocks noChangeArrowheads="1"/>
          </p:cNvSpPr>
          <p:nvPr/>
        </p:nvSpPr>
        <p:spPr bwMode="auto">
          <a:xfrm>
            <a:off x="250825" y="4941888"/>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Personnel</a:t>
            </a:r>
          </a:p>
        </p:txBody>
      </p:sp>
      <p:sp>
        <p:nvSpPr>
          <p:cNvPr id="20538" name="Text Box 60"/>
          <p:cNvSpPr txBox="1">
            <a:spLocks noChangeArrowheads="1"/>
          </p:cNvSpPr>
          <p:nvPr/>
        </p:nvSpPr>
        <p:spPr bwMode="auto">
          <a:xfrm>
            <a:off x="1042988" y="4868863"/>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Brocantes</a:t>
            </a:r>
          </a:p>
        </p:txBody>
      </p:sp>
      <p:sp>
        <p:nvSpPr>
          <p:cNvPr id="20539" name="Text Box 61"/>
          <p:cNvSpPr txBox="1">
            <a:spLocks noChangeArrowheads="1"/>
          </p:cNvSpPr>
          <p:nvPr/>
        </p:nvSpPr>
        <p:spPr bwMode="auto">
          <a:xfrm>
            <a:off x="1258888" y="522922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20540" name="Text Box 62"/>
          <p:cNvSpPr txBox="1">
            <a:spLocks noChangeArrowheads="1"/>
          </p:cNvSpPr>
          <p:nvPr/>
        </p:nvSpPr>
        <p:spPr bwMode="auto">
          <a:xfrm>
            <a:off x="34925" y="5661025"/>
            <a:ext cx="1225550" cy="5492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Sites spécialisés (ex: Le Collectionneur)</a:t>
            </a:r>
          </a:p>
        </p:txBody>
      </p:sp>
      <p:sp>
        <p:nvSpPr>
          <p:cNvPr id="20541" name="Text Box 63"/>
          <p:cNvSpPr txBox="1">
            <a:spLocks noChangeArrowheads="1"/>
          </p:cNvSpPr>
          <p:nvPr/>
        </p:nvSpPr>
        <p:spPr bwMode="auto">
          <a:xfrm>
            <a:off x="1042988" y="6165850"/>
            <a:ext cx="1225550"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Sites généraux (ex: Le bon coin)</a:t>
            </a:r>
          </a:p>
        </p:txBody>
      </p:sp>
      <p:sp>
        <p:nvSpPr>
          <p:cNvPr id="20542" name="Text Box 64"/>
          <p:cNvSpPr txBox="1">
            <a:spLocks noChangeArrowheads="1"/>
          </p:cNvSpPr>
          <p:nvPr/>
        </p:nvSpPr>
        <p:spPr bwMode="auto">
          <a:xfrm>
            <a:off x="2484438" y="49418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Boutiques spécialisées</a:t>
            </a:r>
          </a:p>
        </p:txBody>
      </p:sp>
      <p:sp>
        <p:nvSpPr>
          <p:cNvPr id="20543" name="Text Box 65"/>
          <p:cNvSpPr txBox="1">
            <a:spLocks noChangeArrowheads="1"/>
          </p:cNvSpPr>
          <p:nvPr/>
        </p:nvSpPr>
        <p:spPr bwMode="auto">
          <a:xfrm>
            <a:off x="3132138" y="4941888"/>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Forum</a:t>
            </a:r>
          </a:p>
        </p:txBody>
      </p:sp>
      <p:sp>
        <p:nvSpPr>
          <p:cNvPr id="20544" name="Text Box 66"/>
          <p:cNvSpPr txBox="1">
            <a:spLocks noChangeArrowheads="1"/>
          </p:cNvSpPr>
          <p:nvPr/>
        </p:nvSpPr>
        <p:spPr bwMode="auto">
          <a:xfrm>
            <a:off x="3635375" y="4941888"/>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20545" name="Text Box 67"/>
          <p:cNvSpPr txBox="1">
            <a:spLocks noChangeArrowheads="1"/>
          </p:cNvSpPr>
          <p:nvPr/>
        </p:nvSpPr>
        <p:spPr bwMode="auto">
          <a:xfrm>
            <a:off x="3995738" y="53736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Collection spécifique</a:t>
            </a:r>
          </a:p>
        </p:txBody>
      </p:sp>
      <p:sp>
        <p:nvSpPr>
          <p:cNvPr id="20546" name="Text Box 68"/>
          <p:cNvSpPr txBox="1">
            <a:spLocks noChangeArrowheads="1"/>
          </p:cNvSpPr>
          <p:nvPr/>
        </p:nvSpPr>
        <p:spPr bwMode="auto">
          <a:xfrm>
            <a:off x="4643438" y="62372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Pièces rares ou uniques</a:t>
            </a:r>
          </a:p>
        </p:txBody>
      </p:sp>
      <p:sp>
        <p:nvSpPr>
          <p:cNvPr id="20547" name="Text Box 69"/>
          <p:cNvSpPr txBox="1">
            <a:spLocks noChangeArrowheads="1"/>
          </p:cNvSpPr>
          <p:nvPr/>
        </p:nvSpPr>
        <p:spPr bwMode="auto">
          <a:xfrm>
            <a:off x="5076825" y="5300663"/>
            <a:ext cx="900113" cy="8540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Importance de la collection (volume et valeur)</a:t>
            </a:r>
          </a:p>
        </p:txBody>
      </p:sp>
      <p:sp>
        <p:nvSpPr>
          <p:cNvPr id="20548" name="Text Box 70"/>
          <p:cNvSpPr txBox="1">
            <a:spLocks noChangeArrowheads="1"/>
          </p:cNvSpPr>
          <p:nvPr/>
        </p:nvSpPr>
        <p:spPr bwMode="auto">
          <a:xfrm>
            <a:off x="5867400" y="573405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C to C</a:t>
            </a:r>
          </a:p>
        </p:txBody>
      </p:sp>
      <p:sp>
        <p:nvSpPr>
          <p:cNvPr id="20549" name="Text Box 71"/>
          <p:cNvSpPr txBox="1">
            <a:spLocks noChangeArrowheads="1"/>
          </p:cNvSpPr>
          <p:nvPr/>
        </p:nvSpPr>
        <p:spPr bwMode="auto">
          <a:xfrm>
            <a:off x="6300788" y="5300663"/>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Réseaux sociaux</a:t>
            </a:r>
          </a:p>
        </p:txBody>
      </p:sp>
      <p:sp>
        <p:nvSpPr>
          <p:cNvPr id="20550" name="Text Box 72"/>
          <p:cNvSpPr txBox="1">
            <a:spLocks noChangeArrowheads="1"/>
          </p:cNvSpPr>
          <p:nvPr/>
        </p:nvSpPr>
        <p:spPr bwMode="auto">
          <a:xfrm>
            <a:off x="6877050" y="573405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20551" name="Text Box 73"/>
          <p:cNvSpPr txBox="1">
            <a:spLocks noChangeArrowheads="1"/>
          </p:cNvSpPr>
          <p:nvPr/>
        </p:nvSpPr>
        <p:spPr bwMode="auto">
          <a:xfrm>
            <a:off x="7451725" y="5373688"/>
            <a:ext cx="900113"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Edition limitée</a:t>
            </a:r>
          </a:p>
        </p:txBody>
      </p:sp>
      <p:sp>
        <p:nvSpPr>
          <p:cNvPr id="20552" name="Text Box 74"/>
          <p:cNvSpPr txBox="1">
            <a:spLocks noChangeArrowheads="1"/>
          </p:cNvSpPr>
          <p:nvPr/>
        </p:nvSpPr>
        <p:spPr bwMode="auto">
          <a:xfrm>
            <a:off x="8243888" y="5373688"/>
            <a:ext cx="900112" cy="7016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Offre sur une collection entière</a:t>
            </a:r>
          </a:p>
        </p:txBody>
      </p:sp>
      <p:sp>
        <p:nvSpPr>
          <p:cNvPr id="20553" name="Line 75"/>
          <p:cNvSpPr>
            <a:spLocks noChangeShapeType="1"/>
          </p:cNvSpPr>
          <p:nvPr/>
        </p:nvSpPr>
        <p:spPr bwMode="auto">
          <a:xfrm>
            <a:off x="2124075"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20554" name="Text Box 76"/>
          <p:cNvSpPr txBox="1">
            <a:spLocks noChangeArrowheads="1"/>
          </p:cNvSpPr>
          <p:nvPr/>
        </p:nvSpPr>
        <p:spPr bwMode="auto">
          <a:xfrm>
            <a:off x="1727200" y="4941888"/>
            <a:ext cx="900113"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Magazines dédiés</a:t>
            </a:r>
          </a:p>
        </p:txBody>
      </p:sp>
      <p:sp>
        <p:nvSpPr>
          <p:cNvPr id="20555" name="Line 77"/>
          <p:cNvSpPr>
            <a:spLocks noChangeShapeType="1"/>
          </p:cNvSpPr>
          <p:nvPr/>
        </p:nvSpPr>
        <p:spPr bwMode="auto">
          <a:xfrm>
            <a:off x="2555875" y="4581525"/>
            <a:ext cx="0" cy="1008063"/>
          </a:xfrm>
          <a:prstGeom prst="line">
            <a:avLst/>
          </a:prstGeom>
          <a:noFill/>
          <a:ln w="9525">
            <a:solidFill>
              <a:schemeClr val="bg2"/>
            </a:solidFill>
            <a:round/>
            <a:headEnd/>
            <a:tailEnd type="triangle" w="med" len="med"/>
          </a:ln>
        </p:spPr>
        <p:txBody>
          <a:bodyPr wrap="none" anchor="ctr"/>
          <a:lstStyle/>
          <a:p>
            <a:endParaRPr lang="fr-FR"/>
          </a:p>
        </p:txBody>
      </p:sp>
      <p:sp>
        <p:nvSpPr>
          <p:cNvPr id="20556" name="Text Box 78"/>
          <p:cNvSpPr txBox="1">
            <a:spLocks noChangeArrowheads="1"/>
          </p:cNvSpPr>
          <p:nvPr/>
        </p:nvSpPr>
        <p:spPr bwMode="auto">
          <a:xfrm>
            <a:off x="2124075" y="5589588"/>
            <a:ext cx="865188"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Editeurs (ex: Atlas)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03433"/>
            <a:ext cx="8229600" cy="4525963"/>
          </a:xfrm>
        </p:spPr>
        <p:txBody>
          <a:bodyPr>
            <a:normAutofit/>
          </a:bodyPr>
          <a:lstStyle/>
          <a:p>
            <a:pPr>
              <a:buNone/>
            </a:pPr>
            <a:r>
              <a:rPr lang="fr-FR" sz="2400" b="1" dirty="0" smtClean="0">
                <a:latin typeface="+mj-lt"/>
              </a:rPr>
              <a:t>Environnement personnel</a:t>
            </a:r>
          </a:p>
          <a:p>
            <a:pPr>
              <a:buNone/>
            </a:pPr>
            <a:endParaRPr lang="fr-FR" sz="2000" b="1" dirty="0" smtClean="0">
              <a:latin typeface="+mj-lt"/>
            </a:endParaRPr>
          </a:p>
          <a:p>
            <a:pPr marL="0" indent="0">
              <a:buNone/>
            </a:pPr>
            <a:r>
              <a:rPr lang="fr-FR" sz="2000" dirty="0" smtClean="0">
                <a:latin typeface="+mj-lt"/>
              </a:rPr>
              <a:t>La collection est forcément un reflet de la personnalité, des goûts, des aspirations… Même si certains collectionneurs n’ont pas besoin de modèles, la majorité est influencée par les modes, les tendances du moment ou l’opinion de leur entourage. </a:t>
            </a:r>
          </a:p>
          <a:p>
            <a:pPr marL="0" indent="0">
              <a:buNone/>
            </a:pPr>
            <a:endParaRPr lang="fr-FR" sz="2000" dirty="0" smtClean="0">
              <a:latin typeface="+mj-lt"/>
            </a:endParaRPr>
          </a:p>
          <a:p>
            <a:pPr marL="0" indent="0">
              <a:buNone/>
            </a:pPr>
            <a:r>
              <a:rPr lang="en-GB" sz="2000" dirty="0" err="1" smtClean="0">
                <a:solidFill>
                  <a:srgbClr val="000000"/>
                </a:solidFill>
                <a:latin typeface="+mj-lt"/>
              </a:rPr>
              <a:t>L’environnement</a:t>
            </a:r>
            <a:r>
              <a:rPr lang="en-GB" sz="2000" dirty="0" smtClean="0">
                <a:solidFill>
                  <a:srgbClr val="000000"/>
                </a:solidFill>
                <a:latin typeface="+mj-lt"/>
              </a:rPr>
              <a:t> familial </a:t>
            </a:r>
            <a:r>
              <a:rPr lang="en-GB" sz="2000" dirty="0" err="1" smtClean="0">
                <a:solidFill>
                  <a:srgbClr val="000000"/>
                </a:solidFill>
                <a:latin typeface="+mj-lt"/>
              </a:rPr>
              <a:t>joue</a:t>
            </a:r>
            <a:r>
              <a:rPr lang="en-GB" sz="2000" dirty="0" smtClean="0">
                <a:solidFill>
                  <a:srgbClr val="000000"/>
                </a:solidFill>
                <a:latin typeface="+mj-lt"/>
              </a:rPr>
              <a:t> un </a:t>
            </a:r>
            <a:r>
              <a:rPr lang="en-GB" sz="2000" dirty="0" err="1" smtClean="0">
                <a:solidFill>
                  <a:srgbClr val="000000"/>
                </a:solidFill>
                <a:latin typeface="+mj-lt"/>
              </a:rPr>
              <a:t>rôle</a:t>
            </a:r>
            <a:r>
              <a:rPr lang="en-GB" sz="2000" dirty="0" smtClean="0">
                <a:solidFill>
                  <a:srgbClr val="000000"/>
                </a:solidFill>
                <a:latin typeface="+mj-lt"/>
              </a:rPr>
              <a:t> </a:t>
            </a:r>
            <a:r>
              <a:rPr lang="en-GB" sz="2000" dirty="0" err="1" smtClean="0">
                <a:solidFill>
                  <a:srgbClr val="000000"/>
                </a:solidFill>
                <a:latin typeface="+mj-lt"/>
              </a:rPr>
              <a:t>très</a:t>
            </a:r>
            <a:r>
              <a:rPr lang="en-GB" sz="2000" dirty="0" smtClean="0">
                <a:solidFill>
                  <a:srgbClr val="000000"/>
                </a:solidFill>
                <a:latin typeface="+mj-lt"/>
              </a:rPr>
              <a:t> important. </a:t>
            </a:r>
          </a:p>
          <a:p>
            <a:pPr marL="0" indent="0">
              <a:buNone/>
            </a:pPr>
            <a:endParaRPr lang="en-GB" sz="2000" dirty="0" smtClean="0">
              <a:solidFill>
                <a:srgbClr val="000000"/>
              </a:solidFill>
              <a:latin typeface="+mj-lt"/>
            </a:endParaRPr>
          </a:p>
          <a:p>
            <a:pPr marL="0" indent="0">
              <a:buNone/>
            </a:pPr>
            <a:r>
              <a:rPr lang="fr-FR" sz="2000" dirty="0" smtClean="0">
                <a:latin typeface="+mj-lt"/>
              </a:rPr>
              <a:t>Le choix de collectionner un jouet est étroitement lié </a:t>
            </a:r>
            <a:r>
              <a:rPr lang="fr-FR" sz="2000" b="1" dirty="0" smtClean="0">
                <a:latin typeface="+mj-lt"/>
              </a:rPr>
              <a:t>aux souvenirs d’enfance</a:t>
            </a:r>
            <a:r>
              <a:rPr lang="fr-FR" sz="2000" dirty="0" smtClean="0">
                <a:latin typeface="+mj-lt"/>
              </a:rPr>
              <a:t>. Le collectionnisme est un phénomène lié à l’enfance.</a:t>
            </a:r>
            <a:endParaRPr lang="fr-FR" sz="2000" dirty="0" smtClean="0">
              <a:latin typeface="+mj-lt"/>
            </a:endParaRPr>
          </a:p>
          <a:p>
            <a:pPr marL="0" indent="0">
              <a:buNone/>
            </a:pPr>
            <a:endParaRPr lang="fr-FR" dirty="0" smtClean="0"/>
          </a:p>
          <a:p>
            <a:pPr>
              <a:buNone/>
            </a:pPr>
            <a:endParaRPr lang="fr-FR" b="1" dirty="0"/>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25</a:t>
            </a:fld>
            <a:endParaRPr lang="fr-FR"/>
          </a:p>
        </p:txBody>
      </p:sp>
      <p:sp>
        <p:nvSpPr>
          <p:cNvPr id="7" name="Titre 1"/>
          <p:cNvSpPr>
            <a:spLocks noGrp="1"/>
          </p:cNvSpPr>
          <p:nvPr>
            <p:ph type="title"/>
          </p:nvPr>
        </p:nvSpPr>
        <p:spPr>
          <a:xfrm>
            <a:off x="457200" y="285736"/>
            <a:ext cx="8229600" cy="1143000"/>
          </a:xfrm>
        </p:spPr>
        <p:txBody>
          <a:bodyPr>
            <a:normAutofit fontScale="90000"/>
          </a:bodyPr>
          <a:lstStyle/>
          <a:p>
            <a:r>
              <a:rPr lang="fr-FR" b="1" cap="small" dirty="0" smtClean="0">
                <a:solidFill>
                  <a:schemeClr val="tx1">
                    <a:lumMod val="85000"/>
                    <a:lumOff val="15000"/>
                  </a:schemeClr>
                </a:solidFill>
              </a:rPr>
              <a:t>Où toucher les collectionneurs ? </a:t>
            </a:r>
            <a:br>
              <a:rPr lang="fr-FR" b="1" cap="small" dirty="0" smtClean="0">
                <a:solidFill>
                  <a:schemeClr val="tx1">
                    <a:lumMod val="85000"/>
                    <a:lumOff val="15000"/>
                  </a:schemeClr>
                </a:solidFill>
              </a:rPr>
            </a:br>
            <a:r>
              <a:rPr lang="fr-FR" sz="3100" b="1" dirty="0" smtClean="0">
                <a:solidFill>
                  <a:srgbClr val="C00000"/>
                </a:solidFill>
              </a:rPr>
              <a:t>L’environnement des collectionneurs</a:t>
            </a:r>
            <a:endParaRPr lang="fr-FR" sz="3100" b="1"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bureau\Desktop\Wallart - Binome\W5625-3.jpg"/>
          <p:cNvPicPr>
            <a:picLocks noChangeAspect="1" noChangeArrowheads="1"/>
          </p:cNvPicPr>
          <p:nvPr/>
        </p:nvPicPr>
        <p:blipFill>
          <a:blip r:embed="rId2"/>
          <a:srcRect/>
          <a:stretch>
            <a:fillRect/>
          </a:stretch>
        </p:blipFill>
        <p:spPr bwMode="auto">
          <a:xfrm>
            <a:off x="4103702" y="3452825"/>
            <a:ext cx="3683008" cy="2762257"/>
          </a:xfrm>
          <a:prstGeom prst="rect">
            <a:avLst/>
          </a:prstGeom>
          <a:noFill/>
        </p:spPr>
      </p:pic>
      <p:sp>
        <p:nvSpPr>
          <p:cNvPr id="7" name="Espace réservé du contenu 2"/>
          <p:cNvSpPr>
            <a:spLocks noGrp="1"/>
          </p:cNvSpPr>
          <p:nvPr>
            <p:ph idx="1"/>
          </p:nvPr>
        </p:nvSpPr>
        <p:spPr>
          <a:xfrm>
            <a:off x="1285852" y="1643050"/>
            <a:ext cx="8229600" cy="4525963"/>
          </a:xfrm>
        </p:spPr>
        <p:txBody>
          <a:bodyPr/>
          <a:lstStyle/>
          <a:p>
            <a:pPr marL="450850" indent="-450850">
              <a:buNone/>
            </a:pPr>
            <a:r>
              <a:rPr lang="fr-FR" b="1" dirty="0" smtClean="0"/>
              <a:t>2.	Où toucher les collectionneurs ?</a:t>
            </a:r>
          </a:p>
          <a:p>
            <a:pPr marL="361950" indent="-361950">
              <a:buNone/>
            </a:pPr>
            <a:r>
              <a:rPr lang="fr-FR" dirty="0" smtClean="0"/>
              <a:t>2.1. L’environnement des collectionneurs</a:t>
            </a:r>
          </a:p>
          <a:p>
            <a:pPr marL="514350" indent="-514350">
              <a:buNone/>
            </a:pPr>
            <a:r>
              <a:rPr lang="fr-FR" dirty="0" smtClean="0">
                <a:solidFill>
                  <a:srgbClr val="C00000"/>
                </a:solidFill>
              </a:rPr>
              <a:t>2.2. Le circuit de distribution</a:t>
            </a:r>
          </a:p>
          <a:p>
            <a:pPr marL="450850" indent="-450850">
              <a:buNone/>
            </a:pPr>
            <a:r>
              <a:rPr lang="fr-FR" dirty="0" smtClean="0"/>
              <a:t>2.3. La communication</a:t>
            </a:r>
          </a:p>
          <a:p>
            <a:endParaRPr lang="fr-FR" dirty="0"/>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26</a:t>
            </a:fld>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2916238" y="2276475"/>
            <a:ext cx="3168650" cy="503238"/>
          </a:xfrm>
          <a:prstGeom prst="rect">
            <a:avLst/>
          </a:prstGeom>
          <a:solidFill>
            <a:srgbClr val="FF5050"/>
          </a:solidFill>
          <a:ln w="9525">
            <a:solidFill>
              <a:srgbClr val="FF5050"/>
            </a:solidFill>
            <a:miter lim="800000"/>
            <a:headEnd/>
            <a:tailEnd/>
          </a:ln>
        </p:spPr>
        <p:txBody>
          <a:bodyPr wrap="none" anchor="ctr"/>
          <a:lstStyle/>
          <a:p>
            <a:r>
              <a:rPr lang="fr-FR" sz="1300">
                <a:solidFill>
                  <a:schemeClr val="tx1"/>
                </a:solidFill>
              </a:rPr>
              <a:t>Comment séduire les collectionneurs ?</a:t>
            </a:r>
          </a:p>
        </p:txBody>
      </p:sp>
      <p:sp>
        <p:nvSpPr>
          <p:cNvPr id="22531" name="Rectangle 5"/>
          <p:cNvSpPr>
            <a:spLocks noChangeArrowheads="1"/>
          </p:cNvSpPr>
          <p:nvPr/>
        </p:nvSpPr>
        <p:spPr bwMode="auto">
          <a:xfrm>
            <a:off x="5580063" y="2925763"/>
            <a:ext cx="3168650" cy="503237"/>
          </a:xfrm>
          <a:prstGeom prst="rect">
            <a:avLst/>
          </a:prstGeom>
          <a:solidFill>
            <a:schemeClr val="bg2"/>
          </a:solidFill>
          <a:ln w="9525">
            <a:solidFill>
              <a:schemeClr val="bg2"/>
            </a:solidFill>
            <a:miter lim="800000"/>
            <a:headEnd/>
            <a:tailEnd/>
          </a:ln>
        </p:spPr>
        <p:txBody>
          <a:bodyPr wrap="none" anchor="ctr"/>
          <a:lstStyle/>
          <a:p>
            <a:r>
              <a:rPr lang="fr-FR" sz="1300"/>
              <a:t>Comment toucher les collectionneurs ?</a:t>
            </a:r>
          </a:p>
        </p:txBody>
      </p:sp>
      <p:sp>
        <p:nvSpPr>
          <p:cNvPr id="22532" name="Rectangle 6"/>
          <p:cNvSpPr>
            <a:spLocks noChangeArrowheads="1"/>
          </p:cNvSpPr>
          <p:nvPr/>
        </p:nvSpPr>
        <p:spPr bwMode="auto">
          <a:xfrm>
            <a:off x="323850" y="2997200"/>
            <a:ext cx="3168650" cy="503238"/>
          </a:xfrm>
          <a:prstGeom prst="rect">
            <a:avLst/>
          </a:prstGeom>
          <a:solidFill>
            <a:srgbClr val="800080"/>
          </a:solidFill>
          <a:ln w="9525">
            <a:solidFill>
              <a:srgbClr val="800080"/>
            </a:solidFill>
            <a:miter lim="800000"/>
            <a:headEnd/>
            <a:tailEnd/>
          </a:ln>
        </p:spPr>
        <p:txBody>
          <a:bodyPr wrap="none" anchor="ctr"/>
          <a:lstStyle/>
          <a:p>
            <a:r>
              <a:rPr lang="fr-FR" sz="1300"/>
              <a:t>Où toucher les collectionneurs</a:t>
            </a:r>
            <a:r>
              <a:rPr lang="fr-FR" sz="1300">
                <a:solidFill>
                  <a:schemeClr val="tx1"/>
                </a:solidFill>
              </a:rPr>
              <a:t> </a:t>
            </a:r>
            <a:r>
              <a:rPr lang="fr-FR" sz="1300"/>
              <a:t>?</a:t>
            </a:r>
          </a:p>
        </p:txBody>
      </p:sp>
      <p:sp>
        <p:nvSpPr>
          <p:cNvPr id="22533" name="Rectangle 7"/>
          <p:cNvSpPr>
            <a:spLocks noChangeArrowheads="1"/>
          </p:cNvSpPr>
          <p:nvPr/>
        </p:nvSpPr>
        <p:spPr bwMode="auto">
          <a:xfrm>
            <a:off x="2916238" y="1557338"/>
            <a:ext cx="3168650"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Comment définir les collectionneurs ?</a:t>
            </a:r>
          </a:p>
        </p:txBody>
      </p:sp>
      <p:sp>
        <p:nvSpPr>
          <p:cNvPr id="22534" name="Rectangle 8"/>
          <p:cNvSpPr>
            <a:spLocks noChangeArrowheads="1"/>
          </p:cNvSpPr>
          <p:nvPr/>
        </p:nvSpPr>
        <p:spPr bwMode="auto">
          <a:xfrm>
            <a:off x="468313" y="12684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Caractéristiques des </a:t>
            </a:r>
          </a:p>
          <a:p>
            <a:r>
              <a:rPr lang="fr-FR" sz="1300">
                <a:solidFill>
                  <a:schemeClr val="tx1"/>
                </a:solidFill>
              </a:rPr>
              <a:t>collectionneurs ?</a:t>
            </a:r>
          </a:p>
        </p:txBody>
      </p:sp>
      <p:sp>
        <p:nvSpPr>
          <p:cNvPr id="22535" name="Rectangle 9"/>
          <p:cNvSpPr>
            <a:spLocks noChangeArrowheads="1"/>
          </p:cNvSpPr>
          <p:nvPr/>
        </p:nvSpPr>
        <p:spPr bwMode="auto">
          <a:xfrm>
            <a:off x="3492500" y="8366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Quel est l’intérêt ?</a:t>
            </a:r>
          </a:p>
        </p:txBody>
      </p:sp>
      <p:sp>
        <p:nvSpPr>
          <p:cNvPr id="22536" name="Rectangle 10"/>
          <p:cNvSpPr>
            <a:spLocks noChangeArrowheads="1"/>
          </p:cNvSpPr>
          <p:nvPr/>
        </p:nvSpPr>
        <p:spPr bwMode="auto">
          <a:xfrm>
            <a:off x="6588125" y="12684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Accessibilité ?</a:t>
            </a:r>
          </a:p>
        </p:txBody>
      </p:sp>
      <p:sp>
        <p:nvSpPr>
          <p:cNvPr id="22537" name="Rectangle 11"/>
          <p:cNvSpPr>
            <a:spLocks noChangeArrowheads="1"/>
          </p:cNvSpPr>
          <p:nvPr/>
        </p:nvSpPr>
        <p:spPr bwMode="auto">
          <a:xfrm>
            <a:off x="34925" y="3933825"/>
            <a:ext cx="1368425" cy="647700"/>
          </a:xfrm>
          <a:prstGeom prst="rect">
            <a:avLst/>
          </a:prstGeom>
          <a:solidFill>
            <a:schemeClr val="bg2"/>
          </a:solidFill>
          <a:ln w="9525">
            <a:solidFill>
              <a:schemeClr val="bg2"/>
            </a:solidFill>
            <a:miter lim="800000"/>
            <a:headEnd/>
            <a:tailEnd/>
          </a:ln>
        </p:spPr>
        <p:txBody>
          <a:bodyPr anchor="ctr"/>
          <a:lstStyle/>
          <a:p>
            <a:r>
              <a:rPr lang="fr-FR" sz="1300"/>
              <a:t>Quel environnement ?</a:t>
            </a:r>
          </a:p>
        </p:txBody>
      </p:sp>
      <p:sp>
        <p:nvSpPr>
          <p:cNvPr id="22538" name="Rectangle 12"/>
          <p:cNvSpPr>
            <a:spLocks noChangeArrowheads="1"/>
          </p:cNvSpPr>
          <p:nvPr/>
        </p:nvSpPr>
        <p:spPr bwMode="auto">
          <a:xfrm>
            <a:off x="1547813" y="3933825"/>
            <a:ext cx="1295400" cy="647700"/>
          </a:xfrm>
          <a:prstGeom prst="rect">
            <a:avLst/>
          </a:prstGeom>
          <a:solidFill>
            <a:srgbClr val="800080"/>
          </a:solidFill>
          <a:ln w="9525">
            <a:solidFill>
              <a:srgbClr val="800080"/>
            </a:solidFill>
            <a:miter lim="800000"/>
            <a:headEnd/>
            <a:tailEnd/>
          </a:ln>
        </p:spPr>
        <p:txBody>
          <a:bodyPr anchor="ctr"/>
          <a:lstStyle/>
          <a:p>
            <a:r>
              <a:rPr lang="fr-FR" sz="1300"/>
              <a:t>Quel Circuit de distribution ?</a:t>
            </a:r>
          </a:p>
        </p:txBody>
      </p:sp>
      <p:sp>
        <p:nvSpPr>
          <p:cNvPr id="22539" name="Rectangle 13"/>
          <p:cNvSpPr>
            <a:spLocks noChangeArrowheads="1"/>
          </p:cNvSpPr>
          <p:nvPr/>
        </p:nvSpPr>
        <p:spPr bwMode="auto">
          <a:xfrm>
            <a:off x="2916238" y="3933825"/>
            <a:ext cx="1368425" cy="647700"/>
          </a:xfrm>
          <a:prstGeom prst="rect">
            <a:avLst/>
          </a:prstGeom>
          <a:solidFill>
            <a:schemeClr val="bg2"/>
          </a:solidFill>
          <a:ln w="9525">
            <a:solidFill>
              <a:schemeClr val="bg2"/>
            </a:solidFill>
            <a:miter lim="800000"/>
            <a:headEnd/>
            <a:tailEnd/>
          </a:ln>
        </p:spPr>
        <p:txBody>
          <a:bodyPr anchor="ctr"/>
          <a:lstStyle/>
          <a:p>
            <a:r>
              <a:rPr lang="fr-FR" sz="1300"/>
              <a:t>Comment communiquer ?</a:t>
            </a:r>
          </a:p>
        </p:txBody>
      </p:sp>
      <p:sp>
        <p:nvSpPr>
          <p:cNvPr id="22540" name="Rectangle 14"/>
          <p:cNvSpPr>
            <a:spLocks noChangeArrowheads="1"/>
          </p:cNvSpPr>
          <p:nvPr/>
        </p:nvSpPr>
        <p:spPr bwMode="auto">
          <a:xfrm>
            <a:off x="4356100" y="3933825"/>
            <a:ext cx="1439863" cy="647700"/>
          </a:xfrm>
          <a:prstGeom prst="rect">
            <a:avLst/>
          </a:prstGeom>
          <a:solidFill>
            <a:schemeClr val="bg2"/>
          </a:solidFill>
          <a:ln w="9525">
            <a:solidFill>
              <a:schemeClr val="bg2"/>
            </a:solidFill>
            <a:miter lim="800000"/>
            <a:headEnd/>
            <a:tailEnd/>
          </a:ln>
        </p:spPr>
        <p:txBody>
          <a:bodyPr anchor="ctr"/>
          <a:lstStyle/>
          <a:p>
            <a:r>
              <a:rPr lang="fr-FR" sz="1300"/>
              <a:t>Quelles sont leurs attentes ?</a:t>
            </a:r>
          </a:p>
        </p:txBody>
      </p:sp>
      <p:sp>
        <p:nvSpPr>
          <p:cNvPr id="22541" name="Rectangle 15"/>
          <p:cNvSpPr>
            <a:spLocks noChangeArrowheads="1"/>
          </p:cNvSpPr>
          <p:nvPr/>
        </p:nvSpPr>
        <p:spPr bwMode="auto">
          <a:xfrm>
            <a:off x="5867400" y="3860800"/>
            <a:ext cx="1655763" cy="719138"/>
          </a:xfrm>
          <a:prstGeom prst="rect">
            <a:avLst/>
          </a:prstGeom>
          <a:solidFill>
            <a:schemeClr val="bg2"/>
          </a:solidFill>
          <a:ln w="9525">
            <a:solidFill>
              <a:schemeClr val="bg2"/>
            </a:solidFill>
            <a:miter lim="800000"/>
            <a:headEnd/>
            <a:tailEnd/>
          </a:ln>
        </p:spPr>
        <p:txBody>
          <a:bodyPr anchor="ctr"/>
          <a:lstStyle/>
          <a:p>
            <a:r>
              <a:rPr lang="fr-FR" sz="1300"/>
              <a:t>Quelles sont les nouvelles tendances ?</a:t>
            </a:r>
          </a:p>
        </p:txBody>
      </p:sp>
      <p:sp>
        <p:nvSpPr>
          <p:cNvPr id="22542" name="Rectangle 16"/>
          <p:cNvSpPr>
            <a:spLocks noChangeArrowheads="1"/>
          </p:cNvSpPr>
          <p:nvPr/>
        </p:nvSpPr>
        <p:spPr bwMode="auto">
          <a:xfrm>
            <a:off x="7596188" y="3933825"/>
            <a:ext cx="1476375" cy="647700"/>
          </a:xfrm>
          <a:prstGeom prst="rect">
            <a:avLst/>
          </a:prstGeom>
          <a:solidFill>
            <a:schemeClr val="bg2"/>
          </a:solidFill>
          <a:ln w="9525">
            <a:solidFill>
              <a:schemeClr val="bg2"/>
            </a:solidFill>
            <a:miter lim="800000"/>
            <a:headEnd/>
            <a:tailEnd/>
          </a:ln>
        </p:spPr>
        <p:txBody>
          <a:bodyPr anchor="ctr"/>
          <a:lstStyle/>
          <a:p>
            <a:r>
              <a:rPr lang="fr-FR" sz="1300"/>
              <a:t>Offres promotionnelles ?</a:t>
            </a:r>
          </a:p>
        </p:txBody>
      </p:sp>
      <p:sp>
        <p:nvSpPr>
          <p:cNvPr id="22543" name="Line 17"/>
          <p:cNvSpPr>
            <a:spLocks noChangeShapeType="1"/>
          </p:cNvSpPr>
          <p:nvPr/>
        </p:nvSpPr>
        <p:spPr bwMode="auto">
          <a:xfrm flipV="1">
            <a:off x="4427538" y="1341438"/>
            <a:ext cx="0" cy="215900"/>
          </a:xfrm>
          <a:prstGeom prst="line">
            <a:avLst/>
          </a:prstGeom>
          <a:noFill/>
          <a:ln w="12700">
            <a:solidFill>
              <a:schemeClr val="bg2"/>
            </a:solidFill>
            <a:round/>
            <a:headEnd/>
            <a:tailEnd/>
          </a:ln>
        </p:spPr>
        <p:txBody>
          <a:bodyPr wrap="none" anchor="ctr"/>
          <a:lstStyle/>
          <a:p>
            <a:endParaRPr lang="fr-FR"/>
          </a:p>
        </p:txBody>
      </p:sp>
      <p:sp>
        <p:nvSpPr>
          <p:cNvPr id="22544" name="Line 18"/>
          <p:cNvSpPr>
            <a:spLocks noChangeShapeType="1"/>
          </p:cNvSpPr>
          <p:nvPr/>
        </p:nvSpPr>
        <p:spPr bwMode="auto">
          <a:xfrm flipV="1">
            <a:off x="6084888" y="1773238"/>
            <a:ext cx="792162" cy="215900"/>
          </a:xfrm>
          <a:prstGeom prst="line">
            <a:avLst/>
          </a:prstGeom>
          <a:noFill/>
          <a:ln w="12700">
            <a:solidFill>
              <a:schemeClr val="bg2"/>
            </a:solidFill>
            <a:round/>
            <a:headEnd/>
            <a:tailEnd/>
          </a:ln>
        </p:spPr>
        <p:txBody>
          <a:bodyPr wrap="none" anchor="ctr"/>
          <a:lstStyle/>
          <a:p>
            <a:endParaRPr lang="fr-FR"/>
          </a:p>
        </p:txBody>
      </p:sp>
      <p:sp>
        <p:nvSpPr>
          <p:cNvPr id="22545" name="Line 19"/>
          <p:cNvSpPr>
            <a:spLocks noChangeShapeType="1"/>
          </p:cNvSpPr>
          <p:nvPr/>
        </p:nvSpPr>
        <p:spPr bwMode="auto">
          <a:xfrm flipH="1" flipV="1">
            <a:off x="2411413" y="1484313"/>
            <a:ext cx="504825" cy="360362"/>
          </a:xfrm>
          <a:prstGeom prst="line">
            <a:avLst/>
          </a:prstGeom>
          <a:noFill/>
          <a:ln w="12700">
            <a:solidFill>
              <a:schemeClr val="bg2"/>
            </a:solidFill>
            <a:round/>
            <a:headEnd/>
            <a:tailEnd/>
          </a:ln>
        </p:spPr>
        <p:txBody>
          <a:bodyPr wrap="none" anchor="ctr"/>
          <a:lstStyle/>
          <a:p>
            <a:endParaRPr lang="fr-FR"/>
          </a:p>
        </p:txBody>
      </p:sp>
      <p:sp>
        <p:nvSpPr>
          <p:cNvPr id="22546" name="Line 20"/>
          <p:cNvSpPr>
            <a:spLocks noChangeShapeType="1"/>
          </p:cNvSpPr>
          <p:nvPr/>
        </p:nvSpPr>
        <p:spPr bwMode="auto">
          <a:xfrm flipV="1">
            <a:off x="8270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2547" name="Line 21"/>
          <p:cNvSpPr>
            <a:spLocks noChangeShapeType="1"/>
          </p:cNvSpPr>
          <p:nvPr/>
        </p:nvSpPr>
        <p:spPr bwMode="auto">
          <a:xfrm flipV="1">
            <a:off x="4427538" y="2060575"/>
            <a:ext cx="0" cy="215900"/>
          </a:xfrm>
          <a:prstGeom prst="line">
            <a:avLst/>
          </a:prstGeom>
          <a:noFill/>
          <a:ln w="9525">
            <a:solidFill>
              <a:schemeClr val="bg2"/>
            </a:solidFill>
            <a:round/>
            <a:headEnd/>
            <a:tailEnd type="triangle" w="med" len="med"/>
          </a:ln>
        </p:spPr>
        <p:txBody>
          <a:bodyPr wrap="none" anchor="ctr"/>
          <a:lstStyle/>
          <a:p>
            <a:endParaRPr lang="fr-FR"/>
          </a:p>
        </p:txBody>
      </p:sp>
      <p:sp>
        <p:nvSpPr>
          <p:cNvPr id="22548" name="Line 22"/>
          <p:cNvSpPr>
            <a:spLocks noChangeShapeType="1"/>
          </p:cNvSpPr>
          <p:nvPr/>
        </p:nvSpPr>
        <p:spPr bwMode="auto">
          <a:xfrm flipV="1">
            <a:off x="3492500" y="2781300"/>
            <a:ext cx="935038" cy="360363"/>
          </a:xfrm>
          <a:prstGeom prst="line">
            <a:avLst/>
          </a:prstGeom>
          <a:noFill/>
          <a:ln w="9525">
            <a:solidFill>
              <a:srgbClr val="FF5050"/>
            </a:solidFill>
            <a:round/>
            <a:headEnd type="triangle" w="med" len="med"/>
            <a:tailEnd/>
          </a:ln>
        </p:spPr>
        <p:txBody>
          <a:bodyPr wrap="none" anchor="ctr"/>
          <a:lstStyle/>
          <a:p>
            <a:endParaRPr lang="fr-FR"/>
          </a:p>
        </p:txBody>
      </p:sp>
      <p:sp>
        <p:nvSpPr>
          <p:cNvPr id="22549" name="Line 23"/>
          <p:cNvSpPr>
            <a:spLocks noChangeShapeType="1"/>
          </p:cNvSpPr>
          <p:nvPr/>
        </p:nvSpPr>
        <p:spPr bwMode="auto">
          <a:xfrm flipH="1" flipV="1">
            <a:off x="4427538" y="2781300"/>
            <a:ext cx="1152525" cy="360363"/>
          </a:xfrm>
          <a:prstGeom prst="line">
            <a:avLst/>
          </a:prstGeom>
          <a:noFill/>
          <a:ln w="9525">
            <a:solidFill>
              <a:schemeClr val="bg2"/>
            </a:solidFill>
            <a:round/>
            <a:headEnd type="triangle" w="med" len="med"/>
            <a:tailEnd/>
          </a:ln>
        </p:spPr>
        <p:txBody>
          <a:bodyPr wrap="none" anchor="ctr"/>
          <a:lstStyle/>
          <a:p>
            <a:endParaRPr lang="fr-FR"/>
          </a:p>
        </p:txBody>
      </p:sp>
      <p:sp>
        <p:nvSpPr>
          <p:cNvPr id="22550" name="Line 24"/>
          <p:cNvSpPr>
            <a:spLocks noChangeShapeType="1"/>
          </p:cNvSpPr>
          <p:nvPr/>
        </p:nvSpPr>
        <p:spPr bwMode="auto">
          <a:xfrm flipH="1">
            <a:off x="1187450" y="3500438"/>
            <a:ext cx="431800" cy="433387"/>
          </a:xfrm>
          <a:prstGeom prst="line">
            <a:avLst/>
          </a:prstGeom>
          <a:noFill/>
          <a:ln w="9525">
            <a:solidFill>
              <a:schemeClr val="bg2"/>
            </a:solidFill>
            <a:round/>
            <a:headEnd/>
            <a:tailEnd type="triangle" w="med" len="med"/>
          </a:ln>
        </p:spPr>
        <p:txBody>
          <a:bodyPr wrap="none" anchor="ctr"/>
          <a:lstStyle/>
          <a:p>
            <a:endParaRPr lang="fr-FR"/>
          </a:p>
        </p:txBody>
      </p:sp>
      <p:sp>
        <p:nvSpPr>
          <p:cNvPr id="22551" name="Line 25"/>
          <p:cNvSpPr>
            <a:spLocks noChangeShapeType="1"/>
          </p:cNvSpPr>
          <p:nvPr/>
        </p:nvSpPr>
        <p:spPr bwMode="auto">
          <a:xfrm>
            <a:off x="1763713" y="3500438"/>
            <a:ext cx="144462" cy="433387"/>
          </a:xfrm>
          <a:prstGeom prst="line">
            <a:avLst/>
          </a:prstGeom>
          <a:noFill/>
          <a:ln w="9525">
            <a:solidFill>
              <a:srgbClr val="800080"/>
            </a:solidFill>
            <a:round/>
            <a:headEnd/>
            <a:tailEnd type="triangle" w="med" len="med"/>
          </a:ln>
        </p:spPr>
        <p:txBody>
          <a:bodyPr wrap="none" anchor="ctr"/>
          <a:lstStyle/>
          <a:p>
            <a:endParaRPr lang="fr-FR"/>
          </a:p>
        </p:txBody>
      </p:sp>
      <p:sp>
        <p:nvSpPr>
          <p:cNvPr id="22552" name="Line 26"/>
          <p:cNvSpPr>
            <a:spLocks noChangeShapeType="1"/>
          </p:cNvSpPr>
          <p:nvPr/>
        </p:nvSpPr>
        <p:spPr bwMode="auto">
          <a:xfrm>
            <a:off x="2268538" y="3500438"/>
            <a:ext cx="1150937" cy="433387"/>
          </a:xfrm>
          <a:prstGeom prst="line">
            <a:avLst/>
          </a:prstGeom>
          <a:noFill/>
          <a:ln w="9525">
            <a:solidFill>
              <a:schemeClr val="bg2"/>
            </a:solidFill>
            <a:round/>
            <a:headEnd/>
            <a:tailEnd type="triangle" w="med" len="med"/>
          </a:ln>
        </p:spPr>
        <p:txBody>
          <a:bodyPr wrap="none" anchor="ctr"/>
          <a:lstStyle/>
          <a:p>
            <a:endParaRPr lang="fr-FR"/>
          </a:p>
        </p:txBody>
      </p:sp>
      <p:sp>
        <p:nvSpPr>
          <p:cNvPr id="22553" name="Line 27"/>
          <p:cNvSpPr>
            <a:spLocks noChangeShapeType="1"/>
          </p:cNvSpPr>
          <p:nvPr/>
        </p:nvSpPr>
        <p:spPr bwMode="auto">
          <a:xfrm flipH="1">
            <a:off x="5148263" y="3429000"/>
            <a:ext cx="1439862" cy="504825"/>
          </a:xfrm>
          <a:prstGeom prst="line">
            <a:avLst/>
          </a:prstGeom>
          <a:noFill/>
          <a:ln w="9525">
            <a:solidFill>
              <a:schemeClr val="bg2"/>
            </a:solidFill>
            <a:round/>
            <a:headEnd/>
            <a:tailEnd type="triangle" w="med" len="med"/>
          </a:ln>
        </p:spPr>
        <p:txBody>
          <a:bodyPr wrap="none" anchor="ctr"/>
          <a:lstStyle/>
          <a:p>
            <a:endParaRPr lang="fr-FR"/>
          </a:p>
        </p:txBody>
      </p:sp>
      <p:sp>
        <p:nvSpPr>
          <p:cNvPr id="22554" name="Line 28"/>
          <p:cNvSpPr>
            <a:spLocks noChangeShapeType="1"/>
          </p:cNvSpPr>
          <p:nvPr/>
        </p:nvSpPr>
        <p:spPr bwMode="auto">
          <a:xfrm>
            <a:off x="6877050" y="3429000"/>
            <a:ext cx="0" cy="431800"/>
          </a:xfrm>
          <a:prstGeom prst="line">
            <a:avLst/>
          </a:prstGeom>
          <a:noFill/>
          <a:ln w="9525">
            <a:solidFill>
              <a:schemeClr val="bg2"/>
            </a:solidFill>
            <a:round/>
            <a:headEnd/>
            <a:tailEnd type="triangle" w="med" len="med"/>
          </a:ln>
        </p:spPr>
        <p:txBody>
          <a:bodyPr wrap="none" anchor="ctr"/>
          <a:lstStyle/>
          <a:p>
            <a:endParaRPr lang="fr-FR"/>
          </a:p>
        </p:txBody>
      </p:sp>
      <p:sp>
        <p:nvSpPr>
          <p:cNvPr id="22555" name="Line 29"/>
          <p:cNvSpPr>
            <a:spLocks noChangeShapeType="1"/>
          </p:cNvSpPr>
          <p:nvPr/>
        </p:nvSpPr>
        <p:spPr bwMode="auto">
          <a:xfrm>
            <a:off x="7812088" y="3429000"/>
            <a:ext cx="431800" cy="504825"/>
          </a:xfrm>
          <a:prstGeom prst="line">
            <a:avLst/>
          </a:prstGeom>
          <a:noFill/>
          <a:ln w="9525">
            <a:solidFill>
              <a:schemeClr val="bg2"/>
            </a:solidFill>
            <a:round/>
            <a:headEnd/>
            <a:tailEnd type="triangle" w="med" len="med"/>
          </a:ln>
        </p:spPr>
        <p:txBody>
          <a:bodyPr wrap="none" anchor="ctr"/>
          <a:lstStyle/>
          <a:p>
            <a:endParaRPr lang="fr-FR"/>
          </a:p>
        </p:txBody>
      </p:sp>
      <p:sp>
        <p:nvSpPr>
          <p:cNvPr id="22556" name="Line 30"/>
          <p:cNvSpPr>
            <a:spLocks noChangeShapeType="1"/>
          </p:cNvSpPr>
          <p:nvPr/>
        </p:nvSpPr>
        <p:spPr bwMode="auto">
          <a:xfrm flipV="1">
            <a:off x="1979613"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2557" name="Line 31"/>
          <p:cNvSpPr>
            <a:spLocks noChangeShapeType="1"/>
          </p:cNvSpPr>
          <p:nvPr/>
        </p:nvSpPr>
        <p:spPr bwMode="auto">
          <a:xfrm flipV="1">
            <a:off x="67325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2558" name="Line 32"/>
          <p:cNvSpPr>
            <a:spLocks noChangeShapeType="1"/>
          </p:cNvSpPr>
          <p:nvPr/>
        </p:nvSpPr>
        <p:spPr bwMode="auto">
          <a:xfrm flipV="1">
            <a:off x="82438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2559" name="Line 33"/>
          <p:cNvSpPr>
            <a:spLocks noChangeShapeType="1"/>
          </p:cNvSpPr>
          <p:nvPr/>
        </p:nvSpPr>
        <p:spPr bwMode="auto">
          <a:xfrm flipV="1">
            <a:off x="3492500"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2560" name="Line 34"/>
          <p:cNvSpPr>
            <a:spLocks noChangeShapeType="1"/>
          </p:cNvSpPr>
          <p:nvPr/>
        </p:nvSpPr>
        <p:spPr bwMode="auto">
          <a:xfrm flipV="1">
            <a:off x="4427538"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2561" name="Line 35"/>
          <p:cNvSpPr>
            <a:spLocks noChangeShapeType="1"/>
          </p:cNvSpPr>
          <p:nvPr/>
        </p:nvSpPr>
        <p:spPr bwMode="auto">
          <a:xfrm flipV="1">
            <a:off x="5364163"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2562" name="Line 36"/>
          <p:cNvSpPr>
            <a:spLocks noChangeShapeType="1"/>
          </p:cNvSpPr>
          <p:nvPr/>
        </p:nvSpPr>
        <p:spPr bwMode="auto">
          <a:xfrm>
            <a:off x="755650"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22563" name="Line 37"/>
          <p:cNvSpPr>
            <a:spLocks noChangeShapeType="1"/>
          </p:cNvSpPr>
          <p:nvPr/>
        </p:nvSpPr>
        <p:spPr bwMode="auto">
          <a:xfrm>
            <a:off x="1547813" y="4581525"/>
            <a:ext cx="0" cy="287338"/>
          </a:xfrm>
          <a:prstGeom prst="line">
            <a:avLst/>
          </a:prstGeom>
          <a:noFill/>
          <a:ln w="9525">
            <a:solidFill>
              <a:srgbClr val="800080"/>
            </a:solidFill>
            <a:round/>
            <a:headEnd/>
            <a:tailEnd type="triangle" w="med" len="med"/>
          </a:ln>
        </p:spPr>
        <p:txBody>
          <a:bodyPr wrap="none" anchor="ctr"/>
          <a:lstStyle/>
          <a:p>
            <a:endParaRPr lang="fr-FR"/>
          </a:p>
        </p:txBody>
      </p:sp>
      <p:sp>
        <p:nvSpPr>
          <p:cNvPr id="22564" name="Line 38"/>
          <p:cNvSpPr>
            <a:spLocks noChangeShapeType="1"/>
          </p:cNvSpPr>
          <p:nvPr/>
        </p:nvSpPr>
        <p:spPr bwMode="auto">
          <a:xfrm>
            <a:off x="1835150" y="4581525"/>
            <a:ext cx="0" cy="719138"/>
          </a:xfrm>
          <a:prstGeom prst="line">
            <a:avLst/>
          </a:prstGeom>
          <a:noFill/>
          <a:ln w="9525">
            <a:solidFill>
              <a:srgbClr val="800080"/>
            </a:solidFill>
            <a:round/>
            <a:headEnd/>
            <a:tailEnd type="triangle" w="med" len="med"/>
          </a:ln>
        </p:spPr>
        <p:txBody>
          <a:bodyPr wrap="none" anchor="ctr"/>
          <a:lstStyle/>
          <a:p>
            <a:endParaRPr lang="fr-FR"/>
          </a:p>
        </p:txBody>
      </p:sp>
      <p:sp>
        <p:nvSpPr>
          <p:cNvPr id="22565" name="Line 39"/>
          <p:cNvSpPr>
            <a:spLocks noChangeShapeType="1"/>
          </p:cNvSpPr>
          <p:nvPr/>
        </p:nvSpPr>
        <p:spPr bwMode="auto">
          <a:xfrm>
            <a:off x="2843213" y="4581525"/>
            <a:ext cx="0" cy="287338"/>
          </a:xfrm>
          <a:prstGeom prst="line">
            <a:avLst/>
          </a:prstGeom>
          <a:noFill/>
          <a:ln w="9525">
            <a:solidFill>
              <a:srgbClr val="800080"/>
            </a:solidFill>
            <a:round/>
            <a:headEnd/>
            <a:tailEnd type="triangle" w="med" len="med"/>
          </a:ln>
        </p:spPr>
        <p:txBody>
          <a:bodyPr wrap="none" anchor="ctr"/>
          <a:lstStyle/>
          <a:p>
            <a:endParaRPr lang="fr-FR"/>
          </a:p>
        </p:txBody>
      </p:sp>
      <p:sp>
        <p:nvSpPr>
          <p:cNvPr id="22566" name="Line 40"/>
          <p:cNvSpPr>
            <a:spLocks noChangeShapeType="1"/>
          </p:cNvSpPr>
          <p:nvPr/>
        </p:nvSpPr>
        <p:spPr bwMode="auto">
          <a:xfrm>
            <a:off x="1692275" y="5516563"/>
            <a:ext cx="1588" cy="649287"/>
          </a:xfrm>
          <a:prstGeom prst="line">
            <a:avLst/>
          </a:prstGeom>
          <a:noFill/>
          <a:ln w="9525">
            <a:solidFill>
              <a:srgbClr val="800080"/>
            </a:solidFill>
            <a:round/>
            <a:headEnd/>
            <a:tailEnd type="triangle" w="med" len="med"/>
          </a:ln>
        </p:spPr>
        <p:txBody>
          <a:bodyPr wrap="none" anchor="ctr"/>
          <a:lstStyle/>
          <a:p>
            <a:endParaRPr lang="fr-FR"/>
          </a:p>
        </p:txBody>
      </p:sp>
      <p:sp>
        <p:nvSpPr>
          <p:cNvPr id="22567" name="Line 41"/>
          <p:cNvSpPr>
            <a:spLocks noChangeShapeType="1"/>
          </p:cNvSpPr>
          <p:nvPr/>
        </p:nvSpPr>
        <p:spPr bwMode="auto">
          <a:xfrm flipH="1">
            <a:off x="1042988" y="5445125"/>
            <a:ext cx="504825" cy="215900"/>
          </a:xfrm>
          <a:prstGeom prst="line">
            <a:avLst/>
          </a:prstGeom>
          <a:noFill/>
          <a:ln w="9525">
            <a:solidFill>
              <a:srgbClr val="800080"/>
            </a:solidFill>
            <a:round/>
            <a:headEnd/>
            <a:tailEnd type="triangle" w="med" len="med"/>
          </a:ln>
        </p:spPr>
        <p:txBody>
          <a:bodyPr wrap="none" anchor="ctr"/>
          <a:lstStyle/>
          <a:p>
            <a:endParaRPr lang="fr-FR"/>
          </a:p>
        </p:txBody>
      </p:sp>
      <p:sp>
        <p:nvSpPr>
          <p:cNvPr id="22568" name="Line 42"/>
          <p:cNvSpPr>
            <a:spLocks noChangeShapeType="1"/>
          </p:cNvSpPr>
          <p:nvPr/>
        </p:nvSpPr>
        <p:spPr bwMode="auto">
          <a:xfrm>
            <a:off x="3635375"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22569" name="Line 43"/>
          <p:cNvSpPr>
            <a:spLocks noChangeShapeType="1"/>
          </p:cNvSpPr>
          <p:nvPr/>
        </p:nvSpPr>
        <p:spPr bwMode="auto">
          <a:xfrm>
            <a:off x="4140200"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22570" name="Line 44"/>
          <p:cNvSpPr>
            <a:spLocks noChangeShapeType="1"/>
          </p:cNvSpPr>
          <p:nvPr/>
        </p:nvSpPr>
        <p:spPr bwMode="auto">
          <a:xfrm>
            <a:off x="4500563"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22571" name="Line 45"/>
          <p:cNvSpPr>
            <a:spLocks noChangeShapeType="1"/>
          </p:cNvSpPr>
          <p:nvPr/>
        </p:nvSpPr>
        <p:spPr bwMode="auto">
          <a:xfrm>
            <a:off x="5076825" y="4581525"/>
            <a:ext cx="0" cy="1655763"/>
          </a:xfrm>
          <a:prstGeom prst="line">
            <a:avLst/>
          </a:prstGeom>
          <a:noFill/>
          <a:ln w="9525">
            <a:solidFill>
              <a:schemeClr val="bg2"/>
            </a:solidFill>
            <a:round/>
            <a:headEnd/>
            <a:tailEnd type="triangle" w="med" len="med"/>
          </a:ln>
        </p:spPr>
        <p:txBody>
          <a:bodyPr wrap="none" anchor="ctr"/>
          <a:lstStyle/>
          <a:p>
            <a:endParaRPr lang="fr-FR"/>
          </a:p>
        </p:txBody>
      </p:sp>
      <p:sp>
        <p:nvSpPr>
          <p:cNvPr id="22572" name="Line 46"/>
          <p:cNvSpPr>
            <a:spLocks noChangeShapeType="1"/>
          </p:cNvSpPr>
          <p:nvPr/>
        </p:nvSpPr>
        <p:spPr bwMode="auto">
          <a:xfrm>
            <a:off x="5724525"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22573" name="Line 47"/>
          <p:cNvSpPr>
            <a:spLocks noChangeShapeType="1"/>
          </p:cNvSpPr>
          <p:nvPr/>
        </p:nvSpPr>
        <p:spPr bwMode="auto">
          <a:xfrm>
            <a:off x="6300788" y="4581525"/>
            <a:ext cx="0" cy="1152525"/>
          </a:xfrm>
          <a:prstGeom prst="line">
            <a:avLst/>
          </a:prstGeom>
          <a:noFill/>
          <a:ln w="9525">
            <a:solidFill>
              <a:schemeClr val="bg2"/>
            </a:solidFill>
            <a:round/>
            <a:headEnd/>
            <a:tailEnd type="triangle" w="med" len="med"/>
          </a:ln>
        </p:spPr>
        <p:txBody>
          <a:bodyPr wrap="none" anchor="ctr"/>
          <a:lstStyle/>
          <a:p>
            <a:endParaRPr lang="fr-FR"/>
          </a:p>
        </p:txBody>
      </p:sp>
      <p:sp>
        <p:nvSpPr>
          <p:cNvPr id="22574" name="Line 48"/>
          <p:cNvSpPr>
            <a:spLocks noChangeShapeType="1"/>
          </p:cNvSpPr>
          <p:nvPr/>
        </p:nvSpPr>
        <p:spPr bwMode="auto">
          <a:xfrm>
            <a:off x="6804025"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22575" name="Line 49"/>
          <p:cNvSpPr>
            <a:spLocks noChangeShapeType="1"/>
          </p:cNvSpPr>
          <p:nvPr/>
        </p:nvSpPr>
        <p:spPr bwMode="auto">
          <a:xfrm>
            <a:off x="7308850" y="4581525"/>
            <a:ext cx="0" cy="1152525"/>
          </a:xfrm>
          <a:prstGeom prst="line">
            <a:avLst/>
          </a:prstGeom>
          <a:noFill/>
          <a:ln w="9525">
            <a:solidFill>
              <a:schemeClr val="bg2"/>
            </a:solidFill>
            <a:round/>
            <a:headEnd/>
            <a:tailEnd type="triangle" w="med" len="med"/>
          </a:ln>
        </p:spPr>
        <p:txBody>
          <a:bodyPr wrap="none" anchor="ctr"/>
          <a:lstStyle/>
          <a:p>
            <a:endParaRPr lang="fr-FR"/>
          </a:p>
        </p:txBody>
      </p:sp>
      <p:sp>
        <p:nvSpPr>
          <p:cNvPr id="22576" name="Line 50"/>
          <p:cNvSpPr>
            <a:spLocks noChangeShapeType="1"/>
          </p:cNvSpPr>
          <p:nvPr/>
        </p:nvSpPr>
        <p:spPr bwMode="auto">
          <a:xfrm>
            <a:off x="7956550"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22577" name="Line 51"/>
          <p:cNvSpPr>
            <a:spLocks noChangeShapeType="1"/>
          </p:cNvSpPr>
          <p:nvPr/>
        </p:nvSpPr>
        <p:spPr bwMode="auto">
          <a:xfrm>
            <a:off x="8748713"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22578" name="Text Box 52"/>
          <p:cNvSpPr txBox="1">
            <a:spLocks noChangeArrowheads="1"/>
          </p:cNvSpPr>
          <p:nvPr/>
        </p:nvSpPr>
        <p:spPr bwMode="auto">
          <a:xfrm>
            <a:off x="395288" y="7651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Âge</a:t>
            </a:r>
          </a:p>
        </p:txBody>
      </p:sp>
      <p:sp>
        <p:nvSpPr>
          <p:cNvPr id="22579" name="Text Box 53"/>
          <p:cNvSpPr txBox="1">
            <a:spLocks noChangeArrowheads="1"/>
          </p:cNvSpPr>
          <p:nvPr/>
        </p:nvSpPr>
        <p:spPr bwMode="auto">
          <a:xfrm>
            <a:off x="1547813" y="7651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Sexe</a:t>
            </a:r>
          </a:p>
        </p:txBody>
      </p:sp>
      <p:sp>
        <p:nvSpPr>
          <p:cNvPr id="22580" name="Text Box 54"/>
          <p:cNvSpPr txBox="1">
            <a:spLocks noChangeArrowheads="1"/>
          </p:cNvSpPr>
          <p:nvPr/>
        </p:nvSpPr>
        <p:spPr bwMode="auto">
          <a:xfrm>
            <a:off x="3059113" y="3333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Nombreux</a:t>
            </a:r>
          </a:p>
        </p:txBody>
      </p:sp>
      <p:sp>
        <p:nvSpPr>
          <p:cNvPr id="22581" name="Text Box 55"/>
          <p:cNvSpPr txBox="1">
            <a:spLocks noChangeArrowheads="1"/>
          </p:cNvSpPr>
          <p:nvPr/>
        </p:nvSpPr>
        <p:spPr bwMode="auto">
          <a:xfrm>
            <a:off x="3959225" y="30480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Fétichistes</a:t>
            </a:r>
          </a:p>
        </p:txBody>
      </p:sp>
      <p:sp>
        <p:nvSpPr>
          <p:cNvPr id="22582" name="Text Box 56"/>
          <p:cNvSpPr txBox="1">
            <a:spLocks noChangeArrowheads="1"/>
          </p:cNvSpPr>
          <p:nvPr/>
        </p:nvSpPr>
        <p:spPr bwMode="auto">
          <a:xfrm>
            <a:off x="4932363" y="3333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Passionnés </a:t>
            </a:r>
          </a:p>
        </p:txBody>
      </p:sp>
      <p:sp>
        <p:nvSpPr>
          <p:cNvPr id="22583" name="Text Box 57"/>
          <p:cNvSpPr txBox="1">
            <a:spLocks noChangeArrowheads="1"/>
          </p:cNvSpPr>
          <p:nvPr/>
        </p:nvSpPr>
        <p:spPr bwMode="auto">
          <a:xfrm>
            <a:off x="6300788" y="549275"/>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Peu de concurrents</a:t>
            </a:r>
          </a:p>
        </p:txBody>
      </p:sp>
      <p:sp>
        <p:nvSpPr>
          <p:cNvPr id="22584" name="Text Box 58"/>
          <p:cNvSpPr txBox="1">
            <a:spLocks noChangeArrowheads="1"/>
          </p:cNvSpPr>
          <p:nvPr/>
        </p:nvSpPr>
        <p:spPr bwMode="auto">
          <a:xfrm>
            <a:off x="7667625" y="549275"/>
            <a:ext cx="1081088"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Pouvoir d’achat dédié</a:t>
            </a:r>
          </a:p>
        </p:txBody>
      </p:sp>
      <p:sp>
        <p:nvSpPr>
          <p:cNvPr id="22585" name="Text Box 59"/>
          <p:cNvSpPr txBox="1">
            <a:spLocks noChangeArrowheads="1"/>
          </p:cNvSpPr>
          <p:nvPr/>
        </p:nvSpPr>
        <p:spPr bwMode="auto">
          <a:xfrm>
            <a:off x="250825" y="4941888"/>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Personnel</a:t>
            </a:r>
          </a:p>
        </p:txBody>
      </p:sp>
      <p:sp>
        <p:nvSpPr>
          <p:cNvPr id="22586" name="Text Box 60"/>
          <p:cNvSpPr txBox="1">
            <a:spLocks noChangeArrowheads="1"/>
          </p:cNvSpPr>
          <p:nvPr/>
        </p:nvSpPr>
        <p:spPr bwMode="auto">
          <a:xfrm>
            <a:off x="1042988" y="4868863"/>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Brocantes</a:t>
            </a:r>
          </a:p>
        </p:txBody>
      </p:sp>
      <p:sp>
        <p:nvSpPr>
          <p:cNvPr id="22587" name="Text Box 61"/>
          <p:cNvSpPr txBox="1">
            <a:spLocks noChangeArrowheads="1"/>
          </p:cNvSpPr>
          <p:nvPr/>
        </p:nvSpPr>
        <p:spPr bwMode="auto">
          <a:xfrm>
            <a:off x="1258888" y="522922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22588" name="Text Box 62"/>
          <p:cNvSpPr txBox="1">
            <a:spLocks noChangeArrowheads="1"/>
          </p:cNvSpPr>
          <p:nvPr/>
        </p:nvSpPr>
        <p:spPr bwMode="auto">
          <a:xfrm>
            <a:off x="0" y="5661025"/>
            <a:ext cx="1225550" cy="5492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Sites spécialisés (ex: Le Collectionneur)</a:t>
            </a:r>
          </a:p>
        </p:txBody>
      </p:sp>
      <p:sp>
        <p:nvSpPr>
          <p:cNvPr id="22589" name="Text Box 63"/>
          <p:cNvSpPr txBox="1">
            <a:spLocks noChangeArrowheads="1"/>
          </p:cNvSpPr>
          <p:nvPr/>
        </p:nvSpPr>
        <p:spPr bwMode="auto">
          <a:xfrm>
            <a:off x="1042988" y="6165850"/>
            <a:ext cx="1225550"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Sites généraux (ex: Le bon coin)</a:t>
            </a:r>
          </a:p>
        </p:txBody>
      </p:sp>
      <p:sp>
        <p:nvSpPr>
          <p:cNvPr id="22590" name="Text Box 64"/>
          <p:cNvSpPr txBox="1">
            <a:spLocks noChangeArrowheads="1"/>
          </p:cNvSpPr>
          <p:nvPr/>
        </p:nvSpPr>
        <p:spPr bwMode="auto">
          <a:xfrm>
            <a:off x="2484438" y="49418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Boutiques spécialisées</a:t>
            </a:r>
          </a:p>
        </p:txBody>
      </p:sp>
      <p:sp>
        <p:nvSpPr>
          <p:cNvPr id="22591" name="Text Box 65"/>
          <p:cNvSpPr txBox="1">
            <a:spLocks noChangeArrowheads="1"/>
          </p:cNvSpPr>
          <p:nvPr/>
        </p:nvSpPr>
        <p:spPr bwMode="auto">
          <a:xfrm>
            <a:off x="3132138" y="4941888"/>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Forum</a:t>
            </a:r>
          </a:p>
        </p:txBody>
      </p:sp>
      <p:sp>
        <p:nvSpPr>
          <p:cNvPr id="22592" name="Text Box 66"/>
          <p:cNvSpPr txBox="1">
            <a:spLocks noChangeArrowheads="1"/>
          </p:cNvSpPr>
          <p:nvPr/>
        </p:nvSpPr>
        <p:spPr bwMode="auto">
          <a:xfrm>
            <a:off x="3635375" y="4941888"/>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22593" name="Text Box 67"/>
          <p:cNvSpPr txBox="1">
            <a:spLocks noChangeArrowheads="1"/>
          </p:cNvSpPr>
          <p:nvPr/>
        </p:nvSpPr>
        <p:spPr bwMode="auto">
          <a:xfrm>
            <a:off x="3995738" y="53736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Collection spécifique</a:t>
            </a:r>
          </a:p>
        </p:txBody>
      </p:sp>
      <p:sp>
        <p:nvSpPr>
          <p:cNvPr id="22594" name="Text Box 68"/>
          <p:cNvSpPr txBox="1">
            <a:spLocks noChangeArrowheads="1"/>
          </p:cNvSpPr>
          <p:nvPr/>
        </p:nvSpPr>
        <p:spPr bwMode="auto">
          <a:xfrm>
            <a:off x="4643438" y="62372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Pièces rares ou uniques</a:t>
            </a:r>
          </a:p>
        </p:txBody>
      </p:sp>
      <p:sp>
        <p:nvSpPr>
          <p:cNvPr id="22595" name="Text Box 69"/>
          <p:cNvSpPr txBox="1">
            <a:spLocks noChangeArrowheads="1"/>
          </p:cNvSpPr>
          <p:nvPr/>
        </p:nvSpPr>
        <p:spPr bwMode="auto">
          <a:xfrm>
            <a:off x="5076825" y="5300663"/>
            <a:ext cx="900113" cy="8540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Importance de la collection (volume et valeur)</a:t>
            </a:r>
          </a:p>
        </p:txBody>
      </p:sp>
      <p:sp>
        <p:nvSpPr>
          <p:cNvPr id="22596" name="Text Box 70"/>
          <p:cNvSpPr txBox="1">
            <a:spLocks noChangeArrowheads="1"/>
          </p:cNvSpPr>
          <p:nvPr/>
        </p:nvSpPr>
        <p:spPr bwMode="auto">
          <a:xfrm>
            <a:off x="5867400" y="573405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C to C</a:t>
            </a:r>
          </a:p>
        </p:txBody>
      </p:sp>
      <p:sp>
        <p:nvSpPr>
          <p:cNvPr id="22597" name="Text Box 71"/>
          <p:cNvSpPr txBox="1">
            <a:spLocks noChangeArrowheads="1"/>
          </p:cNvSpPr>
          <p:nvPr/>
        </p:nvSpPr>
        <p:spPr bwMode="auto">
          <a:xfrm>
            <a:off x="6300788" y="5300663"/>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Réseaux sociaux</a:t>
            </a:r>
          </a:p>
        </p:txBody>
      </p:sp>
      <p:sp>
        <p:nvSpPr>
          <p:cNvPr id="22598" name="Text Box 72"/>
          <p:cNvSpPr txBox="1">
            <a:spLocks noChangeArrowheads="1"/>
          </p:cNvSpPr>
          <p:nvPr/>
        </p:nvSpPr>
        <p:spPr bwMode="auto">
          <a:xfrm>
            <a:off x="6877050" y="573405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22599" name="Text Box 73"/>
          <p:cNvSpPr txBox="1">
            <a:spLocks noChangeArrowheads="1"/>
          </p:cNvSpPr>
          <p:nvPr/>
        </p:nvSpPr>
        <p:spPr bwMode="auto">
          <a:xfrm>
            <a:off x="7451725" y="5373688"/>
            <a:ext cx="900113"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Edition limitée</a:t>
            </a:r>
          </a:p>
        </p:txBody>
      </p:sp>
      <p:sp>
        <p:nvSpPr>
          <p:cNvPr id="22600" name="Text Box 74"/>
          <p:cNvSpPr txBox="1">
            <a:spLocks noChangeArrowheads="1"/>
          </p:cNvSpPr>
          <p:nvPr/>
        </p:nvSpPr>
        <p:spPr bwMode="auto">
          <a:xfrm>
            <a:off x="8243888" y="5373688"/>
            <a:ext cx="900112" cy="7016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Offre sur une collection entière</a:t>
            </a:r>
          </a:p>
        </p:txBody>
      </p:sp>
      <p:sp>
        <p:nvSpPr>
          <p:cNvPr id="22601" name="Line 75"/>
          <p:cNvSpPr>
            <a:spLocks noChangeShapeType="1"/>
          </p:cNvSpPr>
          <p:nvPr/>
        </p:nvSpPr>
        <p:spPr bwMode="auto">
          <a:xfrm>
            <a:off x="2124075" y="4581525"/>
            <a:ext cx="0" cy="287338"/>
          </a:xfrm>
          <a:prstGeom prst="line">
            <a:avLst/>
          </a:prstGeom>
          <a:noFill/>
          <a:ln w="9525">
            <a:solidFill>
              <a:srgbClr val="800080"/>
            </a:solidFill>
            <a:round/>
            <a:headEnd/>
            <a:tailEnd type="triangle" w="med" len="med"/>
          </a:ln>
        </p:spPr>
        <p:txBody>
          <a:bodyPr wrap="none" anchor="ctr"/>
          <a:lstStyle/>
          <a:p>
            <a:endParaRPr lang="fr-FR"/>
          </a:p>
        </p:txBody>
      </p:sp>
      <p:sp>
        <p:nvSpPr>
          <p:cNvPr id="22602" name="Text Box 76"/>
          <p:cNvSpPr txBox="1">
            <a:spLocks noChangeArrowheads="1"/>
          </p:cNvSpPr>
          <p:nvPr/>
        </p:nvSpPr>
        <p:spPr bwMode="auto">
          <a:xfrm>
            <a:off x="1727200" y="4941888"/>
            <a:ext cx="900113"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Magazines dédiés</a:t>
            </a:r>
          </a:p>
        </p:txBody>
      </p:sp>
      <p:sp>
        <p:nvSpPr>
          <p:cNvPr id="22603" name="Line 77"/>
          <p:cNvSpPr>
            <a:spLocks noChangeShapeType="1"/>
          </p:cNvSpPr>
          <p:nvPr/>
        </p:nvSpPr>
        <p:spPr bwMode="auto">
          <a:xfrm>
            <a:off x="2555875" y="4581525"/>
            <a:ext cx="0" cy="1008063"/>
          </a:xfrm>
          <a:prstGeom prst="line">
            <a:avLst/>
          </a:prstGeom>
          <a:noFill/>
          <a:ln w="9525">
            <a:solidFill>
              <a:srgbClr val="800080"/>
            </a:solidFill>
            <a:round/>
            <a:headEnd/>
            <a:tailEnd type="triangle" w="med" len="med"/>
          </a:ln>
        </p:spPr>
        <p:txBody>
          <a:bodyPr wrap="none" anchor="ctr"/>
          <a:lstStyle/>
          <a:p>
            <a:endParaRPr lang="fr-FR"/>
          </a:p>
        </p:txBody>
      </p:sp>
      <p:sp>
        <p:nvSpPr>
          <p:cNvPr id="22604" name="Text Box 78"/>
          <p:cNvSpPr txBox="1">
            <a:spLocks noChangeArrowheads="1"/>
          </p:cNvSpPr>
          <p:nvPr/>
        </p:nvSpPr>
        <p:spPr bwMode="auto">
          <a:xfrm>
            <a:off x="2124075" y="5589588"/>
            <a:ext cx="865188"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Editeurs (ex: Atlas)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14488"/>
            <a:ext cx="8229600" cy="4286280"/>
          </a:xfrm>
        </p:spPr>
        <p:txBody>
          <a:bodyPr>
            <a:noAutofit/>
          </a:bodyPr>
          <a:lstStyle/>
          <a:p>
            <a:pPr>
              <a:buNone/>
            </a:pPr>
            <a:r>
              <a:rPr lang="fr-FR" sz="1800" b="1" dirty="0" smtClean="0"/>
              <a:t>- Brocantes et bourses aux collections</a:t>
            </a:r>
          </a:p>
          <a:p>
            <a:pPr>
              <a:buNone/>
            </a:pPr>
            <a:endParaRPr lang="fr-FR" sz="1800" b="1" dirty="0" smtClean="0"/>
          </a:p>
          <a:p>
            <a:pPr>
              <a:buNone/>
            </a:pPr>
            <a:r>
              <a:rPr lang="fr-FR" sz="1800" b="1" dirty="0" smtClean="0"/>
              <a:t>- Boutiques spécialisées</a:t>
            </a:r>
          </a:p>
          <a:p>
            <a:pPr>
              <a:buNone/>
            </a:pPr>
            <a:r>
              <a:rPr lang="fr-FR" sz="1600" dirty="0" smtClean="0">
                <a:hlinkClick r:id="rId2"/>
              </a:rPr>
              <a:t>http://www.bourseducollectionneur.com/fr/index.php</a:t>
            </a:r>
            <a:endParaRPr lang="fr-FR" sz="1600" dirty="0" smtClean="0"/>
          </a:p>
          <a:p>
            <a:pPr marL="0" indent="0">
              <a:buNone/>
            </a:pPr>
            <a:r>
              <a:rPr lang="fr-FR" sz="1600" dirty="0" smtClean="0"/>
              <a:t>Magasin situé à Paris qui vend des objets de collections de type monnaie, billets, timbres…</a:t>
            </a:r>
          </a:p>
          <a:p>
            <a:pPr>
              <a:buNone/>
            </a:pPr>
            <a:endParaRPr lang="fr-FR" sz="1800" b="1" dirty="0" smtClean="0"/>
          </a:p>
          <a:p>
            <a:pPr>
              <a:buNone/>
            </a:pPr>
            <a:r>
              <a:rPr lang="fr-FR" sz="1800" b="1" dirty="0" smtClean="0"/>
              <a:t>- Magazines dédiés et spécialisés</a:t>
            </a:r>
          </a:p>
          <a:p>
            <a:pPr marL="0" indent="0">
              <a:buNone/>
            </a:pPr>
            <a:r>
              <a:rPr lang="fr-FR" sz="1600" u="sng" dirty="0" smtClean="0">
                <a:hlinkClick r:id="rId3"/>
              </a:rPr>
              <a:t>http://www.retromag.com</a:t>
            </a:r>
            <a:r>
              <a:rPr lang="fr-FR" sz="1600" u="sng" dirty="0" smtClean="0">
                <a:hlinkClick r:id="rId3"/>
              </a:rPr>
              <a:t>/</a:t>
            </a:r>
            <a:endParaRPr lang="fr-FR" sz="1600" u="sng" dirty="0" smtClean="0"/>
          </a:p>
          <a:p>
            <a:pPr marL="0" indent="0">
              <a:buNone/>
            </a:pPr>
            <a:r>
              <a:rPr lang="fr-FR" sz="1600" dirty="0" smtClean="0">
                <a:hlinkClick r:id="rId4"/>
              </a:rPr>
              <a:t>http://www.collectionneur-chineur.fr/</a:t>
            </a:r>
            <a:r>
              <a:rPr lang="fr-FR" sz="1600" dirty="0" smtClean="0"/>
              <a:t>  </a:t>
            </a:r>
          </a:p>
          <a:p>
            <a:pPr>
              <a:buNone/>
            </a:pPr>
            <a:endParaRPr lang="fr-FR" sz="1800" b="1" dirty="0" smtClean="0"/>
          </a:p>
          <a:p>
            <a:pPr>
              <a:buNone/>
            </a:pPr>
            <a:r>
              <a:rPr lang="fr-FR" sz="1800" b="1" dirty="0" smtClean="0"/>
              <a:t>- </a:t>
            </a:r>
            <a:r>
              <a:rPr lang="fr-FR" sz="1800" b="1" dirty="0" smtClean="0"/>
              <a:t>Editeurs</a:t>
            </a:r>
            <a:endParaRPr lang="fr-FR" sz="1800" b="1" dirty="0" smtClean="0"/>
          </a:p>
          <a:p>
            <a:pPr>
              <a:buNone/>
            </a:pPr>
            <a:r>
              <a:rPr lang="fr-FR" sz="1600" dirty="0" smtClean="0"/>
              <a:t>Hachette, </a:t>
            </a:r>
            <a:r>
              <a:rPr lang="fr-FR" sz="1600" dirty="0" err="1" smtClean="0"/>
              <a:t>Altaya</a:t>
            </a:r>
            <a:r>
              <a:rPr lang="fr-FR" sz="1600" dirty="0" smtClean="0"/>
              <a:t>, Atlas, Del Prado, Fabbri, GE Fabbri…</a:t>
            </a:r>
          </a:p>
          <a:p>
            <a:pPr>
              <a:buNone/>
            </a:pPr>
            <a:endParaRPr lang="fr-FR" sz="1000" dirty="0" smtClean="0"/>
          </a:p>
          <a:p>
            <a:pPr>
              <a:buNone/>
            </a:pPr>
            <a:endParaRPr lang="fr-FR" sz="1000" dirty="0" smtClean="0"/>
          </a:p>
          <a:p>
            <a:pPr>
              <a:buFontTx/>
              <a:buChar char="-"/>
            </a:pPr>
            <a:endParaRPr lang="fr-FR" sz="1000" dirty="0"/>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dirty="0" smtClean="0"/>
              <a:t>Politique de l'offre et nouveaux marchés - Isabelle </a:t>
            </a:r>
            <a:r>
              <a:rPr lang="fr-FR" dirty="0" err="1" smtClean="0"/>
              <a:t>Wallart</a:t>
            </a:r>
            <a:endParaRPr lang="fr-FR" dirty="0"/>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28</a:t>
            </a:fld>
            <a:endParaRPr lang="fr-FR" dirty="0"/>
          </a:p>
        </p:txBody>
      </p:sp>
      <p:sp>
        <p:nvSpPr>
          <p:cNvPr id="7" name="Titre 1"/>
          <p:cNvSpPr>
            <a:spLocks noGrp="1"/>
          </p:cNvSpPr>
          <p:nvPr>
            <p:ph type="title"/>
          </p:nvPr>
        </p:nvSpPr>
        <p:spPr>
          <a:xfrm>
            <a:off x="457200" y="285736"/>
            <a:ext cx="8229600" cy="1143000"/>
          </a:xfrm>
        </p:spPr>
        <p:txBody>
          <a:bodyPr>
            <a:normAutofit fontScale="90000"/>
          </a:bodyPr>
          <a:lstStyle/>
          <a:p>
            <a:r>
              <a:rPr lang="fr-FR" b="1" cap="small" dirty="0" smtClean="0">
                <a:solidFill>
                  <a:schemeClr val="tx1">
                    <a:lumMod val="85000"/>
                    <a:lumOff val="15000"/>
                  </a:schemeClr>
                </a:solidFill>
              </a:rPr>
              <a:t>Où toucher les collectionneurs ? </a:t>
            </a:r>
            <a:br>
              <a:rPr lang="fr-FR" b="1" cap="small" dirty="0" smtClean="0">
                <a:solidFill>
                  <a:schemeClr val="tx1">
                    <a:lumMod val="85000"/>
                    <a:lumOff val="15000"/>
                  </a:schemeClr>
                </a:solidFill>
              </a:rPr>
            </a:br>
            <a:r>
              <a:rPr lang="fr-FR" sz="3100" b="1" dirty="0" smtClean="0">
                <a:solidFill>
                  <a:srgbClr val="C00000"/>
                </a:solidFill>
              </a:rPr>
              <a:t>Le circuit de distribution</a:t>
            </a:r>
            <a:endParaRPr lang="fr-FR" sz="3100" b="1" dirty="0">
              <a:solidFill>
                <a:srgbClr val="C00000"/>
              </a:solidFill>
            </a:endParaRPr>
          </a:p>
        </p:txBody>
      </p:sp>
      <p:sp>
        <p:nvSpPr>
          <p:cNvPr id="32770" name="AutoShape 2" descr="http://www.editionsatlas.fr/img/logos/header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 name="Picture 3" descr="C:\Users\bureau\Desktop\Wallart - Binome\headerLogo.png"/>
          <p:cNvPicPr>
            <a:picLocks noChangeAspect="1" noChangeArrowheads="1"/>
          </p:cNvPicPr>
          <p:nvPr/>
        </p:nvPicPr>
        <p:blipFill>
          <a:blip r:embed="rId5"/>
          <a:srcRect/>
          <a:stretch>
            <a:fillRect/>
          </a:stretch>
        </p:blipFill>
        <p:spPr bwMode="auto">
          <a:xfrm>
            <a:off x="6215074" y="4429132"/>
            <a:ext cx="1676400" cy="514350"/>
          </a:xfrm>
          <a:prstGeom prst="rect">
            <a:avLst/>
          </a:prstGeom>
          <a:noFill/>
        </p:spPr>
      </p:pic>
      <p:pic>
        <p:nvPicPr>
          <p:cNvPr id="32772" name="Picture 4" descr="C:\Users\bureau\Desktop\Wallart - Binome\logo.gif"/>
          <p:cNvPicPr>
            <a:picLocks noChangeAspect="1" noChangeArrowheads="1"/>
          </p:cNvPicPr>
          <p:nvPr/>
        </p:nvPicPr>
        <p:blipFill>
          <a:blip r:embed="rId6"/>
          <a:srcRect/>
          <a:stretch>
            <a:fillRect/>
          </a:stretch>
        </p:blipFill>
        <p:spPr bwMode="auto">
          <a:xfrm>
            <a:off x="5214942" y="5214950"/>
            <a:ext cx="1390650" cy="8001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a:buNone/>
            </a:pPr>
            <a:r>
              <a:rPr lang="fr-FR" sz="1800" b="1" dirty="0" smtClean="0"/>
              <a:t>- Emissions télévisées</a:t>
            </a:r>
          </a:p>
          <a:p>
            <a:pPr marL="0" indent="0">
              <a:buNone/>
            </a:pPr>
            <a:r>
              <a:rPr lang="fr-FR" sz="1600" u="sng" dirty="0" smtClean="0">
                <a:hlinkClick r:id="rId2"/>
              </a:rPr>
              <a:t>http://www.arte.tv/fr/Resultats-de-recherche/1383954,templateId=noncache.html?sortBy=pertinence&amp;doSearch=true&amp;page=1&amp;keyword=macollection&amp;bt_ok.x=11&amp;bt_ok.y=8</a:t>
            </a:r>
            <a:endParaRPr lang="fr-FR" sz="1600" dirty="0" smtClean="0"/>
          </a:p>
          <a:p>
            <a:pPr>
              <a:buNone/>
            </a:pPr>
            <a:r>
              <a:rPr lang="fr-FR" sz="1600" dirty="0" smtClean="0"/>
              <a:t>Emission sur Arte dédiée aux collectionneurs</a:t>
            </a:r>
          </a:p>
          <a:p>
            <a:pPr>
              <a:buNone/>
            </a:pPr>
            <a:endParaRPr lang="fr-FR" sz="1800" dirty="0" smtClean="0"/>
          </a:p>
          <a:p>
            <a:pPr>
              <a:buNone/>
            </a:pPr>
            <a:r>
              <a:rPr lang="fr-FR" sz="1800" b="1" dirty="0" smtClean="0"/>
              <a:t>- Internet</a:t>
            </a:r>
          </a:p>
          <a:p>
            <a:pPr>
              <a:buNone/>
            </a:pPr>
            <a:r>
              <a:rPr lang="fr-FR" sz="2600" dirty="0" smtClean="0"/>
              <a:t>	</a:t>
            </a:r>
            <a:r>
              <a:rPr lang="fr-FR" sz="1600" dirty="0" smtClean="0"/>
              <a:t>&gt; Sites généraux (ex : </a:t>
            </a:r>
            <a:r>
              <a:rPr lang="fr-FR" sz="1600" dirty="0" err="1" smtClean="0"/>
              <a:t>Leboncoin</a:t>
            </a:r>
            <a:r>
              <a:rPr lang="fr-FR" sz="1600" dirty="0" smtClean="0"/>
              <a:t>, </a:t>
            </a:r>
            <a:r>
              <a:rPr lang="fr-FR" sz="1600" dirty="0" err="1" smtClean="0"/>
              <a:t>Ebay</a:t>
            </a:r>
            <a:r>
              <a:rPr lang="fr-FR" sz="1600" dirty="0" smtClean="0"/>
              <a:t>…)</a:t>
            </a:r>
          </a:p>
          <a:p>
            <a:pPr>
              <a:buNone/>
            </a:pPr>
            <a:r>
              <a:rPr lang="fr-FR" sz="1600" dirty="0" smtClean="0"/>
              <a:t>	&gt; Sites spécialisés</a:t>
            </a:r>
          </a:p>
          <a:p>
            <a:pPr>
              <a:buNone/>
            </a:pPr>
            <a:r>
              <a:rPr lang="fr-FR" sz="1600" u="sng" dirty="0" smtClean="0">
                <a:hlinkClick r:id="rId3"/>
              </a:rPr>
              <a:t>http://www.lecollectionneur.eu/categorie.php?id=64941</a:t>
            </a:r>
            <a:r>
              <a:rPr lang="fr-FR" sz="1600" dirty="0" smtClean="0"/>
              <a:t> </a:t>
            </a:r>
          </a:p>
          <a:p>
            <a:pPr>
              <a:buNone/>
            </a:pPr>
            <a:r>
              <a:rPr lang="fr-FR" sz="1600" u="sng" dirty="0" smtClean="0">
                <a:hlinkClick r:id="rId4"/>
              </a:rPr>
              <a:t>http://www.collection-du-monde.com/</a:t>
            </a:r>
            <a:r>
              <a:rPr lang="fr-FR" sz="1600" dirty="0" smtClean="0"/>
              <a:t> </a:t>
            </a:r>
          </a:p>
          <a:p>
            <a:pPr>
              <a:buNone/>
            </a:pPr>
            <a:r>
              <a:rPr lang="fr-FR" sz="1600" u="sng" dirty="0" smtClean="0">
                <a:hlinkClick r:id="rId5"/>
              </a:rPr>
              <a:t>http://www.delcampe.net</a:t>
            </a:r>
            <a:endParaRPr lang="fr-FR" sz="1600" dirty="0" smtClean="0"/>
          </a:p>
          <a:p>
            <a:pPr>
              <a:buNone/>
            </a:pPr>
            <a:r>
              <a:rPr lang="fr-FR" sz="1600" u="sng" dirty="0" smtClean="0">
                <a:hlinkClick r:id="rId6"/>
              </a:rPr>
              <a:t>http://www.teslogos.com</a:t>
            </a:r>
            <a:r>
              <a:rPr lang="fr-FR" sz="1600" dirty="0" smtClean="0"/>
              <a:t> </a:t>
            </a:r>
          </a:p>
          <a:p>
            <a:pPr>
              <a:buNone/>
            </a:pPr>
            <a:r>
              <a:rPr lang="fr-FR" sz="1600" u="sng" dirty="0" smtClean="0">
                <a:hlinkClick r:id="rId7"/>
              </a:rPr>
              <a:t>http://la-boutique.com/</a:t>
            </a:r>
            <a:endParaRPr lang="fr-FR" sz="1600" dirty="0" smtClean="0"/>
          </a:p>
          <a:p>
            <a:pPr marL="0" indent="0">
              <a:buNone/>
            </a:pPr>
            <a:r>
              <a:rPr lang="fr-FR" sz="1600" dirty="0" smtClean="0"/>
              <a:t>Sites sur lesquels il est possible de vendre et/ou acheter des produits (avec ou sans inscription)</a:t>
            </a:r>
          </a:p>
          <a:p>
            <a:pPr>
              <a:buNone/>
            </a:pPr>
            <a:endParaRPr lang="fr-FR" dirty="0"/>
          </a:p>
        </p:txBody>
      </p:sp>
      <p:sp>
        <p:nvSpPr>
          <p:cNvPr id="4" name="Espace réservé de la date 3"/>
          <p:cNvSpPr>
            <a:spLocks noGrp="1"/>
          </p:cNvSpPr>
          <p:nvPr>
            <p:ph type="dt" sz="half" idx="10"/>
          </p:nvPr>
        </p:nvSpPr>
        <p:spPr/>
        <p:txBody>
          <a:bodyPr/>
          <a:lstStyle/>
          <a:p>
            <a:r>
              <a:rPr lang="fr-FR" dirty="0" smtClean="0"/>
              <a:t>19/05/2012</a:t>
            </a:r>
            <a:endParaRPr lang="fr-FR" dirty="0"/>
          </a:p>
        </p:txBody>
      </p:sp>
      <p:sp>
        <p:nvSpPr>
          <p:cNvPr id="5" name="Espace réservé du pied de page 4"/>
          <p:cNvSpPr>
            <a:spLocks noGrp="1"/>
          </p:cNvSpPr>
          <p:nvPr>
            <p:ph type="ftr" sz="quarter" idx="11"/>
          </p:nvPr>
        </p:nvSpPr>
        <p:spPr/>
        <p:txBody>
          <a:bodyPr/>
          <a:lstStyle/>
          <a:p>
            <a:r>
              <a:rPr lang="fr-FR" dirty="0" smtClean="0"/>
              <a:t>Politique de l'offre et nouveaux marchés - Isabelle </a:t>
            </a:r>
            <a:r>
              <a:rPr lang="fr-FR" dirty="0" err="1" smtClean="0"/>
              <a:t>Wallart</a:t>
            </a:r>
            <a:endParaRPr lang="fr-FR" dirty="0"/>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29</a:t>
            </a:fld>
            <a:endParaRPr lang="fr-FR"/>
          </a:p>
        </p:txBody>
      </p:sp>
      <p:sp>
        <p:nvSpPr>
          <p:cNvPr id="7" name="Titre 1"/>
          <p:cNvSpPr>
            <a:spLocks noGrp="1"/>
          </p:cNvSpPr>
          <p:nvPr>
            <p:ph type="title"/>
          </p:nvPr>
        </p:nvSpPr>
        <p:spPr>
          <a:xfrm>
            <a:off x="457200" y="285736"/>
            <a:ext cx="8229600" cy="1143000"/>
          </a:xfrm>
        </p:spPr>
        <p:txBody>
          <a:bodyPr>
            <a:normAutofit fontScale="90000"/>
          </a:bodyPr>
          <a:lstStyle/>
          <a:p>
            <a:r>
              <a:rPr lang="fr-FR" b="1" cap="small" dirty="0" smtClean="0">
                <a:solidFill>
                  <a:schemeClr val="tx1">
                    <a:lumMod val="85000"/>
                    <a:lumOff val="15000"/>
                  </a:schemeClr>
                </a:solidFill>
              </a:rPr>
              <a:t>Où toucher les collectionneurs ? </a:t>
            </a:r>
            <a:br>
              <a:rPr lang="fr-FR" b="1" cap="small" dirty="0" smtClean="0">
                <a:solidFill>
                  <a:schemeClr val="tx1">
                    <a:lumMod val="85000"/>
                    <a:lumOff val="15000"/>
                  </a:schemeClr>
                </a:solidFill>
              </a:rPr>
            </a:br>
            <a:r>
              <a:rPr lang="fr-FR" sz="3100" b="1" dirty="0" smtClean="0">
                <a:solidFill>
                  <a:srgbClr val="C00000"/>
                </a:solidFill>
              </a:rPr>
              <a:t>Le circuit de distribution</a:t>
            </a:r>
            <a:endParaRPr lang="fr-FR" sz="3100" b="1" dirty="0">
              <a:solidFill>
                <a:srgbClr val="C00000"/>
              </a:solidFill>
            </a:endParaRPr>
          </a:p>
        </p:txBody>
      </p:sp>
      <p:sp>
        <p:nvSpPr>
          <p:cNvPr id="31746" name="AutoShape 2" descr="http://upload.quentinzone.fr/leboncoin-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1747" name="Picture 3" descr="C:\Users\bureau\Desktop\Wallart - Binome\leboncoin-logo.png"/>
          <p:cNvPicPr>
            <a:picLocks noChangeAspect="1" noChangeArrowheads="1"/>
          </p:cNvPicPr>
          <p:nvPr/>
        </p:nvPicPr>
        <p:blipFill>
          <a:blip r:embed="rId8"/>
          <a:srcRect/>
          <a:stretch>
            <a:fillRect/>
          </a:stretch>
        </p:blipFill>
        <p:spPr bwMode="auto">
          <a:xfrm>
            <a:off x="4857752" y="3286124"/>
            <a:ext cx="3262318" cy="8155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2916238" y="2278063"/>
            <a:ext cx="3168650" cy="503237"/>
          </a:xfrm>
          <a:prstGeom prst="rect">
            <a:avLst/>
          </a:prstGeom>
          <a:solidFill>
            <a:srgbClr val="FF5050"/>
          </a:solidFill>
          <a:ln w="9525">
            <a:solidFill>
              <a:srgbClr val="FF5050"/>
            </a:solidFill>
            <a:miter lim="800000"/>
            <a:headEnd/>
            <a:tailEnd/>
          </a:ln>
        </p:spPr>
        <p:txBody>
          <a:bodyPr wrap="none" anchor="ctr"/>
          <a:lstStyle/>
          <a:p>
            <a:r>
              <a:rPr lang="fr-FR" sz="1300">
                <a:solidFill>
                  <a:schemeClr val="tx1"/>
                </a:solidFill>
              </a:rPr>
              <a:t>Comment séduire les collectionneurs ?</a:t>
            </a:r>
          </a:p>
        </p:txBody>
      </p:sp>
      <p:sp>
        <p:nvSpPr>
          <p:cNvPr id="4099" name="Rectangle 5"/>
          <p:cNvSpPr>
            <a:spLocks noChangeArrowheads="1"/>
          </p:cNvSpPr>
          <p:nvPr/>
        </p:nvSpPr>
        <p:spPr bwMode="auto">
          <a:xfrm>
            <a:off x="5580063" y="2925763"/>
            <a:ext cx="3168650" cy="503237"/>
          </a:xfrm>
          <a:prstGeom prst="rect">
            <a:avLst/>
          </a:prstGeom>
          <a:solidFill>
            <a:srgbClr val="0000FF"/>
          </a:solidFill>
          <a:ln w="9525">
            <a:solidFill>
              <a:srgbClr val="0000FF"/>
            </a:solidFill>
            <a:miter lim="800000"/>
            <a:headEnd/>
            <a:tailEnd/>
          </a:ln>
        </p:spPr>
        <p:txBody>
          <a:bodyPr wrap="none" anchor="ctr"/>
          <a:lstStyle/>
          <a:p>
            <a:r>
              <a:rPr lang="fr-FR" sz="1300"/>
              <a:t>Comment toucher les collectionneurs ?</a:t>
            </a:r>
          </a:p>
        </p:txBody>
      </p:sp>
      <p:sp>
        <p:nvSpPr>
          <p:cNvPr id="4100" name="Rectangle 6"/>
          <p:cNvSpPr>
            <a:spLocks noChangeArrowheads="1"/>
          </p:cNvSpPr>
          <p:nvPr/>
        </p:nvSpPr>
        <p:spPr bwMode="auto">
          <a:xfrm>
            <a:off x="323850" y="2997200"/>
            <a:ext cx="3168650" cy="503238"/>
          </a:xfrm>
          <a:prstGeom prst="rect">
            <a:avLst/>
          </a:prstGeom>
          <a:solidFill>
            <a:srgbClr val="800080"/>
          </a:solidFill>
          <a:ln w="9525">
            <a:solidFill>
              <a:srgbClr val="800080"/>
            </a:solidFill>
            <a:miter lim="800000"/>
            <a:headEnd/>
            <a:tailEnd/>
          </a:ln>
        </p:spPr>
        <p:txBody>
          <a:bodyPr wrap="none" anchor="ctr"/>
          <a:lstStyle/>
          <a:p>
            <a:r>
              <a:rPr lang="fr-FR" sz="1300"/>
              <a:t>Où toucher les collectionneurs</a:t>
            </a:r>
            <a:r>
              <a:rPr lang="fr-FR" sz="1300">
                <a:solidFill>
                  <a:schemeClr val="tx1"/>
                </a:solidFill>
              </a:rPr>
              <a:t> </a:t>
            </a:r>
            <a:r>
              <a:rPr lang="fr-FR" sz="1300"/>
              <a:t>?</a:t>
            </a:r>
          </a:p>
        </p:txBody>
      </p:sp>
      <p:sp>
        <p:nvSpPr>
          <p:cNvPr id="4101" name="Rectangle 7"/>
          <p:cNvSpPr>
            <a:spLocks noChangeArrowheads="1"/>
          </p:cNvSpPr>
          <p:nvPr/>
        </p:nvSpPr>
        <p:spPr bwMode="auto">
          <a:xfrm>
            <a:off x="2916238" y="1557338"/>
            <a:ext cx="3168650" cy="503237"/>
          </a:xfrm>
          <a:prstGeom prst="rect">
            <a:avLst/>
          </a:prstGeom>
          <a:solidFill>
            <a:srgbClr val="FF9900"/>
          </a:solidFill>
          <a:ln w="9525">
            <a:solidFill>
              <a:srgbClr val="FF5050"/>
            </a:solidFill>
            <a:miter lim="800000"/>
            <a:headEnd/>
            <a:tailEnd/>
          </a:ln>
        </p:spPr>
        <p:txBody>
          <a:bodyPr wrap="none" anchor="ctr"/>
          <a:lstStyle/>
          <a:p>
            <a:r>
              <a:rPr lang="fr-FR" sz="1300">
                <a:solidFill>
                  <a:schemeClr val="tx1"/>
                </a:solidFill>
              </a:rPr>
              <a:t>Comment définir les collectionneurs ?</a:t>
            </a:r>
          </a:p>
        </p:txBody>
      </p:sp>
      <p:sp>
        <p:nvSpPr>
          <p:cNvPr id="4102" name="Rectangle 9"/>
          <p:cNvSpPr>
            <a:spLocks noChangeArrowheads="1"/>
          </p:cNvSpPr>
          <p:nvPr/>
        </p:nvSpPr>
        <p:spPr bwMode="auto">
          <a:xfrm>
            <a:off x="468313" y="1270000"/>
            <a:ext cx="1908175" cy="503238"/>
          </a:xfrm>
          <a:prstGeom prst="rect">
            <a:avLst/>
          </a:prstGeom>
          <a:solidFill>
            <a:srgbClr val="FF9900"/>
          </a:solidFill>
          <a:ln w="9525">
            <a:solidFill>
              <a:srgbClr val="FF5050"/>
            </a:solidFill>
            <a:miter lim="800000"/>
            <a:headEnd/>
            <a:tailEnd/>
          </a:ln>
        </p:spPr>
        <p:txBody>
          <a:bodyPr wrap="none" anchor="ctr"/>
          <a:lstStyle/>
          <a:p>
            <a:r>
              <a:rPr lang="fr-FR" sz="1300">
                <a:solidFill>
                  <a:schemeClr val="tx1"/>
                </a:solidFill>
              </a:rPr>
              <a:t>Caractéristiques des </a:t>
            </a:r>
          </a:p>
          <a:p>
            <a:r>
              <a:rPr lang="fr-FR" sz="1300">
                <a:solidFill>
                  <a:schemeClr val="tx1"/>
                </a:solidFill>
              </a:rPr>
              <a:t>collectionneurs ?</a:t>
            </a:r>
          </a:p>
        </p:txBody>
      </p:sp>
      <p:sp>
        <p:nvSpPr>
          <p:cNvPr id="4103" name="Rectangle 10"/>
          <p:cNvSpPr>
            <a:spLocks noChangeArrowheads="1"/>
          </p:cNvSpPr>
          <p:nvPr/>
        </p:nvSpPr>
        <p:spPr bwMode="auto">
          <a:xfrm>
            <a:off x="3492500" y="836613"/>
            <a:ext cx="1908175" cy="503237"/>
          </a:xfrm>
          <a:prstGeom prst="rect">
            <a:avLst/>
          </a:prstGeom>
          <a:solidFill>
            <a:srgbClr val="FF9900"/>
          </a:solidFill>
          <a:ln w="9525">
            <a:solidFill>
              <a:srgbClr val="FF5050"/>
            </a:solidFill>
            <a:miter lim="800000"/>
            <a:headEnd/>
            <a:tailEnd/>
          </a:ln>
        </p:spPr>
        <p:txBody>
          <a:bodyPr wrap="none" anchor="ctr"/>
          <a:lstStyle/>
          <a:p>
            <a:r>
              <a:rPr lang="fr-FR" sz="1300">
                <a:solidFill>
                  <a:schemeClr val="tx1"/>
                </a:solidFill>
              </a:rPr>
              <a:t>Quel est l’intérêt ?</a:t>
            </a:r>
          </a:p>
        </p:txBody>
      </p:sp>
      <p:sp>
        <p:nvSpPr>
          <p:cNvPr id="4104" name="Rectangle 11"/>
          <p:cNvSpPr>
            <a:spLocks noChangeArrowheads="1"/>
          </p:cNvSpPr>
          <p:nvPr/>
        </p:nvSpPr>
        <p:spPr bwMode="auto">
          <a:xfrm>
            <a:off x="6588125" y="1270000"/>
            <a:ext cx="1908175" cy="503238"/>
          </a:xfrm>
          <a:prstGeom prst="rect">
            <a:avLst/>
          </a:prstGeom>
          <a:solidFill>
            <a:srgbClr val="FF9900"/>
          </a:solidFill>
          <a:ln w="9525">
            <a:solidFill>
              <a:srgbClr val="FF5050"/>
            </a:solidFill>
            <a:miter lim="800000"/>
            <a:headEnd/>
            <a:tailEnd/>
          </a:ln>
        </p:spPr>
        <p:txBody>
          <a:bodyPr wrap="none" anchor="ctr"/>
          <a:lstStyle/>
          <a:p>
            <a:r>
              <a:rPr lang="fr-FR" sz="1300">
                <a:solidFill>
                  <a:schemeClr val="tx1"/>
                </a:solidFill>
              </a:rPr>
              <a:t>Accessibilité ?</a:t>
            </a:r>
          </a:p>
        </p:txBody>
      </p:sp>
      <p:sp>
        <p:nvSpPr>
          <p:cNvPr id="4105" name="Rectangle 12"/>
          <p:cNvSpPr>
            <a:spLocks noChangeArrowheads="1"/>
          </p:cNvSpPr>
          <p:nvPr/>
        </p:nvSpPr>
        <p:spPr bwMode="auto">
          <a:xfrm>
            <a:off x="107950" y="3933825"/>
            <a:ext cx="1368425" cy="647700"/>
          </a:xfrm>
          <a:prstGeom prst="rect">
            <a:avLst/>
          </a:prstGeom>
          <a:solidFill>
            <a:srgbClr val="800080"/>
          </a:solidFill>
          <a:ln w="9525">
            <a:solidFill>
              <a:srgbClr val="800080"/>
            </a:solidFill>
            <a:miter lim="800000"/>
            <a:headEnd/>
            <a:tailEnd/>
          </a:ln>
        </p:spPr>
        <p:txBody>
          <a:bodyPr anchor="ctr"/>
          <a:lstStyle/>
          <a:p>
            <a:r>
              <a:rPr lang="fr-FR" sz="1300"/>
              <a:t>Quel environnement ?</a:t>
            </a:r>
          </a:p>
        </p:txBody>
      </p:sp>
      <p:sp>
        <p:nvSpPr>
          <p:cNvPr id="4106" name="Rectangle 13"/>
          <p:cNvSpPr>
            <a:spLocks noChangeArrowheads="1"/>
          </p:cNvSpPr>
          <p:nvPr/>
        </p:nvSpPr>
        <p:spPr bwMode="auto">
          <a:xfrm>
            <a:off x="1547813" y="3933825"/>
            <a:ext cx="1295400" cy="647700"/>
          </a:xfrm>
          <a:prstGeom prst="rect">
            <a:avLst/>
          </a:prstGeom>
          <a:solidFill>
            <a:srgbClr val="800080"/>
          </a:solidFill>
          <a:ln w="9525">
            <a:solidFill>
              <a:srgbClr val="800080"/>
            </a:solidFill>
            <a:miter lim="800000"/>
            <a:headEnd/>
            <a:tailEnd/>
          </a:ln>
        </p:spPr>
        <p:txBody>
          <a:bodyPr anchor="ctr"/>
          <a:lstStyle/>
          <a:p>
            <a:r>
              <a:rPr lang="fr-FR" sz="1300"/>
              <a:t>Quel Circuit de distribution ?</a:t>
            </a:r>
          </a:p>
        </p:txBody>
      </p:sp>
      <p:sp>
        <p:nvSpPr>
          <p:cNvPr id="4107" name="Rectangle 14"/>
          <p:cNvSpPr>
            <a:spLocks noChangeArrowheads="1"/>
          </p:cNvSpPr>
          <p:nvPr/>
        </p:nvSpPr>
        <p:spPr bwMode="auto">
          <a:xfrm>
            <a:off x="2916238" y="3933825"/>
            <a:ext cx="1368425" cy="647700"/>
          </a:xfrm>
          <a:prstGeom prst="rect">
            <a:avLst/>
          </a:prstGeom>
          <a:solidFill>
            <a:srgbClr val="800080"/>
          </a:solidFill>
          <a:ln w="9525">
            <a:solidFill>
              <a:srgbClr val="800080"/>
            </a:solidFill>
            <a:miter lim="800000"/>
            <a:headEnd/>
            <a:tailEnd/>
          </a:ln>
        </p:spPr>
        <p:txBody>
          <a:bodyPr anchor="ctr"/>
          <a:lstStyle/>
          <a:p>
            <a:r>
              <a:rPr lang="fr-FR" sz="1300"/>
              <a:t>Comment communiquer ?</a:t>
            </a:r>
          </a:p>
        </p:txBody>
      </p:sp>
      <p:sp>
        <p:nvSpPr>
          <p:cNvPr id="4108" name="Rectangle 15"/>
          <p:cNvSpPr>
            <a:spLocks noChangeArrowheads="1"/>
          </p:cNvSpPr>
          <p:nvPr/>
        </p:nvSpPr>
        <p:spPr bwMode="auto">
          <a:xfrm>
            <a:off x="4356100" y="3933825"/>
            <a:ext cx="1439863" cy="647700"/>
          </a:xfrm>
          <a:prstGeom prst="rect">
            <a:avLst/>
          </a:prstGeom>
          <a:solidFill>
            <a:srgbClr val="0000FF"/>
          </a:solidFill>
          <a:ln w="9525">
            <a:solidFill>
              <a:srgbClr val="0000FF"/>
            </a:solidFill>
            <a:miter lim="800000"/>
            <a:headEnd/>
            <a:tailEnd/>
          </a:ln>
        </p:spPr>
        <p:txBody>
          <a:bodyPr anchor="ctr"/>
          <a:lstStyle/>
          <a:p>
            <a:r>
              <a:rPr lang="fr-FR" sz="1300"/>
              <a:t>Quelles sont leurs attentes ?</a:t>
            </a:r>
          </a:p>
        </p:txBody>
      </p:sp>
      <p:sp>
        <p:nvSpPr>
          <p:cNvPr id="4109" name="Rectangle 16"/>
          <p:cNvSpPr>
            <a:spLocks noChangeArrowheads="1"/>
          </p:cNvSpPr>
          <p:nvPr/>
        </p:nvSpPr>
        <p:spPr bwMode="auto">
          <a:xfrm>
            <a:off x="5867400" y="3860800"/>
            <a:ext cx="1655763" cy="719138"/>
          </a:xfrm>
          <a:prstGeom prst="rect">
            <a:avLst/>
          </a:prstGeom>
          <a:solidFill>
            <a:srgbClr val="0000FF"/>
          </a:solidFill>
          <a:ln w="9525">
            <a:solidFill>
              <a:srgbClr val="0000FF"/>
            </a:solidFill>
            <a:miter lim="800000"/>
            <a:headEnd/>
            <a:tailEnd/>
          </a:ln>
        </p:spPr>
        <p:txBody>
          <a:bodyPr anchor="ctr"/>
          <a:lstStyle/>
          <a:p>
            <a:r>
              <a:rPr lang="fr-FR" sz="1300"/>
              <a:t>Quelles sont les nouvelles tendances ?</a:t>
            </a:r>
          </a:p>
        </p:txBody>
      </p:sp>
      <p:sp>
        <p:nvSpPr>
          <p:cNvPr id="4110" name="Rectangle 17"/>
          <p:cNvSpPr>
            <a:spLocks noChangeArrowheads="1"/>
          </p:cNvSpPr>
          <p:nvPr/>
        </p:nvSpPr>
        <p:spPr bwMode="auto">
          <a:xfrm>
            <a:off x="7596188" y="3933825"/>
            <a:ext cx="1476375" cy="647700"/>
          </a:xfrm>
          <a:prstGeom prst="rect">
            <a:avLst/>
          </a:prstGeom>
          <a:solidFill>
            <a:srgbClr val="0000FF"/>
          </a:solidFill>
          <a:ln w="9525">
            <a:solidFill>
              <a:srgbClr val="0000FF"/>
            </a:solidFill>
            <a:miter lim="800000"/>
            <a:headEnd/>
            <a:tailEnd/>
          </a:ln>
        </p:spPr>
        <p:txBody>
          <a:bodyPr anchor="ctr"/>
          <a:lstStyle/>
          <a:p>
            <a:r>
              <a:rPr lang="fr-FR" sz="1300"/>
              <a:t>Offres promotionnelles ?</a:t>
            </a:r>
          </a:p>
        </p:txBody>
      </p:sp>
      <p:sp>
        <p:nvSpPr>
          <p:cNvPr id="4111" name="Line 18"/>
          <p:cNvSpPr>
            <a:spLocks noChangeShapeType="1"/>
          </p:cNvSpPr>
          <p:nvPr/>
        </p:nvSpPr>
        <p:spPr bwMode="auto">
          <a:xfrm flipV="1">
            <a:off x="4427538" y="1341438"/>
            <a:ext cx="0" cy="215900"/>
          </a:xfrm>
          <a:prstGeom prst="line">
            <a:avLst/>
          </a:prstGeom>
          <a:noFill/>
          <a:ln w="12700">
            <a:solidFill>
              <a:srgbClr val="FF9900"/>
            </a:solidFill>
            <a:round/>
            <a:headEnd/>
            <a:tailEnd/>
          </a:ln>
        </p:spPr>
        <p:txBody>
          <a:bodyPr wrap="none" anchor="ctr"/>
          <a:lstStyle/>
          <a:p>
            <a:endParaRPr lang="fr-FR"/>
          </a:p>
        </p:txBody>
      </p:sp>
      <p:sp>
        <p:nvSpPr>
          <p:cNvPr id="4112" name="Line 19"/>
          <p:cNvSpPr>
            <a:spLocks noChangeShapeType="1"/>
          </p:cNvSpPr>
          <p:nvPr/>
        </p:nvSpPr>
        <p:spPr bwMode="auto">
          <a:xfrm flipV="1">
            <a:off x="6084888" y="1773238"/>
            <a:ext cx="792162" cy="215900"/>
          </a:xfrm>
          <a:prstGeom prst="line">
            <a:avLst/>
          </a:prstGeom>
          <a:noFill/>
          <a:ln w="12700">
            <a:solidFill>
              <a:srgbClr val="FF9900"/>
            </a:solidFill>
            <a:round/>
            <a:headEnd/>
            <a:tailEnd/>
          </a:ln>
        </p:spPr>
        <p:txBody>
          <a:bodyPr wrap="none" anchor="ctr"/>
          <a:lstStyle/>
          <a:p>
            <a:endParaRPr lang="fr-FR"/>
          </a:p>
        </p:txBody>
      </p:sp>
      <p:sp>
        <p:nvSpPr>
          <p:cNvPr id="4113" name="Line 20"/>
          <p:cNvSpPr>
            <a:spLocks noChangeShapeType="1"/>
          </p:cNvSpPr>
          <p:nvPr/>
        </p:nvSpPr>
        <p:spPr bwMode="auto">
          <a:xfrm flipH="1" flipV="1">
            <a:off x="2411413" y="1484313"/>
            <a:ext cx="504825" cy="360362"/>
          </a:xfrm>
          <a:prstGeom prst="line">
            <a:avLst/>
          </a:prstGeom>
          <a:noFill/>
          <a:ln w="12700">
            <a:solidFill>
              <a:srgbClr val="FF9900"/>
            </a:solidFill>
            <a:round/>
            <a:headEnd/>
            <a:tailEnd/>
          </a:ln>
        </p:spPr>
        <p:txBody>
          <a:bodyPr wrap="none" anchor="ctr"/>
          <a:lstStyle/>
          <a:p>
            <a:endParaRPr lang="fr-FR"/>
          </a:p>
        </p:txBody>
      </p:sp>
      <p:sp>
        <p:nvSpPr>
          <p:cNvPr id="4114" name="Line 25"/>
          <p:cNvSpPr>
            <a:spLocks noChangeShapeType="1"/>
          </p:cNvSpPr>
          <p:nvPr/>
        </p:nvSpPr>
        <p:spPr bwMode="auto">
          <a:xfrm flipV="1">
            <a:off x="827088" y="981075"/>
            <a:ext cx="0" cy="287338"/>
          </a:xfrm>
          <a:prstGeom prst="line">
            <a:avLst/>
          </a:prstGeom>
          <a:noFill/>
          <a:ln w="12700">
            <a:solidFill>
              <a:srgbClr val="FF9900"/>
            </a:solidFill>
            <a:round/>
            <a:headEnd/>
            <a:tailEnd type="triangle" w="med" len="med"/>
          </a:ln>
        </p:spPr>
        <p:txBody>
          <a:bodyPr wrap="none" anchor="ctr"/>
          <a:lstStyle/>
          <a:p>
            <a:endParaRPr lang="fr-FR"/>
          </a:p>
        </p:txBody>
      </p:sp>
      <p:sp>
        <p:nvSpPr>
          <p:cNvPr id="4115" name="Line 30"/>
          <p:cNvSpPr>
            <a:spLocks noChangeShapeType="1"/>
          </p:cNvSpPr>
          <p:nvPr/>
        </p:nvSpPr>
        <p:spPr bwMode="auto">
          <a:xfrm flipV="1">
            <a:off x="4427538" y="2060575"/>
            <a:ext cx="0" cy="215900"/>
          </a:xfrm>
          <a:prstGeom prst="line">
            <a:avLst/>
          </a:prstGeom>
          <a:noFill/>
          <a:ln w="9525">
            <a:solidFill>
              <a:srgbClr val="FF5050"/>
            </a:solidFill>
            <a:round/>
            <a:headEnd/>
            <a:tailEnd type="triangle" w="med" len="med"/>
          </a:ln>
        </p:spPr>
        <p:txBody>
          <a:bodyPr wrap="none" anchor="ctr"/>
          <a:lstStyle/>
          <a:p>
            <a:endParaRPr lang="fr-FR"/>
          </a:p>
        </p:txBody>
      </p:sp>
      <p:sp>
        <p:nvSpPr>
          <p:cNvPr id="4116" name="Line 31"/>
          <p:cNvSpPr>
            <a:spLocks noChangeShapeType="1"/>
          </p:cNvSpPr>
          <p:nvPr/>
        </p:nvSpPr>
        <p:spPr bwMode="auto">
          <a:xfrm flipV="1">
            <a:off x="3492500" y="2781300"/>
            <a:ext cx="935038" cy="360363"/>
          </a:xfrm>
          <a:prstGeom prst="line">
            <a:avLst/>
          </a:prstGeom>
          <a:noFill/>
          <a:ln w="9525">
            <a:solidFill>
              <a:srgbClr val="FF5050"/>
            </a:solidFill>
            <a:round/>
            <a:headEnd type="triangle" w="med" len="med"/>
            <a:tailEnd/>
          </a:ln>
        </p:spPr>
        <p:txBody>
          <a:bodyPr wrap="none" anchor="ctr"/>
          <a:lstStyle/>
          <a:p>
            <a:endParaRPr lang="fr-FR"/>
          </a:p>
        </p:txBody>
      </p:sp>
      <p:sp>
        <p:nvSpPr>
          <p:cNvPr id="4117" name="Line 32"/>
          <p:cNvSpPr>
            <a:spLocks noChangeShapeType="1"/>
          </p:cNvSpPr>
          <p:nvPr/>
        </p:nvSpPr>
        <p:spPr bwMode="auto">
          <a:xfrm flipH="1" flipV="1">
            <a:off x="4427538" y="2781300"/>
            <a:ext cx="1152525" cy="360363"/>
          </a:xfrm>
          <a:prstGeom prst="line">
            <a:avLst/>
          </a:prstGeom>
          <a:noFill/>
          <a:ln w="9525">
            <a:solidFill>
              <a:srgbClr val="FF5050"/>
            </a:solidFill>
            <a:round/>
            <a:headEnd type="triangle" w="med" len="med"/>
            <a:tailEnd/>
          </a:ln>
        </p:spPr>
        <p:txBody>
          <a:bodyPr wrap="none" anchor="ctr"/>
          <a:lstStyle/>
          <a:p>
            <a:endParaRPr lang="fr-FR"/>
          </a:p>
        </p:txBody>
      </p:sp>
      <p:sp>
        <p:nvSpPr>
          <p:cNvPr id="4118" name="Line 33"/>
          <p:cNvSpPr>
            <a:spLocks noChangeShapeType="1"/>
          </p:cNvSpPr>
          <p:nvPr/>
        </p:nvSpPr>
        <p:spPr bwMode="auto">
          <a:xfrm flipH="1">
            <a:off x="1187450" y="3500438"/>
            <a:ext cx="431800" cy="433387"/>
          </a:xfrm>
          <a:prstGeom prst="line">
            <a:avLst/>
          </a:prstGeom>
          <a:noFill/>
          <a:ln w="9525">
            <a:solidFill>
              <a:srgbClr val="800080"/>
            </a:solidFill>
            <a:round/>
            <a:headEnd/>
            <a:tailEnd type="triangle" w="med" len="med"/>
          </a:ln>
        </p:spPr>
        <p:txBody>
          <a:bodyPr wrap="none" anchor="ctr"/>
          <a:lstStyle/>
          <a:p>
            <a:endParaRPr lang="fr-FR"/>
          </a:p>
        </p:txBody>
      </p:sp>
      <p:sp>
        <p:nvSpPr>
          <p:cNvPr id="4119" name="Line 34"/>
          <p:cNvSpPr>
            <a:spLocks noChangeShapeType="1"/>
          </p:cNvSpPr>
          <p:nvPr/>
        </p:nvSpPr>
        <p:spPr bwMode="auto">
          <a:xfrm>
            <a:off x="1763713" y="3500438"/>
            <a:ext cx="144462" cy="433387"/>
          </a:xfrm>
          <a:prstGeom prst="line">
            <a:avLst/>
          </a:prstGeom>
          <a:noFill/>
          <a:ln w="9525">
            <a:solidFill>
              <a:srgbClr val="800080"/>
            </a:solidFill>
            <a:round/>
            <a:headEnd/>
            <a:tailEnd type="triangle" w="med" len="med"/>
          </a:ln>
        </p:spPr>
        <p:txBody>
          <a:bodyPr wrap="none" anchor="ctr"/>
          <a:lstStyle/>
          <a:p>
            <a:endParaRPr lang="fr-FR"/>
          </a:p>
        </p:txBody>
      </p:sp>
      <p:sp>
        <p:nvSpPr>
          <p:cNvPr id="4120" name="Line 35"/>
          <p:cNvSpPr>
            <a:spLocks noChangeShapeType="1"/>
          </p:cNvSpPr>
          <p:nvPr/>
        </p:nvSpPr>
        <p:spPr bwMode="auto">
          <a:xfrm>
            <a:off x="2268538" y="3500438"/>
            <a:ext cx="1150937" cy="433387"/>
          </a:xfrm>
          <a:prstGeom prst="line">
            <a:avLst/>
          </a:prstGeom>
          <a:noFill/>
          <a:ln w="9525">
            <a:solidFill>
              <a:srgbClr val="800080"/>
            </a:solidFill>
            <a:round/>
            <a:headEnd/>
            <a:tailEnd type="triangle" w="med" len="med"/>
          </a:ln>
        </p:spPr>
        <p:txBody>
          <a:bodyPr wrap="none" anchor="ctr"/>
          <a:lstStyle/>
          <a:p>
            <a:endParaRPr lang="fr-FR"/>
          </a:p>
        </p:txBody>
      </p:sp>
      <p:sp>
        <p:nvSpPr>
          <p:cNvPr id="4121" name="Line 36"/>
          <p:cNvSpPr>
            <a:spLocks noChangeShapeType="1"/>
          </p:cNvSpPr>
          <p:nvPr/>
        </p:nvSpPr>
        <p:spPr bwMode="auto">
          <a:xfrm flipH="1">
            <a:off x="5148263" y="3429000"/>
            <a:ext cx="1439862" cy="504825"/>
          </a:xfrm>
          <a:prstGeom prst="line">
            <a:avLst/>
          </a:prstGeom>
          <a:noFill/>
          <a:ln w="9525">
            <a:solidFill>
              <a:srgbClr val="0000FF"/>
            </a:solidFill>
            <a:round/>
            <a:headEnd/>
            <a:tailEnd type="triangle" w="med" len="med"/>
          </a:ln>
        </p:spPr>
        <p:txBody>
          <a:bodyPr wrap="none" anchor="ctr"/>
          <a:lstStyle/>
          <a:p>
            <a:endParaRPr lang="fr-FR"/>
          </a:p>
        </p:txBody>
      </p:sp>
      <p:sp>
        <p:nvSpPr>
          <p:cNvPr id="4122" name="Line 37"/>
          <p:cNvSpPr>
            <a:spLocks noChangeShapeType="1"/>
          </p:cNvSpPr>
          <p:nvPr/>
        </p:nvSpPr>
        <p:spPr bwMode="auto">
          <a:xfrm>
            <a:off x="6877050" y="3429000"/>
            <a:ext cx="0" cy="431800"/>
          </a:xfrm>
          <a:prstGeom prst="line">
            <a:avLst/>
          </a:prstGeom>
          <a:noFill/>
          <a:ln w="9525">
            <a:solidFill>
              <a:srgbClr val="0000FF"/>
            </a:solidFill>
            <a:round/>
            <a:headEnd/>
            <a:tailEnd type="triangle" w="med" len="med"/>
          </a:ln>
        </p:spPr>
        <p:txBody>
          <a:bodyPr wrap="none" anchor="ctr"/>
          <a:lstStyle/>
          <a:p>
            <a:endParaRPr lang="fr-FR"/>
          </a:p>
        </p:txBody>
      </p:sp>
      <p:sp>
        <p:nvSpPr>
          <p:cNvPr id="4123" name="Line 38"/>
          <p:cNvSpPr>
            <a:spLocks noChangeShapeType="1"/>
          </p:cNvSpPr>
          <p:nvPr/>
        </p:nvSpPr>
        <p:spPr bwMode="auto">
          <a:xfrm>
            <a:off x="7812088" y="3429000"/>
            <a:ext cx="431800" cy="504825"/>
          </a:xfrm>
          <a:prstGeom prst="line">
            <a:avLst/>
          </a:prstGeom>
          <a:noFill/>
          <a:ln w="9525">
            <a:solidFill>
              <a:srgbClr val="0000FF"/>
            </a:solidFill>
            <a:round/>
            <a:headEnd/>
            <a:tailEnd type="triangle" w="med" len="med"/>
          </a:ln>
        </p:spPr>
        <p:txBody>
          <a:bodyPr wrap="none" anchor="ctr"/>
          <a:lstStyle/>
          <a:p>
            <a:endParaRPr lang="fr-FR"/>
          </a:p>
        </p:txBody>
      </p:sp>
      <p:sp>
        <p:nvSpPr>
          <p:cNvPr id="4124" name="Line 39"/>
          <p:cNvSpPr>
            <a:spLocks noChangeShapeType="1"/>
          </p:cNvSpPr>
          <p:nvPr/>
        </p:nvSpPr>
        <p:spPr bwMode="auto">
          <a:xfrm flipV="1">
            <a:off x="1979613" y="981075"/>
            <a:ext cx="0" cy="287338"/>
          </a:xfrm>
          <a:prstGeom prst="line">
            <a:avLst/>
          </a:prstGeom>
          <a:noFill/>
          <a:ln w="12700">
            <a:solidFill>
              <a:srgbClr val="FF9900"/>
            </a:solidFill>
            <a:round/>
            <a:headEnd/>
            <a:tailEnd type="triangle" w="med" len="med"/>
          </a:ln>
        </p:spPr>
        <p:txBody>
          <a:bodyPr wrap="none" anchor="ctr"/>
          <a:lstStyle/>
          <a:p>
            <a:endParaRPr lang="fr-FR"/>
          </a:p>
        </p:txBody>
      </p:sp>
      <p:sp>
        <p:nvSpPr>
          <p:cNvPr id="4125" name="Line 41"/>
          <p:cNvSpPr>
            <a:spLocks noChangeShapeType="1"/>
          </p:cNvSpPr>
          <p:nvPr/>
        </p:nvSpPr>
        <p:spPr bwMode="auto">
          <a:xfrm flipV="1">
            <a:off x="6732588" y="981075"/>
            <a:ext cx="0" cy="287338"/>
          </a:xfrm>
          <a:prstGeom prst="line">
            <a:avLst/>
          </a:prstGeom>
          <a:noFill/>
          <a:ln w="12700">
            <a:solidFill>
              <a:srgbClr val="FF9900"/>
            </a:solidFill>
            <a:round/>
            <a:headEnd/>
            <a:tailEnd type="triangle" w="med" len="med"/>
          </a:ln>
        </p:spPr>
        <p:txBody>
          <a:bodyPr wrap="none" anchor="ctr"/>
          <a:lstStyle/>
          <a:p>
            <a:endParaRPr lang="fr-FR"/>
          </a:p>
        </p:txBody>
      </p:sp>
      <p:sp>
        <p:nvSpPr>
          <p:cNvPr id="4126" name="Line 42"/>
          <p:cNvSpPr>
            <a:spLocks noChangeShapeType="1"/>
          </p:cNvSpPr>
          <p:nvPr/>
        </p:nvSpPr>
        <p:spPr bwMode="auto">
          <a:xfrm flipV="1">
            <a:off x="8243888" y="981075"/>
            <a:ext cx="0" cy="287338"/>
          </a:xfrm>
          <a:prstGeom prst="line">
            <a:avLst/>
          </a:prstGeom>
          <a:noFill/>
          <a:ln w="12700">
            <a:solidFill>
              <a:srgbClr val="FF9900"/>
            </a:solidFill>
            <a:round/>
            <a:headEnd/>
            <a:tailEnd type="triangle" w="med" len="med"/>
          </a:ln>
        </p:spPr>
        <p:txBody>
          <a:bodyPr wrap="none" anchor="ctr"/>
          <a:lstStyle/>
          <a:p>
            <a:endParaRPr lang="fr-FR"/>
          </a:p>
        </p:txBody>
      </p:sp>
      <p:sp>
        <p:nvSpPr>
          <p:cNvPr id="4127" name="Line 43"/>
          <p:cNvSpPr>
            <a:spLocks noChangeShapeType="1"/>
          </p:cNvSpPr>
          <p:nvPr/>
        </p:nvSpPr>
        <p:spPr bwMode="auto">
          <a:xfrm flipV="1">
            <a:off x="3492500" y="549275"/>
            <a:ext cx="0" cy="287338"/>
          </a:xfrm>
          <a:prstGeom prst="line">
            <a:avLst/>
          </a:prstGeom>
          <a:noFill/>
          <a:ln w="12700">
            <a:solidFill>
              <a:srgbClr val="FF9900"/>
            </a:solidFill>
            <a:round/>
            <a:headEnd/>
            <a:tailEnd type="triangle" w="med" len="med"/>
          </a:ln>
        </p:spPr>
        <p:txBody>
          <a:bodyPr wrap="none" anchor="ctr"/>
          <a:lstStyle/>
          <a:p>
            <a:endParaRPr lang="fr-FR"/>
          </a:p>
        </p:txBody>
      </p:sp>
      <p:sp>
        <p:nvSpPr>
          <p:cNvPr id="4128" name="Line 44"/>
          <p:cNvSpPr>
            <a:spLocks noChangeShapeType="1"/>
          </p:cNvSpPr>
          <p:nvPr/>
        </p:nvSpPr>
        <p:spPr bwMode="auto">
          <a:xfrm flipV="1">
            <a:off x="4427538" y="549275"/>
            <a:ext cx="0" cy="287338"/>
          </a:xfrm>
          <a:prstGeom prst="line">
            <a:avLst/>
          </a:prstGeom>
          <a:noFill/>
          <a:ln w="12700">
            <a:solidFill>
              <a:srgbClr val="FF9900"/>
            </a:solidFill>
            <a:round/>
            <a:headEnd/>
            <a:tailEnd type="triangle" w="med" len="med"/>
          </a:ln>
        </p:spPr>
        <p:txBody>
          <a:bodyPr wrap="none" anchor="ctr"/>
          <a:lstStyle/>
          <a:p>
            <a:endParaRPr lang="fr-FR"/>
          </a:p>
        </p:txBody>
      </p:sp>
      <p:sp>
        <p:nvSpPr>
          <p:cNvPr id="4129" name="Line 45"/>
          <p:cNvSpPr>
            <a:spLocks noChangeShapeType="1"/>
          </p:cNvSpPr>
          <p:nvPr/>
        </p:nvSpPr>
        <p:spPr bwMode="auto">
          <a:xfrm flipV="1">
            <a:off x="5364163" y="549275"/>
            <a:ext cx="0" cy="287338"/>
          </a:xfrm>
          <a:prstGeom prst="line">
            <a:avLst/>
          </a:prstGeom>
          <a:noFill/>
          <a:ln w="12700">
            <a:solidFill>
              <a:srgbClr val="FF9900"/>
            </a:solidFill>
            <a:round/>
            <a:headEnd/>
            <a:tailEnd type="triangle" w="med" len="med"/>
          </a:ln>
        </p:spPr>
        <p:txBody>
          <a:bodyPr wrap="none" anchor="ctr"/>
          <a:lstStyle/>
          <a:p>
            <a:endParaRPr lang="fr-FR"/>
          </a:p>
        </p:txBody>
      </p:sp>
      <p:sp>
        <p:nvSpPr>
          <p:cNvPr id="4130" name="Line 46"/>
          <p:cNvSpPr>
            <a:spLocks noChangeShapeType="1"/>
          </p:cNvSpPr>
          <p:nvPr/>
        </p:nvSpPr>
        <p:spPr bwMode="auto">
          <a:xfrm>
            <a:off x="755650" y="4581525"/>
            <a:ext cx="0" cy="287338"/>
          </a:xfrm>
          <a:prstGeom prst="line">
            <a:avLst/>
          </a:prstGeom>
          <a:noFill/>
          <a:ln w="9525">
            <a:solidFill>
              <a:srgbClr val="800080"/>
            </a:solidFill>
            <a:round/>
            <a:headEnd/>
            <a:tailEnd type="triangle" w="med" len="med"/>
          </a:ln>
        </p:spPr>
        <p:txBody>
          <a:bodyPr wrap="none" anchor="ctr"/>
          <a:lstStyle/>
          <a:p>
            <a:endParaRPr lang="fr-FR"/>
          </a:p>
        </p:txBody>
      </p:sp>
      <p:sp>
        <p:nvSpPr>
          <p:cNvPr id="4131" name="Line 47"/>
          <p:cNvSpPr>
            <a:spLocks noChangeShapeType="1"/>
          </p:cNvSpPr>
          <p:nvPr/>
        </p:nvSpPr>
        <p:spPr bwMode="auto">
          <a:xfrm>
            <a:off x="1547813" y="4581525"/>
            <a:ext cx="0" cy="287338"/>
          </a:xfrm>
          <a:prstGeom prst="line">
            <a:avLst/>
          </a:prstGeom>
          <a:noFill/>
          <a:ln w="9525">
            <a:solidFill>
              <a:srgbClr val="800080"/>
            </a:solidFill>
            <a:round/>
            <a:headEnd/>
            <a:tailEnd type="triangle" w="med" len="med"/>
          </a:ln>
        </p:spPr>
        <p:txBody>
          <a:bodyPr wrap="none" anchor="ctr"/>
          <a:lstStyle/>
          <a:p>
            <a:endParaRPr lang="fr-FR"/>
          </a:p>
        </p:txBody>
      </p:sp>
      <p:sp>
        <p:nvSpPr>
          <p:cNvPr id="4132" name="Line 48"/>
          <p:cNvSpPr>
            <a:spLocks noChangeShapeType="1"/>
          </p:cNvSpPr>
          <p:nvPr/>
        </p:nvSpPr>
        <p:spPr bwMode="auto">
          <a:xfrm>
            <a:off x="1835150" y="4581525"/>
            <a:ext cx="0" cy="719138"/>
          </a:xfrm>
          <a:prstGeom prst="line">
            <a:avLst/>
          </a:prstGeom>
          <a:noFill/>
          <a:ln w="9525">
            <a:solidFill>
              <a:srgbClr val="800080"/>
            </a:solidFill>
            <a:round/>
            <a:headEnd/>
            <a:tailEnd type="triangle" w="med" len="med"/>
          </a:ln>
        </p:spPr>
        <p:txBody>
          <a:bodyPr wrap="none" anchor="ctr"/>
          <a:lstStyle/>
          <a:p>
            <a:endParaRPr lang="fr-FR"/>
          </a:p>
        </p:txBody>
      </p:sp>
      <p:sp>
        <p:nvSpPr>
          <p:cNvPr id="4133" name="Line 49"/>
          <p:cNvSpPr>
            <a:spLocks noChangeShapeType="1"/>
          </p:cNvSpPr>
          <p:nvPr/>
        </p:nvSpPr>
        <p:spPr bwMode="auto">
          <a:xfrm>
            <a:off x="2843213" y="4581525"/>
            <a:ext cx="0" cy="287338"/>
          </a:xfrm>
          <a:prstGeom prst="line">
            <a:avLst/>
          </a:prstGeom>
          <a:noFill/>
          <a:ln w="9525">
            <a:solidFill>
              <a:srgbClr val="800080"/>
            </a:solidFill>
            <a:round/>
            <a:headEnd/>
            <a:tailEnd type="triangle" w="med" len="med"/>
          </a:ln>
        </p:spPr>
        <p:txBody>
          <a:bodyPr wrap="none" anchor="ctr"/>
          <a:lstStyle/>
          <a:p>
            <a:endParaRPr lang="fr-FR"/>
          </a:p>
        </p:txBody>
      </p:sp>
      <p:sp>
        <p:nvSpPr>
          <p:cNvPr id="4134" name="Line 51"/>
          <p:cNvSpPr>
            <a:spLocks noChangeShapeType="1"/>
          </p:cNvSpPr>
          <p:nvPr/>
        </p:nvSpPr>
        <p:spPr bwMode="auto">
          <a:xfrm>
            <a:off x="1690688" y="5516563"/>
            <a:ext cx="1587" cy="649287"/>
          </a:xfrm>
          <a:prstGeom prst="line">
            <a:avLst/>
          </a:prstGeom>
          <a:noFill/>
          <a:ln w="9525">
            <a:solidFill>
              <a:srgbClr val="800080"/>
            </a:solidFill>
            <a:round/>
            <a:headEnd/>
            <a:tailEnd type="triangle" w="med" len="med"/>
          </a:ln>
        </p:spPr>
        <p:txBody>
          <a:bodyPr wrap="none" anchor="ctr"/>
          <a:lstStyle/>
          <a:p>
            <a:endParaRPr lang="fr-FR"/>
          </a:p>
        </p:txBody>
      </p:sp>
      <p:sp>
        <p:nvSpPr>
          <p:cNvPr id="4135" name="Line 52"/>
          <p:cNvSpPr>
            <a:spLocks noChangeShapeType="1"/>
          </p:cNvSpPr>
          <p:nvPr/>
        </p:nvSpPr>
        <p:spPr bwMode="auto">
          <a:xfrm flipH="1">
            <a:off x="1042988" y="5445125"/>
            <a:ext cx="504825" cy="215900"/>
          </a:xfrm>
          <a:prstGeom prst="line">
            <a:avLst/>
          </a:prstGeom>
          <a:noFill/>
          <a:ln w="9525">
            <a:solidFill>
              <a:srgbClr val="800080"/>
            </a:solidFill>
            <a:round/>
            <a:headEnd/>
            <a:tailEnd type="triangle" w="med" len="med"/>
          </a:ln>
        </p:spPr>
        <p:txBody>
          <a:bodyPr wrap="none" anchor="ctr"/>
          <a:lstStyle/>
          <a:p>
            <a:endParaRPr lang="fr-FR"/>
          </a:p>
        </p:txBody>
      </p:sp>
      <p:sp>
        <p:nvSpPr>
          <p:cNvPr id="4136" name="Line 53"/>
          <p:cNvSpPr>
            <a:spLocks noChangeShapeType="1"/>
          </p:cNvSpPr>
          <p:nvPr/>
        </p:nvSpPr>
        <p:spPr bwMode="auto">
          <a:xfrm>
            <a:off x="3635375" y="4581525"/>
            <a:ext cx="0" cy="287338"/>
          </a:xfrm>
          <a:prstGeom prst="line">
            <a:avLst/>
          </a:prstGeom>
          <a:noFill/>
          <a:ln w="9525">
            <a:solidFill>
              <a:srgbClr val="800080"/>
            </a:solidFill>
            <a:round/>
            <a:headEnd/>
            <a:tailEnd type="triangle" w="med" len="med"/>
          </a:ln>
        </p:spPr>
        <p:txBody>
          <a:bodyPr wrap="none" anchor="ctr"/>
          <a:lstStyle/>
          <a:p>
            <a:endParaRPr lang="fr-FR"/>
          </a:p>
        </p:txBody>
      </p:sp>
      <p:sp>
        <p:nvSpPr>
          <p:cNvPr id="4137" name="Line 55"/>
          <p:cNvSpPr>
            <a:spLocks noChangeShapeType="1"/>
          </p:cNvSpPr>
          <p:nvPr/>
        </p:nvSpPr>
        <p:spPr bwMode="auto">
          <a:xfrm>
            <a:off x="4140200" y="4581525"/>
            <a:ext cx="0" cy="287338"/>
          </a:xfrm>
          <a:prstGeom prst="line">
            <a:avLst/>
          </a:prstGeom>
          <a:noFill/>
          <a:ln w="9525">
            <a:solidFill>
              <a:srgbClr val="800080"/>
            </a:solidFill>
            <a:round/>
            <a:headEnd/>
            <a:tailEnd type="triangle" w="med" len="med"/>
          </a:ln>
        </p:spPr>
        <p:txBody>
          <a:bodyPr wrap="none" anchor="ctr"/>
          <a:lstStyle/>
          <a:p>
            <a:endParaRPr lang="fr-FR"/>
          </a:p>
        </p:txBody>
      </p:sp>
      <p:sp>
        <p:nvSpPr>
          <p:cNvPr id="4138" name="Line 56"/>
          <p:cNvSpPr>
            <a:spLocks noChangeShapeType="1"/>
          </p:cNvSpPr>
          <p:nvPr/>
        </p:nvSpPr>
        <p:spPr bwMode="auto">
          <a:xfrm>
            <a:off x="4500563" y="4581525"/>
            <a:ext cx="0" cy="719138"/>
          </a:xfrm>
          <a:prstGeom prst="line">
            <a:avLst/>
          </a:prstGeom>
          <a:noFill/>
          <a:ln w="9525">
            <a:solidFill>
              <a:srgbClr val="0000FF"/>
            </a:solidFill>
            <a:round/>
            <a:headEnd/>
            <a:tailEnd type="triangle" w="med" len="med"/>
          </a:ln>
        </p:spPr>
        <p:txBody>
          <a:bodyPr wrap="none" anchor="ctr"/>
          <a:lstStyle/>
          <a:p>
            <a:endParaRPr lang="fr-FR"/>
          </a:p>
        </p:txBody>
      </p:sp>
      <p:sp>
        <p:nvSpPr>
          <p:cNvPr id="4139" name="Line 57"/>
          <p:cNvSpPr>
            <a:spLocks noChangeShapeType="1"/>
          </p:cNvSpPr>
          <p:nvPr/>
        </p:nvSpPr>
        <p:spPr bwMode="auto">
          <a:xfrm>
            <a:off x="5076825" y="4581525"/>
            <a:ext cx="0" cy="1655763"/>
          </a:xfrm>
          <a:prstGeom prst="line">
            <a:avLst/>
          </a:prstGeom>
          <a:noFill/>
          <a:ln w="9525">
            <a:solidFill>
              <a:srgbClr val="0000FF"/>
            </a:solidFill>
            <a:round/>
            <a:headEnd/>
            <a:tailEnd type="triangle" w="med" len="med"/>
          </a:ln>
        </p:spPr>
        <p:txBody>
          <a:bodyPr wrap="none" anchor="ctr"/>
          <a:lstStyle/>
          <a:p>
            <a:endParaRPr lang="fr-FR"/>
          </a:p>
        </p:txBody>
      </p:sp>
      <p:sp>
        <p:nvSpPr>
          <p:cNvPr id="4140" name="Line 58"/>
          <p:cNvSpPr>
            <a:spLocks noChangeShapeType="1"/>
          </p:cNvSpPr>
          <p:nvPr/>
        </p:nvSpPr>
        <p:spPr bwMode="auto">
          <a:xfrm>
            <a:off x="5724525" y="4581525"/>
            <a:ext cx="0" cy="719138"/>
          </a:xfrm>
          <a:prstGeom prst="line">
            <a:avLst/>
          </a:prstGeom>
          <a:noFill/>
          <a:ln w="9525">
            <a:solidFill>
              <a:srgbClr val="0000FF"/>
            </a:solidFill>
            <a:round/>
            <a:headEnd/>
            <a:tailEnd type="triangle" w="med" len="med"/>
          </a:ln>
        </p:spPr>
        <p:txBody>
          <a:bodyPr wrap="none" anchor="ctr"/>
          <a:lstStyle/>
          <a:p>
            <a:endParaRPr lang="fr-FR"/>
          </a:p>
        </p:txBody>
      </p:sp>
      <p:sp>
        <p:nvSpPr>
          <p:cNvPr id="4141" name="Line 59"/>
          <p:cNvSpPr>
            <a:spLocks noChangeShapeType="1"/>
          </p:cNvSpPr>
          <p:nvPr/>
        </p:nvSpPr>
        <p:spPr bwMode="auto">
          <a:xfrm>
            <a:off x="6300788" y="4581525"/>
            <a:ext cx="0" cy="1152525"/>
          </a:xfrm>
          <a:prstGeom prst="line">
            <a:avLst/>
          </a:prstGeom>
          <a:noFill/>
          <a:ln w="9525">
            <a:solidFill>
              <a:srgbClr val="0000FF"/>
            </a:solidFill>
            <a:round/>
            <a:headEnd/>
            <a:tailEnd type="triangle" w="med" len="med"/>
          </a:ln>
        </p:spPr>
        <p:txBody>
          <a:bodyPr wrap="none" anchor="ctr"/>
          <a:lstStyle/>
          <a:p>
            <a:endParaRPr lang="fr-FR"/>
          </a:p>
        </p:txBody>
      </p:sp>
      <p:sp>
        <p:nvSpPr>
          <p:cNvPr id="4142" name="Line 60"/>
          <p:cNvSpPr>
            <a:spLocks noChangeShapeType="1"/>
          </p:cNvSpPr>
          <p:nvPr/>
        </p:nvSpPr>
        <p:spPr bwMode="auto">
          <a:xfrm>
            <a:off x="6804025" y="4581525"/>
            <a:ext cx="0" cy="719138"/>
          </a:xfrm>
          <a:prstGeom prst="line">
            <a:avLst/>
          </a:prstGeom>
          <a:noFill/>
          <a:ln w="9525">
            <a:solidFill>
              <a:srgbClr val="0000FF"/>
            </a:solidFill>
            <a:round/>
            <a:headEnd/>
            <a:tailEnd type="triangle" w="med" len="med"/>
          </a:ln>
        </p:spPr>
        <p:txBody>
          <a:bodyPr wrap="none" anchor="ctr"/>
          <a:lstStyle/>
          <a:p>
            <a:endParaRPr lang="fr-FR"/>
          </a:p>
        </p:txBody>
      </p:sp>
      <p:sp>
        <p:nvSpPr>
          <p:cNvPr id="4143" name="Line 61"/>
          <p:cNvSpPr>
            <a:spLocks noChangeShapeType="1"/>
          </p:cNvSpPr>
          <p:nvPr/>
        </p:nvSpPr>
        <p:spPr bwMode="auto">
          <a:xfrm>
            <a:off x="7308850" y="4581525"/>
            <a:ext cx="0" cy="1152525"/>
          </a:xfrm>
          <a:prstGeom prst="line">
            <a:avLst/>
          </a:prstGeom>
          <a:noFill/>
          <a:ln w="9525">
            <a:solidFill>
              <a:srgbClr val="0000FF"/>
            </a:solidFill>
            <a:round/>
            <a:headEnd/>
            <a:tailEnd type="triangle" w="med" len="med"/>
          </a:ln>
        </p:spPr>
        <p:txBody>
          <a:bodyPr wrap="none" anchor="ctr"/>
          <a:lstStyle/>
          <a:p>
            <a:endParaRPr lang="fr-FR"/>
          </a:p>
        </p:txBody>
      </p:sp>
      <p:sp>
        <p:nvSpPr>
          <p:cNvPr id="4144" name="Line 62"/>
          <p:cNvSpPr>
            <a:spLocks noChangeShapeType="1"/>
          </p:cNvSpPr>
          <p:nvPr/>
        </p:nvSpPr>
        <p:spPr bwMode="auto">
          <a:xfrm>
            <a:off x="7956550" y="4581525"/>
            <a:ext cx="0" cy="719138"/>
          </a:xfrm>
          <a:prstGeom prst="line">
            <a:avLst/>
          </a:prstGeom>
          <a:noFill/>
          <a:ln w="9525">
            <a:solidFill>
              <a:srgbClr val="0000FF"/>
            </a:solidFill>
            <a:round/>
            <a:headEnd/>
            <a:tailEnd type="triangle" w="med" len="med"/>
          </a:ln>
        </p:spPr>
        <p:txBody>
          <a:bodyPr wrap="none" anchor="ctr"/>
          <a:lstStyle/>
          <a:p>
            <a:endParaRPr lang="fr-FR"/>
          </a:p>
        </p:txBody>
      </p:sp>
      <p:sp>
        <p:nvSpPr>
          <p:cNvPr id="4145" name="Line 63"/>
          <p:cNvSpPr>
            <a:spLocks noChangeShapeType="1"/>
          </p:cNvSpPr>
          <p:nvPr/>
        </p:nvSpPr>
        <p:spPr bwMode="auto">
          <a:xfrm>
            <a:off x="8748713" y="4581525"/>
            <a:ext cx="0" cy="719138"/>
          </a:xfrm>
          <a:prstGeom prst="line">
            <a:avLst/>
          </a:prstGeom>
          <a:noFill/>
          <a:ln w="9525">
            <a:solidFill>
              <a:srgbClr val="0000FF"/>
            </a:solidFill>
            <a:round/>
            <a:headEnd/>
            <a:tailEnd type="triangle" w="med" len="med"/>
          </a:ln>
        </p:spPr>
        <p:txBody>
          <a:bodyPr wrap="none" anchor="ctr"/>
          <a:lstStyle/>
          <a:p>
            <a:endParaRPr lang="fr-FR"/>
          </a:p>
        </p:txBody>
      </p:sp>
      <p:sp>
        <p:nvSpPr>
          <p:cNvPr id="4146" name="Text Box 64"/>
          <p:cNvSpPr txBox="1">
            <a:spLocks noChangeArrowheads="1"/>
          </p:cNvSpPr>
          <p:nvPr/>
        </p:nvSpPr>
        <p:spPr bwMode="auto">
          <a:xfrm>
            <a:off x="395288" y="7651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Âge</a:t>
            </a:r>
          </a:p>
        </p:txBody>
      </p:sp>
      <p:sp>
        <p:nvSpPr>
          <p:cNvPr id="4147" name="Text Box 65"/>
          <p:cNvSpPr txBox="1">
            <a:spLocks noChangeArrowheads="1"/>
          </p:cNvSpPr>
          <p:nvPr/>
        </p:nvSpPr>
        <p:spPr bwMode="auto">
          <a:xfrm>
            <a:off x="1547813" y="7651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Sexe</a:t>
            </a:r>
          </a:p>
        </p:txBody>
      </p:sp>
      <p:sp>
        <p:nvSpPr>
          <p:cNvPr id="4148" name="Text Box 66"/>
          <p:cNvSpPr txBox="1">
            <a:spLocks noChangeArrowheads="1"/>
          </p:cNvSpPr>
          <p:nvPr/>
        </p:nvSpPr>
        <p:spPr bwMode="auto">
          <a:xfrm>
            <a:off x="3024188" y="304800"/>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Nombreux</a:t>
            </a:r>
          </a:p>
        </p:txBody>
      </p:sp>
      <p:sp>
        <p:nvSpPr>
          <p:cNvPr id="4149" name="Text Box 68"/>
          <p:cNvSpPr txBox="1">
            <a:spLocks noChangeArrowheads="1"/>
          </p:cNvSpPr>
          <p:nvPr/>
        </p:nvSpPr>
        <p:spPr bwMode="auto">
          <a:xfrm>
            <a:off x="3959225" y="30480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Fétichistes</a:t>
            </a:r>
          </a:p>
        </p:txBody>
      </p:sp>
      <p:sp>
        <p:nvSpPr>
          <p:cNvPr id="4150" name="Text Box 69"/>
          <p:cNvSpPr txBox="1">
            <a:spLocks noChangeArrowheads="1"/>
          </p:cNvSpPr>
          <p:nvPr/>
        </p:nvSpPr>
        <p:spPr bwMode="auto">
          <a:xfrm>
            <a:off x="4932363" y="304800"/>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Passionnés </a:t>
            </a:r>
          </a:p>
        </p:txBody>
      </p:sp>
      <p:sp>
        <p:nvSpPr>
          <p:cNvPr id="4151" name="Text Box 70"/>
          <p:cNvSpPr txBox="1">
            <a:spLocks noChangeArrowheads="1"/>
          </p:cNvSpPr>
          <p:nvPr/>
        </p:nvSpPr>
        <p:spPr bwMode="auto">
          <a:xfrm>
            <a:off x="6335713" y="549275"/>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Peu de concurrents</a:t>
            </a:r>
          </a:p>
        </p:txBody>
      </p:sp>
      <p:sp>
        <p:nvSpPr>
          <p:cNvPr id="4152" name="Text Box 71"/>
          <p:cNvSpPr txBox="1">
            <a:spLocks noChangeArrowheads="1"/>
          </p:cNvSpPr>
          <p:nvPr/>
        </p:nvSpPr>
        <p:spPr bwMode="auto">
          <a:xfrm>
            <a:off x="7667625" y="549275"/>
            <a:ext cx="1081088"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Pouvoir d’achat dédié</a:t>
            </a:r>
          </a:p>
        </p:txBody>
      </p:sp>
      <p:sp>
        <p:nvSpPr>
          <p:cNvPr id="4153" name="Text Box 72"/>
          <p:cNvSpPr txBox="1">
            <a:spLocks noChangeArrowheads="1"/>
          </p:cNvSpPr>
          <p:nvPr/>
        </p:nvSpPr>
        <p:spPr bwMode="auto">
          <a:xfrm>
            <a:off x="250825" y="4941888"/>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Personnel</a:t>
            </a:r>
          </a:p>
        </p:txBody>
      </p:sp>
      <p:sp>
        <p:nvSpPr>
          <p:cNvPr id="4154" name="Text Box 73"/>
          <p:cNvSpPr txBox="1">
            <a:spLocks noChangeArrowheads="1"/>
          </p:cNvSpPr>
          <p:nvPr/>
        </p:nvSpPr>
        <p:spPr bwMode="auto">
          <a:xfrm>
            <a:off x="1042988" y="4868863"/>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Brocantes</a:t>
            </a:r>
          </a:p>
        </p:txBody>
      </p:sp>
      <p:sp>
        <p:nvSpPr>
          <p:cNvPr id="4155" name="Text Box 74"/>
          <p:cNvSpPr txBox="1">
            <a:spLocks noChangeArrowheads="1"/>
          </p:cNvSpPr>
          <p:nvPr/>
        </p:nvSpPr>
        <p:spPr bwMode="auto">
          <a:xfrm>
            <a:off x="1295400" y="5229225"/>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4156" name="Text Box 75"/>
          <p:cNvSpPr txBox="1">
            <a:spLocks noChangeArrowheads="1"/>
          </p:cNvSpPr>
          <p:nvPr/>
        </p:nvSpPr>
        <p:spPr bwMode="auto">
          <a:xfrm>
            <a:off x="34925" y="5661025"/>
            <a:ext cx="1225550" cy="5492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Sites spécialisés (ex: Le Collectionneur)</a:t>
            </a:r>
          </a:p>
        </p:txBody>
      </p:sp>
      <p:sp>
        <p:nvSpPr>
          <p:cNvPr id="4157" name="Text Box 76"/>
          <p:cNvSpPr txBox="1">
            <a:spLocks noChangeArrowheads="1"/>
          </p:cNvSpPr>
          <p:nvPr/>
        </p:nvSpPr>
        <p:spPr bwMode="auto">
          <a:xfrm>
            <a:off x="1042988" y="6165850"/>
            <a:ext cx="1225550"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Sites généraux (ex: Le bon coin)</a:t>
            </a:r>
          </a:p>
        </p:txBody>
      </p:sp>
      <p:sp>
        <p:nvSpPr>
          <p:cNvPr id="4158" name="Text Box 77"/>
          <p:cNvSpPr txBox="1">
            <a:spLocks noChangeArrowheads="1"/>
          </p:cNvSpPr>
          <p:nvPr/>
        </p:nvSpPr>
        <p:spPr bwMode="auto">
          <a:xfrm>
            <a:off x="2484438" y="49418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Boutiques spécialisées</a:t>
            </a:r>
          </a:p>
        </p:txBody>
      </p:sp>
      <p:sp>
        <p:nvSpPr>
          <p:cNvPr id="4159" name="Text Box 78"/>
          <p:cNvSpPr txBox="1">
            <a:spLocks noChangeArrowheads="1"/>
          </p:cNvSpPr>
          <p:nvPr/>
        </p:nvSpPr>
        <p:spPr bwMode="auto">
          <a:xfrm>
            <a:off x="3167063" y="4941888"/>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Forum</a:t>
            </a:r>
          </a:p>
        </p:txBody>
      </p:sp>
      <p:sp>
        <p:nvSpPr>
          <p:cNvPr id="4160" name="Text Box 79"/>
          <p:cNvSpPr txBox="1">
            <a:spLocks noChangeArrowheads="1"/>
          </p:cNvSpPr>
          <p:nvPr/>
        </p:nvSpPr>
        <p:spPr bwMode="auto">
          <a:xfrm>
            <a:off x="3671888" y="4941888"/>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4161" name="Text Box 80"/>
          <p:cNvSpPr txBox="1">
            <a:spLocks noChangeArrowheads="1"/>
          </p:cNvSpPr>
          <p:nvPr/>
        </p:nvSpPr>
        <p:spPr bwMode="auto">
          <a:xfrm>
            <a:off x="3995738" y="53736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Collection spécifique</a:t>
            </a:r>
          </a:p>
        </p:txBody>
      </p:sp>
      <p:sp>
        <p:nvSpPr>
          <p:cNvPr id="4162" name="Text Box 81"/>
          <p:cNvSpPr txBox="1">
            <a:spLocks noChangeArrowheads="1"/>
          </p:cNvSpPr>
          <p:nvPr/>
        </p:nvSpPr>
        <p:spPr bwMode="auto">
          <a:xfrm>
            <a:off x="4608513" y="6272213"/>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Pièces rares ou uniques</a:t>
            </a:r>
          </a:p>
        </p:txBody>
      </p:sp>
      <p:sp>
        <p:nvSpPr>
          <p:cNvPr id="4163" name="Text Box 82"/>
          <p:cNvSpPr txBox="1">
            <a:spLocks noChangeArrowheads="1"/>
          </p:cNvSpPr>
          <p:nvPr/>
        </p:nvSpPr>
        <p:spPr bwMode="auto">
          <a:xfrm>
            <a:off x="5076825" y="5311775"/>
            <a:ext cx="900113" cy="8540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Importance de la collection (volume et valeur)</a:t>
            </a:r>
          </a:p>
        </p:txBody>
      </p:sp>
      <p:sp>
        <p:nvSpPr>
          <p:cNvPr id="4164" name="Text Box 83"/>
          <p:cNvSpPr txBox="1">
            <a:spLocks noChangeArrowheads="1"/>
          </p:cNvSpPr>
          <p:nvPr/>
        </p:nvSpPr>
        <p:spPr bwMode="auto">
          <a:xfrm>
            <a:off x="5867400" y="573405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C to C</a:t>
            </a:r>
          </a:p>
        </p:txBody>
      </p:sp>
      <p:sp>
        <p:nvSpPr>
          <p:cNvPr id="4165" name="Text Box 84"/>
          <p:cNvSpPr txBox="1">
            <a:spLocks noChangeArrowheads="1"/>
          </p:cNvSpPr>
          <p:nvPr/>
        </p:nvSpPr>
        <p:spPr bwMode="auto">
          <a:xfrm>
            <a:off x="6335713" y="5300663"/>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Réseaux sociaux</a:t>
            </a:r>
          </a:p>
        </p:txBody>
      </p:sp>
      <p:sp>
        <p:nvSpPr>
          <p:cNvPr id="4166" name="Text Box 85"/>
          <p:cNvSpPr txBox="1">
            <a:spLocks noChangeArrowheads="1"/>
          </p:cNvSpPr>
          <p:nvPr/>
        </p:nvSpPr>
        <p:spPr bwMode="auto">
          <a:xfrm>
            <a:off x="6840538" y="5734050"/>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4167" name="Text Box 86"/>
          <p:cNvSpPr txBox="1">
            <a:spLocks noChangeArrowheads="1"/>
          </p:cNvSpPr>
          <p:nvPr/>
        </p:nvSpPr>
        <p:spPr bwMode="auto">
          <a:xfrm>
            <a:off x="7488238" y="53736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Edition limitée</a:t>
            </a:r>
          </a:p>
        </p:txBody>
      </p:sp>
      <p:sp>
        <p:nvSpPr>
          <p:cNvPr id="4168" name="Text Box 87"/>
          <p:cNvSpPr txBox="1">
            <a:spLocks noChangeArrowheads="1"/>
          </p:cNvSpPr>
          <p:nvPr/>
        </p:nvSpPr>
        <p:spPr bwMode="auto">
          <a:xfrm>
            <a:off x="8208963" y="5373688"/>
            <a:ext cx="900112" cy="7016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Offre sur une collection entière</a:t>
            </a:r>
          </a:p>
        </p:txBody>
      </p:sp>
      <p:sp>
        <p:nvSpPr>
          <p:cNvPr id="4169" name="Line 88"/>
          <p:cNvSpPr>
            <a:spLocks noChangeShapeType="1"/>
          </p:cNvSpPr>
          <p:nvPr/>
        </p:nvSpPr>
        <p:spPr bwMode="auto">
          <a:xfrm>
            <a:off x="2124075" y="4581525"/>
            <a:ext cx="0" cy="287338"/>
          </a:xfrm>
          <a:prstGeom prst="line">
            <a:avLst/>
          </a:prstGeom>
          <a:noFill/>
          <a:ln w="9525">
            <a:solidFill>
              <a:srgbClr val="800080"/>
            </a:solidFill>
            <a:round/>
            <a:headEnd/>
            <a:tailEnd type="triangle" w="med" len="med"/>
          </a:ln>
        </p:spPr>
        <p:txBody>
          <a:bodyPr wrap="none" anchor="ctr"/>
          <a:lstStyle/>
          <a:p>
            <a:endParaRPr lang="fr-FR"/>
          </a:p>
        </p:txBody>
      </p:sp>
      <p:sp>
        <p:nvSpPr>
          <p:cNvPr id="4170" name="Text Box 89"/>
          <p:cNvSpPr txBox="1">
            <a:spLocks noChangeArrowheads="1"/>
          </p:cNvSpPr>
          <p:nvPr/>
        </p:nvSpPr>
        <p:spPr bwMode="auto">
          <a:xfrm>
            <a:off x="1727200" y="4941888"/>
            <a:ext cx="900113"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Magazines dédiés</a:t>
            </a:r>
          </a:p>
        </p:txBody>
      </p:sp>
      <p:sp>
        <p:nvSpPr>
          <p:cNvPr id="4171" name="Line 90"/>
          <p:cNvSpPr>
            <a:spLocks noChangeShapeType="1"/>
          </p:cNvSpPr>
          <p:nvPr/>
        </p:nvSpPr>
        <p:spPr bwMode="auto">
          <a:xfrm>
            <a:off x="2555875" y="4581525"/>
            <a:ext cx="0" cy="1008063"/>
          </a:xfrm>
          <a:prstGeom prst="line">
            <a:avLst/>
          </a:prstGeom>
          <a:noFill/>
          <a:ln w="9525">
            <a:solidFill>
              <a:srgbClr val="800080"/>
            </a:solidFill>
            <a:round/>
            <a:headEnd/>
            <a:tailEnd type="triangle" w="med" len="med"/>
          </a:ln>
        </p:spPr>
        <p:txBody>
          <a:bodyPr wrap="none" anchor="ctr"/>
          <a:lstStyle/>
          <a:p>
            <a:endParaRPr lang="fr-FR"/>
          </a:p>
        </p:txBody>
      </p:sp>
      <p:sp>
        <p:nvSpPr>
          <p:cNvPr id="4172" name="Text Box 92"/>
          <p:cNvSpPr txBox="1">
            <a:spLocks noChangeArrowheads="1"/>
          </p:cNvSpPr>
          <p:nvPr/>
        </p:nvSpPr>
        <p:spPr bwMode="auto">
          <a:xfrm>
            <a:off x="2122488" y="5589588"/>
            <a:ext cx="865187"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Editeurs (ex: Atlas)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a:buNone/>
            </a:pPr>
            <a:r>
              <a:rPr lang="fr-FR" sz="2400" b="1" dirty="0" smtClean="0"/>
              <a:t>Lieu, type de commerce</a:t>
            </a:r>
          </a:p>
          <a:p>
            <a:pPr>
              <a:buNone/>
            </a:pPr>
            <a:endParaRPr lang="fr-FR" sz="1200" b="1" dirty="0" smtClean="0"/>
          </a:p>
          <a:p>
            <a:pPr marL="0" indent="0">
              <a:buNone/>
            </a:pPr>
            <a:r>
              <a:rPr lang="fr-FR" sz="2000" dirty="0" smtClean="0"/>
              <a:t>Le </a:t>
            </a:r>
            <a:r>
              <a:rPr lang="fr-FR" sz="2000" dirty="0" smtClean="0"/>
              <a:t>collectionneur fait </a:t>
            </a:r>
            <a:r>
              <a:rPr lang="fr-FR" sz="2000" b="1" dirty="0" smtClean="0"/>
              <a:t>les brocantes, les bourses aux collections, les boutiques</a:t>
            </a:r>
            <a:r>
              <a:rPr lang="fr-FR" sz="2000" dirty="0" smtClean="0"/>
              <a:t>. Il achète également des objets de moindre valeur dans les supermarchés quand il ne trouve rien ailleurs et qu’il est en manque.</a:t>
            </a:r>
          </a:p>
          <a:p>
            <a:pPr marL="0" indent="0">
              <a:buFontTx/>
              <a:buChar char="-"/>
            </a:pPr>
            <a:endParaRPr lang="fr-FR" sz="2000" dirty="0" smtClean="0"/>
          </a:p>
          <a:p>
            <a:pPr marL="0" indent="0">
              <a:buNone/>
            </a:pPr>
            <a:r>
              <a:rPr lang="fr-FR" sz="2000" dirty="0" smtClean="0"/>
              <a:t>Il </a:t>
            </a:r>
            <a:r>
              <a:rPr lang="fr-FR" sz="2000" dirty="0" smtClean="0"/>
              <a:t>utilise </a:t>
            </a:r>
            <a:r>
              <a:rPr lang="fr-FR" sz="2000" b="1" dirty="0" smtClean="0"/>
              <a:t>Internet, les moteurs de recherche et les sites de ventes aux enchères</a:t>
            </a:r>
            <a:r>
              <a:rPr lang="fr-FR" sz="2000" dirty="0" smtClean="0"/>
              <a:t>.</a:t>
            </a:r>
          </a:p>
          <a:p>
            <a:pPr marL="0" indent="0">
              <a:buFontTx/>
              <a:buChar char="-"/>
            </a:pPr>
            <a:endParaRPr lang="fr-FR" sz="2000" dirty="0" smtClean="0"/>
          </a:p>
          <a:p>
            <a:pPr marL="0" indent="0">
              <a:buNone/>
            </a:pPr>
            <a:r>
              <a:rPr lang="fr-FR" sz="2000" dirty="0" smtClean="0"/>
              <a:t>Il </a:t>
            </a:r>
            <a:r>
              <a:rPr lang="fr-FR" sz="2000" dirty="0" smtClean="0"/>
              <a:t>fait du </a:t>
            </a:r>
            <a:r>
              <a:rPr lang="fr-FR" sz="2000" b="1" dirty="0" smtClean="0"/>
              <a:t>« troc »</a:t>
            </a:r>
            <a:r>
              <a:rPr lang="fr-FR" sz="2000" dirty="0" smtClean="0"/>
              <a:t> avec ses contacts. Ils achètent, revendent, échangent des objets mais entre collections différentes.</a:t>
            </a:r>
          </a:p>
          <a:p>
            <a:pPr marL="0" indent="0">
              <a:buFontTx/>
              <a:buChar char="-"/>
            </a:pPr>
            <a:endParaRPr lang="fr-FR" sz="2000" dirty="0" smtClean="0"/>
          </a:p>
          <a:p>
            <a:pPr marL="0" indent="0">
              <a:buNone/>
            </a:pPr>
            <a:r>
              <a:rPr lang="fr-FR" sz="2000" dirty="0" smtClean="0"/>
              <a:t>Il </a:t>
            </a:r>
            <a:r>
              <a:rPr lang="fr-FR" sz="2000" dirty="0" smtClean="0"/>
              <a:t>peut même se déplacer loin pour </a:t>
            </a:r>
            <a:r>
              <a:rPr lang="fr-FR" sz="2000" b="1" dirty="0" smtClean="0"/>
              <a:t>des rencontres de collectionneurs organisées</a:t>
            </a:r>
            <a:r>
              <a:rPr lang="fr-FR" sz="2000" dirty="0" smtClean="0"/>
              <a:t>.</a:t>
            </a:r>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30</a:t>
            </a:fld>
            <a:endParaRPr lang="fr-FR"/>
          </a:p>
        </p:txBody>
      </p:sp>
      <p:sp>
        <p:nvSpPr>
          <p:cNvPr id="7" name="Titre 1"/>
          <p:cNvSpPr>
            <a:spLocks noGrp="1"/>
          </p:cNvSpPr>
          <p:nvPr>
            <p:ph type="title"/>
          </p:nvPr>
        </p:nvSpPr>
        <p:spPr>
          <a:xfrm>
            <a:off x="457200" y="285736"/>
            <a:ext cx="8229600" cy="1143000"/>
          </a:xfrm>
        </p:spPr>
        <p:txBody>
          <a:bodyPr>
            <a:normAutofit fontScale="90000"/>
          </a:bodyPr>
          <a:lstStyle/>
          <a:p>
            <a:r>
              <a:rPr lang="fr-FR" b="1" cap="small" dirty="0" smtClean="0">
                <a:solidFill>
                  <a:schemeClr val="tx1">
                    <a:lumMod val="85000"/>
                    <a:lumOff val="15000"/>
                  </a:schemeClr>
                </a:solidFill>
              </a:rPr>
              <a:t>Où toucher les collectionneurs ? </a:t>
            </a:r>
            <a:br>
              <a:rPr lang="fr-FR" b="1" cap="small" dirty="0" smtClean="0">
                <a:solidFill>
                  <a:schemeClr val="tx1">
                    <a:lumMod val="85000"/>
                    <a:lumOff val="15000"/>
                  </a:schemeClr>
                </a:solidFill>
              </a:rPr>
            </a:br>
            <a:r>
              <a:rPr lang="fr-FR" sz="3100" b="1" dirty="0" smtClean="0">
                <a:solidFill>
                  <a:srgbClr val="C00000"/>
                </a:solidFill>
              </a:rPr>
              <a:t>Le circuit de distribution</a:t>
            </a:r>
            <a:endParaRPr lang="fr-FR" sz="3100" b="1" dirty="0">
              <a:solidFill>
                <a:srgbClr val="C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31</a:t>
            </a:fld>
            <a:endParaRPr lang="fr-FR"/>
          </a:p>
        </p:txBody>
      </p:sp>
      <p:sp>
        <p:nvSpPr>
          <p:cNvPr id="7" name="Espace réservé du contenu 2"/>
          <p:cNvSpPr>
            <a:spLocks noGrp="1"/>
          </p:cNvSpPr>
          <p:nvPr>
            <p:ph idx="1"/>
          </p:nvPr>
        </p:nvSpPr>
        <p:spPr>
          <a:xfrm>
            <a:off x="1628812" y="1689119"/>
            <a:ext cx="8229600" cy="4525963"/>
          </a:xfrm>
        </p:spPr>
        <p:txBody>
          <a:bodyPr/>
          <a:lstStyle/>
          <a:p>
            <a:pPr marL="450850" indent="-450850">
              <a:buNone/>
            </a:pPr>
            <a:r>
              <a:rPr lang="fr-FR" b="1" dirty="0" smtClean="0"/>
              <a:t>2.	Où toucher les collectionneurs ?</a:t>
            </a:r>
          </a:p>
          <a:p>
            <a:pPr marL="361950" indent="-361950">
              <a:buNone/>
            </a:pPr>
            <a:r>
              <a:rPr lang="fr-FR" dirty="0" smtClean="0"/>
              <a:t>2.1. L’environnement des collectionneurs</a:t>
            </a:r>
          </a:p>
          <a:p>
            <a:pPr marL="514350" indent="-514350">
              <a:buNone/>
            </a:pPr>
            <a:r>
              <a:rPr lang="fr-FR" dirty="0" smtClean="0"/>
              <a:t>2.2. Le circuit de distribution</a:t>
            </a:r>
          </a:p>
          <a:p>
            <a:pPr marL="450850" indent="-450850">
              <a:buNone/>
            </a:pPr>
            <a:r>
              <a:rPr lang="fr-FR" dirty="0" smtClean="0">
                <a:solidFill>
                  <a:srgbClr val="C00000"/>
                </a:solidFill>
              </a:rPr>
              <a:t>2.3. La communication</a:t>
            </a:r>
          </a:p>
          <a:p>
            <a:endParaRPr lang="fr-FR" dirty="0"/>
          </a:p>
        </p:txBody>
      </p:sp>
      <p:pic>
        <p:nvPicPr>
          <p:cNvPr id="6146" name="Picture 2" descr="C:\Users\bureau\Desktop\Wallart - Binome\1313634192_240203971_1-Photos-de--Collection-Monnaie-de-Paris-serie-Calendrier-chinois.jpg"/>
          <p:cNvPicPr>
            <a:picLocks noChangeAspect="1" noChangeArrowheads="1"/>
          </p:cNvPicPr>
          <p:nvPr/>
        </p:nvPicPr>
        <p:blipFill>
          <a:blip r:embed="rId2"/>
          <a:srcRect b="50000"/>
          <a:stretch>
            <a:fillRect/>
          </a:stretch>
        </p:blipFill>
        <p:spPr bwMode="auto">
          <a:xfrm rot="5400000">
            <a:off x="-2219356" y="2433638"/>
            <a:ext cx="5953125" cy="10858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2916238" y="2276475"/>
            <a:ext cx="3168650" cy="503238"/>
          </a:xfrm>
          <a:prstGeom prst="rect">
            <a:avLst/>
          </a:prstGeom>
          <a:solidFill>
            <a:srgbClr val="FF5050"/>
          </a:solidFill>
          <a:ln w="9525">
            <a:solidFill>
              <a:srgbClr val="FF5050"/>
            </a:solidFill>
            <a:miter lim="800000"/>
            <a:headEnd/>
            <a:tailEnd/>
          </a:ln>
        </p:spPr>
        <p:txBody>
          <a:bodyPr wrap="none" anchor="ctr"/>
          <a:lstStyle/>
          <a:p>
            <a:r>
              <a:rPr lang="fr-FR" sz="1300">
                <a:solidFill>
                  <a:schemeClr val="tx1"/>
                </a:solidFill>
              </a:rPr>
              <a:t>Comment séduire les collectionneurs ?</a:t>
            </a:r>
          </a:p>
        </p:txBody>
      </p:sp>
      <p:sp>
        <p:nvSpPr>
          <p:cNvPr id="24579" name="Rectangle 5"/>
          <p:cNvSpPr>
            <a:spLocks noChangeArrowheads="1"/>
          </p:cNvSpPr>
          <p:nvPr/>
        </p:nvSpPr>
        <p:spPr bwMode="auto">
          <a:xfrm>
            <a:off x="5580063" y="2925763"/>
            <a:ext cx="3168650" cy="503237"/>
          </a:xfrm>
          <a:prstGeom prst="rect">
            <a:avLst/>
          </a:prstGeom>
          <a:solidFill>
            <a:schemeClr val="bg2"/>
          </a:solidFill>
          <a:ln w="9525">
            <a:solidFill>
              <a:schemeClr val="bg2"/>
            </a:solidFill>
            <a:miter lim="800000"/>
            <a:headEnd/>
            <a:tailEnd/>
          </a:ln>
        </p:spPr>
        <p:txBody>
          <a:bodyPr wrap="none" anchor="ctr"/>
          <a:lstStyle/>
          <a:p>
            <a:r>
              <a:rPr lang="fr-FR" sz="1300"/>
              <a:t>Comment toucher les collectionneurs ?</a:t>
            </a:r>
          </a:p>
        </p:txBody>
      </p:sp>
      <p:sp>
        <p:nvSpPr>
          <p:cNvPr id="24580" name="Rectangle 6"/>
          <p:cNvSpPr>
            <a:spLocks noChangeArrowheads="1"/>
          </p:cNvSpPr>
          <p:nvPr/>
        </p:nvSpPr>
        <p:spPr bwMode="auto">
          <a:xfrm>
            <a:off x="323850" y="2997200"/>
            <a:ext cx="3168650" cy="503238"/>
          </a:xfrm>
          <a:prstGeom prst="rect">
            <a:avLst/>
          </a:prstGeom>
          <a:solidFill>
            <a:srgbClr val="800080"/>
          </a:solidFill>
          <a:ln w="9525">
            <a:solidFill>
              <a:srgbClr val="800080"/>
            </a:solidFill>
            <a:miter lim="800000"/>
            <a:headEnd/>
            <a:tailEnd/>
          </a:ln>
        </p:spPr>
        <p:txBody>
          <a:bodyPr wrap="none" anchor="ctr"/>
          <a:lstStyle/>
          <a:p>
            <a:r>
              <a:rPr lang="fr-FR" sz="1300"/>
              <a:t>Où toucher les collectionneurs</a:t>
            </a:r>
            <a:r>
              <a:rPr lang="fr-FR" sz="1300">
                <a:solidFill>
                  <a:schemeClr val="tx1"/>
                </a:solidFill>
              </a:rPr>
              <a:t> </a:t>
            </a:r>
            <a:r>
              <a:rPr lang="fr-FR" sz="1300"/>
              <a:t>?</a:t>
            </a:r>
          </a:p>
        </p:txBody>
      </p:sp>
      <p:sp>
        <p:nvSpPr>
          <p:cNvPr id="24581" name="Rectangle 7"/>
          <p:cNvSpPr>
            <a:spLocks noChangeArrowheads="1"/>
          </p:cNvSpPr>
          <p:nvPr/>
        </p:nvSpPr>
        <p:spPr bwMode="auto">
          <a:xfrm>
            <a:off x="2916238" y="1557338"/>
            <a:ext cx="3168650"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Comment définir les collectionneurs ?</a:t>
            </a:r>
          </a:p>
        </p:txBody>
      </p:sp>
      <p:sp>
        <p:nvSpPr>
          <p:cNvPr id="24582" name="Rectangle 8"/>
          <p:cNvSpPr>
            <a:spLocks noChangeArrowheads="1"/>
          </p:cNvSpPr>
          <p:nvPr/>
        </p:nvSpPr>
        <p:spPr bwMode="auto">
          <a:xfrm>
            <a:off x="468313" y="12684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Caractéristiques des </a:t>
            </a:r>
          </a:p>
          <a:p>
            <a:r>
              <a:rPr lang="fr-FR" sz="1300">
                <a:solidFill>
                  <a:schemeClr val="tx1"/>
                </a:solidFill>
              </a:rPr>
              <a:t>collectionneurs ?</a:t>
            </a:r>
          </a:p>
        </p:txBody>
      </p:sp>
      <p:sp>
        <p:nvSpPr>
          <p:cNvPr id="24583" name="Rectangle 9"/>
          <p:cNvSpPr>
            <a:spLocks noChangeArrowheads="1"/>
          </p:cNvSpPr>
          <p:nvPr/>
        </p:nvSpPr>
        <p:spPr bwMode="auto">
          <a:xfrm>
            <a:off x="3492500" y="8366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Quel est l’intérêt ?</a:t>
            </a:r>
          </a:p>
        </p:txBody>
      </p:sp>
      <p:sp>
        <p:nvSpPr>
          <p:cNvPr id="24584" name="Rectangle 10"/>
          <p:cNvSpPr>
            <a:spLocks noChangeArrowheads="1"/>
          </p:cNvSpPr>
          <p:nvPr/>
        </p:nvSpPr>
        <p:spPr bwMode="auto">
          <a:xfrm>
            <a:off x="6588125" y="12684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Accessibilité ?</a:t>
            </a:r>
          </a:p>
        </p:txBody>
      </p:sp>
      <p:sp>
        <p:nvSpPr>
          <p:cNvPr id="24585" name="Rectangle 11"/>
          <p:cNvSpPr>
            <a:spLocks noChangeArrowheads="1"/>
          </p:cNvSpPr>
          <p:nvPr/>
        </p:nvSpPr>
        <p:spPr bwMode="auto">
          <a:xfrm>
            <a:off x="34925" y="3933825"/>
            <a:ext cx="1368425" cy="647700"/>
          </a:xfrm>
          <a:prstGeom prst="rect">
            <a:avLst/>
          </a:prstGeom>
          <a:solidFill>
            <a:schemeClr val="bg2"/>
          </a:solidFill>
          <a:ln w="9525">
            <a:solidFill>
              <a:schemeClr val="bg2"/>
            </a:solidFill>
            <a:miter lim="800000"/>
            <a:headEnd/>
            <a:tailEnd/>
          </a:ln>
        </p:spPr>
        <p:txBody>
          <a:bodyPr anchor="ctr"/>
          <a:lstStyle/>
          <a:p>
            <a:r>
              <a:rPr lang="fr-FR" sz="1300"/>
              <a:t>Quel environnement ?</a:t>
            </a:r>
          </a:p>
        </p:txBody>
      </p:sp>
      <p:sp>
        <p:nvSpPr>
          <p:cNvPr id="24586" name="Rectangle 12"/>
          <p:cNvSpPr>
            <a:spLocks noChangeArrowheads="1"/>
          </p:cNvSpPr>
          <p:nvPr/>
        </p:nvSpPr>
        <p:spPr bwMode="auto">
          <a:xfrm>
            <a:off x="1547813" y="3933825"/>
            <a:ext cx="1295400" cy="647700"/>
          </a:xfrm>
          <a:prstGeom prst="rect">
            <a:avLst/>
          </a:prstGeom>
          <a:solidFill>
            <a:schemeClr val="bg2"/>
          </a:solidFill>
          <a:ln w="9525">
            <a:solidFill>
              <a:schemeClr val="bg2"/>
            </a:solidFill>
            <a:miter lim="800000"/>
            <a:headEnd/>
            <a:tailEnd/>
          </a:ln>
        </p:spPr>
        <p:txBody>
          <a:bodyPr anchor="ctr"/>
          <a:lstStyle/>
          <a:p>
            <a:r>
              <a:rPr lang="fr-FR" sz="1300"/>
              <a:t>Quel Circuit de distribution ?</a:t>
            </a:r>
          </a:p>
        </p:txBody>
      </p:sp>
      <p:sp>
        <p:nvSpPr>
          <p:cNvPr id="24587" name="Rectangle 13"/>
          <p:cNvSpPr>
            <a:spLocks noChangeArrowheads="1"/>
          </p:cNvSpPr>
          <p:nvPr/>
        </p:nvSpPr>
        <p:spPr bwMode="auto">
          <a:xfrm>
            <a:off x="2916238" y="3933825"/>
            <a:ext cx="1368425" cy="647700"/>
          </a:xfrm>
          <a:prstGeom prst="rect">
            <a:avLst/>
          </a:prstGeom>
          <a:solidFill>
            <a:srgbClr val="800080"/>
          </a:solidFill>
          <a:ln w="9525">
            <a:solidFill>
              <a:srgbClr val="800080"/>
            </a:solidFill>
            <a:miter lim="800000"/>
            <a:headEnd/>
            <a:tailEnd/>
          </a:ln>
        </p:spPr>
        <p:txBody>
          <a:bodyPr anchor="ctr"/>
          <a:lstStyle/>
          <a:p>
            <a:r>
              <a:rPr lang="fr-FR" sz="1300"/>
              <a:t>Comment communiquer ?</a:t>
            </a:r>
          </a:p>
        </p:txBody>
      </p:sp>
      <p:sp>
        <p:nvSpPr>
          <p:cNvPr id="24588" name="Rectangle 14"/>
          <p:cNvSpPr>
            <a:spLocks noChangeArrowheads="1"/>
          </p:cNvSpPr>
          <p:nvPr/>
        </p:nvSpPr>
        <p:spPr bwMode="auto">
          <a:xfrm>
            <a:off x="4356100" y="3933825"/>
            <a:ext cx="1439863" cy="647700"/>
          </a:xfrm>
          <a:prstGeom prst="rect">
            <a:avLst/>
          </a:prstGeom>
          <a:solidFill>
            <a:schemeClr val="bg2"/>
          </a:solidFill>
          <a:ln w="9525">
            <a:solidFill>
              <a:schemeClr val="bg2"/>
            </a:solidFill>
            <a:miter lim="800000"/>
            <a:headEnd/>
            <a:tailEnd/>
          </a:ln>
        </p:spPr>
        <p:txBody>
          <a:bodyPr anchor="ctr"/>
          <a:lstStyle/>
          <a:p>
            <a:r>
              <a:rPr lang="fr-FR" sz="1300"/>
              <a:t>Quelles sont leurs attentes ?</a:t>
            </a:r>
          </a:p>
        </p:txBody>
      </p:sp>
      <p:sp>
        <p:nvSpPr>
          <p:cNvPr id="24589" name="Rectangle 15"/>
          <p:cNvSpPr>
            <a:spLocks noChangeArrowheads="1"/>
          </p:cNvSpPr>
          <p:nvPr/>
        </p:nvSpPr>
        <p:spPr bwMode="auto">
          <a:xfrm>
            <a:off x="5867400" y="3860800"/>
            <a:ext cx="1655763" cy="719138"/>
          </a:xfrm>
          <a:prstGeom prst="rect">
            <a:avLst/>
          </a:prstGeom>
          <a:solidFill>
            <a:schemeClr val="bg2"/>
          </a:solidFill>
          <a:ln w="9525">
            <a:solidFill>
              <a:schemeClr val="bg2"/>
            </a:solidFill>
            <a:miter lim="800000"/>
            <a:headEnd/>
            <a:tailEnd/>
          </a:ln>
        </p:spPr>
        <p:txBody>
          <a:bodyPr anchor="ctr"/>
          <a:lstStyle/>
          <a:p>
            <a:r>
              <a:rPr lang="fr-FR" sz="1300"/>
              <a:t>Quelles sont les nouvelles tendances ?</a:t>
            </a:r>
          </a:p>
        </p:txBody>
      </p:sp>
      <p:sp>
        <p:nvSpPr>
          <p:cNvPr id="24590" name="Rectangle 16"/>
          <p:cNvSpPr>
            <a:spLocks noChangeArrowheads="1"/>
          </p:cNvSpPr>
          <p:nvPr/>
        </p:nvSpPr>
        <p:spPr bwMode="auto">
          <a:xfrm>
            <a:off x="7596188" y="3933825"/>
            <a:ext cx="1476375" cy="647700"/>
          </a:xfrm>
          <a:prstGeom prst="rect">
            <a:avLst/>
          </a:prstGeom>
          <a:solidFill>
            <a:schemeClr val="bg2"/>
          </a:solidFill>
          <a:ln w="9525">
            <a:solidFill>
              <a:schemeClr val="bg2"/>
            </a:solidFill>
            <a:miter lim="800000"/>
            <a:headEnd/>
            <a:tailEnd/>
          </a:ln>
        </p:spPr>
        <p:txBody>
          <a:bodyPr anchor="ctr"/>
          <a:lstStyle/>
          <a:p>
            <a:r>
              <a:rPr lang="fr-FR" sz="1300"/>
              <a:t>Offres promotionnelles ?</a:t>
            </a:r>
          </a:p>
        </p:txBody>
      </p:sp>
      <p:sp>
        <p:nvSpPr>
          <p:cNvPr id="24591" name="Line 17"/>
          <p:cNvSpPr>
            <a:spLocks noChangeShapeType="1"/>
          </p:cNvSpPr>
          <p:nvPr/>
        </p:nvSpPr>
        <p:spPr bwMode="auto">
          <a:xfrm flipV="1">
            <a:off x="4427538" y="1341438"/>
            <a:ext cx="0" cy="215900"/>
          </a:xfrm>
          <a:prstGeom prst="line">
            <a:avLst/>
          </a:prstGeom>
          <a:noFill/>
          <a:ln w="12700">
            <a:solidFill>
              <a:schemeClr val="bg2"/>
            </a:solidFill>
            <a:round/>
            <a:headEnd/>
            <a:tailEnd/>
          </a:ln>
        </p:spPr>
        <p:txBody>
          <a:bodyPr wrap="none" anchor="ctr"/>
          <a:lstStyle/>
          <a:p>
            <a:endParaRPr lang="fr-FR"/>
          </a:p>
        </p:txBody>
      </p:sp>
      <p:sp>
        <p:nvSpPr>
          <p:cNvPr id="24592" name="Line 18"/>
          <p:cNvSpPr>
            <a:spLocks noChangeShapeType="1"/>
          </p:cNvSpPr>
          <p:nvPr/>
        </p:nvSpPr>
        <p:spPr bwMode="auto">
          <a:xfrm flipV="1">
            <a:off x="6084888" y="1773238"/>
            <a:ext cx="792162" cy="215900"/>
          </a:xfrm>
          <a:prstGeom prst="line">
            <a:avLst/>
          </a:prstGeom>
          <a:noFill/>
          <a:ln w="12700">
            <a:solidFill>
              <a:schemeClr val="bg2"/>
            </a:solidFill>
            <a:round/>
            <a:headEnd/>
            <a:tailEnd/>
          </a:ln>
        </p:spPr>
        <p:txBody>
          <a:bodyPr wrap="none" anchor="ctr"/>
          <a:lstStyle/>
          <a:p>
            <a:endParaRPr lang="fr-FR"/>
          </a:p>
        </p:txBody>
      </p:sp>
      <p:sp>
        <p:nvSpPr>
          <p:cNvPr id="24593" name="Line 19"/>
          <p:cNvSpPr>
            <a:spLocks noChangeShapeType="1"/>
          </p:cNvSpPr>
          <p:nvPr/>
        </p:nvSpPr>
        <p:spPr bwMode="auto">
          <a:xfrm flipH="1" flipV="1">
            <a:off x="2411413" y="1484313"/>
            <a:ext cx="504825" cy="360362"/>
          </a:xfrm>
          <a:prstGeom prst="line">
            <a:avLst/>
          </a:prstGeom>
          <a:noFill/>
          <a:ln w="12700">
            <a:solidFill>
              <a:schemeClr val="bg2"/>
            </a:solidFill>
            <a:round/>
            <a:headEnd/>
            <a:tailEnd/>
          </a:ln>
        </p:spPr>
        <p:txBody>
          <a:bodyPr wrap="none" anchor="ctr"/>
          <a:lstStyle/>
          <a:p>
            <a:endParaRPr lang="fr-FR"/>
          </a:p>
        </p:txBody>
      </p:sp>
      <p:sp>
        <p:nvSpPr>
          <p:cNvPr id="24594" name="Line 20"/>
          <p:cNvSpPr>
            <a:spLocks noChangeShapeType="1"/>
          </p:cNvSpPr>
          <p:nvPr/>
        </p:nvSpPr>
        <p:spPr bwMode="auto">
          <a:xfrm flipV="1">
            <a:off x="8270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4595" name="Line 21"/>
          <p:cNvSpPr>
            <a:spLocks noChangeShapeType="1"/>
          </p:cNvSpPr>
          <p:nvPr/>
        </p:nvSpPr>
        <p:spPr bwMode="auto">
          <a:xfrm flipV="1">
            <a:off x="4427538" y="2060575"/>
            <a:ext cx="0" cy="215900"/>
          </a:xfrm>
          <a:prstGeom prst="line">
            <a:avLst/>
          </a:prstGeom>
          <a:noFill/>
          <a:ln w="9525">
            <a:solidFill>
              <a:schemeClr val="bg2"/>
            </a:solidFill>
            <a:round/>
            <a:headEnd/>
            <a:tailEnd type="triangle" w="med" len="med"/>
          </a:ln>
        </p:spPr>
        <p:txBody>
          <a:bodyPr wrap="none" anchor="ctr"/>
          <a:lstStyle/>
          <a:p>
            <a:endParaRPr lang="fr-FR"/>
          </a:p>
        </p:txBody>
      </p:sp>
      <p:sp>
        <p:nvSpPr>
          <p:cNvPr id="24596" name="Line 22"/>
          <p:cNvSpPr>
            <a:spLocks noChangeShapeType="1"/>
          </p:cNvSpPr>
          <p:nvPr/>
        </p:nvSpPr>
        <p:spPr bwMode="auto">
          <a:xfrm flipV="1">
            <a:off x="3492500" y="2781300"/>
            <a:ext cx="935038" cy="360363"/>
          </a:xfrm>
          <a:prstGeom prst="line">
            <a:avLst/>
          </a:prstGeom>
          <a:noFill/>
          <a:ln w="9525">
            <a:solidFill>
              <a:srgbClr val="FF5050"/>
            </a:solidFill>
            <a:round/>
            <a:headEnd type="triangle" w="med" len="med"/>
            <a:tailEnd/>
          </a:ln>
        </p:spPr>
        <p:txBody>
          <a:bodyPr wrap="none" anchor="ctr"/>
          <a:lstStyle/>
          <a:p>
            <a:endParaRPr lang="fr-FR"/>
          </a:p>
        </p:txBody>
      </p:sp>
      <p:sp>
        <p:nvSpPr>
          <p:cNvPr id="24597" name="Line 23"/>
          <p:cNvSpPr>
            <a:spLocks noChangeShapeType="1"/>
          </p:cNvSpPr>
          <p:nvPr/>
        </p:nvSpPr>
        <p:spPr bwMode="auto">
          <a:xfrm flipH="1" flipV="1">
            <a:off x="4427538" y="2781300"/>
            <a:ext cx="1152525" cy="360363"/>
          </a:xfrm>
          <a:prstGeom prst="line">
            <a:avLst/>
          </a:prstGeom>
          <a:noFill/>
          <a:ln w="9525">
            <a:solidFill>
              <a:schemeClr val="bg2"/>
            </a:solidFill>
            <a:round/>
            <a:headEnd type="triangle" w="med" len="med"/>
            <a:tailEnd/>
          </a:ln>
        </p:spPr>
        <p:txBody>
          <a:bodyPr wrap="none" anchor="ctr"/>
          <a:lstStyle/>
          <a:p>
            <a:endParaRPr lang="fr-FR"/>
          </a:p>
        </p:txBody>
      </p:sp>
      <p:sp>
        <p:nvSpPr>
          <p:cNvPr id="24598" name="Line 24"/>
          <p:cNvSpPr>
            <a:spLocks noChangeShapeType="1"/>
          </p:cNvSpPr>
          <p:nvPr/>
        </p:nvSpPr>
        <p:spPr bwMode="auto">
          <a:xfrm flipH="1">
            <a:off x="1187450" y="3500438"/>
            <a:ext cx="431800" cy="433387"/>
          </a:xfrm>
          <a:prstGeom prst="line">
            <a:avLst/>
          </a:prstGeom>
          <a:noFill/>
          <a:ln w="9525">
            <a:solidFill>
              <a:schemeClr val="bg2"/>
            </a:solidFill>
            <a:round/>
            <a:headEnd/>
            <a:tailEnd type="triangle" w="med" len="med"/>
          </a:ln>
        </p:spPr>
        <p:txBody>
          <a:bodyPr wrap="none" anchor="ctr"/>
          <a:lstStyle/>
          <a:p>
            <a:endParaRPr lang="fr-FR"/>
          </a:p>
        </p:txBody>
      </p:sp>
      <p:sp>
        <p:nvSpPr>
          <p:cNvPr id="24599" name="Line 25"/>
          <p:cNvSpPr>
            <a:spLocks noChangeShapeType="1"/>
          </p:cNvSpPr>
          <p:nvPr/>
        </p:nvSpPr>
        <p:spPr bwMode="auto">
          <a:xfrm>
            <a:off x="1763713" y="3500438"/>
            <a:ext cx="144462" cy="433387"/>
          </a:xfrm>
          <a:prstGeom prst="line">
            <a:avLst/>
          </a:prstGeom>
          <a:noFill/>
          <a:ln w="9525">
            <a:solidFill>
              <a:schemeClr val="bg2"/>
            </a:solidFill>
            <a:round/>
            <a:headEnd/>
            <a:tailEnd type="triangle" w="med" len="med"/>
          </a:ln>
        </p:spPr>
        <p:txBody>
          <a:bodyPr wrap="none" anchor="ctr"/>
          <a:lstStyle/>
          <a:p>
            <a:endParaRPr lang="fr-FR"/>
          </a:p>
        </p:txBody>
      </p:sp>
      <p:sp>
        <p:nvSpPr>
          <p:cNvPr id="24600" name="Line 26"/>
          <p:cNvSpPr>
            <a:spLocks noChangeShapeType="1"/>
          </p:cNvSpPr>
          <p:nvPr/>
        </p:nvSpPr>
        <p:spPr bwMode="auto">
          <a:xfrm>
            <a:off x="2268538" y="3500438"/>
            <a:ext cx="1150937" cy="433387"/>
          </a:xfrm>
          <a:prstGeom prst="line">
            <a:avLst/>
          </a:prstGeom>
          <a:noFill/>
          <a:ln w="9525">
            <a:solidFill>
              <a:srgbClr val="800080"/>
            </a:solidFill>
            <a:round/>
            <a:headEnd/>
            <a:tailEnd type="triangle" w="med" len="med"/>
          </a:ln>
        </p:spPr>
        <p:txBody>
          <a:bodyPr wrap="none" anchor="ctr"/>
          <a:lstStyle/>
          <a:p>
            <a:endParaRPr lang="fr-FR"/>
          </a:p>
        </p:txBody>
      </p:sp>
      <p:sp>
        <p:nvSpPr>
          <p:cNvPr id="24601" name="Line 27"/>
          <p:cNvSpPr>
            <a:spLocks noChangeShapeType="1"/>
          </p:cNvSpPr>
          <p:nvPr/>
        </p:nvSpPr>
        <p:spPr bwMode="auto">
          <a:xfrm flipH="1">
            <a:off x="5148263" y="3429000"/>
            <a:ext cx="1439862" cy="504825"/>
          </a:xfrm>
          <a:prstGeom prst="line">
            <a:avLst/>
          </a:prstGeom>
          <a:noFill/>
          <a:ln w="9525">
            <a:solidFill>
              <a:schemeClr val="bg2"/>
            </a:solidFill>
            <a:round/>
            <a:headEnd/>
            <a:tailEnd type="triangle" w="med" len="med"/>
          </a:ln>
        </p:spPr>
        <p:txBody>
          <a:bodyPr wrap="none" anchor="ctr"/>
          <a:lstStyle/>
          <a:p>
            <a:endParaRPr lang="fr-FR"/>
          </a:p>
        </p:txBody>
      </p:sp>
      <p:sp>
        <p:nvSpPr>
          <p:cNvPr id="24602" name="Line 28"/>
          <p:cNvSpPr>
            <a:spLocks noChangeShapeType="1"/>
          </p:cNvSpPr>
          <p:nvPr/>
        </p:nvSpPr>
        <p:spPr bwMode="auto">
          <a:xfrm>
            <a:off x="6877050" y="3429000"/>
            <a:ext cx="0" cy="431800"/>
          </a:xfrm>
          <a:prstGeom prst="line">
            <a:avLst/>
          </a:prstGeom>
          <a:noFill/>
          <a:ln w="9525">
            <a:solidFill>
              <a:schemeClr val="bg2"/>
            </a:solidFill>
            <a:round/>
            <a:headEnd/>
            <a:tailEnd type="triangle" w="med" len="med"/>
          </a:ln>
        </p:spPr>
        <p:txBody>
          <a:bodyPr wrap="none" anchor="ctr"/>
          <a:lstStyle/>
          <a:p>
            <a:endParaRPr lang="fr-FR"/>
          </a:p>
        </p:txBody>
      </p:sp>
      <p:sp>
        <p:nvSpPr>
          <p:cNvPr id="24603" name="Line 29"/>
          <p:cNvSpPr>
            <a:spLocks noChangeShapeType="1"/>
          </p:cNvSpPr>
          <p:nvPr/>
        </p:nvSpPr>
        <p:spPr bwMode="auto">
          <a:xfrm>
            <a:off x="7812088" y="3429000"/>
            <a:ext cx="431800" cy="504825"/>
          </a:xfrm>
          <a:prstGeom prst="line">
            <a:avLst/>
          </a:prstGeom>
          <a:noFill/>
          <a:ln w="9525">
            <a:solidFill>
              <a:schemeClr val="bg2"/>
            </a:solidFill>
            <a:round/>
            <a:headEnd/>
            <a:tailEnd type="triangle" w="med" len="med"/>
          </a:ln>
        </p:spPr>
        <p:txBody>
          <a:bodyPr wrap="none" anchor="ctr"/>
          <a:lstStyle/>
          <a:p>
            <a:endParaRPr lang="fr-FR"/>
          </a:p>
        </p:txBody>
      </p:sp>
      <p:sp>
        <p:nvSpPr>
          <p:cNvPr id="24604" name="Line 30"/>
          <p:cNvSpPr>
            <a:spLocks noChangeShapeType="1"/>
          </p:cNvSpPr>
          <p:nvPr/>
        </p:nvSpPr>
        <p:spPr bwMode="auto">
          <a:xfrm flipV="1">
            <a:off x="1979613"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4605" name="Line 31"/>
          <p:cNvSpPr>
            <a:spLocks noChangeShapeType="1"/>
          </p:cNvSpPr>
          <p:nvPr/>
        </p:nvSpPr>
        <p:spPr bwMode="auto">
          <a:xfrm flipV="1">
            <a:off x="67325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4606" name="Line 32"/>
          <p:cNvSpPr>
            <a:spLocks noChangeShapeType="1"/>
          </p:cNvSpPr>
          <p:nvPr/>
        </p:nvSpPr>
        <p:spPr bwMode="auto">
          <a:xfrm flipV="1">
            <a:off x="82438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4607" name="Line 33"/>
          <p:cNvSpPr>
            <a:spLocks noChangeShapeType="1"/>
          </p:cNvSpPr>
          <p:nvPr/>
        </p:nvSpPr>
        <p:spPr bwMode="auto">
          <a:xfrm flipV="1">
            <a:off x="3492500"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4608" name="Line 34"/>
          <p:cNvSpPr>
            <a:spLocks noChangeShapeType="1"/>
          </p:cNvSpPr>
          <p:nvPr/>
        </p:nvSpPr>
        <p:spPr bwMode="auto">
          <a:xfrm flipV="1">
            <a:off x="4427538"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4609" name="Line 35"/>
          <p:cNvSpPr>
            <a:spLocks noChangeShapeType="1"/>
          </p:cNvSpPr>
          <p:nvPr/>
        </p:nvSpPr>
        <p:spPr bwMode="auto">
          <a:xfrm flipV="1">
            <a:off x="5364163"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4610" name="Line 36"/>
          <p:cNvSpPr>
            <a:spLocks noChangeShapeType="1"/>
          </p:cNvSpPr>
          <p:nvPr/>
        </p:nvSpPr>
        <p:spPr bwMode="auto">
          <a:xfrm>
            <a:off x="755650"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24611" name="Line 37"/>
          <p:cNvSpPr>
            <a:spLocks noChangeShapeType="1"/>
          </p:cNvSpPr>
          <p:nvPr/>
        </p:nvSpPr>
        <p:spPr bwMode="auto">
          <a:xfrm>
            <a:off x="1547813"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24612" name="Line 38"/>
          <p:cNvSpPr>
            <a:spLocks noChangeShapeType="1"/>
          </p:cNvSpPr>
          <p:nvPr/>
        </p:nvSpPr>
        <p:spPr bwMode="auto">
          <a:xfrm>
            <a:off x="1835150"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24613" name="Line 39"/>
          <p:cNvSpPr>
            <a:spLocks noChangeShapeType="1"/>
          </p:cNvSpPr>
          <p:nvPr/>
        </p:nvSpPr>
        <p:spPr bwMode="auto">
          <a:xfrm>
            <a:off x="2843213"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24614" name="Line 40"/>
          <p:cNvSpPr>
            <a:spLocks noChangeShapeType="1"/>
          </p:cNvSpPr>
          <p:nvPr/>
        </p:nvSpPr>
        <p:spPr bwMode="auto">
          <a:xfrm>
            <a:off x="1690688" y="5516563"/>
            <a:ext cx="1587" cy="649287"/>
          </a:xfrm>
          <a:prstGeom prst="line">
            <a:avLst/>
          </a:prstGeom>
          <a:noFill/>
          <a:ln w="9525">
            <a:solidFill>
              <a:schemeClr val="bg2"/>
            </a:solidFill>
            <a:round/>
            <a:headEnd/>
            <a:tailEnd type="triangle" w="med" len="med"/>
          </a:ln>
        </p:spPr>
        <p:txBody>
          <a:bodyPr wrap="none" anchor="ctr"/>
          <a:lstStyle/>
          <a:p>
            <a:endParaRPr lang="fr-FR"/>
          </a:p>
        </p:txBody>
      </p:sp>
      <p:sp>
        <p:nvSpPr>
          <p:cNvPr id="24615" name="Line 41"/>
          <p:cNvSpPr>
            <a:spLocks noChangeShapeType="1"/>
          </p:cNvSpPr>
          <p:nvPr/>
        </p:nvSpPr>
        <p:spPr bwMode="auto">
          <a:xfrm flipH="1">
            <a:off x="1042988" y="5445125"/>
            <a:ext cx="504825" cy="215900"/>
          </a:xfrm>
          <a:prstGeom prst="line">
            <a:avLst/>
          </a:prstGeom>
          <a:noFill/>
          <a:ln w="9525">
            <a:solidFill>
              <a:schemeClr val="bg2"/>
            </a:solidFill>
            <a:round/>
            <a:headEnd/>
            <a:tailEnd type="triangle" w="med" len="med"/>
          </a:ln>
        </p:spPr>
        <p:txBody>
          <a:bodyPr wrap="none" anchor="ctr"/>
          <a:lstStyle/>
          <a:p>
            <a:endParaRPr lang="fr-FR"/>
          </a:p>
        </p:txBody>
      </p:sp>
      <p:sp>
        <p:nvSpPr>
          <p:cNvPr id="24616" name="Line 42"/>
          <p:cNvSpPr>
            <a:spLocks noChangeShapeType="1"/>
          </p:cNvSpPr>
          <p:nvPr/>
        </p:nvSpPr>
        <p:spPr bwMode="auto">
          <a:xfrm>
            <a:off x="3635375" y="4581525"/>
            <a:ext cx="0" cy="287338"/>
          </a:xfrm>
          <a:prstGeom prst="line">
            <a:avLst/>
          </a:prstGeom>
          <a:noFill/>
          <a:ln w="9525">
            <a:solidFill>
              <a:srgbClr val="800080"/>
            </a:solidFill>
            <a:round/>
            <a:headEnd/>
            <a:tailEnd type="triangle" w="med" len="med"/>
          </a:ln>
        </p:spPr>
        <p:txBody>
          <a:bodyPr wrap="none" anchor="ctr"/>
          <a:lstStyle/>
          <a:p>
            <a:endParaRPr lang="fr-FR"/>
          </a:p>
        </p:txBody>
      </p:sp>
      <p:sp>
        <p:nvSpPr>
          <p:cNvPr id="24617" name="Line 43"/>
          <p:cNvSpPr>
            <a:spLocks noChangeShapeType="1"/>
          </p:cNvSpPr>
          <p:nvPr/>
        </p:nvSpPr>
        <p:spPr bwMode="auto">
          <a:xfrm>
            <a:off x="4140200" y="4581525"/>
            <a:ext cx="0" cy="287338"/>
          </a:xfrm>
          <a:prstGeom prst="line">
            <a:avLst/>
          </a:prstGeom>
          <a:noFill/>
          <a:ln w="9525">
            <a:solidFill>
              <a:srgbClr val="800080"/>
            </a:solidFill>
            <a:round/>
            <a:headEnd/>
            <a:tailEnd type="triangle" w="med" len="med"/>
          </a:ln>
        </p:spPr>
        <p:txBody>
          <a:bodyPr wrap="none" anchor="ctr"/>
          <a:lstStyle/>
          <a:p>
            <a:endParaRPr lang="fr-FR"/>
          </a:p>
        </p:txBody>
      </p:sp>
      <p:sp>
        <p:nvSpPr>
          <p:cNvPr id="24618" name="Line 44"/>
          <p:cNvSpPr>
            <a:spLocks noChangeShapeType="1"/>
          </p:cNvSpPr>
          <p:nvPr/>
        </p:nvSpPr>
        <p:spPr bwMode="auto">
          <a:xfrm>
            <a:off x="4500563"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24619" name="Line 45"/>
          <p:cNvSpPr>
            <a:spLocks noChangeShapeType="1"/>
          </p:cNvSpPr>
          <p:nvPr/>
        </p:nvSpPr>
        <p:spPr bwMode="auto">
          <a:xfrm>
            <a:off x="5076825" y="4581525"/>
            <a:ext cx="0" cy="1655763"/>
          </a:xfrm>
          <a:prstGeom prst="line">
            <a:avLst/>
          </a:prstGeom>
          <a:noFill/>
          <a:ln w="9525">
            <a:solidFill>
              <a:schemeClr val="bg2"/>
            </a:solidFill>
            <a:round/>
            <a:headEnd/>
            <a:tailEnd type="triangle" w="med" len="med"/>
          </a:ln>
        </p:spPr>
        <p:txBody>
          <a:bodyPr wrap="none" anchor="ctr"/>
          <a:lstStyle/>
          <a:p>
            <a:endParaRPr lang="fr-FR"/>
          </a:p>
        </p:txBody>
      </p:sp>
      <p:sp>
        <p:nvSpPr>
          <p:cNvPr id="24620" name="Line 46"/>
          <p:cNvSpPr>
            <a:spLocks noChangeShapeType="1"/>
          </p:cNvSpPr>
          <p:nvPr/>
        </p:nvSpPr>
        <p:spPr bwMode="auto">
          <a:xfrm>
            <a:off x="5724525"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24621" name="Line 47"/>
          <p:cNvSpPr>
            <a:spLocks noChangeShapeType="1"/>
          </p:cNvSpPr>
          <p:nvPr/>
        </p:nvSpPr>
        <p:spPr bwMode="auto">
          <a:xfrm>
            <a:off x="6300788" y="4581525"/>
            <a:ext cx="0" cy="1152525"/>
          </a:xfrm>
          <a:prstGeom prst="line">
            <a:avLst/>
          </a:prstGeom>
          <a:noFill/>
          <a:ln w="9525">
            <a:solidFill>
              <a:schemeClr val="bg2"/>
            </a:solidFill>
            <a:round/>
            <a:headEnd/>
            <a:tailEnd type="triangle" w="med" len="med"/>
          </a:ln>
        </p:spPr>
        <p:txBody>
          <a:bodyPr wrap="none" anchor="ctr"/>
          <a:lstStyle/>
          <a:p>
            <a:endParaRPr lang="fr-FR"/>
          </a:p>
        </p:txBody>
      </p:sp>
      <p:sp>
        <p:nvSpPr>
          <p:cNvPr id="24622" name="Line 48"/>
          <p:cNvSpPr>
            <a:spLocks noChangeShapeType="1"/>
          </p:cNvSpPr>
          <p:nvPr/>
        </p:nvSpPr>
        <p:spPr bwMode="auto">
          <a:xfrm>
            <a:off x="6804025"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24623" name="Line 49"/>
          <p:cNvSpPr>
            <a:spLocks noChangeShapeType="1"/>
          </p:cNvSpPr>
          <p:nvPr/>
        </p:nvSpPr>
        <p:spPr bwMode="auto">
          <a:xfrm>
            <a:off x="7308850" y="4581525"/>
            <a:ext cx="0" cy="1152525"/>
          </a:xfrm>
          <a:prstGeom prst="line">
            <a:avLst/>
          </a:prstGeom>
          <a:noFill/>
          <a:ln w="9525">
            <a:solidFill>
              <a:schemeClr val="bg2"/>
            </a:solidFill>
            <a:round/>
            <a:headEnd/>
            <a:tailEnd type="triangle" w="med" len="med"/>
          </a:ln>
        </p:spPr>
        <p:txBody>
          <a:bodyPr wrap="none" anchor="ctr"/>
          <a:lstStyle/>
          <a:p>
            <a:endParaRPr lang="fr-FR"/>
          </a:p>
        </p:txBody>
      </p:sp>
      <p:sp>
        <p:nvSpPr>
          <p:cNvPr id="24624" name="Line 50"/>
          <p:cNvSpPr>
            <a:spLocks noChangeShapeType="1"/>
          </p:cNvSpPr>
          <p:nvPr/>
        </p:nvSpPr>
        <p:spPr bwMode="auto">
          <a:xfrm>
            <a:off x="7956550"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24625" name="Line 51"/>
          <p:cNvSpPr>
            <a:spLocks noChangeShapeType="1"/>
          </p:cNvSpPr>
          <p:nvPr/>
        </p:nvSpPr>
        <p:spPr bwMode="auto">
          <a:xfrm>
            <a:off x="8748713"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24626" name="Text Box 52"/>
          <p:cNvSpPr txBox="1">
            <a:spLocks noChangeArrowheads="1"/>
          </p:cNvSpPr>
          <p:nvPr/>
        </p:nvSpPr>
        <p:spPr bwMode="auto">
          <a:xfrm>
            <a:off x="395288" y="7651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Âge</a:t>
            </a:r>
          </a:p>
        </p:txBody>
      </p:sp>
      <p:sp>
        <p:nvSpPr>
          <p:cNvPr id="24627" name="Text Box 53"/>
          <p:cNvSpPr txBox="1">
            <a:spLocks noChangeArrowheads="1"/>
          </p:cNvSpPr>
          <p:nvPr/>
        </p:nvSpPr>
        <p:spPr bwMode="auto">
          <a:xfrm>
            <a:off x="1547813" y="7651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Sexe</a:t>
            </a:r>
          </a:p>
        </p:txBody>
      </p:sp>
      <p:sp>
        <p:nvSpPr>
          <p:cNvPr id="24628" name="Text Box 54"/>
          <p:cNvSpPr txBox="1">
            <a:spLocks noChangeArrowheads="1"/>
          </p:cNvSpPr>
          <p:nvPr/>
        </p:nvSpPr>
        <p:spPr bwMode="auto">
          <a:xfrm>
            <a:off x="3059113" y="3333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Nombreux</a:t>
            </a:r>
          </a:p>
        </p:txBody>
      </p:sp>
      <p:sp>
        <p:nvSpPr>
          <p:cNvPr id="24629" name="Text Box 55"/>
          <p:cNvSpPr txBox="1">
            <a:spLocks noChangeArrowheads="1"/>
          </p:cNvSpPr>
          <p:nvPr/>
        </p:nvSpPr>
        <p:spPr bwMode="auto">
          <a:xfrm>
            <a:off x="3959225" y="30480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Fétichistes</a:t>
            </a:r>
          </a:p>
        </p:txBody>
      </p:sp>
      <p:sp>
        <p:nvSpPr>
          <p:cNvPr id="24630" name="Text Box 56"/>
          <p:cNvSpPr txBox="1">
            <a:spLocks noChangeArrowheads="1"/>
          </p:cNvSpPr>
          <p:nvPr/>
        </p:nvSpPr>
        <p:spPr bwMode="auto">
          <a:xfrm>
            <a:off x="4932363" y="3333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Passionnés </a:t>
            </a:r>
          </a:p>
        </p:txBody>
      </p:sp>
      <p:sp>
        <p:nvSpPr>
          <p:cNvPr id="24631" name="Text Box 57"/>
          <p:cNvSpPr txBox="1">
            <a:spLocks noChangeArrowheads="1"/>
          </p:cNvSpPr>
          <p:nvPr/>
        </p:nvSpPr>
        <p:spPr bwMode="auto">
          <a:xfrm>
            <a:off x="6300788" y="549275"/>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Peu de concurrents</a:t>
            </a:r>
          </a:p>
        </p:txBody>
      </p:sp>
      <p:sp>
        <p:nvSpPr>
          <p:cNvPr id="24632" name="Text Box 58"/>
          <p:cNvSpPr txBox="1">
            <a:spLocks noChangeArrowheads="1"/>
          </p:cNvSpPr>
          <p:nvPr/>
        </p:nvSpPr>
        <p:spPr bwMode="auto">
          <a:xfrm>
            <a:off x="7667625" y="549275"/>
            <a:ext cx="1081088"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Pouvoir d’achat dédié</a:t>
            </a:r>
          </a:p>
        </p:txBody>
      </p:sp>
      <p:sp>
        <p:nvSpPr>
          <p:cNvPr id="24633" name="Text Box 59"/>
          <p:cNvSpPr txBox="1">
            <a:spLocks noChangeArrowheads="1"/>
          </p:cNvSpPr>
          <p:nvPr/>
        </p:nvSpPr>
        <p:spPr bwMode="auto">
          <a:xfrm>
            <a:off x="250825" y="4941888"/>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Personnel</a:t>
            </a:r>
          </a:p>
        </p:txBody>
      </p:sp>
      <p:sp>
        <p:nvSpPr>
          <p:cNvPr id="24634" name="Text Box 60"/>
          <p:cNvSpPr txBox="1">
            <a:spLocks noChangeArrowheads="1"/>
          </p:cNvSpPr>
          <p:nvPr/>
        </p:nvSpPr>
        <p:spPr bwMode="auto">
          <a:xfrm>
            <a:off x="1042988" y="4868863"/>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Brocantes</a:t>
            </a:r>
          </a:p>
        </p:txBody>
      </p:sp>
      <p:sp>
        <p:nvSpPr>
          <p:cNvPr id="24635" name="Text Box 61"/>
          <p:cNvSpPr txBox="1">
            <a:spLocks noChangeArrowheads="1"/>
          </p:cNvSpPr>
          <p:nvPr/>
        </p:nvSpPr>
        <p:spPr bwMode="auto">
          <a:xfrm>
            <a:off x="1258888" y="522922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24636" name="Text Box 62"/>
          <p:cNvSpPr txBox="1">
            <a:spLocks noChangeArrowheads="1"/>
          </p:cNvSpPr>
          <p:nvPr/>
        </p:nvSpPr>
        <p:spPr bwMode="auto">
          <a:xfrm>
            <a:off x="34925" y="5661025"/>
            <a:ext cx="1225550" cy="5492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Sites spécialisés (ex: Le Collectionneur)</a:t>
            </a:r>
          </a:p>
        </p:txBody>
      </p:sp>
      <p:sp>
        <p:nvSpPr>
          <p:cNvPr id="24637" name="Text Box 63"/>
          <p:cNvSpPr txBox="1">
            <a:spLocks noChangeArrowheads="1"/>
          </p:cNvSpPr>
          <p:nvPr/>
        </p:nvSpPr>
        <p:spPr bwMode="auto">
          <a:xfrm>
            <a:off x="1042988" y="6165850"/>
            <a:ext cx="1225550"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Sites généraux (ex: Le bon coin)</a:t>
            </a:r>
          </a:p>
        </p:txBody>
      </p:sp>
      <p:sp>
        <p:nvSpPr>
          <p:cNvPr id="24638" name="Text Box 64"/>
          <p:cNvSpPr txBox="1">
            <a:spLocks noChangeArrowheads="1"/>
          </p:cNvSpPr>
          <p:nvPr/>
        </p:nvSpPr>
        <p:spPr bwMode="auto">
          <a:xfrm>
            <a:off x="2484438" y="49418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Boutiques spécialisées</a:t>
            </a:r>
          </a:p>
        </p:txBody>
      </p:sp>
      <p:sp>
        <p:nvSpPr>
          <p:cNvPr id="24639" name="Text Box 65"/>
          <p:cNvSpPr txBox="1">
            <a:spLocks noChangeArrowheads="1"/>
          </p:cNvSpPr>
          <p:nvPr/>
        </p:nvSpPr>
        <p:spPr bwMode="auto">
          <a:xfrm>
            <a:off x="3132138" y="4941888"/>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Forum</a:t>
            </a:r>
          </a:p>
        </p:txBody>
      </p:sp>
      <p:sp>
        <p:nvSpPr>
          <p:cNvPr id="24640" name="Text Box 66"/>
          <p:cNvSpPr txBox="1">
            <a:spLocks noChangeArrowheads="1"/>
          </p:cNvSpPr>
          <p:nvPr/>
        </p:nvSpPr>
        <p:spPr bwMode="auto">
          <a:xfrm>
            <a:off x="3635375" y="4941888"/>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24641" name="Text Box 67"/>
          <p:cNvSpPr txBox="1">
            <a:spLocks noChangeArrowheads="1"/>
          </p:cNvSpPr>
          <p:nvPr/>
        </p:nvSpPr>
        <p:spPr bwMode="auto">
          <a:xfrm>
            <a:off x="3995738" y="53736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Collection spécifique</a:t>
            </a:r>
          </a:p>
        </p:txBody>
      </p:sp>
      <p:sp>
        <p:nvSpPr>
          <p:cNvPr id="24642" name="Text Box 68"/>
          <p:cNvSpPr txBox="1">
            <a:spLocks noChangeArrowheads="1"/>
          </p:cNvSpPr>
          <p:nvPr/>
        </p:nvSpPr>
        <p:spPr bwMode="auto">
          <a:xfrm>
            <a:off x="4643438" y="62372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Pièces rares ou uniques</a:t>
            </a:r>
          </a:p>
        </p:txBody>
      </p:sp>
      <p:sp>
        <p:nvSpPr>
          <p:cNvPr id="24643" name="Text Box 69"/>
          <p:cNvSpPr txBox="1">
            <a:spLocks noChangeArrowheads="1"/>
          </p:cNvSpPr>
          <p:nvPr/>
        </p:nvSpPr>
        <p:spPr bwMode="auto">
          <a:xfrm>
            <a:off x="5076825" y="5300663"/>
            <a:ext cx="900113" cy="8540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Importance de la collection (volume et valeur)</a:t>
            </a:r>
          </a:p>
        </p:txBody>
      </p:sp>
      <p:sp>
        <p:nvSpPr>
          <p:cNvPr id="24644" name="Text Box 70"/>
          <p:cNvSpPr txBox="1">
            <a:spLocks noChangeArrowheads="1"/>
          </p:cNvSpPr>
          <p:nvPr/>
        </p:nvSpPr>
        <p:spPr bwMode="auto">
          <a:xfrm>
            <a:off x="5867400" y="573405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C to C</a:t>
            </a:r>
          </a:p>
        </p:txBody>
      </p:sp>
      <p:sp>
        <p:nvSpPr>
          <p:cNvPr id="24645" name="Text Box 71"/>
          <p:cNvSpPr txBox="1">
            <a:spLocks noChangeArrowheads="1"/>
          </p:cNvSpPr>
          <p:nvPr/>
        </p:nvSpPr>
        <p:spPr bwMode="auto">
          <a:xfrm>
            <a:off x="6300788" y="5300663"/>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Réseaux sociaux</a:t>
            </a:r>
          </a:p>
        </p:txBody>
      </p:sp>
      <p:sp>
        <p:nvSpPr>
          <p:cNvPr id="24646" name="Text Box 72"/>
          <p:cNvSpPr txBox="1">
            <a:spLocks noChangeArrowheads="1"/>
          </p:cNvSpPr>
          <p:nvPr/>
        </p:nvSpPr>
        <p:spPr bwMode="auto">
          <a:xfrm>
            <a:off x="6877050" y="573405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24647" name="Text Box 73"/>
          <p:cNvSpPr txBox="1">
            <a:spLocks noChangeArrowheads="1"/>
          </p:cNvSpPr>
          <p:nvPr/>
        </p:nvSpPr>
        <p:spPr bwMode="auto">
          <a:xfrm>
            <a:off x="7451725" y="5373688"/>
            <a:ext cx="900113"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Edition limitée</a:t>
            </a:r>
          </a:p>
        </p:txBody>
      </p:sp>
      <p:sp>
        <p:nvSpPr>
          <p:cNvPr id="24648" name="Text Box 74"/>
          <p:cNvSpPr txBox="1">
            <a:spLocks noChangeArrowheads="1"/>
          </p:cNvSpPr>
          <p:nvPr/>
        </p:nvSpPr>
        <p:spPr bwMode="auto">
          <a:xfrm>
            <a:off x="8243888" y="5373688"/>
            <a:ext cx="900112" cy="7016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Offre sur une collection entière</a:t>
            </a:r>
          </a:p>
        </p:txBody>
      </p:sp>
      <p:sp>
        <p:nvSpPr>
          <p:cNvPr id="24649" name="Line 75"/>
          <p:cNvSpPr>
            <a:spLocks noChangeShapeType="1"/>
          </p:cNvSpPr>
          <p:nvPr/>
        </p:nvSpPr>
        <p:spPr bwMode="auto">
          <a:xfrm>
            <a:off x="2124075"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24650" name="Text Box 76"/>
          <p:cNvSpPr txBox="1">
            <a:spLocks noChangeArrowheads="1"/>
          </p:cNvSpPr>
          <p:nvPr/>
        </p:nvSpPr>
        <p:spPr bwMode="auto">
          <a:xfrm>
            <a:off x="1727200" y="4941888"/>
            <a:ext cx="900113"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Magazines dédiés</a:t>
            </a:r>
          </a:p>
        </p:txBody>
      </p:sp>
      <p:sp>
        <p:nvSpPr>
          <p:cNvPr id="24651" name="Line 77"/>
          <p:cNvSpPr>
            <a:spLocks noChangeShapeType="1"/>
          </p:cNvSpPr>
          <p:nvPr/>
        </p:nvSpPr>
        <p:spPr bwMode="auto">
          <a:xfrm>
            <a:off x="2555875" y="4581525"/>
            <a:ext cx="0" cy="1008063"/>
          </a:xfrm>
          <a:prstGeom prst="line">
            <a:avLst/>
          </a:prstGeom>
          <a:noFill/>
          <a:ln w="9525">
            <a:solidFill>
              <a:schemeClr val="bg2"/>
            </a:solidFill>
            <a:round/>
            <a:headEnd/>
            <a:tailEnd type="triangle" w="med" len="med"/>
          </a:ln>
        </p:spPr>
        <p:txBody>
          <a:bodyPr wrap="none" anchor="ctr"/>
          <a:lstStyle/>
          <a:p>
            <a:endParaRPr lang="fr-FR"/>
          </a:p>
        </p:txBody>
      </p:sp>
      <p:sp>
        <p:nvSpPr>
          <p:cNvPr id="24652" name="Text Box 78"/>
          <p:cNvSpPr txBox="1">
            <a:spLocks noChangeArrowheads="1"/>
          </p:cNvSpPr>
          <p:nvPr/>
        </p:nvSpPr>
        <p:spPr bwMode="auto">
          <a:xfrm>
            <a:off x="2124075" y="5589588"/>
            <a:ext cx="865188"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Editeurs (ex: Atlas)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85926"/>
            <a:ext cx="8229600" cy="4525963"/>
          </a:xfrm>
        </p:spPr>
        <p:txBody>
          <a:bodyPr>
            <a:normAutofit/>
          </a:bodyPr>
          <a:lstStyle/>
          <a:p>
            <a:pPr>
              <a:buNone/>
            </a:pPr>
            <a:r>
              <a:rPr lang="fr-FR" sz="2000" b="1" dirty="0" smtClean="0"/>
              <a:t>- Forums de discussions</a:t>
            </a:r>
          </a:p>
          <a:p>
            <a:pPr marL="0" indent="0">
              <a:buNone/>
            </a:pPr>
            <a:r>
              <a:rPr lang="fr-FR" sz="2000" dirty="0" smtClean="0">
                <a:hlinkClick r:id="rId2"/>
              </a:rPr>
              <a:t>http://www.touscollectionneurs.com/forum/portal.php</a:t>
            </a:r>
            <a:endParaRPr lang="fr-FR" sz="2000" dirty="0" smtClean="0"/>
          </a:p>
          <a:p>
            <a:pPr marL="0" indent="0">
              <a:buNone/>
            </a:pPr>
            <a:endParaRPr lang="fr-FR" sz="2000" dirty="0" smtClean="0"/>
          </a:p>
          <a:p>
            <a:pPr>
              <a:buNone/>
            </a:pPr>
            <a:r>
              <a:rPr lang="fr-FR" sz="2000" b="1" dirty="0" smtClean="0"/>
              <a:t>- Internet </a:t>
            </a:r>
          </a:p>
          <a:p>
            <a:pPr>
              <a:buNone/>
            </a:pPr>
            <a:endParaRPr lang="fr-FR" sz="2000" b="1" dirty="0" smtClean="0"/>
          </a:p>
          <a:p>
            <a:pPr>
              <a:buNone/>
            </a:pPr>
            <a:r>
              <a:rPr lang="fr-FR" sz="2000" b="1" dirty="0" smtClean="0"/>
              <a:t>- Salons spécialisés</a:t>
            </a:r>
          </a:p>
          <a:p>
            <a:pPr>
              <a:buNone/>
            </a:pPr>
            <a:r>
              <a:rPr lang="fr-FR" sz="2000" dirty="0" smtClean="0">
                <a:hlinkClick r:id="rId3"/>
              </a:rPr>
              <a:t>http://www.brocorama.com/salon-de-collectionneurs</a:t>
            </a:r>
            <a:endParaRPr lang="fr-FR" sz="2000" dirty="0" smtClean="0"/>
          </a:p>
          <a:p>
            <a:pPr marL="0" indent="0">
              <a:buNone/>
            </a:pPr>
            <a:r>
              <a:rPr lang="fr-FR" sz="2000" dirty="0" err="1" smtClean="0"/>
              <a:t>Brocarama</a:t>
            </a:r>
            <a:r>
              <a:rPr lang="fr-FR" sz="2000" dirty="0" smtClean="0"/>
              <a:t> est un site pour trouver les dates des différents salons de collectionneurs en France, en fonction des thématiques (philatélie, cartes postales </a:t>
            </a:r>
            <a:r>
              <a:rPr lang="fr-FR" sz="2000" dirty="0" smtClean="0"/>
              <a:t>anciennes...)</a:t>
            </a:r>
            <a:endParaRPr lang="fr-FR" sz="2000" dirty="0" smtClean="0"/>
          </a:p>
          <a:p>
            <a:pPr>
              <a:buNone/>
            </a:pPr>
            <a:endParaRPr lang="fr-FR" b="1" dirty="0" smtClean="0"/>
          </a:p>
          <a:p>
            <a:pPr>
              <a:buNone/>
            </a:pPr>
            <a:endParaRPr lang="fr-FR" dirty="0"/>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33</a:t>
            </a:fld>
            <a:endParaRPr lang="fr-FR"/>
          </a:p>
        </p:txBody>
      </p:sp>
      <p:sp>
        <p:nvSpPr>
          <p:cNvPr id="7" name="Titre 1"/>
          <p:cNvSpPr>
            <a:spLocks noGrp="1"/>
          </p:cNvSpPr>
          <p:nvPr>
            <p:ph type="title"/>
          </p:nvPr>
        </p:nvSpPr>
        <p:spPr>
          <a:xfrm>
            <a:off x="457200" y="285736"/>
            <a:ext cx="8229600" cy="1143000"/>
          </a:xfrm>
        </p:spPr>
        <p:txBody>
          <a:bodyPr>
            <a:normAutofit fontScale="90000"/>
          </a:bodyPr>
          <a:lstStyle/>
          <a:p>
            <a:r>
              <a:rPr lang="fr-FR" b="1" cap="small" dirty="0" smtClean="0">
                <a:solidFill>
                  <a:schemeClr val="tx1">
                    <a:lumMod val="85000"/>
                    <a:lumOff val="15000"/>
                  </a:schemeClr>
                </a:solidFill>
              </a:rPr>
              <a:t>Où toucher les collectionneurs ? </a:t>
            </a:r>
            <a:br>
              <a:rPr lang="fr-FR" b="1" cap="small" dirty="0" smtClean="0">
                <a:solidFill>
                  <a:schemeClr val="tx1">
                    <a:lumMod val="85000"/>
                    <a:lumOff val="15000"/>
                  </a:schemeClr>
                </a:solidFill>
              </a:rPr>
            </a:br>
            <a:r>
              <a:rPr lang="fr-FR" sz="3100" b="1" dirty="0" smtClean="0">
                <a:solidFill>
                  <a:srgbClr val="C00000"/>
                </a:solidFill>
              </a:rPr>
              <a:t>La communication</a:t>
            </a:r>
            <a:endParaRPr lang="fr-FR" sz="3100" b="1" dirty="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txBox="1">
            <a:spLocks noGrp="1"/>
          </p:cNvSpPr>
          <p:nvPr/>
        </p:nvSpPr>
        <p:spPr>
          <a:xfrm>
            <a:off x="468313" y="6453188"/>
            <a:ext cx="2133600" cy="365125"/>
          </a:xfrm>
          <a:prstGeom prst="rect">
            <a:avLst/>
          </a:prstGeom>
          <a:noFill/>
        </p:spPr>
        <p:txBody>
          <a:bodyPr anchor="ctr"/>
          <a:lstStyle/>
          <a:p>
            <a:pPr algn="l" fontAlgn="auto">
              <a:spcBef>
                <a:spcPts val="0"/>
              </a:spcBef>
              <a:spcAft>
                <a:spcPts val="0"/>
              </a:spcAft>
              <a:defRPr/>
            </a:pPr>
            <a:r>
              <a:rPr lang="fr-FR" sz="1200">
                <a:solidFill>
                  <a:schemeClr val="tx1">
                    <a:tint val="75000"/>
                  </a:schemeClr>
                </a:solidFill>
                <a:latin typeface="+mn-lt"/>
                <a:cs typeface="+mn-cs"/>
              </a:rPr>
              <a:t>19/05/2012</a:t>
            </a:r>
          </a:p>
        </p:txBody>
      </p:sp>
      <p:sp>
        <p:nvSpPr>
          <p:cNvPr id="5" name="Espace réservé du pied de page 4"/>
          <p:cNvSpPr txBox="1">
            <a:spLocks noGrp="1"/>
          </p:cNvSpPr>
          <p:nvPr/>
        </p:nvSpPr>
        <p:spPr>
          <a:xfrm>
            <a:off x="3124200" y="6356350"/>
            <a:ext cx="2895600" cy="365125"/>
          </a:xfrm>
          <a:prstGeom prst="rect">
            <a:avLst/>
          </a:prstGeom>
          <a:noFill/>
        </p:spPr>
        <p:txBody>
          <a:bodyPr anchor="ctr"/>
          <a:lstStyle/>
          <a:p>
            <a:pPr fontAlgn="auto">
              <a:spcBef>
                <a:spcPts val="0"/>
              </a:spcBef>
              <a:spcAft>
                <a:spcPts val="0"/>
              </a:spcAft>
              <a:defRPr/>
            </a:pPr>
            <a:r>
              <a:rPr lang="fr-FR" sz="1200">
                <a:solidFill>
                  <a:schemeClr val="tx1">
                    <a:tint val="75000"/>
                  </a:schemeClr>
                </a:solidFill>
                <a:latin typeface="+mn-lt"/>
                <a:cs typeface="+mn-cs"/>
              </a:rPr>
              <a:t>Politique de l'offre et nouveaux marchés - Isabelle Wallart</a:t>
            </a:r>
          </a:p>
        </p:txBody>
      </p:sp>
      <p:sp>
        <p:nvSpPr>
          <p:cNvPr id="6"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A6A7483-519A-41E4-8D1D-7F344D638CFA}" type="slidenum">
              <a:rPr lang="fr-FR" sz="1200">
                <a:solidFill>
                  <a:schemeClr val="tx1">
                    <a:tint val="75000"/>
                  </a:schemeClr>
                </a:solidFill>
                <a:latin typeface="+mn-lt"/>
                <a:cs typeface="+mn-cs"/>
              </a:rPr>
              <a:pPr algn="r" fontAlgn="auto">
                <a:spcBef>
                  <a:spcPts val="0"/>
                </a:spcBef>
                <a:spcAft>
                  <a:spcPts val="0"/>
                </a:spcAft>
                <a:defRPr/>
              </a:pPr>
              <a:t>34</a:t>
            </a:fld>
            <a:endParaRPr lang="fr-FR" sz="1200">
              <a:solidFill>
                <a:schemeClr val="tx1">
                  <a:tint val="75000"/>
                </a:schemeClr>
              </a:solidFill>
              <a:latin typeface="+mn-lt"/>
              <a:cs typeface="+mn-cs"/>
            </a:endParaRPr>
          </a:p>
        </p:txBody>
      </p:sp>
      <p:sp>
        <p:nvSpPr>
          <p:cNvPr id="25605" name="Espace réservé du contenu 2"/>
          <p:cNvSpPr>
            <a:spLocks/>
          </p:cNvSpPr>
          <p:nvPr/>
        </p:nvSpPr>
        <p:spPr bwMode="auto">
          <a:xfrm>
            <a:off x="214313" y="1071546"/>
            <a:ext cx="8929687" cy="4525962"/>
          </a:xfrm>
          <a:prstGeom prst="rect">
            <a:avLst/>
          </a:prstGeom>
          <a:noFill/>
          <a:ln w="9525">
            <a:noFill/>
            <a:miter lim="800000"/>
            <a:headEnd/>
            <a:tailEnd/>
          </a:ln>
        </p:spPr>
        <p:txBody>
          <a:bodyPr/>
          <a:lstStyle/>
          <a:p>
            <a:pPr marL="450850" indent="-450850" algn="l">
              <a:spcBef>
                <a:spcPct val="20000"/>
              </a:spcBef>
              <a:buFontTx/>
              <a:buAutoNum type="arabicPeriod" startAt="3"/>
            </a:pPr>
            <a:r>
              <a:rPr lang="fr-FR" sz="3200" b="1" dirty="0">
                <a:solidFill>
                  <a:schemeClr val="tx1"/>
                </a:solidFill>
              </a:rPr>
              <a:t>Comment toucher les collectionneurs ?</a:t>
            </a:r>
          </a:p>
          <a:p>
            <a:pPr marL="450850" indent="-450850" algn="l">
              <a:spcBef>
                <a:spcPct val="20000"/>
              </a:spcBef>
            </a:pPr>
            <a:r>
              <a:rPr lang="fr-FR" sz="3200" dirty="0">
                <a:solidFill>
                  <a:srgbClr val="C00000"/>
                </a:solidFill>
              </a:rPr>
              <a:t>3.1. Les attentes et les évolutions de consommation</a:t>
            </a:r>
          </a:p>
          <a:p>
            <a:pPr marL="450850" indent="-450850" algn="l">
              <a:spcBef>
                <a:spcPct val="20000"/>
              </a:spcBef>
            </a:pPr>
            <a:r>
              <a:rPr lang="fr-FR" sz="3200" dirty="0">
                <a:solidFill>
                  <a:schemeClr val="tx1"/>
                </a:solidFill>
              </a:rPr>
              <a:t>3.2. Les nouvelles tendances : le C to C et les réseaux sociaux</a:t>
            </a:r>
          </a:p>
          <a:p>
            <a:pPr marL="450850" indent="-450850" algn="l">
              <a:spcBef>
                <a:spcPct val="20000"/>
              </a:spcBef>
            </a:pPr>
            <a:r>
              <a:rPr lang="fr-FR" sz="3200" dirty="0">
                <a:solidFill>
                  <a:schemeClr val="tx1"/>
                </a:solidFill>
              </a:rPr>
              <a:t>3.3. Les offres promotionnelles et les éditions limitées</a:t>
            </a:r>
          </a:p>
          <a:p>
            <a:pPr marL="450850" indent="-450850" algn="l">
              <a:spcBef>
                <a:spcPct val="20000"/>
              </a:spcBef>
              <a:buFontTx/>
              <a:buChar char="•"/>
            </a:pPr>
            <a:endParaRPr lang="fr-FR" sz="3200" dirty="0">
              <a:solidFill>
                <a:schemeClr val="tx1"/>
              </a:solidFill>
            </a:endParaRPr>
          </a:p>
        </p:txBody>
      </p:sp>
      <p:pic>
        <p:nvPicPr>
          <p:cNvPr id="7" name="Picture 2" descr="C:\Users\bureau\Desktop\Wallart - Binome\timbre-centre-renverse-jenny.jpg"/>
          <p:cNvPicPr>
            <a:picLocks noChangeAspect="1" noChangeArrowheads="1"/>
          </p:cNvPicPr>
          <p:nvPr/>
        </p:nvPicPr>
        <p:blipFill>
          <a:blip r:embed="rId2"/>
          <a:srcRect/>
          <a:stretch>
            <a:fillRect/>
          </a:stretch>
        </p:blipFill>
        <p:spPr bwMode="auto">
          <a:xfrm>
            <a:off x="5643570" y="4000504"/>
            <a:ext cx="2307149" cy="217448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2916238" y="2276475"/>
            <a:ext cx="3168650" cy="503238"/>
          </a:xfrm>
          <a:prstGeom prst="rect">
            <a:avLst/>
          </a:prstGeom>
          <a:solidFill>
            <a:srgbClr val="FF5050"/>
          </a:solidFill>
          <a:ln w="9525">
            <a:solidFill>
              <a:srgbClr val="FF5050"/>
            </a:solidFill>
            <a:miter lim="800000"/>
            <a:headEnd/>
            <a:tailEnd/>
          </a:ln>
        </p:spPr>
        <p:txBody>
          <a:bodyPr wrap="none" anchor="ctr"/>
          <a:lstStyle/>
          <a:p>
            <a:r>
              <a:rPr lang="fr-FR" sz="1300">
                <a:solidFill>
                  <a:schemeClr val="tx1"/>
                </a:solidFill>
              </a:rPr>
              <a:t>Comment séduire les collectionneurs ?</a:t>
            </a:r>
          </a:p>
        </p:txBody>
      </p:sp>
      <p:sp>
        <p:nvSpPr>
          <p:cNvPr id="26627" name="Rectangle 5"/>
          <p:cNvSpPr>
            <a:spLocks noChangeArrowheads="1"/>
          </p:cNvSpPr>
          <p:nvPr/>
        </p:nvSpPr>
        <p:spPr bwMode="auto">
          <a:xfrm>
            <a:off x="5580063" y="2924175"/>
            <a:ext cx="3168650" cy="503238"/>
          </a:xfrm>
          <a:prstGeom prst="rect">
            <a:avLst/>
          </a:prstGeom>
          <a:solidFill>
            <a:srgbClr val="0000FF"/>
          </a:solidFill>
          <a:ln w="9525">
            <a:solidFill>
              <a:srgbClr val="0000FF"/>
            </a:solidFill>
            <a:miter lim="800000"/>
            <a:headEnd/>
            <a:tailEnd/>
          </a:ln>
        </p:spPr>
        <p:txBody>
          <a:bodyPr wrap="none" anchor="ctr"/>
          <a:lstStyle/>
          <a:p>
            <a:r>
              <a:rPr lang="fr-FR" sz="1300"/>
              <a:t>Comment toucher les collectionneurs ?</a:t>
            </a:r>
          </a:p>
        </p:txBody>
      </p:sp>
      <p:sp>
        <p:nvSpPr>
          <p:cNvPr id="26628" name="Rectangle 6"/>
          <p:cNvSpPr>
            <a:spLocks noChangeArrowheads="1"/>
          </p:cNvSpPr>
          <p:nvPr/>
        </p:nvSpPr>
        <p:spPr bwMode="auto">
          <a:xfrm>
            <a:off x="323850" y="2997200"/>
            <a:ext cx="3168650" cy="503238"/>
          </a:xfrm>
          <a:prstGeom prst="rect">
            <a:avLst/>
          </a:prstGeom>
          <a:solidFill>
            <a:schemeClr val="bg2"/>
          </a:solidFill>
          <a:ln w="9525">
            <a:solidFill>
              <a:schemeClr val="bg2"/>
            </a:solidFill>
            <a:miter lim="800000"/>
            <a:headEnd/>
            <a:tailEnd/>
          </a:ln>
        </p:spPr>
        <p:txBody>
          <a:bodyPr wrap="none" anchor="ctr"/>
          <a:lstStyle/>
          <a:p>
            <a:r>
              <a:rPr lang="fr-FR" sz="1300"/>
              <a:t>Où toucher les collectionneurs</a:t>
            </a:r>
            <a:r>
              <a:rPr lang="fr-FR" sz="1300">
                <a:solidFill>
                  <a:schemeClr val="tx1"/>
                </a:solidFill>
              </a:rPr>
              <a:t> </a:t>
            </a:r>
            <a:r>
              <a:rPr lang="fr-FR" sz="1300"/>
              <a:t>?</a:t>
            </a:r>
          </a:p>
        </p:txBody>
      </p:sp>
      <p:sp>
        <p:nvSpPr>
          <p:cNvPr id="26629" name="Rectangle 7"/>
          <p:cNvSpPr>
            <a:spLocks noChangeArrowheads="1"/>
          </p:cNvSpPr>
          <p:nvPr/>
        </p:nvSpPr>
        <p:spPr bwMode="auto">
          <a:xfrm>
            <a:off x="2916238" y="1557338"/>
            <a:ext cx="3168650"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Comment définir les collectionneurs ?</a:t>
            </a:r>
          </a:p>
        </p:txBody>
      </p:sp>
      <p:sp>
        <p:nvSpPr>
          <p:cNvPr id="26630" name="Rectangle 8"/>
          <p:cNvSpPr>
            <a:spLocks noChangeArrowheads="1"/>
          </p:cNvSpPr>
          <p:nvPr/>
        </p:nvSpPr>
        <p:spPr bwMode="auto">
          <a:xfrm>
            <a:off x="468313" y="12684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Caractéristiques des </a:t>
            </a:r>
          </a:p>
          <a:p>
            <a:r>
              <a:rPr lang="fr-FR" sz="1300">
                <a:solidFill>
                  <a:schemeClr val="tx1"/>
                </a:solidFill>
              </a:rPr>
              <a:t>collectionneurs ?</a:t>
            </a:r>
          </a:p>
        </p:txBody>
      </p:sp>
      <p:sp>
        <p:nvSpPr>
          <p:cNvPr id="26631" name="Rectangle 9"/>
          <p:cNvSpPr>
            <a:spLocks noChangeArrowheads="1"/>
          </p:cNvSpPr>
          <p:nvPr/>
        </p:nvSpPr>
        <p:spPr bwMode="auto">
          <a:xfrm>
            <a:off x="3492500" y="8366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Quel est l’intérêt ?</a:t>
            </a:r>
          </a:p>
        </p:txBody>
      </p:sp>
      <p:sp>
        <p:nvSpPr>
          <p:cNvPr id="26632" name="Rectangle 10"/>
          <p:cNvSpPr>
            <a:spLocks noChangeArrowheads="1"/>
          </p:cNvSpPr>
          <p:nvPr/>
        </p:nvSpPr>
        <p:spPr bwMode="auto">
          <a:xfrm>
            <a:off x="6588125" y="12684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Accessibilité ?</a:t>
            </a:r>
          </a:p>
        </p:txBody>
      </p:sp>
      <p:sp>
        <p:nvSpPr>
          <p:cNvPr id="26633" name="Rectangle 11"/>
          <p:cNvSpPr>
            <a:spLocks noChangeArrowheads="1"/>
          </p:cNvSpPr>
          <p:nvPr/>
        </p:nvSpPr>
        <p:spPr bwMode="auto">
          <a:xfrm>
            <a:off x="34925" y="3933825"/>
            <a:ext cx="1368425" cy="647700"/>
          </a:xfrm>
          <a:prstGeom prst="rect">
            <a:avLst/>
          </a:prstGeom>
          <a:solidFill>
            <a:schemeClr val="bg2"/>
          </a:solidFill>
          <a:ln w="9525">
            <a:solidFill>
              <a:schemeClr val="bg2"/>
            </a:solidFill>
            <a:miter lim="800000"/>
            <a:headEnd/>
            <a:tailEnd/>
          </a:ln>
        </p:spPr>
        <p:txBody>
          <a:bodyPr anchor="ctr"/>
          <a:lstStyle/>
          <a:p>
            <a:r>
              <a:rPr lang="fr-FR" sz="1300"/>
              <a:t>Quel environnement ?</a:t>
            </a:r>
          </a:p>
        </p:txBody>
      </p:sp>
      <p:sp>
        <p:nvSpPr>
          <p:cNvPr id="26634" name="Rectangle 12"/>
          <p:cNvSpPr>
            <a:spLocks noChangeArrowheads="1"/>
          </p:cNvSpPr>
          <p:nvPr/>
        </p:nvSpPr>
        <p:spPr bwMode="auto">
          <a:xfrm>
            <a:off x="1547813" y="3933825"/>
            <a:ext cx="1295400" cy="647700"/>
          </a:xfrm>
          <a:prstGeom prst="rect">
            <a:avLst/>
          </a:prstGeom>
          <a:solidFill>
            <a:schemeClr val="bg2"/>
          </a:solidFill>
          <a:ln w="9525">
            <a:solidFill>
              <a:schemeClr val="bg2"/>
            </a:solidFill>
            <a:miter lim="800000"/>
            <a:headEnd/>
            <a:tailEnd/>
          </a:ln>
        </p:spPr>
        <p:txBody>
          <a:bodyPr anchor="ctr"/>
          <a:lstStyle/>
          <a:p>
            <a:r>
              <a:rPr lang="fr-FR" sz="1300"/>
              <a:t>Quel Circuit de distribution ?</a:t>
            </a:r>
          </a:p>
        </p:txBody>
      </p:sp>
      <p:sp>
        <p:nvSpPr>
          <p:cNvPr id="26635" name="Rectangle 13"/>
          <p:cNvSpPr>
            <a:spLocks noChangeArrowheads="1"/>
          </p:cNvSpPr>
          <p:nvPr/>
        </p:nvSpPr>
        <p:spPr bwMode="auto">
          <a:xfrm>
            <a:off x="2916238" y="3933825"/>
            <a:ext cx="1368425" cy="647700"/>
          </a:xfrm>
          <a:prstGeom prst="rect">
            <a:avLst/>
          </a:prstGeom>
          <a:solidFill>
            <a:schemeClr val="bg2"/>
          </a:solidFill>
          <a:ln w="9525">
            <a:solidFill>
              <a:schemeClr val="bg2"/>
            </a:solidFill>
            <a:miter lim="800000"/>
            <a:headEnd/>
            <a:tailEnd/>
          </a:ln>
        </p:spPr>
        <p:txBody>
          <a:bodyPr anchor="ctr"/>
          <a:lstStyle/>
          <a:p>
            <a:r>
              <a:rPr lang="fr-FR" sz="1300"/>
              <a:t>Comment communiquer ?</a:t>
            </a:r>
          </a:p>
        </p:txBody>
      </p:sp>
      <p:sp>
        <p:nvSpPr>
          <p:cNvPr id="26636" name="Rectangle 14"/>
          <p:cNvSpPr>
            <a:spLocks noChangeArrowheads="1"/>
          </p:cNvSpPr>
          <p:nvPr/>
        </p:nvSpPr>
        <p:spPr bwMode="auto">
          <a:xfrm>
            <a:off x="4356100" y="3933825"/>
            <a:ext cx="1439863" cy="647700"/>
          </a:xfrm>
          <a:prstGeom prst="rect">
            <a:avLst/>
          </a:prstGeom>
          <a:solidFill>
            <a:srgbClr val="0000FF"/>
          </a:solidFill>
          <a:ln w="9525">
            <a:solidFill>
              <a:srgbClr val="0000FF"/>
            </a:solidFill>
            <a:miter lim="800000"/>
            <a:headEnd/>
            <a:tailEnd/>
          </a:ln>
        </p:spPr>
        <p:txBody>
          <a:bodyPr anchor="ctr"/>
          <a:lstStyle/>
          <a:p>
            <a:r>
              <a:rPr lang="fr-FR" sz="1300"/>
              <a:t>Quelles sont leurs attentes ?</a:t>
            </a:r>
          </a:p>
        </p:txBody>
      </p:sp>
      <p:sp>
        <p:nvSpPr>
          <p:cNvPr id="26637" name="Rectangle 15"/>
          <p:cNvSpPr>
            <a:spLocks noChangeArrowheads="1"/>
          </p:cNvSpPr>
          <p:nvPr/>
        </p:nvSpPr>
        <p:spPr bwMode="auto">
          <a:xfrm>
            <a:off x="5867400" y="3860800"/>
            <a:ext cx="1655763" cy="719138"/>
          </a:xfrm>
          <a:prstGeom prst="rect">
            <a:avLst/>
          </a:prstGeom>
          <a:solidFill>
            <a:schemeClr val="bg2"/>
          </a:solidFill>
          <a:ln w="9525">
            <a:solidFill>
              <a:schemeClr val="bg2"/>
            </a:solidFill>
            <a:miter lim="800000"/>
            <a:headEnd/>
            <a:tailEnd/>
          </a:ln>
        </p:spPr>
        <p:txBody>
          <a:bodyPr anchor="ctr"/>
          <a:lstStyle/>
          <a:p>
            <a:r>
              <a:rPr lang="fr-FR" sz="1300"/>
              <a:t>Quelles sont les nouvelles tendances ?</a:t>
            </a:r>
          </a:p>
        </p:txBody>
      </p:sp>
      <p:sp>
        <p:nvSpPr>
          <p:cNvPr id="26638" name="Rectangle 16"/>
          <p:cNvSpPr>
            <a:spLocks noChangeArrowheads="1"/>
          </p:cNvSpPr>
          <p:nvPr/>
        </p:nvSpPr>
        <p:spPr bwMode="auto">
          <a:xfrm>
            <a:off x="7596188" y="3933825"/>
            <a:ext cx="1476375" cy="647700"/>
          </a:xfrm>
          <a:prstGeom prst="rect">
            <a:avLst/>
          </a:prstGeom>
          <a:solidFill>
            <a:schemeClr val="bg2"/>
          </a:solidFill>
          <a:ln w="9525">
            <a:solidFill>
              <a:schemeClr val="bg2"/>
            </a:solidFill>
            <a:miter lim="800000"/>
            <a:headEnd/>
            <a:tailEnd/>
          </a:ln>
        </p:spPr>
        <p:txBody>
          <a:bodyPr anchor="ctr"/>
          <a:lstStyle/>
          <a:p>
            <a:r>
              <a:rPr lang="fr-FR" sz="1300"/>
              <a:t>Offres promotionnelles ?</a:t>
            </a:r>
          </a:p>
        </p:txBody>
      </p:sp>
      <p:sp>
        <p:nvSpPr>
          <p:cNvPr id="26639" name="Line 17"/>
          <p:cNvSpPr>
            <a:spLocks noChangeShapeType="1"/>
          </p:cNvSpPr>
          <p:nvPr/>
        </p:nvSpPr>
        <p:spPr bwMode="auto">
          <a:xfrm flipV="1">
            <a:off x="4427538" y="1341438"/>
            <a:ext cx="0" cy="215900"/>
          </a:xfrm>
          <a:prstGeom prst="line">
            <a:avLst/>
          </a:prstGeom>
          <a:noFill/>
          <a:ln w="12700">
            <a:solidFill>
              <a:schemeClr val="bg2"/>
            </a:solidFill>
            <a:round/>
            <a:headEnd/>
            <a:tailEnd/>
          </a:ln>
        </p:spPr>
        <p:txBody>
          <a:bodyPr wrap="none" anchor="ctr"/>
          <a:lstStyle/>
          <a:p>
            <a:endParaRPr lang="fr-FR"/>
          </a:p>
        </p:txBody>
      </p:sp>
      <p:sp>
        <p:nvSpPr>
          <p:cNvPr id="26640" name="Line 18"/>
          <p:cNvSpPr>
            <a:spLocks noChangeShapeType="1"/>
          </p:cNvSpPr>
          <p:nvPr/>
        </p:nvSpPr>
        <p:spPr bwMode="auto">
          <a:xfrm flipV="1">
            <a:off x="6084888" y="1773238"/>
            <a:ext cx="792162" cy="215900"/>
          </a:xfrm>
          <a:prstGeom prst="line">
            <a:avLst/>
          </a:prstGeom>
          <a:noFill/>
          <a:ln w="12700">
            <a:solidFill>
              <a:schemeClr val="bg2"/>
            </a:solidFill>
            <a:round/>
            <a:headEnd/>
            <a:tailEnd/>
          </a:ln>
        </p:spPr>
        <p:txBody>
          <a:bodyPr wrap="none" anchor="ctr"/>
          <a:lstStyle/>
          <a:p>
            <a:endParaRPr lang="fr-FR"/>
          </a:p>
        </p:txBody>
      </p:sp>
      <p:sp>
        <p:nvSpPr>
          <p:cNvPr id="26641" name="Line 19"/>
          <p:cNvSpPr>
            <a:spLocks noChangeShapeType="1"/>
          </p:cNvSpPr>
          <p:nvPr/>
        </p:nvSpPr>
        <p:spPr bwMode="auto">
          <a:xfrm flipH="1" flipV="1">
            <a:off x="2411413" y="1484313"/>
            <a:ext cx="504825" cy="360362"/>
          </a:xfrm>
          <a:prstGeom prst="line">
            <a:avLst/>
          </a:prstGeom>
          <a:noFill/>
          <a:ln w="12700">
            <a:solidFill>
              <a:schemeClr val="bg2"/>
            </a:solidFill>
            <a:round/>
            <a:headEnd/>
            <a:tailEnd/>
          </a:ln>
        </p:spPr>
        <p:txBody>
          <a:bodyPr wrap="none" anchor="ctr"/>
          <a:lstStyle/>
          <a:p>
            <a:endParaRPr lang="fr-FR"/>
          </a:p>
        </p:txBody>
      </p:sp>
      <p:sp>
        <p:nvSpPr>
          <p:cNvPr id="26642" name="Line 20"/>
          <p:cNvSpPr>
            <a:spLocks noChangeShapeType="1"/>
          </p:cNvSpPr>
          <p:nvPr/>
        </p:nvSpPr>
        <p:spPr bwMode="auto">
          <a:xfrm flipV="1">
            <a:off x="8270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6643" name="Line 21"/>
          <p:cNvSpPr>
            <a:spLocks noChangeShapeType="1"/>
          </p:cNvSpPr>
          <p:nvPr/>
        </p:nvSpPr>
        <p:spPr bwMode="auto">
          <a:xfrm flipV="1">
            <a:off x="4427538" y="2060575"/>
            <a:ext cx="0" cy="215900"/>
          </a:xfrm>
          <a:prstGeom prst="line">
            <a:avLst/>
          </a:prstGeom>
          <a:noFill/>
          <a:ln w="9525">
            <a:solidFill>
              <a:schemeClr val="bg2"/>
            </a:solidFill>
            <a:round/>
            <a:headEnd/>
            <a:tailEnd type="triangle" w="med" len="med"/>
          </a:ln>
        </p:spPr>
        <p:txBody>
          <a:bodyPr wrap="none" anchor="ctr"/>
          <a:lstStyle/>
          <a:p>
            <a:endParaRPr lang="fr-FR"/>
          </a:p>
        </p:txBody>
      </p:sp>
      <p:sp>
        <p:nvSpPr>
          <p:cNvPr id="26644" name="Line 22"/>
          <p:cNvSpPr>
            <a:spLocks noChangeShapeType="1"/>
          </p:cNvSpPr>
          <p:nvPr/>
        </p:nvSpPr>
        <p:spPr bwMode="auto">
          <a:xfrm flipV="1">
            <a:off x="3492500" y="2781300"/>
            <a:ext cx="935038" cy="360363"/>
          </a:xfrm>
          <a:prstGeom prst="line">
            <a:avLst/>
          </a:prstGeom>
          <a:noFill/>
          <a:ln w="9525">
            <a:solidFill>
              <a:schemeClr val="bg2"/>
            </a:solidFill>
            <a:round/>
            <a:headEnd type="triangle" w="med" len="med"/>
            <a:tailEnd/>
          </a:ln>
        </p:spPr>
        <p:txBody>
          <a:bodyPr wrap="none" anchor="ctr"/>
          <a:lstStyle/>
          <a:p>
            <a:endParaRPr lang="fr-FR"/>
          </a:p>
        </p:txBody>
      </p:sp>
      <p:sp>
        <p:nvSpPr>
          <p:cNvPr id="26645" name="Line 23"/>
          <p:cNvSpPr>
            <a:spLocks noChangeShapeType="1"/>
          </p:cNvSpPr>
          <p:nvPr/>
        </p:nvSpPr>
        <p:spPr bwMode="auto">
          <a:xfrm flipH="1" flipV="1">
            <a:off x="4427538" y="2781300"/>
            <a:ext cx="1152525" cy="360363"/>
          </a:xfrm>
          <a:prstGeom prst="line">
            <a:avLst/>
          </a:prstGeom>
          <a:noFill/>
          <a:ln w="9525">
            <a:solidFill>
              <a:srgbClr val="FF5050"/>
            </a:solidFill>
            <a:round/>
            <a:headEnd type="triangle" w="med" len="med"/>
            <a:tailEnd/>
          </a:ln>
        </p:spPr>
        <p:txBody>
          <a:bodyPr wrap="none" anchor="ctr"/>
          <a:lstStyle/>
          <a:p>
            <a:endParaRPr lang="fr-FR"/>
          </a:p>
        </p:txBody>
      </p:sp>
      <p:sp>
        <p:nvSpPr>
          <p:cNvPr id="26646" name="Line 24"/>
          <p:cNvSpPr>
            <a:spLocks noChangeShapeType="1"/>
          </p:cNvSpPr>
          <p:nvPr/>
        </p:nvSpPr>
        <p:spPr bwMode="auto">
          <a:xfrm flipH="1">
            <a:off x="1187450" y="3500438"/>
            <a:ext cx="431800" cy="433387"/>
          </a:xfrm>
          <a:prstGeom prst="line">
            <a:avLst/>
          </a:prstGeom>
          <a:noFill/>
          <a:ln w="9525">
            <a:solidFill>
              <a:schemeClr val="bg2"/>
            </a:solidFill>
            <a:round/>
            <a:headEnd/>
            <a:tailEnd type="triangle" w="med" len="med"/>
          </a:ln>
        </p:spPr>
        <p:txBody>
          <a:bodyPr wrap="none" anchor="ctr"/>
          <a:lstStyle/>
          <a:p>
            <a:endParaRPr lang="fr-FR"/>
          </a:p>
        </p:txBody>
      </p:sp>
      <p:sp>
        <p:nvSpPr>
          <p:cNvPr id="26647" name="Line 25"/>
          <p:cNvSpPr>
            <a:spLocks noChangeShapeType="1"/>
          </p:cNvSpPr>
          <p:nvPr/>
        </p:nvSpPr>
        <p:spPr bwMode="auto">
          <a:xfrm>
            <a:off x="1763713" y="3500438"/>
            <a:ext cx="144462" cy="433387"/>
          </a:xfrm>
          <a:prstGeom prst="line">
            <a:avLst/>
          </a:prstGeom>
          <a:noFill/>
          <a:ln w="9525">
            <a:solidFill>
              <a:schemeClr val="bg2"/>
            </a:solidFill>
            <a:round/>
            <a:headEnd/>
            <a:tailEnd type="triangle" w="med" len="med"/>
          </a:ln>
        </p:spPr>
        <p:txBody>
          <a:bodyPr wrap="none" anchor="ctr"/>
          <a:lstStyle/>
          <a:p>
            <a:endParaRPr lang="fr-FR"/>
          </a:p>
        </p:txBody>
      </p:sp>
      <p:sp>
        <p:nvSpPr>
          <p:cNvPr id="26648" name="Line 26"/>
          <p:cNvSpPr>
            <a:spLocks noChangeShapeType="1"/>
          </p:cNvSpPr>
          <p:nvPr/>
        </p:nvSpPr>
        <p:spPr bwMode="auto">
          <a:xfrm>
            <a:off x="2268538" y="3500438"/>
            <a:ext cx="1150937" cy="433387"/>
          </a:xfrm>
          <a:prstGeom prst="line">
            <a:avLst/>
          </a:prstGeom>
          <a:noFill/>
          <a:ln w="9525">
            <a:solidFill>
              <a:schemeClr val="bg2"/>
            </a:solidFill>
            <a:round/>
            <a:headEnd/>
            <a:tailEnd type="triangle" w="med" len="med"/>
          </a:ln>
        </p:spPr>
        <p:txBody>
          <a:bodyPr wrap="none" anchor="ctr"/>
          <a:lstStyle/>
          <a:p>
            <a:endParaRPr lang="fr-FR"/>
          </a:p>
        </p:txBody>
      </p:sp>
      <p:sp>
        <p:nvSpPr>
          <p:cNvPr id="26649" name="Line 27"/>
          <p:cNvSpPr>
            <a:spLocks noChangeShapeType="1"/>
          </p:cNvSpPr>
          <p:nvPr/>
        </p:nvSpPr>
        <p:spPr bwMode="auto">
          <a:xfrm flipH="1">
            <a:off x="5148263" y="3429000"/>
            <a:ext cx="1439862" cy="504825"/>
          </a:xfrm>
          <a:prstGeom prst="line">
            <a:avLst/>
          </a:prstGeom>
          <a:noFill/>
          <a:ln w="9525">
            <a:solidFill>
              <a:srgbClr val="0000FF"/>
            </a:solidFill>
            <a:round/>
            <a:headEnd/>
            <a:tailEnd type="triangle" w="med" len="med"/>
          </a:ln>
        </p:spPr>
        <p:txBody>
          <a:bodyPr wrap="none" anchor="ctr"/>
          <a:lstStyle/>
          <a:p>
            <a:endParaRPr lang="fr-FR"/>
          </a:p>
        </p:txBody>
      </p:sp>
      <p:sp>
        <p:nvSpPr>
          <p:cNvPr id="26650" name="Line 28"/>
          <p:cNvSpPr>
            <a:spLocks noChangeShapeType="1"/>
          </p:cNvSpPr>
          <p:nvPr/>
        </p:nvSpPr>
        <p:spPr bwMode="auto">
          <a:xfrm>
            <a:off x="6877050" y="3429000"/>
            <a:ext cx="0" cy="431800"/>
          </a:xfrm>
          <a:prstGeom prst="line">
            <a:avLst/>
          </a:prstGeom>
          <a:noFill/>
          <a:ln w="9525">
            <a:solidFill>
              <a:schemeClr val="bg2"/>
            </a:solidFill>
            <a:round/>
            <a:headEnd/>
            <a:tailEnd type="triangle" w="med" len="med"/>
          </a:ln>
        </p:spPr>
        <p:txBody>
          <a:bodyPr wrap="none" anchor="ctr"/>
          <a:lstStyle/>
          <a:p>
            <a:endParaRPr lang="fr-FR"/>
          </a:p>
        </p:txBody>
      </p:sp>
      <p:sp>
        <p:nvSpPr>
          <p:cNvPr id="26651" name="Line 29"/>
          <p:cNvSpPr>
            <a:spLocks noChangeShapeType="1"/>
          </p:cNvSpPr>
          <p:nvPr/>
        </p:nvSpPr>
        <p:spPr bwMode="auto">
          <a:xfrm>
            <a:off x="7812088" y="3429000"/>
            <a:ext cx="431800" cy="504825"/>
          </a:xfrm>
          <a:prstGeom prst="line">
            <a:avLst/>
          </a:prstGeom>
          <a:noFill/>
          <a:ln w="9525">
            <a:solidFill>
              <a:schemeClr val="bg2"/>
            </a:solidFill>
            <a:round/>
            <a:headEnd/>
            <a:tailEnd type="triangle" w="med" len="med"/>
          </a:ln>
        </p:spPr>
        <p:txBody>
          <a:bodyPr wrap="none" anchor="ctr"/>
          <a:lstStyle/>
          <a:p>
            <a:endParaRPr lang="fr-FR"/>
          </a:p>
        </p:txBody>
      </p:sp>
      <p:sp>
        <p:nvSpPr>
          <p:cNvPr id="26652" name="Line 30"/>
          <p:cNvSpPr>
            <a:spLocks noChangeShapeType="1"/>
          </p:cNvSpPr>
          <p:nvPr/>
        </p:nvSpPr>
        <p:spPr bwMode="auto">
          <a:xfrm flipV="1">
            <a:off x="1979613"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6653" name="Line 31"/>
          <p:cNvSpPr>
            <a:spLocks noChangeShapeType="1"/>
          </p:cNvSpPr>
          <p:nvPr/>
        </p:nvSpPr>
        <p:spPr bwMode="auto">
          <a:xfrm flipV="1">
            <a:off x="67325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6654" name="Line 32"/>
          <p:cNvSpPr>
            <a:spLocks noChangeShapeType="1"/>
          </p:cNvSpPr>
          <p:nvPr/>
        </p:nvSpPr>
        <p:spPr bwMode="auto">
          <a:xfrm flipV="1">
            <a:off x="82438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6655" name="Line 33"/>
          <p:cNvSpPr>
            <a:spLocks noChangeShapeType="1"/>
          </p:cNvSpPr>
          <p:nvPr/>
        </p:nvSpPr>
        <p:spPr bwMode="auto">
          <a:xfrm flipV="1">
            <a:off x="3492500"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6656" name="Line 34"/>
          <p:cNvSpPr>
            <a:spLocks noChangeShapeType="1"/>
          </p:cNvSpPr>
          <p:nvPr/>
        </p:nvSpPr>
        <p:spPr bwMode="auto">
          <a:xfrm flipV="1">
            <a:off x="4427538"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6657" name="Line 35"/>
          <p:cNvSpPr>
            <a:spLocks noChangeShapeType="1"/>
          </p:cNvSpPr>
          <p:nvPr/>
        </p:nvSpPr>
        <p:spPr bwMode="auto">
          <a:xfrm flipV="1">
            <a:off x="5364163"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26658" name="Line 36"/>
          <p:cNvSpPr>
            <a:spLocks noChangeShapeType="1"/>
          </p:cNvSpPr>
          <p:nvPr/>
        </p:nvSpPr>
        <p:spPr bwMode="auto">
          <a:xfrm>
            <a:off x="755650"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26659" name="Line 37"/>
          <p:cNvSpPr>
            <a:spLocks noChangeShapeType="1"/>
          </p:cNvSpPr>
          <p:nvPr/>
        </p:nvSpPr>
        <p:spPr bwMode="auto">
          <a:xfrm>
            <a:off x="1547813"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26660" name="Line 38"/>
          <p:cNvSpPr>
            <a:spLocks noChangeShapeType="1"/>
          </p:cNvSpPr>
          <p:nvPr/>
        </p:nvSpPr>
        <p:spPr bwMode="auto">
          <a:xfrm>
            <a:off x="1835150"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26661" name="Line 39"/>
          <p:cNvSpPr>
            <a:spLocks noChangeShapeType="1"/>
          </p:cNvSpPr>
          <p:nvPr/>
        </p:nvSpPr>
        <p:spPr bwMode="auto">
          <a:xfrm>
            <a:off x="2843213"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26662" name="Line 40"/>
          <p:cNvSpPr>
            <a:spLocks noChangeShapeType="1"/>
          </p:cNvSpPr>
          <p:nvPr/>
        </p:nvSpPr>
        <p:spPr bwMode="auto">
          <a:xfrm>
            <a:off x="1690688" y="5516563"/>
            <a:ext cx="1587" cy="649287"/>
          </a:xfrm>
          <a:prstGeom prst="line">
            <a:avLst/>
          </a:prstGeom>
          <a:noFill/>
          <a:ln w="9525">
            <a:solidFill>
              <a:schemeClr val="bg2"/>
            </a:solidFill>
            <a:round/>
            <a:headEnd/>
            <a:tailEnd type="triangle" w="med" len="med"/>
          </a:ln>
        </p:spPr>
        <p:txBody>
          <a:bodyPr wrap="none" anchor="ctr"/>
          <a:lstStyle/>
          <a:p>
            <a:endParaRPr lang="fr-FR"/>
          </a:p>
        </p:txBody>
      </p:sp>
      <p:sp>
        <p:nvSpPr>
          <p:cNvPr id="26663" name="Line 41"/>
          <p:cNvSpPr>
            <a:spLocks noChangeShapeType="1"/>
          </p:cNvSpPr>
          <p:nvPr/>
        </p:nvSpPr>
        <p:spPr bwMode="auto">
          <a:xfrm flipH="1">
            <a:off x="1042988" y="5445125"/>
            <a:ext cx="504825" cy="215900"/>
          </a:xfrm>
          <a:prstGeom prst="line">
            <a:avLst/>
          </a:prstGeom>
          <a:noFill/>
          <a:ln w="9525">
            <a:solidFill>
              <a:schemeClr val="bg2"/>
            </a:solidFill>
            <a:round/>
            <a:headEnd/>
            <a:tailEnd type="triangle" w="med" len="med"/>
          </a:ln>
        </p:spPr>
        <p:txBody>
          <a:bodyPr wrap="none" anchor="ctr"/>
          <a:lstStyle/>
          <a:p>
            <a:endParaRPr lang="fr-FR"/>
          </a:p>
        </p:txBody>
      </p:sp>
      <p:sp>
        <p:nvSpPr>
          <p:cNvPr id="26664" name="Line 42"/>
          <p:cNvSpPr>
            <a:spLocks noChangeShapeType="1"/>
          </p:cNvSpPr>
          <p:nvPr/>
        </p:nvSpPr>
        <p:spPr bwMode="auto">
          <a:xfrm>
            <a:off x="3635375"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26665" name="Line 43"/>
          <p:cNvSpPr>
            <a:spLocks noChangeShapeType="1"/>
          </p:cNvSpPr>
          <p:nvPr/>
        </p:nvSpPr>
        <p:spPr bwMode="auto">
          <a:xfrm>
            <a:off x="4140200"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26666" name="Line 44"/>
          <p:cNvSpPr>
            <a:spLocks noChangeShapeType="1"/>
          </p:cNvSpPr>
          <p:nvPr/>
        </p:nvSpPr>
        <p:spPr bwMode="auto">
          <a:xfrm>
            <a:off x="4500563" y="4581525"/>
            <a:ext cx="0" cy="719138"/>
          </a:xfrm>
          <a:prstGeom prst="line">
            <a:avLst/>
          </a:prstGeom>
          <a:noFill/>
          <a:ln w="9525">
            <a:solidFill>
              <a:srgbClr val="0000FF"/>
            </a:solidFill>
            <a:round/>
            <a:headEnd/>
            <a:tailEnd type="triangle" w="med" len="med"/>
          </a:ln>
        </p:spPr>
        <p:txBody>
          <a:bodyPr wrap="none" anchor="ctr"/>
          <a:lstStyle/>
          <a:p>
            <a:endParaRPr lang="fr-FR"/>
          </a:p>
        </p:txBody>
      </p:sp>
      <p:sp>
        <p:nvSpPr>
          <p:cNvPr id="26667" name="Line 45"/>
          <p:cNvSpPr>
            <a:spLocks noChangeShapeType="1"/>
          </p:cNvSpPr>
          <p:nvPr/>
        </p:nvSpPr>
        <p:spPr bwMode="auto">
          <a:xfrm>
            <a:off x="5076825" y="4581525"/>
            <a:ext cx="0" cy="1655763"/>
          </a:xfrm>
          <a:prstGeom prst="line">
            <a:avLst/>
          </a:prstGeom>
          <a:noFill/>
          <a:ln w="9525">
            <a:solidFill>
              <a:srgbClr val="0000FF"/>
            </a:solidFill>
            <a:round/>
            <a:headEnd/>
            <a:tailEnd type="triangle" w="med" len="med"/>
          </a:ln>
        </p:spPr>
        <p:txBody>
          <a:bodyPr wrap="none" anchor="ctr"/>
          <a:lstStyle/>
          <a:p>
            <a:endParaRPr lang="fr-FR"/>
          </a:p>
        </p:txBody>
      </p:sp>
      <p:sp>
        <p:nvSpPr>
          <p:cNvPr id="26668" name="Line 46"/>
          <p:cNvSpPr>
            <a:spLocks noChangeShapeType="1"/>
          </p:cNvSpPr>
          <p:nvPr/>
        </p:nvSpPr>
        <p:spPr bwMode="auto">
          <a:xfrm>
            <a:off x="5724525" y="4581525"/>
            <a:ext cx="0" cy="719138"/>
          </a:xfrm>
          <a:prstGeom prst="line">
            <a:avLst/>
          </a:prstGeom>
          <a:noFill/>
          <a:ln w="9525">
            <a:solidFill>
              <a:srgbClr val="0000FF"/>
            </a:solidFill>
            <a:round/>
            <a:headEnd/>
            <a:tailEnd type="triangle" w="med" len="med"/>
          </a:ln>
        </p:spPr>
        <p:txBody>
          <a:bodyPr wrap="none" anchor="ctr"/>
          <a:lstStyle/>
          <a:p>
            <a:endParaRPr lang="fr-FR"/>
          </a:p>
        </p:txBody>
      </p:sp>
      <p:sp>
        <p:nvSpPr>
          <p:cNvPr id="26669" name="Line 47"/>
          <p:cNvSpPr>
            <a:spLocks noChangeShapeType="1"/>
          </p:cNvSpPr>
          <p:nvPr/>
        </p:nvSpPr>
        <p:spPr bwMode="auto">
          <a:xfrm>
            <a:off x="6300788" y="4581525"/>
            <a:ext cx="0" cy="1152525"/>
          </a:xfrm>
          <a:prstGeom prst="line">
            <a:avLst/>
          </a:prstGeom>
          <a:noFill/>
          <a:ln w="9525">
            <a:solidFill>
              <a:schemeClr val="bg2"/>
            </a:solidFill>
            <a:round/>
            <a:headEnd/>
            <a:tailEnd type="triangle" w="med" len="med"/>
          </a:ln>
        </p:spPr>
        <p:txBody>
          <a:bodyPr wrap="none" anchor="ctr"/>
          <a:lstStyle/>
          <a:p>
            <a:endParaRPr lang="fr-FR"/>
          </a:p>
        </p:txBody>
      </p:sp>
      <p:sp>
        <p:nvSpPr>
          <p:cNvPr id="26670" name="Line 48"/>
          <p:cNvSpPr>
            <a:spLocks noChangeShapeType="1"/>
          </p:cNvSpPr>
          <p:nvPr/>
        </p:nvSpPr>
        <p:spPr bwMode="auto">
          <a:xfrm>
            <a:off x="6804025"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26671" name="Line 49"/>
          <p:cNvSpPr>
            <a:spLocks noChangeShapeType="1"/>
          </p:cNvSpPr>
          <p:nvPr/>
        </p:nvSpPr>
        <p:spPr bwMode="auto">
          <a:xfrm>
            <a:off x="7308850" y="4581525"/>
            <a:ext cx="0" cy="1152525"/>
          </a:xfrm>
          <a:prstGeom prst="line">
            <a:avLst/>
          </a:prstGeom>
          <a:noFill/>
          <a:ln w="9525">
            <a:solidFill>
              <a:schemeClr val="bg2"/>
            </a:solidFill>
            <a:round/>
            <a:headEnd/>
            <a:tailEnd type="triangle" w="med" len="med"/>
          </a:ln>
        </p:spPr>
        <p:txBody>
          <a:bodyPr wrap="none" anchor="ctr"/>
          <a:lstStyle/>
          <a:p>
            <a:endParaRPr lang="fr-FR"/>
          </a:p>
        </p:txBody>
      </p:sp>
      <p:sp>
        <p:nvSpPr>
          <p:cNvPr id="26672" name="Line 50"/>
          <p:cNvSpPr>
            <a:spLocks noChangeShapeType="1"/>
          </p:cNvSpPr>
          <p:nvPr/>
        </p:nvSpPr>
        <p:spPr bwMode="auto">
          <a:xfrm>
            <a:off x="7956550"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26673" name="Line 51"/>
          <p:cNvSpPr>
            <a:spLocks noChangeShapeType="1"/>
          </p:cNvSpPr>
          <p:nvPr/>
        </p:nvSpPr>
        <p:spPr bwMode="auto">
          <a:xfrm>
            <a:off x="8748713"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26674" name="Text Box 52"/>
          <p:cNvSpPr txBox="1">
            <a:spLocks noChangeArrowheads="1"/>
          </p:cNvSpPr>
          <p:nvPr/>
        </p:nvSpPr>
        <p:spPr bwMode="auto">
          <a:xfrm>
            <a:off x="395288" y="7651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Âge</a:t>
            </a:r>
          </a:p>
        </p:txBody>
      </p:sp>
      <p:sp>
        <p:nvSpPr>
          <p:cNvPr id="26675" name="Text Box 53"/>
          <p:cNvSpPr txBox="1">
            <a:spLocks noChangeArrowheads="1"/>
          </p:cNvSpPr>
          <p:nvPr/>
        </p:nvSpPr>
        <p:spPr bwMode="auto">
          <a:xfrm>
            <a:off x="1547813" y="7651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Sexe</a:t>
            </a:r>
          </a:p>
        </p:txBody>
      </p:sp>
      <p:sp>
        <p:nvSpPr>
          <p:cNvPr id="26676" name="Text Box 54"/>
          <p:cNvSpPr txBox="1">
            <a:spLocks noChangeArrowheads="1"/>
          </p:cNvSpPr>
          <p:nvPr/>
        </p:nvSpPr>
        <p:spPr bwMode="auto">
          <a:xfrm>
            <a:off x="3059113" y="3333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Nombreux</a:t>
            </a:r>
          </a:p>
        </p:txBody>
      </p:sp>
      <p:sp>
        <p:nvSpPr>
          <p:cNvPr id="26677" name="Text Box 55"/>
          <p:cNvSpPr txBox="1">
            <a:spLocks noChangeArrowheads="1"/>
          </p:cNvSpPr>
          <p:nvPr/>
        </p:nvSpPr>
        <p:spPr bwMode="auto">
          <a:xfrm>
            <a:off x="3959225" y="30480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Fétichistes</a:t>
            </a:r>
          </a:p>
        </p:txBody>
      </p:sp>
      <p:sp>
        <p:nvSpPr>
          <p:cNvPr id="26678" name="Text Box 56"/>
          <p:cNvSpPr txBox="1">
            <a:spLocks noChangeArrowheads="1"/>
          </p:cNvSpPr>
          <p:nvPr/>
        </p:nvSpPr>
        <p:spPr bwMode="auto">
          <a:xfrm>
            <a:off x="4932363" y="3333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Passionnés </a:t>
            </a:r>
          </a:p>
        </p:txBody>
      </p:sp>
      <p:sp>
        <p:nvSpPr>
          <p:cNvPr id="26679" name="Text Box 57"/>
          <p:cNvSpPr txBox="1">
            <a:spLocks noChangeArrowheads="1"/>
          </p:cNvSpPr>
          <p:nvPr/>
        </p:nvSpPr>
        <p:spPr bwMode="auto">
          <a:xfrm>
            <a:off x="6300788" y="549275"/>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Peu de concurrents</a:t>
            </a:r>
          </a:p>
        </p:txBody>
      </p:sp>
      <p:sp>
        <p:nvSpPr>
          <p:cNvPr id="26680" name="Text Box 58"/>
          <p:cNvSpPr txBox="1">
            <a:spLocks noChangeArrowheads="1"/>
          </p:cNvSpPr>
          <p:nvPr/>
        </p:nvSpPr>
        <p:spPr bwMode="auto">
          <a:xfrm>
            <a:off x="7667625" y="549275"/>
            <a:ext cx="1081088"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Pouvoir d’achat dédié</a:t>
            </a:r>
          </a:p>
        </p:txBody>
      </p:sp>
      <p:sp>
        <p:nvSpPr>
          <p:cNvPr id="26681" name="Text Box 59"/>
          <p:cNvSpPr txBox="1">
            <a:spLocks noChangeArrowheads="1"/>
          </p:cNvSpPr>
          <p:nvPr/>
        </p:nvSpPr>
        <p:spPr bwMode="auto">
          <a:xfrm>
            <a:off x="250825" y="4941888"/>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Personnel</a:t>
            </a:r>
          </a:p>
        </p:txBody>
      </p:sp>
      <p:sp>
        <p:nvSpPr>
          <p:cNvPr id="26682" name="Text Box 60"/>
          <p:cNvSpPr txBox="1">
            <a:spLocks noChangeArrowheads="1"/>
          </p:cNvSpPr>
          <p:nvPr/>
        </p:nvSpPr>
        <p:spPr bwMode="auto">
          <a:xfrm>
            <a:off x="1042988" y="4868863"/>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Brocantes</a:t>
            </a:r>
          </a:p>
        </p:txBody>
      </p:sp>
      <p:sp>
        <p:nvSpPr>
          <p:cNvPr id="26683" name="Text Box 61"/>
          <p:cNvSpPr txBox="1">
            <a:spLocks noChangeArrowheads="1"/>
          </p:cNvSpPr>
          <p:nvPr/>
        </p:nvSpPr>
        <p:spPr bwMode="auto">
          <a:xfrm>
            <a:off x="1258888" y="522922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26684" name="Text Box 62"/>
          <p:cNvSpPr txBox="1">
            <a:spLocks noChangeArrowheads="1"/>
          </p:cNvSpPr>
          <p:nvPr/>
        </p:nvSpPr>
        <p:spPr bwMode="auto">
          <a:xfrm>
            <a:off x="34925" y="5661025"/>
            <a:ext cx="1225550" cy="5492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Sites spécialisés (ex: Le Collectionneur)</a:t>
            </a:r>
          </a:p>
        </p:txBody>
      </p:sp>
      <p:sp>
        <p:nvSpPr>
          <p:cNvPr id="26685" name="Text Box 63"/>
          <p:cNvSpPr txBox="1">
            <a:spLocks noChangeArrowheads="1"/>
          </p:cNvSpPr>
          <p:nvPr/>
        </p:nvSpPr>
        <p:spPr bwMode="auto">
          <a:xfrm>
            <a:off x="1042988" y="6165850"/>
            <a:ext cx="1225550"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Sites généraux (ex: Le bon coin)</a:t>
            </a:r>
          </a:p>
        </p:txBody>
      </p:sp>
      <p:sp>
        <p:nvSpPr>
          <p:cNvPr id="26686" name="Text Box 64"/>
          <p:cNvSpPr txBox="1">
            <a:spLocks noChangeArrowheads="1"/>
          </p:cNvSpPr>
          <p:nvPr/>
        </p:nvSpPr>
        <p:spPr bwMode="auto">
          <a:xfrm>
            <a:off x="2484438" y="49418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Boutiques spécialisées</a:t>
            </a:r>
          </a:p>
        </p:txBody>
      </p:sp>
      <p:sp>
        <p:nvSpPr>
          <p:cNvPr id="26687" name="Text Box 65"/>
          <p:cNvSpPr txBox="1">
            <a:spLocks noChangeArrowheads="1"/>
          </p:cNvSpPr>
          <p:nvPr/>
        </p:nvSpPr>
        <p:spPr bwMode="auto">
          <a:xfrm>
            <a:off x="3132138" y="4941888"/>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Forum</a:t>
            </a:r>
          </a:p>
        </p:txBody>
      </p:sp>
      <p:sp>
        <p:nvSpPr>
          <p:cNvPr id="26688" name="Text Box 66"/>
          <p:cNvSpPr txBox="1">
            <a:spLocks noChangeArrowheads="1"/>
          </p:cNvSpPr>
          <p:nvPr/>
        </p:nvSpPr>
        <p:spPr bwMode="auto">
          <a:xfrm>
            <a:off x="3635375" y="4941888"/>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26689" name="Text Box 67"/>
          <p:cNvSpPr txBox="1">
            <a:spLocks noChangeArrowheads="1"/>
          </p:cNvSpPr>
          <p:nvPr/>
        </p:nvSpPr>
        <p:spPr bwMode="auto">
          <a:xfrm>
            <a:off x="3995738" y="53736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Collection spécifique</a:t>
            </a:r>
          </a:p>
        </p:txBody>
      </p:sp>
      <p:sp>
        <p:nvSpPr>
          <p:cNvPr id="26690" name="Text Box 68"/>
          <p:cNvSpPr txBox="1">
            <a:spLocks noChangeArrowheads="1"/>
          </p:cNvSpPr>
          <p:nvPr/>
        </p:nvSpPr>
        <p:spPr bwMode="auto">
          <a:xfrm>
            <a:off x="4643438" y="62372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Pièces rares ou uniques</a:t>
            </a:r>
          </a:p>
        </p:txBody>
      </p:sp>
      <p:sp>
        <p:nvSpPr>
          <p:cNvPr id="26691" name="Text Box 69"/>
          <p:cNvSpPr txBox="1">
            <a:spLocks noChangeArrowheads="1"/>
          </p:cNvSpPr>
          <p:nvPr/>
        </p:nvSpPr>
        <p:spPr bwMode="auto">
          <a:xfrm>
            <a:off x="5076825" y="5300663"/>
            <a:ext cx="900113" cy="8540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Importance de la collection (volume et valeur)</a:t>
            </a:r>
          </a:p>
        </p:txBody>
      </p:sp>
      <p:sp>
        <p:nvSpPr>
          <p:cNvPr id="26692" name="Text Box 70"/>
          <p:cNvSpPr txBox="1">
            <a:spLocks noChangeArrowheads="1"/>
          </p:cNvSpPr>
          <p:nvPr/>
        </p:nvSpPr>
        <p:spPr bwMode="auto">
          <a:xfrm>
            <a:off x="5867400" y="573405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C to C</a:t>
            </a:r>
          </a:p>
        </p:txBody>
      </p:sp>
      <p:sp>
        <p:nvSpPr>
          <p:cNvPr id="26693" name="Text Box 71"/>
          <p:cNvSpPr txBox="1">
            <a:spLocks noChangeArrowheads="1"/>
          </p:cNvSpPr>
          <p:nvPr/>
        </p:nvSpPr>
        <p:spPr bwMode="auto">
          <a:xfrm>
            <a:off x="6300788" y="5300663"/>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Réseaux sociaux</a:t>
            </a:r>
          </a:p>
        </p:txBody>
      </p:sp>
      <p:sp>
        <p:nvSpPr>
          <p:cNvPr id="26694" name="Text Box 72"/>
          <p:cNvSpPr txBox="1">
            <a:spLocks noChangeArrowheads="1"/>
          </p:cNvSpPr>
          <p:nvPr/>
        </p:nvSpPr>
        <p:spPr bwMode="auto">
          <a:xfrm>
            <a:off x="6877050" y="573405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26695" name="Text Box 73"/>
          <p:cNvSpPr txBox="1">
            <a:spLocks noChangeArrowheads="1"/>
          </p:cNvSpPr>
          <p:nvPr/>
        </p:nvSpPr>
        <p:spPr bwMode="auto">
          <a:xfrm>
            <a:off x="7451725" y="5373688"/>
            <a:ext cx="900113"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Edition limitée</a:t>
            </a:r>
          </a:p>
        </p:txBody>
      </p:sp>
      <p:sp>
        <p:nvSpPr>
          <p:cNvPr id="26696" name="Text Box 74"/>
          <p:cNvSpPr txBox="1">
            <a:spLocks noChangeArrowheads="1"/>
          </p:cNvSpPr>
          <p:nvPr/>
        </p:nvSpPr>
        <p:spPr bwMode="auto">
          <a:xfrm>
            <a:off x="8243888" y="5373688"/>
            <a:ext cx="900112" cy="7016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Offre sur une collection entière</a:t>
            </a:r>
          </a:p>
        </p:txBody>
      </p:sp>
      <p:sp>
        <p:nvSpPr>
          <p:cNvPr id="26697" name="Line 75"/>
          <p:cNvSpPr>
            <a:spLocks noChangeShapeType="1"/>
          </p:cNvSpPr>
          <p:nvPr/>
        </p:nvSpPr>
        <p:spPr bwMode="auto">
          <a:xfrm>
            <a:off x="2124075"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26698" name="Text Box 76"/>
          <p:cNvSpPr txBox="1">
            <a:spLocks noChangeArrowheads="1"/>
          </p:cNvSpPr>
          <p:nvPr/>
        </p:nvSpPr>
        <p:spPr bwMode="auto">
          <a:xfrm>
            <a:off x="1727200" y="4941888"/>
            <a:ext cx="900113"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Magazines dédiés</a:t>
            </a:r>
          </a:p>
        </p:txBody>
      </p:sp>
      <p:sp>
        <p:nvSpPr>
          <p:cNvPr id="26699" name="Line 77"/>
          <p:cNvSpPr>
            <a:spLocks noChangeShapeType="1"/>
          </p:cNvSpPr>
          <p:nvPr/>
        </p:nvSpPr>
        <p:spPr bwMode="auto">
          <a:xfrm>
            <a:off x="2555875" y="4581525"/>
            <a:ext cx="0" cy="1008063"/>
          </a:xfrm>
          <a:prstGeom prst="line">
            <a:avLst/>
          </a:prstGeom>
          <a:noFill/>
          <a:ln w="9525">
            <a:solidFill>
              <a:schemeClr val="bg2"/>
            </a:solidFill>
            <a:round/>
            <a:headEnd/>
            <a:tailEnd type="triangle" w="med" len="med"/>
          </a:ln>
        </p:spPr>
        <p:txBody>
          <a:bodyPr wrap="none" anchor="ctr"/>
          <a:lstStyle/>
          <a:p>
            <a:endParaRPr lang="fr-FR"/>
          </a:p>
        </p:txBody>
      </p:sp>
      <p:sp>
        <p:nvSpPr>
          <p:cNvPr id="26700" name="Text Box 78"/>
          <p:cNvSpPr txBox="1">
            <a:spLocks noChangeArrowheads="1"/>
          </p:cNvSpPr>
          <p:nvPr/>
        </p:nvSpPr>
        <p:spPr bwMode="auto">
          <a:xfrm>
            <a:off x="2124075" y="5589588"/>
            <a:ext cx="865188"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Editeurs (ex: Atlas)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contenu 2"/>
          <p:cNvSpPr>
            <a:spLocks/>
          </p:cNvSpPr>
          <p:nvPr/>
        </p:nvSpPr>
        <p:spPr bwMode="auto">
          <a:xfrm>
            <a:off x="539750" y="1628775"/>
            <a:ext cx="8229600" cy="4525963"/>
          </a:xfrm>
          <a:prstGeom prst="rect">
            <a:avLst/>
          </a:prstGeom>
          <a:noFill/>
          <a:ln w="9525">
            <a:noFill/>
            <a:miter lim="800000"/>
            <a:headEnd/>
            <a:tailEnd/>
          </a:ln>
        </p:spPr>
        <p:txBody>
          <a:bodyPr/>
          <a:lstStyle/>
          <a:p>
            <a:pPr defTabSz="266700">
              <a:spcBef>
                <a:spcPct val="20000"/>
              </a:spcBef>
            </a:pPr>
            <a:r>
              <a:rPr lang="fr-FR" sz="2000" dirty="0" smtClean="0">
                <a:solidFill>
                  <a:schemeClr val="tx1"/>
                </a:solidFill>
              </a:rPr>
              <a:t>Selon </a:t>
            </a:r>
            <a:r>
              <a:rPr lang="fr-FR" sz="2000" i="1" dirty="0" err="1">
                <a:solidFill>
                  <a:schemeClr val="tx1"/>
                </a:solidFill>
              </a:rPr>
              <a:t>Ezan</a:t>
            </a:r>
            <a:r>
              <a:rPr lang="fr-FR" sz="2000" i="1" dirty="0">
                <a:solidFill>
                  <a:schemeClr val="tx1"/>
                </a:solidFill>
              </a:rPr>
              <a:t> Pascale</a:t>
            </a:r>
            <a:r>
              <a:rPr lang="fr-FR" sz="2000" dirty="0">
                <a:solidFill>
                  <a:schemeClr val="tx1"/>
                </a:solidFill>
              </a:rPr>
              <a:t>, « Le phénomène de collection : une lucarne pour appréhender la dimension affective de la consommation » - Management &amp; Avenir.</a:t>
            </a:r>
          </a:p>
          <a:p>
            <a:pPr defTabSz="266700">
              <a:spcBef>
                <a:spcPct val="20000"/>
              </a:spcBef>
            </a:pPr>
            <a:endParaRPr lang="fr-FR" sz="2000" dirty="0">
              <a:solidFill>
                <a:schemeClr val="tx1"/>
              </a:solidFill>
            </a:endParaRPr>
          </a:p>
          <a:p>
            <a:pPr defTabSz="266700">
              <a:spcBef>
                <a:spcPct val="20000"/>
              </a:spcBef>
            </a:pPr>
            <a:r>
              <a:rPr lang="fr-FR" sz="2000" dirty="0" smtClean="0">
                <a:solidFill>
                  <a:schemeClr val="tx1"/>
                </a:solidFill>
              </a:rPr>
              <a:t>En </a:t>
            </a:r>
            <a:r>
              <a:rPr lang="fr-FR" sz="2000" dirty="0">
                <a:solidFill>
                  <a:schemeClr val="tx1"/>
                </a:solidFill>
              </a:rPr>
              <a:t>effet, les collectionneurs ont un lien affectif avec leur collection. Ainsi, ils sont en quête </a:t>
            </a:r>
            <a:r>
              <a:rPr lang="fr-FR" sz="2000" b="1" dirty="0">
                <a:solidFill>
                  <a:schemeClr val="tx1"/>
                </a:solidFill>
              </a:rPr>
              <a:t>d’objets uniques ou rares</a:t>
            </a:r>
            <a:r>
              <a:rPr lang="fr-FR" sz="2000" dirty="0">
                <a:solidFill>
                  <a:schemeClr val="tx1"/>
                </a:solidFill>
              </a:rPr>
              <a:t> pour apporter de la valeur à celle-ci. </a:t>
            </a:r>
          </a:p>
          <a:p>
            <a:pPr defTabSz="266700">
              <a:spcBef>
                <a:spcPct val="20000"/>
              </a:spcBef>
            </a:pPr>
            <a:r>
              <a:rPr lang="fr-FR" sz="2000" dirty="0">
                <a:solidFill>
                  <a:schemeClr val="tx1"/>
                </a:solidFill>
              </a:rPr>
              <a:t>	</a:t>
            </a:r>
          </a:p>
          <a:p>
            <a:pPr defTabSz="266700">
              <a:spcBef>
                <a:spcPct val="20000"/>
              </a:spcBef>
            </a:pPr>
            <a:r>
              <a:rPr lang="fr-FR" sz="2000" dirty="0" smtClean="0">
                <a:solidFill>
                  <a:schemeClr val="tx1"/>
                </a:solidFill>
              </a:rPr>
              <a:t>C’est </a:t>
            </a:r>
            <a:r>
              <a:rPr lang="fr-FR" sz="2000" dirty="0">
                <a:solidFill>
                  <a:schemeClr val="tx1"/>
                </a:solidFill>
              </a:rPr>
              <a:t>pourquoi les entreprises cherchent à s’adapter à ses attentes en lançant des pièces en édition limitée. De nombreuses entreprises mettent en place cette technique, tel est le cas pour certains timbres créés par La Poste. Et </a:t>
            </a:r>
            <a:r>
              <a:rPr lang="fr-FR" sz="2000" dirty="0" err="1" smtClean="0">
                <a:solidFill>
                  <a:schemeClr val="tx1"/>
                </a:solidFill>
              </a:rPr>
              <a:t>Kinder</a:t>
            </a:r>
            <a:r>
              <a:rPr lang="fr-FR" sz="2000" dirty="0" smtClean="0">
                <a:solidFill>
                  <a:schemeClr val="tx1"/>
                </a:solidFill>
              </a:rPr>
              <a:t> </a:t>
            </a:r>
            <a:r>
              <a:rPr lang="fr-FR" sz="2000" dirty="0">
                <a:solidFill>
                  <a:schemeClr val="tx1"/>
                </a:solidFill>
              </a:rPr>
              <a:t>joue également sur cette vague en changeant de gadgets dans leurs œufs chaque février.</a:t>
            </a:r>
          </a:p>
        </p:txBody>
      </p:sp>
      <p:sp>
        <p:nvSpPr>
          <p:cNvPr id="4" name="Espace réservé de la date 3"/>
          <p:cNvSpPr txBox="1">
            <a:spLocks noGrp="1"/>
          </p:cNvSpPr>
          <p:nvPr/>
        </p:nvSpPr>
        <p:spPr>
          <a:xfrm>
            <a:off x="457200" y="6356350"/>
            <a:ext cx="2133600" cy="365125"/>
          </a:xfrm>
          <a:prstGeom prst="rect">
            <a:avLst/>
          </a:prstGeom>
          <a:noFill/>
        </p:spPr>
        <p:txBody>
          <a:bodyPr anchor="ctr"/>
          <a:lstStyle/>
          <a:p>
            <a:pPr algn="l" fontAlgn="auto">
              <a:spcBef>
                <a:spcPts val="0"/>
              </a:spcBef>
              <a:spcAft>
                <a:spcPts val="0"/>
              </a:spcAft>
              <a:defRPr/>
            </a:pPr>
            <a:r>
              <a:rPr lang="fr-FR" sz="1200">
                <a:solidFill>
                  <a:schemeClr val="tx1">
                    <a:tint val="75000"/>
                  </a:schemeClr>
                </a:solidFill>
                <a:latin typeface="+mn-lt"/>
                <a:cs typeface="+mn-cs"/>
              </a:rPr>
              <a:t>19/05/2012</a:t>
            </a:r>
          </a:p>
        </p:txBody>
      </p:sp>
      <p:sp>
        <p:nvSpPr>
          <p:cNvPr id="5" name="Espace réservé du pied de page 4"/>
          <p:cNvSpPr txBox="1">
            <a:spLocks noGrp="1"/>
          </p:cNvSpPr>
          <p:nvPr/>
        </p:nvSpPr>
        <p:spPr>
          <a:xfrm>
            <a:off x="3124200" y="6356350"/>
            <a:ext cx="2895600" cy="365125"/>
          </a:xfrm>
          <a:prstGeom prst="rect">
            <a:avLst/>
          </a:prstGeom>
          <a:noFill/>
        </p:spPr>
        <p:txBody>
          <a:bodyPr anchor="ctr"/>
          <a:lstStyle/>
          <a:p>
            <a:pPr fontAlgn="auto">
              <a:spcBef>
                <a:spcPts val="0"/>
              </a:spcBef>
              <a:spcAft>
                <a:spcPts val="0"/>
              </a:spcAft>
              <a:defRPr/>
            </a:pPr>
            <a:r>
              <a:rPr lang="fr-FR" sz="1200">
                <a:solidFill>
                  <a:schemeClr val="tx1">
                    <a:tint val="75000"/>
                  </a:schemeClr>
                </a:solidFill>
                <a:latin typeface="+mn-lt"/>
                <a:cs typeface="+mn-cs"/>
              </a:rPr>
              <a:t>Politique de l'offre et nouveaux marchés - Isabelle Wallart</a:t>
            </a:r>
          </a:p>
        </p:txBody>
      </p:sp>
      <p:sp>
        <p:nvSpPr>
          <p:cNvPr id="6"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F924F72-4017-4712-B568-8AF2CD00682B}" type="slidenum">
              <a:rPr lang="fr-FR" sz="1200">
                <a:solidFill>
                  <a:schemeClr val="tx1">
                    <a:tint val="75000"/>
                  </a:schemeClr>
                </a:solidFill>
                <a:latin typeface="+mn-lt"/>
                <a:cs typeface="+mn-cs"/>
              </a:rPr>
              <a:pPr algn="r" fontAlgn="auto">
                <a:spcBef>
                  <a:spcPts val="0"/>
                </a:spcBef>
                <a:spcAft>
                  <a:spcPts val="0"/>
                </a:spcAft>
                <a:defRPr/>
              </a:pPr>
              <a:t>36</a:t>
            </a:fld>
            <a:endParaRPr lang="fr-FR" sz="1200">
              <a:solidFill>
                <a:schemeClr val="tx1">
                  <a:tint val="75000"/>
                </a:schemeClr>
              </a:solidFill>
              <a:latin typeface="+mn-lt"/>
              <a:cs typeface="+mn-cs"/>
            </a:endParaRPr>
          </a:p>
        </p:txBody>
      </p:sp>
      <p:sp>
        <p:nvSpPr>
          <p:cNvPr id="8" name="Titre 1"/>
          <p:cNvSpPr txBox="1">
            <a:spLocks/>
          </p:cNvSpPr>
          <p:nvPr/>
        </p:nvSpPr>
        <p:spPr>
          <a:xfrm>
            <a:off x="457200" y="285736"/>
            <a:ext cx="8229600" cy="1143000"/>
          </a:xfrm>
          <a:prstGeom prst="rect">
            <a:avLst/>
          </a:prstGeom>
        </p:spPr>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cap="small" dirty="0" smtClean="0">
                <a:solidFill>
                  <a:schemeClr val="tx1">
                    <a:lumMod val="85000"/>
                    <a:lumOff val="15000"/>
                  </a:schemeClr>
                </a:solidFill>
                <a:latin typeface="+mj-lt"/>
                <a:ea typeface="+mj-ea"/>
                <a:cs typeface="+mj-cs"/>
              </a:rPr>
              <a:t>Comment</a:t>
            </a:r>
            <a:r>
              <a:rPr kumimoji="0" lang="fr-FR" sz="4400" b="1" i="0" u="none" strike="noStrike" kern="1200" cap="small" spc="0" normalizeH="0" baseline="0" noProof="0" dirty="0" smtClean="0">
                <a:ln>
                  <a:noFill/>
                </a:ln>
                <a:solidFill>
                  <a:schemeClr val="tx1">
                    <a:lumMod val="85000"/>
                    <a:lumOff val="15000"/>
                  </a:schemeClr>
                </a:solidFill>
                <a:effectLst/>
                <a:uLnTx/>
                <a:uFillTx/>
                <a:latin typeface="+mj-lt"/>
                <a:ea typeface="+mj-ea"/>
                <a:cs typeface="+mj-cs"/>
              </a:rPr>
              <a:t> toucher les collectionneurs ? </a:t>
            </a:r>
            <a:br>
              <a:rPr kumimoji="0" lang="fr-FR" sz="4400" b="1" i="0" u="none" strike="noStrike" kern="1200" cap="small" spc="0" normalizeH="0" baseline="0" noProof="0" dirty="0" smtClean="0">
                <a:ln>
                  <a:noFill/>
                </a:ln>
                <a:solidFill>
                  <a:schemeClr val="tx1">
                    <a:lumMod val="85000"/>
                    <a:lumOff val="15000"/>
                  </a:schemeClr>
                </a:solidFill>
                <a:effectLst/>
                <a:uLnTx/>
                <a:uFillTx/>
                <a:latin typeface="+mj-lt"/>
                <a:ea typeface="+mj-ea"/>
                <a:cs typeface="+mj-cs"/>
              </a:rPr>
            </a:br>
            <a:r>
              <a:rPr kumimoji="0" lang="fr-FR" sz="3100" b="1" i="0" u="none" strike="noStrike" kern="1200" cap="none" spc="0" normalizeH="0" baseline="0" noProof="0" dirty="0" smtClean="0">
                <a:ln>
                  <a:noFill/>
                </a:ln>
                <a:solidFill>
                  <a:srgbClr val="C00000"/>
                </a:solidFill>
                <a:effectLst/>
                <a:uLnTx/>
                <a:uFillTx/>
                <a:latin typeface="+mj-lt"/>
                <a:ea typeface="+mj-ea"/>
                <a:cs typeface="+mj-cs"/>
              </a:rPr>
              <a:t>Les</a:t>
            </a:r>
            <a:r>
              <a:rPr kumimoji="0" lang="fr-FR" sz="3100" b="1" i="0" u="none" strike="noStrike" kern="1200" cap="none" spc="0" normalizeH="0" noProof="0" dirty="0" smtClean="0">
                <a:ln>
                  <a:noFill/>
                </a:ln>
                <a:solidFill>
                  <a:srgbClr val="C00000"/>
                </a:solidFill>
                <a:effectLst/>
                <a:uLnTx/>
                <a:uFillTx/>
                <a:latin typeface="+mj-lt"/>
                <a:ea typeface="+mj-ea"/>
                <a:cs typeface="+mj-cs"/>
              </a:rPr>
              <a:t> attentes et les évolutions de consommation</a:t>
            </a:r>
            <a:endParaRPr kumimoji="0" lang="fr-FR" sz="31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contenu 2"/>
          <p:cNvSpPr>
            <a:spLocks/>
          </p:cNvSpPr>
          <p:nvPr/>
        </p:nvSpPr>
        <p:spPr bwMode="auto">
          <a:xfrm>
            <a:off x="468313" y="1700213"/>
            <a:ext cx="8229600" cy="4525962"/>
          </a:xfrm>
          <a:prstGeom prst="rect">
            <a:avLst/>
          </a:prstGeom>
          <a:noFill/>
          <a:ln w="9525">
            <a:noFill/>
            <a:miter lim="800000"/>
            <a:headEnd/>
            <a:tailEnd/>
          </a:ln>
        </p:spPr>
        <p:txBody>
          <a:bodyPr/>
          <a:lstStyle/>
          <a:p>
            <a:pPr algn="l" defTabSz="266700">
              <a:spcBef>
                <a:spcPct val="20000"/>
              </a:spcBef>
            </a:pPr>
            <a:endParaRPr lang="fr-FR" sz="2000">
              <a:solidFill>
                <a:schemeClr val="tx1"/>
              </a:solidFill>
            </a:endParaRPr>
          </a:p>
        </p:txBody>
      </p:sp>
      <p:sp>
        <p:nvSpPr>
          <p:cNvPr id="4" name="Espace réservé de la date 3"/>
          <p:cNvSpPr txBox="1">
            <a:spLocks noGrp="1"/>
          </p:cNvSpPr>
          <p:nvPr/>
        </p:nvSpPr>
        <p:spPr>
          <a:xfrm>
            <a:off x="457200" y="6356350"/>
            <a:ext cx="2133600" cy="365125"/>
          </a:xfrm>
          <a:prstGeom prst="rect">
            <a:avLst/>
          </a:prstGeom>
          <a:noFill/>
        </p:spPr>
        <p:txBody>
          <a:bodyPr anchor="ctr"/>
          <a:lstStyle/>
          <a:p>
            <a:pPr algn="l" fontAlgn="auto">
              <a:spcBef>
                <a:spcPts val="0"/>
              </a:spcBef>
              <a:spcAft>
                <a:spcPts val="0"/>
              </a:spcAft>
              <a:defRPr/>
            </a:pPr>
            <a:r>
              <a:rPr lang="fr-FR" sz="1200">
                <a:solidFill>
                  <a:schemeClr val="tx1">
                    <a:tint val="75000"/>
                  </a:schemeClr>
                </a:solidFill>
                <a:latin typeface="+mn-lt"/>
                <a:cs typeface="+mn-cs"/>
              </a:rPr>
              <a:t>19/05/2012</a:t>
            </a:r>
          </a:p>
        </p:txBody>
      </p:sp>
      <p:sp>
        <p:nvSpPr>
          <p:cNvPr id="5" name="Espace réservé du pied de page 4"/>
          <p:cNvSpPr txBox="1">
            <a:spLocks noGrp="1"/>
          </p:cNvSpPr>
          <p:nvPr/>
        </p:nvSpPr>
        <p:spPr>
          <a:xfrm>
            <a:off x="3124200" y="6356350"/>
            <a:ext cx="2895600" cy="365125"/>
          </a:xfrm>
          <a:prstGeom prst="rect">
            <a:avLst/>
          </a:prstGeom>
          <a:noFill/>
        </p:spPr>
        <p:txBody>
          <a:bodyPr anchor="ctr"/>
          <a:lstStyle/>
          <a:p>
            <a:pPr fontAlgn="auto">
              <a:spcBef>
                <a:spcPts val="0"/>
              </a:spcBef>
              <a:spcAft>
                <a:spcPts val="0"/>
              </a:spcAft>
              <a:defRPr/>
            </a:pPr>
            <a:r>
              <a:rPr lang="fr-FR" sz="1200">
                <a:solidFill>
                  <a:schemeClr val="tx1">
                    <a:tint val="75000"/>
                  </a:schemeClr>
                </a:solidFill>
                <a:latin typeface="+mn-lt"/>
                <a:cs typeface="+mn-cs"/>
              </a:rPr>
              <a:t>Politique de l'offre et nouveaux marchés - Isabelle Wallart</a:t>
            </a:r>
          </a:p>
        </p:txBody>
      </p:sp>
      <p:sp>
        <p:nvSpPr>
          <p:cNvPr id="6"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BB8561-7C79-4C0F-B383-1B66FDD3BFA0}" type="slidenum">
              <a:rPr lang="fr-FR" sz="1200">
                <a:solidFill>
                  <a:schemeClr val="tx1">
                    <a:tint val="75000"/>
                  </a:schemeClr>
                </a:solidFill>
                <a:latin typeface="+mn-lt"/>
                <a:cs typeface="+mn-cs"/>
              </a:rPr>
              <a:pPr algn="r" fontAlgn="auto">
                <a:spcBef>
                  <a:spcPts val="0"/>
                </a:spcBef>
                <a:spcAft>
                  <a:spcPts val="0"/>
                </a:spcAft>
                <a:defRPr/>
              </a:pPr>
              <a:t>37</a:t>
            </a:fld>
            <a:endParaRPr lang="fr-FR" sz="1200">
              <a:solidFill>
                <a:schemeClr val="tx1">
                  <a:tint val="75000"/>
                </a:schemeClr>
              </a:solidFill>
              <a:latin typeface="+mn-lt"/>
              <a:cs typeface="+mn-cs"/>
            </a:endParaRPr>
          </a:p>
        </p:txBody>
      </p:sp>
      <p:sp>
        <p:nvSpPr>
          <p:cNvPr id="28679" name="Espace réservé du contenu 2"/>
          <p:cNvSpPr>
            <a:spLocks/>
          </p:cNvSpPr>
          <p:nvPr/>
        </p:nvSpPr>
        <p:spPr bwMode="auto">
          <a:xfrm>
            <a:off x="539750" y="1844675"/>
            <a:ext cx="8229600" cy="4525963"/>
          </a:xfrm>
          <a:prstGeom prst="rect">
            <a:avLst/>
          </a:prstGeom>
          <a:noFill/>
          <a:ln w="9525">
            <a:noFill/>
            <a:miter lim="800000"/>
            <a:headEnd/>
            <a:tailEnd/>
          </a:ln>
        </p:spPr>
        <p:txBody>
          <a:bodyPr/>
          <a:lstStyle/>
          <a:p>
            <a:pPr algn="l" defTabSz="266700">
              <a:spcBef>
                <a:spcPct val="20000"/>
              </a:spcBef>
            </a:pPr>
            <a:r>
              <a:rPr lang="fr-FR" sz="2000" dirty="0" smtClean="0">
                <a:solidFill>
                  <a:schemeClr val="tx1"/>
                </a:solidFill>
              </a:rPr>
              <a:t>Comme </a:t>
            </a:r>
            <a:r>
              <a:rPr lang="fr-FR" sz="2000" dirty="0">
                <a:solidFill>
                  <a:schemeClr val="tx1"/>
                </a:solidFill>
              </a:rPr>
              <a:t>dit précédemment, les collections peuvent être sur des thèmes très divers. Lorsqu’il s’agit de collectionner des timbres, des cartes postales ou encore de la monnaie, il est simple pour le collectionneur de savoir vers qui ou vers quoi il doit s’orienter pour élargir sa collection.</a:t>
            </a:r>
          </a:p>
          <a:p>
            <a:pPr algn="l" defTabSz="266700">
              <a:spcBef>
                <a:spcPct val="20000"/>
              </a:spcBef>
            </a:pPr>
            <a:r>
              <a:rPr lang="fr-FR" sz="2000" dirty="0">
                <a:solidFill>
                  <a:schemeClr val="tx1"/>
                </a:solidFill>
              </a:rPr>
              <a:t>	</a:t>
            </a:r>
          </a:p>
          <a:p>
            <a:pPr algn="l" defTabSz="266700">
              <a:spcBef>
                <a:spcPct val="20000"/>
              </a:spcBef>
            </a:pPr>
            <a:r>
              <a:rPr lang="fr-FR" sz="2000" dirty="0" smtClean="0">
                <a:solidFill>
                  <a:schemeClr val="tx1"/>
                </a:solidFill>
              </a:rPr>
              <a:t>A </a:t>
            </a:r>
            <a:r>
              <a:rPr lang="fr-FR" sz="2000" dirty="0">
                <a:solidFill>
                  <a:schemeClr val="tx1"/>
                </a:solidFill>
              </a:rPr>
              <a:t>l’inverse, certaines collections sont moins connues, il est parfois plus difficile pour le collectionneur de trouver des pièces.</a:t>
            </a:r>
          </a:p>
          <a:p>
            <a:pPr algn="l" defTabSz="266700">
              <a:spcBef>
                <a:spcPct val="20000"/>
              </a:spcBef>
            </a:pPr>
            <a:endParaRPr lang="fr-FR" sz="2000" dirty="0">
              <a:solidFill>
                <a:schemeClr val="tx1"/>
              </a:solidFill>
            </a:endParaRPr>
          </a:p>
          <a:p>
            <a:pPr algn="l" defTabSz="266700">
              <a:spcBef>
                <a:spcPct val="20000"/>
              </a:spcBef>
            </a:pPr>
            <a:r>
              <a:rPr lang="fr-FR" sz="2000" dirty="0" smtClean="0">
                <a:solidFill>
                  <a:schemeClr val="tx1"/>
                </a:solidFill>
              </a:rPr>
              <a:t>Ainsi</a:t>
            </a:r>
            <a:r>
              <a:rPr lang="fr-FR" sz="2000" dirty="0">
                <a:solidFill>
                  <a:schemeClr val="tx1"/>
                </a:solidFill>
              </a:rPr>
              <a:t>, les entreprises sont amenées à élargir les produits proposés aux collections les plus insolites.</a:t>
            </a:r>
          </a:p>
        </p:txBody>
      </p:sp>
      <p:sp>
        <p:nvSpPr>
          <p:cNvPr id="9" name="Titre 1"/>
          <p:cNvSpPr txBox="1">
            <a:spLocks/>
          </p:cNvSpPr>
          <p:nvPr/>
        </p:nvSpPr>
        <p:spPr>
          <a:xfrm>
            <a:off x="457200" y="285736"/>
            <a:ext cx="8229600" cy="1143000"/>
          </a:xfrm>
          <a:prstGeom prst="rect">
            <a:avLst/>
          </a:prstGeom>
        </p:spPr>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cap="small" dirty="0" smtClean="0">
                <a:solidFill>
                  <a:schemeClr val="tx1">
                    <a:lumMod val="85000"/>
                    <a:lumOff val="15000"/>
                  </a:schemeClr>
                </a:solidFill>
                <a:latin typeface="+mj-lt"/>
                <a:ea typeface="+mj-ea"/>
                <a:cs typeface="+mj-cs"/>
              </a:rPr>
              <a:t>Comment</a:t>
            </a:r>
            <a:r>
              <a:rPr kumimoji="0" lang="fr-FR" sz="4400" b="1" i="0" u="none" strike="noStrike" kern="1200" cap="small" spc="0" normalizeH="0" baseline="0" noProof="0" dirty="0" smtClean="0">
                <a:ln>
                  <a:noFill/>
                </a:ln>
                <a:solidFill>
                  <a:schemeClr val="tx1">
                    <a:lumMod val="85000"/>
                    <a:lumOff val="15000"/>
                  </a:schemeClr>
                </a:solidFill>
                <a:effectLst/>
                <a:uLnTx/>
                <a:uFillTx/>
                <a:latin typeface="+mj-lt"/>
                <a:ea typeface="+mj-ea"/>
                <a:cs typeface="+mj-cs"/>
              </a:rPr>
              <a:t> toucher les collectionneurs ? </a:t>
            </a:r>
            <a:br>
              <a:rPr kumimoji="0" lang="fr-FR" sz="4400" b="1" i="0" u="none" strike="noStrike" kern="1200" cap="small" spc="0" normalizeH="0" baseline="0" noProof="0" dirty="0" smtClean="0">
                <a:ln>
                  <a:noFill/>
                </a:ln>
                <a:solidFill>
                  <a:schemeClr val="tx1">
                    <a:lumMod val="85000"/>
                    <a:lumOff val="15000"/>
                  </a:schemeClr>
                </a:solidFill>
                <a:effectLst/>
                <a:uLnTx/>
                <a:uFillTx/>
                <a:latin typeface="+mj-lt"/>
                <a:ea typeface="+mj-ea"/>
                <a:cs typeface="+mj-cs"/>
              </a:rPr>
            </a:br>
            <a:r>
              <a:rPr kumimoji="0" lang="fr-FR" sz="3100" b="1" i="0" u="none" strike="noStrike" kern="1200" cap="none" spc="0" normalizeH="0" baseline="0" noProof="0" dirty="0" smtClean="0">
                <a:ln>
                  <a:noFill/>
                </a:ln>
                <a:solidFill>
                  <a:srgbClr val="C00000"/>
                </a:solidFill>
                <a:effectLst/>
                <a:uLnTx/>
                <a:uFillTx/>
                <a:latin typeface="+mj-lt"/>
                <a:ea typeface="+mj-ea"/>
                <a:cs typeface="+mj-cs"/>
              </a:rPr>
              <a:t>Les</a:t>
            </a:r>
            <a:r>
              <a:rPr kumimoji="0" lang="fr-FR" sz="3100" b="1" i="0" u="none" strike="noStrike" kern="1200" cap="none" spc="0" normalizeH="0" noProof="0" dirty="0" smtClean="0">
                <a:ln>
                  <a:noFill/>
                </a:ln>
                <a:solidFill>
                  <a:srgbClr val="C00000"/>
                </a:solidFill>
                <a:effectLst/>
                <a:uLnTx/>
                <a:uFillTx/>
                <a:latin typeface="+mj-lt"/>
                <a:ea typeface="+mj-ea"/>
                <a:cs typeface="+mj-cs"/>
              </a:rPr>
              <a:t> attentes et les évolutions de consommation</a:t>
            </a:r>
            <a:endParaRPr kumimoji="0" lang="fr-FR" sz="31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contenu 2"/>
          <p:cNvSpPr>
            <a:spLocks/>
          </p:cNvSpPr>
          <p:nvPr/>
        </p:nvSpPr>
        <p:spPr bwMode="auto">
          <a:xfrm>
            <a:off x="468313" y="1700213"/>
            <a:ext cx="8229600" cy="4525962"/>
          </a:xfrm>
          <a:prstGeom prst="rect">
            <a:avLst/>
          </a:prstGeom>
          <a:noFill/>
          <a:ln w="9525">
            <a:noFill/>
            <a:miter lim="800000"/>
            <a:headEnd/>
            <a:tailEnd/>
          </a:ln>
        </p:spPr>
        <p:txBody>
          <a:bodyPr/>
          <a:lstStyle/>
          <a:p>
            <a:pPr algn="l" defTabSz="266700">
              <a:spcBef>
                <a:spcPct val="20000"/>
              </a:spcBef>
            </a:pPr>
            <a:endParaRPr lang="fr-FR" sz="2000">
              <a:solidFill>
                <a:schemeClr val="tx1"/>
              </a:solidFill>
            </a:endParaRPr>
          </a:p>
        </p:txBody>
      </p:sp>
      <p:sp>
        <p:nvSpPr>
          <p:cNvPr id="4" name="Espace réservé de la date 3"/>
          <p:cNvSpPr txBox="1">
            <a:spLocks noGrp="1"/>
          </p:cNvSpPr>
          <p:nvPr/>
        </p:nvSpPr>
        <p:spPr>
          <a:xfrm>
            <a:off x="457200" y="6356350"/>
            <a:ext cx="2133600" cy="365125"/>
          </a:xfrm>
          <a:prstGeom prst="rect">
            <a:avLst/>
          </a:prstGeom>
          <a:noFill/>
        </p:spPr>
        <p:txBody>
          <a:bodyPr anchor="ctr"/>
          <a:lstStyle/>
          <a:p>
            <a:pPr algn="l" fontAlgn="auto">
              <a:spcBef>
                <a:spcPts val="0"/>
              </a:spcBef>
              <a:spcAft>
                <a:spcPts val="0"/>
              </a:spcAft>
              <a:defRPr/>
            </a:pPr>
            <a:r>
              <a:rPr lang="fr-FR" sz="1200">
                <a:solidFill>
                  <a:schemeClr val="tx1">
                    <a:tint val="75000"/>
                  </a:schemeClr>
                </a:solidFill>
                <a:latin typeface="+mn-lt"/>
                <a:cs typeface="+mn-cs"/>
              </a:rPr>
              <a:t>19/05/2012</a:t>
            </a:r>
          </a:p>
        </p:txBody>
      </p:sp>
      <p:sp>
        <p:nvSpPr>
          <p:cNvPr id="5" name="Espace réservé du pied de page 4"/>
          <p:cNvSpPr txBox="1">
            <a:spLocks noGrp="1"/>
          </p:cNvSpPr>
          <p:nvPr/>
        </p:nvSpPr>
        <p:spPr>
          <a:xfrm>
            <a:off x="3124200" y="6356350"/>
            <a:ext cx="2895600" cy="365125"/>
          </a:xfrm>
          <a:prstGeom prst="rect">
            <a:avLst/>
          </a:prstGeom>
          <a:noFill/>
        </p:spPr>
        <p:txBody>
          <a:bodyPr anchor="ctr"/>
          <a:lstStyle/>
          <a:p>
            <a:pPr fontAlgn="auto">
              <a:spcBef>
                <a:spcPts val="0"/>
              </a:spcBef>
              <a:spcAft>
                <a:spcPts val="0"/>
              </a:spcAft>
              <a:defRPr/>
            </a:pPr>
            <a:r>
              <a:rPr lang="fr-FR" sz="1200">
                <a:solidFill>
                  <a:schemeClr val="tx1">
                    <a:tint val="75000"/>
                  </a:schemeClr>
                </a:solidFill>
                <a:latin typeface="+mn-lt"/>
                <a:cs typeface="+mn-cs"/>
              </a:rPr>
              <a:t>Politique de l'offre et nouveaux marchés - Isabelle Wallart</a:t>
            </a:r>
          </a:p>
        </p:txBody>
      </p:sp>
      <p:sp>
        <p:nvSpPr>
          <p:cNvPr id="6"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3C786E0-839A-4346-BCEE-45E3F5F5DD19}" type="slidenum">
              <a:rPr lang="fr-FR" sz="1200">
                <a:solidFill>
                  <a:schemeClr val="tx1">
                    <a:tint val="75000"/>
                  </a:schemeClr>
                </a:solidFill>
                <a:latin typeface="+mn-lt"/>
                <a:cs typeface="+mn-cs"/>
              </a:rPr>
              <a:pPr algn="r" fontAlgn="auto">
                <a:spcBef>
                  <a:spcPts val="0"/>
                </a:spcBef>
                <a:spcAft>
                  <a:spcPts val="0"/>
                </a:spcAft>
                <a:defRPr/>
              </a:pPr>
              <a:t>38</a:t>
            </a:fld>
            <a:endParaRPr lang="fr-FR" sz="1200">
              <a:solidFill>
                <a:schemeClr val="tx1">
                  <a:tint val="75000"/>
                </a:schemeClr>
              </a:solidFill>
              <a:latin typeface="+mn-lt"/>
              <a:cs typeface="+mn-cs"/>
            </a:endParaRPr>
          </a:p>
        </p:txBody>
      </p:sp>
      <p:sp>
        <p:nvSpPr>
          <p:cNvPr id="29703" name="Espace réservé du contenu 2"/>
          <p:cNvSpPr>
            <a:spLocks/>
          </p:cNvSpPr>
          <p:nvPr/>
        </p:nvSpPr>
        <p:spPr bwMode="auto">
          <a:xfrm>
            <a:off x="539750" y="1855788"/>
            <a:ext cx="8229600" cy="4525962"/>
          </a:xfrm>
          <a:prstGeom prst="rect">
            <a:avLst/>
          </a:prstGeom>
          <a:noFill/>
          <a:ln w="9525">
            <a:noFill/>
            <a:miter lim="800000"/>
            <a:headEnd/>
            <a:tailEnd/>
          </a:ln>
        </p:spPr>
        <p:txBody>
          <a:bodyPr/>
          <a:lstStyle/>
          <a:p>
            <a:pPr algn="l" defTabSz="266700">
              <a:spcBef>
                <a:spcPct val="20000"/>
              </a:spcBef>
            </a:pPr>
            <a:endParaRPr lang="fr-FR" sz="2000">
              <a:solidFill>
                <a:schemeClr val="tx1"/>
              </a:solidFill>
            </a:endParaRPr>
          </a:p>
        </p:txBody>
      </p:sp>
      <p:sp>
        <p:nvSpPr>
          <p:cNvPr id="29704" name="Espace réservé du contenu 2"/>
          <p:cNvSpPr>
            <a:spLocks/>
          </p:cNvSpPr>
          <p:nvPr/>
        </p:nvSpPr>
        <p:spPr bwMode="auto">
          <a:xfrm>
            <a:off x="539750" y="1844675"/>
            <a:ext cx="8229600" cy="4525963"/>
          </a:xfrm>
          <a:prstGeom prst="rect">
            <a:avLst/>
          </a:prstGeom>
          <a:noFill/>
          <a:ln w="9525">
            <a:noFill/>
            <a:miter lim="800000"/>
            <a:headEnd/>
            <a:tailEnd/>
          </a:ln>
        </p:spPr>
        <p:txBody>
          <a:bodyPr/>
          <a:lstStyle/>
          <a:p>
            <a:pPr algn="l" defTabSz="266700">
              <a:spcBef>
                <a:spcPct val="20000"/>
              </a:spcBef>
            </a:pPr>
            <a:r>
              <a:rPr lang="fr-FR" sz="2000" dirty="0" smtClean="0">
                <a:solidFill>
                  <a:schemeClr val="tx1"/>
                </a:solidFill>
              </a:rPr>
              <a:t>Enfin</a:t>
            </a:r>
            <a:r>
              <a:rPr lang="fr-FR" sz="2000" dirty="0">
                <a:solidFill>
                  <a:schemeClr val="tx1"/>
                </a:solidFill>
              </a:rPr>
              <a:t>, en ce qui concerne les attentes des collectionneurs, ils ont toujours cette volonté </a:t>
            </a:r>
            <a:r>
              <a:rPr lang="fr-FR" sz="2000" b="1" dirty="0">
                <a:solidFill>
                  <a:schemeClr val="tx1"/>
                </a:solidFill>
              </a:rPr>
              <a:t>d’élargir leur collection</a:t>
            </a:r>
            <a:r>
              <a:rPr lang="fr-FR" sz="2000" dirty="0">
                <a:solidFill>
                  <a:schemeClr val="tx1"/>
                </a:solidFill>
              </a:rPr>
              <a:t>. </a:t>
            </a:r>
          </a:p>
          <a:p>
            <a:pPr algn="l" defTabSz="266700">
              <a:spcBef>
                <a:spcPct val="20000"/>
              </a:spcBef>
            </a:pPr>
            <a:endParaRPr lang="fr-FR" sz="2000" dirty="0">
              <a:solidFill>
                <a:schemeClr val="tx1"/>
              </a:solidFill>
            </a:endParaRPr>
          </a:p>
          <a:p>
            <a:pPr algn="l" defTabSz="266700">
              <a:spcBef>
                <a:spcPct val="20000"/>
              </a:spcBef>
            </a:pPr>
            <a:r>
              <a:rPr lang="fr-FR" sz="2000" dirty="0" smtClean="0">
                <a:solidFill>
                  <a:schemeClr val="tx1"/>
                </a:solidFill>
              </a:rPr>
              <a:t>Une </a:t>
            </a:r>
            <a:r>
              <a:rPr lang="fr-FR" sz="2000" dirty="0">
                <a:solidFill>
                  <a:schemeClr val="tx1"/>
                </a:solidFill>
              </a:rPr>
              <a:t>collection, par définition, est une accumulation d’objets à valeur affective pour le collectionneur. </a:t>
            </a:r>
          </a:p>
          <a:p>
            <a:pPr algn="l" defTabSz="266700">
              <a:spcBef>
                <a:spcPct val="20000"/>
              </a:spcBef>
            </a:pPr>
            <a:endParaRPr lang="fr-FR" sz="2000" dirty="0">
              <a:solidFill>
                <a:schemeClr val="tx1"/>
              </a:solidFill>
            </a:endParaRPr>
          </a:p>
          <a:p>
            <a:pPr algn="l" defTabSz="266700">
              <a:spcBef>
                <a:spcPct val="20000"/>
              </a:spcBef>
            </a:pPr>
            <a:r>
              <a:rPr lang="fr-FR" sz="2000" dirty="0" smtClean="0">
                <a:solidFill>
                  <a:schemeClr val="tx1"/>
                </a:solidFill>
              </a:rPr>
              <a:t>Cette </a:t>
            </a:r>
            <a:r>
              <a:rPr lang="fr-FR" sz="2000" dirty="0">
                <a:solidFill>
                  <a:schemeClr val="tx1"/>
                </a:solidFill>
              </a:rPr>
              <a:t>accumulation </a:t>
            </a:r>
            <a:r>
              <a:rPr lang="fr-FR" sz="2000" dirty="0" smtClean="0">
                <a:solidFill>
                  <a:schemeClr val="tx1"/>
                </a:solidFill>
              </a:rPr>
              <a:t>sous-entend </a:t>
            </a:r>
            <a:r>
              <a:rPr lang="fr-FR" sz="2000" dirty="0">
                <a:solidFill>
                  <a:schemeClr val="tx1"/>
                </a:solidFill>
              </a:rPr>
              <a:t>donc que le collectionneur cherche à obtenir un nombre important d’objets pour avoir une collection importante qui lui apportera une certaine fierté.</a:t>
            </a:r>
          </a:p>
          <a:p>
            <a:pPr algn="l" defTabSz="266700">
              <a:spcBef>
                <a:spcPct val="20000"/>
              </a:spcBef>
            </a:pPr>
            <a:endParaRPr lang="fr-FR" sz="2000" dirty="0">
              <a:solidFill>
                <a:schemeClr val="tx1"/>
              </a:solidFill>
            </a:endParaRPr>
          </a:p>
          <a:p>
            <a:pPr algn="l" defTabSz="266700">
              <a:spcBef>
                <a:spcPct val="20000"/>
              </a:spcBef>
            </a:pPr>
            <a:r>
              <a:rPr lang="fr-FR" sz="2000" dirty="0" smtClean="0">
                <a:solidFill>
                  <a:schemeClr val="tx1"/>
                </a:solidFill>
              </a:rPr>
              <a:t>L’attente </a:t>
            </a:r>
            <a:r>
              <a:rPr lang="fr-FR" sz="2000" dirty="0">
                <a:solidFill>
                  <a:schemeClr val="tx1"/>
                </a:solidFill>
              </a:rPr>
              <a:t>est par conséquent l’importance de leur collection en volume.</a:t>
            </a:r>
          </a:p>
          <a:p>
            <a:pPr algn="l" defTabSz="266700">
              <a:spcBef>
                <a:spcPct val="20000"/>
              </a:spcBef>
            </a:pPr>
            <a:endParaRPr lang="fr-FR" sz="2000" dirty="0">
              <a:solidFill>
                <a:schemeClr val="tx1"/>
              </a:solidFill>
            </a:endParaRPr>
          </a:p>
          <a:p>
            <a:pPr algn="l" defTabSz="266700">
              <a:spcBef>
                <a:spcPct val="20000"/>
              </a:spcBef>
            </a:pPr>
            <a:r>
              <a:rPr lang="fr-FR" sz="2000" dirty="0">
                <a:solidFill>
                  <a:schemeClr val="tx1"/>
                </a:solidFill>
              </a:rPr>
              <a:t>	</a:t>
            </a:r>
          </a:p>
        </p:txBody>
      </p:sp>
      <p:sp>
        <p:nvSpPr>
          <p:cNvPr id="10" name="Titre 1"/>
          <p:cNvSpPr txBox="1">
            <a:spLocks/>
          </p:cNvSpPr>
          <p:nvPr/>
        </p:nvSpPr>
        <p:spPr>
          <a:xfrm>
            <a:off x="457200" y="285736"/>
            <a:ext cx="8229600" cy="1143000"/>
          </a:xfrm>
          <a:prstGeom prst="rect">
            <a:avLst/>
          </a:prstGeom>
        </p:spPr>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cap="small" dirty="0" smtClean="0">
                <a:solidFill>
                  <a:schemeClr val="tx1">
                    <a:lumMod val="85000"/>
                    <a:lumOff val="15000"/>
                  </a:schemeClr>
                </a:solidFill>
                <a:latin typeface="+mj-lt"/>
                <a:ea typeface="+mj-ea"/>
                <a:cs typeface="+mj-cs"/>
              </a:rPr>
              <a:t>Comment</a:t>
            </a:r>
            <a:r>
              <a:rPr kumimoji="0" lang="fr-FR" sz="4400" b="1" i="0" u="none" strike="noStrike" kern="1200" cap="small" spc="0" normalizeH="0" baseline="0" noProof="0" dirty="0" smtClean="0">
                <a:ln>
                  <a:noFill/>
                </a:ln>
                <a:solidFill>
                  <a:schemeClr val="tx1">
                    <a:lumMod val="85000"/>
                    <a:lumOff val="15000"/>
                  </a:schemeClr>
                </a:solidFill>
                <a:effectLst/>
                <a:uLnTx/>
                <a:uFillTx/>
                <a:latin typeface="+mj-lt"/>
                <a:ea typeface="+mj-ea"/>
                <a:cs typeface="+mj-cs"/>
              </a:rPr>
              <a:t> toucher les collectionneurs ? </a:t>
            </a:r>
            <a:br>
              <a:rPr kumimoji="0" lang="fr-FR" sz="4400" b="1" i="0" u="none" strike="noStrike" kern="1200" cap="small" spc="0" normalizeH="0" baseline="0" noProof="0" dirty="0" smtClean="0">
                <a:ln>
                  <a:noFill/>
                </a:ln>
                <a:solidFill>
                  <a:schemeClr val="tx1">
                    <a:lumMod val="85000"/>
                    <a:lumOff val="15000"/>
                  </a:schemeClr>
                </a:solidFill>
                <a:effectLst/>
                <a:uLnTx/>
                <a:uFillTx/>
                <a:latin typeface="+mj-lt"/>
                <a:ea typeface="+mj-ea"/>
                <a:cs typeface="+mj-cs"/>
              </a:rPr>
            </a:br>
            <a:r>
              <a:rPr kumimoji="0" lang="fr-FR" sz="3100" b="1" i="0" u="none" strike="noStrike" kern="1200" cap="none" spc="0" normalizeH="0" baseline="0" noProof="0" dirty="0" smtClean="0">
                <a:ln>
                  <a:noFill/>
                </a:ln>
                <a:solidFill>
                  <a:srgbClr val="C00000"/>
                </a:solidFill>
                <a:effectLst/>
                <a:uLnTx/>
                <a:uFillTx/>
                <a:latin typeface="+mj-lt"/>
                <a:ea typeface="+mj-ea"/>
                <a:cs typeface="+mj-cs"/>
              </a:rPr>
              <a:t>Les</a:t>
            </a:r>
            <a:r>
              <a:rPr kumimoji="0" lang="fr-FR" sz="3100" b="1" i="0" u="none" strike="noStrike" kern="1200" cap="none" spc="0" normalizeH="0" noProof="0" dirty="0" smtClean="0">
                <a:ln>
                  <a:noFill/>
                </a:ln>
                <a:solidFill>
                  <a:srgbClr val="C00000"/>
                </a:solidFill>
                <a:effectLst/>
                <a:uLnTx/>
                <a:uFillTx/>
                <a:latin typeface="+mj-lt"/>
                <a:ea typeface="+mj-ea"/>
                <a:cs typeface="+mj-cs"/>
              </a:rPr>
              <a:t> attentes et les évolutions de consommation</a:t>
            </a:r>
            <a:endParaRPr kumimoji="0" lang="fr-FR" sz="31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80328412"/>
          <p:cNvPicPr>
            <a:picLocks noChangeAspect="1" noChangeArrowheads="1"/>
          </p:cNvPicPr>
          <p:nvPr/>
        </p:nvPicPr>
        <p:blipFill>
          <a:blip r:embed="rId2">
            <a:lum bright="30000" contrast="-30000"/>
          </a:blip>
          <a:srcRect/>
          <a:stretch>
            <a:fillRect/>
          </a:stretch>
        </p:blipFill>
        <p:spPr bwMode="auto">
          <a:xfrm>
            <a:off x="3050237" y="2143116"/>
            <a:ext cx="6308109" cy="4202121"/>
          </a:xfrm>
          <a:prstGeom prst="rect">
            <a:avLst/>
          </a:prstGeom>
          <a:noFill/>
          <a:ln w="9525">
            <a:noFill/>
            <a:miter lim="800000"/>
            <a:headEnd/>
            <a:tailEnd/>
          </a:ln>
        </p:spPr>
      </p:pic>
      <p:sp>
        <p:nvSpPr>
          <p:cNvPr id="31749" name="Espace réservé du contenu 2"/>
          <p:cNvSpPr>
            <a:spLocks/>
          </p:cNvSpPr>
          <p:nvPr/>
        </p:nvSpPr>
        <p:spPr bwMode="auto">
          <a:xfrm>
            <a:off x="214313" y="1046178"/>
            <a:ext cx="8929687" cy="4025896"/>
          </a:xfrm>
          <a:prstGeom prst="rect">
            <a:avLst/>
          </a:prstGeom>
          <a:noFill/>
          <a:ln w="9525">
            <a:noFill/>
            <a:miter lim="800000"/>
            <a:headEnd/>
            <a:tailEnd/>
          </a:ln>
        </p:spPr>
        <p:txBody>
          <a:bodyPr/>
          <a:lstStyle/>
          <a:p>
            <a:pPr marL="450850" indent="-450850" algn="l">
              <a:spcBef>
                <a:spcPct val="20000"/>
              </a:spcBef>
              <a:buFontTx/>
              <a:buAutoNum type="arabicPeriod" startAt="3"/>
            </a:pPr>
            <a:r>
              <a:rPr lang="fr-FR" sz="3200" b="1" dirty="0">
                <a:solidFill>
                  <a:schemeClr val="tx1"/>
                </a:solidFill>
              </a:rPr>
              <a:t>Comment toucher les collectionneurs ?</a:t>
            </a:r>
          </a:p>
          <a:p>
            <a:pPr marL="450850" indent="-450850" algn="l">
              <a:spcBef>
                <a:spcPct val="20000"/>
              </a:spcBef>
            </a:pPr>
            <a:r>
              <a:rPr lang="fr-FR" sz="3200" dirty="0">
                <a:solidFill>
                  <a:schemeClr val="tx1"/>
                </a:solidFill>
              </a:rPr>
              <a:t>3.1. Les attentes et les évolutions de consommation</a:t>
            </a:r>
          </a:p>
          <a:p>
            <a:pPr marL="450850" indent="-450850" algn="l">
              <a:spcBef>
                <a:spcPct val="20000"/>
              </a:spcBef>
            </a:pPr>
            <a:r>
              <a:rPr lang="fr-FR" sz="3200" dirty="0">
                <a:solidFill>
                  <a:srgbClr val="C00000"/>
                </a:solidFill>
              </a:rPr>
              <a:t>3.2. Les nouvelles tendances : le C to C et les réseaux sociaux</a:t>
            </a:r>
          </a:p>
          <a:p>
            <a:pPr marL="450850" indent="-450850" algn="l">
              <a:spcBef>
                <a:spcPct val="20000"/>
              </a:spcBef>
            </a:pPr>
            <a:r>
              <a:rPr lang="fr-FR" sz="3200" dirty="0">
                <a:solidFill>
                  <a:schemeClr val="tx1"/>
                </a:solidFill>
              </a:rPr>
              <a:t>3.3. Les offres promotionnelles et les éditions limitées</a:t>
            </a:r>
          </a:p>
          <a:p>
            <a:pPr marL="450850" indent="-450850" algn="l">
              <a:spcBef>
                <a:spcPct val="20000"/>
              </a:spcBef>
              <a:buFontTx/>
              <a:buChar char="•"/>
            </a:pPr>
            <a:endParaRPr lang="fr-FR" sz="3200" dirty="0">
              <a:solidFill>
                <a:schemeClr val="tx1"/>
              </a:solidFill>
            </a:endParaRPr>
          </a:p>
        </p:txBody>
      </p:sp>
      <p:sp>
        <p:nvSpPr>
          <p:cNvPr id="4" name="Espace réservé de la date 3"/>
          <p:cNvSpPr txBox="1">
            <a:spLocks noGrp="1"/>
          </p:cNvSpPr>
          <p:nvPr/>
        </p:nvSpPr>
        <p:spPr>
          <a:xfrm>
            <a:off x="457200" y="6356350"/>
            <a:ext cx="2133600" cy="365125"/>
          </a:xfrm>
          <a:prstGeom prst="rect">
            <a:avLst/>
          </a:prstGeom>
          <a:noFill/>
        </p:spPr>
        <p:txBody>
          <a:bodyPr anchor="ctr"/>
          <a:lstStyle/>
          <a:p>
            <a:pPr algn="l" fontAlgn="auto">
              <a:spcBef>
                <a:spcPts val="0"/>
              </a:spcBef>
              <a:spcAft>
                <a:spcPts val="0"/>
              </a:spcAft>
              <a:defRPr/>
            </a:pPr>
            <a:r>
              <a:rPr lang="fr-FR" sz="1200">
                <a:solidFill>
                  <a:schemeClr val="tx1">
                    <a:tint val="75000"/>
                  </a:schemeClr>
                </a:solidFill>
                <a:latin typeface="+mn-lt"/>
                <a:cs typeface="+mn-cs"/>
              </a:rPr>
              <a:t>19/05/2012</a:t>
            </a:r>
          </a:p>
        </p:txBody>
      </p:sp>
      <p:sp>
        <p:nvSpPr>
          <p:cNvPr id="5" name="Espace réservé du pied de page 4"/>
          <p:cNvSpPr txBox="1">
            <a:spLocks noGrp="1"/>
          </p:cNvSpPr>
          <p:nvPr/>
        </p:nvSpPr>
        <p:spPr>
          <a:xfrm>
            <a:off x="3124200" y="6356350"/>
            <a:ext cx="2895600" cy="365125"/>
          </a:xfrm>
          <a:prstGeom prst="rect">
            <a:avLst/>
          </a:prstGeom>
          <a:noFill/>
        </p:spPr>
        <p:txBody>
          <a:bodyPr anchor="ctr"/>
          <a:lstStyle/>
          <a:p>
            <a:pPr fontAlgn="auto">
              <a:spcBef>
                <a:spcPts val="0"/>
              </a:spcBef>
              <a:spcAft>
                <a:spcPts val="0"/>
              </a:spcAft>
              <a:defRPr/>
            </a:pPr>
            <a:r>
              <a:rPr lang="fr-FR" sz="1200">
                <a:solidFill>
                  <a:schemeClr val="tx1">
                    <a:tint val="75000"/>
                  </a:schemeClr>
                </a:solidFill>
                <a:latin typeface="+mn-lt"/>
                <a:cs typeface="+mn-cs"/>
              </a:rPr>
              <a:t>Politique de l'offre et nouveaux marchés - Isabelle Wallart</a:t>
            </a:r>
          </a:p>
        </p:txBody>
      </p:sp>
      <p:sp>
        <p:nvSpPr>
          <p:cNvPr id="6"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1AE9CBE-3AAC-4849-AFA9-8C48CE4F0A2F}" type="slidenum">
              <a:rPr lang="fr-FR" sz="1200">
                <a:solidFill>
                  <a:schemeClr val="tx1">
                    <a:tint val="75000"/>
                  </a:schemeClr>
                </a:solidFill>
                <a:latin typeface="+mn-lt"/>
                <a:cs typeface="+mn-cs"/>
              </a:rPr>
              <a:pPr algn="r" fontAlgn="auto">
                <a:spcBef>
                  <a:spcPts val="0"/>
                </a:spcBef>
                <a:spcAft>
                  <a:spcPts val="0"/>
                </a:spcAft>
                <a:defRPr/>
              </a:pPr>
              <a:t>39</a:t>
            </a:fld>
            <a:endParaRPr lang="fr-FR"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5936" y="1689119"/>
            <a:ext cx="8229600" cy="4525963"/>
          </a:xfrm>
        </p:spPr>
        <p:txBody>
          <a:bodyPr/>
          <a:lstStyle/>
          <a:p>
            <a:pPr marL="450850" indent="-450850">
              <a:buAutoNum type="arabicPeriod"/>
            </a:pPr>
            <a:r>
              <a:rPr lang="fr-FR" b="1" dirty="0" smtClean="0"/>
              <a:t>Présentation des collectionneurs</a:t>
            </a:r>
          </a:p>
          <a:p>
            <a:pPr marL="361950" indent="-361950">
              <a:buNone/>
            </a:pPr>
            <a:r>
              <a:rPr lang="fr-FR" dirty="0" smtClean="0">
                <a:solidFill>
                  <a:srgbClr val="C00000"/>
                </a:solidFill>
              </a:rPr>
              <a:t>1.1. Définitions/Segmentation</a:t>
            </a:r>
          </a:p>
          <a:p>
            <a:pPr marL="514350" indent="-514350">
              <a:buNone/>
            </a:pPr>
            <a:r>
              <a:rPr lang="fr-FR" dirty="0" smtClean="0"/>
              <a:t>1.2. Intérêt de la cible</a:t>
            </a:r>
          </a:p>
          <a:p>
            <a:pPr marL="450850" indent="-450850">
              <a:buNone/>
            </a:pPr>
            <a:r>
              <a:rPr lang="fr-FR" dirty="0" smtClean="0"/>
              <a:t>1.3. Accessibilité</a:t>
            </a:r>
          </a:p>
          <a:p>
            <a:endParaRPr lang="fr-FR" dirty="0"/>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4</a:t>
            </a:fld>
            <a:endParaRPr lang="fr-FR"/>
          </a:p>
        </p:txBody>
      </p:sp>
      <p:pic>
        <p:nvPicPr>
          <p:cNvPr id="1026" name="Picture 2" descr="C:\Users\bureau\Desktop\Wallart - Binome\images.jpg"/>
          <p:cNvPicPr>
            <a:picLocks noChangeAspect="1" noChangeArrowheads="1"/>
          </p:cNvPicPr>
          <p:nvPr/>
        </p:nvPicPr>
        <p:blipFill>
          <a:blip r:embed="rId2"/>
          <a:srcRect/>
          <a:stretch>
            <a:fillRect/>
          </a:stretch>
        </p:blipFill>
        <p:spPr bwMode="auto">
          <a:xfrm>
            <a:off x="5000629" y="3631750"/>
            <a:ext cx="3433768" cy="223565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2916238" y="2276475"/>
            <a:ext cx="3168650" cy="503238"/>
          </a:xfrm>
          <a:prstGeom prst="rect">
            <a:avLst/>
          </a:prstGeom>
          <a:solidFill>
            <a:srgbClr val="FF5050"/>
          </a:solidFill>
          <a:ln w="9525">
            <a:solidFill>
              <a:srgbClr val="FF5050"/>
            </a:solidFill>
            <a:miter lim="800000"/>
            <a:headEnd/>
            <a:tailEnd/>
          </a:ln>
        </p:spPr>
        <p:txBody>
          <a:bodyPr wrap="none" anchor="ctr"/>
          <a:lstStyle/>
          <a:p>
            <a:r>
              <a:rPr lang="fr-FR" sz="1300">
                <a:solidFill>
                  <a:schemeClr val="tx1"/>
                </a:solidFill>
              </a:rPr>
              <a:t>Comment séduire les collectionneurs ?</a:t>
            </a:r>
          </a:p>
        </p:txBody>
      </p:sp>
      <p:sp>
        <p:nvSpPr>
          <p:cNvPr id="32771" name="Rectangle 5"/>
          <p:cNvSpPr>
            <a:spLocks noChangeArrowheads="1"/>
          </p:cNvSpPr>
          <p:nvPr/>
        </p:nvSpPr>
        <p:spPr bwMode="auto">
          <a:xfrm>
            <a:off x="5580063" y="2924175"/>
            <a:ext cx="3168650" cy="503238"/>
          </a:xfrm>
          <a:prstGeom prst="rect">
            <a:avLst/>
          </a:prstGeom>
          <a:solidFill>
            <a:srgbClr val="0000FF"/>
          </a:solidFill>
          <a:ln w="9525">
            <a:solidFill>
              <a:srgbClr val="0000FF"/>
            </a:solidFill>
            <a:miter lim="800000"/>
            <a:headEnd/>
            <a:tailEnd/>
          </a:ln>
        </p:spPr>
        <p:txBody>
          <a:bodyPr wrap="none" anchor="ctr"/>
          <a:lstStyle/>
          <a:p>
            <a:r>
              <a:rPr lang="fr-FR" sz="1300"/>
              <a:t>Comment toucher les collectionneurs ?</a:t>
            </a:r>
          </a:p>
        </p:txBody>
      </p:sp>
      <p:sp>
        <p:nvSpPr>
          <p:cNvPr id="32772" name="Rectangle 6"/>
          <p:cNvSpPr>
            <a:spLocks noChangeArrowheads="1"/>
          </p:cNvSpPr>
          <p:nvPr/>
        </p:nvSpPr>
        <p:spPr bwMode="auto">
          <a:xfrm>
            <a:off x="323850" y="2997200"/>
            <a:ext cx="3168650" cy="503238"/>
          </a:xfrm>
          <a:prstGeom prst="rect">
            <a:avLst/>
          </a:prstGeom>
          <a:solidFill>
            <a:schemeClr val="bg2"/>
          </a:solidFill>
          <a:ln w="9525">
            <a:solidFill>
              <a:schemeClr val="bg2"/>
            </a:solidFill>
            <a:miter lim="800000"/>
            <a:headEnd/>
            <a:tailEnd/>
          </a:ln>
        </p:spPr>
        <p:txBody>
          <a:bodyPr wrap="none" anchor="ctr"/>
          <a:lstStyle/>
          <a:p>
            <a:r>
              <a:rPr lang="fr-FR" sz="1300"/>
              <a:t>Où toucher les collectionneurs</a:t>
            </a:r>
            <a:r>
              <a:rPr lang="fr-FR" sz="1300">
                <a:solidFill>
                  <a:schemeClr val="tx1"/>
                </a:solidFill>
              </a:rPr>
              <a:t> </a:t>
            </a:r>
            <a:r>
              <a:rPr lang="fr-FR" sz="1300"/>
              <a:t>?</a:t>
            </a:r>
          </a:p>
        </p:txBody>
      </p:sp>
      <p:sp>
        <p:nvSpPr>
          <p:cNvPr id="32773" name="Rectangle 7"/>
          <p:cNvSpPr>
            <a:spLocks noChangeArrowheads="1"/>
          </p:cNvSpPr>
          <p:nvPr/>
        </p:nvSpPr>
        <p:spPr bwMode="auto">
          <a:xfrm>
            <a:off x="2916238" y="1557338"/>
            <a:ext cx="3168650"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Comment définir les collectionneurs ?</a:t>
            </a:r>
          </a:p>
        </p:txBody>
      </p:sp>
      <p:sp>
        <p:nvSpPr>
          <p:cNvPr id="32774" name="Rectangle 8"/>
          <p:cNvSpPr>
            <a:spLocks noChangeArrowheads="1"/>
          </p:cNvSpPr>
          <p:nvPr/>
        </p:nvSpPr>
        <p:spPr bwMode="auto">
          <a:xfrm>
            <a:off x="468313" y="12684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Caractéristiques des </a:t>
            </a:r>
          </a:p>
          <a:p>
            <a:r>
              <a:rPr lang="fr-FR" sz="1300">
                <a:solidFill>
                  <a:schemeClr val="tx1"/>
                </a:solidFill>
              </a:rPr>
              <a:t>collectionneurs ?</a:t>
            </a:r>
          </a:p>
        </p:txBody>
      </p:sp>
      <p:sp>
        <p:nvSpPr>
          <p:cNvPr id="32775" name="Rectangle 9"/>
          <p:cNvSpPr>
            <a:spLocks noChangeArrowheads="1"/>
          </p:cNvSpPr>
          <p:nvPr/>
        </p:nvSpPr>
        <p:spPr bwMode="auto">
          <a:xfrm>
            <a:off x="3492500" y="8366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Quel est l’intérêt ?</a:t>
            </a:r>
          </a:p>
        </p:txBody>
      </p:sp>
      <p:sp>
        <p:nvSpPr>
          <p:cNvPr id="32776" name="Rectangle 10"/>
          <p:cNvSpPr>
            <a:spLocks noChangeArrowheads="1"/>
          </p:cNvSpPr>
          <p:nvPr/>
        </p:nvSpPr>
        <p:spPr bwMode="auto">
          <a:xfrm>
            <a:off x="6588125" y="12684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Accessibilité ?</a:t>
            </a:r>
          </a:p>
        </p:txBody>
      </p:sp>
      <p:sp>
        <p:nvSpPr>
          <p:cNvPr id="32777" name="Rectangle 11"/>
          <p:cNvSpPr>
            <a:spLocks noChangeArrowheads="1"/>
          </p:cNvSpPr>
          <p:nvPr/>
        </p:nvSpPr>
        <p:spPr bwMode="auto">
          <a:xfrm>
            <a:off x="34925" y="3933825"/>
            <a:ext cx="1368425" cy="647700"/>
          </a:xfrm>
          <a:prstGeom prst="rect">
            <a:avLst/>
          </a:prstGeom>
          <a:solidFill>
            <a:schemeClr val="bg2"/>
          </a:solidFill>
          <a:ln w="9525">
            <a:solidFill>
              <a:schemeClr val="bg2"/>
            </a:solidFill>
            <a:miter lim="800000"/>
            <a:headEnd/>
            <a:tailEnd/>
          </a:ln>
        </p:spPr>
        <p:txBody>
          <a:bodyPr anchor="ctr"/>
          <a:lstStyle/>
          <a:p>
            <a:r>
              <a:rPr lang="fr-FR" sz="1300"/>
              <a:t>Quel environnement ?</a:t>
            </a:r>
          </a:p>
        </p:txBody>
      </p:sp>
      <p:sp>
        <p:nvSpPr>
          <p:cNvPr id="32778" name="Rectangle 12"/>
          <p:cNvSpPr>
            <a:spLocks noChangeArrowheads="1"/>
          </p:cNvSpPr>
          <p:nvPr/>
        </p:nvSpPr>
        <p:spPr bwMode="auto">
          <a:xfrm>
            <a:off x="1547813" y="3933825"/>
            <a:ext cx="1295400" cy="647700"/>
          </a:xfrm>
          <a:prstGeom prst="rect">
            <a:avLst/>
          </a:prstGeom>
          <a:solidFill>
            <a:schemeClr val="bg2"/>
          </a:solidFill>
          <a:ln w="9525">
            <a:solidFill>
              <a:schemeClr val="bg2"/>
            </a:solidFill>
            <a:miter lim="800000"/>
            <a:headEnd/>
            <a:tailEnd/>
          </a:ln>
        </p:spPr>
        <p:txBody>
          <a:bodyPr anchor="ctr"/>
          <a:lstStyle/>
          <a:p>
            <a:r>
              <a:rPr lang="fr-FR" sz="1300"/>
              <a:t>Quel Circuit de distribution ?</a:t>
            </a:r>
          </a:p>
        </p:txBody>
      </p:sp>
      <p:sp>
        <p:nvSpPr>
          <p:cNvPr id="32779" name="Rectangle 13"/>
          <p:cNvSpPr>
            <a:spLocks noChangeArrowheads="1"/>
          </p:cNvSpPr>
          <p:nvPr/>
        </p:nvSpPr>
        <p:spPr bwMode="auto">
          <a:xfrm>
            <a:off x="2916238" y="3933825"/>
            <a:ext cx="1368425" cy="647700"/>
          </a:xfrm>
          <a:prstGeom prst="rect">
            <a:avLst/>
          </a:prstGeom>
          <a:solidFill>
            <a:schemeClr val="bg2"/>
          </a:solidFill>
          <a:ln w="9525">
            <a:solidFill>
              <a:schemeClr val="bg2"/>
            </a:solidFill>
            <a:miter lim="800000"/>
            <a:headEnd/>
            <a:tailEnd/>
          </a:ln>
        </p:spPr>
        <p:txBody>
          <a:bodyPr anchor="ctr"/>
          <a:lstStyle/>
          <a:p>
            <a:r>
              <a:rPr lang="fr-FR" sz="1300"/>
              <a:t>Comment communiquer ?</a:t>
            </a:r>
          </a:p>
        </p:txBody>
      </p:sp>
      <p:sp>
        <p:nvSpPr>
          <p:cNvPr id="32780" name="Rectangle 14"/>
          <p:cNvSpPr>
            <a:spLocks noChangeArrowheads="1"/>
          </p:cNvSpPr>
          <p:nvPr/>
        </p:nvSpPr>
        <p:spPr bwMode="auto">
          <a:xfrm>
            <a:off x="4356100" y="3933825"/>
            <a:ext cx="1439863" cy="647700"/>
          </a:xfrm>
          <a:prstGeom prst="rect">
            <a:avLst/>
          </a:prstGeom>
          <a:solidFill>
            <a:schemeClr val="bg2"/>
          </a:solidFill>
          <a:ln w="9525">
            <a:solidFill>
              <a:schemeClr val="bg2"/>
            </a:solidFill>
            <a:miter lim="800000"/>
            <a:headEnd/>
            <a:tailEnd/>
          </a:ln>
        </p:spPr>
        <p:txBody>
          <a:bodyPr anchor="ctr"/>
          <a:lstStyle/>
          <a:p>
            <a:r>
              <a:rPr lang="fr-FR" sz="1300"/>
              <a:t>Quelles sont leurs attentes ?</a:t>
            </a:r>
          </a:p>
        </p:txBody>
      </p:sp>
      <p:sp>
        <p:nvSpPr>
          <p:cNvPr id="32781" name="Rectangle 15"/>
          <p:cNvSpPr>
            <a:spLocks noChangeArrowheads="1"/>
          </p:cNvSpPr>
          <p:nvPr/>
        </p:nvSpPr>
        <p:spPr bwMode="auto">
          <a:xfrm>
            <a:off x="5867400" y="3860800"/>
            <a:ext cx="1655763" cy="719138"/>
          </a:xfrm>
          <a:prstGeom prst="rect">
            <a:avLst/>
          </a:prstGeom>
          <a:solidFill>
            <a:srgbClr val="0000FF"/>
          </a:solidFill>
          <a:ln w="9525">
            <a:solidFill>
              <a:srgbClr val="0000FF"/>
            </a:solidFill>
            <a:miter lim="800000"/>
            <a:headEnd/>
            <a:tailEnd/>
          </a:ln>
        </p:spPr>
        <p:txBody>
          <a:bodyPr anchor="ctr"/>
          <a:lstStyle/>
          <a:p>
            <a:r>
              <a:rPr lang="fr-FR" sz="1300"/>
              <a:t>Quelles sont les nouvelles tendances ?</a:t>
            </a:r>
          </a:p>
        </p:txBody>
      </p:sp>
      <p:sp>
        <p:nvSpPr>
          <p:cNvPr id="32782" name="Rectangle 16"/>
          <p:cNvSpPr>
            <a:spLocks noChangeArrowheads="1"/>
          </p:cNvSpPr>
          <p:nvPr/>
        </p:nvSpPr>
        <p:spPr bwMode="auto">
          <a:xfrm>
            <a:off x="7596188" y="3933825"/>
            <a:ext cx="1476375" cy="647700"/>
          </a:xfrm>
          <a:prstGeom prst="rect">
            <a:avLst/>
          </a:prstGeom>
          <a:solidFill>
            <a:schemeClr val="bg2"/>
          </a:solidFill>
          <a:ln w="9525">
            <a:solidFill>
              <a:schemeClr val="bg2"/>
            </a:solidFill>
            <a:miter lim="800000"/>
            <a:headEnd/>
            <a:tailEnd/>
          </a:ln>
        </p:spPr>
        <p:txBody>
          <a:bodyPr anchor="ctr"/>
          <a:lstStyle/>
          <a:p>
            <a:r>
              <a:rPr lang="fr-FR" sz="1300"/>
              <a:t>Offres promotionnelles ?</a:t>
            </a:r>
          </a:p>
        </p:txBody>
      </p:sp>
      <p:sp>
        <p:nvSpPr>
          <p:cNvPr id="32783" name="Line 17"/>
          <p:cNvSpPr>
            <a:spLocks noChangeShapeType="1"/>
          </p:cNvSpPr>
          <p:nvPr/>
        </p:nvSpPr>
        <p:spPr bwMode="auto">
          <a:xfrm flipV="1">
            <a:off x="4427538" y="1341438"/>
            <a:ext cx="0" cy="215900"/>
          </a:xfrm>
          <a:prstGeom prst="line">
            <a:avLst/>
          </a:prstGeom>
          <a:noFill/>
          <a:ln w="12700">
            <a:solidFill>
              <a:schemeClr val="bg2"/>
            </a:solidFill>
            <a:round/>
            <a:headEnd/>
            <a:tailEnd/>
          </a:ln>
        </p:spPr>
        <p:txBody>
          <a:bodyPr wrap="none" anchor="ctr"/>
          <a:lstStyle/>
          <a:p>
            <a:endParaRPr lang="fr-FR"/>
          </a:p>
        </p:txBody>
      </p:sp>
      <p:sp>
        <p:nvSpPr>
          <p:cNvPr id="32784" name="Line 18"/>
          <p:cNvSpPr>
            <a:spLocks noChangeShapeType="1"/>
          </p:cNvSpPr>
          <p:nvPr/>
        </p:nvSpPr>
        <p:spPr bwMode="auto">
          <a:xfrm flipV="1">
            <a:off x="6084888" y="1773238"/>
            <a:ext cx="792162" cy="215900"/>
          </a:xfrm>
          <a:prstGeom prst="line">
            <a:avLst/>
          </a:prstGeom>
          <a:noFill/>
          <a:ln w="12700">
            <a:solidFill>
              <a:schemeClr val="bg2"/>
            </a:solidFill>
            <a:round/>
            <a:headEnd/>
            <a:tailEnd/>
          </a:ln>
        </p:spPr>
        <p:txBody>
          <a:bodyPr wrap="none" anchor="ctr"/>
          <a:lstStyle/>
          <a:p>
            <a:endParaRPr lang="fr-FR"/>
          </a:p>
        </p:txBody>
      </p:sp>
      <p:sp>
        <p:nvSpPr>
          <p:cNvPr id="32785" name="Line 19"/>
          <p:cNvSpPr>
            <a:spLocks noChangeShapeType="1"/>
          </p:cNvSpPr>
          <p:nvPr/>
        </p:nvSpPr>
        <p:spPr bwMode="auto">
          <a:xfrm flipH="1" flipV="1">
            <a:off x="2411413" y="1484313"/>
            <a:ext cx="504825" cy="360362"/>
          </a:xfrm>
          <a:prstGeom prst="line">
            <a:avLst/>
          </a:prstGeom>
          <a:noFill/>
          <a:ln w="12700">
            <a:solidFill>
              <a:schemeClr val="bg2"/>
            </a:solidFill>
            <a:round/>
            <a:headEnd/>
            <a:tailEnd/>
          </a:ln>
        </p:spPr>
        <p:txBody>
          <a:bodyPr wrap="none" anchor="ctr"/>
          <a:lstStyle/>
          <a:p>
            <a:endParaRPr lang="fr-FR"/>
          </a:p>
        </p:txBody>
      </p:sp>
      <p:sp>
        <p:nvSpPr>
          <p:cNvPr id="32786" name="Line 20"/>
          <p:cNvSpPr>
            <a:spLocks noChangeShapeType="1"/>
          </p:cNvSpPr>
          <p:nvPr/>
        </p:nvSpPr>
        <p:spPr bwMode="auto">
          <a:xfrm flipV="1">
            <a:off x="8270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32787" name="Line 21"/>
          <p:cNvSpPr>
            <a:spLocks noChangeShapeType="1"/>
          </p:cNvSpPr>
          <p:nvPr/>
        </p:nvSpPr>
        <p:spPr bwMode="auto">
          <a:xfrm flipV="1">
            <a:off x="4427538" y="2060575"/>
            <a:ext cx="0" cy="215900"/>
          </a:xfrm>
          <a:prstGeom prst="line">
            <a:avLst/>
          </a:prstGeom>
          <a:noFill/>
          <a:ln w="9525">
            <a:solidFill>
              <a:schemeClr val="bg2"/>
            </a:solidFill>
            <a:round/>
            <a:headEnd/>
            <a:tailEnd type="triangle" w="med" len="med"/>
          </a:ln>
        </p:spPr>
        <p:txBody>
          <a:bodyPr wrap="none" anchor="ctr"/>
          <a:lstStyle/>
          <a:p>
            <a:endParaRPr lang="fr-FR"/>
          </a:p>
        </p:txBody>
      </p:sp>
      <p:sp>
        <p:nvSpPr>
          <p:cNvPr id="32788" name="Line 22"/>
          <p:cNvSpPr>
            <a:spLocks noChangeShapeType="1"/>
          </p:cNvSpPr>
          <p:nvPr/>
        </p:nvSpPr>
        <p:spPr bwMode="auto">
          <a:xfrm flipV="1">
            <a:off x="3492500" y="2781300"/>
            <a:ext cx="935038" cy="360363"/>
          </a:xfrm>
          <a:prstGeom prst="line">
            <a:avLst/>
          </a:prstGeom>
          <a:noFill/>
          <a:ln w="9525">
            <a:solidFill>
              <a:schemeClr val="bg2"/>
            </a:solidFill>
            <a:round/>
            <a:headEnd type="triangle" w="med" len="med"/>
            <a:tailEnd/>
          </a:ln>
        </p:spPr>
        <p:txBody>
          <a:bodyPr wrap="none" anchor="ctr"/>
          <a:lstStyle/>
          <a:p>
            <a:endParaRPr lang="fr-FR"/>
          </a:p>
        </p:txBody>
      </p:sp>
      <p:sp>
        <p:nvSpPr>
          <p:cNvPr id="32789" name="Line 23"/>
          <p:cNvSpPr>
            <a:spLocks noChangeShapeType="1"/>
          </p:cNvSpPr>
          <p:nvPr/>
        </p:nvSpPr>
        <p:spPr bwMode="auto">
          <a:xfrm flipH="1" flipV="1">
            <a:off x="4427538" y="2781300"/>
            <a:ext cx="1152525" cy="360363"/>
          </a:xfrm>
          <a:prstGeom prst="line">
            <a:avLst/>
          </a:prstGeom>
          <a:noFill/>
          <a:ln w="9525">
            <a:solidFill>
              <a:srgbClr val="FF5050"/>
            </a:solidFill>
            <a:round/>
            <a:headEnd type="triangle" w="med" len="med"/>
            <a:tailEnd/>
          </a:ln>
        </p:spPr>
        <p:txBody>
          <a:bodyPr wrap="none" anchor="ctr"/>
          <a:lstStyle/>
          <a:p>
            <a:endParaRPr lang="fr-FR"/>
          </a:p>
        </p:txBody>
      </p:sp>
      <p:sp>
        <p:nvSpPr>
          <p:cNvPr id="32790" name="Line 24"/>
          <p:cNvSpPr>
            <a:spLocks noChangeShapeType="1"/>
          </p:cNvSpPr>
          <p:nvPr/>
        </p:nvSpPr>
        <p:spPr bwMode="auto">
          <a:xfrm flipH="1">
            <a:off x="1187450" y="3500438"/>
            <a:ext cx="431800" cy="433387"/>
          </a:xfrm>
          <a:prstGeom prst="line">
            <a:avLst/>
          </a:prstGeom>
          <a:noFill/>
          <a:ln w="9525">
            <a:solidFill>
              <a:schemeClr val="bg2"/>
            </a:solidFill>
            <a:round/>
            <a:headEnd/>
            <a:tailEnd type="triangle" w="med" len="med"/>
          </a:ln>
        </p:spPr>
        <p:txBody>
          <a:bodyPr wrap="none" anchor="ctr"/>
          <a:lstStyle/>
          <a:p>
            <a:endParaRPr lang="fr-FR"/>
          </a:p>
        </p:txBody>
      </p:sp>
      <p:sp>
        <p:nvSpPr>
          <p:cNvPr id="32791" name="Line 25"/>
          <p:cNvSpPr>
            <a:spLocks noChangeShapeType="1"/>
          </p:cNvSpPr>
          <p:nvPr/>
        </p:nvSpPr>
        <p:spPr bwMode="auto">
          <a:xfrm>
            <a:off x="1763713" y="3500438"/>
            <a:ext cx="144462" cy="433387"/>
          </a:xfrm>
          <a:prstGeom prst="line">
            <a:avLst/>
          </a:prstGeom>
          <a:noFill/>
          <a:ln w="9525">
            <a:solidFill>
              <a:schemeClr val="bg2"/>
            </a:solidFill>
            <a:round/>
            <a:headEnd/>
            <a:tailEnd type="triangle" w="med" len="med"/>
          </a:ln>
        </p:spPr>
        <p:txBody>
          <a:bodyPr wrap="none" anchor="ctr"/>
          <a:lstStyle/>
          <a:p>
            <a:endParaRPr lang="fr-FR"/>
          </a:p>
        </p:txBody>
      </p:sp>
      <p:sp>
        <p:nvSpPr>
          <p:cNvPr id="32792" name="Line 26"/>
          <p:cNvSpPr>
            <a:spLocks noChangeShapeType="1"/>
          </p:cNvSpPr>
          <p:nvPr/>
        </p:nvSpPr>
        <p:spPr bwMode="auto">
          <a:xfrm>
            <a:off x="2268538" y="3500438"/>
            <a:ext cx="1150937" cy="433387"/>
          </a:xfrm>
          <a:prstGeom prst="line">
            <a:avLst/>
          </a:prstGeom>
          <a:noFill/>
          <a:ln w="9525">
            <a:solidFill>
              <a:schemeClr val="bg2"/>
            </a:solidFill>
            <a:round/>
            <a:headEnd/>
            <a:tailEnd type="triangle" w="med" len="med"/>
          </a:ln>
        </p:spPr>
        <p:txBody>
          <a:bodyPr wrap="none" anchor="ctr"/>
          <a:lstStyle/>
          <a:p>
            <a:endParaRPr lang="fr-FR"/>
          </a:p>
        </p:txBody>
      </p:sp>
      <p:sp>
        <p:nvSpPr>
          <p:cNvPr id="32793" name="Line 27"/>
          <p:cNvSpPr>
            <a:spLocks noChangeShapeType="1"/>
          </p:cNvSpPr>
          <p:nvPr/>
        </p:nvSpPr>
        <p:spPr bwMode="auto">
          <a:xfrm flipH="1">
            <a:off x="5148263" y="3429000"/>
            <a:ext cx="1439862" cy="504825"/>
          </a:xfrm>
          <a:prstGeom prst="line">
            <a:avLst/>
          </a:prstGeom>
          <a:noFill/>
          <a:ln w="9525">
            <a:solidFill>
              <a:schemeClr val="bg2"/>
            </a:solidFill>
            <a:round/>
            <a:headEnd/>
            <a:tailEnd type="triangle" w="med" len="med"/>
          </a:ln>
        </p:spPr>
        <p:txBody>
          <a:bodyPr wrap="none" anchor="ctr"/>
          <a:lstStyle/>
          <a:p>
            <a:endParaRPr lang="fr-FR"/>
          </a:p>
        </p:txBody>
      </p:sp>
      <p:sp>
        <p:nvSpPr>
          <p:cNvPr id="32794" name="Line 28"/>
          <p:cNvSpPr>
            <a:spLocks noChangeShapeType="1"/>
          </p:cNvSpPr>
          <p:nvPr/>
        </p:nvSpPr>
        <p:spPr bwMode="auto">
          <a:xfrm>
            <a:off x="6877050" y="3429000"/>
            <a:ext cx="0" cy="431800"/>
          </a:xfrm>
          <a:prstGeom prst="line">
            <a:avLst/>
          </a:prstGeom>
          <a:noFill/>
          <a:ln w="9525">
            <a:solidFill>
              <a:srgbClr val="0000FF"/>
            </a:solidFill>
            <a:round/>
            <a:headEnd/>
            <a:tailEnd type="triangle" w="med" len="med"/>
          </a:ln>
        </p:spPr>
        <p:txBody>
          <a:bodyPr wrap="none" anchor="ctr"/>
          <a:lstStyle/>
          <a:p>
            <a:endParaRPr lang="fr-FR"/>
          </a:p>
        </p:txBody>
      </p:sp>
      <p:sp>
        <p:nvSpPr>
          <p:cNvPr id="32795" name="Line 29"/>
          <p:cNvSpPr>
            <a:spLocks noChangeShapeType="1"/>
          </p:cNvSpPr>
          <p:nvPr/>
        </p:nvSpPr>
        <p:spPr bwMode="auto">
          <a:xfrm>
            <a:off x="7812088" y="3429000"/>
            <a:ext cx="431800" cy="504825"/>
          </a:xfrm>
          <a:prstGeom prst="line">
            <a:avLst/>
          </a:prstGeom>
          <a:noFill/>
          <a:ln w="9525">
            <a:solidFill>
              <a:schemeClr val="bg2"/>
            </a:solidFill>
            <a:round/>
            <a:headEnd/>
            <a:tailEnd type="triangle" w="med" len="med"/>
          </a:ln>
        </p:spPr>
        <p:txBody>
          <a:bodyPr wrap="none" anchor="ctr"/>
          <a:lstStyle/>
          <a:p>
            <a:endParaRPr lang="fr-FR"/>
          </a:p>
        </p:txBody>
      </p:sp>
      <p:sp>
        <p:nvSpPr>
          <p:cNvPr id="32796" name="Line 30"/>
          <p:cNvSpPr>
            <a:spLocks noChangeShapeType="1"/>
          </p:cNvSpPr>
          <p:nvPr/>
        </p:nvSpPr>
        <p:spPr bwMode="auto">
          <a:xfrm flipV="1">
            <a:off x="1979613"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32797" name="Line 31"/>
          <p:cNvSpPr>
            <a:spLocks noChangeShapeType="1"/>
          </p:cNvSpPr>
          <p:nvPr/>
        </p:nvSpPr>
        <p:spPr bwMode="auto">
          <a:xfrm flipV="1">
            <a:off x="67325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32798" name="Line 32"/>
          <p:cNvSpPr>
            <a:spLocks noChangeShapeType="1"/>
          </p:cNvSpPr>
          <p:nvPr/>
        </p:nvSpPr>
        <p:spPr bwMode="auto">
          <a:xfrm flipV="1">
            <a:off x="82438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32799" name="Line 33"/>
          <p:cNvSpPr>
            <a:spLocks noChangeShapeType="1"/>
          </p:cNvSpPr>
          <p:nvPr/>
        </p:nvSpPr>
        <p:spPr bwMode="auto">
          <a:xfrm flipV="1">
            <a:off x="3492500"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32800" name="Line 34"/>
          <p:cNvSpPr>
            <a:spLocks noChangeShapeType="1"/>
          </p:cNvSpPr>
          <p:nvPr/>
        </p:nvSpPr>
        <p:spPr bwMode="auto">
          <a:xfrm flipV="1">
            <a:off x="4427538"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32801" name="Line 35"/>
          <p:cNvSpPr>
            <a:spLocks noChangeShapeType="1"/>
          </p:cNvSpPr>
          <p:nvPr/>
        </p:nvSpPr>
        <p:spPr bwMode="auto">
          <a:xfrm flipV="1">
            <a:off x="5364163"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32802" name="Line 36"/>
          <p:cNvSpPr>
            <a:spLocks noChangeShapeType="1"/>
          </p:cNvSpPr>
          <p:nvPr/>
        </p:nvSpPr>
        <p:spPr bwMode="auto">
          <a:xfrm>
            <a:off x="755650"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32803" name="Line 37"/>
          <p:cNvSpPr>
            <a:spLocks noChangeShapeType="1"/>
          </p:cNvSpPr>
          <p:nvPr/>
        </p:nvSpPr>
        <p:spPr bwMode="auto">
          <a:xfrm>
            <a:off x="1547813"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32804" name="Line 38"/>
          <p:cNvSpPr>
            <a:spLocks noChangeShapeType="1"/>
          </p:cNvSpPr>
          <p:nvPr/>
        </p:nvSpPr>
        <p:spPr bwMode="auto">
          <a:xfrm>
            <a:off x="1835150"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32805" name="Line 39"/>
          <p:cNvSpPr>
            <a:spLocks noChangeShapeType="1"/>
          </p:cNvSpPr>
          <p:nvPr/>
        </p:nvSpPr>
        <p:spPr bwMode="auto">
          <a:xfrm>
            <a:off x="2843213"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32806" name="Line 40"/>
          <p:cNvSpPr>
            <a:spLocks noChangeShapeType="1"/>
          </p:cNvSpPr>
          <p:nvPr/>
        </p:nvSpPr>
        <p:spPr bwMode="auto">
          <a:xfrm>
            <a:off x="1690688" y="5516563"/>
            <a:ext cx="1587" cy="649287"/>
          </a:xfrm>
          <a:prstGeom prst="line">
            <a:avLst/>
          </a:prstGeom>
          <a:noFill/>
          <a:ln w="9525">
            <a:solidFill>
              <a:schemeClr val="bg2"/>
            </a:solidFill>
            <a:round/>
            <a:headEnd/>
            <a:tailEnd type="triangle" w="med" len="med"/>
          </a:ln>
        </p:spPr>
        <p:txBody>
          <a:bodyPr wrap="none" anchor="ctr"/>
          <a:lstStyle/>
          <a:p>
            <a:endParaRPr lang="fr-FR"/>
          </a:p>
        </p:txBody>
      </p:sp>
      <p:sp>
        <p:nvSpPr>
          <p:cNvPr id="32807" name="Line 41"/>
          <p:cNvSpPr>
            <a:spLocks noChangeShapeType="1"/>
          </p:cNvSpPr>
          <p:nvPr/>
        </p:nvSpPr>
        <p:spPr bwMode="auto">
          <a:xfrm flipH="1">
            <a:off x="1042988" y="5445125"/>
            <a:ext cx="504825" cy="215900"/>
          </a:xfrm>
          <a:prstGeom prst="line">
            <a:avLst/>
          </a:prstGeom>
          <a:noFill/>
          <a:ln w="9525">
            <a:solidFill>
              <a:schemeClr val="bg2"/>
            </a:solidFill>
            <a:round/>
            <a:headEnd/>
            <a:tailEnd type="triangle" w="med" len="med"/>
          </a:ln>
        </p:spPr>
        <p:txBody>
          <a:bodyPr wrap="none" anchor="ctr"/>
          <a:lstStyle/>
          <a:p>
            <a:endParaRPr lang="fr-FR"/>
          </a:p>
        </p:txBody>
      </p:sp>
      <p:sp>
        <p:nvSpPr>
          <p:cNvPr id="32808" name="Line 42"/>
          <p:cNvSpPr>
            <a:spLocks noChangeShapeType="1"/>
          </p:cNvSpPr>
          <p:nvPr/>
        </p:nvSpPr>
        <p:spPr bwMode="auto">
          <a:xfrm>
            <a:off x="3635375"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32809" name="Line 43"/>
          <p:cNvSpPr>
            <a:spLocks noChangeShapeType="1"/>
          </p:cNvSpPr>
          <p:nvPr/>
        </p:nvSpPr>
        <p:spPr bwMode="auto">
          <a:xfrm>
            <a:off x="4140200"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32810" name="Line 44"/>
          <p:cNvSpPr>
            <a:spLocks noChangeShapeType="1"/>
          </p:cNvSpPr>
          <p:nvPr/>
        </p:nvSpPr>
        <p:spPr bwMode="auto">
          <a:xfrm>
            <a:off x="4500563"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32811" name="Line 45"/>
          <p:cNvSpPr>
            <a:spLocks noChangeShapeType="1"/>
          </p:cNvSpPr>
          <p:nvPr/>
        </p:nvSpPr>
        <p:spPr bwMode="auto">
          <a:xfrm>
            <a:off x="5076825" y="4581525"/>
            <a:ext cx="0" cy="1655763"/>
          </a:xfrm>
          <a:prstGeom prst="line">
            <a:avLst/>
          </a:prstGeom>
          <a:noFill/>
          <a:ln w="9525">
            <a:solidFill>
              <a:schemeClr val="bg2"/>
            </a:solidFill>
            <a:round/>
            <a:headEnd/>
            <a:tailEnd type="triangle" w="med" len="med"/>
          </a:ln>
        </p:spPr>
        <p:txBody>
          <a:bodyPr wrap="none" anchor="ctr"/>
          <a:lstStyle/>
          <a:p>
            <a:endParaRPr lang="fr-FR"/>
          </a:p>
        </p:txBody>
      </p:sp>
      <p:sp>
        <p:nvSpPr>
          <p:cNvPr id="32812" name="Line 46"/>
          <p:cNvSpPr>
            <a:spLocks noChangeShapeType="1"/>
          </p:cNvSpPr>
          <p:nvPr/>
        </p:nvSpPr>
        <p:spPr bwMode="auto">
          <a:xfrm>
            <a:off x="5724525"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32813" name="Line 47"/>
          <p:cNvSpPr>
            <a:spLocks noChangeShapeType="1"/>
          </p:cNvSpPr>
          <p:nvPr/>
        </p:nvSpPr>
        <p:spPr bwMode="auto">
          <a:xfrm>
            <a:off x="6300788" y="4581525"/>
            <a:ext cx="0" cy="1152525"/>
          </a:xfrm>
          <a:prstGeom prst="line">
            <a:avLst/>
          </a:prstGeom>
          <a:noFill/>
          <a:ln w="9525">
            <a:solidFill>
              <a:srgbClr val="0000FF"/>
            </a:solidFill>
            <a:round/>
            <a:headEnd/>
            <a:tailEnd type="triangle" w="med" len="med"/>
          </a:ln>
        </p:spPr>
        <p:txBody>
          <a:bodyPr wrap="none" anchor="ctr"/>
          <a:lstStyle/>
          <a:p>
            <a:endParaRPr lang="fr-FR"/>
          </a:p>
        </p:txBody>
      </p:sp>
      <p:sp>
        <p:nvSpPr>
          <p:cNvPr id="32814" name="Line 48"/>
          <p:cNvSpPr>
            <a:spLocks noChangeShapeType="1"/>
          </p:cNvSpPr>
          <p:nvPr/>
        </p:nvSpPr>
        <p:spPr bwMode="auto">
          <a:xfrm>
            <a:off x="6804025" y="4581525"/>
            <a:ext cx="0" cy="719138"/>
          </a:xfrm>
          <a:prstGeom prst="line">
            <a:avLst/>
          </a:prstGeom>
          <a:noFill/>
          <a:ln w="9525">
            <a:solidFill>
              <a:srgbClr val="0000FF"/>
            </a:solidFill>
            <a:round/>
            <a:headEnd/>
            <a:tailEnd type="triangle" w="med" len="med"/>
          </a:ln>
        </p:spPr>
        <p:txBody>
          <a:bodyPr wrap="none" anchor="ctr"/>
          <a:lstStyle/>
          <a:p>
            <a:endParaRPr lang="fr-FR"/>
          </a:p>
        </p:txBody>
      </p:sp>
      <p:sp>
        <p:nvSpPr>
          <p:cNvPr id="32815" name="Line 49"/>
          <p:cNvSpPr>
            <a:spLocks noChangeShapeType="1"/>
          </p:cNvSpPr>
          <p:nvPr/>
        </p:nvSpPr>
        <p:spPr bwMode="auto">
          <a:xfrm>
            <a:off x="7308850" y="4581525"/>
            <a:ext cx="0" cy="1152525"/>
          </a:xfrm>
          <a:prstGeom prst="line">
            <a:avLst/>
          </a:prstGeom>
          <a:noFill/>
          <a:ln w="9525">
            <a:solidFill>
              <a:srgbClr val="0000FF"/>
            </a:solidFill>
            <a:round/>
            <a:headEnd/>
            <a:tailEnd type="triangle" w="med" len="med"/>
          </a:ln>
        </p:spPr>
        <p:txBody>
          <a:bodyPr wrap="none" anchor="ctr"/>
          <a:lstStyle/>
          <a:p>
            <a:endParaRPr lang="fr-FR"/>
          </a:p>
        </p:txBody>
      </p:sp>
      <p:sp>
        <p:nvSpPr>
          <p:cNvPr id="32816" name="Line 50"/>
          <p:cNvSpPr>
            <a:spLocks noChangeShapeType="1"/>
          </p:cNvSpPr>
          <p:nvPr/>
        </p:nvSpPr>
        <p:spPr bwMode="auto">
          <a:xfrm>
            <a:off x="7956550"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32817" name="Line 51"/>
          <p:cNvSpPr>
            <a:spLocks noChangeShapeType="1"/>
          </p:cNvSpPr>
          <p:nvPr/>
        </p:nvSpPr>
        <p:spPr bwMode="auto">
          <a:xfrm>
            <a:off x="8748713"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32818" name="Text Box 52"/>
          <p:cNvSpPr txBox="1">
            <a:spLocks noChangeArrowheads="1"/>
          </p:cNvSpPr>
          <p:nvPr/>
        </p:nvSpPr>
        <p:spPr bwMode="auto">
          <a:xfrm>
            <a:off x="395288" y="7651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Âge</a:t>
            </a:r>
          </a:p>
        </p:txBody>
      </p:sp>
      <p:sp>
        <p:nvSpPr>
          <p:cNvPr id="32819" name="Text Box 53"/>
          <p:cNvSpPr txBox="1">
            <a:spLocks noChangeArrowheads="1"/>
          </p:cNvSpPr>
          <p:nvPr/>
        </p:nvSpPr>
        <p:spPr bwMode="auto">
          <a:xfrm>
            <a:off x="1547813" y="7651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Sexe</a:t>
            </a:r>
          </a:p>
        </p:txBody>
      </p:sp>
      <p:sp>
        <p:nvSpPr>
          <p:cNvPr id="32820" name="Text Box 54"/>
          <p:cNvSpPr txBox="1">
            <a:spLocks noChangeArrowheads="1"/>
          </p:cNvSpPr>
          <p:nvPr/>
        </p:nvSpPr>
        <p:spPr bwMode="auto">
          <a:xfrm>
            <a:off x="3059113" y="3333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Nombreux</a:t>
            </a:r>
          </a:p>
        </p:txBody>
      </p:sp>
      <p:sp>
        <p:nvSpPr>
          <p:cNvPr id="32821" name="Text Box 55"/>
          <p:cNvSpPr txBox="1">
            <a:spLocks noChangeArrowheads="1"/>
          </p:cNvSpPr>
          <p:nvPr/>
        </p:nvSpPr>
        <p:spPr bwMode="auto">
          <a:xfrm>
            <a:off x="3959225" y="30480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Fétichistes</a:t>
            </a:r>
          </a:p>
        </p:txBody>
      </p:sp>
      <p:sp>
        <p:nvSpPr>
          <p:cNvPr id="32822" name="Text Box 56"/>
          <p:cNvSpPr txBox="1">
            <a:spLocks noChangeArrowheads="1"/>
          </p:cNvSpPr>
          <p:nvPr/>
        </p:nvSpPr>
        <p:spPr bwMode="auto">
          <a:xfrm>
            <a:off x="4932363" y="3333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Passionnés </a:t>
            </a:r>
          </a:p>
        </p:txBody>
      </p:sp>
      <p:sp>
        <p:nvSpPr>
          <p:cNvPr id="32823" name="Text Box 57"/>
          <p:cNvSpPr txBox="1">
            <a:spLocks noChangeArrowheads="1"/>
          </p:cNvSpPr>
          <p:nvPr/>
        </p:nvSpPr>
        <p:spPr bwMode="auto">
          <a:xfrm>
            <a:off x="6300788" y="549275"/>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Peu de concurrents</a:t>
            </a:r>
          </a:p>
        </p:txBody>
      </p:sp>
      <p:sp>
        <p:nvSpPr>
          <p:cNvPr id="32824" name="Text Box 58"/>
          <p:cNvSpPr txBox="1">
            <a:spLocks noChangeArrowheads="1"/>
          </p:cNvSpPr>
          <p:nvPr/>
        </p:nvSpPr>
        <p:spPr bwMode="auto">
          <a:xfrm>
            <a:off x="7667625" y="549275"/>
            <a:ext cx="1081088"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Pouvoir d’achat dédié</a:t>
            </a:r>
          </a:p>
        </p:txBody>
      </p:sp>
      <p:sp>
        <p:nvSpPr>
          <p:cNvPr id="32825" name="Text Box 59"/>
          <p:cNvSpPr txBox="1">
            <a:spLocks noChangeArrowheads="1"/>
          </p:cNvSpPr>
          <p:nvPr/>
        </p:nvSpPr>
        <p:spPr bwMode="auto">
          <a:xfrm>
            <a:off x="250825" y="4941888"/>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Personnel</a:t>
            </a:r>
          </a:p>
        </p:txBody>
      </p:sp>
      <p:sp>
        <p:nvSpPr>
          <p:cNvPr id="32826" name="Text Box 60"/>
          <p:cNvSpPr txBox="1">
            <a:spLocks noChangeArrowheads="1"/>
          </p:cNvSpPr>
          <p:nvPr/>
        </p:nvSpPr>
        <p:spPr bwMode="auto">
          <a:xfrm>
            <a:off x="1042988" y="4868863"/>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Brocantes</a:t>
            </a:r>
          </a:p>
        </p:txBody>
      </p:sp>
      <p:sp>
        <p:nvSpPr>
          <p:cNvPr id="32827" name="Text Box 61"/>
          <p:cNvSpPr txBox="1">
            <a:spLocks noChangeArrowheads="1"/>
          </p:cNvSpPr>
          <p:nvPr/>
        </p:nvSpPr>
        <p:spPr bwMode="auto">
          <a:xfrm>
            <a:off x="1258888" y="522922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32828" name="Text Box 62"/>
          <p:cNvSpPr txBox="1">
            <a:spLocks noChangeArrowheads="1"/>
          </p:cNvSpPr>
          <p:nvPr/>
        </p:nvSpPr>
        <p:spPr bwMode="auto">
          <a:xfrm>
            <a:off x="34925" y="5661025"/>
            <a:ext cx="1225550" cy="5492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Sites spécialisés (ex: Le Collectionneur)</a:t>
            </a:r>
          </a:p>
        </p:txBody>
      </p:sp>
      <p:sp>
        <p:nvSpPr>
          <p:cNvPr id="32829" name="Text Box 63"/>
          <p:cNvSpPr txBox="1">
            <a:spLocks noChangeArrowheads="1"/>
          </p:cNvSpPr>
          <p:nvPr/>
        </p:nvSpPr>
        <p:spPr bwMode="auto">
          <a:xfrm>
            <a:off x="1042988" y="6165850"/>
            <a:ext cx="1225550"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Sites généraux (ex: Le bon coin)</a:t>
            </a:r>
          </a:p>
        </p:txBody>
      </p:sp>
      <p:sp>
        <p:nvSpPr>
          <p:cNvPr id="32830" name="Text Box 64"/>
          <p:cNvSpPr txBox="1">
            <a:spLocks noChangeArrowheads="1"/>
          </p:cNvSpPr>
          <p:nvPr/>
        </p:nvSpPr>
        <p:spPr bwMode="auto">
          <a:xfrm>
            <a:off x="2484438" y="49418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Boutiques spécialisées</a:t>
            </a:r>
          </a:p>
        </p:txBody>
      </p:sp>
      <p:sp>
        <p:nvSpPr>
          <p:cNvPr id="32831" name="Text Box 65"/>
          <p:cNvSpPr txBox="1">
            <a:spLocks noChangeArrowheads="1"/>
          </p:cNvSpPr>
          <p:nvPr/>
        </p:nvSpPr>
        <p:spPr bwMode="auto">
          <a:xfrm>
            <a:off x="3132138" y="4941888"/>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Forum</a:t>
            </a:r>
          </a:p>
        </p:txBody>
      </p:sp>
      <p:sp>
        <p:nvSpPr>
          <p:cNvPr id="32832" name="Text Box 66"/>
          <p:cNvSpPr txBox="1">
            <a:spLocks noChangeArrowheads="1"/>
          </p:cNvSpPr>
          <p:nvPr/>
        </p:nvSpPr>
        <p:spPr bwMode="auto">
          <a:xfrm>
            <a:off x="3635375" y="4941888"/>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32833" name="Text Box 67"/>
          <p:cNvSpPr txBox="1">
            <a:spLocks noChangeArrowheads="1"/>
          </p:cNvSpPr>
          <p:nvPr/>
        </p:nvSpPr>
        <p:spPr bwMode="auto">
          <a:xfrm>
            <a:off x="3995738" y="53736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Collection spécifique</a:t>
            </a:r>
          </a:p>
        </p:txBody>
      </p:sp>
      <p:sp>
        <p:nvSpPr>
          <p:cNvPr id="32834" name="Text Box 68"/>
          <p:cNvSpPr txBox="1">
            <a:spLocks noChangeArrowheads="1"/>
          </p:cNvSpPr>
          <p:nvPr/>
        </p:nvSpPr>
        <p:spPr bwMode="auto">
          <a:xfrm>
            <a:off x="4643438" y="62372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Pièces rares ou uniques</a:t>
            </a:r>
          </a:p>
        </p:txBody>
      </p:sp>
      <p:sp>
        <p:nvSpPr>
          <p:cNvPr id="32835" name="Text Box 69"/>
          <p:cNvSpPr txBox="1">
            <a:spLocks noChangeArrowheads="1"/>
          </p:cNvSpPr>
          <p:nvPr/>
        </p:nvSpPr>
        <p:spPr bwMode="auto">
          <a:xfrm>
            <a:off x="5076825" y="5300663"/>
            <a:ext cx="900113" cy="8540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Importance de la collection (volume et valeur)</a:t>
            </a:r>
          </a:p>
        </p:txBody>
      </p:sp>
      <p:sp>
        <p:nvSpPr>
          <p:cNvPr id="32836" name="Text Box 70"/>
          <p:cNvSpPr txBox="1">
            <a:spLocks noChangeArrowheads="1"/>
          </p:cNvSpPr>
          <p:nvPr/>
        </p:nvSpPr>
        <p:spPr bwMode="auto">
          <a:xfrm>
            <a:off x="5867400" y="573405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C to C</a:t>
            </a:r>
          </a:p>
        </p:txBody>
      </p:sp>
      <p:sp>
        <p:nvSpPr>
          <p:cNvPr id="32837" name="Text Box 71"/>
          <p:cNvSpPr txBox="1">
            <a:spLocks noChangeArrowheads="1"/>
          </p:cNvSpPr>
          <p:nvPr/>
        </p:nvSpPr>
        <p:spPr bwMode="auto">
          <a:xfrm>
            <a:off x="6300788" y="5300663"/>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Réseaux sociaux</a:t>
            </a:r>
          </a:p>
        </p:txBody>
      </p:sp>
      <p:sp>
        <p:nvSpPr>
          <p:cNvPr id="32838" name="Text Box 72"/>
          <p:cNvSpPr txBox="1">
            <a:spLocks noChangeArrowheads="1"/>
          </p:cNvSpPr>
          <p:nvPr/>
        </p:nvSpPr>
        <p:spPr bwMode="auto">
          <a:xfrm>
            <a:off x="6877050" y="573405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32839" name="Text Box 73"/>
          <p:cNvSpPr txBox="1">
            <a:spLocks noChangeArrowheads="1"/>
          </p:cNvSpPr>
          <p:nvPr/>
        </p:nvSpPr>
        <p:spPr bwMode="auto">
          <a:xfrm>
            <a:off x="7451725" y="5373688"/>
            <a:ext cx="900113"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Edition limitée</a:t>
            </a:r>
          </a:p>
        </p:txBody>
      </p:sp>
      <p:sp>
        <p:nvSpPr>
          <p:cNvPr id="32840" name="Text Box 74"/>
          <p:cNvSpPr txBox="1">
            <a:spLocks noChangeArrowheads="1"/>
          </p:cNvSpPr>
          <p:nvPr/>
        </p:nvSpPr>
        <p:spPr bwMode="auto">
          <a:xfrm>
            <a:off x="8243888" y="5373688"/>
            <a:ext cx="900112" cy="7016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Offre sur une collection entière</a:t>
            </a:r>
          </a:p>
        </p:txBody>
      </p:sp>
      <p:sp>
        <p:nvSpPr>
          <p:cNvPr id="32841" name="Line 75"/>
          <p:cNvSpPr>
            <a:spLocks noChangeShapeType="1"/>
          </p:cNvSpPr>
          <p:nvPr/>
        </p:nvSpPr>
        <p:spPr bwMode="auto">
          <a:xfrm>
            <a:off x="2124075"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32842" name="Text Box 76"/>
          <p:cNvSpPr txBox="1">
            <a:spLocks noChangeArrowheads="1"/>
          </p:cNvSpPr>
          <p:nvPr/>
        </p:nvSpPr>
        <p:spPr bwMode="auto">
          <a:xfrm>
            <a:off x="1727200" y="4941888"/>
            <a:ext cx="900113"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Magazines dédiés</a:t>
            </a:r>
          </a:p>
        </p:txBody>
      </p:sp>
      <p:sp>
        <p:nvSpPr>
          <p:cNvPr id="32843" name="Line 77"/>
          <p:cNvSpPr>
            <a:spLocks noChangeShapeType="1"/>
          </p:cNvSpPr>
          <p:nvPr/>
        </p:nvSpPr>
        <p:spPr bwMode="auto">
          <a:xfrm>
            <a:off x="2555875" y="4581525"/>
            <a:ext cx="0" cy="1008063"/>
          </a:xfrm>
          <a:prstGeom prst="line">
            <a:avLst/>
          </a:prstGeom>
          <a:noFill/>
          <a:ln w="9525">
            <a:solidFill>
              <a:schemeClr val="bg2"/>
            </a:solidFill>
            <a:round/>
            <a:headEnd/>
            <a:tailEnd type="triangle" w="med" len="med"/>
          </a:ln>
        </p:spPr>
        <p:txBody>
          <a:bodyPr wrap="none" anchor="ctr"/>
          <a:lstStyle/>
          <a:p>
            <a:endParaRPr lang="fr-FR"/>
          </a:p>
        </p:txBody>
      </p:sp>
      <p:sp>
        <p:nvSpPr>
          <p:cNvPr id="32844" name="Text Box 78"/>
          <p:cNvSpPr txBox="1">
            <a:spLocks noChangeArrowheads="1"/>
          </p:cNvSpPr>
          <p:nvPr/>
        </p:nvSpPr>
        <p:spPr bwMode="auto">
          <a:xfrm>
            <a:off x="2124075" y="5589588"/>
            <a:ext cx="865188"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Editeurs (ex: Atlas)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u contenu 2"/>
          <p:cNvSpPr>
            <a:spLocks/>
          </p:cNvSpPr>
          <p:nvPr/>
        </p:nvSpPr>
        <p:spPr bwMode="auto">
          <a:xfrm>
            <a:off x="468313" y="1998663"/>
            <a:ext cx="8229600" cy="4525962"/>
          </a:xfrm>
          <a:prstGeom prst="rect">
            <a:avLst/>
          </a:prstGeom>
          <a:noFill/>
          <a:ln w="9525">
            <a:noFill/>
            <a:miter lim="800000"/>
            <a:headEnd/>
            <a:tailEnd/>
          </a:ln>
        </p:spPr>
        <p:txBody>
          <a:bodyPr/>
          <a:lstStyle/>
          <a:p>
            <a:pPr algn="l" defTabSz="266700">
              <a:spcBef>
                <a:spcPct val="20000"/>
              </a:spcBef>
            </a:pPr>
            <a:endParaRPr lang="fr-FR" sz="2000">
              <a:solidFill>
                <a:schemeClr val="tx1"/>
              </a:solidFill>
            </a:endParaRPr>
          </a:p>
        </p:txBody>
      </p:sp>
      <p:sp>
        <p:nvSpPr>
          <p:cNvPr id="4" name="Espace réservé de la date 3"/>
          <p:cNvSpPr txBox="1">
            <a:spLocks noGrp="1"/>
          </p:cNvSpPr>
          <p:nvPr/>
        </p:nvSpPr>
        <p:spPr>
          <a:xfrm>
            <a:off x="457200" y="6356350"/>
            <a:ext cx="2133600" cy="365125"/>
          </a:xfrm>
          <a:prstGeom prst="rect">
            <a:avLst/>
          </a:prstGeom>
          <a:noFill/>
        </p:spPr>
        <p:txBody>
          <a:bodyPr anchor="ctr"/>
          <a:lstStyle/>
          <a:p>
            <a:pPr algn="l" fontAlgn="auto">
              <a:spcBef>
                <a:spcPts val="0"/>
              </a:spcBef>
              <a:spcAft>
                <a:spcPts val="0"/>
              </a:spcAft>
              <a:defRPr/>
            </a:pPr>
            <a:r>
              <a:rPr lang="fr-FR" sz="1200">
                <a:solidFill>
                  <a:schemeClr val="tx1">
                    <a:tint val="75000"/>
                  </a:schemeClr>
                </a:solidFill>
                <a:latin typeface="+mn-lt"/>
                <a:cs typeface="+mn-cs"/>
              </a:rPr>
              <a:t>19/05/2012</a:t>
            </a:r>
          </a:p>
        </p:txBody>
      </p:sp>
      <p:sp>
        <p:nvSpPr>
          <p:cNvPr id="5" name="Espace réservé du pied de page 4"/>
          <p:cNvSpPr txBox="1">
            <a:spLocks noGrp="1"/>
          </p:cNvSpPr>
          <p:nvPr/>
        </p:nvSpPr>
        <p:spPr>
          <a:xfrm>
            <a:off x="3124200" y="6356350"/>
            <a:ext cx="2895600" cy="365125"/>
          </a:xfrm>
          <a:prstGeom prst="rect">
            <a:avLst/>
          </a:prstGeom>
          <a:noFill/>
        </p:spPr>
        <p:txBody>
          <a:bodyPr anchor="ctr"/>
          <a:lstStyle/>
          <a:p>
            <a:pPr fontAlgn="auto">
              <a:spcBef>
                <a:spcPts val="0"/>
              </a:spcBef>
              <a:spcAft>
                <a:spcPts val="0"/>
              </a:spcAft>
              <a:defRPr/>
            </a:pPr>
            <a:r>
              <a:rPr lang="fr-FR" sz="1200">
                <a:solidFill>
                  <a:schemeClr val="tx1">
                    <a:tint val="75000"/>
                  </a:schemeClr>
                </a:solidFill>
                <a:latin typeface="+mn-lt"/>
                <a:cs typeface="+mn-cs"/>
              </a:rPr>
              <a:t>Politique de l'offre et nouveaux marchés - Isabelle Wallart</a:t>
            </a:r>
          </a:p>
        </p:txBody>
      </p:sp>
      <p:sp>
        <p:nvSpPr>
          <p:cNvPr id="6"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D1F2C80-ECEE-4FB1-A528-AA4E643D29A8}" type="slidenum">
              <a:rPr lang="fr-FR" sz="1200">
                <a:solidFill>
                  <a:schemeClr val="tx1">
                    <a:tint val="75000"/>
                  </a:schemeClr>
                </a:solidFill>
                <a:latin typeface="+mn-lt"/>
                <a:cs typeface="+mn-cs"/>
              </a:rPr>
              <a:pPr algn="r" fontAlgn="auto">
                <a:spcBef>
                  <a:spcPts val="0"/>
                </a:spcBef>
                <a:spcAft>
                  <a:spcPts val="0"/>
                </a:spcAft>
                <a:defRPr/>
              </a:pPr>
              <a:t>41</a:t>
            </a:fld>
            <a:endParaRPr lang="fr-FR" sz="1200">
              <a:solidFill>
                <a:schemeClr val="tx1">
                  <a:tint val="75000"/>
                </a:schemeClr>
              </a:solidFill>
              <a:latin typeface="+mn-lt"/>
              <a:cs typeface="+mn-cs"/>
            </a:endParaRPr>
          </a:p>
        </p:txBody>
      </p:sp>
      <p:sp>
        <p:nvSpPr>
          <p:cNvPr id="33799" name="Espace réservé du contenu 2"/>
          <p:cNvSpPr>
            <a:spLocks/>
          </p:cNvSpPr>
          <p:nvPr/>
        </p:nvSpPr>
        <p:spPr bwMode="auto">
          <a:xfrm>
            <a:off x="539750" y="1855788"/>
            <a:ext cx="8229600" cy="4525962"/>
          </a:xfrm>
          <a:prstGeom prst="rect">
            <a:avLst/>
          </a:prstGeom>
          <a:noFill/>
          <a:ln w="9525">
            <a:noFill/>
            <a:miter lim="800000"/>
            <a:headEnd/>
            <a:tailEnd/>
          </a:ln>
        </p:spPr>
        <p:txBody>
          <a:bodyPr/>
          <a:lstStyle/>
          <a:p>
            <a:pPr algn="l" defTabSz="266700">
              <a:spcBef>
                <a:spcPct val="20000"/>
              </a:spcBef>
            </a:pPr>
            <a:endParaRPr lang="fr-FR" sz="2000">
              <a:solidFill>
                <a:schemeClr val="tx1"/>
              </a:solidFill>
            </a:endParaRPr>
          </a:p>
        </p:txBody>
      </p:sp>
      <p:sp>
        <p:nvSpPr>
          <p:cNvPr id="33800" name="Espace réservé du contenu 2"/>
          <p:cNvSpPr>
            <a:spLocks/>
          </p:cNvSpPr>
          <p:nvPr/>
        </p:nvSpPr>
        <p:spPr bwMode="auto">
          <a:xfrm>
            <a:off x="428596" y="1546244"/>
            <a:ext cx="8229600" cy="4525962"/>
          </a:xfrm>
          <a:prstGeom prst="rect">
            <a:avLst/>
          </a:prstGeom>
          <a:noFill/>
          <a:ln w="9525">
            <a:noFill/>
            <a:miter lim="800000"/>
            <a:headEnd/>
            <a:tailEnd/>
          </a:ln>
        </p:spPr>
        <p:txBody>
          <a:bodyPr/>
          <a:lstStyle/>
          <a:p>
            <a:pPr algn="l" defTabSz="266700">
              <a:spcBef>
                <a:spcPct val="20000"/>
              </a:spcBef>
            </a:pPr>
            <a:r>
              <a:rPr lang="fr-FR" sz="2000" dirty="0" smtClean="0">
                <a:solidFill>
                  <a:schemeClr val="tx1"/>
                </a:solidFill>
              </a:rPr>
              <a:t>Une </a:t>
            </a:r>
            <a:r>
              <a:rPr lang="fr-FR" sz="2000" dirty="0">
                <a:solidFill>
                  <a:schemeClr val="tx1"/>
                </a:solidFill>
              </a:rPr>
              <a:t>nouvelle tendance se développe </a:t>
            </a:r>
            <a:r>
              <a:rPr lang="fr-FR" sz="2000" dirty="0" smtClean="0">
                <a:solidFill>
                  <a:schemeClr val="tx1"/>
                </a:solidFill>
              </a:rPr>
              <a:t>actuellement : </a:t>
            </a:r>
            <a:r>
              <a:rPr lang="fr-FR" sz="2000" dirty="0">
                <a:solidFill>
                  <a:schemeClr val="tx1"/>
                </a:solidFill>
              </a:rPr>
              <a:t>celle des ventes </a:t>
            </a:r>
            <a:r>
              <a:rPr lang="fr-FR" sz="2000" b="1" dirty="0" smtClean="0">
                <a:solidFill>
                  <a:schemeClr val="tx1"/>
                </a:solidFill>
              </a:rPr>
              <a:t>C </a:t>
            </a:r>
            <a:r>
              <a:rPr lang="fr-FR" sz="2000" b="1" dirty="0">
                <a:solidFill>
                  <a:schemeClr val="tx1"/>
                </a:solidFill>
              </a:rPr>
              <a:t>to </a:t>
            </a:r>
            <a:r>
              <a:rPr lang="fr-FR" sz="2000" b="1" dirty="0" smtClean="0">
                <a:solidFill>
                  <a:schemeClr val="tx1"/>
                </a:solidFill>
              </a:rPr>
              <a:t>C </a:t>
            </a:r>
            <a:r>
              <a:rPr lang="fr-FR" sz="2000" dirty="0" smtClean="0">
                <a:solidFill>
                  <a:schemeClr val="tx1"/>
                </a:solidFill>
              </a:rPr>
              <a:t>(consumer to consumer).</a:t>
            </a:r>
            <a:endParaRPr lang="fr-FR" sz="2000" dirty="0">
              <a:solidFill>
                <a:schemeClr val="tx1"/>
              </a:solidFill>
            </a:endParaRPr>
          </a:p>
          <a:p>
            <a:pPr algn="l" defTabSz="266700">
              <a:spcBef>
                <a:spcPct val="20000"/>
              </a:spcBef>
            </a:pPr>
            <a:endParaRPr lang="fr-FR" sz="2000" dirty="0">
              <a:solidFill>
                <a:schemeClr val="tx1"/>
              </a:solidFill>
            </a:endParaRPr>
          </a:p>
          <a:p>
            <a:pPr algn="l" defTabSz="266700">
              <a:spcBef>
                <a:spcPct val="20000"/>
              </a:spcBef>
            </a:pPr>
            <a:r>
              <a:rPr lang="fr-FR" sz="2000" dirty="0" smtClean="0">
                <a:solidFill>
                  <a:schemeClr val="tx1"/>
                </a:solidFill>
              </a:rPr>
              <a:t>En </a:t>
            </a:r>
            <a:r>
              <a:rPr lang="fr-FR" sz="2000" dirty="0">
                <a:solidFill>
                  <a:schemeClr val="tx1"/>
                </a:solidFill>
              </a:rPr>
              <a:t>effet, les pièces ne sont plus seulement vendues par des entreprises spécialisées (B to C). Elles sont désormais vendues ou échangées entre les collectionneurs.</a:t>
            </a:r>
          </a:p>
          <a:p>
            <a:pPr algn="l" defTabSz="266700">
              <a:spcBef>
                <a:spcPct val="20000"/>
              </a:spcBef>
            </a:pPr>
            <a:endParaRPr lang="fr-FR" sz="2000" dirty="0">
              <a:solidFill>
                <a:schemeClr val="tx1"/>
              </a:solidFill>
            </a:endParaRPr>
          </a:p>
          <a:p>
            <a:pPr algn="l" defTabSz="266700">
              <a:spcBef>
                <a:spcPct val="20000"/>
              </a:spcBef>
            </a:pPr>
            <a:r>
              <a:rPr lang="fr-FR" sz="2000" dirty="0" smtClean="0">
                <a:solidFill>
                  <a:schemeClr val="tx1"/>
                </a:solidFill>
              </a:rPr>
              <a:t>Il </a:t>
            </a:r>
            <a:r>
              <a:rPr lang="fr-FR" sz="2000" dirty="0">
                <a:solidFill>
                  <a:schemeClr val="tx1"/>
                </a:solidFill>
              </a:rPr>
              <a:t>y a donc un effet de réseau entre les collectionneurs. Ceux-ci échangent sur des forums, des sites internet dédiés ou des blogs.</a:t>
            </a:r>
          </a:p>
          <a:p>
            <a:pPr algn="l" defTabSz="266700">
              <a:spcBef>
                <a:spcPct val="20000"/>
              </a:spcBef>
            </a:pPr>
            <a:endParaRPr lang="fr-FR" sz="2000" dirty="0">
              <a:solidFill>
                <a:schemeClr val="tx1"/>
              </a:solidFill>
            </a:endParaRPr>
          </a:p>
          <a:p>
            <a:pPr algn="l" defTabSz="266700">
              <a:spcBef>
                <a:spcPct val="20000"/>
              </a:spcBef>
            </a:pPr>
            <a:r>
              <a:rPr lang="fr-FR" sz="2000" dirty="0" smtClean="0">
                <a:solidFill>
                  <a:schemeClr val="tx1"/>
                </a:solidFill>
              </a:rPr>
              <a:t>Il </a:t>
            </a:r>
            <a:r>
              <a:rPr lang="fr-FR" sz="2000" dirty="0">
                <a:solidFill>
                  <a:schemeClr val="tx1"/>
                </a:solidFill>
              </a:rPr>
              <a:t>est par conséquent primordiale pour les entreprises de prendre en compte cette dimension et de s’y adapter. Pour cela certaines entreprises comme « Le Collectionneur » ont créé un site internet où il est possible de vendre et d’échanger ses collections.</a:t>
            </a:r>
          </a:p>
          <a:p>
            <a:pPr algn="l" defTabSz="266700">
              <a:spcBef>
                <a:spcPct val="20000"/>
              </a:spcBef>
            </a:pPr>
            <a:endParaRPr lang="fr-FR" sz="1900" dirty="0">
              <a:solidFill>
                <a:schemeClr val="tx1"/>
              </a:solidFill>
            </a:endParaRPr>
          </a:p>
          <a:p>
            <a:pPr algn="l" defTabSz="266700">
              <a:spcBef>
                <a:spcPct val="20000"/>
              </a:spcBef>
            </a:pPr>
            <a:r>
              <a:rPr lang="fr-FR" sz="2000" dirty="0">
                <a:solidFill>
                  <a:schemeClr val="tx1"/>
                </a:solidFill>
              </a:rPr>
              <a:t>	</a:t>
            </a:r>
          </a:p>
        </p:txBody>
      </p:sp>
      <p:sp>
        <p:nvSpPr>
          <p:cNvPr id="10" name="Titre 1"/>
          <p:cNvSpPr txBox="1">
            <a:spLocks/>
          </p:cNvSpPr>
          <p:nvPr/>
        </p:nvSpPr>
        <p:spPr>
          <a:xfrm>
            <a:off x="457200" y="285736"/>
            <a:ext cx="8229600" cy="1143000"/>
          </a:xfrm>
          <a:prstGeom prst="rect">
            <a:avLst/>
          </a:prstGeom>
        </p:spPr>
        <p:txBody>
          <a:bodyP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cap="small" dirty="0" smtClean="0">
                <a:solidFill>
                  <a:schemeClr val="tx1">
                    <a:lumMod val="85000"/>
                    <a:lumOff val="15000"/>
                  </a:schemeClr>
                </a:solidFill>
                <a:latin typeface="+mj-lt"/>
                <a:ea typeface="+mj-ea"/>
                <a:cs typeface="+mj-cs"/>
              </a:rPr>
              <a:t>Comment</a:t>
            </a:r>
            <a:r>
              <a:rPr kumimoji="0" lang="fr-FR" sz="4400" b="1" i="0" u="none" strike="noStrike" kern="1200" cap="small" spc="0" normalizeH="0" baseline="0" noProof="0" dirty="0" smtClean="0">
                <a:ln>
                  <a:noFill/>
                </a:ln>
                <a:solidFill>
                  <a:schemeClr val="tx1">
                    <a:lumMod val="85000"/>
                    <a:lumOff val="15000"/>
                  </a:schemeClr>
                </a:solidFill>
                <a:effectLst/>
                <a:uLnTx/>
                <a:uFillTx/>
                <a:latin typeface="+mj-lt"/>
                <a:ea typeface="+mj-ea"/>
                <a:cs typeface="+mj-cs"/>
              </a:rPr>
              <a:t> toucher les collectionneurs ? </a:t>
            </a:r>
            <a:br>
              <a:rPr kumimoji="0" lang="fr-FR" sz="4400" b="1" i="0" u="none" strike="noStrike" kern="1200" cap="small" spc="0" normalizeH="0" baseline="0" noProof="0" dirty="0" smtClean="0">
                <a:ln>
                  <a:noFill/>
                </a:ln>
                <a:solidFill>
                  <a:schemeClr val="tx1">
                    <a:lumMod val="85000"/>
                    <a:lumOff val="15000"/>
                  </a:schemeClr>
                </a:solidFill>
                <a:effectLst/>
                <a:uLnTx/>
                <a:uFillTx/>
                <a:latin typeface="+mj-lt"/>
                <a:ea typeface="+mj-ea"/>
                <a:cs typeface="+mj-cs"/>
              </a:rPr>
            </a:br>
            <a:r>
              <a:rPr kumimoji="0" lang="fr-FR" sz="3100" b="1" i="0" u="none" strike="noStrike" kern="1200" cap="none" spc="0" normalizeH="0" baseline="0" noProof="0" dirty="0" smtClean="0">
                <a:ln>
                  <a:noFill/>
                </a:ln>
                <a:solidFill>
                  <a:srgbClr val="C00000"/>
                </a:solidFill>
                <a:effectLst/>
                <a:uLnTx/>
                <a:uFillTx/>
                <a:latin typeface="+mj-lt"/>
                <a:ea typeface="+mj-ea"/>
                <a:cs typeface="+mj-cs"/>
              </a:rPr>
              <a:t>Les</a:t>
            </a:r>
            <a:r>
              <a:rPr kumimoji="0" lang="fr-FR" sz="3100" b="1" i="0" u="none" strike="noStrike" kern="1200" cap="none" spc="0" normalizeH="0" noProof="0" dirty="0" smtClean="0">
                <a:ln>
                  <a:noFill/>
                </a:ln>
                <a:solidFill>
                  <a:srgbClr val="C00000"/>
                </a:solidFill>
                <a:effectLst/>
                <a:uLnTx/>
                <a:uFillTx/>
                <a:latin typeface="+mj-lt"/>
                <a:ea typeface="+mj-ea"/>
                <a:cs typeface="+mj-cs"/>
              </a:rPr>
              <a:t> nouvelles tendances : le C to C et les réseaux sociaux</a:t>
            </a:r>
            <a:endParaRPr kumimoji="0" lang="fr-FR" sz="31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contenu 2"/>
          <p:cNvSpPr>
            <a:spLocks/>
          </p:cNvSpPr>
          <p:nvPr/>
        </p:nvSpPr>
        <p:spPr bwMode="auto">
          <a:xfrm>
            <a:off x="468313" y="1998663"/>
            <a:ext cx="8229600" cy="4525962"/>
          </a:xfrm>
          <a:prstGeom prst="rect">
            <a:avLst/>
          </a:prstGeom>
          <a:noFill/>
          <a:ln w="9525">
            <a:noFill/>
            <a:miter lim="800000"/>
            <a:headEnd/>
            <a:tailEnd/>
          </a:ln>
        </p:spPr>
        <p:txBody>
          <a:bodyPr/>
          <a:lstStyle/>
          <a:p>
            <a:pPr algn="l" defTabSz="266700">
              <a:spcBef>
                <a:spcPct val="20000"/>
              </a:spcBef>
            </a:pPr>
            <a:endParaRPr lang="fr-FR" sz="2000">
              <a:solidFill>
                <a:schemeClr val="tx1"/>
              </a:solidFill>
            </a:endParaRPr>
          </a:p>
        </p:txBody>
      </p:sp>
      <p:sp>
        <p:nvSpPr>
          <p:cNvPr id="4" name="Espace réservé de la date 3"/>
          <p:cNvSpPr txBox="1">
            <a:spLocks noGrp="1"/>
          </p:cNvSpPr>
          <p:nvPr/>
        </p:nvSpPr>
        <p:spPr>
          <a:xfrm>
            <a:off x="457200" y="6356350"/>
            <a:ext cx="2133600" cy="365125"/>
          </a:xfrm>
          <a:prstGeom prst="rect">
            <a:avLst/>
          </a:prstGeom>
          <a:noFill/>
        </p:spPr>
        <p:txBody>
          <a:bodyPr anchor="ctr"/>
          <a:lstStyle/>
          <a:p>
            <a:pPr algn="l" fontAlgn="auto">
              <a:spcBef>
                <a:spcPts val="0"/>
              </a:spcBef>
              <a:spcAft>
                <a:spcPts val="0"/>
              </a:spcAft>
              <a:defRPr/>
            </a:pPr>
            <a:r>
              <a:rPr lang="fr-FR" sz="1200">
                <a:solidFill>
                  <a:schemeClr val="tx1">
                    <a:tint val="75000"/>
                  </a:schemeClr>
                </a:solidFill>
                <a:latin typeface="+mn-lt"/>
                <a:cs typeface="+mn-cs"/>
              </a:rPr>
              <a:t>19/05/2012</a:t>
            </a:r>
          </a:p>
        </p:txBody>
      </p:sp>
      <p:sp>
        <p:nvSpPr>
          <p:cNvPr id="5" name="Espace réservé du pied de page 4"/>
          <p:cNvSpPr txBox="1">
            <a:spLocks noGrp="1"/>
          </p:cNvSpPr>
          <p:nvPr/>
        </p:nvSpPr>
        <p:spPr>
          <a:xfrm>
            <a:off x="3124200" y="6356350"/>
            <a:ext cx="2895600" cy="365125"/>
          </a:xfrm>
          <a:prstGeom prst="rect">
            <a:avLst/>
          </a:prstGeom>
          <a:noFill/>
        </p:spPr>
        <p:txBody>
          <a:bodyPr anchor="ctr"/>
          <a:lstStyle/>
          <a:p>
            <a:pPr fontAlgn="auto">
              <a:spcBef>
                <a:spcPts val="0"/>
              </a:spcBef>
              <a:spcAft>
                <a:spcPts val="0"/>
              </a:spcAft>
              <a:defRPr/>
            </a:pPr>
            <a:r>
              <a:rPr lang="fr-FR" sz="1200">
                <a:solidFill>
                  <a:schemeClr val="tx1">
                    <a:tint val="75000"/>
                  </a:schemeClr>
                </a:solidFill>
                <a:latin typeface="+mn-lt"/>
                <a:cs typeface="+mn-cs"/>
              </a:rPr>
              <a:t>Politique de l'offre et nouveaux marchés - Isabelle Wallart</a:t>
            </a:r>
          </a:p>
        </p:txBody>
      </p:sp>
      <p:sp>
        <p:nvSpPr>
          <p:cNvPr id="6"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A9226F7-C6AB-40D5-B509-C404BDBCA45B}" type="slidenum">
              <a:rPr lang="fr-FR" sz="1200">
                <a:solidFill>
                  <a:schemeClr val="tx1">
                    <a:tint val="75000"/>
                  </a:schemeClr>
                </a:solidFill>
                <a:latin typeface="+mn-lt"/>
                <a:cs typeface="+mn-cs"/>
              </a:rPr>
              <a:pPr algn="r" fontAlgn="auto">
                <a:spcBef>
                  <a:spcPts val="0"/>
                </a:spcBef>
                <a:spcAft>
                  <a:spcPts val="0"/>
                </a:spcAft>
                <a:defRPr/>
              </a:pPr>
              <a:t>42</a:t>
            </a:fld>
            <a:endParaRPr lang="fr-FR" sz="1200">
              <a:solidFill>
                <a:schemeClr val="tx1">
                  <a:tint val="75000"/>
                </a:schemeClr>
              </a:solidFill>
              <a:latin typeface="+mn-lt"/>
              <a:cs typeface="+mn-cs"/>
            </a:endParaRPr>
          </a:p>
        </p:txBody>
      </p:sp>
      <p:sp>
        <p:nvSpPr>
          <p:cNvPr id="34823" name="Espace réservé du contenu 2"/>
          <p:cNvSpPr>
            <a:spLocks/>
          </p:cNvSpPr>
          <p:nvPr/>
        </p:nvSpPr>
        <p:spPr bwMode="auto">
          <a:xfrm>
            <a:off x="539750" y="1855788"/>
            <a:ext cx="8229600" cy="4525962"/>
          </a:xfrm>
          <a:prstGeom prst="rect">
            <a:avLst/>
          </a:prstGeom>
          <a:noFill/>
          <a:ln w="9525">
            <a:noFill/>
            <a:miter lim="800000"/>
            <a:headEnd/>
            <a:tailEnd/>
          </a:ln>
        </p:spPr>
        <p:txBody>
          <a:bodyPr/>
          <a:lstStyle/>
          <a:p>
            <a:pPr algn="l" defTabSz="266700">
              <a:spcBef>
                <a:spcPct val="20000"/>
              </a:spcBef>
            </a:pPr>
            <a:endParaRPr lang="fr-FR" sz="2000">
              <a:solidFill>
                <a:schemeClr val="tx1"/>
              </a:solidFill>
            </a:endParaRPr>
          </a:p>
        </p:txBody>
      </p:sp>
      <p:sp>
        <p:nvSpPr>
          <p:cNvPr id="34824" name="Espace réservé du contenu 2"/>
          <p:cNvSpPr>
            <a:spLocks/>
          </p:cNvSpPr>
          <p:nvPr/>
        </p:nvSpPr>
        <p:spPr bwMode="auto">
          <a:xfrm>
            <a:off x="539750" y="1831996"/>
            <a:ext cx="8229600" cy="4525962"/>
          </a:xfrm>
          <a:prstGeom prst="rect">
            <a:avLst/>
          </a:prstGeom>
          <a:noFill/>
          <a:ln w="9525">
            <a:noFill/>
            <a:miter lim="800000"/>
            <a:headEnd/>
            <a:tailEnd/>
          </a:ln>
        </p:spPr>
        <p:txBody>
          <a:bodyPr/>
          <a:lstStyle/>
          <a:p>
            <a:pPr algn="l" defTabSz="266700">
              <a:spcBef>
                <a:spcPct val="20000"/>
              </a:spcBef>
            </a:pPr>
            <a:r>
              <a:rPr lang="fr-FR" sz="2000" b="1" dirty="0" smtClean="0">
                <a:solidFill>
                  <a:schemeClr val="tx1"/>
                </a:solidFill>
              </a:rPr>
              <a:t>Internet </a:t>
            </a:r>
            <a:r>
              <a:rPr lang="fr-FR" sz="2000" dirty="0">
                <a:solidFill>
                  <a:schemeClr val="tx1"/>
                </a:solidFill>
              </a:rPr>
              <a:t>a également permis de faire évoluer ce marché. Avant, lorsque les collectionneurs voulaient vendre ou échanger leurs pièces, cela se faisait automatiquement en face à face (brocanterie, via bouche à </a:t>
            </a:r>
            <a:r>
              <a:rPr lang="fr-FR" sz="2000" dirty="0" smtClean="0">
                <a:solidFill>
                  <a:schemeClr val="tx1"/>
                </a:solidFill>
              </a:rPr>
              <a:t>oreille</a:t>
            </a:r>
            <a:r>
              <a:rPr lang="fr-FR" sz="2000" dirty="0" smtClean="0"/>
              <a:t>..</a:t>
            </a:r>
            <a:r>
              <a:rPr lang="fr-FR" sz="2000" dirty="0" smtClean="0">
                <a:solidFill>
                  <a:schemeClr val="tx1"/>
                </a:solidFill>
              </a:rPr>
              <a:t>.).</a:t>
            </a:r>
            <a:endParaRPr lang="fr-FR" sz="2000" dirty="0">
              <a:solidFill>
                <a:schemeClr val="tx1"/>
              </a:solidFill>
            </a:endParaRPr>
          </a:p>
          <a:p>
            <a:pPr algn="l" defTabSz="266700">
              <a:spcBef>
                <a:spcPct val="20000"/>
              </a:spcBef>
            </a:pPr>
            <a:endParaRPr lang="fr-FR" sz="2000" dirty="0">
              <a:solidFill>
                <a:schemeClr val="tx1"/>
              </a:solidFill>
            </a:endParaRPr>
          </a:p>
          <a:p>
            <a:pPr algn="l" defTabSz="266700">
              <a:spcBef>
                <a:spcPct val="20000"/>
              </a:spcBef>
            </a:pPr>
            <a:r>
              <a:rPr lang="fr-FR" sz="2000" dirty="0" smtClean="0">
                <a:solidFill>
                  <a:schemeClr val="tx1"/>
                </a:solidFill>
              </a:rPr>
              <a:t>Désormais</a:t>
            </a:r>
            <a:r>
              <a:rPr lang="fr-FR" sz="2000" dirty="0">
                <a:solidFill>
                  <a:schemeClr val="tx1"/>
                </a:solidFill>
              </a:rPr>
              <a:t>, avec internet, plusieurs sites sont consacrés aux collectionneurs et ceux-ci peuvent maintenant partager leur passion pour la collection.</a:t>
            </a:r>
          </a:p>
          <a:p>
            <a:pPr algn="l" defTabSz="266700">
              <a:spcBef>
                <a:spcPct val="20000"/>
              </a:spcBef>
            </a:pPr>
            <a:endParaRPr lang="fr-FR" sz="2000" dirty="0">
              <a:solidFill>
                <a:schemeClr val="tx1"/>
              </a:solidFill>
            </a:endParaRPr>
          </a:p>
          <a:p>
            <a:pPr algn="l" defTabSz="266700">
              <a:spcBef>
                <a:spcPct val="20000"/>
              </a:spcBef>
            </a:pPr>
            <a:r>
              <a:rPr lang="fr-FR" sz="2000" dirty="0" smtClean="0">
                <a:solidFill>
                  <a:schemeClr val="tx1"/>
                </a:solidFill>
              </a:rPr>
              <a:t>C’est </a:t>
            </a:r>
            <a:r>
              <a:rPr lang="fr-FR" sz="2000" dirty="0">
                <a:solidFill>
                  <a:schemeClr val="tx1"/>
                </a:solidFill>
              </a:rPr>
              <a:t>pourquoi, les entreprises doivent avoir un site internet pour faciliter la vente de leurs pièces. Par exemple, La Poste doit, à chaque lancement d’édition limitée, proposer ces produits sur internet.</a:t>
            </a:r>
          </a:p>
          <a:p>
            <a:pPr algn="l" defTabSz="266700">
              <a:spcBef>
                <a:spcPct val="20000"/>
              </a:spcBef>
            </a:pPr>
            <a:r>
              <a:rPr lang="fr-FR" sz="2000" dirty="0">
                <a:solidFill>
                  <a:schemeClr val="tx1"/>
                </a:solidFill>
              </a:rPr>
              <a:t>	</a:t>
            </a:r>
          </a:p>
        </p:txBody>
      </p:sp>
      <p:sp>
        <p:nvSpPr>
          <p:cNvPr id="10" name="Titre 1"/>
          <p:cNvSpPr txBox="1">
            <a:spLocks/>
          </p:cNvSpPr>
          <p:nvPr/>
        </p:nvSpPr>
        <p:spPr>
          <a:xfrm>
            <a:off x="457200" y="285736"/>
            <a:ext cx="8229600" cy="1143000"/>
          </a:xfrm>
          <a:prstGeom prst="rect">
            <a:avLst/>
          </a:prstGeom>
        </p:spPr>
        <p:txBody>
          <a:bodyP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cap="small" dirty="0" smtClean="0">
                <a:solidFill>
                  <a:schemeClr val="tx1">
                    <a:lumMod val="85000"/>
                    <a:lumOff val="15000"/>
                  </a:schemeClr>
                </a:solidFill>
                <a:latin typeface="+mj-lt"/>
                <a:ea typeface="+mj-ea"/>
                <a:cs typeface="+mj-cs"/>
              </a:rPr>
              <a:t>Comment</a:t>
            </a:r>
            <a:r>
              <a:rPr kumimoji="0" lang="fr-FR" sz="4400" b="1" i="0" u="none" strike="noStrike" kern="1200" cap="small" spc="0" normalizeH="0" baseline="0" noProof="0" dirty="0" smtClean="0">
                <a:ln>
                  <a:noFill/>
                </a:ln>
                <a:solidFill>
                  <a:schemeClr val="tx1">
                    <a:lumMod val="85000"/>
                    <a:lumOff val="15000"/>
                  </a:schemeClr>
                </a:solidFill>
                <a:effectLst/>
                <a:uLnTx/>
                <a:uFillTx/>
                <a:latin typeface="+mj-lt"/>
                <a:ea typeface="+mj-ea"/>
                <a:cs typeface="+mj-cs"/>
              </a:rPr>
              <a:t> toucher les collectionneurs ? </a:t>
            </a:r>
            <a:br>
              <a:rPr kumimoji="0" lang="fr-FR" sz="4400" b="1" i="0" u="none" strike="noStrike" kern="1200" cap="small" spc="0" normalizeH="0" baseline="0" noProof="0" dirty="0" smtClean="0">
                <a:ln>
                  <a:noFill/>
                </a:ln>
                <a:solidFill>
                  <a:schemeClr val="tx1">
                    <a:lumMod val="85000"/>
                    <a:lumOff val="15000"/>
                  </a:schemeClr>
                </a:solidFill>
                <a:effectLst/>
                <a:uLnTx/>
                <a:uFillTx/>
                <a:latin typeface="+mj-lt"/>
                <a:ea typeface="+mj-ea"/>
                <a:cs typeface="+mj-cs"/>
              </a:rPr>
            </a:br>
            <a:r>
              <a:rPr kumimoji="0" lang="fr-FR" sz="3100" b="1" i="0" u="none" strike="noStrike" kern="1200" cap="none" spc="0" normalizeH="0" baseline="0" noProof="0" dirty="0" smtClean="0">
                <a:ln>
                  <a:noFill/>
                </a:ln>
                <a:solidFill>
                  <a:srgbClr val="C00000"/>
                </a:solidFill>
                <a:effectLst/>
                <a:uLnTx/>
                <a:uFillTx/>
                <a:latin typeface="+mj-lt"/>
                <a:ea typeface="+mj-ea"/>
                <a:cs typeface="+mj-cs"/>
              </a:rPr>
              <a:t>Les</a:t>
            </a:r>
            <a:r>
              <a:rPr kumimoji="0" lang="fr-FR" sz="3100" b="1" i="0" u="none" strike="noStrike" kern="1200" cap="none" spc="0" normalizeH="0" noProof="0" dirty="0" smtClean="0">
                <a:ln>
                  <a:noFill/>
                </a:ln>
                <a:solidFill>
                  <a:srgbClr val="C00000"/>
                </a:solidFill>
                <a:effectLst/>
                <a:uLnTx/>
                <a:uFillTx/>
                <a:latin typeface="+mj-lt"/>
                <a:ea typeface="+mj-ea"/>
                <a:cs typeface="+mj-cs"/>
              </a:rPr>
              <a:t> nouvelles tendances : le C to C et les réseaux sociaux</a:t>
            </a:r>
            <a:endParaRPr kumimoji="0" lang="fr-FR" sz="31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contenu 2"/>
          <p:cNvSpPr>
            <a:spLocks/>
          </p:cNvSpPr>
          <p:nvPr/>
        </p:nvSpPr>
        <p:spPr bwMode="auto">
          <a:xfrm>
            <a:off x="468313" y="1989138"/>
            <a:ext cx="8229600" cy="4525962"/>
          </a:xfrm>
          <a:prstGeom prst="rect">
            <a:avLst/>
          </a:prstGeom>
          <a:noFill/>
          <a:ln w="9525">
            <a:noFill/>
            <a:miter lim="800000"/>
            <a:headEnd/>
            <a:tailEnd/>
          </a:ln>
        </p:spPr>
        <p:txBody>
          <a:bodyPr/>
          <a:lstStyle/>
          <a:p>
            <a:pPr algn="l" defTabSz="266700">
              <a:spcBef>
                <a:spcPct val="20000"/>
              </a:spcBef>
            </a:pPr>
            <a:endParaRPr lang="fr-FR" sz="2000">
              <a:solidFill>
                <a:schemeClr val="tx1"/>
              </a:solidFill>
            </a:endParaRPr>
          </a:p>
        </p:txBody>
      </p:sp>
      <p:sp>
        <p:nvSpPr>
          <p:cNvPr id="4" name="Espace réservé de la date 3"/>
          <p:cNvSpPr txBox="1">
            <a:spLocks noGrp="1"/>
          </p:cNvSpPr>
          <p:nvPr/>
        </p:nvSpPr>
        <p:spPr>
          <a:xfrm>
            <a:off x="457200" y="6356350"/>
            <a:ext cx="2133600" cy="365125"/>
          </a:xfrm>
          <a:prstGeom prst="rect">
            <a:avLst/>
          </a:prstGeom>
          <a:noFill/>
        </p:spPr>
        <p:txBody>
          <a:bodyPr anchor="ctr"/>
          <a:lstStyle/>
          <a:p>
            <a:pPr algn="l" fontAlgn="auto">
              <a:spcBef>
                <a:spcPts val="0"/>
              </a:spcBef>
              <a:spcAft>
                <a:spcPts val="0"/>
              </a:spcAft>
              <a:defRPr/>
            </a:pPr>
            <a:r>
              <a:rPr lang="fr-FR" sz="1200">
                <a:solidFill>
                  <a:schemeClr val="tx1">
                    <a:tint val="75000"/>
                  </a:schemeClr>
                </a:solidFill>
                <a:latin typeface="+mn-lt"/>
                <a:cs typeface="+mn-cs"/>
              </a:rPr>
              <a:t>19/05/2012</a:t>
            </a:r>
          </a:p>
        </p:txBody>
      </p:sp>
      <p:sp>
        <p:nvSpPr>
          <p:cNvPr id="5" name="Espace réservé du pied de page 4"/>
          <p:cNvSpPr txBox="1">
            <a:spLocks noGrp="1"/>
          </p:cNvSpPr>
          <p:nvPr/>
        </p:nvSpPr>
        <p:spPr>
          <a:xfrm>
            <a:off x="3124200" y="6356350"/>
            <a:ext cx="2895600" cy="365125"/>
          </a:xfrm>
          <a:prstGeom prst="rect">
            <a:avLst/>
          </a:prstGeom>
          <a:noFill/>
        </p:spPr>
        <p:txBody>
          <a:bodyPr anchor="ctr"/>
          <a:lstStyle/>
          <a:p>
            <a:pPr fontAlgn="auto">
              <a:spcBef>
                <a:spcPts val="0"/>
              </a:spcBef>
              <a:spcAft>
                <a:spcPts val="0"/>
              </a:spcAft>
              <a:defRPr/>
            </a:pPr>
            <a:r>
              <a:rPr lang="fr-FR" sz="1200">
                <a:solidFill>
                  <a:schemeClr val="tx1">
                    <a:tint val="75000"/>
                  </a:schemeClr>
                </a:solidFill>
                <a:latin typeface="+mn-lt"/>
                <a:cs typeface="+mn-cs"/>
              </a:rPr>
              <a:t>Politique de l'offre et nouveaux marchés - Isabelle Wallart</a:t>
            </a:r>
          </a:p>
        </p:txBody>
      </p:sp>
      <p:sp>
        <p:nvSpPr>
          <p:cNvPr id="6"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B2EB3F6-BEC6-4EE0-B393-FFD065BA82C1}" type="slidenum">
              <a:rPr lang="fr-FR" sz="1200">
                <a:solidFill>
                  <a:schemeClr val="tx1">
                    <a:tint val="75000"/>
                  </a:schemeClr>
                </a:solidFill>
                <a:latin typeface="+mn-lt"/>
                <a:cs typeface="+mn-cs"/>
              </a:rPr>
              <a:pPr algn="r" fontAlgn="auto">
                <a:spcBef>
                  <a:spcPts val="0"/>
                </a:spcBef>
                <a:spcAft>
                  <a:spcPts val="0"/>
                </a:spcAft>
                <a:defRPr/>
              </a:pPr>
              <a:t>43</a:t>
            </a:fld>
            <a:endParaRPr lang="fr-FR" sz="1200">
              <a:solidFill>
                <a:schemeClr val="tx1">
                  <a:tint val="75000"/>
                </a:schemeClr>
              </a:solidFill>
              <a:latin typeface="+mn-lt"/>
              <a:cs typeface="+mn-cs"/>
            </a:endParaRPr>
          </a:p>
        </p:txBody>
      </p:sp>
      <p:sp>
        <p:nvSpPr>
          <p:cNvPr id="35847" name="Espace réservé du contenu 2"/>
          <p:cNvSpPr>
            <a:spLocks/>
          </p:cNvSpPr>
          <p:nvPr/>
        </p:nvSpPr>
        <p:spPr bwMode="auto">
          <a:xfrm>
            <a:off x="539750" y="1855788"/>
            <a:ext cx="8229600" cy="4525962"/>
          </a:xfrm>
          <a:prstGeom prst="rect">
            <a:avLst/>
          </a:prstGeom>
          <a:noFill/>
          <a:ln w="9525">
            <a:noFill/>
            <a:miter lim="800000"/>
            <a:headEnd/>
            <a:tailEnd/>
          </a:ln>
        </p:spPr>
        <p:txBody>
          <a:bodyPr/>
          <a:lstStyle/>
          <a:p>
            <a:pPr algn="l" defTabSz="266700">
              <a:spcBef>
                <a:spcPct val="20000"/>
              </a:spcBef>
            </a:pPr>
            <a:endParaRPr lang="fr-FR" sz="2000">
              <a:solidFill>
                <a:schemeClr val="tx1"/>
              </a:solidFill>
            </a:endParaRPr>
          </a:p>
        </p:txBody>
      </p:sp>
      <p:sp>
        <p:nvSpPr>
          <p:cNvPr id="35848" name="Espace réservé du contenu 2"/>
          <p:cNvSpPr>
            <a:spLocks/>
          </p:cNvSpPr>
          <p:nvPr/>
        </p:nvSpPr>
        <p:spPr bwMode="auto">
          <a:xfrm>
            <a:off x="539750" y="1700213"/>
            <a:ext cx="8229600" cy="4525962"/>
          </a:xfrm>
          <a:prstGeom prst="rect">
            <a:avLst/>
          </a:prstGeom>
          <a:noFill/>
          <a:ln w="9525">
            <a:noFill/>
            <a:miter lim="800000"/>
            <a:headEnd/>
            <a:tailEnd/>
          </a:ln>
        </p:spPr>
        <p:txBody>
          <a:bodyPr/>
          <a:lstStyle/>
          <a:p>
            <a:pPr algn="l" defTabSz="266700">
              <a:spcBef>
                <a:spcPct val="20000"/>
              </a:spcBef>
            </a:pPr>
            <a:r>
              <a:rPr lang="fr-FR" sz="1900">
                <a:solidFill>
                  <a:schemeClr val="tx1"/>
                </a:solidFill>
              </a:rPr>
              <a:t>	</a:t>
            </a:r>
            <a:r>
              <a:rPr lang="fr-FR" sz="2000">
                <a:solidFill>
                  <a:schemeClr val="tx1"/>
                </a:solidFill>
              </a:rPr>
              <a:t>	</a:t>
            </a:r>
          </a:p>
        </p:txBody>
      </p:sp>
      <p:sp>
        <p:nvSpPr>
          <p:cNvPr id="35849" name="Espace réservé du contenu 2"/>
          <p:cNvSpPr>
            <a:spLocks/>
          </p:cNvSpPr>
          <p:nvPr/>
        </p:nvSpPr>
        <p:spPr bwMode="auto">
          <a:xfrm>
            <a:off x="557242" y="1714488"/>
            <a:ext cx="8229600" cy="4525962"/>
          </a:xfrm>
          <a:prstGeom prst="rect">
            <a:avLst/>
          </a:prstGeom>
          <a:noFill/>
          <a:ln w="9525">
            <a:noFill/>
            <a:miter lim="800000"/>
            <a:headEnd/>
            <a:tailEnd/>
          </a:ln>
        </p:spPr>
        <p:txBody>
          <a:bodyPr/>
          <a:lstStyle/>
          <a:p>
            <a:pPr algn="l" defTabSz="266700">
              <a:spcBef>
                <a:spcPct val="20000"/>
              </a:spcBef>
            </a:pPr>
            <a:r>
              <a:rPr lang="fr-FR" sz="2000" dirty="0" smtClean="0">
                <a:solidFill>
                  <a:schemeClr val="tx1"/>
                </a:solidFill>
              </a:rPr>
              <a:t>Enfin</a:t>
            </a:r>
            <a:r>
              <a:rPr lang="fr-FR" sz="2000" dirty="0">
                <a:solidFill>
                  <a:schemeClr val="tx1"/>
                </a:solidFill>
              </a:rPr>
              <a:t>, les </a:t>
            </a:r>
            <a:r>
              <a:rPr lang="fr-FR" sz="2000" b="1" dirty="0">
                <a:solidFill>
                  <a:schemeClr val="tx1"/>
                </a:solidFill>
              </a:rPr>
              <a:t>réseaux sociaux </a:t>
            </a:r>
            <a:r>
              <a:rPr lang="fr-FR" sz="2000" dirty="0" smtClean="0"/>
              <a:t>tels que </a:t>
            </a:r>
            <a:r>
              <a:rPr lang="fr-FR" sz="2000" dirty="0" err="1" smtClean="0"/>
              <a:t>Facebook</a:t>
            </a:r>
            <a:r>
              <a:rPr lang="fr-FR" sz="2000" dirty="0" smtClean="0"/>
              <a:t> </a:t>
            </a:r>
            <a:r>
              <a:rPr lang="fr-FR" sz="2000" dirty="0" smtClean="0">
                <a:solidFill>
                  <a:schemeClr val="tx1"/>
                </a:solidFill>
              </a:rPr>
              <a:t>permettent </a:t>
            </a:r>
            <a:r>
              <a:rPr lang="fr-FR" sz="2000" dirty="0">
                <a:solidFill>
                  <a:schemeClr val="tx1"/>
                </a:solidFill>
              </a:rPr>
              <a:t>également l’échange entre les collectionneurs. Voici un exemple de page où les internautes échange des vieilles photos et des cartes postales.</a:t>
            </a:r>
          </a:p>
        </p:txBody>
      </p:sp>
      <p:pic>
        <p:nvPicPr>
          <p:cNvPr id="35850" name="Picture 12"/>
          <p:cNvPicPr>
            <a:picLocks noChangeAspect="1" noChangeArrowheads="1"/>
          </p:cNvPicPr>
          <p:nvPr/>
        </p:nvPicPr>
        <p:blipFill>
          <a:blip r:embed="rId2"/>
          <a:srcRect t="6473" r="18466" b="4633"/>
          <a:stretch>
            <a:fillRect/>
          </a:stretch>
        </p:blipFill>
        <p:spPr bwMode="auto">
          <a:xfrm>
            <a:off x="2285984" y="2857496"/>
            <a:ext cx="4695825" cy="3209925"/>
          </a:xfrm>
          <a:prstGeom prst="rect">
            <a:avLst/>
          </a:prstGeom>
          <a:noFill/>
          <a:ln w="9525">
            <a:noFill/>
            <a:miter lim="800000"/>
            <a:headEnd/>
            <a:tailEnd/>
          </a:ln>
        </p:spPr>
      </p:pic>
      <p:sp>
        <p:nvSpPr>
          <p:cNvPr id="12" name="Titre 1"/>
          <p:cNvSpPr txBox="1">
            <a:spLocks/>
          </p:cNvSpPr>
          <p:nvPr/>
        </p:nvSpPr>
        <p:spPr>
          <a:xfrm>
            <a:off x="457200" y="285736"/>
            <a:ext cx="8229600" cy="1143000"/>
          </a:xfrm>
          <a:prstGeom prst="rect">
            <a:avLst/>
          </a:prstGeom>
        </p:spPr>
        <p:txBody>
          <a:bodyP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cap="small" dirty="0" smtClean="0">
                <a:solidFill>
                  <a:schemeClr val="tx1">
                    <a:lumMod val="85000"/>
                    <a:lumOff val="15000"/>
                  </a:schemeClr>
                </a:solidFill>
                <a:latin typeface="+mj-lt"/>
                <a:ea typeface="+mj-ea"/>
                <a:cs typeface="+mj-cs"/>
              </a:rPr>
              <a:t>Comment</a:t>
            </a:r>
            <a:r>
              <a:rPr kumimoji="0" lang="fr-FR" sz="4400" b="1" i="0" u="none" strike="noStrike" kern="1200" cap="small" spc="0" normalizeH="0" baseline="0" noProof="0" dirty="0" smtClean="0">
                <a:ln>
                  <a:noFill/>
                </a:ln>
                <a:solidFill>
                  <a:schemeClr val="tx1">
                    <a:lumMod val="85000"/>
                    <a:lumOff val="15000"/>
                  </a:schemeClr>
                </a:solidFill>
                <a:effectLst/>
                <a:uLnTx/>
                <a:uFillTx/>
                <a:latin typeface="+mj-lt"/>
                <a:ea typeface="+mj-ea"/>
                <a:cs typeface="+mj-cs"/>
              </a:rPr>
              <a:t> toucher les collectionneurs ? </a:t>
            </a:r>
            <a:br>
              <a:rPr kumimoji="0" lang="fr-FR" sz="4400" b="1" i="0" u="none" strike="noStrike" kern="1200" cap="small" spc="0" normalizeH="0" baseline="0" noProof="0" dirty="0" smtClean="0">
                <a:ln>
                  <a:noFill/>
                </a:ln>
                <a:solidFill>
                  <a:schemeClr val="tx1">
                    <a:lumMod val="85000"/>
                    <a:lumOff val="15000"/>
                  </a:schemeClr>
                </a:solidFill>
                <a:effectLst/>
                <a:uLnTx/>
                <a:uFillTx/>
                <a:latin typeface="+mj-lt"/>
                <a:ea typeface="+mj-ea"/>
                <a:cs typeface="+mj-cs"/>
              </a:rPr>
            </a:br>
            <a:r>
              <a:rPr kumimoji="0" lang="fr-FR" sz="3100" b="1" i="0" u="none" strike="noStrike" kern="1200" cap="none" spc="0" normalizeH="0" baseline="0" noProof="0" dirty="0" smtClean="0">
                <a:ln>
                  <a:noFill/>
                </a:ln>
                <a:solidFill>
                  <a:srgbClr val="C00000"/>
                </a:solidFill>
                <a:effectLst/>
                <a:uLnTx/>
                <a:uFillTx/>
                <a:latin typeface="+mj-lt"/>
                <a:ea typeface="+mj-ea"/>
                <a:cs typeface="+mj-cs"/>
              </a:rPr>
              <a:t>Les</a:t>
            </a:r>
            <a:r>
              <a:rPr kumimoji="0" lang="fr-FR" sz="3100" b="1" i="0" u="none" strike="noStrike" kern="1200" cap="none" spc="0" normalizeH="0" noProof="0" dirty="0" smtClean="0">
                <a:ln>
                  <a:noFill/>
                </a:ln>
                <a:solidFill>
                  <a:srgbClr val="C00000"/>
                </a:solidFill>
                <a:effectLst/>
                <a:uLnTx/>
                <a:uFillTx/>
                <a:latin typeface="+mj-lt"/>
                <a:ea typeface="+mj-ea"/>
                <a:cs typeface="+mj-cs"/>
              </a:rPr>
              <a:t> nouvelles tendances : le C to C et les réseaux sociaux</a:t>
            </a:r>
            <a:endParaRPr kumimoji="0" lang="fr-FR" sz="31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mo203073_zoom"/>
          <p:cNvPicPr>
            <a:picLocks noChangeAspect="1" noChangeArrowheads="1"/>
          </p:cNvPicPr>
          <p:nvPr/>
        </p:nvPicPr>
        <p:blipFill>
          <a:blip r:embed="rId2">
            <a:lum/>
          </a:blip>
          <a:srcRect/>
          <a:stretch>
            <a:fillRect/>
          </a:stretch>
        </p:blipFill>
        <p:spPr bwMode="auto">
          <a:xfrm>
            <a:off x="4826255" y="3786190"/>
            <a:ext cx="2746141" cy="3071810"/>
          </a:xfrm>
          <a:prstGeom prst="rect">
            <a:avLst/>
          </a:prstGeom>
          <a:noFill/>
          <a:ln w="9525">
            <a:noFill/>
            <a:miter lim="800000"/>
            <a:headEnd/>
            <a:tailEnd/>
          </a:ln>
        </p:spPr>
      </p:pic>
      <p:sp>
        <p:nvSpPr>
          <p:cNvPr id="4" name="Espace réservé de la date 3"/>
          <p:cNvSpPr txBox="1">
            <a:spLocks noGrp="1"/>
          </p:cNvSpPr>
          <p:nvPr/>
        </p:nvSpPr>
        <p:spPr>
          <a:xfrm>
            <a:off x="457200" y="6356350"/>
            <a:ext cx="2133600" cy="365125"/>
          </a:xfrm>
          <a:prstGeom prst="rect">
            <a:avLst/>
          </a:prstGeom>
          <a:noFill/>
        </p:spPr>
        <p:txBody>
          <a:bodyPr anchor="ctr"/>
          <a:lstStyle/>
          <a:p>
            <a:pPr algn="l" fontAlgn="auto">
              <a:spcBef>
                <a:spcPts val="0"/>
              </a:spcBef>
              <a:spcAft>
                <a:spcPts val="0"/>
              </a:spcAft>
              <a:defRPr/>
            </a:pPr>
            <a:r>
              <a:rPr lang="fr-FR" sz="1200">
                <a:solidFill>
                  <a:schemeClr val="tx1">
                    <a:tint val="75000"/>
                  </a:schemeClr>
                </a:solidFill>
                <a:latin typeface="+mn-lt"/>
                <a:cs typeface="+mn-cs"/>
              </a:rPr>
              <a:t>19/05/2012</a:t>
            </a:r>
          </a:p>
        </p:txBody>
      </p:sp>
      <p:sp>
        <p:nvSpPr>
          <p:cNvPr id="5" name="Espace réservé du pied de page 4"/>
          <p:cNvSpPr txBox="1">
            <a:spLocks noGrp="1"/>
          </p:cNvSpPr>
          <p:nvPr/>
        </p:nvSpPr>
        <p:spPr>
          <a:xfrm>
            <a:off x="3124200" y="6356350"/>
            <a:ext cx="2895600" cy="365125"/>
          </a:xfrm>
          <a:prstGeom prst="rect">
            <a:avLst/>
          </a:prstGeom>
          <a:noFill/>
        </p:spPr>
        <p:txBody>
          <a:bodyPr anchor="ctr"/>
          <a:lstStyle/>
          <a:p>
            <a:pPr fontAlgn="auto">
              <a:spcBef>
                <a:spcPts val="0"/>
              </a:spcBef>
              <a:spcAft>
                <a:spcPts val="0"/>
              </a:spcAft>
              <a:defRPr/>
            </a:pPr>
            <a:r>
              <a:rPr lang="fr-FR" sz="1200">
                <a:solidFill>
                  <a:schemeClr val="tx1">
                    <a:tint val="75000"/>
                  </a:schemeClr>
                </a:solidFill>
                <a:latin typeface="+mn-lt"/>
                <a:cs typeface="+mn-cs"/>
              </a:rPr>
              <a:t>Politique de l'offre et nouveaux marchés - Isabelle Wallart</a:t>
            </a:r>
          </a:p>
        </p:txBody>
      </p:sp>
      <p:sp>
        <p:nvSpPr>
          <p:cNvPr id="6"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D62E614-D607-4F34-84BC-E32AE69FA7D2}" type="slidenum">
              <a:rPr lang="fr-FR" sz="1200">
                <a:solidFill>
                  <a:schemeClr val="tx1">
                    <a:tint val="75000"/>
                  </a:schemeClr>
                </a:solidFill>
                <a:latin typeface="+mn-lt"/>
                <a:cs typeface="+mn-cs"/>
              </a:rPr>
              <a:pPr algn="r" fontAlgn="auto">
                <a:spcBef>
                  <a:spcPts val="0"/>
                </a:spcBef>
                <a:spcAft>
                  <a:spcPts val="0"/>
                </a:spcAft>
                <a:defRPr/>
              </a:pPr>
              <a:t>44</a:t>
            </a:fld>
            <a:endParaRPr lang="fr-FR" sz="1200">
              <a:solidFill>
                <a:schemeClr val="tx1">
                  <a:tint val="75000"/>
                </a:schemeClr>
              </a:solidFill>
              <a:latin typeface="+mn-lt"/>
              <a:cs typeface="+mn-cs"/>
            </a:endParaRPr>
          </a:p>
        </p:txBody>
      </p:sp>
      <p:sp>
        <p:nvSpPr>
          <p:cNvPr id="36869" name="Espace réservé du contenu 2"/>
          <p:cNvSpPr>
            <a:spLocks/>
          </p:cNvSpPr>
          <p:nvPr/>
        </p:nvSpPr>
        <p:spPr bwMode="auto">
          <a:xfrm>
            <a:off x="214313" y="1071546"/>
            <a:ext cx="8929687" cy="4525962"/>
          </a:xfrm>
          <a:prstGeom prst="rect">
            <a:avLst/>
          </a:prstGeom>
          <a:noFill/>
          <a:ln w="9525">
            <a:noFill/>
            <a:miter lim="800000"/>
            <a:headEnd/>
            <a:tailEnd/>
          </a:ln>
        </p:spPr>
        <p:txBody>
          <a:bodyPr/>
          <a:lstStyle/>
          <a:p>
            <a:pPr marL="450850" indent="-450850" algn="l">
              <a:spcBef>
                <a:spcPct val="20000"/>
              </a:spcBef>
              <a:buFontTx/>
              <a:buAutoNum type="arabicPeriod" startAt="3"/>
            </a:pPr>
            <a:r>
              <a:rPr lang="fr-FR" sz="3200" b="1" dirty="0">
                <a:solidFill>
                  <a:schemeClr val="tx1"/>
                </a:solidFill>
              </a:rPr>
              <a:t>Comment toucher les collectionneurs ?</a:t>
            </a:r>
          </a:p>
          <a:p>
            <a:pPr marL="450850" indent="-450850" algn="l">
              <a:spcBef>
                <a:spcPct val="20000"/>
              </a:spcBef>
            </a:pPr>
            <a:r>
              <a:rPr lang="fr-FR" sz="3200" dirty="0">
                <a:solidFill>
                  <a:schemeClr val="tx1"/>
                </a:solidFill>
              </a:rPr>
              <a:t>3.1. Les attentes et les évolutions de consommation</a:t>
            </a:r>
          </a:p>
          <a:p>
            <a:pPr marL="450850" indent="-450850" algn="l">
              <a:spcBef>
                <a:spcPct val="20000"/>
              </a:spcBef>
            </a:pPr>
            <a:r>
              <a:rPr lang="fr-FR" sz="3200" dirty="0">
                <a:solidFill>
                  <a:schemeClr val="tx1"/>
                </a:solidFill>
              </a:rPr>
              <a:t>3.2. Les nouvelles tendances : le C to C et les réseaux sociaux</a:t>
            </a:r>
          </a:p>
          <a:p>
            <a:pPr marL="450850" indent="-450850" algn="l">
              <a:spcBef>
                <a:spcPct val="20000"/>
              </a:spcBef>
            </a:pPr>
            <a:r>
              <a:rPr lang="fr-FR" sz="3200" dirty="0">
                <a:solidFill>
                  <a:srgbClr val="C00000"/>
                </a:solidFill>
              </a:rPr>
              <a:t>3.3. Les offres promotionnelles et les éditions limitées</a:t>
            </a:r>
          </a:p>
          <a:p>
            <a:pPr marL="450850" indent="-450850" algn="l">
              <a:spcBef>
                <a:spcPct val="20000"/>
              </a:spcBef>
              <a:buFontTx/>
              <a:buChar char="•"/>
            </a:pPr>
            <a:endParaRPr lang="fr-FR" sz="3200"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2916238" y="2276475"/>
            <a:ext cx="3168650" cy="503238"/>
          </a:xfrm>
          <a:prstGeom prst="rect">
            <a:avLst/>
          </a:prstGeom>
          <a:solidFill>
            <a:srgbClr val="FF5050"/>
          </a:solidFill>
          <a:ln w="9525">
            <a:solidFill>
              <a:srgbClr val="FF5050"/>
            </a:solidFill>
            <a:miter lim="800000"/>
            <a:headEnd/>
            <a:tailEnd/>
          </a:ln>
        </p:spPr>
        <p:txBody>
          <a:bodyPr wrap="none" anchor="ctr"/>
          <a:lstStyle/>
          <a:p>
            <a:r>
              <a:rPr lang="fr-FR" sz="1300">
                <a:solidFill>
                  <a:schemeClr val="tx1"/>
                </a:solidFill>
              </a:rPr>
              <a:t>Comment séduire les collectionneurs ?</a:t>
            </a:r>
          </a:p>
        </p:txBody>
      </p:sp>
      <p:sp>
        <p:nvSpPr>
          <p:cNvPr id="37891" name="Rectangle 5"/>
          <p:cNvSpPr>
            <a:spLocks noChangeArrowheads="1"/>
          </p:cNvSpPr>
          <p:nvPr/>
        </p:nvSpPr>
        <p:spPr bwMode="auto">
          <a:xfrm>
            <a:off x="5580063" y="2924175"/>
            <a:ext cx="3168650" cy="503238"/>
          </a:xfrm>
          <a:prstGeom prst="rect">
            <a:avLst/>
          </a:prstGeom>
          <a:solidFill>
            <a:srgbClr val="0000FF"/>
          </a:solidFill>
          <a:ln w="9525">
            <a:solidFill>
              <a:srgbClr val="0000FF"/>
            </a:solidFill>
            <a:miter lim="800000"/>
            <a:headEnd/>
            <a:tailEnd/>
          </a:ln>
        </p:spPr>
        <p:txBody>
          <a:bodyPr wrap="none" anchor="ctr"/>
          <a:lstStyle/>
          <a:p>
            <a:r>
              <a:rPr lang="fr-FR" sz="1300"/>
              <a:t>Comment toucher les collectionneurs ?</a:t>
            </a:r>
          </a:p>
        </p:txBody>
      </p:sp>
      <p:sp>
        <p:nvSpPr>
          <p:cNvPr id="37892" name="Rectangle 6"/>
          <p:cNvSpPr>
            <a:spLocks noChangeArrowheads="1"/>
          </p:cNvSpPr>
          <p:nvPr/>
        </p:nvSpPr>
        <p:spPr bwMode="auto">
          <a:xfrm>
            <a:off x="323850" y="2997200"/>
            <a:ext cx="3168650" cy="503238"/>
          </a:xfrm>
          <a:prstGeom prst="rect">
            <a:avLst/>
          </a:prstGeom>
          <a:solidFill>
            <a:schemeClr val="bg2"/>
          </a:solidFill>
          <a:ln w="9525">
            <a:solidFill>
              <a:schemeClr val="bg2"/>
            </a:solidFill>
            <a:miter lim="800000"/>
            <a:headEnd/>
            <a:tailEnd/>
          </a:ln>
        </p:spPr>
        <p:txBody>
          <a:bodyPr wrap="none" anchor="ctr"/>
          <a:lstStyle/>
          <a:p>
            <a:r>
              <a:rPr lang="fr-FR" sz="1300"/>
              <a:t>Où toucher les collectionneurs</a:t>
            </a:r>
            <a:r>
              <a:rPr lang="fr-FR" sz="1300">
                <a:solidFill>
                  <a:schemeClr val="tx1"/>
                </a:solidFill>
              </a:rPr>
              <a:t> </a:t>
            </a:r>
            <a:r>
              <a:rPr lang="fr-FR" sz="1300"/>
              <a:t>?</a:t>
            </a:r>
          </a:p>
        </p:txBody>
      </p:sp>
      <p:sp>
        <p:nvSpPr>
          <p:cNvPr id="37893" name="Rectangle 7"/>
          <p:cNvSpPr>
            <a:spLocks noChangeArrowheads="1"/>
          </p:cNvSpPr>
          <p:nvPr/>
        </p:nvSpPr>
        <p:spPr bwMode="auto">
          <a:xfrm>
            <a:off x="2916238" y="1557338"/>
            <a:ext cx="3168650"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Comment définir les collectionneurs ?</a:t>
            </a:r>
          </a:p>
        </p:txBody>
      </p:sp>
      <p:sp>
        <p:nvSpPr>
          <p:cNvPr id="37894" name="Rectangle 8"/>
          <p:cNvSpPr>
            <a:spLocks noChangeArrowheads="1"/>
          </p:cNvSpPr>
          <p:nvPr/>
        </p:nvSpPr>
        <p:spPr bwMode="auto">
          <a:xfrm>
            <a:off x="468313" y="12684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Caractéristiques des </a:t>
            </a:r>
          </a:p>
          <a:p>
            <a:r>
              <a:rPr lang="fr-FR" sz="1300">
                <a:solidFill>
                  <a:schemeClr val="tx1"/>
                </a:solidFill>
              </a:rPr>
              <a:t>collectionneurs ?</a:t>
            </a:r>
          </a:p>
        </p:txBody>
      </p:sp>
      <p:sp>
        <p:nvSpPr>
          <p:cNvPr id="37895" name="Rectangle 9"/>
          <p:cNvSpPr>
            <a:spLocks noChangeArrowheads="1"/>
          </p:cNvSpPr>
          <p:nvPr/>
        </p:nvSpPr>
        <p:spPr bwMode="auto">
          <a:xfrm>
            <a:off x="3492500" y="8366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Quel est l’intérêt ?</a:t>
            </a:r>
          </a:p>
        </p:txBody>
      </p:sp>
      <p:sp>
        <p:nvSpPr>
          <p:cNvPr id="37896" name="Rectangle 10"/>
          <p:cNvSpPr>
            <a:spLocks noChangeArrowheads="1"/>
          </p:cNvSpPr>
          <p:nvPr/>
        </p:nvSpPr>
        <p:spPr bwMode="auto">
          <a:xfrm>
            <a:off x="6588125" y="1268413"/>
            <a:ext cx="1908175" cy="503237"/>
          </a:xfrm>
          <a:prstGeom prst="rect">
            <a:avLst/>
          </a:prstGeom>
          <a:solidFill>
            <a:schemeClr val="bg2"/>
          </a:solidFill>
          <a:ln w="9525">
            <a:solidFill>
              <a:schemeClr val="bg2"/>
            </a:solidFill>
            <a:miter lim="800000"/>
            <a:headEnd/>
            <a:tailEnd/>
          </a:ln>
        </p:spPr>
        <p:txBody>
          <a:bodyPr wrap="none" anchor="ctr"/>
          <a:lstStyle/>
          <a:p>
            <a:r>
              <a:rPr lang="fr-FR" sz="1300">
                <a:solidFill>
                  <a:schemeClr val="tx1"/>
                </a:solidFill>
              </a:rPr>
              <a:t>Accessibilité ?</a:t>
            </a:r>
          </a:p>
        </p:txBody>
      </p:sp>
      <p:sp>
        <p:nvSpPr>
          <p:cNvPr id="37897" name="Rectangle 11"/>
          <p:cNvSpPr>
            <a:spLocks noChangeArrowheads="1"/>
          </p:cNvSpPr>
          <p:nvPr/>
        </p:nvSpPr>
        <p:spPr bwMode="auto">
          <a:xfrm>
            <a:off x="34925" y="3933825"/>
            <a:ext cx="1368425" cy="647700"/>
          </a:xfrm>
          <a:prstGeom prst="rect">
            <a:avLst/>
          </a:prstGeom>
          <a:solidFill>
            <a:schemeClr val="bg2"/>
          </a:solidFill>
          <a:ln w="9525">
            <a:solidFill>
              <a:schemeClr val="bg2"/>
            </a:solidFill>
            <a:miter lim="800000"/>
            <a:headEnd/>
            <a:tailEnd/>
          </a:ln>
        </p:spPr>
        <p:txBody>
          <a:bodyPr anchor="ctr"/>
          <a:lstStyle/>
          <a:p>
            <a:r>
              <a:rPr lang="fr-FR" sz="1300"/>
              <a:t>Quel environnement ?</a:t>
            </a:r>
          </a:p>
        </p:txBody>
      </p:sp>
      <p:sp>
        <p:nvSpPr>
          <p:cNvPr id="37898" name="Rectangle 12"/>
          <p:cNvSpPr>
            <a:spLocks noChangeArrowheads="1"/>
          </p:cNvSpPr>
          <p:nvPr/>
        </p:nvSpPr>
        <p:spPr bwMode="auto">
          <a:xfrm>
            <a:off x="1547813" y="3933825"/>
            <a:ext cx="1295400" cy="647700"/>
          </a:xfrm>
          <a:prstGeom prst="rect">
            <a:avLst/>
          </a:prstGeom>
          <a:solidFill>
            <a:schemeClr val="bg2"/>
          </a:solidFill>
          <a:ln w="9525">
            <a:solidFill>
              <a:schemeClr val="bg2"/>
            </a:solidFill>
            <a:miter lim="800000"/>
            <a:headEnd/>
            <a:tailEnd/>
          </a:ln>
        </p:spPr>
        <p:txBody>
          <a:bodyPr anchor="ctr"/>
          <a:lstStyle/>
          <a:p>
            <a:r>
              <a:rPr lang="fr-FR" sz="1300"/>
              <a:t>Quel Circuit de distribution ?</a:t>
            </a:r>
          </a:p>
        </p:txBody>
      </p:sp>
      <p:sp>
        <p:nvSpPr>
          <p:cNvPr id="37899" name="Rectangle 13"/>
          <p:cNvSpPr>
            <a:spLocks noChangeArrowheads="1"/>
          </p:cNvSpPr>
          <p:nvPr/>
        </p:nvSpPr>
        <p:spPr bwMode="auto">
          <a:xfrm>
            <a:off x="2916238" y="3933825"/>
            <a:ext cx="1368425" cy="647700"/>
          </a:xfrm>
          <a:prstGeom prst="rect">
            <a:avLst/>
          </a:prstGeom>
          <a:solidFill>
            <a:schemeClr val="bg2"/>
          </a:solidFill>
          <a:ln w="9525">
            <a:solidFill>
              <a:schemeClr val="bg2"/>
            </a:solidFill>
            <a:miter lim="800000"/>
            <a:headEnd/>
            <a:tailEnd/>
          </a:ln>
        </p:spPr>
        <p:txBody>
          <a:bodyPr anchor="ctr"/>
          <a:lstStyle/>
          <a:p>
            <a:r>
              <a:rPr lang="fr-FR" sz="1300"/>
              <a:t>Comment communiquer ?</a:t>
            </a:r>
          </a:p>
        </p:txBody>
      </p:sp>
      <p:sp>
        <p:nvSpPr>
          <p:cNvPr id="37900" name="Rectangle 14"/>
          <p:cNvSpPr>
            <a:spLocks noChangeArrowheads="1"/>
          </p:cNvSpPr>
          <p:nvPr/>
        </p:nvSpPr>
        <p:spPr bwMode="auto">
          <a:xfrm>
            <a:off x="4356100" y="3933825"/>
            <a:ext cx="1439863" cy="647700"/>
          </a:xfrm>
          <a:prstGeom prst="rect">
            <a:avLst/>
          </a:prstGeom>
          <a:solidFill>
            <a:schemeClr val="bg2"/>
          </a:solidFill>
          <a:ln w="9525">
            <a:solidFill>
              <a:schemeClr val="bg2"/>
            </a:solidFill>
            <a:miter lim="800000"/>
            <a:headEnd/>
            <a:tailEnd/>
          </a:ln>
        </p:spPr>
        <p:txBody>
          <a:bodyPr anchor="ctr"/>
          <a:lstStyle/>
          <a:p>
            <a:r>
              <a:rPr lang="fr-FR" sz="1300"/>
              <a:t>Quelles sont leurs attentes ?</a:t>
            </a:r>
          </a:p>
        </p:txBody>
      </p:sp>
      <p:sp>
        <p:nvSpPr>
          <p:cNvPr id="37901" name="Rectangle 15"/>
          <p:cNvSpPr>
            <a:spLocks noChangeArrowheads="1"/>
          </p:cNvSpPr>
          <p:nvPr/>
        </p:nvSpPr>
        <p:spPr bwMode="auto">
          <a:xfrm>
            <a:off x="5867400" y="3860800"/>
            <a:ext cx="1655763" cy="719138"/>
          </a:xfrm>
          <a:prstGeom prst="rect">
            <a:avLst/>
          </a:prstGeom>
          <a:solidFill>
            <a:schemeClr val="bg2"/>
          </a:solidFill>
          <a:ln w="9525">
            <a:solidFill>
              <a:schemeClr val="bg2"/>
            </a:solidFill>
            <a:miter lim="800000"/>
            <a:headEnd/>
            <a:tailEnd/>
          </a:ln>
        </p:spPr>
        <p:txBody>
          <a:bodyPr anchor="ctr"/>
          <a:lstStyle/>
          <a:p>
            <a:r>
              <a:rPr lang="fr-FR" sz="1300"/>
              <a:t>Quelles sont les nouvelles tendances ?</a:t>
            </a:r>
          </a:p>
        </p:txBody>
      </p:sp>
      <p:sp>
        <p:nvSpPr>
          <p:cNvPr id="37902" name="Rectangle 16"/>
          <p:cNvSpPr>
            <a:spLocks noChangeArrowheads="1"/>
          </p:cNvSpPr>
          <p:nvPr/>
        </p:nvSpPr>
        <p:spPr bwMode="auto">
          <a:xfrm>
            <a:off x="7596188" y="3933825"/>
            <a:ext cx="1476375" cy="647700"/>
          </a:xfrm>
          <a:prstGeom prst="rect">
            <a:avLst/>
          </a:prstGeom>
          <a:solidFill>
            <a:srgbClr val="0000FF"/>
          </a:solidFill>
          <a:ln w="9525">
            <a:solidFill>
              <a:srgbClr val="0000FF"/>
            </a:solidFill>
            <a:miter lim="800000"/>
            <a:headEnd/>
            <a:tailEnd/>
          </a:ln>
        </p:spPr>
        <p:txBody>
          <a:bodyPr anchor="ctr"/>
          <a:lstStyle/>
          <a:p>
            <a:r>
              <a:rPr lang="fr-FR" sz="1300"/>
              <a:t>Offres promotionnelles ?</a:t>
            </a:r>
          </a:p>
        </p:txBody>
      </p:sp>
      <p:sp>
        <p:nvSpPr>
          <p:cNvPr id="37903" name="Line 17"/>
          <p:cNvSpPr>
            <a:spLocks noChangeShapeType="1"/>
          </p:cNvSpPr>
          <p:nvPr/>
        </p:nvSpPr>
        <p:spPr bwMode="auto">
          <a:xfrm flipV="1">
            <a:off x="4427538" y="1341438"/>
            <a:ext cx="0" cy="215900"/>
          </a:xfrm>
          <a:prstGeom prst="line">
            <a:avLst/>
          </a:prstGeom>
          <a:noFill/>
          <a:ln w="12700">
            <a:solidFill>
              <a:schemeClr val="bg2"/>
            </a:solidFill>
            <a:round/>
            <a:headEnd/>
            <a:tailEnd/>
          </a:ln>
        </p:spPr>
        <p:txBody>
          <a:bodyPr wrap="none" anchor="ctr"/>
          <a:lstStyle/>
          <a:p>
            <a:endParaRPr lang="fr-FR"/>
          </a:p>
        </p:txBody>
      </p:sp>
      <p:sp>
        <p:nvSpPr>
          <p:cNvPr id="37904" name="Line 18"/>
          <p:cNvSpPr>
            <a:spLocks noChangeShapeType="1"/>
          </p:cNvSpPr>
          <p:nvPr/>
        </p:nvSpPr>
        <p:spPr bwMode="auto">
          <a:xfrm flipV="1">
            <a:off x="6084888" y="1773238"/>
            <a:ext cx="792162" cy="215900"/>
          </a:xfrm>
          <a:prstGeom prst="line">
            <a:avLst/>
          </a:prstGeom>
          <a:noFill/>
          <a:ln w="12700">
            <a:solidFill>
              <a:schemeClr val="bg2"/>
            </a:solidFill>
            <a:round/>
            <a:headEnd/>
            <a:tailEnd/>
          </a:ln>
        </p:spPr>
        <p:txBody>
          <a:bodyPr wrap="none" anchor="ctr"/>
          <a:lstStyle/>
          <a:p>
            <a:endParaRPr lang="fr-FR"/>
          </a:p>
        </p:txBody>
      </p:sp>
      <p:sp>
        <p:nvSpPr>
          <p:cNvPr id="37905" name="Line 19"/>
          <p:cNvSpPr>
            <a:spLocks noChangeShapeType="1"/>
          </p:cNvSpPr>
          <p:nvPr/>
        </p:nvSpPr>
        <p:spPr bwMode="auto">
          <a:xfrm flipH="1" flipV="1">
            <a:off x="2411413" y="1484313"/>
            <a:ext cx="504825" cy="360362"/>
          </a:xfrm>
          <a:prstGeom prst="line">
            <a:avLst/>
          </a:prstGeom>
          <a:noFill/>
          <a:ln w="12700">
            <a:solidFill>
              <a:schemeClr val="bg2"/>
            </a:solidFill>
            <a:round/>
            <a:headEnd/>
            <a:tailEnd/>
          </a:ln>
        </p:spPr>
        <p:txBody>
          <a:bodyPr wrap="none" anchor="ctr"/>
          <a:lstStyle/>
          <a:p>
            <a:endParaRPr lang="fr-FR"/>
          </a:p>
        </p:txBody>
      </p:sp>
      <p:sp>
        <p:nvSpPr>
          <p:cNvPr id="37906" name="Line 20"/>
          <p:cNvSpPr>
            <a:spLocks noChangeShapeType="1"/>
          </p:cNvSpPr>
          <p:nvPr/>
        </p:nvSpPr>
        <p:spPr bwMode="auto">
          <a:xfrm flipV="1">
            <a:off x="8270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37907" name="Line 21"/>
          <p:cNvSpPr>
            <a:spLocks noChangeShapeType="1"/>
          </p:cNvSpPr>
          <p:nvPr/>
        </p:nvSpPr>
        <p:spPr bwMode="auto">
          <a:xfrm flipV="1">
            <a:off x="4427538" y="2060575"/>
            <a:ext cx="0" cy="215900"/>
          </a:xfrm>
          <a:prstGeom prst="line">
            <a:avLst/>
          </a:prstGeom>
          <a:noFill/>
          <a:ln w="9525">
            <a:solidFill>
              <a:schemeClr val="bg2"/>
            </a:solidFill>
            <a:round/>
            <a:headEnd/>
            <a:tailEnd type="triangle" w="med" len="med"/>
          </a:ln>
        </p:spPr>
        <p:txBody>
          <a:bodyPr wrap="none" anchor="ctr"/>
          <a:lstStyle/>
          <a:p>
            <a:endParaRPr lang="fr-FR"/>
          </a:p>
        </p:txBody>
      </p:sp>
      <p:sp>
        <p:nvSpPr>
          <p:cNvPr id="37908" name="Line 22"/>
          <p:cNvSpPr>
            <a:spLocks noChangeShapeType="1"/>
          </p:cNvSpPr>
          <p:nvPr/>
        </p:nvSpPr>
        <p:spPr bwMode="auto">
          <a:xfrm flipV="1">
            <a:off x="3492500" y="2781300"/>
            <a:ext cx="935038" cy="360363"/>
          </a:xfrm>
          <a:prstGeom prst="line">
            <a:avLst/>
          </a:prstGeom>
          <a:noFill/>
          <a:ln w="9525">
            <a:solidFill>
              <a:schemeClr val="bg2"/>
            </a:solidFill>
            <a:round/>
            <a:headEnd type="triangle" w="med" len="med"/>
            <a:tailEnd/>
          </a:ln>
        </p:spPr>
        <p:txBody>
          <a:bodyPr wrap="none" anchor="ctr"/>
          <a:lstStyle/>
          <a:p>
            <a:endParaRPr lang="fr-FR"/>
          </a:p>
        </p:txBody>
      </p:sp>
      <p:sp>
        <p:nvSpPr>
          <p:cNvPr id="37909" name="Line 23"/>
          <p:cNvSpPr>
            <a:spLocks noChangeShapeType="1"/>
          </p:cNvSpPr>
          <p:nvPr/>
        </p:nvSpPr>
        <p:spPr bwMode="auto">
          <a:xfrm flipH="1" flipV="1">
            <a:off x="4427538" y="2781300"/>
            <a:ext cx="1152525" cy="360363"/>
          </a:xfrm>
          <a:prstGeom prst="line">
            <a:avLst/>
          </a:prstGeom>
          <a:noFill/>
          <a:ln w="9525">
            <a:solidFill>
              <a:srgbClr val="FF5050"/>
            </a:solidFill>
            <a:round/>
            <a:headEnd type="triangle" w="med" len="med"/>
            <a:tailEnd/>
          </a:ln>
        </p:spPr>
        <p:txBody>
          <a:bodyPr wrap="none" anchor="ctr"/>
          <a:lstStyle/>
          <a:p>
            <a:endParaRPr lang="fr-FR"/>
          </a:p>
        </p:txBody>
      </p:sp>
      <p:sp>
        <p:nvSpPr>
          <p:cNvPr id="37910" name="Line 24"/>
          <p:cNvSpPr>
            <a:spLocks noChangeShapeType="1"/>
          </p:cNvSpPr>
          <p:nvPr/>
        </p:nvSpPr>
        <p:spPr bwMode="auto">
          <a:xfrm flipH="1">
            <a:off x="1187450" y="3500438"/>
            <a:ext cx="431800" cy="433387"/>
          </a:xfrm>
          <a:prstGeom prst="line">
            <a:avLst/>
          </a:prstGeom>
          <a:noFill/>
          <a:ln w="9525">
            <a:solidFill>
              <a:schemeClr val="bg2"/>
            </a:solidFill>
            <a:round/>
            <a:headEnd/>
            <a:tailEnd type="triangle" w="med" len="med"/>
          </a:ln>
        </p:spPr>
        <p:txBody>
          <a:bodyPr wrap="none" anchor="ctr"/>
          <a:lstStyle/>
          <a:p>
            <a:endParaRPr lang="fr-FR"/>
          </a:p>
        </p:txBody>
      </p:sp>
      <p:sp>
        <p:nvSpPr>
          <p:cNvPr id="37911" name="Line 25"/>
          <p:cNvSpPr>
            <a:spLocks noChangeShapeType="1"/>
          </p:cNvSpPr>
          <p:nvPr/>
        </p:nvSpPr>
        <p:spPr bwMode="auto">
          <a:xfrm>
            <a:off x="1763713" y="3500438"/>
            <a:ext cx="144462" cy="433387"/>
          </a:xfrm>
          <a:prstGeom prst="line">
            <a:avLst/>
          </a:prstGeom>
          <a:noFill/>
          <a:ln w="9525">
            <a:solidFill>
              <a:schemeClr val="bg2"/>
            </a:solidFill>
            <a:round/>
            <a:headEnd/>
            <a:tailEnd type="triangle" w="med" len="med"/>
          </a:ln>
        </p:spPr>
        <p:txBody>
          <a:bodyPr wrap="none" anchor="ctr"/>
          <a:lstStyle/>
          <a:p>
            <a:endParaRPr lang="fr-FR"/>
          </a:p>
        </p:txBody>
      </p:sp>
      <p:sp>
        <p:nvSpPr>
          <p:cNvPr id="37912" name="Line 26"/>
          <p:cNvSpPr>
            <a:spLocks noChangeShapeType="1"/>
          </p:cNvSpPr>
          <p:nvPr/>
        </p:nvSpPr>
        <p:spPr bwMode="auto">
          <a:xfrm>
            <a:off x="2268538" y="3500438"/>
            <a:ext cx="1150937" cy="433387"/>
          </a:xfrm>
          <a:prstGeom prst="line">
            <a:avLst/>
          </a:prstGeom>
          <a:noFill/>
          <a:ln w="9525">
            <a:solidFill>
              <a:schemeClr val="bg2"/>
            </a:solidFill>
            <a:round/>
            <a:headEnd/>
            <a:tailEnd type="triangle" w="med" len="med"/>
          </a:ln>
        </p:spPr>
        <p:txBody>
          <a:bodyPr wrap="none" anchor="ctr"/>
          <a:lstStyle/>
          <a:p>
            <a:endParaRPr lang="fr-FR"/>
          </a:p>
        </p:txBody>
      </p:sp>
      <p:sp>
        <p:nvSpPr>
          <p:cNvPr id="37913" name="Line 27"/>
          <p:cNvSpPr>
            <a:spLocks noChangeShapeType="1"/>
          </p:cNvSpPr>
          <p:nvPr/>
        </p:nvSpPr>
        <p:spPr bwMode="auto">
          <a:xfrm flipH="1">
            <a:off x="5148263" y="3429000"/>
            <a:ext cx="1439862" cy="504825"/>
          </a:xfrm>
          <a:prstGeom prst="line">
            <a:avLst/>
          </a:prstGeom>
          <a:noFill/>
          <a:ln w="9525">
            <a:solidFill>
              <a:schemeClr val="bg2"/>
            </a:solidFill>
            <a:round/>
            <a:headEnd/>
            <a:tailEnd type="triangle" w="med" len="med"/>
          </a:ln>
        </p:spPr>
        <p:txBody>
          <a:bodyPr wrap="none" anchor="ctr"/>
          <a:lstStyle/>
          <a:p>
            <a:endParaRPr lang="fr-FR"/>
          </a:p>
        </p:txBody>
      </p:sp>
      <p:sp>
        <p:nvSpPr>
          <p:cNvPr id="37914" name="Line 28"/>
          <p:cNvSpPr>
            <a:spLocks noChangeShapeType="1"/>
          </p:cNvSpPr>
          <p:nvPr/>
        </p:nvSpPr>
        <p:spPr bwMode="auto">
          <a:xfrm>
            <a:off x="6877050" y="3429000"/>
            <a:ext cx="0" cy="431800"/>
          </a:xfrm>
          <a:prstGeom prst="line">
            <a:avLst/>
          </a:prstGeom>
          <a:noFill/>
          <a:ln w="9525">
            <a:solidFill>
              <a:schemeClr val="bg2"/>
            </a:solidFill>
            <a:round/>
            <a:headEnd/>
            <a:tailEnd type="triangle" w="med" len="med"/>
          </a:ln>
        </p:spPr>
        <p:txBody>
          <a:bodyPr wrap="none" anchor="ctr"/>
          <a:lstStyle/>
          <a:p>
            <a:endParaRPr lang="fr-FR"/>
          </a:p>
        </p:txBody>
      </p:sp>
      <p:sp>
        <p:nvSpPr>
          <p:cNvPr id="37915" name="Line 29"/>
          <p:cNvSpPr>
            <a:spLocks noChangeShapeType="1"/>
          </p:cNvSpPr>
          <p:nvPr/>
        </p:nvSpPr>
        <p:spPr bwMode="auto">
          <a:xfrm>
            <a:off x="7812088" y="3429000"/>
            <a:ext cx="431800" cy="504825"/>
          </a:xfrm>
          <a:prstGeom prst="line">
            <a:avLst/>
          </a:prstGeom>
          <a:noFill/>
          <a:ln w="9525">
            <a:solidFill>
              <a:srgbClr val="0000FF"/>
            </a:solidFill>
            <a:round/>
            <a:headEnd/>
            <a:tailEnd type="triangle" w="med" len="med"/>
          </a:ln>
        </p:spPr>
        <p:txBody>
          <a:bodyPr wrap="none" anchor="ctr"/>
          <a:lstStyle/>
          <a:p>
            <a:endParaRPr lang="fr-FR"/>
          </a:p>
        </p:txBody>
      </p:sp>
      <p:sp>
        <p:nvSpPr>
          <p:cNvPr id="37916" name="Line 30"/>
          <p:cNvSpPr>
            <a:spLocks noChangeShapeType="1"/>
          </p:cNvSpPr>
          <p:nvPr/>
        </p:nvSpPr>
        <p:spPr bwMode="auto">
          <a:xfrm flipV="1">
            <a:off x="1979613"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37917" name="Line 31"/>
          <p:cNvSpPr>
            <a:spLocks noChangeShapeType="1"/>
          </p:cNvSpPr>
          <p:nvPr/>
        </p:nvSpPr>
        <p:spPr bwMode="auto">
          <a:xfrm flipV="1">
            <a:off x="67325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37918" name="Line 32"/>
          <p:cNvSpPr>
            <a:spLocks noChangeShapeType="1"/>
          </p:cNvSpPr>
          <p:nvPr/>
        </p:nvSpPr>
        <p:spPr bwMode="auto">
          <a:xfrm flipV="1">
            <a:off x="8243888" y="9810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37919" name="Line 33"/>
          <p:cNvSpPr>
            <a:spLocks noChangeShapeType="1"/>
          </p:cNvSpPr>
          <p:nvPr/>
        </p:nvSpPr>
        <p:spPr bwMode="auto">
          <a:xfrm flipV="1">
            <a:off x="3492500"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37920" name="Line 34"/>
          <p:cNvSpPr>
            <a:spLocks noChangeShapeType="1"/>
          </p:cNvSpPr>
          <p:nvPr/>
        </p:nvSpPr>
        <p:spPr bwMode="auto">
          <a:xfrm flipV="1">
            <a:off x="4427538"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37921" name="Line 35"/>
          <p:cNvSpPr>
            <a:spLocks noChangeShapeType="1"/>
          </p:cNvSpPr>
          <p:nvPr/>
        </p:nvSpPr>
        <p:spPr bwMode="auto">
          <a:xfrm flipV="1">
            <a:off x="5364163" y="549275"/>
            <a:ext cx="0" cy="287338"/>
          </a:xfrm>
          <a:prstGeom prst="line">
            <a:avLst/>
          </a:prstGeom>
          <a:noFill/>
          <a:ln w="12700">
            <a:solidFill>
              <a:schemeClr val="bg2"/>
            </a:solidFill>
            <a:round/>
            <a:headEnd/>
            <a:tailEnd type="triangle" w="med" len="med"/>
          </a:ln>
        </p:spPr>
        <p:txBody>
          <a:bodyPr wrap="none" anchor="ctr"/>
          <a:lstStyle/>
          <a:p>
            <a:endParaRPr lang="fr-FR"/>
          </a:p>
        </p:txBody>
      </p:sp>
      <p:sp>
        <p:nvSpPr>
          <p:cNvPr id="37922" name="Line 36"/>
          <p:cNvSpPr>
            <a:spLocks noChangeShapeType="1"/>
          </p:cNvSpPr>
          <p:nvPr/>
        </p:nvSpPr>
        <p:spPr bwMode="auto">
          <a:xfrm>
            <a:off x="755650"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37923" name="Line 37"/>
          <p:cNvSpPr>
            <a:spLocks noChangeShapeType="1"/>
          </p:cNvSpPr>
          <p:nvPr/>
        </p:nvSpPr>
        <p:spPr bwMode="auto">
          <a:xfrm>
            <a:off x="1547813"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37924" name="Line 38"/>
          <p:cNvSpPr>
            <a:spLocks noChangeShapeType="1"/>
          </p:cNvSpPr>
          <p:nvPr/>
        </p:nvSpPr>
        <p:spPr bwMode="auto">
          <a:xfrm>
            <a:off x="1835150"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37925" name="Line 39"/>
          <p:cNvSpPr>
            <a:spLocks noChangeShapeType="1"/>
          </p:cNvSpPr>
          <p:nvPr/>
        </p:nvSpPr>
        <p:spPr bwMode="auto">
          <a:xfrm>
            <a:off x="2843213"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37926" name="Line 40"/>
          <p:cNvSpPr>
            <a:spLocks noChangeShapeType="1"/>
          </p:cNvSpPr>
          <p:nvPr/>
        </p:nvSpPr>
        <p:spPr bwMode="auto">
          <a:xfrm>
            <a:off x="1690688" y="5516563"/>
            <a:ext cx="1587" cy="649287"/>
          </a:xfrm>
          <a:prstGeom prst="line">
            <a:avLst/>
          </a:prstGeom>
          <a:noFill/>
          <a:ln w="9525">
            <a:solidFill>
              <a:schemeClr val="bg2"/>
            </a:solidFill>
            <a:round/>
            <a:headEnd/>
            <a:tailEnd type="triangle" w="med" len="med"/>
          </a:ln>
        </p:spPr>
        <p:txBody>
          <a:bodyPr wrap="none" anchor="ctr"/>
          <a:lstStyle/>
          <a:p>
            <a:endParaRPr lang="fr-FR"/>
          </a:p>
        </p:txBody>
      </p:sp>
      <p:sp>
        <p:nvSpPr>
          <p:cNvPr id="37927" name="Line 41"/>
          <p:cNvSpPr>
            <a:spLocks noChangeShapeType="1"/>
          </p:cNvSpPr>
          <p:nvPr/>
        </p:nvSpPr>
        <p:spPr bwMode="auto">
          <a:xfrm flipH="1">
            <a:off x="1042988" y="5445125"/>
            <a:ext cx="504825" cy="215900"/>
          </a:xfrm>
          <a:prstGeom prst="line">
            <a:avLst/>
          </a:prstGeom>
          <a:noFill/>
          <a:ln w="9525">
            <a:solidFill>
              <a:schemeClr val="bg2"/>
            </a:solidFill>
            <a:round/>
            <a:headEnd/>
            <a:tailEnd type="triangle" w="med" len="med"/>
          </a:ln>
        </p:spPr>
        <p:txBody>
          <a:bodyPr wrap="none" anchor="ctr"/>
          <a:lstStyle/>
          <a:p>
            <a:endParaRPr lang="fr-FR"/>
          </a:p>
        </p:txBody>
      </p:sp>
      <p:sp>
        <p:nvSpPr>
          <p:cNvPr id="37928" name="Line 42"/>
          <p:cNvSpPr>
            <a:spLocks noChangeShapeType="1"/>
          </p:cNvSpPr>
          <p:nvPr/>
        </p:nvSpPr>
        <p:spPr bwMode="auto">
          <a:xfrm>
            <a:off x="3635375"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37929" name="Line 43"/>
          <p:cNvSpPr>
            <a:spLocks noChangeShapeType="1"/>
          </p:cNvSpPr>
          <p:nvPr/>
        </p:nvSpPr>
        <p:spPr bwMode="auto">
          <a:xfrm>
            <a:off x="4140200"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37930" name="Line 44"/>
          <p:cNvSpPr>
            <a:spLocks noChangeShapeType="1"/>
          </p:cNvSpPr>
          <p:nvPr/>
        </p:nvSpPr>
        <p:spPr bwMode="auto">
          <a:xfrm>
            <a:off x="4500563"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37931" name="Line 45"/>
          <p:cNvSpPr>
            <a:spLocks noChangeShapeType="1"/>
          </p:cNvSpPr>
          <p:nvPr/>
        </p:nvSpPr>
        <p:spPr bwMode="auto">
          <a:xfrm>
            <a:off x="5076825" y="4581525"/>
            <a:ext cx="0" cy="1655763"/>
          </a:xfrm>
          <a:prstGeom prst="line">
            <a:avLst/>
          </a:prstGeom>
          <a:noFill/>
          <a:ln w="9525">
            <a:solidFill>
              <a:schemeClr val="bg2"/>
            </a:solidFill>
            <a:round/>
            <a:headEnd/>
            <a:tailEnd type="triangle" w="med" len="med"/>
          </a:ln>
        </p:spPr>
        <p:txBody>
          <a:bodyPr wrap="none" anchor="ctr"/>
          <a:lstStyle/>
          <a:p>
            <a:endParaRPr lang="fr-FR"/>
          </a:p>
        </p:txBody>
      </p:sp>
      <p:sp>
        <p:nvSpPr>
          <p:cNvPr id="37932" name="Line 46"/>
          <p:cNvSpPr>
            <a:spLocks noChangeShapeType="1"/>
          </p:cNvSpPr>
          <p:nvPr/>
        </p:nvSpPr>
        <p:spPr bwMode="auto">
          <a:xfrm>
            <a:off x="5724525"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37933" name="Line 47"/>
          <p:cNvSpPr>
            <a:spLocks noChangeShapeType="1"/>
          </p:cNvSpPr>
          <p:nvPr/>
        </p:nvSpPr>
        <p:spPr bwMode="auto">
          <a:xfrm>
            <a:off x="6300788" y="4581525"/>
            <a:ext cx="0" cy="1152525"/>
          </a:xfrm>
          <a:prstGeom prst="line">
            <a:avLst/>
          </a:prstGeom>
          <a:noFill/>
          <a:ln w="9525">
            <a:solidFill>
              <a:schemeClr val="bg2"/>
            </a:solidFill>
            <a:round/>
            <a:headEnd/>
            <a:tailEnd type="triangle" w="med" len="med"/>
          </a:ln>
        </p:spPr>
        <p:txBody>
          <a:bodyPr wrap="none" anchor="ctr"/>
          <a:lstStyle/>
          <a:p>
            <a:endParaRPr lang="fr-FR"/>
          </a:p>
        </p:txBody>
      </p:sp>
      <p:sp>
        <p:nvSpPr>
          <p:cNvPr id="37934" name="Line 48"/>
          <p:cNvSpPr>
            <a:spLocks noChangeShapeType="1"/>
          </p:cNvSpPr>
          <p:nvPr/>
        </p:nvSpPr>
        <p:spPr bwMode="auto">
          <a:xfrm>
            <a:off x="6804025" y="4581525"/>
            <a:ext cx="0" cy="719138"/>
          </a:xfrm>
          <a:prstGeom prst="line">
            <a:avLst/>
          </a:prstGeom>
          <a:noFill/>
          <a:ln w="9525">
            <a:solidFill>
              <a:schemeClr val="bg2"/>
            </a:solidFill>
            <a:round/>
            <a:headEnd/>
            <a:tailEnd type="triangle" w="med" len="med"/>
          </a:ln>
        </p:spPr>
        <p:txBody>
          <a:bodyPr wrap="none" anchor="ctr"/>
          <a:lstStyle/>
          <a:p>
            <a:endParaRPr lang="fr-FR"/>
          </a:p>
        </p:txBody>
      </p:sp>
      <p:sp>
        <p:nvSpPr>
          <p:cNvPr id="37935" name="Line 49"/>
          <p:cNvSpPr>
            <a:spLocks noChangeShapeType="1"/>
          </p:cNvSpPr>
          <p:nvPr/>
        </p:nvSpPr>
        <p:spPr bwMode="auto">
          <a:xfrm>
            <a:off x="7308850" y="4581525"/>
            <a:ext cx="0" cy="1152525"/>
          </a:xfrm>
          <a:prstGeom prst="line">
            <a:avLst/>
          </a:prstGeom>
          <a:noFill/>
          <a:ln w="9525">
            <a:solidFill>
              <a:schemeClr val="bg2"/>
            </a:solidFill>
            <a:round/>
            <a:headEnd/>
            <a:tailEnd type="triangle" w="med" len="med"/>
          </a:ln>
        </p:spPr>
        <p:txBody>
          <a:bodyPr wrap="none" anchor="ctr"/>
          <a:lstStyle/>
          <a:p>
            <a:endParaRPr lang="fr-FR"/>
          </a:p>
        </p:txBody>
      </p:sp>
      <p:sp>
        <p:nvSpPr>
          <p:cNvPr id="37936" name="Line 50"/>
          <p:cNvSpPr>
            <a:spLocks noChangeShapeType="1"/>
          </p:cNvSpPr>
          <p:nvPr/>
        </p:nvSpPr>
        <p:spPr bwMode="auto">
          <a:xfrm>
            <a:off x="7956550" y="4581525"/>
            <a:ext cx="0" cy="719138"/>
          </a:xfrm>
          <a:prstGeom prst="line">
            <a:avLst/>
          </a:prstGeom>
          <a:noFill/>
          <a:ln w="9525">
            <a:solidFill>
              <a:srgbClr val="0000FF"/>
            </a:solidFill>
            <a:round/>
            <a:headEnd/>
            <a:tailEnd type="triangle" w="med" len="med"/>
          </a:ln>
        </p:spPr>
        <p:txBody>
          <a:bodyPr wrap="none" anchor="ctr"/>
          <a:lstStyle/>
          <a:p>
            <a:endParaRPr lang="fr-FR"/>
          </a:p>
        </p:txBody>
      </p:sp>
      <p:sp>
        <p:nvSpPr>
          <p:cNvPr id="37937" name="Line 51"/>
          <p:cNvSpPr>
            <a:spLocks noChangeShapeType="1"/>
          </p:cNvSpPr>
          <p:nvPr/>
        </p:nvSpPr>
        <p:spPr bwMode="auto">
          <a:xfrm>
            <a:off x="8748713" y="4581525"/>
            <a:ext cx="0" cy="719138"/>
          </a:xfrm>
          <a:prstGeom prst="line">
            <a:avLst/>
          </a:prstGeom>
          <a:noFill/>
          <a:ln w="9525">
            <a:solidFill>
              <a:srgbClr val="0000FF"/>
            </a:solidFill>
            <a:round/>
            <a:headEnd/>
            <a:tailEnd type="triangle" w="med" len="med"/>
          </a:ln>
        </p:spPr>
        <p:txBody>
          <a:bodyPr wrap="none" anchor="ctr"/>
          <a:lstStyle/>
          <a:p>
            <a:endParaRPr lang="fr-FR"/>
          </a:p>
        </p:txBody>
      </p:sp>
      <p:sp>
        <p:nvSpPr>
          <p:cNvPr id="37938" name="Text Box 52"/>
          <p:cNvSpPr txBox="1">
            <a:spLocks noChangeArrowheads="1"/>
          </p:cNvSpPr>
          <p:nvPr/>
        </p:nvSpPr>
        <p:spPr bwMode="auto">
          <a:xfrm>
            <a:off x="395288" y="7651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Âge</a:t>
            </a:r>
          </a:p>
        </p:txBody>
      </p:sp>
      <p:sp>
        <p:nvSpPr>
          <p:cNvPr id="37939" name="Text Box 53"/>
          <p:cNvSpPr txBox="1">
            <a:spLocks noChangeArrowheads="1"/>
          </p:cNvSpPr>
          <p:nvPr/>
        </p:nvSpPr>
        <p:spPr bwMode="auto">
          <a:xfrm>
            <a:off x="1547813" y="7651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Sexe</a:t>
            </a:r>
          </a:p>
        </p:txBody>
      </p:sp>
      <p:sp>
        <p:nvSpPr>
          <p:cNvPr id="37940" name="Text Box 54"/>
          <p:cNvSpPr txBox="1">
            <a:spLocks noChangeArrowheads="1"/>
          </p:cNvSpPr>
          <p:nvPr/>
        </p:nvSpPr>
        <p:spPr bwMode="auto">
          <a:xfrm>
            <a:off x="3059113" y="3333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Nombreux</a:t>
            </a:r>
          </a:p>
        </p:txBody>
      </p:sp>
      <p:sp>
        <p:nvSpPr>
          <p:cNvPr id="37941" name="Text Box 55"/>
          <p:cNvSpPr txBox="1">
            <a:spLocks noChangeArrowheads="1"/>
          </p:cNvSpPr>
          <p:nvPr/>
        </p:nvSpPr>
        <p:spPr bwMode="auto">
          <a:xfrm>
            <a:off x="3959225" y="30480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Fétichistes</a:t>
            </a:r>
          </a:p>
        </p:txBody>
      </p:sp>
      <p:sp>
        <p:nvSpPr>
          <p:cNvPr id="37942" name="Text Box 56"/>
          <p:cNvSpPr txBox="1">
            <a:spLocks noChangeArrowheads="1"/>
          </p:cNvSpPr>
          <p:nvPr/>
        </p:nvSpPr>
        <p:spPr bwMode="auto">
          <a:xfrm>
            <a:off x="4932363" y="33337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Passionnés </a:t>
            </a:r>
          </a:p>
        </p:txBody>
      </p:sp>
      <p:sp>
        <p:nvSpPr>
          <p:cNvPr id="37943" name="Text Box 57"/>
          <p:cNvSpPr txBox="1">
            <a:spLocks noChangeArrowheads="1"/>
          </p:cNvSpPr>
          <p:nvPr/>
        </p:nvSpPr>
        <p:spPr bwMode="auto">
          <a:xfrm>
            <a:off x="6300788" y="549275"/>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Peu de concurrents</a:t>
            </a:r>
          </a:p>
        </p:txBody>
      </p:sp>
      <p:sp>
        <p:nvSpPr>
          <p:cNvPr id="37944" name="Text Box 58"/>
          <p:cNvSpPr txBox="1">
            <a:spLocks noChangeArrowheads="1"/>
          </p:cNvSpPr>
          <p:nvPr/>
        </p:nvSpPr>
        <p:spPr bwMode="auto">
          <a:xfrm>
            <a:off x="7667625" y="549275"/>
            <a:ext cx="1081088"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Pouvoir d’achat dédié</a:t>
            </a:r>
          </a:p>
        </p:txBody>
      </p:sp>
      <p:sp>
        <p:nvSpPr>
          <p:cNvPr id="37945" name="Text Box 59"/>
          <p:cNvSpPr txBox="1">
            <a:spLocks noChangeArrowheads="1"/>
          </p:cNvSpPr>
          <p:nvPr/>
        </p:nvSpPr>
        <p:spPr bwMode="auto">
          <a:xfrm>
            <a:off x="250825" y="4941888"/>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Personnel</a:t>
            </a:r>
          </a:p>
        </p:txBody>
      </p:sp>
      <p:sp>
        <p:nvSpPr>
          <p:cNvPr id="37946" name="Text Box 60"/>
          <p:cNvSpPr txBox="1">
            <a:spLocks noChangeArrowheads="1"/>
          </p:cNvSpPr>
          <p:nvPr/>
        </p:nvSpPr>
        <p:spPr bwMode="auto">
          <a:xfrm>
            <a:off x="1042988" y="4868863"/>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Brocantes</a:t>
            </a:r>
          </a:p>
        </p:txBody>
      </p:sp>
      <p:sp>
        <p:nvSpPr>
          <p:cNvPr id="37947" name="Text Box 61"/>
          <p:cNvSpPr txBox="1">
            <a:spLocks noChangeArrowheads="1"/>
          </p:cNvSpPr>
          <p:nvPr/>
        </p:nvSpPr>
        <p:spPr bwMode="auto">
          <a:xfrm>
            <a:off x="1258888" y="5229225"/>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37948" name="Text Box 62"/>
          <p:cNvSpPr txBox="1">
            <a:spLocks noChangeArrowheads="1"/>
          </p:cNvSpPr>
          <p:nvPr/>
        </p:nvSpPr>
        <p:spPr bwMode="auto">
          <a:xfrm>
            <a:off x="34925" y="5661025"/>
            <a:ext cx="1225550" cy="5492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Sites spécialisés (ex: Le Collectionneur)</a:t>
            </a:r>
          </a:p>
        </p:txBody>
      </p:sp>
      <p:sp>
        <p:nvSpPr>
          <p:cNvPr id="37949" name="Text Box 63"/>
          <p:cNvSpPr txBox="1">
            <a:spLocks noChangeArrowheads="1"/>
          </p:cNvSpPr>
          <p:nvPr/>
        </p:nvSpPr>
        <p:spPr bwMode="auto">
          <a:xfrm>
            <a:off x="1042988" y="6165850"/>
            <a:ext cx="1225550"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Sites généraux (ex: Le bon coin)</a:t>
            </a:r>
          </a:p>
        </p:txBody>
      </p:sp>
      <p:sp>
        <p:nvSpPr>
          <p:cNvPr id="37950" name="Text Box 64"/>
          <p:cNvSpPr txBox="1">
            <a:spLocks noChangeArrowheads="1"/>
          </p:cNvSpPr>
          <p:nvPr/>
        </p:nvSpPr>
        <p:spPr bwMode="auto">
          <a:xfrm>
            <a:off x="2484438" y="49418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Boutiques spécialisées</a:t>
            </a:r>
          </a:p>
        </p:txBody>
      </p:sp>
      <p:sp>
        <p:nvSpPr>
          <p:cNvPr id="37951" name="Text Box 65"/>
          <p:cNvSpPr txBox="1">
            <a:spLocks noChangeArrowheads="1"/>
          </p:cNvSpPr>
          <p:nvPr/>
        </p:nvSpPr>
        <p:spPr bwMode="auto">
          <a:xfrm>
            <a:off x="3132138" y="4941888"/>
            <a:ext cx="900112"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Forum</a:t>
            </a:r>
          </a:p>
        </p:txBody>
      </p:sp>
      <p:sp>
        <p:nvSpPr>
          <p:cNvPr id="37952" name="Text Box 66"/>
          <p:cNvSpPr txBox="1">
            <a:spLocks noChangeArrowheads="1"/>
          </p:cNvSpPr>
          <p:nvPr/>
        </p:nvSpPr>
        <p:spPr bwMode="auto">
          <a:xfrm>
            <a:off x="3635375" y="4941888"/>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37953" name="Text Box 67"/>
          <p:cNvSpPr txBox="1">
            <a:spLocks noChangeArrowheads="1"/>
          </p:cNvSpPr>
          <p:nvPr/>
        </p:nvSpPr>
        <p:spPr bwMode="auto">
          <a:xfrm>
            <a:off x="3995738" y="53736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Collection spécifique</a:t>
            </a:r>
          </a:p>
        </p:txBody>
      </p:sp>
      <p:sp>
        <p:nvSpPr>
          <p:cNvPr id="37954" name="Text Box 68"/>
          <p:cNvSpPr txBox="1">
            <a:spLocks noChangeArrowheads="1"/>
          </p:cNvSpPr>
          <p:nvPr/>
        </p:nvSpPr>
        <p:spPr bwMode="auto">
          <a:xfrm>
            <a:off x="4643438" y="6237288"/>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Pièces rares ou uniques</a:t>
            </a:r>
          </a:p>
        </p:txBody>
      </p:sp>
      <p:sp>
        <p:nvSpPr>
          <p:cNvPr id="37955" name="Text Box 69"/>
          <p:cNvSpPr txBox="1">
            <a:spLocks noChangeArrowheads="1"/>
          </p:cNvSpPr>
          <p:nvPr/>
        </p:nvSpPr>
        <p:spPr bwMode="auto">
          <a:xfrm>
            <a:off x="5076825" y="5300663"/>
            <a:ext cx="900113" cy="8540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Importance de la collection (volume et valeur)</a:t>
            </a:r>
          </a:p>
        </p:txBody>
      </p:sp>
      <p:sp>
        <p:nvSpPr>
          <p:cNvPr id="37956" name="Text Box 70"/>
          <p:cNvSpPr txBox="1">
            <a:spLocks noChangeArrowheads="1"/>
          </p:cNvSpPr>
          <p:nvPr/>
        </p:nvSpPr>
        <p:spPr bwMode="auto">
          <a:xfrm>
            <a:off x="5867400" y="573405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C to C</a:t>
            </a:r>
          </a:p>
        </p:txBody>
      </p:sp>
      <p:sp>
        <p:nvSpPr>
          <p:cNvPr id="37957" name="Text Box 71"/>
          <p:cNvSpPr txBox="1">
            <a:spLocks noChangeArrowheads="1"/>
          </p:cNvSpPr>
          <p:nvPr/>
        </p:nvSpPr>
        <p:spPr bwMode="auto">
          <a:xfrm>
            <a:off x="6300788" y="5300663"/>
            <a:ext cx="900112"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Réseaux sociaux</a:t>
            </a:r>
          </a:p>
        </p:txBody>
      </p:sp>
      <p:sp>
        <p:nvSpPr>
          <p:cNvPr id="37958" name="Text Box 72"/>
          <p:cNvSpPr txBox="1">
            <a:spLocks noChangeArrowheads="1"/>
          </p:cNvSpPr>
          <p:nvPr/>
        </p:nvSpPr>
        <p:spPr bwMode="auto">
          <a:xfrm>
            <a:off x="6877050" y="5734050"/>
            <a:ext cx="900113" cy="2444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Internet</a:t>
            </a:r>
          </a:p>
        </p:txBody>
      </p:sp>
      <p:sp>
        <p:nvSpPr>
          <p:cNvPr id="37959" name="Text Box 73"/>
          <p:cNvSpPr txBox="1">
            <a:spLocks noChangeArrowheads="1"/>
          </p:cNvSpPr>
          <p:nvPr/>
        </p:nvSpPr>
        <p:spPr bwMode="auto">
          <a:xfrm>
            <a:off x="7451725" y="5373688"/>
            <a:ext cx="900113"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Edition limitée</a:t>
            </a:r>
          </a:p>
        </p:txBody>
      </p:sp>
      <p:sp>
        <p:nvSpPr>
          <p:cNvPr id="37960" name="Text Box 74"/>
          <p:cNvSpPr txBox="1">
            <a:spLocks noChangeArrowheads="1"/>
          </p:cNvSpPr>
          <p:nvPr/>
        </p:nvSpPr>
        <p:spPr bwMode="auto">
          <a:xfrm>
            <a:off x="8243888" y="5373688"/>
            <a:ext cx="900112" cy="7016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Offre sur une collection entière</a:t>
            </a:r>
          </a:p>
        </p:txBody>
      </p:sp>
      <p:sp>
        <p:nvSpPr>
          <p:cNvPr id="37961" name="Line 75"/>
          <p:cNvSpPr>
            <a:spLocks noChangeShapeType="1"/>
          </p:cNvSpPr>
          <p:nvPr/>
        </p:nvSpPr>
        <p:spPr bwMode="auto">
          <a:xfrm>
            <a:off x="2124075" y="4581525"/>
            <a:ext cx="0" cy="287338"/>
          </a:xfrm>
          <a:prstGeom prst="line">
            <a:avLst/>
          </a:prstGeom>
          <a:noFill/>
          <a:ln w="9525">
            <a:solidFill>
              <a:schemeClr val="bg2"/>
            </a:solidFill>
            <a:round/>
            <a:headEnd/>
            <a:tailEnd type="triangle" w="med" len="med"/>
          </a:ln>
        </p:spPr>
        <p:txBody>
          <a:bodyPr wrap="none" anchor="ctr"/>
          <a:lstStyle/>
          <a:p>
            <a:endParaRPr lang="fr-FR"/>
          </a:p>
        </p:txBody>
      </p:sp>
      <p:sp>
        <p:nvSpPr>
          <p:cNvPr id="37962" name="Text Box 76"/>
          <p:cNvSpPr txBox="1">
            <a:spLocks noChangeArrowheads="1"/>
          </p:cNvSpPr>
          <p:nvPr/>
        </p:nvSpPr>
        <p:spPr bwMode="auto">
          <a:xfrm>
            <a:off x="1727200" y="4941888"/>
            <a:ext cx="900113"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Magazines dédiés</a:t>
            </a:r>
          </a:p>
        </p:txBody>
      </p:sp>
      <p:sp>
        <p:nvSpPr>
          <p:cNvPr id="37963" name="Line 77"/>
          <p:cNvSpPr>
            <a:spLocks noChangeShapeType="1"/>
          </p:cNvSpPr>
          <p:nvPr/>
        </p:nvSpPr>
        <p:spPr bwMode="auto">
          <a:xfrm>
            <a:off x="2555875" y="4581525"/>
            <a:ext cx="0" cy="1008063"/>
          </a:xfrm>
          <a:prstGeom prst="line">
            <a:avLst/>
          </a:prstGeom>
          <a:noFill/>
          <a:ln w="9525">
            <a:solidFill>
              <a:schemeClr val="bg2"/>
            </a:solidFill>
            <a:round/>
            <a:headEnd/>
            <a:tailEnd type="triangle" w="med" len="med"/>
          </a:ln>
        </p:spPr>
        <p:txBody>
          <a:bodyPr wrap="none" anchor="ctr"/>
          <a:lstStyle/>
          <a:p>
            <a:endParaRPr lang="fr-FR"/>
          </a:p>
        </p:txBody>
      </p:sp>
      <p:sp>
        <p:nvSpPr>
          <p:cNvPr id="37964" name="Text Box 78"/>
          <p:cNvSpPr txBox="1">
            <a:spLocks noChangeArrowheads="1"/>
          </p:cNvSpPr>
          <p:nvPr/>
        </p:nvSpPr>
        <p:spPr bwMode="auto">
          <a:xfrm>
            <a:off x="2124075" y="5589588"/>
            <a:ext cx="865188" cy="396875"/>
          </a:xfrm>
          <a:prstGeom prst="rect">
            <a:avLst/>
          </a:prstGeom>
          <a:noFill/>
          <a:ln w="9525" algn="ctr">
            <a:noFill/>
            <a:miter lim="800000"/>
            <a:headEnd/>
            <a:tailEnd/>
          </a:ln>
        </p:spPr>
        <p:txBody>
          <a:bodyPr>
            <a:spAutoFit/>
          </a:bodyPr>
          <a:lstStyle/>
          <a:p>
            <a:pPr>
              <a:spcBef>
                <a:spcPct val="50000"/>
              </a:spcBef>
            </a:pPr>
            <a:r>
              <a:rPr lang="fr-FR" sz="1000">
                <a:solidFill>
                  <a:schemeClr val="tx1"/>
                </a:solidFill>
              </a:rPr>
              <a:t>Editeurs (ex: Atlas)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contenu 2"/>
          <p:cNvSpPr>
            <a:spLocks/>
          </p:cNvSpPr>
          <p:nvPr/>
        </p:nvSpPr>
        <p:spPr bwMode="auto">
          <a:xfrm>
            <a:off x="468313" y="1989138"/>
            <a:ext cx="8229600" cy="4525962"/>
          </a:xfrm>
          <a:prstGeom prst="rect">
            <a:avLst/>
          </a:prstGeom>
          <a:noFill/>
          <a:ln w="9525">
            <a:noFill/>
            <a:miter lim="800000"/>
            <a:headEnd/>
            <a:tailEnd/>
          </a:ln>
        </p:spPr>
        <p:txBody>
          <a:bodyPr/>
          <a:lstStyle/>
          <a:p>
            <a:pPr algn="l" defTabSz="266700">
              <a:spcBef>
                <a:spcPct val="20000"/>
              </a:spcBef>
            </a:pPr>
            <a:endParaRPr lang="fr-FR" sz="2000">
              <a:solidFill>
                <a:schemeClr val="tx1"/>
              </a:solidFill>
            </a:endParaRPr>
          </a:p>
        </p:txBody>
      </p:sp>
      <p:sp>
        <p:nvSpPr>
          <p:cNvPr id="4" name="Espace réservé de la date 3"/>
          <p:cNvSpPr txBox="1">
            <a:spLocks noGrp="1"/>
          </p:cNvSpPr>
          <p:nvPr/>
        </p:nvSpPr>
        <p:spPr>
          <a:xfrm>
            <a:off x="457200" y="6356350"/>
            <a:ext cx="2133600" cy="365125"/>
          </a:xfrm>
          <a:prstGeom prst="rect">
            <a:avLst/>
          </a:prstGeom>
          <a:noFill/>
        </p:spPr>
        <p:txBody>
          <a:bodyPr anchor="ctr"/>
          <a:lstStyle/>
          <a:p>
            <a:pPr algn="l" fontAlgn="auto">
              <a:spcBef>
                <a:spcPts val="0"/>
              </a:spcBef>
              <a:spcAft>
                <a:spcPts val="0"/>
              </a:spcAft>
              <a:defRPr/>
            </a:pPr>
            <a:r>
              <a:rPr lang="fr-FR" sz="1200">
                <a:solidFill>
                  <a:schemeClr val="tx1">
                    <a:tint val="75000"/>
                  </a:schemeClr>
                </a:solidFill>
                <a:latin typeface="+mn-lt"/>
                <a:cs typeface="+mn-cs"/>
              </a:rPr>
              <a:t>19/05/2012</a:t>
            </a:r>
          </a:p>
        </p:txBody>
      </p:sp>
      <p:sp>
        <p:nvSpPr>
          <p:cNvPr id="5" name="Espace réservé du pied de page 4"/>
          <p:cNvSpPr txBox="1">
            <a:spLocks noGrp="1"/>
          </p:cNvSpPr>
          <p:nvPr/>
        </p:nvSpPr>
        <p:spPr>
          <a:xfrm>
            <a:off x="3124200" y="6356350"/>
            <a:ext cx="2895600" cy="365125"/>
          </a:xfrm>
          <a:prstGeom prst="rect">
            <a:avLst/>
          </a:prstGeom>
          <a:noFill/>
        </p:spPr>
        <p:txBody>
          <a:bodyPr anchor="ctr"/>
          <a:lstStyle/>
          <a:p>
            <a:pPr fontAlgn="auto">
              <a:spcBef>
                <a:spcPts val="0"/>
              </a:spcBef>
              <a:spcAft>
                <a:spcPts val="0"/>
              </a:spcAft>
              <a:defRPr/>
            </a:pPr>
            <a:r>
              <a:rPr lang="fr-FR" sz="1200">
                <a:solidFill>
                  <a:schemeClr val="tx1">
                    <a:tint val="75000"/>
                  </a:schemeClr>
                </a:solidFill>
                <a:latin typeface="+mn-lt"/>
                <a:cs typeface="+mn-cs"/>
              </a:rPr>
              <a:t>Politique de l'offre et nouveaux marchés - Isabelle Wallart</a:t>
            </a:r>
          </a:p>
        </p:txBody>
      </p:sp>
      <p:sp>
        <p:nvSpPr>
          <p:cNvPr id="6"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EE5D6F4-F685-4840-AF56-A0988F38F057}" type="slidenum">
              <a:rPr lang="fr-FR" sz="1200">
                <a:solidFill>
                  <a:schemeClr val="tx1">
                    <a:tint val="75000"/>
                  </a:schemeClr>
                </a:solidFill>
                <a:latin typeface="+mn-lt"/>
                <a:cs typeface="+mn-cs"/>
              </a:rPr>
              <a:pPr algn="r" fontAlgn="auto">
                <a:spcBef>
                  <a:spcPts val="0"/>
                </a:spcBef>
                <a:spcAft>
                  <a:spcPts val="0"/>
                </a:spcAft>
                <a:defRPr/>
              </a:pPr>
              <a:t>46</a:t>
            </a:fld>
            <a:endParaRPr lang="fr-FR" sz="1200">
              <a:solidFill>
                <a:schemeClr val="tx1">
                  <a:tint val="75000"/>
                </a:schemeClr>
              </a:solidFill>
              <a:latin typeface="+mn-lt"/>
              <a:cs typeface="+mn-cs"/>
            </a:endParaRPr>
          </a:p>
        </p:txBody>
      </p:sp>
      <p:sp>
        <p:nvSpPr>
          <p:cNvPr id="38919" name="Espace réservé du contenu 2"/>
          <p:cNvSpPr>
            <a:spLocks/>
          </p:cNvSpPr>
          <p:nvPr/>
        </p:nvSpPr>
        <p:spPr bwMode="auto">
          <a:xfrm>
            <a:off x="539750" y="1855788"/>
            <a:ext cx="8229600" cy="4525962"/>
          </a:xfrm>
          <a:prstGeom prst="rect">
            <a:avLst/>
          </a:prstGeom>
          <a:noFill/>
          <a:ln w="9525">
            <a:noFill/>
            <a:miter lim="800000"/>
            <a:headEnd/>
            <a:tailEnd/>
          </a:ln>
        </p:spPr>
        <p:txBody>
          <a:bodyPr/>
          <a:lstStyle/>
          <a:p>
            <a:pPr algn="l" defTabSz="266700">
              <a:spcBef>
                <a:spcPct val="20000"/>
              </a:spcBef>
            </a:pPr>
            <a:endParaRPr lang="fr-FR" sz="2000">
              <a:solidFill>
                <a:schemeClr val="tx1"/>
              </a:solidFill>
            </a:endParaRPr>
          </a:p>
        </p:txBody>
      </p:sp>
      <p:sp>
        <p:nvSpPr>
          <p:cNvPr id="38920" name="Espace réservé du contenu 2"/>
          <p:cNvSpPr>
            <a:spLocks/>
          </p:cNvSpPr>
          <p:nvPr/>
        </p:nvSpPr>
        <p:spPr bwMode="auto">
          <a:xfrm>
            <a:off x="539750" y="1700213"/>
            <a:ext cx="8229600" cy="4525962"/>
          </a:xfrm>
          <a:prstGeom prst="rect">
            <a:avLst/>
          </a:prstGeom>
          <a:noFill/>
          <a:ln w="9525">
            <a:noFill/>
            <a:miter lim="800000"/>
            <a:headEnd/>
            <a:tailEnd/>
          </a:ln>
        </p:spPr>
        <p:txBody>
          <a:bodyPr/>
          <a:lstStyle/>
          <a:p>
            <a:pPr algn="l" defTabSz="266700">
              <a:spcBef>
                <a:spcPct val="20000"/>
              </a:spcBef>
            </a:pPr>
            <a:r>
              <a:rPr lang="fr-FR" sz="1900">
                <a:solidFill>
                  <a:schemeClr val="tx1"/>
                </a:solidFill>
              </a:rPr>
              <a:t>	</a:t>
            </a:r>
            <a:r>
              <a:rPr lang="fr-FR" sz="2000">
                <a:solidFill>
                  <a:schemeClr val="tx1"/>
                </a:solidFill>
              </a:rPr>
              <a:t>	</a:t>
            </a:r>
          </a:p>
        </p:txBody>
      </p:sp>
      <p:sp>
        <p:nvSpPr>
          <p:cNvPr id="38921" name="Espace réservé du contenu 2"/>
          <p:cNvSpPr>
            <a:spLocks/>
          </p:cNvSpPr>
          <p:nvPr/>
        </p:nvSpPr>
        <p:spPr bwMode="auto">
          <a:xfrm>
            <a:off x="628680" y="1857364"/>
            <a:ext cx="8229600" cy="4525962"/>
          </a:xfrm>
          <a:prstGeom prst="rect">
            <a:avLst/>
          </a:prstGeom>
          <a:noFill/>
          <a:ln w="9525">
            <a:noFill/>
            <a:miter lim="800000"/>
            <a:headEnd/>
            <a:tailEnd/>
          </a:ln>
        </p:spPr>
        <p:txBody>
          <a:bodyPr/>
          <a:lstStyle/>
          <a:p>
            <a:pPr algn="l" defTabSz="266700">
              <a:spcBef>
                <a:spcPct val="20000"/>
              </a:spcBef>
            </a:pPr>
            <a:r>
              <a:rPr lang="fr-FR" sz="2000" dirty="0" smtClean="0">
                <a:solidFill>
                  <a:schemeClr val="tx1"/>
                </a:solidFill>
              </a:rPr>
              <a:t>Les </a:t>
            </a:r>
            <a:r>
              <a:rPr lang="fr-FR" sz="2000" dirty="0">
                <a:solidFill>
                  <a:schemeClr val="tx1"/>
                </a:solidFill>
              </a:rPr>
              <a:t>entreprises ont conscience de l’importance pour les collectionneurs d’avoir </a:t>
            </a:r>
            <a:r>
              <a:rPr lang="fr-FR" sz="2000" dirty="0" smtClean="0">
                <a:solidFill>
                  <a:schemeClr val="tx1"/>
                </a:solidFill>
              </a:rPr>
              <a:t>des pièces </a:t>
            </a:r>
            <a:r>
              <a:rPr lang="fr-FR" sz="2000" dirty="0">
                <a:solidFill>
                  <a:schemeClr val="tx1"/>
                </a:solidFill>
              </a:rPr>
              <a:t>uniques ou rares dans leur collection. C’est pourquoi, elles réalisent des éditions limitées, qui est </a:t>
            </a:r>
            <a:r>
              <a:rPr lang="fr-FR" sz="2000" b="1" dirty="0">
                <a:solidFill>
                  <a:schemeClr val="tx1"/>
                </a:solidFill>
              </a:rPr>
              <a:t>une stratégie de marketing de rareté</a:t>
            </a:r>
            <a:r>
              <a:rPr lang="fr-FR" sz="2000" dirty="0">
                <a:solidFill>
                  <a:schemeClr val="tx1"/>
                </a:solidFill>
              </a:rPr>
              <a:t>.</a:t>
            </a:r>
          </a:p>
          <a:p>
            <a:pPr algn="l" defTabSz="266700">
              <a:spcBef>
                <a:spcPct val="20000"/>
              </a:spcBef>
            </a:pPr>
            <a:endParaRPr lang="fr-FR" sz="2000" dirty="0">
              <a:solidFill>
                <a:schemeClr val="tx1"/>
              </a:solidFill>
            </a:endParaRPr>
          </a:p>
          <a:p>
            <a:pPr algn="l" defTabSz="266700">
              <a:spcBef>
                <a:spcPct val="20000"/>
              </a:spcBef>
            </a:pPr>
            <a:r>
              <a:rPr lang="fr-FR" sz="2000" dirty="0" smtClean="0">
                <a:solidFill>
                  <a:schemeClr val="tx1"/>
                </a:solidFill>
              </a:rPr>
              <a:t>Selon </a:t>
            </a:r>
            <a:r>
              <a:rPr lang="fr-FR" sz="2000" i="1" dirty="0">
                <a:solidFill>
                  <a:schemeClr val="tx1"/>
                </a:solidFill>
              </a:rPr>
              <a:t>Pearce</a:t>
            </a:r>
            <a:r>
              <a:rPr lang="fr-FR" sz="2000" dirty="0">
                <a:solidFill>
                  <a:schemeClr val="tx1"/>
                </a:solidFill>
              </a:rPr>
              <a:t> en 1998 « La récupération de cette passion invite </a:t>
            </a:r>
            <a:r>
              <a:rPr lang="fr-FR" sz="2000" dirty="0" smtClean="0">
                <a:solidFill>
                  <a:schemeClr val="tx1"/>
                </a:solidFill>
              </a:rPr>
              <a:t>les professionnels </a:t>
            </a:r>
            <a:r>
              <a:rPr lang="fr-FR" sz="2000" dirty="0">
                <a:solidFill>
                  <a:schemeClr val="tx1"/>
                </a:solidFill>
              </a:rPr>
              <a:t>à travailler dans une logique de processus. »</a:t>
            </a:r>
          </a:p>
          <a:p>
            <a:pPr algn="l" defTabSz="266700">
              <a:spcBef>
                <a:spcPct val="20000"/>
              </a:spcBef>
            </a:pPr>
            <a:endParaRPr lang="fr-FR" sz="2000" dirty="0">
              <a:solidFill>
                <a:schemeClr val="tx1"/>
              </a:solidFill>
            </a:endParaRPr>
          </a:p>
          <a:p>
            <a:pPr algn="l" defTabSz="266700">
              <a:spcBef>
                <a:spcPct val="20000"/>
              </a:spcBef>
            </a:pPr>
            <a:r>
              <a:rPr lang="fr-FR" sz="2000" dirty="0" smtClean="0">
                <a:solidFill>
                  <a:schemeClr val="tx1"/>
                </a:solidFill>
              </a:rPr>
              <a:t>Ainsi</a:t>
            </a:r>
            <a:r>
              <a:rPr lang="fr-FR" sz="2000" dirty="0">
                <a:solidFill>
                  <a:schemeClr val="tx1"/>
                </a:solidFill>
              </a:rPr>
              <a:t>, certaines entreprises comme Atlas communiquent sur leurs éditions limitées et </a:t>
            </a:r>
            <a:r>
              <a:rPr lang="fr-FR" sz="2000" dirty="0" smtClean="0">
                <a:solidFill>
                  <a:schemeClr val="tx1"/>
                </a:solidFill>
              </a:rPr>
              <a:t>annoncent : </a:t>
            </a:r>
            <a:r>
              <a:rPr lang="fr-FR" sz="2000" dirty="0">
                <a:solidFill>
                  <a:schemeClr val="tx1"/>
                </a:solidFill>
              </a:rPr>
              <a:t>« Reconstituez le village </a:t>
            </a:r>
            <a:r>
              <a:rPr lang="fr-FR" sz="2000" dirty="0" smtClean="0">
                <a:solidFill>
                  <a:schemeClr val="tx1"/>
                </a:solidFill>
              </a:rPr>
              <a:t>d’Astérix </a:t>
            </a:r>
            <a:r>
              <a:rPr lang="fr-FR" sz="2000" dirty="0">
                <a:solidFill>
                  <a:schemeClr val="tx1"/>
                </a:solidFill>
              </a:rPr>
              <a:t>dans ses moindres détails avec des miniatures peintes à la main ».</a:t>
            </a:r>
          </a:p>
        </p:txBody>
      </p:sp>
      <p:sp>
        <p:nvSpPr>
          <p:cNvPr id="11" name="Titre 1"/>
          <p:cNvSpPr txBox="1">
            <a:spLocks/>
          </p:cNvSpPr>
          <p:nvPr/>
        </p:nvSpPr>
        <p:spPr>
          <a:xfrm>
            <a:off x="457200" y="285736"/>
            <a:ext cx="8229600" cy="1143000"/>
          </a:xfrm>
          <a:prstGeom prst="rect">
            <a:avLst/>
          </a:prstGeom>
        </p:spPr>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cap="small" dirty="0" smtClean="0">
                <a:solidFill>
                  <a:schemeClr val="tx1">
                    <a:lumMod val="85000"/>
                    <a:lumOff val="15000"/>
                  </a:schemeClr>
                </a:solidFill>
                <a:latin typeface="+mj-lt"/>
                <a:ea typeface="+mj-ea"/>
                <a:cs typeface="+mj-cs"/>
              </a:rPr>
              <a:t>Comment</a:t>
            </a:r>
            <a:r>
              <a:rPr kumimoji="0" lang="fr-FR" sz="4400" b="1" i="0" u="none" strike="noStrike" kern="1200" cap="small" spc="0" normalizeH="0" baseline="0" noProof="0" dirty="0" smtClean="0">
                <a:ln>
                  <a:noFill/>
                </a:ln>
                <a:solidFill>
                  <a:schemeClr val="tx1">
                    <a:lumMod val="85000"/>
                    <a:lumOff val="15000"/>
                  </a:schemeClr>
                </a:solidFill>
                <a:effectLst/>
                <a:uLnTx/>
                <a:uFillTx/>
                <a:latin typeface="+mj-lt"/>
                <a:ea typeface="+mj-ea"/>
                <a:cs typeface="+mj-cs"/>
              </a:rPr>
              <a:t> toucher les collectionneurs ? </a:t>
            </a:r>
            <a:br>
              <a:rPr kumimoji="0" lang="fr-FR" sz="4400" b="1" i="0" u="none" strike="noStrike" kern="1200" cap="small" spc="0" normalizeH="0" baseline="0" noProof="0" dirty="0" smtClean="0">
                <a:ln>
                  <a:noFill/>
                </a:ln>
                <a:solidFill>
                  <a:schemeClr val="tx1">
                    <a:lumMod val="85000"/>
                    <a:lumOff val="15000"/>
                  </a:schemeClr>
                </a:solidFill>
                <a:effectLst/>
                <a:uLnTx/>
                <a:uFillTx/>
                <a:latin typeface="+mj-lt"/>
                <a:ea typeface="+mj-ea"/>
                <a:cs typeface="+mj-cs"/>
              </a:rPr>
            </a:br>
            <a:r>
              <a:rPr kumimoji="0" lang="fr-FR" sz="3100" b="1" i="0" u="none" strike="noStrike" kern="1200" cap="none" spc="0" normalizeH="0" baseline="0" noProof="0" dirty="0" smtClean="0">
                <a:ln>
                  <a:noFill/>
                </a:ln>
                <a:solidFill>
                  <a:srgbClr val="C00000"/>
                </a:solidFill>
                <a:effectLst/>
                <a:uLnTx/>
                <a:uFillTx/>
                <a:latin typeface="+mj-lt"/>
                <a:ea typeface="+mj-ea"/>
                <a:cs typeface="+mj-cs"/>
              </a:rPr>
              <a:t>Les offres promotionnelles</a:t>
            </a:r>
            <a:r>
              <a:rPr kumimoji="0" lang="fr-FR" sz="3100" b="1" i="0" u="none" strike="noStrike" kern="1200" cap="none" spc="0" normalizeH="0" noProof="0" dirty="0" smtClean="0">
                <a:ln>
                  <a:noFill/>
                </a:ln>
                <a:solidFill>
                  <a:srgbClr val="C00000"/>
                </a:solidFill>
                <a:effectLst/>
                <a:uLnTx/>
                <a:uFillTx/>
                <a:latin typeface="+mj-lt"/>
                <a:ea typeface="+mj-ea"/>
                <a:cs typeface="+mj-cs"/>
              </a:rPr>
              <a:t> et les éditions limitées </a:t>
            </a:r>
            <a:endParaRPr kumimoji="0" lang="fr-FR" sz="31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contenu 2"/>
          <p:cNvSpPr>
            <a:spLocks/>
          </p:cNvSpPr>
          <p:nvPr/>
        </p:nvSpPr>
        <p:spPr bwMode="auto">
          <a:xfrm>
            <a:off x="468313" y="1989138"/>
            <a:ext cx="8229600" cy="4525962"/>
          </a:xfrm>
          <a:prstGeom prst="rect">
            <a:avLst/>
          </a:prstGeom>
          <a:noFill/>
          <a:ln w="9525">
            <a:noFill/>
            <a:miter lim="800000"/>
            <a:headEnd/>
            <a:tailEnd/>
          </a:ln>
        </p:spPr>
        <p:txBody>
          <a:bodyPr/>
          <a:lstStyle/>
          <a:p>
            <a:pPr algn="l" defTabSz="266700">
              <a:spcBef>
                <a:spcPct val="20000"/>
              </a:spcBef>
            </a:pPr>
            <a:endParaRPr lang="fr-FR" sz="2000">
              <a:solidFill>
                <a:schemeClr val="tx1"/>
              </a:solidFill>
            </a:endParaRPr>
          </a:p>
        </p:txBody>
      </p:sp>
      <p:sp>
        <p:nvSpPr>
          <p:cNvPr id="4" name="Espace réservé de la date 3"/>
          <p:cNvSpPr txBox="1">
            <a:spLocks noGrp="1"/>
          </p:cNvSpPr>
          <p:nvPr/>
        </p:nvSpPr>
        <p:spPr>
          <a:xfrm>
            <a:off x="457200" y="6356350"/>
            <a:ext cx="2133600" cy="365125"/>
          </a:xfrm>
          <a:prstGeom prst="rect">
            <a:avLst/>
          </a:prstGeom>
          <a:noFill/>
        </p:spPr>
        <p:txBody>
          <a:bodyPr anchor="ctr"/>
          <a:lstStyle/>
          <a:p>
            <a:pPr algn="l" fontAlgn="auto">
              <a:spcBef>
                <a:spcPts val="0"/>
              </a:spcBef>
              <a:spcAft>
                <a:spcPts val="0"/>
              </a:spcAft>
              <a:defRPr/>
            </a:pPr>
            <a:r>
              <a:rPr lang="fr-FR" sz="1200">
                <a:solidFill>
                  <a:schemeClr val="tx1">
                    <a:tint val="75000"/>
                  </a:schemeClr>
                </a:solidFill>
                <a:latin typeface="+mn-lt"/>
                <a:cs typeface="+mn-cs"/>
              </a:rPr>
              <a:t>19/05/2012</a:t>
            </a:r>
          </a:p>
        </p:txBody>
      </p:sp>
      <p:sp>
        <p:nvSpPr>
          <p:cNvPr id="5" name="Espace réservé du pied de page 4"/>
          <p:cNvSpPr txBox="1">
            <a:spLocks noGrp="1"/>
          </p:cNvSpPr>
          <p:nvPr/>
        </p:nvSpPr>
        <p:spPr>
          <a:xfrm>
            <a:off x="3124200" y="6356350"/>
            <a:ext cx="2895600" cy="365125"/>
          </a:xfrm>
          <a:prstGeom prst="rect">
            <a:avLst/>
          </a:prstGeom>
          <a:noFill/>
        </p:spPr>
        <p:txBody>
          <a:bodyPr anchor="ctr"/>
          <a:lstStyle/>
          <a:p>
            <a:pPr fontAlgn="auto">
              <a:spcBef>
                <a:spcPts val="0"/>
              </a:spcBef>
              <a:spcAft>
                <a:spcPts val="0"/>
              </a:spcAft>
              <a:defRPr/>
            </a:pPr>
            <a:r>
              <a:rPr lang="fr-FR" sz="1200">
                <a:solidFill>
                  <a:schemeClr val="tx1">
                    <a:tint val="75000"/>
                  </a:schemeClr>
                </a:solidFill>
                <a:latin typeface="+mn-lt"/>
                <a:cs typeface="+mn-cs"/>
              </a:rPr>
              <a:t>Politique de l'offre et nouveaux marchés - Isabelle Wallart</a:t>
            </a:r>
          </a:p>
        </p:txBody>
      </p:sp>
      <p:sp>
        <p:nvSpPr>
          <p:cNvPr id="6"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0223146-6CC3-4E7A-800E-97B3E9B08661}" type="slidenum">
              <a:rPr lang="fr-FR" sz="1200">
                <a:solidFill>
                  <a:schemeClr val="tx1">
                    <a:tint val="75000"/>
                  </a:schemeClr>
                </a:solidFill>
                <a:latin typeface="+mn-lt"/>
                <a:cs typeface="+mn-cs"/>
              </a:rPr>
              <a:pPr algn="r" fontAlgn="auto">
                <a:spcBef>
                  <a:spcPts val="0"/>
                </a:spcBef>
                <a:spcAft>
                  <a:spcPts val="0"/>
                </a:spcAft>
                <a:defRPr/>
              </a:pPr>
              <a:t>47</a:t>
            </a:fld>
            <a:endParaRPr lang="fr-FR" sz="1200">
              <a:solidFill>
                <a:schemeClr val="tx1">
                  <a:tint val="75000"/>
                </a:schemeClr>
              </a:solidFill>
              <a:latin typeface="+mn-lt"/>
              <a:cs typeface="+mn-cs"/>
            </a:endParaRPr>
          </a:p>
        </p:txBody>
      </p:sp>
      <p:sp>
        <p:nvSpPr>
          <p:cNvPr id="39943" name="Espace réservé du contenu 2"/>
          <p:cNvSpPr>
            <a:spLocks/>
          </p:cNvSpPr>
          <p:nvPr/>
        </p:nvSpPr>
        <p:spPr bwMode="auto">
          <a:xfrm>
            <a:off x="539750" y="2143125"/>
            <a:ext cx="8229600" cy="4525963"/>
          </a:xfrm>
          <a:prstGeom prst="rect">
            <a:avLst/>
          </a:prstGeom>
          <a:noFill/>
          <a:ln w="9525">
            <a:noFill/>
            <a:miter lim="800000"/>
            <a:headEnd/>
            <a:tailEnd/>
          </a:ln>
        </p:spPr>
        <p:txBody>
          <a:bodyPr/>
          <a:lstStyle/>
          <a:p>
            <a:pPr algn="l" defTabSz="266700">
              <a:spcBef>
                <a:spcPct val="20000"/>
              </a:spcBef>
            </a:pPr>
            <a:endParaRPr lang="fr-FR" sz="2000">
              <a:solidFill>
                <a:schemeClr val="tx1"/>
              </a:solidFill>
            </a:endParaRPr>
          </a:p>
        </p:txBody>
      </p:sp>
      <p:sp>
        <p:nvSpPr>
          <p:cNvPr id="39944" name="Espace réservé du contenu 2"/>
          <p:cNvSpPr>
            <a:spLocks/>
          </p:cNvSpPr>
          <p:nvPr/>
        </p:nvSpPr>
        <p:spPr bwMode="auto">
          <a:xfrm>
            <a:off x="539750" y="1700213"/>
            <a:ext cx="8229600" cy="4525962"/>
          </a:xfrm>
          <a:prstGeom prst="rect">
            <a:avLst/>
          </a:prstGeom>
          <a:noFill/>
          <a:ln w="9525">
            <a:noFill/>
            <a:miter lim="800000"/>
            <a:headEnd/>
            <a:tailEnd/>
          </a:ln>
        </p:spPr>
        <p:txBody>
          <a:bodyPr/>
          <a:lstStyle/>
          <a:p>
            <a:pPr algn="l" defTabSz="266700">
              <a:spcBef>
                <a:spcPct val="20000"/>
              </a:spcBef>
            </a:pPr>
            <a:r>
              <a:rPr lang="fr-FR" sz="1900">
                <a:solidFill>
                  <a:schemeClr val="tx1"/>
                </a:solidFill>
              </a:rPr>
              <a:t>	</a:t>
            </a:r>
            <a:r>
              <a:rPr lang="fr-FR" sz="2000">
                <a:solidFill>
                  <a:schemeClr val="tx1"/>
                </a:solidFill>
              </a:rPr>
              <a:t>	</a:t>
            </a:r>
          </a:p>
        </p:txBody>
      </p:sp>
      <p:sp>
        <p:nvSpPr>
          <p:cNvPr id="39945" name="Espace réservé du contenu 2"/>
          <p:cNvSpPr>
            <a:spLocks/>
          </p:cNvSpPr>
          <p:nvPr/>
        </p:nvSpPr>
        <p:spPr bwMode="auto">
          <a:xfrm>
            <a:off x="500034" y="2071678"/>
            <a:ext cx="8229600" cy="4525963"/>
          </a:xfrm>
          <a:prstGeom prst="rect">
            <a:avLst/>
          </a:prstGeom>
          <a:noFill/>
          <a:ln w="9525">
            <a:noFill/>
            <a:miter lim="800000"/>
            <a:headEnd/>
            <a:tailEnd/>
          </a:ln>
        </p:spPr>
        <p:txBody>
          <a:bodyPr/>
          <a:lstStyle/>
          <a:p>
            <a:pPr algn="l" defTabSz="266700">
              <a:spcBef>
                <a:spcPct val="20000"/>
              </a:spcBef>
            </a:pPr>
            <a:r>
              <a:rPr lang="fr-FR" sz="2400" dirty="0" smtClean="0">
                <a:solidFill>
                  <a:schemeClr val="tx1"/>
                </a:solidFill>
              </a:rPr>
              <a:t>Ces </a:t>
            </a:r>
            <a:r>
              <a:rPr lang="fr-FR" sz="2400" dirty="0">
                <a:solidFill>
                  <a:schemeClr val="tx1"/>
                </a:solidFill>
              </a:rPr>
              <a:t>offres promotionnelles peuvent également être effectuées par collection. </a:t>
            </a:r>
          </a:p>
          <a:p>
            <a:pPr algn="l" defTabSz="266700">
              <a:spcBef>
                <a:spcPct val="20000"/>
              </a:spcBef>
            </a:pPr>
            <a:endParaRPr lang="fr-FR" sz="2400" dirty="0" smtClean="0">
              <a:solidFill>
                <a:schemeClr val="tx1"/>
              </a:solidFill>
            </a:endParaRPr>
          </a:p>
          <a:p>
            <a:pPr algn="l" defTabSz="266700">
              <a:spcBef>
                <a:spcPct val="20000"/>
              </a:spcBef>
            </a:pPr>
            <a:r>
              <a:rPr lang="fr-FR" sz="2400" dirty="0" smtClean="0"/>
              <a:t>Les offres promotionnelles sont nombreuses notamment pour le « collectionneur-enfant ».</a:t>
            </a:r>
            <a:endParaRPr lang="fr-FR" sz="2400" dirty="0">
              <a:solidFill>
                <a:schemeClr val="tx1"/>
              </a:solidFill>
            </a:endParaRPr>
          </a:p>
          <a:p>
            <a:pPr algn="l" defTabSz="266700">
              <a:spcBef>
                <a:spcPct val="20000"/>
              </a:spcBef>
            </a:pPr>
            <a:endParaRPr lang="fr-FR" sz="2400" dirty="0" smtClean="0">
              <a:solidFill>
                <a:schemeClr val="tx1"/>
              </a:solidFill>
            </a:endParaRPr>
          </a:p>
          <a:p>
            <a:pPr algn="l" defTabSz="266700">
              <a:spcBef>
                <a:spcPct val="20000"/>
              </a:spcBef>
            </a:pPr>
            <a:r>
              <a:rPr lang="fr-FR" sz="2400" dirty="0" smtClean="0">
                <a:solidFill>
                  <a:schemeClr val="tx1"/>
                </a:solidFill>
              </a:rPr>
              <a:t>Dans </a:t>
            </a:r>
            <a:r>
              <a:rPr lang="fr-FR" sz="2400" dirty="0">
                <a:solidFill>
                  <a:schemeClr val="tx1"/>
                </a:solidFill>
              </a:rPr>
              <a:t>ce </a:t>
            </a:r>
            <a:r>
              <a:rPr lang="fr-FR" sz="2400" dirty="0" smtClean="0">
                <a:solidFill>
                  <a:schemeClr val="tx1"/>
                </a:solidFill>
              </a:rPr>
              <a:t>cas, </a:t>
            </a:r>
            <a:r>
              <a:rPr lang="fr-FR" sz="2400" dirty="0">
                <a:solidFill>
                  <a:schemeClr val="tx1"/>
                </a:solidFill>
              </a:rPr>
              <a:t>il peut être question d’acheter tant de pièces pour obtenir la pièce que l’on souhaite.</a:t>
            </a:r>
          </a:p>
        </p:txBody>
      </p:sp>
      <p:sp>
        <p:nvSpPr>
          <p:cNvPr id="12" name="Titre 1"/>
          <p:cNvSpPr txBox="1">
            <a:spLocks/>
          </p:cNvSpPr>
          <p:nvPr/>
        </p:nvSpPr>
        <p:spPr>
          <a:xfrm>
            <a:off x="457200" y="285736"/>
            <a:ext cx="8229600" cy="1143000"/>
          </a:xfrm>
          <a:prstGeom prst="rect">
            <a:avLst/>
          </a:prstGeom>
        </p:spPr>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cap="small" dirty="0" smtClean="0">
                <a:solidFill>
                  <a:schemeClr val="tx1">
                    <a:lumMod val="85000"/>
                    <a:lumOff val="15000"/>
                  </a:schemeClr>
                </a:solidFill>
                <a:latin typeface="+mj-lt"/>
                <a:ea typeface="+mj-ea"/>
                <a:cs typeface="+mj-cs"/>
              </a:rPr>
              <a:t>Comment</a:t>
            </a:r>
            <a:r>
              <a:rPr kumimoji="0" lang="fr-FR" sz="4400" b="1" i="0" u="none" strike="noStrike" kern="1200" cap="small" spc="0" normalizeH="0" baseline="0" noProof="0" dirty="0" smtClean="0">
                <a:ln>
                  <a:noFill/>
                </a:ln>
                <a:solidFill>
                  <a:schemeClr val="tx1">
                    <a:lumMod val="85000"/>
                    <a:lumOff val="15000"/>
                  </a:schemeClr>
                </a:solidFill>
                <a:effectLst/>
                <a:uLnTx/>
                <a:uFillTx/>
                <a:latin typeface="+mj-lt"/>
                <a:ea typeface="+mj-ea"/>
                <a:cs typeface="+mj-cs"/>
              </a:rPr>
              <a:t> toucher les collectionneurs ? </a:t>
            </a:r>
            <a:br>
              <a:rPr kumimoji="0" lang="fr-FR" sz="4400" b="1" i="0" u="none" strike="noStrike" kern="1200" cap="small" spc="0" normalizeH="0" baseline="0" noProof="0" dirty="0" smtClean="0">
                <a:ln>
                  <a:noFill/>
                </a:ln>
                <a:solidFill>
                  <a:schemeClr val="tx1">
                    <a:lumMod val="85000"/>
                    <a:lumOff val="15000"/>
                  </a:schemeClr>
                </a:solidFill>
                <a:effectLst/>
                <a:uLnTx/>
                <a:uFillTx/>
                <a:latin typeface="+mj-lt"/>
                <a:ea typeface="+mj-ea"/>
                <a:cs typeface="+mj-cs"/>
              </a:rPr>
            </a:br>
            <a:r>
              <a:rPr kumimoji="0" lang="fr-FR" sz="3100" b="1" i="0" u="none" strike="noStrike" kern="1200" cap="none" spc="0" normalizeH="0" baseline="0" noProof="0" dirty="0" smtClean="0">
                <a:ln>
                  <a:noFill/>
                </a:ln>
                <a:solidFill>
                  <a:srgbClr val="C00000"/>
                </a:solidFill>
                <a:effectLst/>
                <a:uLnTx/>
                <a:uFillTx/>
                <a:latin typeface="+mj-lt"/>
                <a:ea typeface="+mj-ea"/>
                <a:cs typeface="+mj-cs"/>
              </a:rPr>
              <a:t>Les offres promotionnelles</a:t>
            </a:r>
            <a:r>
              <a:rPr kumimoji="0" lang="fr-FR" sz="3100" b="1" i="0" u="none" strike="noStrike" kern="1200" cap="none" spc="0" normalizeH="0" noProof="0" dirty="0" smtClean="0">
                <a:ln>
                  <a:noFill/>
                </a:ln>
                <a:solidFill>
                  <a:srgbClr val="C00000"/>
                </a:solidFill>
                <a:effectLst/>
                <a:uLnTx/>
                <a:uFillTx/>
                <a:latin typeface="+mj-lt"/>
                <a:ea typeface="+mj-ea"/>
                <a:cs typeface="+mj-cs"/>
              </a:rPr>
              <a:t> et les éditions limitées </a:t>
            </a:r>
            <a:endParaRPr kumimoji="0" lang="fr-FR" sz="31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43050"/>
            <a:ext cx="8229600" cy="4714908"/>
          </a:xfrm>
        </p:spPr>
        <p:txBody>
          <a:bodyPr>
            <a:noAutofit/>
          </a:bodyPr>
          <a:lstStyle/>
          <a:p>
            <a:pPr marL="0" indent="0">
              <a:lnSpc>
                <a:spcPct val="120000"/>
              </a:lnSpc>
              <a:buNone/>
            </a:pPr>
            <a:r>
              <a:rPr lang="fr-FR" sz="1600" dirty="0" smtClean="0"/>
              <a:t>Tous les adultes, à des degrés différents, cherchent des équivalents à l’amour et à la tendresse qui leur ont manqué dans leur enfance. Ils s’auto-soignent de différentes façons : dans la religion, en se consacrant à ceux qui ont besoin de soins et de protection, dans le jeu, dans l’alcool, la drogue, la boulimie, dans une quête interminable pour trouver une cause ou un objectif à défendre, en pratiquant un sport à outrance, en se livrant à des activités dangereuses… ou en devenant collectionneur.</a:t>
            </a:r>
          </a:p>
          <a:p>
            <a:pPr marL="0" indent="0">
              <a:lnSpc>
                <a:spcPct val="120000"/>
              </a:lnSpc>
              <a:buNone/>
            </a:pPr>
            <a:endParaRPr lang="fr-FR" sz="1600" dirty="0" smtClean="0"/>
          </a:p>
          <a:p>
            <a:pPr marL="0" indent="0">
              <a:lnSpc>
                <a:spcPct val="120000"/>
              </a:lnSpc>
              <a:buNone/>
            </a:pPr>
            <a:r>
              <a:rPr lang="fr-FR" sz="1600" dirty="0" smtClean="0"/>
              <a:t>Selon </a:t>
            </a:r>
            <a:r>
              <a:rPr lang="fr-FR" sz="1600" i="1" dirty="0" err="1" smtClean="0"/>
              <a:t>Muensterberger</a:t>
            </a:r>
            <a:r>
              <a:rPr lang="fr-FR" sz="1600" dirty="0" smtClean="0"/>
              <a:t>, « il n’existe pas de collectionneur moyen ». Tous les collectionneurs n’ont pas la même histoire et donc la même passion. Tous les collectionneurs n’ont pas la même fièvre, le même engouement et les mêmes symptômes. Il s’agit donc pour les entreprises de proposer </a:t>
            </a:r>
            <a:r>
              <a:rPr lang="fr-FR" sz="1600" b="1" dirty="0" smtClean="0"/>
              <a:t>une offre assez large pour pouvoir toucher le plus grand nombre de collectionneurs. </a:t>
            </a:r>
          </a:p>
          <a:p>
            <a:pPr marL="0" indent="0">
              <a:lnSpc>
                <a:spcPct val="120000"/>
              </a:lnSpc>
              <a:buNone/>
            </a:pPr>
            <a:endParaRPr lang="fr-FR" sz="1200" b="1" dirty="0" smtClean="0"/>
          </a:p>
          <a:p>
            <a:pPr marL="0" indent="0">
              <a:lnSpc>
                <a:spcPct val="120000"/>
              </a:lnSpc>
              <a:buNone/>
            </a:pPr>
            <a:r>
              <a:rPr lang="fr-FR" sz="1200" b="1" dirty="0" smtClean="0"/>
              <a:t>Sources : </a:t>
            </a:r>
            <a:endParaRPr lang="fr-FR" sz="1200" b="1" u="sng" dirty="0" smtClean="0">
              <a:hlinkClick r:id="rId2"/>
            </a:endParaRPr>
          </a:p>
          <a:p>
            <a:pPr marL="0" indent="0">
              <a:lnSpc>
                <a:spcPct val="120000"/>
              </a:lnSpc>
              <a:buNone/>
            </a:pPr>
            <a:r>
              <a:rPr lang="fr-FR" sz="1200" u="sng" dirty="0" smtClean="0">
                <a:hlinkClick r:id="rId2"/>
              </a:rPr>
              <a:t>http://www.psychologies.com/Moi/Se-connaitre/Personnalite/Articles-et-Dossiers/Les-collectionneurs-sont-ils-nevroses</a:t>
            </a:r>
            <a:endParaRPr lang="fr-FR" sz="1200" dirty="0" smtClean="0"/>
          </a:p>
          <a:p>
            <a:pPr marL="0" indent="0">
              <a:buNone/>
            </a:pPr>
            <a:r>
              <a:rPr lang="fr-FR" sz="1200" u="sng" dirty="0" smtClean="0">
                <a:hlinkClick r:id="rId3"/>
              </a:rPr>
              <a:t>http://www.memoireonline.com/09/07/608/m_le-collectionneur-un-acheteur-un-consommateur1.html</a:t>
            </a:r>
            <a:endParaRPr lang="fr-FR" sz="1200" dirty="0" smtClean="0"/>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48</a:t>
            </a:fld>
            <a:endParaRPr lang="fr-FR"/>
          </a:p>
        </p:txBody>
      </p:sp>
      <p:sp>
        <p:nvSpPr>
          <p:cNvPr id="7" name="Titre 1"/>
          <p:cNvSpPr>
            <a:spLocks noGrp="1"/>
          </p:cNvSpPr>
          <p:nvPr>
            <p:ph type="title"/>
          </p:nvPr>
        </p:nvSpPr>
        <p:spPr>
          <a:xfrm>
            <a:off x="457200" y="285736"/>
            <a:ext cx="8229600" cy="1143000"/>
          </a:xfrm>
        </p:spPr>
        <p:txBody>
          <a:bodyPr>
            <a:normAutofit fontScale="90000"/>
          </a:bodyPr>
          <a:lstStyle/>
          <a:p>
            <a:r>
              <a:rPr lang="fr-FR" b="1" cap="small" dirty="0" smtClean="0">
                <a:solidFill>
                  <a:schemeClr val="tx1">
                    <a:lumMod val="85000"/>
                    <a:lumOff val="15000"/>
                  </a:schemeClr>
                </a:solidFill>
              </a:rPr>
              <a:t>Conclusion </a:t>
            </a:r>
            <a:br>
              <a:rPr lang="fr-FR" b="1" cap="small" dirty="0" smtClean="0">
                <a:solidFill>
                  <a:schemeClr val="tx1">
                    <a:lumMod val="85000"/>
                    <a:lumOff val="15000"/>
                  </a:schemeClr>
                </a:solidFill>
              </a:rPr>
            </a:br>
            <a:r>
              <a:rPr lang="fr-FR" sz="3100" b="1" dirty="0" smtClean="0">
                <a:solidFill>
                  <a:srgbClr val="C00000"/>
                </a:solidFill>
              </a:rPr>
              <a:t>« Il n’existe pas de collectionneur moyen »</a:t>
            </a:r>
            <a:endParaRPr lang="fr-FR" sz="3100" b="1"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36"/>
            <a:ext cx="8229600" cy="1143000"/>
          </a:xfrm>
        </p:spPr>
        <p:txBody>
          <a:bodyPr>
            <a:normAutofit fontScale="90000"/>
          </a:bodyPr>
          <a:lstStyle/>
          <a:p>
            <a:r>
              <a:rPr lang="fr-FR" b="1" cap="small" dirty="0" smtClean="0">
                <a:solidFill>
                  <a:schemeClr val="tx1">
                    <a:lumMod val="85000"/>
                    <a:lumOff val="15000"/>
                  </a:schemeClr>
                </a:solidFill>
              </a:rPr>
              <a:t>Présentation des collectionneurs </a:t>
            </a:r>
            <a:br>
              <a:rPr lang="fr-FR" b="1" cap="small" dirty="0" smtClean="0">
                <a:solidFill>
                  <a:schemeClr val="tx1">
                    <a:lumMod val="85000"/>
                    <a:lumOff val="15000"/>
                  </a:schemeClr>
                </a:solidFill>
              </a:rPr>
            </a:br>
            <a:r>
              <a:rPr lang="fr-FR" sz="3100" b="1" dirty="0" smtClean="0">
                <a:solidFill>
                  <a:srgbClr val="C00000"/>
                </a:solidFill>
              </a:rPr>
              <a:t>Définitions</a:t>
            </a:r>
            <a:endParaRPr lang="fr-FR" sz="3100" b="1" dirty="0">
              <a:solidFill>
                <a:srgbClr val="C00000"/>
              </a:solidFill>
            </a:endParaRPr>
          </a:p>
        </p:txBody>
      </p:sp>
      <p:sp>
        <p:nvSpPr>
          <p:cNvPr id="3" name="Espace réservé du contenu 2"/>
          <p:cNvSpPr>
            <a:spLocks noGrp="1"/>
          </p:cNvSpPr>
          <p:nvPr>
            <p:ph idx="1"/>
          </p:nvPr>
        </p:nvSpPr>
        <p:spPr>
          <a:xfrm>
            <a:off x="457200" y="1643050"/>
            <a:ext cx="8229600" cy="4697427"/>
          </a:xfrm>
        </p:spPr>
        <p:txBody>
          <a:bodyPr>
            <a:normAutofit lnSpcReduction="10000"/>
          </a:bodyPr>
          <a:lstStyle/>
          <a:p>
            <a:pPr>
              <a:buNone/>
            </a:pPr>
            <a:r>
              <a:rPr lang="fr-FR" sz="2000" dirty="0" smtClean="0"/>
              <a:t>D’après le Larousse, </a:t>
            </a:r>
          </a:p>
          <a:p>
            <a:pPr>
              <a:buNone/>
            </a:pPr>
            <a:endParaRPr lang="fr-FR" sz="2000" dirty="0" smtClean="0"/>
          </a:p>
          <a:p>
            <a:pPr marL="180975" indent="-180975">
              <a:buFontTx/>
              <a:buChar char="-"/>
            </a:pPr>
            <a:r>
              <a:rPr lang="fr-FR" sz="2000" b="1" dirty="0" smtClean="0"/>
              <a:t>Collection</a:t>
            </a:r>
            <a:r>
              <a:rPr lang="fr-FR" sz="2000" dirty="0" smtClean="0"/>
              <a:t> </a:t>
            </a:r>
            <a:r>
              <a:rPr lang="fr-FR" sz="2000" dirty="0" err="1" smtClean="0"/>
              <a:t>n.f</a:t>
            </a:r>
            <a:r>
              <a:rPr lang="fr-FR" sz="2000" dirty="0" smtClean="0"/>
              <a:t> Réunion d’objets rassembles et classés pour leur valeur documentaire, esthétique…</a:t>
            </a:r>
          </a:p>
          <a:p>
            <a:pPr marL="180975" indent="-180975">
              <a:buFontTx/>
              <a:buChar char="-"/>
            </a:pPr>
            <a:endParaRPr lang="fr-FR" sz="2000" dirty="0" smtClean="0"/>
          </a:p>
          <a:p>
            <a:pPr marL="180975" indent="-180975">
              <a:buFontTx/>
              <a:buChar char="-"/>
            </a:pPr>
            <a:r>
              <a:rPr lang="fr-FR" sz="2000" b="1" dirty="0" smtClean="0"/>
              <a:t>Collectionner</a:t>
            </a:r>
            <a:r>
              <a:rPr lang="fr-FR" sz="2000" dirty="0" smtClean="0"/>
              <a:t> v. Réunir des objets en </a:t>
            </a:r>
            <a:r>
              <a:rPr lang="fr-FR" sz="2000" i="1" dirty="0" smtClean="0"/>
              <a:t>collection</a:t>
            </a:r>
            <a:r>
              <a:rPr lang="fr-FR" sz="2000" dirty="0" smtClean="0"/>
              <a:t>.</a:t>
            </a:r>
          </a:p>
          <a:p>
            <a:pPr marL="180975" indent="-180975">
              <a:buFontTx/>
              <a:buChar char="-"/>
            </a:pPr>
            <a:endParaRPr lang="fr-FR" sz="2000" dirty="0" smtClean="0"/>
          </a:p>
          <a:p>
            <a:pPr marL="180975" indent="-180975">
              <a:buFontTx/>
              <a:buChar char="-"/>
            </a:pPr>
            <a:r>
              <a:rPr lang="fr-FR" sz="2000" b="1" dirty="0" smtClean="0"/>
              <a:t>Collectionneur</a:t>
            </a:r>
            <a:r>
              <a:rPr lang="fr-FR" sz="2000" dirty="0" smtClean="0"/>
              <a:t> n. Personne qui a la passion de </a:t>
            </a:r>
            <a:r>
              <a:rPr lang="fr-FR" sz="2000" i="1" dirty="0" smtClean="0"/>
              <a:t>collectionner</a:t>
            </a:r>
            <a:r>
              <a:rPr lang="fr-FR" sz="2000" dirty="0" smtClean="0"/>
              <a:t>, qui se plait à </a:t>
            </a:r>
            <a:r>
              <a:rPr lang="fr-FR" sz="2000" i="1" dirty="0" smtClean="0"/>
              <a:t>collectionner</a:t>
            </a:r>
            <a:r>
              <a:rPr lang="fr-FR" sz="2000" dirty="0" smtClean="0"/>
              <a:t>, qui fait une ou des </a:t>
            </a:r>
            <a:r>
              <a:rPr lang="fr-FR" sz="2000" i="1" dirty="0" smtClean="0"/>
              <a:t>collections.</a:t>
            </a:r>
            <a:endParaRPr lang="fr-FR" sz="2000" dirty="0" smtClean="0"/>
          </a:p>
          <a:p>
            <a:pPr marL="180975" indent="-180975">
              <a:buFontTx/>
              <a:buChar char="-"/>
            </a:pPr>
            <a:endParaRPr lang="fr-FR" sz="2000" dirty="0" smtClean="0"/>
          </a:p>
          <a:p>
            <a:pPr marL="180975" indent="-180975">
              <a:buFontTx/>
              <a:buChar char="-"/>
            </a:pPr>
            <a:r>
              <a:rPr lang="fr-FR" sz="2000" b="1" dirty="0" smtClean="0"/>
              <a:t>Collectionnisme</a:t>
            </a:r>
            <a:r>
              <a:rPr lang="fr-FR" sz="2000" dirty="0" smtClean="0"/>
              <a:t> n.m C’est le besoin pathologique de rassembler des objets hétéroclites inutiles et sans valeur marchande. </a:t>
            </a:r>
            <a:br>
              <a:rPr lang="fr-FR" sz="2000" dirty="0" smtClean="0"/>
            </a:br>
            <a:r>
              <a:rPr lang="fr-FR" sz="2000" dirty="0" smtClean="0"/>
              <a:t>Dans la pratique contemporaine, le collectionnisme peut également correspondre à un besoin de reconnaissance sociale.</a:t>
            </a:r>
            <a:endParaRPr lang="fr-FR" sz="2000" dirty="0"/>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43050"/>
            <a:ext cx="8229600" cy="4525963"/>
          </a:xfrm>
        </p:spPr>
        <p:txBody>
          <a:bodyPr>
            <a:noAutofit/>
          </a:bodyPr>
          <a:lstStyle/>
          <a:p>
            <a:pPr marL="0" indent="0" algn="ctr">
              <a:buNone/>
            </a:pPr>
            <a:r>
              <a:rPr lang="fr-FR" sz="2000" b="1" dirty="0" smtClean="0"/>
              <a:t>Le collectionneur est un acheteur et consommateur passionné, maniaque, frustré et insatisfait </a:t>
            </a:r>
            <a:r>
              <a:rPr lang="fr-FR" sz="2000" dirty="0" smtClean="0"/>
              <a:t> </a:t>
            </a:r>
          </a:p>
          <a:p>
            <a:pPr marL="0" indent="0">
              <a:buNone/>
            </a:pPr>
            <a:endParaRPr lang="fr-FR" sz="1600" dirty="0" smtClean="0"/>
          </a:p>
          <a:p>
            <a:pPr marL="0" indent="0">
              <a:buNone/>
            </a:pPr>
            <a:r>
              <a:rPr lang="fr-FR" sz="1600" dirty="0" smtClean="0"/>
              <a:t>Une </a:t>
            </a:r>
            <a:r>
              <a:rPr lang="fr-FR" sz="1600" b="1" dirty="0" smtClean="0"/>
              <a:t>collection</a:t>
            </a:r>
            <a:r>
              <a:rPr lang="fr-FR" sz="1600" dirty="0" smtClean="0"/>
              <a:t> est le choix, la réunion et la conservation d’objets qui ont une valeur subjective. Le collectionneur, comme le croyant, attribue un pouvoir et une valeur aux objets parce que leur présence et leur possession ont une fonction réparatrice, palliative, protectrice face à l’anxiété et l’incertitude.</a:t>
            </a:r>
          </a:p>
          <a:p>
            <a:pPr marL="0" indent="0">
              <a:buNone/>
            </a:pPr>
            <a:endParaRPr lang="fr-FR" sz="1600" dirty="0" smtClean="0"/>
          </a:p>
          <a:p>
            <a:pPr marL="0" indent="0">
              <a:buNone/>
            </a:pPr>
            <a:r>
              <a:rPr lang="fr-FR" sz="1600" dirty="0" smtClean="0"/>
              <a:t>Le </a:t>
            </a:r>
            <a:r>
              <a:rPr lang="fr-FR" sz="1600" b="1" dirty="0" smtClean="0"/>
              <a:t>collectionneur</a:t>
            </a:r>
            <a:r>
              <a:rPr lang="fr-FR" sz="1600" dirty="0" smtClean="0"/>
              <a:t> est véritablement un acheteur et consommateur très particulier. Il est obsédé par la découverte et l’acquisition d’objets nouveaux, et ne peut lui-même expliqué ce besoin fondamental, comparable à la faim, qui peut être assouvi mais jamais gommé. </a:t>
            </a:r>
          </a:p>
          <a:p>
            <a:pPr marL="0" indent="0">
              <a:buNone/>
            </a:pPr>
            <a:r>
              <a:rPr lang="fr-FR" sz="1600" dirty="0" smtClean="0"/>
              <a:t>Son comportement et la nature de sa passion sont souvent caractérisée par l’alternance de phase d’euphorie, d’allégresse et de phase de tension, de détresse, de doute, de culpabilité. Cette passion est capable d’emmener certains vers la dévastation de leur vie entière : profession, famille, obligations et responsabilités sociales…</a:t>
            </a:r>
          </a:p>
          <a:p>
            <a:pPr marL="0" indent="0">
              <a:buNone/>
            </a:pPr>
            <a:endParaRPr lang="fr-FR" sz="800" dirty="0" smtClean="0"/>
          </a:p>
          <a:p>
            <a:pPr marL="0" indent="0" algn="ctr">
              <a:buNone/>
            </a:pPr>
            <a:r>
              <a:rPr lang="fr-FR" sz="1200" b="1" dirty="0" smtClean="0"/>
              <a:t>Source :</a:t>
            </a:r>
            <a:r>
              <a:rPr lang="fr-FR" sz="1200" dirty="0" smtClean="0"/>
              <a:t> </a:t>
            </a:r>
            <a:r>
              <a:rPr lang="fr-FR" sz="1200" b="1" u="sng" dirty="0" smtClean="0">
                <a:hlinkClick r:id="rId2"/>
              </a:rPr>
              <a:t>http://www.larousse.fr/encyclopedie/article/Laroussefr_-_Article/11005595</a:t>
            </a:r>
            <a:endParaRPr lang="fr-FR" sz="1200" dirty="0" smtClean="0"/>
          </a:p>
          <a:p>
            <a:pPr marL="0" indent="0">
              <a:buNone/>
            </a:pPr>
            <a:endParaRPr lang="fr-FR" sz="2600" dirty="0" smtClean="0"/>
          </a:p>
          <a:p>
            <a:pPr>
              <a:buNone/>
            </a:pPr>
            <a:endParaRPr lang="fr-FR" dirty="0"/>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6</a:t>
            </a:fld>
            <a:endParaRPr lang="fr-FR"/>
          </a:p>
        </p:txBody>
      </p:sp>
      <p:sp>
        <p:nvSpPr>
          <p:cNvPr id="7" name="Titre 1"/>
          <p:cNvSpPr>
            <a:spLocks noGrp="1"/>
          </p:cNvSpPr>
          <p:nvPr>
            <p:ph type="title"/>
          </p:nvPr>
        </p:nvSpPr>
        <p:spPr>
          <a:xfrm>
            <a:off x="457200" y="285736"/>
            <a:ext cx="8229600" cy="1143000"/>
          </a:xfrm>
        </p:spPr>
        <p:txBody>
          <a:bodyPr>
            <a:normAutofit fontScale="90000"/>
          </a:bodyPr>
          <a:lstStyle/>
          <a:p>
            <a:r>
              <a:rPr lang="fr-FR" b="1" cap="small" dirty="0" smtClean="0">
                <a:solidFill>
                  <a:schemeClr val="tx1">
                    <a:lumMod val="85000"/>
                    <a:lumOff val="15000"/>
                  </a:schemeClr>
                </a:solidFill>
              </a:rPr>
              <a:t>Présentation des collectionneurs </a:t>
            </a:r>
            <a:br>
              <a:rPr lang="fr-FR" b="1" cap="small" dirty="0" smtClean="0">
                <a:solidFill>
                  <a:schemeClr val="tx1">
                    <a:lumMod val="85000"/>
                    <a:lumOff val="15000"/>
                  </a:schemeClr>
                </a:solidFill>
              </a:rPr>
            </a:br>
            <a:r>
              <a:rPr lang="fr-FR" sz="3100" b="1" dirty="0" smtClean="0">
                <a:solidFill>
                  <a:srgbClr val="C00000"/>
                </a:solidFill>
              </a:rPr>
              <a:t>Définitions</a:t>
            </a:r>
            <a:endParaRPr lang="fr-FR" sz="3100" b="1"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03433"/>
            <a:ext cx="8229600" cy="4525963"/>
          </a:xfrm>
        </p:spPr>
        <p:txBody>
          <a:bodyPr/>
          <a:lstStyle/>
          <a:p>
            <a:pPr marL="0" indent="0">
              <a:buNone/>
            </a:pPr>
            <a:r>
              <a:rPr lang="fr-FR" sz="2400" dirty="0" smtClean="0"/>
              <a:t>Que collectionne les collectionneurs ? De tout. </a:t>
            </a:r>
          </a:p>
          <a:p>
            <a:pPr marL="0" indent="0">
              <a:buNone/>
            </a:pPr>
            <a:endParaRPr lang="fr-FR" sz="1200" dirty="0" smtClean="0"/>
          </a:p>
          <a:p>
            <a:pPr marL="0" indent="0">
              <a:buNone/>
            </a:pPr>
            <a:r>
              <a:rPr lang="fr-FR" sz="2400" b="1" dirty="0" smtClean="0"/>
              <a:t>Des timbres principalement </a:t>
            </a:r>
            <a:r>
              <a:rPr lang="fr-FR" sz="2400" dirty="0" smtClean="0"/>
              <a:t>(8% des Français), suivis </a:t>
            </a:r>
            <a:r>
              <a:rPr lang="fr-FR" sz="2400" b="1" dirty="0" smtClean="0"/>
              <a:t>des cartes postales, des pièces et médailles</a:t>
            </a:r>
            <a:r>
              <a:rPr lang="fr-FR" sz="2400" dirty="0" smtClean="0"/>
              <a:t>. </a:t>
            </a:r>
            <a:br>
              <a:rPr lang="fr-FR" sz="2400" dirty="0" smtClean="0"/>
            </a:br>
            <a:r>
              <a:rPr lang="fr-FR" sz="2400" dirty="0" smtClean="0"/>
              <a:t>On note cependant que l’activité de collectionner s’est, au cours de ces dernières années, diversifiée en s’appliquant à de nouveaux domaines ou objets (Une allemande collectionne les poupées Barbie, elle en possède 6 000. Elle est dans le </a:t>
            </a:r>
            <a:r>
              <a:rPr lang="fr-FR" sz="2400" dirty="0" err="1" smtClean="0"/>
              <a:t>Guiness</a:t>
            </a:r>
            <a:r>
              <a:rPr lang="fr-FR" sz="2400" dirty="0" smtClean="0"/>
              <a:t> des Records).</a:t>
            </a:r>
          </a:p>
          <a:p>
            <a:pPr marL="0" indent="0">
              <a:buNone/>
            </a:pPr>
            <a:endParaRPr lang="fr-FR" sz="2400" dirty="0" smtClean="0"/>
          </a:p>
          <a:p>
            <a:pPr marL="0" indent="0">
              <a:buNone/>
            </a:pPr>
            <a:r>
              <a:rPr lang="fr-FR" sz="2000" dirty="0" smtClean="0"/>
              <a:t>Types de collection : </a:t>
            </a:r>
            <a:r>
              <a:rPr lang="fr-FR" sz="2000" dirty="0" smtClean="0">
                <a:hlinkClick r:id="rId2"/>
              </a:rPr>
              <a:t>http://www.wikipedia.org/wiki/Collection_(activité)</a:t>
            </a:r>
            <a:endParaRPr lang="fr-FR" sz="2000" dirty="0" smtClean="0"/>
          </a:p>
          <a:p>
            <a:pPr marL="0" indent="0">
              <a:buNone/>
            </a:pPr>
            <a:endParaRPr lang="fr-FR" sz="2400" dirty="0" smtClean="0"/>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7</a:t>
            </a:fld>
            <a:endParaRPr lang="fr-FR"/>
          </a:p>
        </p:txBody>
      </p:sp>
      <p:sp>
        <p:nvSpPr>
          <p:cNvPr id="7" name="Titre 1"/>
          <p:cNvSpPr>
            <a:spLocks noGrp="1"/>
          </p:cNvSpPr>
          <p:nvPr>
            <p:ph type="title"/>
          </p:nvPr>
        </p:nvSpPr>
        <p:spPr>
          <a:xfrm>
            <a:off x="457200" y="285736"/>
            <a:ext cx="8229600" cy="1143000"/>
          </a:xfrm>
        </p:spPr>
        <p:txBody>
          <a:bodyPr>
            <a:normAutofit fontScale="90000"/>
          </a:bodyPr>
          <a:lstStyle/>
          <a:p>
            <a:r>
              <a:rPr lang="fr-FR" b="1" cap="small" dirty="0" smtClean="0">
                <a:solidFill>
                  <a:schemeClr val="tx1">
                    <a:lumMod val="85000"/>
                    <a:lumOff val="15000"/>
                  </a:schemeClr>
                </a:solidFill>
              </a:rPr>
              <a:t>Présentation des collectionneurs </a:t>
            </a:r>
            <a:br>
              <a:rPr lang="fr-FR" b="1" cap="small" dirty="0" smtClean="0">
                <a:solidFill>
                  <a:schemeClr val="tx1">
                    <a:lumMod val="85000"/>
                    <a:lumOff val="15000"/>
                  </a:schemeClr>
                </a:solidFill>
              </a:rPr>
            </a:br>
            <a:r>
              <a:rPr lang="fr-FR" sz="3100" b="1" dirty="0" smtClean="0">
                <a:solidFill>
                  <a:srgbClr val="C00000"/>
                </a:solidFill>
              </a:rPr>
              <a:t>Définitions</a:t>
            </a:r>
            <a:endParaRPr lang="fr-FR" sz="3100" b="1"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sz="2400" dirty="0" smtClean="0"/>
              <a:t> </a:t>
            </a:r>
            <a:endParaRPr lang="fr-FR" sz="1000" dirty="0" smtClean="0"/>
          </a:p>
          <a:p>
            <a:pPr marL="0" indent="0">
              <a:buNone/>
            </a:pPr>
            <a:r>
              <a:rPr lang="fr-FR" sz="2400" dirty="0" smtClean="0"/>
              <a:t>Pourquoi collectionne </a:t>
            </a:r>
            <a:r>
              <a:rPr lang="fr-FR" sz="2400" dirty="0" err="1" smtClean="0"/>
              <a:t>t-on</a:t>
            </a:r>
            <a:r>
              <a:rPr lang="fr-FR" sz="2400" dirty="0" smtClean="0"/>
              <a:t> ? Quelles sont les forces qui incitent un individu à devenir collectionneur ?</a:t>
            </a:r>
          </a:p>
          <a:p>
            <a:pPr marL="0" indent="0">
              <a:buNone/>
            </a:pPr>
            <a:endParaRPr lang="fr-FR" sz="1200" dirty="0" smtClean="0"/>
          </a:p>
          <a:p>
            <a:pPr marL="0" indent="0">
              <a:buNone/>
            </a:pPr>
            <a:r>
              <a:rPr lang="fr-FR" sz="2400" dirty="0" smtClean="0"/>
              <a:t>Selon </a:t>
            </a:r>
            <a:r>
              <a:rPr lang="fr-FR" sz="2400" i="1" dirty="0" err="1" smtClean="0"/>
              <a:t>Muensterberger</a:t>
            </a:r>
            <a:r>
              <a:rPr lang="fr-FR" sz="2400" dirty="0" smtClean="0"/>
              <a:t>, la collection, quête perpétuelle d’objets nouveaux provient « </a:t>
            </a:r>
            <a:r>
              <a:rPr lang="fr-FR" sz="2400" b="1" dirty="0" smtClean="0"/>
              <a:t>d’un souvenir sensoriel – qui n’est pas immédiatement identifié – de privation, de perte ou de vulnérabilité, et d’un désir consécutif de substitution</a:t>
            </a:r>
            <a:r>
              <a:rPr lang="fr-FR" sz="2400" dirty="0" smtClean="0"/>
              <a:t>, étroitement associé à la morosité et à des tendances dépressives ».</a:t>
            </a:r>
          </a:p>
          <a:p>
            <a:pPr marL="0" indent="0">
              <a:buNone/>
            </a:pPr>
            <a:endParaRPr lang="fr-FR" dirty="0" smtClean="0"/>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8</a:t>
            </a:fld>
            <a:endParaRPr lang="fr-FR"/>
          </a:p>
        </p:txBody>
      </p:sp>
      <p:sp>
        <p:nvSpPr>
          <p:cNvPr id="7" name="Titre 1"/>
          <p:cNvSpPr>
            <a:spLocks noGrp="1"/>
          </p:cNvSpPr>
          <p:nvPr>
            <p:ph type="title"/>
          </p:nvPr>
        </p:nvSpPr>
        <p:spPr>
          <a:xfrm>
            <a:off x="457200" y="285736"/>
            <a:ext cx="8229600" cy="1143000"/>
          </a:xfrm>
        </p:spPr>
        <p:txBody>
          <a:bodyPr>
            <a:normAutofit fontScale="90000"/>
          </a:bodyPr>
          <a:lstStyle/>
          <a:p>
            <a:r>
              <a:rPr lang="fr-FR" b="1" cap="small" dirty="0" smtClean="0">
                <a:solidFill>
                  <a:schemeClr val="tx1">
                    <a:lumMod val="85000"/>
                    <a:lumOff val="15000"/>
                  </a:schemeClr>
                </a:solidFill>
              </a:rPr>
              <a:t>Présentation des collectionneurs </a:t>
            </a:r>
            <a:br>
              <a:rPr lang="fr-FR" b="1" cap="small" dirty="0" smtClean="0">
                <a:solidFill>
                  <a:schemeClr val="tx1">
                    <a:lumMod val="85000"/>
                    <a:lumOff val="15000"/>
                  </a:schemeClr>
                </a:solidFill>
              </a:rPr>
            </a:br>
            <a:r>
              <a:rPr lang="fr-FR" sz="3100" b="1" dirty="0" smtClean="0">
                <a:solidFill>
                  <a:srgbClr val="C00000"/>
                </a:solidFill>
              </a:rPr>
              <a:t>Définitions</a:t>
            </a:r>
            <a:endParaRPr lang="fr-FR" sz="3100" b="1"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60557"/>
            <a:ext cx="8229600" cy="4525963"/>
          </a:xfrm>
        </p:spPr>
        <p:txBody>
          <a:bodyPr>
            <a:normAutofit/>
          </a:bodyPr>
          <a:lstStyle/>
          <a:p>
            <a:pPr marL="0" indent="0">
              <a:buNone/>
            </a:pPr>
            <a:r>
              <a:rPr lang="fr-FR" sz="2400" dirty="0" smtClean="0"/>
              <a:t>Selon l’enquête sur « Les Pratiques Culturelles des Français » sortie en 1990, </a:t>
            </a:r>
          </a:p>
          <a:p>
            <a:pPr marL="0" indent="0">
              <a:buNone/>
            </a:pPr>
            <a:endParaRPr lang="fr-FR" sz="1200" dirty="0" smtClean="0"/>
          </a:p>
          <a:p>
            <a:pPr marL="0" indent="0">
              <a:buNone/>
            </a:pPr>
            <a:r>
              <a:rPr lang="fr-FR" sz="2400" b="1" dirty="0" smtClean="0"/>
              <a:t>23% des habitants de l’hexagone de plus de 15 ans </a:t>
            </a:r>
            <a:r>
              <a:rPr lang="fr-FR" sz="2400" dirty="0" smtClean="0"/>
              <a:t>déclarent réaliser une collection, dont environ la moitié s’en occupe au moins une fois par mois. Les collectionneurs français ont principalement entre 15 et 19 ans (41% d’entre eux) même si cette pratique est de moins en moins caractéristique du monde des jeunes (14% des plus de 60 ans en 1989, 7% en 1973). Elle est dominée par </a:t>
            </a:r>
            <a:r>
              <a:rPr lang="fr-FR" sz="2400" b="1" dirty="0" smtClean="0"/>
              <a:t>les hommes aux CPS les plus élevées, habitant dans les grandes villes.</a:t>
            </a:r>
            <a:endParaRPr lang="fr-FR" sz="2400" b="1" dirty="0"/>
          </a:p>
        </p:txBody>
      </p:sp>
      <p:sp>
        <p:nvSpPr>
          <p:cNvPr id="4" name="Espace réservé de la date 3"/>
          <p:cNvSpPr>
            <a:spLocks noGrp="1"/>
          </p:cNvSpPr>
          <p:nvPr>
            <p:ph type="dt" sz="half" idx="10"/>
          </p:nvPr>
        </p:nvSpPr>
        <p:spPr/>
        <p:txBody>
          <a:bodyPr/>
          <a:lstStyle/>
          <a:p>
            <a:r>
              <a:rPr lang="fr-FR" smtClean="0"/>
              <a:t>19/05/2012</a:t>
            </a:r>
            <a:endParaRPr lang="fr-FR"/>
          </a:p>
        </p:txBody>
      </p:sp>
      <p:sp>
        <p:nvSpPr>
          <p:cNvPr id="5" name="Espace réservé du pied de page 4"/>
          <p:cNvSpPr>
            <a:spLocks noGrp="1"/>
          </p:cNvSpPr>
          <p:nvPr>
            <p:ph type="ftr" sz="quarter" idx="11"/>
          </p:nvPr>
        </p:nvSpPr>
        <p:spPr/>
        <p:txBody>
          <a:bodyPr/>
          <a:lstStyle/>
          <a:p>
            <a:r>
              <a:rPr lang="fr-FR" smtClean="0"/>
              <a:t>Politique de l'offre et nouveaux marchés - Isabelle Wallart</a:t>
            </a:r>
            <a:endParaRPr lang="fr-FR"/>
          </a:p>
        </p:txBody>
      </p:sp>
      <p:sp>
        <p:nvSpPr>
          <p:cNvPr id="6" name="Espace réservé du numéro de diapositive 5"/>
          <p:cNvSpPr>
            <a:spLocks noGrp="1"/>
          </p:cNvSpPr>
          <p:nvPr>
            <p:ph type="sldNum" sz="quarter" idx="12"/>
          </p:nvPr>
        </p:nvSpPr>
        <p:spPr/>
        <p:txBody>
          <a:bodyPr/>
          <a:lstStyle/>
          <a:p>
            <a:fld id="{A9A5E8AA-C715-4A0F-BA22-AC2F1BF6ABB7}" type="slidenum">
              <a:rPr lang="fr-FR" smtClean="0"/>
              <a:pPr/>
              <a:t>9</a:t>
            </a:fld>
            <a:endParaRPr lang="fr-FR"/>
          </a:p>
        </p:txBody>
      </p:sp>
      <p:sp>
        <p:nvSpPr>
          <p:cNvPr id="7" name="Titre 1"/>
          <p:cNvSpPr>
            <a:spLocks noGrp="1"/>
          </p:cNvSpPr>
          <p:nvPr>
            <p:ph type="title"/>
          </p:nvPr>
        </p:nvSpPr>
        <p:spPr>
          <a:xfrm>
            <a:off x="457200" y="285736"/>
            <a:ext cx="8229600" cy="1143000"/>
          </a:xfrm>
        </p:spPr>
        <p:txBody>
          <a:bodyPr>
            <a:normAutofit fontScale="90000"/>
          </a:bodyPr>
          <a:lstStyle/>
          <a:p>
            <a:r>
              <a:rPr lang="fr-FR" b="1" cap="small" dirty="0" smtClean="0">
                <a:solidFill>
                  <a:schemeClr val="tx1">
                    <a:lumMod val="85000"/>
                    <a:lumOff val="15000"/>
                  </a:schemeClr>
                </a:solidFill>
              </a:rPr>
              <a:t>Présentation des collectionneurs </a:t>
            </a:r>
            <a:br>
              <a:rPr lang="fr-FR" b="1" cap="small" dirty="0" smtClean="0">
                <a:solidFill>
                  <a:schemeClr val="tx1">
                    <a:lumMod val="85000"/>
                    <a:lumOff val="15000"/>
                  </a:schemeClr>
                </a:solidFill>
              </a:rPr>
            </a:br>
            <a:r>
              <a:rPr lang="fr-FR" sz="3100" b="1" dirty="0" smtClean="0">
                <a:solidFill>
                  <a:srgbClr val="C00000"/>
                </a:solidFill>
              </a:rPr>
              <a:t>Segmentation</a:t>
            </a:r>
            <a:endParaRPr lang="fr-FR" sz="3100" b="1" dirty="0">
              <a:solidFill>
                <a:srgbClr val="C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3316</Words>
  <Application>Microsoft Office PowerPoint</Application>
  <PresentationFormat>Affichage à l'écran (4:3)</PresentationFormat>
  <Paragraphs>772</Paragraphs>
  <Slides>48</Slides>
  <Notes>1</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Thème Office</vt:lpstr>
      <vt:lpstr>Les collectionneurs</vt:lpstr>
      <vt:lpstr>Plan</vt:lpstr>
      <vt:lpstr>Diapositive 3</vt:lpstr>
      <vt:lpstr>Diapositive 4</vt:lpstr>
      <vt:lpstr>Présentation des collectionneurs  Définitions</vt:lpstr>
      <vt:lpstr>Présentation des collectionneurs  Définitions</vt:lpstr>
      <vt:lpstr>Présentation des collectionneurs  Définitions</vt:lpstr>
      <vt:lpstr>Présentation des collectionneurs  Définitions</vt:lpstr>
      <vt:lpstr>Présentation des collectionneurs  Segmentation</vt:lpstr>
      <vt:lpstr>Présentation des collectionneurs  Segmentation</vt:lpstr>
      <vt:lpstr>Présentation des collectionneurs  Segmentation</vt:lpstr>
      <vt:lpstr>Diapositive 12</vt:lpstr>
      <vt:lpstr>Présentation des collectionneurs  Segmentation</vt:lpstr>
      <vt:lpstr>Diapositive 14</vt:lpstr>
      <vt:lpstr>Diapositive 15</vt:lpstr>
      <vt:lpstr>Présentation des collectionneurs  Intérêt de la cible </vt:lpstr>
      <vt:lpstr>Diapositive 17</vt:lpstr>
      <vt:lpstr>Diapositive 18</vt:lpstr>
      <vt:lpstr>Présentation des collectionneurs  Accessibilité</vt:lpstr>
      <vt:lpstr>Présentation des collectionneurs  Accessibilité</vt:lpstr>
      <vt:lpstr>Présentation des collectionneurs  Accessibilité</vt:lpstr>
      <vt:lpstr>Présentation des collectionneurs  Accessibilité</vt:lpstr>
      <vt:lpstr>Diapositive 23</vt:lpstr>
      <vt:lpstr>Diapositive 24</vt:lpstr>
      <vt:lpstr>Où toucher les collectionneurs ?  L’environnement des collectionneurs</vt:lpstr>
      <vt:lpstr>Diapositive 26</vt:lpstr>
      <vt:lpstr>Diapositive 27</vt:lpstr>
      <vt:lpstr>Où toucher les collectionneurs ?  Le circuit de distribution</vt:lpstr>
      <vt:lpstr>Où toucher les collectionneurs ?  Le circuit de distribution</vt:lpstr>
      <vt:lpstr>Où toucher les collectionneurs ?  Le circuit de distribution</vt:lpstr>
      <vt:lpstr>Diapositive 31</vt:lpstr>
      <vt:lpstr>Diapositive 32</vt:lpstr>
      <vt:lpstr>Où toucher les collectionneurs ?  La communication</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Conclusion  « Il n’existe pas de collectionneur moyen »</vt:lpstr>
    </vt:vector>
  </TitlesOfParts>
  <Company>USTL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IAE</dc:creator>
  <cp:lastModifiedBy>CHLOE</cp:lastModifiedBy>
  <cp:revision>57</cp:revision>
  <dcterms:created xsi:type="dcterms:W3CDTF">2012-03-28T14:54:56Z</dcterms:created>
  <dcterms:modified xsi:type="dcterms:W3CDTF">2012-05-20T12:45:21Z</dcterms:modified>
</cp:coreProperties>
</file>