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5CA458-6E4D-492A-8BEF-CCCC30857598}" type="datetimeFigureOut">
              <a:rPr lang="fr-FR" smtClean="0"/>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5CA458-6E4D-492A-8BEF-CCCC30857598}" type="datetimeFigureOut">
              <a:rPr lang="fr-FR" smtClean="0"/>
              <a:t>20/05/2012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95CA458-6E4D-492A-8BEF-CCCC30857598}" type="datetimeFigureOut">
              <a:rPr lang="fr-FR" smtClean="0"/>
              <a:t>20/05/2012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5CA458-6E4D-492A-8BEF-CCCC30857598}" type="datetimeFigureOut">
              <a:rPr lang="fr-FR" smtClean="0"/>
              <a:t>20/05/2012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5CA458-6E4D-492A-8BEF-CCCC30857598}" type="datetimeFigureOut">
              <a:rPr lang="fr-FR" smtClean="0"/>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5CA458-6E4D-492A-8BEF-CCCC30857598}" type="datetimeFigureOut">
              <a:rPr lang="fr-FR" smtClean="0"/>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4EF578-D554-4D35-9752-76B107BF597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CA458-6E4D-492A-8BEF-CCCC30857598}" type="datetimeFigureOut">
              <a:rPr lang="fr-FR" smtClean="0"/>
              <a:t>20/05/2012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F578-D554-4D35-9752-76B107BF597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36912"/>
            <a:ext cx="2376264" cy="1224136"/>
          </a:xfrm>
          <a:prstGeom prst="rect">
            <a:avLst/>
          </a:prstGeom>
          <a:solidFill>
            <a:schemeClr val="bg1"/>
          </a:solidFill>
          <a:ln w="57150"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Comment toucher les consommateurs face à l’univers  de la déco et de la l’ameublement ?</a:t>
            </a:r>
            <a:endParaRPr lang="fr-FR"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691680" y="3429000"/>
            <a:ext cx="1368152" cy="57606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secteur</a:t>
            </a:r>
            <a:endParaRPr lang="fr-FR" sz="1600" b="1" dirty="0"/>
          </a:p>
        </p:txBody>
      </p:sp>
      <p:sp>
        <p:nvSpPr>
          <p:cNvPr id="5" name="Rectangle 4"/>
          <p:cNvSpPr/>
          <p:nvPr/>
        </p:nvSpPr>
        <p:spPr>
          <a:xfrm>
            <a:off x="3635896" y="4005064"/>
            <a:ext cx="1656184" cy="576064"/>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communiquer</a:t>
            </a:r>
            <a:r>
              <a:rPr lang="fr-FR" b="1" dirty="0" smtClean="0"/>
              <a:t>?</a:t>
            </a:r>
            <a:endParaRPr lang="fr-FR" b="1" dirty="0"/>
          </a:p>
        </p:txBody>
      </p:sp>
      <p:sp>
        <p:nvSpPr>
          <p:cNvPr id="6" name="Rectangle 5"/>
          <p:cNvSpPr/>
          <p:nvPr/>
        </p:nvSpPr>
        <p:spPr>
          <a:xfrm>
            <a:off x="5940152" y="2852936"/>
            <a:ext cx="1584176" cy="72008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les toucher ?</a:t>
            </a:r>
            <a:endParaRPr lang="fr-FR" sz="1600" b="1" dirty="0"/>
          </a:p>
        </p:txBody>
      </p:sp>
      <p:sp>
        <p:nvSpPr>
          <p:cNvPr id="7" name="Rectangle 6"/>
          <p:cNvSpPr/>
          <p:nvPr/>
        </p:nvSpPr>
        <p:spPr>
          <a:xfrm>
            <a:off x="1475656" y="1700808"/>
            <a:ext cx="1872208" cy="8640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consommateurs</a:t>
            </a:r>
            <a:endParaRPr lang="fr-FR" sz="1600" b="1" dirty="0"/>
          </a:p>
        </p:txBody>
      </p:sp>
      <p:sp>
        <p:nvSpPr>
          <p:cNvPr id="8" name="Ellipse 7"/>
          <p:cNvSpPr/>
          <p:nvPr/>
        </p:nvSpPr>
        <p:spPr>
          <a:xfrm>
            <a:off x="2699792" y="692696"/>
            <a:ext cx="122413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typologie</a:t>
            </a:r>
            <a:endParaRPr lang="fr-FR" sz="1400" dirty="0">
              <a:solidFill>
                <a:schemeClr val="bg1"/>
              </a:solidFill>
            </a:endParaRPr>
          </a:p>
        </p:txBody>
      </p:sp>
      <p:sp>
        <p:nvSpPr>
          <p:cNvPr id="9" name="Ellipse 8"/>
          <p:cNvSpPr/>
          <p:nvPr/>
        </p:nvSpPr>
        <p:spPr>
          <a:xfrm>
            <a:off x="0" y="4869160"/>
            <a:ext cx="147565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Lieux de distribution</a:t>
            </a:r>
            <a:endParaRPr lang="fr-FR" sz="1400" dirty="0">
              <a:solidFill>
                <a:schemeClr val="bg1"/>
              </a:solidFill>
            </a:endParaRPr>
          </a:p>
        </p:txBody>
      </p:sp>
      <p:sp>
        <p:nvSpPr>
          <p:cNvPr id="10" name="Ellipse 9"/>
          <p:cNvSpPr/>
          <p:nvPr/>
        </p:nvSpPr>
        <p:spPr>
          <a:xfrm>
            <a:off x="6228184" y="458112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Adaptabilité</a:t>
            </a:r>
            <a:endParaRPr lang="fr-FR" sz="1400" dirty="0">
              <a:solidFill>
                <a:schemeClr val="bg1"/>
              </a:solidFill>
            </a:endParaRPr>
          </a:p>
        </p:txBody>
      </p:sp>
      <p:sp>
        <p:nvSpPr>
          <p:cNvPr id="11" name="Ellipse 10"/>
          <p:cNvSpPr/>
          <p:nvPr/>
        </p:nvSpPr>
        <p:spPr>
          <a:xfrm>
            <a:off x="6948264" y="5445224"/>
            <a:ext cx="2088232"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Offres promotionnelles</a:t>
            </a:r>
            <a:endParaRPr lang="fr-FR" sz="1400" dirty="0">
              <a:solidFill>
                <a:schemeClr val="bg1"/>
              </a:solidFill>
            </a:endParaRPr>
          </a:p>
        </p:txBody>
      </p:sp>
      <p:sp>
        <p:nvSpPr>
          <p:cNvPr id="12" name="Ellipse 11"/>
          <p:cNvSpPr/>
          <p:nvPr/>
        </p:nvSpPr>
        <p:spPr>
          <a:xfrm>
            <a:off x="6012160" y="3717032"/>
            <a:ext cx="1152128" cy="72008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Services</a:t>
            </a:r>
            <a:endParaRPr lang="fr-FR" sz="1400" dirty="0">
              <a:solidFill>
                <a:schemeClr val="bg1"/>
              </a:solidFill>
            </a:endParaRPr>
          </a:p>
        </p:txBody>
      </p:sp>
      <p:sp>
        <p:nvSpPr>
          <p:cNvPr id="13" name="Ellipse 12"/>
          <p:cNvSpPr/>
          <p:nvPr/>
        </p:nvSpPr>
        <p:spPr>
          <a:xfrm>
            <a:off x="6876256" y="1916832"/>
            <a:ext cx="1656184"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Scénarisation des produits</a:t>
            </a:r>
            <a:endParaRPr lang="fr-FR" sz="1400" dirty="0">
              <a:solidFill>
                <a:schemeClr val="bg1"/>
              </a:solidFill>
            </a:endParaRPr>
          </a:p>
        </p:txBody>
      </p:sp>
      <p:sp>
        <p:nvSpPr>
          <p:cNvPr id="14" name="Ellipse 13"/>
          <p:cNvSpPr/>
          <p:nvPr/>
        </p:nvSpPr>
        <p:spPr>
          <a:xfrm>
            <a:off x="6372200" y="98072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Nouvelles tendances</a:t>
            </a:r>
            <a:endParaRPr lang="fr-FR" sz="1400" dirty="0">
              <a:solidFill>
                <a:schemeClr val="bg1"/>
              </a:solidFill>
            </a:endParaRPr>
          </a:p>
        </p:txBody>
      </p:sp>
      <p:sp>
        <p:nvSpPr>
          <p:cNvPr id="16" name="Ellipse 15"/>
          <p:cNvSpPr/>
          <p:nvPr/>
        </p:nvSpPr>
        <p:spPr>
          <a:xfrm>
            <a:off x="2771800" y="4869160"/>
            <a:ext cx="1440160" cy="792088"/>
          </a:xfrm>
          <a:prstGeom prst="ellipse">
            <a:avLst/>
          </a:prstGeom>
          <a:solidFill>
            <a:srgbClr val="69FF69"/>
          </a:solidFill>
          <a:ln>
            <a:solidFill>
              <a:srgbClr val="69F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Quels messages ?</a:t>
            </a:r>
            <a:endParaRPr lang="fr-FR" sz="1400" dirty="0">
              <a:solidFill>
                <a:schemeClr val="bg1"/>
              </a:solidFill>
            </a:endParaRPr>
          </a:p>
        </p:txBody>
      </p:sp>
      <p:sp>
        <p:nvSpPr>
          <p:cNvPr id="17" name="Ellipse 16"/>
          <p:cNvSpPr/>
          <p:nvPr/>
        </p:nvSpPr>
        <p:spPr>
          <a:xfrm>
            <a:off x="4788024" y="4797152"/>
            <a:ext cx="1224136" cy="792088"/>
          </a:xfrm>
          <a:prstGeom prst="ellipse">
            <a:avLst/>
          </a:prstGeom>
          <a:solidFill>
            <a:srgbClr val="69FF69"/>
          </a:solidFill>
          <a:ln>
            <a:solidFill>
              <a:srgbClr val="69F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Par quels médias ?</a:t>
            </a:r>
            <a:endParaRPr lang="fr-FR" sz="1400" dirty="0">
              <a:solidFill>
                <a:schemeClr val="bg1"/>
              </a:solidFill>
            </a:endParaRPr>
          </a:p>
        </p:txBody>
      </p:sp>
      <p:sp>
        <p:nvSpPr>
          <p:cNvPr id="19" name="Ellipse 18"/>
          <p:cNvSpPr/>
          <p:nvPr/>
        </p:nvSpPr>
        <p:spPr>
          <a:xfrm>
            <a:off x="0" y="2204864"/>
            <a:ext cx="1440160"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Intérêt stratégique</a:t>
            </a:r>
            <a:endParaRPr lang="fr-FR" sz="1400" dirty="0">
              <a:solidFill>
                <a:schemeClr val="bg1"/>
              </a:solidFill>
            </a:endParaRPr>
          </a:p>
        </p:txBody>
      </p:sp>
      <p:sp>
        <p:nvSpPr>
          <p:cNvPr id="21" name="Ellipse 20"/>
          <p:cNvSpPr/>
          <p:nvPr/>
        </p:nvSpPr>
        <p:spPr>
          <a:xfrm>
            <a:off x="251520" y="764704"/>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Accessibilité</a:t>
            </a:r>
            <a:endParaRPr lang="fr-FR" sz="1400" dirty="0">
              <a:solidFill>
                <a:schemeClr val="bg1"/>
              </a:solidFill>
            </a:endParaRPr>
          </a:p>
        </p:txBody>
      </p:sp>
      <p:sp>
        <p:nvSpPr>
          <p:cNvPr id="25" name="Ellipse 24"/>
          <p:cNvSpPr/>
          <p:nvPr/>
        </p:nvSpPr>
        <p:spPr>
          <a:xfrm>
            <a:off x="0" y="3645024"/>
            <a:ext cx="1403648"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Catégories de produits</a:t>
            </a:r>
            <a:endParaRPr lang="fr-FR" sz="1400" dirty="0">
              <a:solidFill>
                <a:schemeClr val="bg1"/>
              </a:solidFill>
            </a:endParaRPr>
          </a:p>
        </p:txBody>
      </p:sp>
      <p:sp>
        <p:nvSpPr>
          <p:cNvPr id="28" name="Ellipse 27"/>
          <p:cNvSpPr/>
          <p:nvPr/>
        </p:nvSpPr>
        <p:spPr>
          <a:xfrm>
            <a:off x="1475656" y="422108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Présentation du marché</a:t>
            </a:r>
            <a:endParaRPr lang="fr-FR" sz="1400" dirty="0">
              <a:solidFill>
                <a:schemeClr val="bg1"/>
              </a:solidFill>
            </a:endParaRPr>
          </a:p>
        </p:txBody>
      </p:sp>
      <p:sp>
        <p:nvSpPr>
          <p:cNvPr id="29" name="ZoneTexte 28"/>
          <p:cNvSpPr txBox="1"/>
          <p:nvPr/>
        </p:nvSpPr>
        <p:spPr>
          <a:xfrm>
            <a:off x="1763688" y="116632"/>
            <a:ext cx="1656184" cy="276999"/>
          </a:xfrm>
          <a:prstGeom prst="rect">
            <a:avLst/>
          </a:prstGeom>
          <a:noFill/>
        </p:spPr>
        <p:txBody>
          <a:bodyPr wrap="square" rtlCol="0">
            <a:spAutoFit/>
          </a:bodyPr>
          <a:lstStyle/>
          <a:p>
            <a:r>
              <a:rPr lang="fr-FR" sz="1200" dirty="0" smtClean="0"/>
              <a:t>Acte d’achat</a:t>
            </a:r>
          </a:p>
        </p:txBody>
      </p:sp>
      <p:sp>
        <p:nvSpPr>
          <p:cNvPr id="30" name="Ellipse 29"/>
          <p:cNvSpPr/>
          <p:nvPr/>
        </p:nvSpPr>
        <p:spPr>
          <a:xfrm>
            <a:off x="7668344" y="2780928"/>
            <a:ext cx="147565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Proximité</a:t>
            </a:r>
            <a:endParaRPr lang="fr-FR" sz="1400" dirty="0">
              <a:solidFill>
                <a:schemeClr val="bg1"/>
              </a:solidFill>
            </a:endParaRPr>
          </a:p>
        </p:txBody>
      </p:sp>
      <p:sp>
        <p:nvSpPr>
          <p:cNvPr id="22" name="Ellipse 21"/>
          <p:cNvSpPr/>
          <p:nvPr/>
        </p:nvSpPr>
        <p:spPr>
          <a:xfrm>
            <a:off x="5364088" y="1700808"/>
            <a:ext cx="1440160"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Choix stratégique</a:t>
            </a:r>
            <a:endParaRPr lang="fr-FR" sz="1400" dirty="0">
              <a:solidFill>
                <a:schemeClr val="bg1"/>
              </a:solidFill>
            </a:endParaRPr>
          </a:p>
        </p:txBody>
      </p:sp>
      <p:sp>
        <p:nvSpPr>
          <p:cNvPr id="23" name="ZoneTexte 22"/>
          <p:cNvSpPr txBox="1"/>
          <p:nvPr/>
        </p:nvSpPr>
        <p:spPr>
          <a:xfrm>
            <a:off x="0" y="332656"/>
            <a:ext cx="1656184" cy="276999"/>
          </a:xfrm>
          <a:prstGeom prst="rect">
            <a:avLst/>
          </a:prstGeom>
          <a:noFill/>
        </p:spPr>
        <p:txBody>
          <a:bodyPr wrap="square" rtlCol="0">
            <a:spAutoFit/>
          </a:bodyPr>
          <a:lstStyle/>
          <a:p>
            <a:r>
              <a:rPr lang="fr-FR" sz="1200" dirty="0" smtClean="0"/>
              <a:t>Freins à l’achat</a:t>
            </a:r>
          </a:p>
        </p:txBody>
      </p:sp>
      <p:sp>
        <p:nvSpPr>
          <p:cNvPr id="24" name="ZoneTexte 23"/>
          <p:cNvSpPr txBox="1"/>
          <p:nvPr/>
        </p:nvSpPr>
        <p:spPr>
          <a:xfrm>
            <a:off x="0" y="0"/>
            <a:ext cx="1656184" cy="276999"/>
          </a:xfrm>
          <a:prstGeom prst="rect">
            <a:avLst/>
          </a:prstGeom>
          <a:noFill/>
        </p:spPr>
        <p:txBody>
          <a:bodyPr wrap="square" rtlCol="0">
            <a:spAutoFit/>
          </a:bodyPr>
          <a:lstStyle/>
          <a:p>
            <a:r>
              <a:rPr lang="fr-FR" sz="1200" dirty="0" smtClean="0"/>
              <a:t>Motivations à l’achat</a:t>
            </a:r>
          </a:p>
        </p:txBody>
      </p:sp>
      <p:sp>
        <p:nvSpPr>
          <p:cNvPr id="26" name="ZoneTexte 25"/>
          <p:cNvSpPr txBox="1"/>
          <p:nvPr/>
        </p:nvSpPr>
        <p:spPr>
          <a:xfrm>
            <a:off x="2915816" y="-27384"/>
            <a:ext cx="1656184" cy="461665"/>
          </a:xfrm>
          <a:prstGeom prst="rect">
            <a:avLst/>
          </a:prstGeom>
          <a:noFill/>
        </p:spPr>
        <p:txBody>
          <a:bodyPr wrap="square" rtlCol="0">
            <a:spAutoFit/>
          </a:bodyPr>
          <a:lstStyle/>
          <a:p>
            <a:r>
              <a:rPr lang="fr-FR" sz="1200" dirty="0" smtClean="0"/>
              <a:t>Conservateurs traditionnels</a:t>
            </a:r>
          </a:p>
        </p:txBody>
      </p:sp>
      <p:sp>
        <p:nvSpPr>
          <p:cNvPr id="27" name="ZoneTexte 26"/>
          <p:cNvSpPr txBox="1"/>
          <p:nvPr/>
        </p:nvSpPr>
        <p:spPr>
          <a:xfrm>
            <a:off x="4067944" y="620688"/>
            <a:ext cx="1656184" cy="276999"/>
          </a:xfrm>
          <a:prstGeom prst="rect">
            <a:avLst/>
          </a:prstGeom>
          <a:noFill/>
        </p:spPr>
        <p:txBody>
          <a:bodyPr wrap="square" rtlCol="0">
            <a:spAutoFit/>
          </a:bodyPr>
          <a:lstStyle/>
          <a:p>
            <a:r>
              <a:rPr lang="fr-FR" sz="1200" dirty="0" smtClean="0"/>
              <a:t>Conformistes installés</a:t>
            </a:r>
          </a:p>
        </p:txBody>
      </p:sp>
      <p:sp>
        <p:nvSpPr>
          <p:cNvPr id="31" name="ZoneTexte 30"/>
          <p:cNvSpPr txBox="1"/>
          <p:nvPr/>
        </p:nvSpPr>
        <p:spPr>
          <a:xfrm>
            <a:off x="4211960" y="116632"/>
            <a:ext cx="1656184" cy="461665"/>
          </a:xfrm>
          <a:prstGeom prst="rect">
            <a:avLst/>
          </a:prstGeom>
          <a:noFill/>
        </p:spPr>
        <p:txBody>
          <a:bodyPr wrap="square" rtlCol="0">
            <a:spAutoFit/>
          </a:bodyPr>
          <a:lstStyle/>
          <a:p>
            <a:r>
              <a:rPr lang="fr-FR" sz="1200" dirty="0" smtClean="0"/>
              <a:t>populaires matérialistes</a:t>
            </a:r>
          </a:p>
        </p:txBody>
      </p:sp>
      <p:sp>
        <p:nvSpPr>
          <p:cNvPr id="32" name="ZoneTexte 31"/>
          <p:cNvSpPr txBox="1"/>
          <p:nvPr/>
        </p:nvSpPr>
        <p:spPr>
          <a:xfrm>
            <a:off x="4283968" y="908720"/>
            <a:ext cx="1296144" cy="461665"/>
          </a:xfrm>
          <a:prstGeom prst="rect">
            <a:avLst/>
          </a:prstGeom>
          <a:noFill/>
        </p:spPr>
        <p:txBody>
          <a:bodyPr wrap="square" rtlCol="0">
            <a:spAutoFit/>
          </a:bodyPr>
          <a:lstStyle/>
          <a:p>
            <a:r>
              <a:rPr lang="fr-FR" sz="1200" dirty="0" smtClean="0"/>
              <a:t>Moderne post-matérialiste</a:t>
            </a:r>
          </a:p>
        </p:txBody>
      </p:sp>
      <p:sp>
        <p:nvSpPr>
          <p:cNvPr id="33" name="ZoneTexte 32"/>
          <p:cNvSpPr txBox="1"/>
          <p:nvPr/>
        </p:nvSpPr>
        <p:spPr>
          <a:xfrm>
            <a:off x="4211960" y="1412776"/>
            <a:ext cx="1656184" cy="276999"/>
          </a:xfrm>
          <a:prstGeom prst="rect">
            <a:avLst/>
          </a:prstGeom>
          <a:noFill/>
        </p:spPr>
        <p:txBody>
          <a:bodyPr wrap="square" rtlCol="0">
            <a:spAutoFit/>
          </a:bodyPr>
          <a:lstStyle/>
          <a:p>
            <a:r>
              <a:rPr lang="fr-FR" sz="1200" dirty="0" smtClean="0"/>
              <a:t>Moderne-</a:t>
            </a:r>
            <a:r>
              <a:rPr lang="fr-FR" sz="1200" dirty="0" err="1" smtClean="0"/>
              <a:t>achievers</a:t>
            </a:r>
            <a:endParaRPr lang="fr-FR" sz="1200" dirty="0" smtClean="0"/>
          </a:p>
        </p:txBody>
      </p:sp>
      <p:sp>
        <p:nvSpPr>
          <p:cNvPr id="34" name="ZoneTexte 33"/>
          <p:cNvSpPr txBox="1"/>
          <p:nvPr/>
        </p:nvSpPr>
        <p:spPr>
          <a:xfrm>
            <a:off x="1619672" y="476672"/>
            <a:ext cx="1656184" cy="276999"/>
          </a:xfrm>
          <a:prstGeom prst="rect">
            <a:avLst/>
          </a:prstGeom>
          <a:noFill/>
        </p:spPr>
        <p:txBody>
          <a:bodyPr wrap="square" rtlCol="0">
            <a:spAutoFit/>
          </a:bodyPr>
          <a:lstStyle/>
          <a:p>
            <a:r>
              <a:rPr lang="fr-FR" sz="1200" dirty="0" smtClean="0"/>
              <a:t>Concurrence</a:t>
            </a:r>
          </a:p>
        </p:txBody>
      </p:sp>
      <p:sp>
        <p:nvSpPr>
          <p:cNvPr id="39" name="ZoneTexte 38"/>
          <p:cNvSpPr txBox="1"/>
          <p:nvPr/>
        </p:nvSpPr>
        <p:spPr>
          <a:xfrm>
            <a:off x="7812360" y="188640"/>
            <a:ext cx="1187624" cy="461665"/>
          </a:xfrm>
          <a:prstGeom prst="rect">
            <a:avLst/>
          </a:prstGeom>
          <a:noFill/>
        </p:spPr>
        <p:txBody>
          <a:bodyPr wrap="square" rtlCol="0">
            <a:spAutoFit/>
          </a:bodyPr>
          <a:lstStyle/>
          <a:p>
            <a:r>
              <a:rPr lang="fr-FR" sz="1200" dirty="0" smtClean="0"/>
              <a:t>Effet de mode  : Castorama</a:t>
            </a:r>
          </a:p>
        </p:txBody>
      </p:sp>
      <p:sp>
        <p:nvSpPr>
          <p:cNvPr id="40" name="ZoneTexte 39"/>
          <p:cNvSpPr txBox="1"/>
          <p:nvPr/>
        </p:nvSpPr>
        <p:spPr>
          <a:xfrm>
            <a:off x="7596336" y="631721"/>
            <a:ext cx="1656184" cy="276999"/>
          </a:xfrm>
          <a:prstGeom prst="rect">
            <a:avLst/>
          </a:prstGeom>
          <a:noFill/>
        </p:spPr>
        <p:txBody>
          <a:bodyPr wrap="square" rtlCol="0">
            <a:spAutoFit/>
          </a:bodyPr>
          <a:lstStyle/>
          <a:p>
            <a:r>
              <a:rPr lang="fr-FR" sz="1200" dirty="0" smtClean="0"/>
              <a:t>Ventes privées</a:t>
            </a:r>
          </a:p>
        </p:txBody>
      </p:sp>
      <p:sp>
        <p:nvSpPr>
          <p:cNvPr id="41" name="ZoneTexte 40"/>
          <p:cNvSpPr txBox="1"/>
          <p:nvPr/>
        </p:nvSpPr>
        <p:spPr>
          <a:xfrm>
            <a:off x="8028384" y="836712"/>
            <a:ext cx="1656184" cy="461665"/>
          </a:xfrm>
          <a:prstGeom prst="rect">
            <a:avLst/>
          </a:prstGeom>
          <a:noFill/>
        </p:spPr>
        <p:txBody>
          <a:bodyPr wrap="square" rtlCol="0">
            <a:spAutoFit/>
          </a:bodyPr>
          <a:lstStyle/>
          <a:p>
            <a:r>
              <a:rPr lang="fr-FR" sz="1200" dirty="0" smtClean="0"/>
              <a:t>Blogs :</a:t>
            </a:r>
          </a:p>
          <a:p>
            <a:r>
              <a:rPr lang="fr-FR" sz="1200" dirty="0" smtClean="0"/>
              <a:t> </a:t>
            </a:r>
            <a:r>
              <a:rPr lang="fr-FR" sz="1200" dirty="0" err="1" smtClean="0"/>
              <a:t>MyDeco</a:t>
            </a:r>
            <a:endParaRPr lang="fr-FR" sz="1200" dirty="0" smtClean="0"/>
          </a:p>
        </p:txBody>
      </p:sp>
      <p:sp>
        <p:nvSpPr>
          <p:cNvPr id="42" name="ZoneTexte 41"/>
          <p:cNvSpPr txBox="1"/>
          <p:nvPr/>
        </p:nvSpPr>
        <p:spPr>
          <a:xfrm>
            <a:off x="7740352" y="3872081"/>
            <a:ext cx="1656184" cy="276999"/>
          </a:xfrm>
          <a:prstGeom prst="rect">
            <a:avLst/>
          </a:prstGeom>
          <a:noFill/>
        </p:spPr>
        <p:txBody>
          <a:bodyPr wrap="square" rtlCol="0">
            <a:spAutoFit/>
          </a:bodyPr>
          <a:lstStyle/>
          <a:p>
            <a:r>
              <a:rPr lang="fr-FR" sz="1200" dirty="0" smtClean="0"/>
              <a:t>Maison  Du Monde</a:t>
            </a:r>
          </a:p>
        </p:txBody>
      </p:sp>
      <p:sp>
        <p:nvSpPr>
          <p:cNvPr id="43" name="ZoneTexte 42"/>
          <p:cNvSpPr txBox="1"/>
          <p:nvPr/>
        </p:nvSpPr>
        <p:spPr>
          <a:xfrm>
            <a:off x="5724128" y="620688"/>
            <a:ext cx="1656184" cy="276999"/>
          </a:xfrm>
          <a:prstGeom prst="rect">
            <a:avLst/>
          </a:prstGeom>
          <a:noFill/>
        </p:spPr>
        <p:txBody>
          <a:bodyPr wrap="square" rtlCol="0">
            <a:spAutoFit/>
          </a:bodyPr>
          <a:lstStyle/>
          <a:p>
            <a:r>
              <a:rPr lang="fr-FR" sz="1200" dirty="0" smtClean="0"/>
              <a:t>Co design : </a:t>
            </a:r>
            <a:r>
              <a:rPr lang="fr-FR" sz="1200" dirty="0" err="1" smtClean="0"/>
              <a:t>Miliboo</a:t>
            </a:r>
            <a:endParaRPr lang="fr-FR" sz="1200" dirty="0" smtClean="0"/>
          </a:p>
        </p:txBody>
      </p:sp>
      <p:sp>
        <p:nvSpPr>
          <p:cNvPr id="44" name="ZoneTexte 43"/>
          <p:cNvSpPr txBox="1"/>
          <p:nvPr/>
        </p:nvSpPr>
        <p:spPr>
          <a:xfrm>
            <a:off x="7092280" y="0"/>
            <a:ext cx="1656184" cy="276999"/>
          </a:xfrm>
          <a:prstGeom prst="rect">
            <a:avLst/>
          </a:prstGeom>
          <a:noFill/>
        </p:spPr>
        <p:txBody>
          <a:bodyPr wrap="square" rtlCol="0">
            <a:spAutoFit/>
          </a:bodyPr>
          <a:lstStyle/>
          <a:p>
            <a:r>
              <a:rPr lang="fr-FR" sz="1200" dirty="0" smtClean="0"/>
              <a:t>E-commerce : Ikea</a:t>
            </a:r>
          </a:p>
        </p:txBody>
      </p:sp>
      <p:sp>
        <p:nvSpPr>
          <p:cNvPr id="55" name="ZoneTexte 54"/>
          <p:cNvSpPr txBox="1"/>
          <p:nvPr/>
        </p:nvSpPr>
        <p:spPr>
          <a:xfrm>
            <a:off x="7956376" y="4941168"/>
            <a:ext cx="1656184" cy="276999"/>
          </a:xfrm>
          <a:prstGeom prst="rect">
            <a:avLst/>
          </a:prstGeom>
          <a:noFill/>
        </p:spPr>
        <p:txBody>
          <a:bodyPr wrap="square" rtlCol="0">
            <a:spAutoFit/>
          </a:bodyPr>
          <a:lstStyle/>
          <a:p>
            <a:r>
              <a:rPr lang="fr-FR" sz="1200" dirty="0" smtClean="0"/>
              <a:t>Conforama</a:t>
            </a:r>
          </a:p>
        </p:txBody>
      </p:sp>
      <p:sp>
        <p:nvSpPr>
          <p:cNvPr id="56" name="ZoneTexte 55"/>
          <p:cNvSpPr txBox="1"/>
          <p:nvPr/>
        </p:nvSpPr>
        <p:spPr>
          <a:xfrm>
            <a:off x="6012160" y="332656"/>
            <a:ext cx="1656184" cy="276999"/>
          </a:xfrm>
          <a:prstGeom prst="rect">
            <a:avLst/>
          </a:prstGeom>
          <a:noFill/>
        </p:spPr>
        <p:txBody>
          <a:bodyPr wrap="square" rtlCol="0">
            <a:spAutoFit/>
          </a:bodyPr>
          <a:lstStyle/>
          <a:p>
            <a:r>
              <a:rPr lang="fr-FR" sz="1200" dirty="0" smtClean="0"/>
              <a:t>Peer to </a:t>
            </a:r>
            <a:r>
              <a:rPr lang="fr-FR" sz="1200" dirty="0" err="1" smtClean="0"/>
              <a:t>peer</a:t>
            </a:r>
            <a:r>
              <a:rPr lang="fr-FR" sz="1200" dirty="0" smtClean="0"/>
              <a:t> : </a:t>
            </a:r>
            <a:r>
              <a:rPr lang="fr-FR" sz="1200" dirty="0" err="1" smtClean="0"/>
              <a:t>Ebay</a:t>
            </a:r>
            <a:endParaRPr lang="fr-FR" sz="1200" dirty="0" smtClean="0"/>
          </a:p>
        </p:txBody>
      </p:sp>
      <p:sp>
        <p:nvSpPr>
          <p:cNvPr id="57" name="ZoneTexte 56"/>
          <p:cNvSpPr txBox="1"/>
          <p:nvPr/>
        </p:nvSpPr>
        <p:spPr>
          <a:xfrm>
            <a:off x="7956376" y="1340768"/>
            <a:ext cx="1368152" cy="646331"/>
          </a:xfrm>
          <a:prstGeom prst="rect">
            <a:avLst/>
          </a:prstGeom>
          <a:noFill/>
        </p:spPr>
        <p:txBody>
          <a:bodyPr wrap="square" rtlCol="0">
            <a:spAutoFit/>
          </a:bodyPr>
          <a:lstStyle/>
          <a:p>
            <a:r>
              <a:rPr lang="fr-FR" sz="1200" dirty="0" smtClean="0"/>
              <a:t>Création d’un environnement : Ikea</a:t>
            </a:r>
          </a:p>
        </p:txBody>
      </p:sp>
      <p:sp>
        <p:nvSpPr>
          <p:cNvPr id="58" name="ZoneTexte 57"/>
          <p:cNvSpPr txBox="1"/>
          <p:nvPr/>
        </p:nvSpPr>
        <p:spPr>
          <a:xfrm>
            <a:off x="7487816" y="4088105"/>
            <a:ext cx="1656184" cy="276999"/>
          </a:xfrm>
          <a:prstGeom prst="rect">
            <a:avLst/>
          </a:prstGeom>
          <a:noFill/>
        </p:spPr>
        <p:txBody>
          <a:bodyPr wrap="square" rtlCol="0">
            <a:spAutoFit/>
          </a:bodyPr>
          <a:lstStyle/>
          <a:p>
            <a:r>
              <a:rPr lang="fr-FR" sz="1200" dirty="0" smtClean="0"/>
              <a:t>Libre service : Ikea</a:t>
            </a:r>
          </a:p>
        </p:txBody>
      </p:sp>
      <p:sp>
        <p:nvSpPr>
          <p:cNvPr id="59" name="ZoneTexte 58"/>
          <p:cNvSpPr txBox="1"/>
          <p:nvPr/>
        </p:nvSpPr>
        <p:spPr>
          <a:xfrm>
            <a:off x="7596336" y="4376137"/>
            <a:ext cx="1656184" cy="276999"/>
          </a:xfrm>
          <a:prstGeom prst="rect">
            <a:avLst/>
          </a:prstGeom>
          <a:noFill/>
        </p:spPr>
        <p:txBody>
          <a:bodyPr wrap="square" rtlCol="0">
            <a:spAutoFit/>
          </a:bodyPr>
          <a:lstStyle/>
          <a:p>
            <a:r>
              <a:rPr lang="fr-FR" sz="1200" dirty="0" smtClean="0"/>
              <a:t>SAV de qualité : But</a:t>
            </a:r>
          </a:p>
        </p:txBody>
      </p:sp>
      <p:sp>
        <p:nvSpPr>
          <p:cNvPr id="60" name="ZoneTexte 59"/>
          <p:cNvSpPr txBox="1"/>
          <p:nvPr/>
        </p:nvSpPr>
        <p:spPr>
          <a:xfrm>
            <a:off x="1907704" y="6021288"/>
            <a:ext cx="2520280" cy="276999"/>
          </a:xfrm>
          <a:prstGeom prst="rect">
            <a:avLst/>
          </a:prstGeom>
          <a:noFill/>
        </p:spPr>
        <p:txBody>
          <a:bodyPr wrap="square" rtlCol="0">
            <a:spAutoFit/>
          </a:bodyPr>
          <a:lstStyle/>
          <a:p>
            <a:r>
              <a:rPr lang="fr-FR" sz="1200" dirty="0" smtClean="0"/>
              <a:t>Communication en magasin : Ikea</a:t>
            </a:r>
          </a:p>
        </p:txBody>
      </p:sp>
      <p:sp>
        <p:nvSpPr>
          <p:cNvPr id="61" name="ZoneTexte 60"/>
          <p:cNvSpPr txBox="1"/>
          <p:nvPr/>
        </p:nvSpPr>
        <p:spPr>
          <a:xfrm>
            <a:off x="5580112" y="5589240"/>
            <a:ext cx="1224136" cy="461665"/>
          </a:xfrm>
          <a:prstGeom prst="rect">
            <a:avLst/>
          </a:prstGeom>
          <a:noFill/>
        </p:spPr>
        <p:txBody>
          <a:bodyPr wrap="square" rtlCol="0">
            <a:spAutoFit/>
          </a:bodyPr>
          <a:lstStyle/>
          <a:p>
            <a:r>
              <a:rPr lang="fr-FR" sz="1200" dirty="0" smtClean="0"/>
              <a:t>Communication grand public</a:t>
            </a:r>
          </a:p>
        </p:txBody>
      </p:sp>
      <p:sp>
        <p:nvSpPr>
          <p:cNvPr id="62" name="ZoneTexte 61"/>
          <p:cNvSpPr txBox="1"/>
          <p:nvPr/>
        </p:nvSpPr>
        <p:spPr>
          <a:xfrm>
            <a:off x="5292080" y="6536377"/>
            <a:ext cx="2664296" cy="276999"/>
          </a:xfrm>
          <a:prstGeom prst="rect">
            <a:avLst/>
          </a:prstGeom>
          <a:noFill/>
        </p:spPr>
        <p:txBody>
          <a:bodyPr wrap="square" rtlCol="0">
            <a:spAutoFit/>
          </a:bodyPr>
          <a:lstStyle/>
          <a:p>
            <a:r>
              <a:rPr lang="fr-FR" sz="1200" dirty="0" smtClean="0"/>
              <a:t>Marketing relationnel : Ikea </a:t>
            </a:r>
            <a:r>
              <a:rPr lang="fr-FR" sz="1200" dirty="0" err="1" smtClean="0"/>
              <a:t>Family</a:t>
            </a:r>
            <a:endParaRPr lang="fr-FR" sz="1200" dirty="0" smtClean="0"/>
          </a:p>
        </p:txBody>
      </p:sp>
      <p:sp>
        <p:nvSpPr>
          <p:cNvPr id="63" name="ZoneTexte 62"/>
          <p:cNvSpPr txBox="1"/>
          <p:nvPr/>
        </p:nvSpPr>
        <p:spPr>
          <a:xfrm>
            <a:off x="5652120" y="6093296"/>
            <a:ext cx="1656184" cy="461665"/>
          </a:xfrm>
          <a:prstGeom prst="rect">
            <a:avLst/>
          </a:prstGeom>
          <a:noFill/>
        </p:spPr>
        <p:txBody>
          <a:bodyPr wrap="square" rtlCol="0">
            <a:spAutoFit/>
          </a:bodyPr>
          <a:lstStyle/>
          <a:p>
            <a:r>
              <a:rPr lang="fr-FR" sz="1200" dirty="0" smtClean="0"/>
              <a:t>Internet / Réseaux sociaux : Castorama</a:t>
            </a:r>
          </a:p>
        </p:txBody>
      </p:sp>
      <p:sp>
        <p:nvSpPr>
          <p:cNvPr id="64" name="ZoneTexte 63"/>
          <p:cNvSpPr txBox="1"/>
          <p:nvPr/>
        </p:nvSpPr>
        <p:spPr>
          <a:xfrm>
            <a:off x="3203848" y="6237312"/>
            <a:ext cx="1656184" cy="461665"/>
          </a:xfrm>
          <a:prstGeom prst="rect">
            <a:avLst/>
          </a:prstGeom>
          <a:noFill/>
        </p:spPr>
        <p:txBody>
          <a:bodyPr wrap="square" rtlCol="0">
            <a:spAutoFit/>
          </a:bodyPr>
          <a:lstStyle/>
          <a:p>
            <a:r>
              <a:rPr lang="fr-FR" sz="1200" dirty="0" smtClean="0"/>
              <a:t>Blogs spécialisés : Cotémaison.fr </a:t>
            </a:r>
          </a:p>
        </p:txBody>
      </p:sp>
      <p:sp>
        <p:nvSpPr>
          <p:cNvPr id="66" name="ZoneTexte 65"/>
          <p:cNvSpPr txBox="1"/>
          <p:nvPr/>
        </p:nvSpPr>
        <p:spPr>
          <a:xfrm>
            <a:off x="3059832" y="5661248"/>
            <a:ext cx="1656184" cy="461665"/>
          </a:xfrm>
          <a:prstGeom prst="rect">
            <a:avLst/>
          </a:prstGeom>
          <a:noFill/>
        </p:spPr>
        <p:txBody>
          <a:bodyPr wrap="square" rtlCol="0">
            <a:spAutoFit/>
          </a:bodyPr>
          <a:lstStyle/>
          <a:p>
            <a:r>
              <a:rPr lang="fr-FR" sz="1200" dirty="0" smtClean="0"/>
              <a:t>Emissions télévisées : D&amp;Co</a:t>
            </a:r>
          </a:p>
        </p:txBody>
      </p:sp>
      <p:sp>
        <p:nvSpPr>
          <p:cNvPr id="68" name="ZoneTexte 67"/>
          <p:cNvSpPr txBox="1"/>
          <p:nvPr/>
        </p:nvSpPr>
        <p:spPr>
          <a:xfrm>
            <a:off x="323528" y="6021288"/>
            <a:ext cx="1656184" cy="461665"/>
          </a:xfrm>
          <a:prstGeom prst="rect">
            <a:avLst/>
          </a:prstGeom>
          <a:noFill/>
        </p:spPr>
        <p:txBody>
          <a:bodyPr wrap="square" rtlCol="0">
            <a:spAutoFit/>
          </a:bodyPr>
          <a:lstStyle/>
          <a:p>
            <a:r>
              <a:rPr lang="fr-FR" sz="1200" dirty="0" smtClean="0"/>
              <a:t>Confiance : Leroy Merlin</a:t>
            </a:r>
          </a:p>
        </p:txBody>
      </p:sp>
      <p:sp>
        <p:nvSpPr>
          <p:cNvPr id="70" name="ZoneTexte 69"/>
          <p:cNvSpPr txBox="1"/>
          <p:nvPr/>
        </p:nvSpPr>
        <p:spPr>
          <a:xfrm>
            <a:off x="755576" y="5733256"/>
            <a:ext cx="1656184" cy="276999"/>
          </a:xfrm>
          <a:prstGeom prst="rect">
            <a:avLst/>
          </a:prstGeom>
          <a:noFill/>
        </p:spPr>
        <p:txBody>
          <a:bodyPr wrap="square" rtlCol="0">
            <a:spAutoFit/>
          </a:bodyPr>
          <a:lstStyle/>
          <a:p>
            <a:r>
              <a:rPr lang="fr-FR" sz="1200" dirty="0" smtClean="0"/>
              <a:t>Humour : Ikea</a:t>
            </a:r>
          </a:p>
        </p:txBody>
      </p:sp>
      <p:cxnSp>
        <p:nvCxnSpPr>
          <p:cNvPr id="72" name="Connecteur droit avec flèche 71"/>
          <p:cNvCxnSpPr/>
          <p:nvPr/>
        </p:nvCxnSpPr>
        <p:spPr>
          <a:xfrm flipH="1" flipV="1">
            <a:off x="683568" y="548680"/>
            <a:ext cx="144016" cy="144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5004048" y="56612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4283968" y="5661248"/>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8244408" y="5229200"/>
            <a:ext cx="7200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7236296" y="4149080"/>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7236296" y="4005064"/>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388424" y="37170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8388424" y="1772816"/>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41" idx="1"/>
          </p:cNvCxnSpPr>
          <p:nvPr/>
        </p:nvCxnSpPr>
        <p:spPr>
          <a:xfrm flipV="1">
            <a:off x="7812360" y="1067545"/>
            <a:ext cx="216024" cy="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7668344" y="836712"/>
            <a:ext cx="21602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39" idx="1"/>
          </p:cNvCxnSpPr>
          <p:nvPr/>
        </p:nvCxnSpPr>
        <p:spPr>
          <a:xfrm flipV="1">
            <a:off x="7380312" y="419473"/>
            <a:ext cx="432048" cy="489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V="1">
            <a:off x="7236296" y="26064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7092280" y="620688"/>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endCxn id="43" idx="2"/>
          </p:cNvCxnSpPr>
          <p:nvPr/>
        </p:nvCxnSpPr>
        <p:spPr>
          <a:xfrm flipH="1" flipV="1">
            <a:off x="6552220" y="897687"/>
            <a:ext cx="108012" cy="83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619672" y="5661248"/>
            <a:ext cx="136815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a:off x="1979712" y="5589240"/>
            <a:ext cx="9361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3491880" y="40466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3635896" y="476672"/>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3816665" y="759188"/>
            <a:ext cx="323287" cy="6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endCxn id="32" idx="1"/>
          </p:cNvCxnSpPr>
          <p:nvPr/>
        </p:nvCxnSpPr>
        <p:spPr>
          <a:xfrm>
            <a:off x="3995936" y="1124744"/>
            <a:ext cx="288032" cy="14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3923928" y="1340768"/>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176368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V="1">
            <a:off x="1187624" y="4046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V="1">
            <a:off x="1115616" y="2606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499992" y="5589240"/>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flipH="1">
            <a:off x="4499992" y="5661248"/>
            <a:ext cx="68407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5364088" y="5661248"/>
            <a:ext cx="14401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a:off x="5436096" y="5661248"/>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5796136" y="5517232"/>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71800" y="6581001"/>
            <a:ext cx="2520280" cy="276999"/>
          </a:xfrm>
          <a:prstGeom prst="rect">
            <a:avLst/>
          </a:prstGeom>
          <a:noFill/>
        </p:spPr>
        <p:txBody>
          <a:bodyPr wrap="square" rtlCol="0">
            <a:spAutoFit/>
          </a:bodyPr>
          <a:lstStyle/>
          <a:p>
            <a:r>
              <a:rPr lang="fr-FR" sz="1200" dirty="0" smtClean="0"/>
              <a:t>Presse spécialisée : Art &amp; D&amp;</a:t>
            </a:r>
            <a:r>
              <a:rPr lang="fr-FR" sz="1200" dirty="0" err="1" smtClean="0"/>
              <a:t>coration</a:t>
            </a:r>
            <a:endParaRPr lang="fr-FR"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618922"/>
            <a:ext cx="8496944" cy="4616648"/>
          </a:xfrm>
          <a:prstGeom prst="rect">
            <a:avLst/>
          </a:prstGeom>
          <a:noFill/>
        </p:spPr>
        <p:txBody>
          <a:bodyPr wrap="square" rtlCol="0">
            <a:spAutoFit/>
          </a:bodyPr>
          <a:lstStyle/>
          <a:p>
            <a:pPr algn="just"/>
            <a:r>
              <a:rPr lang="fr-FR" sz="2000" b="1" dirty="0" smtClean="0">
                <a:solidFill>
                  <a:srgbClr val="A23851"/>
                </a:solidFill>
                <a:cs typeface="Times New Roman" pitchFamily="18" charset="0"/>
              </a:rPr>
              <a:t>Les émissions de télévision spécialisées</a:t>
            </a:r>
            <a:r>
              <a:rPr lang="fr-FR" sz="2000" dirty="0" smtClean="0">
                <a:cs typeface="Times New Roman" pitchFamily="18" charset="0"/>
              </a:rPr>
              <a:t> dans la décoration et l’ameublement sont également de plus en plus nombreuses.  Cette augmentation s’explique par l’engouement de la population pour ce secteur.</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10" name="Image 9"/>
          <p:cNvPicPr/>
          <p:nvPr/>
        </p:nvPicPr>
        <p:blipFill>
          <a:blip r:embed="rId3" cstate="print"/>
          <a:srcRect l="22809" t="14118" r="33015" b="15882"/>
          <a:stretch>
            <a:fillRect/>
          </a:stretch>
        </p:blipFill>
        <p:spPr bwMode="auto">
          <a:xfrm>
            <a:off x="1907704" y="2852936"/>
            <a:ext cx="5809361" cy="386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618922"/>
            <a:ext cx="8496944" cy="4308872"/>
          </a:xfrm>
          <a:prstGeom prst="rect">
            <a:avLst/>
          </a:prstGeom>
          <a:noFill/>
        </p:spPr>
        <p:txBody>
          <a:bodyPr wrap="square" rtlCol="0">
            <a:spAutoFit/>
          </a:bodyPr>
          <a:lstStyle/>
          <a:p>
            <a:pPr algn="just"/>
            <a:r>
              <a:rPr lang="fr-FR" sz="2000" b="1" dirty="0" smtClean="0">
                <a:solidFill>
                  <a:srgbClr val="A23851"/>
                </a:solidFill>
                <a:cs typeface="Times New Roman" pitchFamily="18" charset="0"/>
              </a:rPr>
              <a:t>Internet : </a:t>
            </a:r>
            <a:r>
              <a:rPr lang="fr-FR" sz="2000" dirty="0" smtClean="0">
                <a:cs typeface="Times New Roman" pitchFamily="18" charset="0"/>
              </a:rPr>
              <a:t>Pour finir, on constate que l’univers de la décoration et de l’ameublement est aussi présent sur Internet via les blogs et les réseaux sociaux.</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9" name="Image 8"/>
          <p:cNvPicPr/>
          <p:nvPr/>
        </p:nvPicPr>
        <p:blipFill>
          <a:blip r:embed="rId3" cstate="print"/>
          <a:srcRect l="29586" t="11176" r="20122" b="12863"/>
          <a:stretch>
            <a:fillRect/>
          </a:stretch>
        </p:blipFill>
        <p:spPr bwMode="auto">
          <a:xfrm>
            <a:off x="683568" y="2780928"/>
            <a:ext cx="4104456" cy="2820011"/>
          </a:xfrm>
          <a:prstGeom prst="rect">
            <a:avLst/>
          </a:prstGeom>
          <a:noFill/>
          <a:ln w="9525">
            <a:noFill/>
            <a:miter lim="800000"/>
            <a:headEnd/>
            <a:tailEnd/>
          </a:ln>
        </p:spPr>
      </p:pic>
      <p:pic>
        <p:nvPicPr>
          <p:cNvPr id="72706" name="Picture 2"/>
          <p:cNvPicPr>
            <a:picLocks noChangeAspect="1" noChangeArrowheads="1"/>
          </p:cNvPicPr>
          <p:nvPr/>
        </p:nvPicPr>
        <p:blipFill>
          <a:blip r:embed="rId4" cstate="print"/>
          <a:srcRect l="16876" t="33094" r="33315" b="13751"/>
          <a:stretch>
            <a:fillRect/>
          </a:stretch>
        </p:blipFill>
        <p:spPr bwMode="auto">
          <a:xfrm>
            <a:off x="5148064" y="4149080"/>
            <a:ext cx="3995936" cy="239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412776"/>
            <a:ext cx="8496944" cy="4647426"/>
          </a:xfrm>
          <a:prstGeom prst="rect">
            <a:avLst/>
          </a:prstGeom>
          <a:noFill/>
        </p:spPr>
        <p:txBody>
          <a:bodyPr wrap="square" rtlCol="0">
            <a:spAutoFit/>
          </a:bodyPr>
          <a:lstStyle/>
          <a:p>
            <a:pPr algn="just"/>
            <a:r>
              <a:rPr lang="fr-FR" sz="2000" dirty="0" smtClean="0">
                <a:cs typeface="Times New Roman" pitchFamily="18" charset="0"/>
              </a:rPr>
              <a:t>Certaines enseignes ont bien compris que la communication via les </a:t>
            </a:r>
            <a:r>
              <a:rPr lang="fr-FR" sz="2000" b="1" dirty="0" smtClean="0">
                <a:solidFill>
                  <a:srgbClr val="A23851"/>
                </a:solidFill>
                <a:cs typeface="Times New Roman" pitchFamily="18" charset="0"/>
              </a:rPr>
              <a:t>réseaux sociaux</a:t>
            </a:r>
            <a:r>
              <a:rPr lang="fr-FR" sz="2000" dirty="0" smtClean="0">
                <a:cs typeface="Times New Roman" pitchFamily="18" charset="0"/>
              </a:rPr>
              <a:t> est très intéressante et tant à toucher de plus en plus de consommateur tous types confondus. Prenons l’exemple de l’enseigne Castorama qui a choisi cette stratégie:</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73730" name="Picture 2"/>
          <p:cNvPicPr>
            <a:picLocks noChangeAspect="1" noChangeArrowheads="1"/>
          </p:cNvPicPr>
          <p:nvPr/>
        </p:nvPicPr>
        <p:blipFill>
          <a:blip r:embed="rId3" cstate="print"/>
          <a:srcRect l="22963" t="22516" r="33315" b="13751"/>
          <a:stretch>
            <a:fillRect/>
          </a:stretch>
        </p:blipFill>
        <p:spPr bwMode="auto">
          <a:xfrm>
            <a:off x="1331640" y="2801212"/>
            <a:ext cx="6912767" cy="405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79712" y="1268760"/>
            <a:ext cx="5657056" cy="462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179512" y="1585818"/>
            <a:ext cx="8892480" cy="6278642"/>
          </a:xfrm>
          <a:prstGeom prst="rect">
            <a:avLst/>
          </a:prstGeom>
          <a:noFill/>
        </p:spPr>
        <p:txBody>
          <a:bodyPr wrap="square" rtlCol="0">
            <a:spAutoFit/>
          </a:bodyPr>
          <a:lstStyle/>
          <a:p>
            <a:pPr algn="just"/>
            <a:r>
              <a:rPr lang="fr-FR" sz="2200" b="1" dirty="0" smtClean="0">
                <a:solidFill>
                  <a:srgbClr val="A23851"/>
                </a:solidFill>
                <a:cs typeface="Times New Roman" pitchFamily="18" charset="0"/>
              </a:rPr>
              <a:t>Quels messages ?</a:t>
            </a:r>
            <a:endParaRPr lang="fr-FR" sz="2200" dirty="0" smtClean="0">
              <a:cs typeface="Times New Roman" pitchFamily="18" charset="0"/>
            </a:endParaRPr>
          </a:p>
          <a:p>
            <a:pPr algn="just"/>
            <a:r>
              <a:rPr lang="fr-FR" sz="2200" dirty="0" smtClean="0">
                <a:cs typeface="Times New Roman" pitchFamily="18" charset="0"/>
              </a:rPr>
              <a:t>La communication entre l’émetteur et de le récepteur passe avant tout par le langage (dialogues de la publicité, slogan, acteurs…), le </a:t>
            </a:r>
            <a:r>
              <a:rPr lang="fr-FR" sz="2200" dirty="0" smtClean="0">
                <a:solidFill>
                  <a:srgbClr val="A23851"/>
                </a:solidFill>
                <a:cs typeface="Times New Roman" pitchFamily="18" charset="0"/>
              </a:rPr>
              <a:t>visuel</a:t>
            </a:r>
            <a:r>
              <a:rPr lang="fr-FR" sz="2200" dirty="0" smtClean="0">
                <a:cs typeface="Times New Roman" pitchFamily="18" charset="0"/>
              </a:rPr>
              <a:t> et l’</a:t>
            </a:r>
            <a:r>
              <a:rPr lang="fr-FR" sz="2200" dirty="0" smtClean="0">
                <a:solidFill>
                  <a:srgbClr val="A23851"/>
                </a:solidFill>
                <a:cs typeface="Times New Roman" pitchFamily="18" charset="0"/>
              </a:rPr>
              <a:t>humour</a:t>
            </a:r>
            <a:r>
              <a:rPr lang="fr-FR" sz="2200" dirty="0" smtClean="0">
                <a:cs typeface="Times New Roman" pitchFamily="18" charset="0"/>
              </a:rPr>
              <a:t>. </a:t>
            </a:r>
          </a:p>
          <a:p>
            <a:pPr algn="just"/>
            <a:r>
              <a:rPr lang="fr-FR" sz="2200" dirty="0" smtClean="0">
                <a:cs typeface="Times New Roman" pitchFamily="18" charset="0"/>
              </a:rPr>
              <a:t>Par exemple, le ton employé dans les publicités d’</a:t>
            </a:r>
            <a:r>
              <a:rPr lang="fr-FR" sz="2200" b="1" dirty="0" smtClean="0">
                <a:solidFill>
                  <a:srgbClr val="A23851"/>
                </a:solidFill>
                <a:cs typeface="Times New Roman" pitchFamily="18" charset="0"/>
              </a:rPr>
              <a:t>IKEA</a:t>
            </a:r>
            <a:r>
              <a:rPr lang="fr-FR" sz="2200" dirty="0" smtClean="0">
                <a:cs typeface="Times New Roman" pitchFamily="18" charset="0"/>
              </a:rPr>
              <a:t> crée une communication par connivence avec le spectateur, car l’enseigne jour sur l’humour qui favorise la mémorisation de la marque.</a:t>
            </a:r>
          </a:p>
          <a:p>
            <a:pPr algn="just"/>
            <a:endParaRPr lang="fr-FR" dirty="0" smtClean="0">
              <a:cs typeface="Times New Roman" pitchFamily="18" charset="0"/>
            </a:endParaRPr>
          </a:p>
          <a:p>
            <a:pPr algn="just"/>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sp>
        <p:nvSpPr>
          <p:cNvPr id="10242" name="AutoShape 2" descr="data:image/jpeg;base64,/9j/4AAQSkZJRgABAQAAAQABAAD/2wCEAAkGBhQSEBUUEBQUFBUVFRQUFxcYFBQVFBUUFBQWFRQVFBUXHCYeFxkjGRUVHy8gJCcpLCwsFR4xNTAqNSYrLCkBCQoKDgwOGg8PGiwkHyQpLCwpLCksLykpMCwpKSopLCksKiksLC0tKSwsLCwsKSosKSkpMiwpKSkpLCwpLCwsLP/AABEIAL0BCwMBIgACEQEDEQH/xAAcAAABBQEBAQAAAAAAAAAAAAAEAQIDBQYHAAj/xABLEAACAQIDBQQFCAcGBQMFAAABAgMAEQQSIQUGIjFBE1FhcQcUgZGxIyQyQnKhwfBSYpKy0dLhFjRTc4LxFRczQ7NEwtNjZJOiw//EABkBAAMBAQEAAAAAAAAAAAAAAAABAgMEBf/EADERAAICAQMCBAMIAgMAAAAAAAABAhEDEiExQVEEcYHwEyJhFDJCkaGxwdFi8QUjM//aAAwDAQACEQMRAD8A3ApwFeApyivONxwFOArwFSKtMDwWnqtKq1Iq0xWIFp4WnKtPVKoCMJS9nUwWnZaKAhyUnZ1PlpclFDBjHTSlFZKQpRRIKUppSijHTTHSGClKYY6KMdNKUgBStRlaKKVGy0gsFdagdaMZaHcVIwVlqw3eHzkfZb4UIwo7YI+cj7LfCnHlCfBqwKW1LXq66MhjChZRRbUPKKykUgNloXeUfMW80/fFHFaE3lHzFvNP3xSj1GznCrwij92V+ew/b/8AaaGVOEUdu2nzyH7f4GkuS+h04oCNaAfZeulrVY0tb6EzK6MYFp4FeAp4WuQ1FUVKq0irUqrVIk8q1Iq0qrUirVIDyrTwtKFp4WqCxoWnBaeFpwSgRHlpclShKXJQFkOWkyVPkpClAWDlKaUonJTSlJgDFaYy0SyVC4qRgzLUTiiHFQPSAHcVA9TyGhpDUDI2o3YR+cr9lv3aAc0ZsFvnS/Zb9004feQPg2FepaY8oHMiu/gxPNUMgqP/AInH+lbzBFOE6t9FgfIg1zzp8FoiK0HvKPmbeafvirC1Bbxj5o3mn7wpR4YMwCR8I8qO3fj+dxfb/A1FGnCPKjdhJ85i+1+BqI8ot8HQbUter1dxiY9amQVEoqdBXAbMeoqZFpiCpkFMQ5VqRVpAKkUVSA8FqQLSgU8CmIQLTgtOApQKBCAV61PAr1qAG2r1qdakoAaRTSKkppFAiBxULrRTComFJlAbrQ0go2RaGkWoYxmBS8nK9lZh5gaUZPflmuPEZvjUGBHGfst8Knl5mjiILkCbBD/ZVH4UgwQGoLDyIHwFE2pCv5vUFAjbPUnUufNqmwGz0QyFRYlAL3vpm/pTZcSqEZ2AzMFF25seQHuozDODn1B4V63+tTjyD4K7ErVdIutW2IWq+VKGIstgzEkqSSLXF9ba2/GjN4v7q3mv7woLYQ4j9n8RRu8R+at5r+8K2h91+RL5MbEvCPKjNiD5zH9r8DQkX0R5UZsU/OI/tfgazjyi3wbykvSE0mauxyMDLotTotNRaIjWuQ1FRKlVaVVqQLToBoFSqKQCpFFMQ5Vp4FIKeKYjwFLavUtMR6vV6koA9ekJrxNMJoAdekJqu23jmihLRhS5eKNcxsuaWVIwWIB0Ga/LpWFl9JM0eJEUvq9gcJGQrNIc2JGrkKAUKm11bQ5tKaViOkFqiY1jsJvWwxjPiJolwhgXsz9AdsZEBUi5zubkC3QaDnWkw21I5ReJ1byOvdqDqOXWpZo4STpoIeh3FOeWozLUCGkWV7f4cn7hpk+74Iurv7Wc/wDupwa4f/Lk/cNXCDQeQ+FOrQXRi8bseVfo6+1/5qBj2bKWAYW59G7vE1vmhHW1SwxqOVqnRZWo5Nvjs54sMW/WA0Gt8rNz/wBNaH0e4ORUczABzFFeygWOYkj2cvZVh6RMKrRQE/4wTnpaQZWuOR0FXsSDPKRbXLy86K0uvfAN2gPELQEi1Z4gVXyikATsf6R8vxFFbyf3U/aT94UNso8R8vxojeH+7D7cf7wrSHD8iXyZWOPgHkKn2VpiI/tfgaJhw/APIfCo0jyyKe41lwWaxsUKj9dqkl2hUB2hVuRKQclExihUNExmmgCFFSColang1Qh4qRaiDU4NQImFOFRhqcGpiJK9Tc1MlmCgk8h/tQBLSVDHig30ddSDy0t/XSkTFA3HUXpWOmSE0Li8ekYvIwUaDU63JsLDmedSO9YTf6B+zkmQhRG0UmY25IY+VwdLixPiaHfQ0xQhJ/O6VWVO+npFw+Z8PO8kS/JsmRZFkurZkl7VTpxAGw5Zdb8hynB7awymWTEZp5GACLlJW6oVTMzMCQCF77ZRXQ8ZuLtGXEn1kxzwytGZFGRsqoQxhBAvFcXswNuZuDrWL3v3P7Oa5ZYoAJSjauEJDSxxy24gzNmUPqCMvca1hjbjb9/yVPPGM6hFbcOn17vjyPYPDYzD7M9amVJsJOWi7MtqjcSpIFAsqF0Yadw5XBrabtbYxGF2WNoHDJJAFynLJklFn7POq5SuTNYHW/W1qymD29jMTsdNnJhJZIhLft40Z/kxIZCgFspYOx1zWsLWHOrfZ2wdoDZr4TE4mPC4MktaVQZgmfPY2NkUsL2zXJ8DWWSWGG8mvf0I+0ZNOi9joW7u+EeOjMkKyKotbOFBIJZbjKx0ujDW3Lyq09ZrH7mbuR4OE9jM0ySZWVioUBdTwi19Sx5+4ddAZqzbT3XAlwWuFluW/wAuT9w1fQLdVNz9BfrHu7qyuzJbyEfqSf8AjatXg/8App9hP3RVLgTEaFujt76j7GS+jG19dfDxou1OSmo2+RWYz0howghzHT1mK9z+q/8ACtQgIzXPd0Hf4VnvSYt8NEP/ALmL7lkNaaYaN+etDhTHexXz1XTVYTmq+c1mxk+yjxN5fjRW3/7uv+ZH8aB2WeJvIfGi94G+bp/mR/jVQ4fkD5AoRwDyHwoLHvYE91ExycI8h8Kqdu4i0TnuFQxoBk2jrzqFto61nf8AiPEKY+O1p0PY6nG9ExvVWk1FRYiqTILJWp4ag0nqTt6sAnPTg1CdtSiagQYHpwkoMTVld799Eh+RiJeUnVVAIygXYMemmpOlupFUk5cEzlpVm47Yd9Ve1IZJ0yRyGNj3a2HXMQRc2052+NcyxXpOkkSGCNThmEixyyvlciMC/FnAtchQTqAGvVrsr0wYXDpMs17JIxRo1Lhw/FqTbXPmt+qVOgrOcJ3VGuKaS1Ln33IN798JtmyGJcR28hRZGUpYRqiZbXzcTuWzX6BR1Nyfsfb8gUlpDK7EFeAQKpKLwHMWIsb6kVxfae3mxeLfEN9Z2IBPJSxyp+zYeyui7NxJnJ7IFr87HQA68TaZTa1ZZoaUj0PARhnctb/g2kW1cVNJJE6pGIyoLBTKGzqrAqbqDYNrpoSKo/SUkrQxxCZMjmNHuMoYsbWuCcqklefK30jeid1trQxo9pFAE15SsofNJIdOIcr5Rp4VZbbxIlzIq3R4yrZrKpVr3ADd/trTHkdch9ijJtV0e5kd6tuBJEhw+Jk+bjJJxOLkZLZyvAzDI3CeWe3MWrE4DEu888mSScSsRLHkaQNETwK+XlYWsRyIFqvd3IIsXOuHmJAinKtLlI9YiAZVDONA57MAn9Qkda7bs/BpCuSJFjX9FFCC/fYdfHnXRm8Zj8IoQSva78/fB4Kw5M05vJtvVeXvk5/uztUwYr1efDCBZi7wyZbLKAW4HAuolXK3W5HcABVf6VoA7wWOln4R9HmNe6/MVY787SgD4Sft8yds5vm4QRdAw7lHEhPI31vzqXaaRzxrcrwPzuLgEG4rxc89OaGWuf33Rrljqi4EO7sx9Thv0TJ7UJHwtRrzUGsyIgjj+itzc8yTzNugqFsVXZjvTujbGmopMvdhSXmA/Ul/8bVr8KzdkhUr/wBOPQg/ojqD+FYbdmW+JX7Mn/iet5s0fIRf5cf7grZcDfJG+KkHOMHyY/jSLtTWxjP7X9KNyU9UoSk3yGxh/SbjL4SM2YZcTEen6Mla4ygh7X5jmPGs16VIR6iun/fiP3P3VpcStg/mPjTkmnuHQBmaq+dqJmkqvnkrMoI2Y/E3kPjRm8bfNk/zE+Bqr2ZLxN7Pxo3eSX5rH/mp+41OL58gZXiThHkPhWf3nxNsPKf1T8RVk+JGUeQ+FZffCUNhJlPVCPvFSuR9DGrtIZhqPf4UjbTF+Y94rHz7PUdTQhiHfXUoJ9TKzq//ADNlH/YX9qT+SlHpUmH/AKdf2pP5aCTAk087NrLY0DD6XJh/6df2pP4V4emWbrh0/af+FVbbOvRGE3ZdwSEJ9nw76HSBB0fpkkP/AGE/bb+FTp6YX/wF/bb+Wh4dzwiPNigyRRIXaw42AF8qr3nvPeO+s3s/bkXbMZlWGEEkARGVxl5IxLrz6tbS2gF6SafA3S5OmbC3q2hi0Z8Ngo2CkDinyXJ/RDKL/wBaw8GzsTiGiHaQr2uLeJ1tbEpJpxM30soyk2BFjfS5vVhtTeQiKMRsFtGuV4+BpEkAe+YWOUEsoHPh1rGf2skixcWIZmkeJ1bjdmJVSbqSbm1iw8Mxrqx4pvDq7715XVnNlyxWbTDptf8AR9BbP2ZhsGnZwxqbAZmIBdr8yzEXJPO3KuX+mjdqFBFiIEWNnYowUBVYlS6tYaA6EHvuK2+w988NjUMkOZiuRXXI+dc5soZVBuLg6i4sCSbCq7evYw2lArca5QXiCsr3zAXJVLqxIAy2bUHoTXh+HyZY5lLJa72dGTRp0xq+hmNx91cFitmhCA8rccrIflY3DMF56pYG36J1oDfLZOOyPFCojwsRAWGEtdkNhmk0vI+oJBPv1NN2Z6OZwTNFiOxkViEdA2oGh5EFRe4tr10rfbLE5AEy3Yc2Vgyvrz5Ag9bEe2ujLmUJtxlq34fQ9TDgeTHU46duV7/2csidodj/ACZIZscgYjS2SK4B9pv7KkxW1sW6H5YksoGvdrytqOfjXRd6t22x2G7GLKMjq4J5BlB0IXlfMdfurmGMXE4ZpIpoXV0UsbAsuW4VZMwFshYgZuXS9dGDJHIn3s83xMfEeGkvhydVWxe4H0qPhsAMHDE3bDKryvMZETs1WNewT6vCguL2uW0N6l2T6ZMXAhWRUlUWy5ibqoHItzb3+2gPRNudg8fJImMmswAyRK+SRyTcsCRxi3Qa359L3Ppb3f2XhIEhwX96DXYCR5D2WU5jLckKb5bAWPsrfJjhN/MrOa8nCexkt6N7JNouqiFFyoqgLcJGLgnIOQBVUGvcbc6I2SxwzZg5kcqRZmIXW1gOdhcDWoNl7uYs4ORwmbslWZRqWaBvpMhGjoDqQDdbNpqattqwExYN8PHmZIO1e1ySAyG+W/6THl+lrpWeSVVFccfkj08GPFGDbVvf0Gtvdib/AN0c+Kl2B8iqEGhsTvzNGQJMKyE8szOt/K6CtDsjeclGdBZwcsqXsC17ZtPrA9eovRGPxhxUfZyxZhzBuLqe9TbSs1lt7xONprqQ+jTfZ8RtOGEwhQ/ajNnJtaGQ8svhb213XARFYo1YaqiA+YUA189bDMuz8UkyorFL5cwOU5lKnkQeTcq36emGRYkkkwqlXNsyyMg5gCwKtz+qSQDbQ6i+yafBDOmE02XEBFLMbAC5PcKxsPpcwvKRJk8cqsPua/3U7au/eExMJiw8wzuLkFHBWMEdo3EALAEX15UPZWmNK3QL6RN4oJcFZH17VbAgqTZWJK35gVr8XiAyMQQRdbEG4IJ76w+7WwImm7HtlmVV7R3W4Jci2j5jY2K/R5C46GtlisCkMGWMEKMgAvfQedRcpK2U0lSRT4me1VOIxdJtTaAXmQPbXP8AHekaG57JZJbGxYLlQX5XZrfDWojFsdpG1O2WiN0QPm53kCWty5g36+6pd5N5x6hEXR1bt+SgyDKFkAN0v4VkJt4F5HN+FR7Y2uDh1A/Sv9xoS3HsZqX0oYjkYEHTm9V2N38lmUoY1GYW0LXqWbEKTroaZG4B0Ara4r8JG/cpcTNQRatLLlPNQfZQrYVP0BVLIkTpOreqACmeqXohUJoiBMzBBa5Nhc2HtNYWaAceBAtbnVLLh8W+0GwgnWIyC8LcKoqquZhopZm0t3anwrbf8M7IZ5TyYBVQ3ZiTYWJ6de+1RPu3hjL20wVXVTku0hy3GhazlWtl7hqvKim3VDUlBapOrMwdy9pLJ2eMxKvA8bdpJHIrNGAysqorqpzkqLEaWJ7iDGfRhhZ2f5zJGSpsHysGa9yWl0sx7yDz51dbf2z6ukaSSIysXs63VTdiUVrk62PPkddBVSm2ImSXMwL5QqpfUhupA1tUp5E6ao9CMPD/AAHkctW+xh9/e2hxrI0DQDKgQFjIZEUZVcOOFrgAcIAFgLC1BPgxOkeePsmijKuQLGQ52dSwtcNlNr66L4VrcPg58RBJHFKwaN0ePOqNFHe+b5VrtExtyAs3I9KHwm7uOLtLjOzRbZOIC8i50AaOOFSzqHkQ5wLAka1o86SUL3XS9zmxYsWtye6f0Lj0WTQ9vMyo6B3giCZbqqiKaQsxGuojbnoSeprqGEYlAQpA8ifw/AVhMFgZtnQyMix4zCS8M4WykMMyZLknQGwOhGhGlr0TsXemTG5mjXs4iWWxYu6kmxSM6BEygaBb8Z1tpXnZ7k3Ncbf1x3IXh/jZKg+r+n1s0OHizCw1FyB5X086tMPgsoqPAwBVFv8Aan7Q2tDAgaeRY11a5NiwQZyqDmzaAWGutckE5ypcs9PLl0quiOY7xwz4XHSY3BTZGZDNLDKpizIhEYTI/wD1QcpIIOlyeEnXTw7Xwm1YXw5mXO0SGRI3YEEqrkRsQM4U89OlmFXG825ceOmhabMypcNGpA7RS8d8zk6ItyxA1bkCOtIu4WFwuKeaNFjVIxItibqzhxLZmJsuWMWAGmdtbG1d8p4544vdSS/Z7I87Fr1tPhsrtwtqQxYpMDEsLthmlkXEPCBLMXzB1W2qWzpxXJKjuqm9IO5Kq0kjOZcTiGlmLXZVC5gI0RNbKMwXVrDJfkLUFvljEixUbhXWQhHduSlCAqiPXSTMCxbQWbwqb0l72vL2Bw8gjDRyK9uFwbBipbmBq1rdSa7Lm9Li+ffvyEpYseRxmvLv7+pR7oekqbApHhnBMUczsSD8oiOCsipfQENZx4gg6GrffOSXDjD4rDsjEFyjog7NklQlWVOQFrjLyHKs9u7u7h5cK7TyLFMWtHo7ubBWuUDBQp1W5637qutwtptMvqWJSPLIsrYQklVWUCzIMjBsrE9D9JepvSzqKfxEnt95Vs13V7Ouv08kY4cj3j+Xv+wDcWaT18zTIWje/bExMVBbiDtw2Titr410DZXZSSMEZW1JsCDw5jY6cqG2zvZJ2OFOLlxCqxnjmbCExxKwUqgYHRmDnLlLC3Z6A3qv3N3RxUc14sK8XCSDOxEWttAVAN+4Hxqcig/nutvTYynKUKjV7+pscRsNZEKsNDyNtQehBrnO8cOJw5XDyIpiuuVxe7RoQU8AQVW/l43rra49I1X1hoomNwQXGXMujBSbX5/fT9p7GixUWVxmU8SsOYJGjKfyDUwbjv0KuzguPxbjyqr2Tt04fGxzkXCmzD9KNrq49qk/dW625ujJG5DrfU2NuFh3qazGN3XNrgf0rpi49Qp8mhw2M9UjkWGSyS2MT6gCMtZGBHPKrC4v9W1WO3ceYFhaOfEPmkRHDzOb2u+YBSFtZSCpBGoPTXP7KkaOHsnjE0X6Dc1J5lGGqnXpST7Mwtw3z5bAgKXhkVR3KWNwOXdyqU65KasKxu3+txWLi2yBwBPky4Nr6kZgQD7QKv5hhjy9Z/Zi/jVW+yMPfT1oa9Y4z8GqoNLklpl2k+b83onakB7AEaa8xUGzcVDbnLfuMTfFb/kVZY/aEMkYVWCkd5C/cbH7qzLqzHS8+nwqTCR3P+9WcuB7xfxFG7K2Tc6VVioqThz3VEYP1fz762J2H4UO2wDfl91TY6Ne46AUVgWhh+VxN7XIWyuwBW1ycgNgLjU1Xb27TOGjBw6CUi/bXvdEsuWQKPqZmy3vzqTdXf3GPhvkMJAFBdTI0zi7qAWJjVS1uJRzHPnobZ71aBXKWmPIRicfNjI29QTtBHI4ZhIAjBQbAE2GcgqbePOqbbO8Qw0EsbRtK2UBuEhiWOXi6qAW+7xr28HpO2hHE+TDJEUYnP2M7KU1sbsoQDlxX1sdBeufpts4/GviMVKcOGSztErPxRxHswqMxIuyrfXS99OdbYXlbepKvzZzZcOOc1Ph9fTz4Jdqb0u4i7FgWB4uFXCiwS5Vha5v1HM1W7RXKM63N3AsMoscpuRlPDqOXj0tUMW1ZGltwtmNmGUajNpcga2rpOwN1EDPJKqqsbEqVIyGyC7ctbHMMxPTwBq8ktLtnTijDFFqHBW7j77K0kkU0RQEhwIzwgqmQgrIb3N73v7NL0dtb0hetRMsaz4cZTdiwRWC24DIgubgFbAnpzqfAbb2bNiFjVy8jPkX5KXiJNtGUcvE6da2+H2YqgKqgACwFrAAdw6VwzwQ+JrcdzVZkopLnfyMbtLYM6QCCIq6Xwxji7cRoipAe0Zsx5vPK3LnlFzyoTcXA4+BlWSNDDK5b6RJizXPD0AJ6HTW9xrXR1w3gOQHLoNAPIcqm9X6dPdT03DS0KOaUZakD/8AFVQAOHW4vqjWGtrEgEA+FYreGRNoE5gvySG1zIAmdhYtlGZblRr3D39AeC9gRoLWHiOXKgMXu5BKwaWIMw5G5HvAOo8DessWJw36m0vFumlFW+/9GAxHpBxuDxjRbQtLGkbRkQfJ6yRAqVlIDC3Dc9OY6VT4/wBKuInaVZI4uzm0yrmzKrAIeIkjVRbUWu1/CuyyRARNHbRrgnmxDc7ny0uelZnaWyksEhgQm9iI0XUHlmtpYHvNbxnFbSh+RjjjKUvllX1YBs2HCbTQskLmSM21kyOCgEi63YMMxA1BAvqOhyu82x1w+IeKYP2RduykcWcop5i3MXsM1h5WrRtvWcIeyGFRFULcXEZuQCTwqQTqNb86vt3N4hj1cNFbIVVgx7RDmUNzI7+lu6qjgy4fnr5H9d/foc2TLjzSUZ7yi761a/j1Ob7v7HR57xQNPGoIbKw0NjkzhyMwPh7akfcuMsresjCFmmeHDmGQlOzXM7SOWumnW1tRauw4bZyxi0aKg1NlAUXPM2A50Li93RIAO0dNSSVtmII1XN01AI7qJ5ZuVxb9d/32/QailJy79FsjObobNIgC4phK0hY9WDK4QlZNOMhlHEe8i9uezjjIXLm0AsvMWHd1vTocKqjhAHs1qXJWDhrbci4yaMed0psRiiccIZYBmyZWeNlJtawSxPKxuTW0wmGWNFRBZVAUDU2AFgLnU6V5NOdSZ63crpEJVuQ47BLKhR9RofIjkRWI2/sbs1Nxr0a2jfnurfXqDGYZJEKSDMp5j+o1B8RRwUnRybA4EMbW17ql2hsJbXGnePxq42nsH1eTMCWjJADG1wTqVa33HrUO0EPZ318+7zq0zQxOM2XlOo9vSgFjyHUafnka0mKnDcJtf4+XjVc2H6cx3VVk0W27uCR9Ra/56Ve7ewaCIB41PjlF/fVRsDBlTdTcfeP41dbaxJ7MdR1qOpZhcVsOM6xExn9UkD2jl76s9zHZ5pIyCREqAva13N76d1rafxoWZVcFSSuYEXHS/WvYKbH4S7JH2yfpIASeWrKQdbWFVyKjoYwYqM4Ne6saPSyV0mhsRzujKfbZiPupP+b8f+GP2m/lqdEuwtjX727KL4d1S4fRm4ZDmjBu4XJqx0BynQlbeVFursXtZZ8NAHbDKmk0ri7yTMruLKgurBUbINRkFzqCNHj96zEoeVY1F7BrPcdc1rnSgot5oHVnjlDM7AuVR8xdVAW7Be5QBryFqxTnGLijq8PglOSkml07gu/Owxg8EfWMQ00cmRGRyEHAe0RYlBvlzA6A31GtuXItn4FppAsDOqkkICDwlui2Op5cteVat9hwYnFut5TI7Z0aRmKpx3fMjDM+Y5gB7b6WOh2fuzNgJ1nlQYoKCFEL5RHfQsEZQCbacxa5rpwf9e0pbv0/Qxzt6Wmra7dfN/7Id0vQ08bdtinBIIKohNtNeM2vzsdO6ugQZB8mhS40yhgT7RzqPZ+/+DmAUSGJypJSQdm2mtsx4B3fSrm2K3ilbaanD2LKGuSM2liLEj6vOt82JNOaZwY55JSUK5OpYTY8SnOsUaNyzKiK1uozAXtR6Q27qwmE3sxLafJk3tbs+v7VWUu8k4/wz/oP81cTTOrQzWLfqBTqxi7zTn/C/Yb+ek/tTPrYQ6fqv/PS3HoZtKUIfOsH/bLE5woWAXIH0Xv7s9WMe9M3/wBP9hv56e4/htmuEXhS9h4ViZd/p1YqqxHn9V+ht+nS4bf3EMCSsQtb6jdf9VMXw2bYw36XHspFwgGgUDyAA+6sIvpGnzhSIbH9Ru77dW0u9coXMBH48B0//ahoWhmpEdJkFc8X0kYnMVKQC36j/wA/lUx9IU4Oqw2te+Vz/wD0ooNLN0U8zXj7feKyWG3zlY6rFf7L+z69SPvPN0WL2q//AMlTQaWagn83pRKe6si+9so5rEf9L/z0se9kh+rF5ZX/AJ6KYaWa8HzpjnyrLRb3SE2KR36aPr3/AFqdid7HC3CIf2/406DSzQvErAhgCCLEaG48rVmMfspoQBfOjaAka9eF/H460EN/3uB2cY1/X/jROM3ld4mGSOzDnZrg9CLnmKKZSTRjttbOtcqNOvO4/pVbhpwCA/Lv/jV5LtAG4Y2b4+X8KpcZCLkp7Vtp7K0TKa6o1OyFFrgipNu2ZdDZveD51ntjYvL4ju6iptszkC6HT88+40q3Cyklcq1iK3O6WM0Hw6VgVx4Y2b760uwJShFtR3fwNDQJ0zo0mHjkHGiN5qrfEVXSbp4Um/q8H/4lpcNtIEc6edrgdT76y3RoYve4PLEypzPPwB51icDtSTBnKEDxk3ZW5E9SDzBNh5215VtsZP0H58SaxW8c7EZY1vrqb/cBb763SvYhScHqi9zX4bbOHkwqNHhmT5aIiYJeS9yFgRmK9oczLopJy9DYVvRBLHg3lnK9oivJlHFwoC2Ut+lYWuNL1Sbo7QzYeDtVRisaEXBOU2Aupa7A6c9eVa9ppGAycPXUAgi3LmCPdXBnyJtK6o6m5Pd1uZjZ+9MUqK6tZWHU3HiL6/Gg8U+FwUck2GEau7LoCMrMSOEC/CLEnKunM0n9kCBL2TxvIsjHswoiVc5zBGylrHKw1tqOlOk9GhkW641Fl+uqoGTpZbFsxtrqRr3Chyx/ifyl5XGGPXHeXYrMPiDK7SvludBlXKtx3dT5k61NNLc+PKgdv4STZeHZ55Y53LBIlUMoUkHKGFvAk+7xrSQbk4jKrExs2UXAY6NbXmLc61+NiSTT26ehzU9KcuXvXYqL2v4UG0ra2a1yPf3/AHiiNvYKTD2Eoy3GlmUg6juNU/rygi5ANmKgnV2VS2RQASzm1gOpIreFS3W5Etiwg1l1PIddfAX99Hr9w8LVUbLxishfiGoXkLggcSkdCOR7iDRnrotp4+ft/PWhlx4ASdb353P3ipMFIcjf6fz933UnqTleRFtenXnXoIyqsG0vY+7y86YgEvxC/eP4VczYklLfnwqjxH8PjR0T2BHh30MS5IkiU6nn11t+NSY6IdmGUcj48jpXsMQwYHWxvzt7qkmlzKV7+H7rUga2BdmzEEG/QW9nL4VozPcXHI6j+FZTCS8hysLHzv8A0q3wGLBXKe/T28/z402QiVmOfr/WlebLqP8AevStY+2oZ3FtOVBVEWKxvIgkWpZceJE5kNyPTXwoNm1I/NqjkiIsykX0BB0BBJGh9l/zq6J4I4MRZ8jcjyPUGrFncAgNytQC4ISH6Q52sNSbGzFRzNtPee6jIIPql+KwB8CdQL31ooZTY/EMTqT593tp2GmYizgggaEDQ9xpu2o8pI5kXAPRvI91dF2bu/Dh8B6yVSaTsllGfijFwDlC+F+Z1uOlEs2DEl8W7bUYpVu33b2SObNLLH/zqqbbfZeRjsHEX1RTm7gCb+4U7GbJxJF0w8x7x2T2P3Vs5d9JI8PhnWKP5ZpAVUNoEkCgIAeZB99S4XfSR8JPPliDRMgCcV7MwF3N/E2t1U1z5PtqWuGFJatG8099ejol+LrwZR8XjunLer4fFau/Y5biNiTjVoJlH60bi3tIq62LjMmj6edbnBb6OcNNNIIgUCZVUtcs5IAbiOnu5GhtjbQi2hI8WKgiDhQylQQxH1uK976qffVxnmxxyT8RhemDqTjJPs9k0rq1e5L8SpOKxyVy4tNd+t/QrotpLfQ5vL76k/4wPCqjbWCGFneJWzBSCD1AYA2NuoqtbG+NbSeOfzYt4vdN9nudeKc3H5+epNtLFW4V59fD+tVbRC3LU/nWjoIsxN/9zR2BwS2LHW1S3RrRV4DFPhRwNzYsVOqDyB5eYt1rs2xpy2HQvbNkW9iCL21swJBF+tzXIMdhwzWPn8KscDtqdEyJNIqLYBR2ZAHcCylgPbXn+LwvMlXJtyqCv7ZQ4LamOE+ch+wIyqGOYR2YHUWq0wG+LbRmCYGA2TikklKqoWxCg5bn6Vj7D4kO2NvMmNkGDxuEglVjYMBkIudTYDn5EVo9jbkw7PmlGHLdnMEbIxzFChcWDHUg5utyLczXS8WOOG2rdJfTojJzyLIldI5P6T8VN2i4edLgBZODUNbhLlzYKMxOltLjwrfbi4PCY3Z5PbYqdZHvMk2IcMkijiQiMrZDcHLfKeE20sKL02bNAwqzoSriTsjYniSUEsp8Lop9lc03Q2aZJQglljDhg3ZsVJGU6G3MefjT+FHJ4daflrsZztZN3dnYsNjdk4nExYSFs0cCyMsagrhb/WvISM1rnloS3M03e7Yez8MVm9XLPFeRQJpVQMuo0DWBvblXFt4XVVgjiQIvYRO+pYPK6jPIM30CQFBA04RVtvBvViJcDDHIwICpGWAIZl7MMMxJNzawv1tSn4OdxeOTrrvv+hUZq3r3pBMm+c+MlBMUccSaKkShAovc3P1ibfdoKt8LtbDEuJJWjbMAiniaw4ugs2oy6lde+1Y3YkmVB7fxojZuyRicSxLMBGRoeK+pIy8so8Na9KeLHhrbajhwTz587wx9DbYPapdb6gEHnp5eXOmST2AvzI7+lB+rEAZWsOMWt0VstAessSLnrl+H41wxafB7OXDPFWtE+IxNr+2kbaYFr9VGvnQOMkP3A0kRvYH9H4Voc3ULw+L4rA86P7a3lWYIyOCO8Vc57oPEE/fek0CI8RPlkuOuvvuDRODx1jfuOvkdDVRj30B8bfA/jSYaQ2PkaroR1NXNPdj+fKhRitbX58vOgsPOcqHrbL+ydDUeIkN/v/G1Qi2TzSEez4dR+fGkXF3FifL+FDTy3Gv5tVc7kH3+8VXJPBaxtfkPZUkklxf83HI0DgpDeicW1uXXWgAXGYjNoedj76uNnb+NhkyAlo+sboHjPfoTp7LVltoyEEEcx+FB4o3F+/8AGt4SWlwlFNPo1fH8/U5suFZGnbTXZ1ydUwfpXw7BRJhF4dRlCWUk3JVSNNdedE/819ni4OFcZufyUFm1vrxa6661yLDG1Nxuo1rz5/8AHeHlLaLXlKXn37lxTXW/Rf0dVl9LuBF1TBsepBSFQbXte1+8+81X4v0sdsxaJFiblmCKZQLW+meWmmgrlYlNKrEG4rqw+B8PhepQTf8Ak3L9G6/QznDWqtrypfsjY4jbIZiSSb6knmSeZOutDHaQ76p4nzLUDc+vvrabeSTk+TSEFjiorhH/2Q=="/>
          <p:cNvSpPr>
            <a:spLocks noChangeAspect="1" noChangeArrowheads="1"/>
          </p:cNvSpPr>
          <p:nvPr/>
        </p:nvSpPr>
        <p:spPr bwMode="auto">
          <a:xfrm>
            <a:off x="63500" y="-652463"/>
            <a:ext cx="1885950" cy="1333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4" name="Picture 4" descr="http://www.ikeaddict.com/public/pub/ikea_storage1.jpg"/>
          <p:cNvPicPr>
            <a:picLocks noChangeAspect="1" noChangeArrowheads="1"/>
          </p:cNvPicPr>
          <p:nvPr/>
        </p:nvPicPr>
        <p:blipFill>
          <a:blip r:embed="rId3" cstate="print"/>
          <a:srcRect/>
          <a:stretch>
            <a:fillRect/>
          </a:stretch>
        </p:blipFill>
        <p:spPr bwMode="auto">
          <a:xfrm>
            <a:off x="4499992" y="3711410"/>
            <a:ext cx="4283968" cy="302995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784976" cy="4832092"/>
          </a:xfrm>
          <a:prstGeom prst="rect">
            <a:avLst/>
          </a:prstGeom>
        </p:spPr>
        <p:txBody>
          <a:bodyPr wrap="square">
            <a:spAutoFit/>
          </a:bodyPr>
          <a:lstStyle/>
          <a:p>
            <a:pPr algn="just"/>
            <a:r>
              <a:rPr lang="fr-FR" sz="2200" u="sng" dirty="0" smtClean="0">
                <a:solidFill>
                  <a:srgbClr val="A23851"/>
                </a:solidFill>
                <a:cs typeface="Times New Roman" pitchFamily="18" charset="0"/>
              </a:rPr>
              <a:t>Les enseignes essaient de donner confiance aux clients avec leurs messages basés sur:</a:t>
            </a:r>
          </a:p>
          <a:p>
            <a:pPr algn="just"/>
            <a:endParaRPr lang="fr-FR" sz="2200" u="sng" dirty="0" smtClean="0">
              <a:solidFill>
                <a:srgbClr val="A23851"/>
              </a:solidFill>
              <a:cs typeface="Times New Roman" pitchFamily="18" charset="0"/>
            </a:endParaRPr>
          </a:p>
          <a:p>
            <a:pPr algn="just">
              <a:buFont typeface="Arial" pitchFamily="34" charset="0"/>
              <a:buChar char="•"/>
            </a:pPr>
            <a:r>
              <a:rPr lang="fr-FR" sz="2200" dirty="0" smtClean="0">
                <a:cs typeface="Times New Roman" pitchFamily="18" charset="0"/>
              </a:rPr>
              <a:t> les prix abordables</a:t>
            </a:r>
          </a:p>
          <a:p>
            <a:pPr algn="just">
              <a:buFont typeface="Arial" pitchFamily="34" charset="0"/>
              <a:buChar char="•"/>
            </a:pPr>
            <a:r>
              <a:rPr lang="fr-FR" sz="2200" dirty="0" smtClean="0">
                <a:cs typeface="Times New Roman" pitchFamily="18" charset="0"/>
              </a:rPr>
              <a:t> la durabilité</a:t>
            </a:r>
          </a:p>
          <a:p>
            <a:pPr algn="just">
              <a:buFont typeface="Arial" pitchFamily="34" charset="0"/>
              <a:buChar char="•"/>
            </a:pPr>
            <a:r>
              <a:rPr lang="fr-FR" sz="2200" dirty="0" smtClean="0">
                <a:cs typeface="Times New Roman" pitchFamily="18" charset="0"/>
              </a:rPr>
              <a:t> le design</a:t>
            </a:r>
          </a:p>
          <a:p>
            <a:pPr algn="just">
              <a:buFont typeface="Arial" pitchFamily="34" charset="0"/>
              <a:buChar char="•"/>
            </a:pPr>
            <a:r>
              <a:rPr lang="fr-FR" sz="2200" dirty="0" smtClean="0">
                <a:cs typeface="Times New Roman" pitchFamily="18" charset="0"/>
              </a:rPr>
              <a:t> la fonctionnalité</a:t>
            </a:r>
          </a:p>
          <a:p>
            <a:pPr algn="just">
              <a:buFont typeface="Arial" pitchFamily="34" charset="0"/>
              <a:buChar char="•"/>
            </a:pPr>
            <a:r>
              <a:rPr lang="fr-FR" sz="2200" dirty="0" smtClean="0">
                <a:cs typeface="Times New Roman" pitchFamily="18" charset="0"/>
              </a:rPr>
              <a:t> le choix</a:t>
            </a:r>
          </a:p>
          <a:p>
            <a:pPr algn="just">
              <a:buFont typeface="Arial" pitchFamily="34" charset="0"/>
              <a:buChar char="•"/>
            </a:pPr>
            <a:endParaRPr lang="fr-FR" sz="2200" dirty="0" smtClean="0">
              <a:cs typeface="Times New Roman" pitchFamily="18" charset="0"/>
            </a:endParaRPr>
          </a:p>
          <a:p>
            <a:pPr algn="just"/>
            <a:r>
              <a:rPr lang="fr-FR" sz="2200" dirty="0" smtClean="0">
                <a:cs typeface="Times New Roman" pitchFamily="18" charset="0"/>
              </a:rPr>
              <a:t>Slogan Leroy Merlin: « Leroy Merlin et vos envies prennent vie »</a:t>
            </a:r>
          </a:p>
          <a:p>
            <a:pPr algn="just"/>
            <a:r>
              <a:rPr lang="fr-FR" sz="2200" dirty="0" smtClean="0">
                <a:cs typeface="Times New Roman" pitchFamily="18" charset="0"/>
              </a:rPr>
              <a:t>Slogan IKEA: « des prix bas mais pas à n’importe quel prix »</a:t>
            </a:r>
          </a:p>
          <a:p>
            <a:pPr algn="just"/>
            <a:r>
              <a:rPr lang="fr-FR" sz="2200" dirty="0" smtClean="0">
                <a:cs typeface="Times New Roman" pitchFamily="18" charset="0"/>
              </a:rPr>
              <a:t>Slogan Conforama: « Bien chez soi, bien moins cher »</a:t>
            </a:r>
          </a:p>
          <a:p>
            <a:pPr algn="just"/>
            <a:r>
              <a:rPr lang="fr-FR" sz="2200" dirty="0" smtClean="0">
                <a:cs typeface="Times New Roman" pitchFamily="18" charset="0"/>
              </a:rPr>
              <a:t>Slogan Atlas: « Votre choix qualité vie »</a:t>
            </a:r>
          </a:p>
          <a:p>
            <a:pPr algn="just"/>
            <a:r>
              <a:rPr lang="fr-FR" sz="2200" dirty="0" smtClean="0">
                <a:cs typeface="Times New Roman" pitchFamily="18" charset="0"/>
              </a:rPr>
              <a:t>Slogan IKEA: « </a:t>
            </a:r>
            <a:r>
              <a:rPr lang="fr-FR" sz="2200" dirty="0" err="1" smtClean="0">
                <a:cs typeface="Times New Roman" pitchFamily="18" charset="0"/>
              </a:rPr>
              <a:t>Njut</a:t>
            </a:r>
            <a:r>
              <a:rPr lang="fr-FR" sz="2200" dirty="0" smtClean="0">
                <a:cs typeface="Times New Roman" pitchFamily="18" charset="0"/>
              </a:rPr>
              <a:t>= profiter, vibrer, s’éclater »</a:t>
            </a:r>
          </a:p>
        </p:txBody>
      </p:sp>
      <p:grpSp>
        <p:nvGrpSpPr>
          <p:cNvPr id="3" name="Groupe 5"/>
          <p:cNvGrpSpPr/>
          <p:nvPr/>
        </p:nvGrpSpPr>
        <p:grpSpPr>
          <a:xfrm>
            <a:off x="18678" y="-27384"/>
            <a:ext cx="9125322" cy="1296144"/>
            <a:chOff x="18678" y="-27384"/>
            <a:chExt cx="9125322" cy="1296144"/>
          </a:xfrm>
        </p:grpSpPr>
        <p:pic>
          <p:nvPicPr>
            <p:cNvPr id="4"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5" name="Rectangle 4"/>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2050" name="Picture 2" descr="http://www.web-libre.org/medias/img/articles/4b6538a44a1dfdc2b83477cd76dee98e-2.jpg"/>
          <p:cNvPicPr>
            <a:picLocks noChangeAspect="1" noChangeArrowheads="1"/>
          </p:cNvPicPr>
          <p:nvPr/>
        </p:nvPicPr>
        <p:blipFill>
          <a:blip r:embed="rId3" cstate="print"/>
          <a:srcRect/>
          <a:stretch>
            <a:fillRect/>
          </a:stretch>
        </p:blipFill>
        <p:spPr bwMode="auto">
          <a:xfrm>
            <a:off x="5575126" y="2060848"/>
            <a:ext cx="2381250" cy="2381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71600" y="2132856"/>
            <a:ext cx="7572375" cy="4219575"/>
          </a:xfrm>
          <a:prstGeom prst="rect">
            <a:avLst/>
          </a:prstGeom>
          <a:noFill/>
          <a:ln w="9525">
            <a:noFill/>
            <a:miter lim="800000"/>
            <a:headEnd/>
            <a:tailEnd/>
          </a:ln>
        </p:spPr>
      </p:pic>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9" name="ZoneTexte 8"/>
          <p:cNvSpPr txBox="1"/>
          <p:nvPr/>
        </p:nvSpPr>
        <p:spPr>
          <a:xfrm>
            <a:off x="251520" y="1484784"/>
            <a:ext cx="2592288" cy="400110"/>
          </a:xfrm>
          <a:prstGeom prst="rect">
            <a:avLst/>
          </a:prstGeom>
          <a:noFill/>
        </p:spPr>
        <p:txBody>
          <a:bodyPr wrap="square" rtlCol="0">
            <a:spAutoFit/>
          </a:bodyPr>
          <a:lstStyle/>
          <a:p>
            <a:r>
              <a:rPr lang="fr-FR" sz="2000" b="1" dirty="0" smtClean="0">
                <a:solidFill>
                  <a:srgbClr val="A23851"/>
                </a:solidFill>
              </a:rPr>
              <a:t>Par quels médias ? </a:t>
            </a:r>
            <a:endParaRPr lang="fr-FR" sz="2000" b="1" dirty="0">
              <a:solidFill>
                <a:srgbClr val="A2385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323528" y="1844824"/>
            <a:ext cx="8496944" cy="5109091"/>
          </a:xfrm>
          <a:prstGeom prst="rect">
            <a:avLst/>
          </a:prstGeom>
          <a:noFill/>
        </p:spPr>
        <p:txBody>
          <a:bodyPr wrap="square" rtlCol="0">
            <a:spAutoFit/>
          </a:bodyPr>
          <a:lstStyle/>
          <a:p>
            <a:pPr algn="just"/>
            <a:r>
              <a:rPr lang="fr-FR" sz="2200" dirty="0" smtClean="0"/>
              <a:t>Aujourd’hui l’univers de la décoration et de l’ameublement touche la population dans sa quasi totalité. Le secteur se développe de plus en plus seulement, pour que le consommateur s’y intéresse et consomme, les enseignes doivent redoubler d’efforts en termes de communication pour attirer le consommateur et lui donner envie d’acheter. </a:t>
            </a:r>
            <a:endParaRPr lang="fr-FR" sz="2200"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3081" name="Picture 9" descr="http://imworld.aufeminin.com/dossiers/D20080905/Kramfors-p40-ambiance-103036_L.jpg"/>
          <p:cNvPicPr>
            <a:picLocks noChangeAspect="1" noChangeArrowheads="1"/>
          </p:cNvPicPr>
          <p:nvPr/>
        </p:nvPicPr>
        <p:blipFill>
          <a:blip r:embed="rId3" cstate="print"/>
          <a:srcRect/>
          <a:stretch>
            <a:fillRect/>
          </a:stretch>
        </p:blipFill>
        <p:spPr bwMode="auto">
          <a:xfrm>
            <a:off x="4516464" y="4149080"/>
            <a:ext cx="3871960" cy="20811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deco.journaldesfemmes.com/interieur/conseil/comment-amenager-intelligemment-un-studio/image/couv-ikea-deco-interieur-483692.jpg"/>
          <p:cNvPicPr>
            <a:picLocks noChangeAspect="1" noChangeArrowheads="1"/>
          </p:cNvPicPr>
          <p:nvPr/>
        </p:nvPicPr>
        <p:blipFill>
          <a:blip r:embed="rId2" cstate="print"/>
          <a:srcRect/>
          <a:stretch>
            <a:fillRect/>
          </a:stretch>
        </p:blipFill>
        <p:spPr bwMode="auto">
          <a:xfrm>
            <a:off x="5724129" y="4437112"/>
            <a:ext cx="3024336" cy="2321002"/>
          </a:xfrm>
          <a:prstGeom prst="rect">
            <a:avLst/>
          </a:prstGeom>
          <a:ln>
            <a:noFill/>
          </a:ln>
          <a:effectLst>
            <a:softEdge rad="112500"/>
          </a:effectLst>
        </p:spPr>
      </p:pic>
      <p:sp>
        <p:nvSpPr>
          <p:cNvPr id="3" name="Rectangle 2"/>
          <p:cNvSpPr/>
          <p:nvPr/>
        </p:nvSpPr>
        <p:spPr>
          <a:xfrm>
            <a:off x="179512" y="1412776"/>
            <a:ext cx="8712968" cy="3170099"/>
          </a:xfrm>
          <a:prstGeom prst="rect">
            <a:avLst/>
          </a:prstGeom>
        </p:spPr>
        <p:txBody>
          <a:bodyPr wrap="square">
            <a:spAutoFit/>
          </a:bodyPr>
          <a:lstStyle/>
          <a:p>
            <a:pPr algn="just"/>
            <a:r>
              <a:rPr lang="fr-FR" sz="2000" b="1" dirty="0" smtClean="0">
                <a:solidFill>
                  <a:srgbClr val="A23851"/>
                </a:solidFill>
                <a:cs typeface="Times New Roman" pitchFamily="18" charset="0"/>
              </a:rPr>
              <a:t>la communication en magasins </a:t>
            </a:r>
            <a:r>
              <a:rPr lang="fr-FR" sz="2000" dirty="0" smtClean="0">
                <a:cs typeface="Times New Roman" pitchFamily="18" charset="0"/>
              </a:rPr>
              <a:t>(merchandising, guidage client, service client, distribution…) est très importante pour guider, orienter, informer et transformer le visiteur en client. En effet, les magasins étant la plupart du temps identiques et offrant dans la majorité des cas les mêmes produits, les enseignes doivent les mettre en valeur. C’est par excellence le lieu de rencontre entre la marque et ses clients, qui doivent en plus de trouver les produits qui répondent à leur besoins, être inspirés par les ambiances, avoir une expérience de visite agréable et un service de bonne qualité.</a:t>
            </a:r>
          </a:p>
          <a:p>
            <a:pPr algn="just"/>
            <a:r>
              <a:rPr lang="fr-FR" sz="2000" dirty="0" smtClean="0">
                <a:cs typeface="Times New Roman" pitchFamily="18" charset="0"/>
              </a:rPr>
              <a:t>Exemple </a:t>
            </a:r>
            <a:r>
              <a:rPr lang="fr-FR" sz="2000" b="1" dirty="0" smtClean="0">
                <a:solidFill>
                  <a:srgbClr val="A23851"/>
                </a:solidFill>
                <a:cs typeface="Times New Roman" pitchFamily="18" charset="0"/>
              </a:rPr>
              <a:t>IKEA</a:t>
            </a:r>
            <a:r>
              <a:rPr lang="fr-FR" sz="2000" dirty="0" smtClean="0">
                <a:cs typeface="Times New Roman" pitchFamily="18" charset="0"/>
              </a:rPr>
              <a:t> : l’enseigne partage son expertise de l’aménagement et de la décoration avec ses clients en recréant des ambiances.</a:t>
            </a:r>
          </a:p>
        </p:txBody>
      </p:sp>
      <p:grpSp>
        <p:nvGrpSpPr>
          <p:cNvPr id="4" name="Groupe 5"/>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412776"/>
            <a:ext cx="8496944" cy="5970865"/>
          </a:xfrm>
          <a:prstGeom prst="rect">
            <a:avLst/>
          </a:prstGeom>
          <a:noFill/>
        </p:spPr>
        <p:txBody>
          <a:bodyPr wrap="square" rtlCol="0">
            <a:spAutoFit/>
          </a:bodyPr>
          <a:lstStyle/>
          <a:p>
            <a:pPr algn="just"/>
            <a:r>
              <a:rPr lang="fr-FR" sz="2000" dirty="0" smtClean="0">
                <a:cs typeface="Times New Roman" pitchFamily="18" charset="0"/>
              </a:rPr>
              <a:t>La stratégie de communication des enseignes en général, est organisée autour de deux pôles complémentaires: </a:t>
            </a:r>
            <a:r>
              <a:rPr lang="fr-FR" sz="2000" b="1" dirty="0" smtClean="0">
                <a:solidFill>
                  <a:srgbClr val="A23851"/>
                </a:solidFill>
                <a:cs typeface="Times New Roman" pitchFamily="18" charset="0"/>
              </a:rPr>
              <a:t>la communication grand public</a:t>
            </a:r>
            <a:r>
              <a:rPr lang="fr-FR" sz="2000" dirty="0" smtClean="0">
                <a:solidFill>
                  <a:srgbClr val="A23851"/>
                </a:solidFill>
                <a:cs typeface="Times New Roman" pitchFamily="18" charset="0"/>
              </a:rPr>
              <a:t> </a:t>
            </a:r>
            <a:r>
              <a:rPr lang="fr-FR" sz="2000" dirty="0" smtClean="0">
                <a:cs typeface="Times New Roman" pitchFamily="18" charset="0"/>
              </a:rPr>
              <a:t>et </a:t>
            </a:r>
            <a:r>
              <a:rPr lang="fr-FR" sz="2000" b="1" dirty="0" smtClean="0">
                <a:solidFill>
                  <a:srgbClr val="A23851"/>
                </a:solidFill>
                <a:cs typeface="Times New Roman" pitchFamily="18" charset="0"/>
              </a:rPr>
              <a:t>le marketing relationnel.</a:t>
            </a:r>
            <a:endParaRPr lang="fr-FR" sz="2000" dirty="0" smtClean="0">
              <a:solidFill>
                <a:srgbClr val="A23851"/>
              </a:solidFill>
              <a:cs typeface="Times New Roman" pitchFamily="18" charset="0"/>
            </a:endParaRPr>
          </a:p>
          <a:p>
            <a:pPr algn="just"/>
            <a:r>
              <a:rPr lang="fr-FR" sz="2000" dirty="0" smtClean="0">
                <a:cs typeface="Times New Roman" pitchFamily="18" charset="0"/>
              </a:rPr>
              <a:t>Concernant, la communication grand public, il s’agit d’attirer et de séduire. Celle-ci regroupe les </a:t>
            </a:r>
            <a:r>
              <a:rPr lang="fr-FR" sz="2000" b="1" dirty="0" smtClean="0">
                <a:solidFill>
                  <a:srgbClr val="A23851"/>
                </a:solidFill>
                <a:cs typeface="Times New Roman" pitchFamily="18" charset="0"/>
              </a:rPr>
              <a:t>catalogues</a:t>
            </a:r>
            <a:r>
              <a:rPr lang="fr-FR" sz="2000" dirty="0" smtClean="0">
                <a:cs typeface="Times New Roman" pitchFamily="18" charset="0"/>
              </a:rPr>
              <a:t>, les </a:t>
            </a:r>
            <a:r>
              <a:rPr lang="fr-FR" sz="2000" b="1" dirty="0" smtClean="0">
                <a:solidFill>
                  <a:srgbClr val="A23851"/>
                </a:solidFill>
                <a:cs typeface="Times New Roman" pitchFamily="18" charset="0"/>
              </a:rPr>
              <a:t>sites internet </a:t>
            </a:r>
            <a:r>
              <a:rPr lang="fr-FR" sz="2000" dirty="0" smtClean="0">
                <a:cs typeface="Times New Roman" pitchFamily="18" charset="0"/>
              </a:rPr>
              <a:t>et l’usage des </a:t>
            </a:r>
            <a:r>
              <a:rPr lang="fr-FR" sz="2000" b="1" dirty="0" smtClean="0">
                <a:solidFill>
                  <a:srgbClr val="A23851"/>
                </a:solidFill>
                <a:cs typeface="Times New Roman" pitchFamily="18" charset="0"/>
              </a:rPr>
              <a:t>différents médias publicitaires </a:t>
            </a:r>
            <a:r>
              <a:rPr lang="fr-FR" sz="2000" dirty="0" smtClean="0">
                <a:cs typeface="Times New Roman" pitchFamily="18" charset="0"/>
              </a:rPr>
              <a:t>(presse écrite, radio, télévision, cinéma, affichage…)</a:t>
            </a:r>
          </a:p>
          <a:p>
            <a:pPr algn="just"/>
            <a:endParaRPr lang="fr-FR" sz="800" dirty="0" smtClean="0">
              <a:cs typeface="Times New Roman" pitchFamily="18" charset="0"/>
            </a:endParaRPr>
          </a:p>
          <a:p>
            <a:pPr algn="just"/>
            <a:r>
              <a:rPr lang="fr-FR" sz="2000" i="1" dirty="0" smtClean="0">
                <a:cs typeface="Times New Roman" pitchFamily="18" charset="0"/>
              </a:rPr>
              <a:t>Catalogues Castorama, IKEA et FLY:</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3074" name="Picture 2" descr="http://www.notreloft.com/images/catalogue-castorama.jpg"/>
          <p:cNvPicPr>
            <a:picLocks noChangeAspect="1" noChangeArrowheads="1"/>
          </p:cNvPicPr>
          <p:nvPr/>
        </p:nvPicPr>
        <p:blipFill>
          <a:blip r:embed="rId3" cstate="print"/>
          <a:srcRect/>
          <a:stretch>
            <a:fillRect/>
          </a:stretch>
        </p:blipFill>
        <p:spPr bwMode="auto">
          <a:xfrm>
            <a:off x="539552" y="3789040"/>
            <a:ext cx="2455168" cy="3068960"/>
          </a:xfrm>
          <a:prstGeom prst="rect">
            <a:avLst/>
          </a:prstGeom>
          <a:noFill/>
        </p:spPr>
      </p:pic>
      <p:pic>
        <p:nvPicPr>
          <p:cNvPr id="3076" name="Picture 4" descr="http://www.leblogdeco.fr/wp-content/2011/08/catalogue-ikea-2012-540x632.jpg"/>
          <p:cNvPicPr>
            <a:picLocks noChangeAspect="1" noChangeArrowheads="1"/>
          </p:cNvPicPr>
          <p:nvPr/>
        </p:nvPicPr>
        <p:blipFill>
          <a:blip r:embed="rId4" cstate="print"/>
          <a:srcRect/>
          <a:stretch>
            <a:fillRect/>
          </a:stretch>
        </p:blipFill>
        <p:spPr bwMode="auto">
          <a:xfrm>
            <a:off x="3491880" y="3918937"/>
            <a:ext cx="2376264" cy="2939063"/>
          </a:xfrm>
          <a:prstGeom prst="rect">
            <a:avLst/>
          </a:prstGeom>
          <a:noFill/>
        </p:spPr>
      </p:pic>
      <p:pic>
        <p:nvPicPr>
          <p:cNvPr id="69635" name="Picture 3" descr="http://media.nostrodomus.fr/media/20/4100/c/270x203/1/875bc0af81b169c91e86ffcbf8edb04e.jpg"/>
          <p:cNvPicPr>
            <a:picLocks noChangeAspect="1" noChangeArrowheads="1"/>
          </p:cNvPicPr>
          <p:nvPr/>
        </p:nvPicPr>
        <p:blipFill>
          <a:blip r:embed="rId5" cstate="print"/>
          <a:srcRect l="13725"/>
          <a:stretch>
            <a:fillRect/>
          </a:stretch>
        </p:blipFill>
        <p:spPr bwMode="auto">
          <a:xfrm>
            <a:off x="6191672" y="3874346"/>
            <a:ext cx="2952328" cy="29836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556792"/>
            <a:ext cx="8496944" cy="6463308"/>
          </a:xfrm>
          <a:prstGeom prst="rect">
            <a:avLst/>
          </a:prstGeom>
          <a:noFill/>
        </p:spPr>
        <p:txBody>
          <a:bodyPr wrap="square" rtlCol="0">
            <a:spAutoFit/>
          </a:bodyPr>
          <a:lstStyle/>
          <a:p>
            <a:pPr algn="just"/>
            <a:r>
              <a:rPr lang="fr-FR" sz="2000" b="1" dirty="0" smtClean="0">
                <a:solidFill>
                  <a:srgbClr val="A23851"/>
                </a:solidFill>
                <a:cs typeface="Times New Roman" pitchFamily="18" charset="0"/>
              </a:rPr>
              <a:t>Le marketing relationnel</a:t>
            </a:r>
            <a:r>
              <a:rPr lang="fr-FR" sz="2000" dirty="0" smtClean="0">
                <a:solidFill>
                  <a:srgbClr val="A23851"/>
                </a:solidFill>
                <a:cs typeface="Times New Roman" pitchFamily="18" charset="0"/>
              </a:rPr>
              <a:t> </a:t>
            </a:r>
            <a:r>
              <a:rPr lang="fr-FR" sz="2000" dirty="0" smtClean="0"/>
              <a:t>vise à créer et animer une "relation" entre une marque et son marché cible. Pour ce faire, les entreprises offrent la plupart du temps à leurs clients des avantages visant à encourager leur fidélité (invitations, informations en avant-première ou exclusivité, conseils, etc.) ainsi que des offres promotionnelles conçues sur des modèles de ventes incitatives (produits/services de gamme supérieure) ou de ventes croisées (produits/services complémentaires).</a:t>
            </a:r>
          </a:p>
          <a:p>
            <a:pPr algn="just"/>
            <a:r>
              <a:rPr lang="fr-FR" sz="2000" dirty="0" smtClean="0">
                <a:cs typeface="Times New Roman" pitchFamily="18" charset="0"/>
              </a:rPr>
              <a:t>Prenons l’exemple d’IKEA qui a créé la </a:t>
            </a:r>
            <a:r>
              <a:rPr lang="fr-FR" sz="2000" b="1" dirty="0" smtClean="0">
                <a:solidFill>
                  <a:srgbClr val="A23851"/>
                </a:solidFill>
                <a:cs typeface="Times New Roman" pitchFamily="18" charset="0"/>
              </a:rPr>
              <a:t>carte IKEA FAMILY</a:t>
            </a:r>
            <a:r>
              <a:rPr lang="fr-FR" sz="2000" dirty="0" smtClean="0">
                <a:cs typeface="Times New Roman" pitchFamily="18" charset="0"/>
              </a:rPr>
              <a:t> permettant de nombreuses réductions</a:t>
            </a:r>
            <a:r>
              <a:rPr lang="fr-FR" dirty="0" smtClean="0">
                <a:cs typeface="Times New Roman" pitchFamily="18" charset="0"/>
              </a:rPr>
              <a:t>.</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70660" name="Picture 4" descr="http://moncahierdebrouillon.files.wordpress.com/2011/11/carte_family.jpg?w=640"/>
          <p:cNvPicPr>
            <a:picLocks noChangeAspect="1" noChangeArrowheads="1"/>
          </p:cNvPicPr>
          <p:nvPr/>
        </p:nvPicPr>
        <p:blipFill>
          <a:blip r:embed="rId3" cstate="print"/>
          <a:srcRect/>
          <a:stretch>
            <a:fillRect/>
          </a:stretch>
        </p:blipFill>
        <p:spPr bwMode="auto">
          <a:xfrm>
            <a:off x="3059832" y="4421510"/>
            <a:ext cx="3800030" cy="24364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6" name="ZoneTexte 5"/>
          <p:cNvSpPr txBox="1"/>
          <p:nvPr/>
        </p:nvSpPr>
        <p:spPr>
          <a:xfrm>
            <a:off x="251520" y="1556792"/>
            <a:ext cx="8496944" cy="5816977"/>
          </a:xfrm>
          <a:prstGeom prst="rect">
            <a:avLst/>
          </a:prstGeom>
          <a:noFill/>
        </p:spPr>
        <p:txBody>
          <a:bodyPr wrap="square" rtlCol="0">
            <a:spAutoFit/>
          </a:bodyPr>
          <a:lstStyle/>
          <a:p>
            <a:pPr algn="just"/>
            <a:r>
              <a:rPr lang="fr-FR" sz="2000" b="1" dirty="0" smtClean="0">
                <a:solidFill>
                  <a:srgbClr val="A23851"/>
                </a:solidFill>
                <a:cs typeface="Times New Roman" pitchFamily="18" charset="0"/>
              </a:rPr>
              <a:t>Magazines spécialisées : </a:t>
            </a:r>
            <a:r>
              <a:rPr lang="fr-FR" sz="2000" dirty="0" smtClean="0">
                <a:cs typeface="Times New Roman" pitchFamily="18" charset="0"/>
              </a:rPr>
              <a:t>Par ailleurs, d’autres outils de communication sont utilisés pour communiquer auprès des consommateurs. On parlera plus de communication indirect pour les entreprises. Les enseignes ne sont pas à l’origine de la communication mais en tire tout autant profit.</a:t>
            </a:r>
          </a:p>
          <a:p>
            <a:pPr algn="just"/>
            <a:r>
              <a:rPr lang="fr-FR" sz="2000" dirty="0" smtClean="0">
                <a:cs typeface="Times New Roman" pitchFamily="18" charset="0"/>
              </a:rPr>
              <a:t>Prenons l’exemple du magazine Art &amp; Décoration. Aujourd’hui plus de 250 magazines se disputent le secteur.</a:t>
            </a:r>
          </a:p>
          <a:p>
            <a:pPr algn="just"/>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p>
          <a:p>
            <a:endParaRPr lang="fr-FR" dirty="0"/>
          </a:p>
        </p:txBody>
      </p:sp>
      <p:pic>
        <p:nvPicPr>
          <p:cNvPr id="9" name="Image 8"/>
          <p:cNvPicPr/>
          <p:nvPr/>
        </p:nvPicPr>
        <p:blipFill>
          <a:blip r:embed="rId3" cstate="print"/>
          <a:srcRect l="29107" t="23847" r="20618" b="34706"/>
          <a:stretch>
            <a:fillRect/>
          </a:stretch>
        </p:blipFill>
        <p:spPr bwMode="auto">
          <a:xfrm>
            <a:off x="2195736" y="3501008"/>
            <a:ext cx="5400600"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787</Words>
  <Application>Microsoft Office PowerPoint</Application>
  <PresentationFormat>Affichage à l'écran (4:3)</PresentationFormat>
  <Paragraphs>181</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Manon</dc:creator>
  <cp:lastModifiedBy>Manon</cp:lastModifiedBy>
  <cp:revision>1</cp:revision>
  <dcterms:created xsi:type="dcterms:W3CDTF">2012-05-20T10:48:43Z</dcterms:created>
  <dcterms:modified xsi:type="dcterms:W3CDTF">2012-05-20T10:51:30Z</dcterms:modified>
</cp:coreProperties>
</file>