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3" r:id="rId1"/>
  </p:sldMasterIdLst>
  <p:sldIdLst>
    <p:sldId id="256" r:id="rId2"/>
    <p:sldId id="317" r:id="rId3"/>
    <p:sldId id="257" r:id="rId4"/>
    <p:sldId id="258" r:id="rId5"/>
    <p:sldId id="259" r:id="rId6"/>
    <p:sldId id="311" r:id="rId7"/>
    <p:sldId id="260" r:id="rId8"/>
    <p:sldId id="261" r:id="rId9"/>
    <p:sldId id="262" r:id="rId10"/>
    <p:sldId id="264" r:id="rId11"/>
    <p:sldId id="265" r:id="rId12"/>
    <p:sldId id="266" r:id="rId13"/>
    <p:sldId id="312" r:id="rId14"/>
    <p:sldId id="315"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304" r:id="rId32"/>
    <p:sldId id="305" r:id="rId33"/>
    <p:sldId id="289" r:id="rId34"/>
    <p:sldId id="306" r:id="rId35"/>
    <p:sldId id="291" r:id="rId36"/>
    <p:sldId id="293" r:id="rId37"/>
    <p:sldId id="294" r:id="rId38"/>
    <p:sldId id="295" r:id="rId39"/>
    <p:sldId id="290" r:id="rId40"/>
    <p:sldId id="313" r:id="rId41"/>
    <p:sldId id="316" r:id="rId42"/>
    <p:sldId id="297" r:id="rId43"/>
    <p:sldId id="298" r:id="rId44"/>
    <p:sldId id="299" r:id="rId45"/>
    <p:sldId id="300" r:id="rId46"/>
    <p:sldId id="301" r:id="rId47"/>
    <p:sldId id="302" r:id="rId48"/>
    <p:sldId id="303" r:id="rId49"/>
    <p:sldId id="285" r:id="rId50"/>
    <p:sldId id="286" r:id="rId51"/>
    <p:sldId id="314" r:id="rId52"/>
    <p:sldId id="307" r:id="rId53"/>
    <p:sldId id="308" r:id="rId54"/>
    <p:sldId id="309" r:id="rId55"/>
    <p:sldId id="318" r:id="rId5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C1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1936"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C527ED17-A64E-5842-8E93-DDF0F494213A}" type="datetimeFigureOut">
              <a:rPr lang="fr-FR" smtClean="0"/>
              <a:t>20/05/12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fr-FR" smtClean="0"/>
              <a:t>Cliquez et modifiez le titre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C527ED17-A64E-5842-8E93-DDF0F494213A}" type="datetimeFigureOut">
              <a:rPr lang="fr-FR" smtClean="0"/>
              <a:t>20/05/12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E343260-B1CC-5F4B-B328-B1FFFAD243FE}"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27ED17-A64E-5842-8E93-DDF0F494213A}" type="datetimeFigureOut">
              <a:rPr lang="fr-FR" smtClean="0"/>
              <a:t>20/05/12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E343260-B1CC-5F4B-B328-B1FFFAD243FE}" type="slidenum">
              <a:rPr lang="fr-FR" smtClean="0"/>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fr-FR" smtClean="0"/>
              <a:t>Cliquez et modifiez le titre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C527ED17-A64E-5842-8E93-DDF0F494213A}" type="datetimeFigureOut">
              <a:rPr lang="fr-FR" smtClean="0"/>
              <a:t>20/05/12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E343260-B1CC-5F4B-B328-B1FFFAD243FE}" type="slidenum">
              <a:rPr lang="fr-FR" smtClean="0"/>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527ED17-A64E-5842-8E93-DDF0F494213A}" type="datetimeFigureOut">
              <a:rPr lang="fr-FR" smtClean="0"/>
              <a:t>20/05/12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E343260-B1CC-5F4B-B328-B1FFFAD243FE}" type="slidenum">
              <a:rPr lang="fr-FR" smtClean="0"/>
              <a:t>‹#›</a:t>
            </a:fld>
            <a:endParaRPr lang="fr-FR"/>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fr-FR" smtClean="0"/>
              <a:t>Cliquez et modifiez le titre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fr-FR" smtClean="0"/>
              <a:t>Cliquez et modifiez le titre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C527ED17-A64E-5842-8E93-DDF0F494213A}" type="datetimeFigureOut">
              <a:rPr lang="fr-FR" smtClean="0"/>
              <a:t>20/05/12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E343260-B1CC-5F4B-B328-B1FFFAD243FE}" type="slidenum">
              <a:rPr lang="fr-FR" smtClean="0"/>
              <a:t>‹#›</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fr-FR" smtClean="0"/>
              <a:t>Cliquez et modifiez le titre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C527ED17-A64E-5842-8E93-DDF0F494213A}" type="datetimeFigureOut">
              <a:rPr lang="fr-FR" smtClean="0"/>
              <a:t>20/05/12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E343260-B1CC-5F4B-B328-B1FFFAD243FE}"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C527ED17-A64E-5842-8E93-DDF0F494213A}" type="datetimeFigureOut">
              <a:rPr lang="fr-FR" smtClean="0"/>
              <a:t>20/05/12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E343260-B1CC-5F4B-B328-B1FFFAD243FE}"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C527ED17-A64E-5842-8E93-DDF0F494213A}" type="datetimeFigureOut">
              <a:rPr lang="fr-FR" smtClean="0"/>
              <a:t>20/05/12</a:t>
            </a:fld>
            <a:endParaRPr lang="fr-FR"/>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fr-FR"/>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EE343260-B1CC-5F4B-B328-B1FFFAD243FE}" type="slidenum">
              <a:rPr lang="fr-FR" smtClean="0"/>
              <a:t>‹#›</a:t>
            </a:fld>
            <a:endParaRPr lang="fr-FR"/>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fr-FR" smtClean="0"/>
              <a:t>Cliquez et modifiez le titre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fr-FR" smtClean="0"/>
              <a:t>Faire glisser l'image vers l'espace réservé ou cliquer sur l'icône pour l'ajouter</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fr-FR" smtClean="0"/>
              <a:t>Cliquez et modifiez le titre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C527ED17-A64E-5842-8E93-DDF0F494213A}" type="datetimeFigureOut">
              <a:rPr lang="fr-FR" smtClean="0"/>
              <a:t>20/05/12</a:t>
            </a:fld>
            <a:endParaRPr lang="fr-FR"/>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fr-FR"/>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EE343260-B1CC-5F4B-B328-B1FFFAD243FE}" type="slidenum">
              <a:rPr lang="fr-FR" smtClean="0"/>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C527ED17-A64E-5842-8E93-DDF0F494213A}" type="datetimeFigureOut">
              <a:rPr lang="fr-FR" smtClean="0"/>
              <a:t>20/05/12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E343260-B1CC-5F4B-B328-B1FFFAD243FE}"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C527ED17-A64E-5842-8E93-DDF0F494213A}" type="datetimeFigureOut">
              <a:rPr lang="fr-FR" smtClean="0"/>
              <a:t>20/05/12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E343260-B1CC-5F4B-B328-B1FFFAD243FE}"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C527ED17-A64E-5842-8E93-DDF0F494213A}" type="datetimeFigureOut">
              <a:rPr lang="fr-FR" smtClean="0"/>
              <a:t>20/05/12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E343260-B1CC-5F4B-B328-B1FFFAD243FE}" type="slidenum">
              <a:rPr lang="fr-FR" smtClean="0"/>
              <a:t>‹#›</a:t>
            </a:fld>
            <a:endParaRPr lang="fr-FR"/>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C527ED17-A64E-5842-8E93-DDF0F494213A}" type="datetimeFigureOut">
              <a:rPr lang="fr-FR" smtClean="0"/>
              <a:t>20/05/12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E343260-B1CC-5F4B-B328-B1FFFAD243FE}" type="slidenum">
              <a:rPr lang="fr-FR" smtClean="0"/>
              <a:t>‹#›</a:t>
            </a:fld>
            <a:endParaRPr lang="fr-FR"/>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C527ED17-A64E-5842-8E93-DDF0F494213A}" type="datetimeFigureOut">
              <a:rPr lang="fr-FR" smtClean="0"/>
              <a:t>20/05/12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E343260-B1CC-5F4B-B328-B1FFFAD243FE}" type="slidenum">
              <a:rPr lang="fr-FR" smtClean="0"/>
              <a:t>‹#›</a:t>
            </a:fld>
            <a:endParaRPr lang="fr-FR"/>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C527ED17-A64E-5842-8E93-DDF0F494213A}" type="datetimeFigureOut">
              <a:rPr lang="fr-FR" smtClean="0"/>
              <a:t>20/05/12</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EE343260-B1CC-5F4B-B328-B1FFFAD243FE}"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 id="2147483987" r:id="rId14"/>
    <p:sldLayoutId id="2147483988"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 Id="rId11"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Pointmariage.com" TargetMode="External"/><Relationship Id="rId4" Type="http://schemas.openxmlformats.org/officeDocument/2006/relationships/hyperlink" Target="http://www.journaldunet.com/ebusiness/le-net/le-secteur-des-listes-de-mariage-sur-internet/marche.shtml" TargetMode="External"/><Relationship Id="rId5" Type="http://schemas.openxmlformats.org/officeDocument/2006/relationships/hyperlink" Target="http://www.1001listes.fr" TargetMode="External"/><Relationship Id="rId6" Type="http://schemas.openxmlformats.org/officeDocument/2006/relationships/hyperlink" Target="http://www.le-mariage-sponsorise.fr/articles.php" TargetMode="External"/><Relationship Id="rId7" Type="http://schemas.openxmlformats.org/officeDocument/2006/relationships/hyperlink" Target="http://www.mon-mariage.com/magazine/redac_comparatif-la-presse-mariage.html" TargetMode="External"/><Relationship Id="rId1" Type="http://schemas.openxmlformats.org/officeDocument/2006/relationships/slideLayout" Target="../slideLayouts/slideLayout2.xml"/><Relationship Id="rId2" Type="http://schemas.openxmlformats.org/officeDocument/2006/relationships/hyperlink" Target="http://www.pronuptia.fr"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listes.printemps.com/" TargetMode="External"/><Relationship Id="rId4" Type="http://schemas.openxmlformats.org/officeDocument/2006/relationships/hyperlink" Target="http://www.tf1.fr/4-mariages-pour-une-lune-de-miel/" TargetMode="External"/><Relationship Id="rId5" Type="http://schemas.openxmlformats.org/officeDocument/2006/relationships/hyperlink" Target="http://www.articles-fetes.net/article-iphone-et-mariage-font-bon-menage-suite-et-fin-56268630.html" TargetMode="External"/><Relationship Id="rId6" Type="http://schemas.openxmlformats.org/officeDocument/2006/relationships/hyperlink" Target="http://www.zankyou.com/fr" TargetMode="External"/><Relationship Id="rId7" Type="http://schemas.openxmlformats.org/officeDocument/2006/relationships/hyperlink" Target="http://www.tati.fr/mariage.html" TargetMode="External"/><Relationship Id="rId1" Type="http://schemas.openxmlformats.org/officeDocument/2006/relationships/slideLayout" Target="../slideLayouts/slideLayout2.xml"/><Relationship Id="rId2" Type="http://schemas.openxmlformats.org/officeDocument/2006/relationships/hyperlink" Target="http://www.galerieslafayette.com/mariage"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61889" y="5025458"/>
            <a:ext cx="7023988" cy="1302897"/>
          </a:xfrm>
          <a:solidFill>
            <a:schemeClr val="lt1">
              <a:alpha val="56000"/>
            </a:schemeClr>
          </a:solidFill>
          <a:ln/>
          <a:effectLst/>
        </p:spPr>
        <p:style>
          <a:lnRef idx="2">
            <a:schemeClr val="accent1"/>
          </a:lnRef>
          <a:fillRef idx="1">
            <a:schemeClr val="lt1"/>
          </a:fillRef>
          <a:effectRef idx="0">
            <a:schemeClr val="accent1"/>
          </a:effectRef>
          <a:fontRef idx="minor">
            <a:schemeClr val="dk1"/>
          </a:fontRef>
        </p:style>
        <p:txBody>
          <a:bodyPr>
            <a:normAutofit fontScale="90000"/>
          </a:bodyPr>
          <a:lstStyle/>
          <a:p>
            <a:r>
              <a:rPr lang="fr-FR" sz="4000" b="1" dirty="0" smtClean="0">
                <a:ln w="12700">
                  <a:solidFill>
                    <a:schemeClr val="accent4">
                      <a:lumMod val="75000"/>
                    </a:schemeClr>
                  </a:solidFill>
                  <a:prstDash val="solid"/>
                </a:ln>
                <a:solidFill>
                  <a:srgbClr val="EBC1C3"/>
                </a:solidFill>
                <a:effectLst>
                  <a:outerShdw blurRad="41275" dist="20320" dir="1800000" algn="tl" rotWithShape="0">
                    <a:srgbClr val="000000">
                      <a:alpha val="40000"/>
                    </a:srgbClr>
                  </a:outerShdw>
                </a:effectLst>
              </a:rPr>
              <a:t>Comment exploiter la cible des futurs mariés ?</a:t>
            </a:r>
            <a:endParaRPr lang="fr-FR" sz="4000" b="1" dirty="0">
              <a:ln w="12700">
                <a:solidFill>
                  <a:schemeClr val="accent4">
                    <a:lumMod val="75000"/>
                  </a:schemeClr>
                </a:solidFill>
                <a:prstDash val="solid"/>
              </a:ln>
              <a:solidFill>
                <a:srgbClr val="EBC1C3"/>
              </a:solidFill>
              <a:effectLst>
                <a:outerShdw blurRad="41275" dist="20320" dir="1800000" algn="tl" rotWithShape="0">
                  <a:srgbClr val="000000">
                    <a:alpha val="40000"/>
                  </a:srgbClr>
                </a:outerShdw>
              </a:effectLst>
            </a:endParaRP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2301540" y="1364015"/>
            <a:ext cx="4573565" cy="2484197"/>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40156679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Le comportement des futurs mariés et l’évolution du mariage :</a:t>
            </a:r>
            <a:endParaRPr lang="fr-FR" sz="3200" b="1" dirty="0"/>
          </a:p>
        </p:txBody>
      </p:sp>
      <p:sp>
        <p:nvSpPr>
          <p:cNvPr id="3" name="Espace réservé du contenu 2"/>
          <p:cNvSpPr>
            <a:spLocks noGrp="1"/>
          </p:cNvSpPr>
          <p:nvPr>
            <p:ph idx="1"/>
          </p:nvPr>
        </p:nvSpPr>
        <p:spPr>
          <a:xfrm>
            <a:off x="726141" y="1640686"/>
            <a:ext cx="7691719" cy="4571999"/>
          </a:xfrm>
        </p:spPr>
        <p:txBody>
          <a:bodyPr/>
          <a:lstStyle/>
          <a:p>
            <a:r>
              <a:rPr lang="fr-FR" sz="2800" dirty="0" smtClean="0"/>
              <a:t>Pourquoi les couples se marient ils plus tard qu’autrefois ?</a:t>
            </a:r>
          </a:p>
          <a:p>
            <a:pPr lvl="1"/>
            <a:r>
              <a:rPr lang="fr-FR" sz="2400" dirty="0" smtClean="0"/>
              <a:t>élévation </a:t>
            </a:r>
            <a:r>
              <a:rPr lang="fr-FR" sz="2400" dirty="0"/>
              <a:t>de l’âge légal du mariage</a:t>
            </a:r>
            <a:r>
              <a:rPr lang="fr-FR" sz="2400" dirty="0" smtClean="0">
                <a:effectLst/>
              </a:rPr>
              <a:t> </a:t>
            </a:r>
          </a:p>
          <a:p>
            <a:pPr lvl="1"/>
            <a:r>
              <a:rPr lang="fr-FR" sz="2400" dirty="0" smtClean="0"/>
              <a:t>Il y a eu de nombreuses </a:t>
            </a:r>
            <a:r>
              <a:rPr lang="fr-FR" sz="2400" dirty="0"/>
              <a:t>évolutions sociales comme l’extension de l’éducation à des populations plus nombreuses</a:t>
            </a:r>
            <a:r>
              <a:rPr lang="fr-FR" sz="2400" dirty="0" smtClean="0">
                <a:effectLst/>
              </a:rPr>
              <a:t> </a:t>
            </a:r>
          </a:p>
          <a:p>
            <a:pPr lvl="1"/>
            <a:r>
              <a:rPr lang="fr-FR" sz="2400" dirty="0"/>
              <a:t>changements dans les normes sociales</a:t>
            </a:r>
            <a:r>
              <a:rPr lang="fr-FR" sz="2400" dirty="0" smtClean="0">
                <a:effectLst/>
              </a:rPr>
              <a:t> </a:t>
            </a:r>
          </a:p>
          <a:p>
            <a:pPr marL="457200" lvl="1" indent="0">
              <a:buNone/>
            </a:pPr>
            <a:endParaRPr lang="fr-FR" dirty="0" smtClean="0">
              <a:effectLst/>
            </a:endParaRPr>
          </a:p>
        </p:txBody>
      </p:sp>
    </p:spTree>
    <p:extLst>
      <p:ext uri="{BB962C8B-B14F-4D97-AF65-F5344CB8AC3E}">
        <p14:creationId xmlns:p14="http://schemas.microsoft.com/office/powerpoint/2010/main" val="12776559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Le comportement des futurs mariés et l’évolution du mariage :</a:t>
            </a:r>
          </a:p>
        </p:txBody>
      </p:sp>
      <p:sp>
        <p:nvSpPr>
          <p:cNvPr id="3" name="Espace réservé du contenu 2"/>
          <p:cNvSpPr>
            <a:spLocks noGrp="1"/>
          </p:cNvSpPr>
          <p:nvPr>
            <p:ph idx="1"/>
          </p:nvPr>
        </p:nvSpPr>
        <p:spPr/>
        <p:txBody>
          <a:bodyPr/>
          <a:lstStyle/>
          <a:p>
            <a:r>
              <a:rPr lang="fr-FR" sz="2800" dirty="0" smtClean="0"/>
              <a:t>Le budget moyen consacré au mariage :</a:t>
            </a:r>
          </a:p>
          <a:p>
            <a:pPr lvl="1"/>
            <a:r>
              <a:rPr lang="fr-FR" dirty="0" smtClean="0"/>
              <a:t>Il a augmenté ces dernières années malgré la crise,</a:t>
            </a:r>
            <a:r>
              <a:rPr lang="fr-FR" dirty="0"/>
              <a:t> </a:t>
            </a:r>
            <a:r>
              <a:rPr lang="fr-FR" dirty="0" smtClean="0"/>
              <a:t>il atteint environ 12 000 euros</a:t>
            </a:r>
          </a:p>
          <a:p>
            <a:pPr lvl="1"/>
            <a:r>
              <a:rPr lang="fr-FR" dirty="0" smtClean="0"/>
              <a:t>En 2013, on estime que le budget moyen du mariage devrait atteindre 4,5 milliards d’euros</a:t>
            </a:r>
          </a:p>
        </p:txBody>
      </p:sp>
    </p:spTree>
    <p:extLst>
      <p:ext uri="{BB962C8B-B14F-4D97-AF65-F5344CB8AC3E}">
        <p14:creationId xmlns:p14="http://schemas.microsoft.com/office/powerpoint/2010/main" val="41246955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Le comportement des futurs mariés et l’évolution du mariage :</a:t>
            </a:r>
          </a:p>
        </p:txBody>
      </p:sp>
      <p:sp>
        <p:nvSpPr>
          <p:cNvPr id="3" name="Espace réservé du contenu 2"/>
          <p:cNvSpPr>
            <a:spLocks noGrp="1"/>
          </p:cNvSpPr>
          <p:nvPr>
            <p:ph idx="1"/>
          </p:nvPr>
        </p:nvSpPr>
        <p:spPr/>
        <p:txBody>
          <a:bodyPr/>
          <a:lstStyle/>
          <a:p>
            <a:r>
              <a:rPr lang="fr-FR" sz="2800" dirty="0" smtClean="0"/>
              <a:t>Les envies des jeunes mariés :</a:t>
            </a:r>
          </a:p>
          <a:p>
            <a:pPr lvl="1"/>
            <a:r>
              <a:rPr lang="fr-FR" sz="2400" dirty="0" smtClean="0"/>
              <a:t>montée en puissance du marketing du mariage</a:t>
            </a:r>
          </a:p>
          <a:p>
            <a:pPr lvl="1"/>
            <a:r>
              <a:rPr lang="fr-FR" sz="2400" dirty="0" smtClean="0"/>
              <a:t>Couples de plus en plus exigeant :</a:t>
            </a:r>
          </a:p>
          <a:p>
            <a:pPr lvl="2"/>
            <a:r>
              <a:rPr lang="fr-FR" sz="2400" dirty="0" smtClean="0"/>
              <a:t>Mariage personnalisé et « parfait »</a:t>
            </a:r>
          </a:p>
          <a:p>
            <a:pPr lvl="1"/>
            <a:r>
              <a:rPr lang="fr-FR" sz="2400" dirty="0" smtClean="0"/>
              <a:t>Ils se marient d’avantage pour l’aspect festif du mariage que pour son aspect religieux</a:t>
            </a:r>
          </a:p>
          <a:p>
            <a:pPr lvl="1"/>
            <a:r>
              <a:rPr lang="fr-FR" sz="2400" dirty="0" smtClean="0"/>
              <a:t>La plupart des mariés consacrent environ un an pour préparer leur mariage</a:t>
            </a:r>
            <a:endParaRPr lang="fr-FR" sz="2400" dirty="0"/>
          </a:p>
        </p:txBody>
      </p:sp>
    </p:spTree>
    <p:extLst>
      <p:ext uri="{BB962C8B-B14F-4D97-AF65-F5344CB8AC3E}">
        <p14:creationId xmlns:p14="http://schemas.microsoft.com/office/powerpoint/2010/main" val="6880813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19100" y="901700"/>
            <a:ext cx="5359400" cy="5078313"/>
          </a:xfrm>
          <a:prstGeom prst="rect">
            <a:avLst/>
          </a:prstGeom>
          <a:noFill/>
        </p:spPr>
        <p:txBody>
          <a:bodyPr wrap="square" rtlCol="0">
            <a:spAutoFit/>
          </a:bodyPr>
          <a:lstStyle/>
          <a:p>
            <a:pPr algn="ctr"/>
            <a:r>
              <a:rPr lang="fr-FR" sz="5400" b="1" dirty="0" smtClean="0">
                <a:solidFill>
                  <a:srgbClr val="A6A6A6"/>
                </a:solidFill>
              </a:rPr>
              <a:t>Benchmark</a:t>
            </a:r>
          </a:p>
          <a:p>
            <a:pPr algn="ctr"/>
            <a:r>
              <a:rPr lang="fr-FR" sz="5400" b="1" dirty="0" smtClean="0">
                <a:solidFill>
                  <a:srgbClr val="A6A6A6"/>
                </a:solidFill>
              </a:rPr>
              <a:t> </a:t>
            </a:r>
            <a:r>
              <a:rPr lang="fr-FR" sz="5400" b="1" dirty="0">
                <a:solidFill>
                  <a:srgbClr val="A6A6A6"/>
                </a:solidFill>
              </a:rPr>
              <a:t>de stratégie d'entreprises </a:t>
            </a:r>
            <a:endParaRPr lang="fr-FR" sz="5400" b="1" dirty="0" smtClean="0">
              <a:solidFill>
                <a:srgbClr val="A6A6A6"/>
              </a:solidFill>
            </a:endParaRPr>
          </a:p>
          <a:p>
            <a:pPr algn="ctr"/>
            <a:r>
              <a:rPr lang="fr-FR" sz="5400" b="1" dirty="0" smtClean="0">
                <a:solidFill>
                  <a:srgbClr val="A6A6A6"/>
                </a:solidFill>
              </a:rPr>
              <a:t>qui </a:t>
            </a:r>
            <a:r>
              <a:rPr lang="fr-FR" sz="5400" b="1" dirty="0">
                <a:solidFill>
                  <a:srgbClr val="A6A6A6"/>
                </a:solidFill>
              </a:rPr>
              <a:t>proposent des offres adaptées </a:t>
            </a:r>
            <a:endParaRPr lang="fr-FR" sz="4800" dirty="0">
              <a:solidFill>
                <a:srgbClr val="A6A6A6"/>
              </a:solidFill>
            </a:endParaRPr>
          </a:p>
        </p:txBody>
      </p:sp>
      <p:pic>
        <p:nvPicPr>
          <p:cNvPr id="5" name="Image 4"/>
          <p:cNvPicPr>
            <a:picLocks noChangeAspect="1"/>
          </p:cNvPicPr>
          <p:nvPr/>
        </p:nvPicPr>
        <p:blipFill>
          <a:blip r:embed="rId2"/>
          <a:stretch>
            <a:fillRect/>
          </a:stretch>
        </p:blipFill>
        <p:spPr>
          <a:xfrm>
            <a:off x="4787900" y="0"/>
            <a:ext cx="4356100" cy="6858000"/>
          </a:xfrm>
          <a:prstGeom prst="rect">
            <a:avLst/>
          </a:prstGeom>
        </p:spPr>
      </p:pic>
    </p:spTree>
    <p:extLst>
      <p:ext uri="{BB962C8B-B14F-4D97-AF65-F5344CB8AC3E}">
        <p14:creationId xmlns:p14="http://schemas.microsoft.com/office/powerpoint/2010/main" val="337984029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2441" y="365032"/>
            <a:ext cx="8085419" cy="1730468"/>
          </a:xfrm>
        </p:spPr>
        <p:txBody>
          <a:bodyPr/>
          <a:lstStyle/>
          <a:p>
            <a:r>
              <a:rPr lang="fr-FR" sz="4000" b="1" dirty="0">
                <a:solidFill>
                  <a:srgbClr val="A6A6A6"/>
                </a:solidFill>
              </a:rPr>
              <a:t>Benchmark</a:t>
            </a:r>
            <a:br>
              <a:rPr lang="fr-FR" sz="4000" b="1" dirty="0">
                <a:solidFill>
                  <a:srgbClr val="A6A6A6"/>
                </a:solidFill>
              </a:rPr>
            </a:br>
            <a:r>
              <a:rPr lang="fr-FR" sz="4000" b="1" dirty="0">
                <a:solidFill>
                  <a:srgbClr val="A6A6A6"/>
                </a:solidFill>
              </a:rPr>
              <a:t> de stratégie d'entreprises </a:t>
            </a:r>
            <a:br>
              <a:rPr lang="fr-FR" sz="4000" b="1" dirty="0">
                <a:solidFill>
                  <a:srgbClr val="A6A6A6"/>
                </a:solidFill>
              </a:rPr>
            </a:br>
            <a:r>
              <a:rPr lang="fr-FR" sz="4000" b="1" dirty="0">
                <a:solidFill>
                  <a:srgbClr val="A6A6A6"/>
                </a:solidFill>
              </a:rPr>
              <a:t>qui proposent des offres adaptées </a:t>
            </a:r>
            <a:endParaRPr lang="fr-FR" sz="4000" dirty="0">
              <a:solidFill>
                <a:srgbClr val="A6A6A6"/>
              </a:solidFill>
            </a:endParaRPr>
          </a:p>
        </p:txBody>
      </p:sp>
      <p:sp>
        <p:nvSpPr>
          <p:cNvPr id="3" name="Espace réservé du contenu 2"/>
          <p:cNvSpPr>
            <a:spLocks noGrp="1"/>
          </p:cNvSpPr>
          <p:nvPr>
            <p:ph idx="1"/>
          </p:nvPr>
        </p:nvSpPr>
        <p:spPr>
          <a:xfrm>
            <a:off x="726141" y="1586753"/>
            <a:ext cx="7691719" cy="5385547"/>
          </a:xfrm>
        </p:spPr>
        <p:txBody>
          <a:bodyPr>
            <a:normAutofit/>
          </a:bodyPr>
          <a:lstStyle/>
          <a:p>
            <a:pPr lvl="1">
              <a:buAutoNum type="alphaUcParenR"/>
            </a:pPr>
            <a:endParaRPr lang="fr-FR" dirty="0" smtClean="0"/>
          </a:p>
          <a:p>
            <a:pPr marL="457200" lvl="1" indent="0">
              <a:buNone/>
            </a:pPr>
            <a:endParaRPr lang="fr-FR" dirty="0" smtClean="0"/>
          </a:p>
          <a:p>
            <a:pPr lvl="1">
              <a:lnSpc>
                <a:spcPct val="150000"/>
              </a:lnSpc>
              <a:buAutoNum type="alphaUcParenR"/>
            </a:pPr>
            <a:r>
              <a:rPr lang="fr-FR" sz="3600" dirty="0" smtClean="0">
                <a:solidFill>
                  <a:schemeClr val="tx1">
                    <a:lumMod val="65000"/>
                    <a:lumOff val="35000"/>
                  </a:schemeClr>
                </a:solidFill>
              </a:rPr>
              <a:t> Les </a:t>
            </a:r>
            <a:r>
              <a:rPr lang="fr-FR" sz="3600" dirty="0" err="1" smtClean="0">
                <a:solidFill>
                  <a:schemeClr val="tx1">
                    <a:lumMod val="65000"/>
                    <a:lumOff val="35000"/>
                  </a:schemeClr>
                </a:solidFill>
              </a:rPr>
              <a:t>wedding</a:t>
            </a:r>
            <a:r>
              <a:rPr lang="fr-FR" sz="3600" dirty="0" smtClean="0">
                <a:solidFill>
                  <a:schemeClr val="tx1">
                    <a:lumMod val="65000"/>
                    <a:lumOff val="35000"/>
                  </a:schemeClr>
                </a:solidFill>
              </a:rPr>
              <a:t> </a:t>
            </a:r>
            <a:r>
              <a:rPr lang="fr-FR" sz="3600" dirty="0" err="1" smtClean="0">
                <a:solidFill>
                  <a:schemeClr val="tx1">
                    <a:lumMod val="65000"/>
                    <a:lumOff val="35000"/>
                  </a:schemeClr>
                </a:solidFill>
              </a:rPr>
              <a:t>planner</a:t>
            </a:r>
            <a:endParaRPr lang="fr-FR" sz="3600" dirty="0">
              <a:solidFill>
                <a:schemeClr val="tx1">
                  <a:lumMod val="65000"/>
                  <a:lumOff val="35000"/>
                </a:schemeClr>
              </a:solidFill>
            </a:endParaRPr>
          </a:p>
          <a:p>
            <a:pPr lvl="1">
              <a:lnSpc>
                <a:spcPct val="150000"/>
              </a:lnSpc>
              <a:buAutoNum type="alphaUcParenR"/>
            </a:pPr>
            <a:r>
              <a:rPr lang="fr-FR" sz="3600" dirty="0" smtClean="0">
                <a:solidFill>
                  <a:schemeClr val="tx1">
                    <a:lumMod val="65000"/>
                    <a:lumOff val="35000"/>
                  </a:schemeClr>
                </a:solidFill>
              </a:rPr>
              <a:t> La </a:t>
            </a:r>
            <a:r>
              <a:rPr lang="fr-FR" sz="3600" dirty="0">
                <a:solidFill>
                  <a:schemeClr val="tx1">
                    <a:lumMod val="65000"/>
                    <a:lumOff val="35000"/>
                  </a:schemeClr>
                </a:solidFill>
              </a:rPr>
              <a:t>robe de </a:t>
            </a:r>
            <a:r>
              <a:rPr lang="fr-FR" sz="3600" dirty="0" smtClean="0">
                <a:solidFill>
                  <a:schemeClr val="tx1">
                    <a:lumMod val="65000"/>
                    <a:lumOff val="35000"/>
                  </a:schemeClr>
                </a:solidFill>
              </a:rPr>
              <a:t>mariée</a:t>
            </a:r>
            <a:endParaRPr lang="fr-FR" sz="3600" dirty="0">
              <a:solidFill>
                <a:schemeClr val="tx1">
                  <a:lumMod val="65000"/>
                  <a:lumOff val="35000"/>
                </a:schemeClr>
              </a:solidFill>
            </a:endParaRPr>
          </a:p>
          <a:p>
            <a:pPr lvl="1">
              <a:lnSpc>
                <a:spcPct val="150000"/>
              </a:lnSpc>
              <a:buAutoNum type="alphaUcParenR"/>
            </a:pPr>
            <a:r>
              <a:rPr lang="fr-FR" sz="3600" dirty="0" smtClean="0">
                <a:solidFill>
                  <a:schemeClr val="tx1">
                    <a:lumMod val="65000"/>
                    <a:lumOff val="35000"/>
                  </a:schemeClr>
                </a:solidFill>
              </a:rPr>
              <a:t> La </a:t>
            </a:r>
            <a:r>
              <a:rPr lang="fr-FR" sz="3600" dirty="0">
                <a:solidFill>
                  <a:schemeClr val="tx1">
                    <a:lumMod val="65000"/>
                    <a:lumOff val="35000"/>
                  </a:schemeClr>
                </a:solidFill>
              </a:rPr>
              <a:t>liste de </a:t>
            </a:r>
            <a:r>
              <a:rPr lang="fr-FR" sz="3600" dirty="0" smtClean="0">
                <a:solidFill>
                  <a:schemeClr val="tx1">
                    <a:lumMod val="65000"/>
                    <a:lumOff val="35000"/>
                  </a:schemeClr>
                </a:solidFill>
              </a:rPr>
              <a:t>mariage</a:t>
            </a:r>
          </a:p>
          <a:p>
            <a:pPr lvl="1">
              <a:lnSpc>
                <a:spcPct val="150000"/>
              </a:lnSpc>
              <a:buAutoNum type="alphaUcParenR"/>
            </a:pPr>
            <a:r>
              <a:rPr lang="fr-FR" sz="3600" dirty="0" smtClean="0">
                <a:solidFill>
                  <a:schemeClr val="tx1">
                    <a:lumMod val="65000"/>
                    <a:lumOff val="35000"/>
                  </a:schemeClr>
                </a:solidFill>
              </a:rPr>
              <a:t> Le traiteur</a:t>
            </a:r>
            <a:endParaRPr lang="fr-FR" sz="3600" dirty="0">
              <a:solidFill>
                <a:schemeClr val="tx1">
                  <a:lumMod val="65000"/>
                  <a:lumOff val="35000"/>
                </a:schemeClr>
              </a:solidFill>
            </a:endParaRPr>
          </a:p>
          <a:p>
            <a:pPr marL="0" indent="0">
              <a:buNone/>
            </a:pPr>
            <a:endParaRPr lang="fr-FR" dirty="0"/>
          </a:p>
        </p:txBody>
      </p:sp>
    </p:spTree>
    <p:extLst>
      <p:ext uri="{BB962C8B-B14F-4D97-AF65-F5344CB8AC3E}">
        <p14:creationId xmlns:p14="http://schemas.microsoft.com/office/powerpoint/2010/main" val="41889464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a:t>B</a:t>
            </a:r>
            <a:r>
              <a:rPr lang="fr-FR" sz="3200" b="1" dirty="0" smtClean="0"/>
              <a:t>enchmark </a:t>
            </a:r>
            <a:r>
              <a:rPr lang="fr-FR" sz="3200" b="1" dirty="0"/>
              <a:t>de stratégie d'entreprises qui proposent des offres adaptées :</a:t>
            </a:r>
            <a:r>
              <a:rPr lang="fr-FR" sz="3200" dirty="0"/>
              <a:t/>
            </a:r>
            <a:br>
              <a:rPr lang="fr-FR" sz="3200" dirty="0"/>
            </a:br>
            <a:endParaRPr lang="fr-FR" sz="3200" dirty="0"/>
          </a:p>
        </p:txBody>
      </p:sp>
      <p:sp>
        <p:nvSpPr>
          <p:cNvPr id="3" name="Espace réservé du contenu 2"/>
          <p:cNvSpPr>
            <a:spLocks noGrp="1"/>
          </p:cNvSpPr>
          <p:nvPr>
            <p:ph idx="1"/>
          </p:nvPr>
        </p:nvSpPr>
        <p:spPr>
          <a:xfrm>
            <a:off x="624014" y="1417639"/>
            <a:ext cx="8062786" cy="5250128"/>
          </a:xfrm>
        </p:spPr>
        <p:txBody>
          <a:bodyPr>
            <a:normAutofit fontScale="92500"/>
          </a:bodyPr>
          <a:lstStyle/>
          <a:p>
            <a:pPr marL="514350" indent="-514350">
              <a:buAutoNum type="alphaUcParenR"/>
            </a:pPr>
            <a:r>
              <a:rPr lang="fr-FR" sz="3000" u="sng" dirty="0" smtClean="0">
                <a:solidFill>
                  <a:schemeClr val="bg1">
                    <a:lumMod val="65000"/>
                  </a:schemeClr>
                </a:solidFill>
              </a:rPr>
              <a:t>Les </a:t>
            </a:r>
            <a:r>
              <a:rPr lang="fr-FR" sz="3000" u="sng" dirty="0" err="1" smtClean="0">
                <a:solidFill>
                  <a:schemeClr val="bg1">
                    <a:lumMod val="65000"/>
                  </a:schemeClr>
                </a:solidFill>
              </a:rPr>
              <a:t>weddings</a:t>
            </a:r>
            <a:r>
              <a:rPr lang="fr-FR" sz="3000" u="sng" dirty="0" smtClean="0">
                <a:solidFill>
                  <a:schemeClr val="bg1">
                    <a:lumMod val="65000"/>
                  </a:schemeClr>
                </a:solidFill>
              </a:rPr>
              <a:t> </a:t>
            </a:r>
            <a:r>
              <a:rPr lang="fr-FR" sz="3000" u="sng" dirty="0" err="1" smtClean="0">
                <a:solidFill>
                  <a:schemeClr val="bg1">
                    <a:lumMod val="65000"/>
                  </a:schemeClr>
                </a:solidFill>
              </a:rPr>
              <a:t>planners</a:t>
            </a:r>
            <a:r>
              <a:rPr lang="fr-FR" sz="3000" u="sng" dirty="0" smtClean="0">
                <a:solidFill>
                  <a:schemeClr val="bg1">
                    <a:lumMod val="65000"/>
                  </a:schemeClr>
                </a:solidFill>
              </a:rPr>
              <a:t> </a:t>
            </a:r>
          </a:p>
          <a:p>
            <a:r>
              <a:rPr lang="fr-FR" sz="2200" dirty="0" smtClean="0"/>
              <a:t>Concept </a:t>
            </a:r>
            <a:r>
              <a:rPr lang="fr-FR" sz="2200" dirty="0"/>
              <a:t>né aux Etats </a:t>
            </a:r>
            <a:r>
              <a:rPr lang="fr-FR" sz="2200" dirty="0" smtClean="0"/>
              <a:t>Unis, apparu en France en 2000</a:t>
            </a:r>
          </a:p>
          <a:p>
            <a:r>
              <a:rPr lang="fr-FR" sz="2200" dirty="0" smtClean="0"/>
              <a:t>Objectifs actuels :</a:t>
            </a:r>
          </a:p>
          <a:p>
            <a:pPr lvl="1"/>
            <a:r>
              <a:rPr lang="fr-FR" dirty="0" smtClean="0"/>
              <a:t>Gagner en visibilité et en crédibilité</a:t>
            </a:r>
            <a:endParaRPr lang="fr-FR" dirty="0"/>
          </a:p>
          <a:p>
            <a:r>
              <a:rPr lang="fr-FR" sz="2200" dirty="0" smtClean="0"/>
              <a:t>Offre extrêmement atomisée : de plus en plus d’agence se créent sur le territoire</a:t>
            </a:r>
          </a:p>
          <a:p>
            <a:r>
              <a:rPr lang="fr-FR" sz="2200" dirty="0" smtClean="0"/>
              <a:t>Cependant la visibilité est moindre et le champ d’activité trop limité</a:t>
            </a:r>
          </a:p>
          <a:p>
            <a:r>
              <a:rPr lang="fr-FR" sz="2200" dirty="0" smtClean="0"/>
              <a:t>Dans un contexte de crise, le </a:t>
            </a:r>
            <a:r>
              <a:rPr lang="fr-FR" sz="2200" dirty="0" err="1" smtClean="0"/>
              <a:t>low</a:t>
            </a:r>
            <a:r>
              <a:rPr lang="fr-FR" sz="2200" dirty="0" smtClean="0"/>
              <a:t> </a:t>
            </a:r>
            <a:r>
              <a:rPr lang="fr-FR" sz="2200" dirty="0" err="1" smtClean="0"/>
              <a:t>cost</a:t>
            </a:r>
            <a:r>
              <a:rPr lang="fr-FR" sz="2200" dirty="0" smtClean="0"/>
              <a:t> peut devenir une solution pour </a:t>
            </a:r>
            <a:r>
              <a:rPr lang="fr-FR" sz="2200" dirty="0" err="1" smtClean="0"/>
              <a:t>resister</a:t>
            </a:r>
            <a:r>
              <a:rPr lang="fr-FR" sz="2200" dirty="0" smtClean="0"/>
              <a:t> à la concurrence</a:t>
            </a:r>
          </a:p>
          <a:p>
            <a:r>
              <a:rPr lang="fr-FR" sz="2200" dirty="0" smtClean="0"/>
              <a:t>Activité saisonnière</a:t>
            </a:r>
          </a:p>
        </p:txBody>
      </p:sp>
    </p:spTree>
    <p:extLst>
      <p:ext uri="{BB962C8B-B14F-4D97-AF65-F5344CB8AC3E}">
        <p14:creationId xmlns:p14="http://schemas.microsoft.com/office/powerpoint/2010/main" val="4535702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a:t>Benchmark de stratégie d'entreprises qui proposent des offres adaptées :</a:t>
            </a:r>
            <a:br>
              <a:rPr lang="fr-FR" sz="3200" b="1" dirty="0"/>
            </a:br>
            <a:endParaRPr lang="fr-FR" sz="3200" b="1" dirty="0"/>
          </a:p>
        </p:txBody>
      </p:sp>
      <p:sp>
        <p:nvSpPr>
          <p:cNvPr id="3" name="Espace réservé du contenu 2"/>
          <p:cNvSpPr>
            <a:spLocks noGrp="1"/>
          </p:cNvSpPr>
          <p:nvPr>
            <p:ph idx="1"/>
          </p:nvPr>
        </p:nvSpPr>
        <p:spPr/>
        <p:txBody>
          <a:bodyPr>
            <a:normAutofit fontScale="40000" lnSpcReduction="20000"/>
          </a:bodyPr>
          <a:lstStyle/>
          <a:p>
            <a:pPr marL="514350" indent="-514350">
              <a:buAutoNum type="alphaLcParenR"/>
            </a:pPr>
            <a:r>
              <a:rPr lang="fr-FR" sz="7000" u="sng" dirty="0" smtClean="0"/>
              <a:t>Leur mission :</a:t>
            </a:r>
          </a:p>
          <a:p>
            <a:r>
              <a:rPr lang="fr-FR" sz="6000" dirty="0" smtClean="0"/>
              <a:t>Gérer le temps et organiser le mariage</a:t>
            </a:r>
          </a:p>
          <a:p>
            <a:r>
              <a:rPr lang="fr-FR" sz="6000" dirty="0" smtClean="0"/>
              <a:t>Trouver des prestataires :</a:t>
            </a:r>
          </a:p>
          <a:p>
            <a:r>
              <a:rPr lang="fr-FR" sz="4500" dirty="0" smtClean="0">
                <a:solidFill>
                  <a:srgbClr val="262626"/>
                </a:solidFill>
                <a:ea typeface="ＭＳ 明朝"/>
                <a:cs typeface="Times New Roman"/>
              </a:rPr>
              <a:t>La décoration</a:t>
            </a:r>
            <a:endParaRPr lang="fr-FR" sz="4500" dirty="0">
              <a:ea typeface="ＭＳ 明朝"/>
              <a:cs typeface="Times New Roman"/>
            </a:endParaRPr>
          </a:p>
          <a:p>
            <a:r>
              <a:rPr lang="fr-FR" sz="4500" dirty="0" smtClean="0">
                <a:solidFill>
                  <a:srgbClr val="262626"/>
                </a:solidFill>
                <a:ea typeface="ＭＳ 明朝"/>
                <a:cs typeface="Times New Roman"/>
              </a:rPr>
              <a:t>Les </a:t>
            </a:r>
            <a:r>
              <a:rPr lang="fr-FR" sz="4500" dirty="0">
                <a:solidFill>
                  <a:srgbClr val="262626"/>
                </a:solidFill>
                <a:ea typeface="ＭＳ 明朝"/>
                <a:cs typeface="Times New Roman"/>
              </a:rPr>
              <a:t>faire-part et les cadeaux aux </a:t>
            </a:r>
            <a:r>
              <a:rPr lang="fr-FR" sz="4500" dirty="0" smtClean="0">
                <a:solidFill>
                  <a:srgbClr val="262626"/>
                </a:solidFill>
                <a:ea typeface="ＭＳ 明朝"/>
                <a:cs typeface="Times New Roman"/>
              </a:rPr>
              <a:t>invité</a:t>
            </a:r>
          </a:p>
          <a:p>
            <a:r>
              <a:rPr lang="fr-FR" sz="4500" dirty="0" smtClean="0">
                <a:solidFill>
                  <a:srgbClr val="262626"/>
                </a:solidFill>
                <a:ea typeface="ＭＳ 明朝"/>
                <a:cs typeface="Times New Roman"/>
              </a:rPr>
              <a:t>Le </a:t>
            </a:r>
            <a:r>
              <a:rPr lang="fr-FR" sz="4500" dirty="0">
                <a:solidFill>
                  <a:srgbClr val="262626"/>
                </a:solidFill>
                <a:ea typeface="ＭＳ 明朝"/>
                <a:cs typeface="Times New Roman"/>
              </a:rPr>
              <a:t>traiteur (alimentation + vaisselle + nappes…</a:t>
            </a:r>
            <a:r>
              <a:rPr lang="fr-FR" sz="4500" dirty="0" smtClean="0">
                <a:solidFill>
                  <a:srgbClr val="262626"/>
                </a:solidFill>
                <a:ea typeface="ＭＳ 明朝"/>
                <a:cs typeface="Times New Roman"/>
              </a:rPr>
              <a:t>)</a:t>
            </a:r>
            <a:endParaRPr lang="fr-FR" sz="4500" dirty="0">
              <a:ea typeface="ＭＳ 明朝"/>
              <a:cs typeface="Times New Roman"/>
            </a:endParaRPr>
          </a:p>
          <a:p>
            <a:r>
              <a:rPr lang="fr-FR" sz="4500" dirty="0" smtClean="0">
                <a:solidFill>
                  <a:srgbClr val="262626"/>
                </a:solidFill>
                <a:ea typeface="ＭＳ 明朝"/>
                <a:cs typeface="Times New Roman"/>
              </a:rPr>
              <a:t>La </a:t>
            </a:r>
            <a:r>
              <a:rPr lang="fr-FR" sz="4500" dirty="0">
                <a:solidFill>
                  <a:srgbClr val="262626"/>
                </a:solidFill>
                <a:ea typeface="ＭＳ 明朝"/>
                <a:cs typeface="Times New Roman"/>
              </a:rPr>
              <a:t>sono (le matériel + le DJ+ </a:t>
            </a:r>
            <a:r>
              <a:rPr lang="fr-FR" sz="4500" dirty="0" smtClean="0">
                <a:solidFill>
                  <a:srgbClr val="262626"/>
                </a:solidFill>
                <a:ea typeface="ＭＳ 明朝"/>
                <a:cs typeface="Times New Roman"/>
              </a:rPr>
              <a:t>lumières)</a:t>
            </a:r>
            <a:endParaRPr lang="fr-FR" sz="4500" dirty="0">
              <a:solidFill>
                <a:srgbClr val="262626"/>
              </a:solidFill>
              <a:ea typeface="ＭＳ 明朝"/>
              <a:cs typeface="Times New Roman"/>
            </a:endParaRPr>
          </a:p>
          <a:p>
            <a:r>
              <a:rPr lang="fr-FR" sz="4500" dirty="0" smtClean="0">
                <a:solidFill>
                  <a:srgbClr val="262626"/>
                </a:solidFill>
                <a:ea typeface="ＭＳ 明朝"/>
                <a:cs typeface="Times New Roman"/>
              </a:rPr>
              <a:t>Le </a:t>
            </a:r>
            <a:r>
              <a:rPr lang="fr-FR" sz="4500" dirty="0">
                <a:solidFill>
                  <a:srgbClr val="262626"/>
                </a:solidFill>
                <a:ea typeface="ＭＳ 明朝"/>
                <a:cs typeface="Times New Roman"/>
              </a:rPr>
              <a:t>photographe …</a:t>
            </a:r>
            <a:endParaRPr lang="fr-FR" sz="4500" dirty="0">
              <a:ea typeface="ＭＳ 明朝"/>
              <a:cs typeface="Times New Roman"/>
            </a:endParaRPr>
          </a:p>
          <a:p>
            <a:pPr lvl="1"/>
            <a:endParaRPr lang="fr-FR" dirty="0"/>
          </a:p>
          <a:p>
            <a:pPr marL="0" indent="0">
              <a:buNone/>
            </a:pPr>
            <a:endParaRPr lang="fr-FR" dirty="0"/>
          </a:p>
        </p:txBody>
      </p:sp>
    </p:spTree>
    <p:extLst>
      <p:ext uri="{BB962C8B-B14F-4D97-AF65-F5344CB8AC3E}">
        <p14:creationId xmlns:p14="http://schemas.microsoft.com/office/powerpoint/2010/main" val="10693097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25562"/>
          </a:xfrm>
        </p:spPr>
        <p:txBody>
          <a:bodyPr>
            <a:noAutofit/>
          </a:bodyPr>
          <a:lstStyle/>
          <a:p>
            <a:r>
              <a:rPr lang="fr-FR" sz="3200" b="1" dirty="0"/>
              <a:t>Benchmark de stratégie d'entreprises qui proposent des offres adaptées :</a:t>
            </a:r>
            <a:br>
              <a:rPr lang="fr-FR" sz="3200" b="1" dirty="0"/>
            </a:br>
            <a:endParaRPr lang="fr-FR" sz="3200" b="1" dirty="0"/>
          </a:p>
        </p:txBody>
      </p:sp>
      <p:sp>
        <p:nvSpPr>
          <p:cNvPr id="3" name="Espace réservé du contenu 2"/>
          <p:cNvSpPr>
            <a:spLocks noGrp="1"/>
          </p:cNvSpPr>
          <p:nvPr>
            <p:ph idx="1"/>
          </p:nvPr>
        </p:nvSpPr>
        <p:spPr>
          <a:xfrm>
            <a:off x="457200" y="1467150"/>
            <a:ext cx="8229600" cy="5215162"/>
          </a:xfrm>
        </p:spPr>
        <p:txBody>
          <a:bodyPr>
            <a:normAutofit/>
          </a:bodyPr>
          <a:lstStyle/>
          <a:p>
            <a:pPr marL="0" indent="0">
              <a:buNone/>
            </a:pPr>
            <a:r>
              <a:rPr lang="fr-FR" dirty="0" smtClean="0"/>
              <a:t>b)  </a:t>
            </a:r>
            <a:r>
              <a:rPr lang="fr-FR" sz="3000" u="sng" dirty="0" smtClean="0"/>
              <a:t>Leur financement</a:t>
            </a:r>
            <a:endParaRPr lang="fr-FR" u="sng" dirty="0" smtClean="0"/>
          </a:p>
          <a:p>
            <a:r>
              <a:rPr lang="fr-FR" u="sng" dirty="0" smtClean="0"/>
              <a:t>Rémunération par forfait </a:t>
            </a:r>
            <a:r>
              <a:rPr lang="fr-FR" dirty="0" smtClean="0"/>
              <a:t>: </a:t>
            </a:r>
          </a:p>
          <a:p>
            <a:pPr lvl="1"/>
            <a:r>
              <a:rPr lang="fr-FR" dirty="0" smtClean="0"/>
              <a:t>Un forfait  « minimum » : le </a:t>
            </a:r>
            <a:r>
              <a:rPr lang="fr-FR" dirty="0" err="1" smtClean="0"/>
              <a:t>wedding</a:t>
            </a:r>
            <a:r>
              <a:rPr lang="fr-FR" dirty="0" smtClean="0"/>
              <a:t> </a:t>
            </a:r>
            <a:r>
              <a:rPr lang="fr-FR" dirty="0" err="1" smtClean="0"/>
              <a:t>planner</a:t>
            </a:r>
            <a:r>
              <a:rPr lang="fr-FR" dirty="0" smtClean="0"/>
              <a:t> ne s’occupe que d’une des facettes du mariage</a:t>
            </a:r>
          </a:p>
          <a:p>
            <a:pPr lvl="1"/>
            <a:r>
              <a:rPr lang="fr-FR" dirty="0" smtClean="0"/>
              <a:t>Un forfait « tout compris » :en </a:t>
            </a:r>
            <a:r>
              <a:rPr lang="fr-FR" dirty="0"/>
              <a:t>plus de s’occuper de toute l’organisation, il propose également à la mariée un accompagnement le jour J, c'est-à-dire que la </a:t>
            </a:r>
            <a:r>
              <a:rPr lang="fr-FR" dirty="0" err="1"/>
              <a:t>Wedding</a:t>
            </a:r>
            <a:r>
              <a:rPr lang="fr-FR" dirty="0"/>
              <a:t> </a:t>
            </a:r>
            <a:r>
              <a:rPr lang="fr-FR" dirty="0" err="1"/>
              <a:t>Planner</a:t>
            </a:r>
            <a:r>
              <a:rPr lang="fr-FR" dirty="0"/>
              <a:t> l’accompagne chez le coiffeur, la manucure, ou encore la conseille pour le choix de la robe pendant les préparatifs. </a:t>
            </a:r>
          </a:p>
          <a:p>
            <a:pPr marL="0" indent="0">
              <a:buNone/>
            </a:pPr>
            <a:endParaRPr lang="fr-FR" dirty="0"/>
          </a:p>
        </p:txBody>
      </p:sp>
    </p:spTree>
    <p:extLst>
      <p:ext uri="{BB962C8B-B14F-4D97-AF65-F5344CB8AC3E}">
        <p14:creationId xmlns:p14="http://schemas.microsoft.com/office/powerpoint/2010/main" val="36764071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Benchmark de stratégie d'entreprises qui proposent des offres adaptées :</a:t>
            </a:r>
          </a:p>
        </p:txBody>
      </p:sp>
      <p:sp>
        <p:nvSpPr>
          <p:cNvPr id="3" name="Espace réservé du contenu 2"/>
          <p:cNvSpPr>
            <a:spLocks noGrp="1"/>
          </p:cNvSpPr>
          <p:nvPr>
            <p:ph idx="1"/>
          </p:nvPr>
        </p:nvSpPr>
        <p:spPr>
          <a:xfrm>
            <a:off x="457200" y="1600200"/>
            <a:ext cx="8229600" cy="5057454"/>
          </a:xfrm>
        </p:spPr>
        <p:txBody>
          <a:bodyPr>
            <a:normAutofit/>
          </a:bodyPr>
          <a:lstStyle/>
          <a:p>
            <a:pPr marL="0" indent="0">
              <a:buNone/>
            </a:pPr>
            <a:r>
              <a:rPr lang="fr-FR" sz="3000" dirty="0" smtClean="0"/>
              <a:t>c) </a:t>
            </a:r>
            <a:r>
              <a:rPr lang="fr-FR" sz="3000" u="sng" dirty="0" smtClean="0"/>
              <a:t>Le comportement des clients</a:t>
            </a:r>
          </a:p>
          <a:p>
            <a:pPr marL="0" indent="0">
              <a:buNone/>
            </a:pPr>
            <a:r>
              <a:rPr lang="fr-FR" sz="2400" i="1" dirty="0" smtClean="0"/>
              <a:t>Des clients extrêmement exigeants…</a:t>
            </a:r>
            <a:endParaRPr lang="fr-FR" sz="2400" i="1" dirty="0"/>
          </a:p>
          <a:p>
            <a:r>
              <a:rPr lang="fr-FR" sz="2800" u="sng" dirty="0" smtClean="0"/>
              <a:t>Leurs attentes : </a:t>
            </a:r>
          </a:p>
          <a:p>
            <a:pPr marL="0" indent="0">
              <a:buNone/>
            </a:pPr>
            <a:endParaRPr lang="fr-FR" sz="2800" u="sng" dirty="0" smtClean="0"/>
          </a:p>
          <a:p>
            <a:pPr lvl="1"/>
            <a:r>
              <a:rPr lang="fr-FR" dirty="0" smtClean="0"/>
              <a:t>Ne s’occuper de rien</a:t>
            </a:r>
          </a:p>
          <a:p>
            <a:pPr lvl="1"/>
            <a:r>
              <a:rPr lang="fr-FR" dirty="0" smtClean="0"/>
              <a:t>Aspirent à avoir un mariage unique, original, mémorable et glamour : que l’on réponde à leurs attentes et moindre désir</a:t>
            </a:r>
          </a:p>
          <a:p>
            <a:pPr lvl="1"/>
            <a:r>
              <a:rPr lang="fr-FR" dirty="0" smtClean="0"/>
              <a:t>Souhaitent des prestations de qualité dans tous les domaines</a:t>
            </a:r>
          </a:p>
          <a:p>
            <a:pPr lvl="1"/>
            <a:r>
              <a:rPr lang="fr-FR" dirty="0" smtClean="0"/>
              <a:t>Que le </a:t>
            </a:r>
            <a:r>
              <a:rPr lang="fr-FR" dirty="0" err="1" smtClean="0"/>
              <a:t>wedding</a:t>
            </a:r>
            <a:r>
              <a:rPr lang="fr-FR" dirty="0" smtClean="0"/>
              <a:t> </a:t>
            </a:r>
            <a:r>
              <a:rPr lang="fr-FR" dirty="0" err="1" smtClean="0"/>
              <a:t>planner</a:t>
            </a:r>
            <a:r>
              <a:rPr lang="fr-FR" dirty="0" smtClean="0"/>
              <a:t> agisse comme médiateur le jour J</a:t>
            </a:r>
            <a:endParaRPr lang="fr-FR" dirty="0"/>
          </a:p>
        </p:txBody>
      </p:sp>
    </p:spTree>
    <p:extLst>
      <p:ext uri="{BB962C8B-B14F-4D97-AF65-F5344CB8AC3E}">
        <p14:creationId xmlns:p14="http://schemas.microsoft.com/office/powerpoint/2010/main" val="32527454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Benchmark de stratégie d'entreprises qui proposent des offres adaptées :</a:t>
            </a:r>
          </a:p>
        </p:txBody>
      </p:sp>
      <p:sp>
        <p:nvSpPr>
          <p:cNvPr id="3" name="Espace réservé du contenu 2"/>
          <p:cNvSpPr>
            <a:spLocks noGrp="1"/>
          </p:cNvSpPr>
          <p:nvPr>
            <p:ph idx="1"/>
          </p:nvPr>
        </p:nvSpPr>
        <p:spPr>
          <a:xfrm>
            <a:off x="726141" y="1777253"/>
            <a:ext cx="7691719" cy="4571999"/>
          </a:xfrm>
        </p:spPr>
        <p:txBody>
          <a:bodyPr/>
          <a:lstStyle/>
          <a:p>
            <a:r>
              <a:rPr lang="fr-FR" sz="2800" u="sng" dirty="0" smtClean="0"/>
              <a:t>Leurs motivations:</a:t>
            </a:r>
          </a:p>
          <a:p>
            <a:pPr marL="0" indent="0">
              <a:buNone/>
            </a:pPr>
            <a:endParaRPr lang="fr-FR" sz="2800" u="sng" dirty="0" smtClean="0"/>
          </a:p>
          <a:p>
            <a:pPr lvl="1"/>
            <a:r>
              <a:rPr lang="fr-FR" sz="2600" dirty="0" smtClean="0"/>
              <a:t>Gain de temps et d’énergie pour la cible</a:t>
            </a:r>
          </a:p>
          <a:p>
            <a:pPr lvl="1"/>
            <a:r>
              <a:rPr lang="fr-FR" sz="2800" dirty="0" smtClean="0"/>
              <a:t>s’éviter un stress ou de mauvaises surprises</a:t>
            </a:r>
          </a:p>
          <a:p>
            <a:pPr lvl="1"/>
            <a:r>
              <a:rPr lang="fr-FR" sz="2800" dirty="0" smtClean="0"/>
              <a:t>s’assurer que ce jour sera le plus beau de leur vie</a:t>
            </a:r>
          </a:p>
          <a:p>
            <a:pPr marL="0" indent="0">
              <a:buNone/>
            </a:pPr>
            <a:endParaRPr lang="fr-FR" sz="2800" dirty="0" smtClean="0"/>
          </a:p>
          <a:p>
            <a:pPr marL="0" indent="0">
              <a:buNone/>
            </a:pPr>
            <a:endParaRPr lang="fr-FR" u="sng" dirty="0"/>
          </a:p>
        </p:txBody>
      </p:sp>
    </p:spTree>
    <p:extLst>
      <p:ext uri="{BB962C8B-B14F-4D97-AF65-F5344CB8AC3E}">
        <p14:creationId xmlns:p14="http://schemas.microsoft.com/office/powerpoint/2010/main" val="33505180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6141" y="314979"/>
            <a:ext cx="7691719" cy="734888"/>
          </a:xfrm>
        </p:spPr>
        <p:txBody>
          <a:bodyPr/>
          <a:lstStyle/>
          <a:p>
            <a:r>
              <a:rPr lang="fr-FR" sz="2800" b="1" u="sng" dirty="0" smtClean="0"/>
              <a:t>Carte mentale</a:t>
            </a:r>
            <a:endParaRPr lang="fr-FR" sz="2800" b="1" u="sng" dirty="0"/>
          </a:p>
        </p:txBody>
      </p:sp>
      <p:sp>
        <p:nvSpPr>
          <p:cNvPr id="4" name="Ellipse 3"/>
          <p:cNvSpPr/>
          <p:nvPr/>
        </p:nvSpPr>
        <p:spPr>
          <a:xfrm>
            <a:off x="3088214" y="2209800"/>
            <a:ext cx="2167467" cy="1066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chemeClr val="tx1"/>
                </a:solidFill>
              </a:rPr>
              <a:t>Comment exploiter la cible des futurs mariés</a:t>
            </a:r>
            <a:endParaRPr lang="fr-FR" sz="1400" b="1" dirty="0">
              <a:solidFill>
                <a:schemeClr val="tx1"/>
              </a:solidFill>
            </a:endParaRPr>
          </a:p>
        </p:txBody>
      </p:sp>
      <p:sp>
        <p:nvSpPr>
          <p:cNvPr id="5" name="Ellipse 4"/>
          <p:cNvSpPr/>
          <p:nvPr/>
        </p:nvSpPr>
        <p:spPr>
          <a:xfrm>
            <a:off x="2631015" y="1168400"/>
            <a:ext cx="1540933" cy="6773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t>Qu’est ce que le mariage</a:t>
            </a:r>
            <a:endParaRPr lang="fr-FR" sz="1400" dirty="0"/>
          </a:p>
        </p:txBody>
      </p:sp>
      <p:sp>
        <p:nvSpPr>
          <p:cNvPr id="6" name="Ellipse 5"/>
          <p:cNvSpPr/>
          <p:nvPr/>
        </p:nvSpPr>
        <p:spPr>
          <a:xfrm>
            <a:off x="4705349" y="1134533"/>
            <a:ext cx="1257300" cy="914400"/>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dirty="0" smtClean="0">
                <a:effectLst/>
                <a:ea typeface="ＭＳ 明朝"/>
                <a:cs typeface="Times New Roman"/>
              </a:rPr>
              <a:t>Pourquoi se marier?</a:t>
            </a:r>
            <a:endParaRPr lang="fr-FR" sz="1400" dirty="0">
              <a:effectLst/>
              <a:ea typeface="ＭＳ 明朝"/>
              <a:cs typeface="Times New Roman"/>
            </a:endParaRPr>
          </a:p>
        </p:txBody>
      </p:sp>
      <p:sp>
        <p:nvSpPr>
          <p:cNvPr id="7" name="Ellipse 6"/>
          <p:cNvSpPr/>
          <p:nvPr/>
        </p:nvSpPr>
        <p:spPr>
          <a:xfrm>
            <a:off x="5834590" y="1744133"/>
            <a:ext cx="1911351" cy="71119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smtClean="0"/>
              <a:t>Comportement des futurs mariés</a:t>
            </a:r>
            <a:endParaRPr lang="fr-FR" sz="1200" dirty="0"/>
          </a:p>
        </p:txBody>
      </p:sp>
      <p:sp>
        <p:nvSpPr>
          <p:cNvPr id="8" name="Ellipse 7"/>
          <p:cNvSpPr/>
          <p:nvPr/>
        </p:nvSpPr>
        <p:spPr>
          <a:xfrm>
            <a:off x="1507066" y="2099733"/>
            <a:ext cx="1388533" cy="5757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smtClean="0"/>
              <a:t>L’évolution du mariage</a:t>
            </a:r>
            <a:endParaRPr lang="fr-FR" sz="1200" dirty="0"/>
          </a:p>
        </p:txBody>
      </p:sp>
      <p:sp>
        <p:nvSpPr>
          <p:cNvPr id="11" name="Ellipse 10"/>
          <p:cNvSpPr/>
          <p:nvPr/>
        </p:nvSpPr>
        <p:spPr>
          <a:xfrm>
            <a:off x="4728508" y="3454400"/>
            <a:ext cx="1591611" cy="7450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t>Benchmark</a:t>
            </a:r>
            <a:endParaRPr lang="fr-FR" sz="1400" dirty="0"/>
          </a:p>
        </p:txBody>
      </p:sp>
      <p:sp>
        <p:nvSpPr>
          <p:cNvPr id="12" name="Ellipse 11"/>
          <p:cNvSpPr/>
          <p:nvPr/>
        </p:nvSpPr>
        <p:spPr>
          <a:xfrm>
            <a:off x="6296960" y="4326464"/>
            <a:ext cx="1845733" cy="7450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err="1" smtClean="0"/>
              <a:t>Wedding</a:t>
            </a:r>
            <a:r>
              <a:rPr lang="fr-FR" sz="1400" dirty="0" smtClean="0"/>
              <a:t> </a:t>
            </a:r>
            <a:r>
              <a:rPr lang="fr-FR" sz="1400" dirty="0" err="1" smtClean="0"/>
              <a:t>planner</a:t>
            </a:r>
            <a:endParaRPr lang="fr-FR" sz="1400" dirty="0"/>
          </a:p>
        </p:txBody>
      </p:sp>
      <p:sp>
        <p:nvSpPr>
          <p:cNvPr id="13" name="Ellipse 12"/>
          <p:cNvSpPr/>
          <p:nvPr/>
        </p:nvSpPr>
        <p:spPr>
          <a:xfrm>
            <a:off x="5594226" y="4995329"/>
            <a:ext cx="1405467" cy="8297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t>Robes de mariés</a:t>
            </a:r>
            <a:endParaRPr lang="fr-FR" sz="1400" dirty="0"/>
          </a:p>
        </p:txBody>
      </p:sp>
      <p:sp>
        <p:nvSpPr>
          <p:cNvPr id="14" name="Ellipse 13"/>
          <p:cNvSpPr/>
          <p:nvPr/>
        </p:nvSpPr>
        <p:spPr>
          <a:xfrm>
            <a:off x="6790266" y="3369733"/>
            <a:ext cx="1428747" cy="8466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t>Les listes de mariages</a:t>
            </a:r>
            <a:endParaRPr lang="fr-FR" sz="1400" dirty="0"/>
          </a:p>
        </p:txBody>
      </p:sp>
      <p:sp>
        <p:nvSpPr>
          <p:cNvPr id="15" name="Ellipse 14"/>
          <p:cNvSpPr/>
          <p:nvPr/>
        </p:nvSpPr>
        <p:spPr>
          <a:xfrm>
            <a:off x="2286000" y="3826933"/>
            <a:ext cx="2048933" cy="6773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t>communication</a:t>
            </a:r>
            <a:endParaRPr lang="fr-FR" sz="1400" dirty="0"/>
          </a:p>
        </p:txBody>
      </p:sp>
      <p:sp>
        <p:nvSpPr>
          <p:cNvPr id="16" name="Ellipse 15"/>
          <p:cNvSpPr/>
          <p:nvPr/>
        </p:nvSpPr>
        <p:spPr>
          <a:xfrm>
            <a:off x="880533" y="3276600"/>
            <a:ext cx="999067" cy="516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t>Salon</a:t>
            </a:r>
            <a:endParaRPr lang="fr-FR" sz="1400" dirty="0"/>
          </a:p>
        </p:txBody>
      </p:sp>
      <p:sp>
        <p:nvSpPr>
          <p:cNvPr id="18" name="Ellipse 17"/>
          <p:cNvSpPr/>
          <p:nvPr/>
        </p:nvSpPr>
        <p:spPr>
          <a:xfrm>
            <a:off x="474133" y="4097866"/>
            <a:ext cx="1559859" cy="6011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t>Application</a:t>
            </a:r>
            <a:endParaRPr lang="fr-FR" sz="1400" dirty="0"/>
          </a:p>
        </p:txBody>
      </p:sp>
      <p:sp>
        <p:nvSpPr>
          <p:cNvPr id="19" name="Ellipse 18"/>
          <p:cNvSpPr/>
          <p:nvPr/>
        </p:nvSpPr>
        <p:spPr>
          <a:xfrm>
            <a:off x="1794933" y="5520265"/>
            <a:ext cx="1100668" cy="60960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t>Web</a:t>
            </a:r>
            <a:endParaRPr lang="fr-FR" sz="1400" dirty="0"/>
          </a:p>
        </p:txBody>
      </p:sp>
      <p:sp>
        <p:nvSpPr>
          <p:cNvPr id="20" name="Ellipse 19"/>
          <p:cNvSpPr/>
          <p:nvPr/>
        </p:nvSpPr>
        <p:spPr>
          <a:xfrm>
            <a:off x="945091" y="4944533"/>
            <a:ext cx="1123949" cy="6773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t>Presse</a:t>
            </a:r>
            <a:endParaRPr lang="fr-FR" sz="1400" dirty="0"/>
          </a:p>
        </p:txBody>
      </p:sp>
      <p:sp>
        <p:nvSpPr>
          <p:cNvPr id="21" name="Ellipse 20"/>
          <p:cNvSpPr/>
          <p:nvPr/>
        </p:nvSpPr>
        <p:spPr>
          <a:xfrm>
            <a:off x="3722220" y="4910663"/>
            <a:ext cx="1225426" cy="5757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t>sponsoring</a:t>
            </a:r>
            <a:endParaRPr lang="fr-FR" sz="1400" dirty="0"/>
          </a:p>
        </p:txBody>
      </p:sp>
      <p:sp>
        <p:nvSpPr>
          <p:cNvPr id="22" name="Ellipse 21"/>
          <p:cNvSpPr/>
          <p:nvPr/>
        </p:nvSpPr>
        <p:spPr>
          <a:xfrm>
            <a:off x="3088214" y="5520265"/>
            <a:ext cx="1195918" cy="5757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t>Tv</a:t>
            </a:r>
            <a:endParaRPr lang="fr-FR" sz="1400" dirty="0"/>
          </a:p>
        </p:txBody>
      </p:sp>
      <p:cxnSp>
        <p:nvCxnSpPr>
          <p:cNvPr id="24" name="Connecteur droit 23"/>
          <p:cNvCxnSpPr/>
          <p:nvPr/>
        </p:nvCxnSpPr>
        <p:spPr>
          <a:xfrm flipV="1">
            <a:off x="4705349" y="2048933"/>
            <a:ext cx="242297" cy="160867"/>
          </a:xfrm>
          <a:prstGeom prst="line">
            <a:avLst/>
          </a:prstGeom>
          <a:ln>
            <a:solidFill>
              <a:srgbClr val="B55475"/>
            </a:solidFill>
          </a:ln>
        </p:spPr>
        <p:style>
          <a:lnRef idx="2">
            <a:schemeClr val="accent1"/>
          </a:lnRef>
          <a:fillRef idx="0">
            <a:schemeClr val="accent1"/>
          </a:fillRef>
          <a:effectRef idx="1">
            <a:schemeClr val="accent1"/>
          </a:effectRef>
          <a:fontRef idx="minor">
            <a:schemeClr val="tx1"/>
          </a:fontRef>
        </p:style>
      </p:cxnSp>
      <p:cxnSp>
        <p:nvCxnSpPr>
          <p:cNvPr id="26" name="Connecteur droit 25"/>
          <p:cNvCxnSpPr>
            <a:stCxn id="4" idx="7"/>
            <a:endCxn id="7" idx="3"/>
          </p:cNvCxnSpPr>
          <p:nvPr/>
        </p:nvCxnSpPr>
        <p:spPr>
          <a:xfrm flipV="1">
            <a:off x="4938263" y="2351179"/>
            <a:ext cx="1176238" cy="14850"/>
          </a:xfrm>
          <a:prstGeom prst="line">
            <a:avLst/>
          </a:prstGeom>
          <a:ln>
            <a:solidFill>
              <a:srgbClr val="B55475"/>
            </a:solidFill>
          </a:ln>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p:nvCxnSpPr>
        <p:spPr>
          <a:xfrm flipH="1" flipV="1">
            <a:off x="3722220" y="1845734"/>
            <a:ext cx="138581" cy="364067"/>
          </a:xfrm>
          <a:prstGeom prst="line">
            <a:avLst/>
          </a:prstGeom>
          <a:ln>
            <a:solidFill>
              <a:srgbClr val="B55475"/>
            </a:solidFill>
          </a:ln>
        </p:spPr>
        <p:style>
          <a:lnRef idx="2">
            <a:schemeClr val="accent1"/>
          </a:lnRef>
          <a:fillRef idx="0">
            <a:schemeClr val="accent1"/>
          </a:fillRef>
          <a:effectRef idx="1">
            <a:schemeClr val="accent1"/>
          </a:effectRef>
          <a:fontRef idx="minor">
            <a:schemeClr val="tx1"/>
          </a:fontRef>
        </p:style>
      </p:cxnSp>
      <p:cxnSp>
        <p:nvCxnSpPr>
          <p:cNvPr id="33" name="Connecteur droit 32"/>
          <p:cNvCxnSpPr>
            <a:stCxn id="4" idx="2"/>
          </p:cNvCxnSpPr>
          <p:nvPr/>
        </p:nvCxnSpPr>
        <p:spPr>
          <a:xfrm flipH="1" flipV="1">
            <a:off x="2895599" y="2455332"/>
            <a:ext cx="192615" cy="287868"/>
          </a:xfrm>
          <a:prstGeom prst="line">
            <a:avLst/>
          </a:prstGeom>
          <a:ln>
            <a:solidFill>
              <a:srgbClr val="B55475"/>
            </a:solidFill>
          </a:ln>
        </p:spPr>
        <p:style>
          <a:lnRef idx="2">
            <a:schemeClr val="accent1"/>
          </a:lnRef>
          <a:fillRef idx="0">
            <a:schemeClr val="accent1"/>
          </a:fillRef>
          <a:effectRef idx="1">
            <a:schemeClr val="accent1"/>
          </a:effectRef>
          <a:fontRef idx="minor">
            <a:schemeClr val="tx1"/>
          </a:fontRef>
        </p:style>
      </p:cxnSp>
      <p:cxnSp>
        <p:nvCxnSpPr>
          <p:cNvPr id="35" name="Connecteur droit 34"/>
          <p:cNvCxnSpPr/>
          <p:nvPr/>
        </p:nvCxnSpPr>
        <p:spPr>
          <a:xfrm flipH="1">
            <a:off x="3572933" y="3276600"/>
            <a:ext cx="287868" cy="550333"/>
          </a:xfrm>
          <a:prstGeom prst="line">
            <a:avLst/>
          </a:prstGeom>
          <a:ln>
            <a:solidFill>
              <a:srgbClr val="B55475"/>
            </a:solidFill>
          </a:ln>
        </p:spPr>
        <p:style>
          <a:lnRef idx="2">
            <a:schemeClr val="accent1"/>
          </a:lnRef>
          <a:fillRef idx="0">
            <a:schemeClr val="accent1"/>
          </a:fillRef>
          <a:effectRef idx="1">
            <a:schemeClr val="accent1"/>
          </a:effectRef>
          <a:fontRef idx="minor">
            <a:schemeClr val="tx1"/>
          </a:fontRef>
        </p:style>
      </p:cxnSp>
      <p:cxnSp>
        <p:nvCxnSpPr>
          <p:cNvPr id="37" name="Connecteur droit 36"/>
          <p:cNvCxnSpPr>
            <a:stCxn id="4" idx="5"/>
          </p:cNvCxnSpPr>
          <p:nvPr/>
        </p:nvCxnSpPr>
        <p:spPr>
          <a:xfrm>
            <a:off x="4938263" y="3120371"/>
            <a:ext cx="317418" cy="334029"/>
          </a:xfrm>
          <a:prstGeom prst="line">
            <a:avLst/>
          </a:prstGeom>
          <a:ln>
            <a:solidFill>
              <a:srgbClr val="B55475"/>
            </a:solidFill>
          </a:ln>
        </p:spPr>
        <p:style>
          <a:lnRef idx="2">
            <a:schemeClr val="accent1"/>
          </a:lnRef>
          <a:fillRef idx="0">
            <a:schemeClr val="accent1"/>
          </a:fillRef>
          <a:effectRef idx="1">
            <a:schemeClr val="accent1"/>
          </a:effectRef>
          <a:fontRef idx="minor">
            <a:schemeClr val="tx1"/>
          </a:fontRef>
        </p:style>
      </p:cxnSp>
      <p:cxnSp>
        <p:nvCxnSpPr>
          <p:cNvPr id="39" name="Connecteur droit 38"/>
          <p:cNvCxnSpPr>
            <a:endCxn id="16" idx="6"/>
          </p:cNvCxnSpPr>
          <p:nvPr/>
        </p:nvCxnSpPr>
        <p:spPr>
          <a:xfrm flipH="1" flipV="1">
            <a:off x="1879600" y="3534834"/>
            <a:ext cx="406400" cy="555519"/>
          </a:xfrm>
          <a:prstGeom prst="line">
            <a:avLst/>
          </a:prstGeom>
          <a:ln>
            <a:solidFill>
              <a:srgbClr val="B55475"/>
            </a:solidFill>
          </a:ln>
        </p:spPr>
        <p:style>
          <a:lnRef idx="2">
            <a:schemeClr val="accent1"/>
          </a:lnRef>
          <a:fillRef idx="0">
            <a:schemeClr val="accent1"/>
          </a:fillRef>
          <a:effectRef idx="1">
            <a:schemeClr val="accent1"/>
          </a:effectRef>
          <a:fontRef idx="minor">
            <a:schemeClr val="tx1"/>
          </a:fontRef>
        </p:style>
      </p:cxnSp>
      <p:cxnSp>
        <p:nvCxnSpPr>
          <p:cNvPr id="41" name="Connecteur droit 40"/>
          <p:cNvCxnSpPr>
            <a:endCxn id="18" idx="6"/>
          </p:cNvCxnSpPr>
          <p:nvPr/>
        </p:nvCxnSpPr>
        <p:spPr>
          <a:xfrm flipH="1">
            <a:off x="2033992" y="4326464"/>
            <a:ext cx="438275" cy="71968"/>
          </a:xfrm>
          <a:prstGeom prst="line">
            <a:avLst/>
          </a:prstGeom>
          <a:ln>
            <a:solidFill>
              <a:srgbClr val="B55475"/>
            </a:solidFill>
          </a:ln>
        </p:spPr>
        <p:style>
          <a:lnRef idx="2">
            <a:schemeClr val="accent1"/>
          </a:lnRef>
          <a:fillRef idx="0">
            <a:schemeClr val="accent1"/>
          </a:fillRef>
          <a:effectRef idx="1">
            <a:schemeClr val="accent1"/>
          </a:effectRef>
          <a:fontRef idx="minor">
            <a:schemeClr val="tx1"/>
          </a:fontRef>
        </p:style>
      </p:cxnSp>
      <p:cxnSp>
        <p:nvCxnSpPr>
          <p:cNvPr id="43" name="Connecteur droit 42"/>
          <p:cNvCxnSpPr/>
          <p:nvPr/>
        </p:nvCxnSpPr>
        <p:spPr>
          <a:xfrm flipH="1">
            <a:off x="2033992" y="4504266"/>
            <a:ext cx="861607" cy="567265"/>
          </a:xfrm>
          <a:prstGeom prst="line">
            <a:avLst/>
          </a:prstGeom>
          <a:ln>
            <a:solidFill>
              <a:srgbClr val="B55475"/>
            </a:solidFill>
          </a:ln>
        </p:spPr>
        <p:style>
          <a:lnRef idx="2">
            <a:schemeClr val="accent1"/>
          </a:lnRef>
          <a:fillRef idx="0">
            <a:schemeClr val="accent1"/>
          </a:fillRef>
          <a:effectRef idx="1">
            <a:schemeClr val="accent1"/>
          </a:effectRef>
          <a:fontRef idx="minor">
            <a:schemeClr val="tx1"/>
          </a:fontRef>
        </p:style>
      </p:cxnSp>
      <p:cxnSp>
        <p:nvCxnSpPr>
          <p:cNvPr id="45" name="Connecteur droit 44"/>
          <p:cNvCxnSpPr>
            <a:stCxn id="15" idx="4"/>
          </p:cNvCxnSpPr>
          <p:nvPr/>
        </p:nvCxnSpPr>
        <p:spPr>
          <a:xfrm flipH="1">
            <a:off x="2631015" y="4504266"/>
            <a:ext cx="679452" cy="1015999"/>
          </a:xfrm>
          <a:prstGeom prst="line">
            <a:avLst/>
          </a:prstGeom>
          <a:ln>
            <a:solidFill>
              <a:srgbClr val="B55475"/>
            </a:solidFill>
          </a:ln>
        </p:spPr>
        <p:style>
          <a:lnRef idx="2">
            <a:schemeClr val="accent1"/>
          </a:lnRef>
          <a:fillRef idx="0">
            <a:schemeClr val="accent1"/>
          </a:fillRef>
          <a:effectRef idx="1">
            <a:schemeClr val="accent1"/>
          </a:effectRef>
          <a:fontRef idx="minor">
            <a:schemeClr val="tx1"/>
          </a:fontRef>
        </p:style>
      </p:cxnSp>
      <p:cxnSp>
        <p:nvCxnSpPr>
          <p:cNvPr id="47" name="Connecteur droit 46"/>
          <p:cNvCxnSpPr>
            <a:endCxn id="22" idx="0"/>
          </p:cNvCxnSpPr>
          <p:nvPr/>
        </p:nvCxnSpPr>
        <p:spPr>
          <a:xfrm>
            <a:off x="3572933" y="4504266"/>
            <a:ext cx="113240" cy="1015999"/>
          </a:xfrm>
          <a:prstGeom prst="line">
            <a:avLst/>
          </a:prstGeom>
          <a:ln>
            <a:solidFill>
              <a:srgbClr val="B55475"/>
            </a:solidFill>
          </a:ln>
        </p:spPr>
        <p:style>
          <a:lnRef idx="2">
            <a:schemeClr val="accent1"/>
          </a:lnRef>
          <a:fillRef idx="0">
            <a:schemeClr val="accent1"/>
          </a:fillRef>
          <a:effectRef idx="1">
            <a:schemeClr val="accent1"/>
          </a:effectRef>
          <a:fontRef idx="minor">
            <a:schemeClr val="tx1"/>
          </a:fontRef>
        </p:style>
      </p:cxnSp>
      <p:cxnSp>
        <p:nvCxnSpPr>
          <p:cNvPr id="49" name="Connecteur droit 48"/>
          <p:cNvCxnSpPr/>
          <p:nvPr/>
        </p:nvCxnSpPr>
        <p:spPr>
          <a:xfrm>
            <a:off x="4171948" y="4398432"/>
            <a:ext cx="0" cy="512231"/>
          </a:xfrm>
          <a:prstGeom prst="line">
            <a:avLst/>
          </a:prstGeom>
          <a:ln>
            <a:solidFill>
              <a:srgbClr val="B55475"/>
            </a:solidFill>
          </a:ln>
        </p:spPr>
        <p:style>
          <a:lnRef idx="2">
            <a:schemeClr val="accent1"/>
          </a:lnRef>
          <a:fillRef idx="0">
            <a:schemeClr val="accent1"/>
          </a:fillRef>
          <a:effectRef idx="1">
            <a:schemeClr val="accent1"/>
          </a:effectRef>
          <a:fontRef idx="minor">
            <a:schemeClr val="tx1"/>
          </a:fontRef>
        </p:style>
      </p:cxnSp>
      <p:cxnSp>
        <p:nvCxnSpPr>
          <p:cNvPr id="51" name="Connecteur droit 50"/>
          <p:cNvCxnSpPr/>
          <p:nvPr/>
        </p:nvCxnSpPr>
        <p:spPr>
          <a:xfrm>
            <a:off x="5834590" y="4199465"/>
            <a:ext cx="128059" cy="795864"/>
          </a:xfrm>
          <a:prstGeom prst="line">
            <a:avLst/>
          </a:prstGeom>
          <a:ln>
            <a:solidFill>
              <a:srgbClr val="B55475"/>
            </a:solidFill>
          </a:ln>
        </p:spPr>
        <p:style>
          <a:lnRef idx="2">
            <a:schemeClr val="accent1"/>
          </a:lnRef>
          <a:fillRef idx="0">
            <a:schemeClr val="accent1"/>
          </a:fillRef>
          <a:effectRef idx="1">
            <a:schemeClr val="accent1"/>
          </a:effectRef>
          <a:fontRef idx="minor">
            <a:schemeClr val="tx1"/>
          </a:fontRef>
        </p:style>
      </p:cxnSp>
      <p:cxnSp>
        <p:nvCxnSpPr>
          <p:cNvPr id="53" name="Connecteur droit 52"/>
          <p:cNvCxnSpPr>
            <a:stCxn id="11" idx="5"/>
            <a:endCxn id="12" idx="1"/>
          </p:cNvCxnSpPr>
          <p:nvPr/>
        </p:nvCxnSpPr>
        <p:spPr>
          <a:xfrm>
            <a:off x="6087033" y="4090353"/>
            <a:ext cx="480228" cy="345224"/>
          </a:xfrm>
          <a:prstGeom prst="line">
            <a:avLst/>
          </a:prstGeom>
          <a:ln>
            <a:solidFill>
              <a:srgbClr val="B55475"/>
            </a:solidFill>
          </a:ln>
        </p:spPr>
        <p:style>
          <a:lnRef idx="2">
            <a:schemeClr val="accent1"/>
          </a:lnRef>
          <a:fillRef idx="0">
            <a:schemeClr val="accent1"/>
          </a:fillRef>
          <a:effectRef idx="1">
            <a:schemeClr val="accent1"/>
          </a:effectRef>
          <a:fontRef idx="minor">
            <a:schemeClr val="tx1"/>
          </a:fontRef>
        </p:style>
      </p:cxnSp>
      <p:cxnSp>
        <p:nvCxnSpPr>
          <p:cNvPr id="55" name="Connecteur droit 54"/>
          <p:cNvCxnSpPr>
            <a:stCxn id="11" idx="6"/>
            <a:endCxn id="14" idx="2"/>
          </p:cNvCxnSpPr>
          <p:nvPr/>
        </p:nvCxnSpPr>
        <p:spPr>
          <a:xfrm flipV="1">
            <a:off x="6320119" y="3793067"/>
            <a:ext cx="470147" cy="33866"/>
          </a:xfrm>
          <a:prstGeom prst="line">
            <a:avLst/>
          </a:prstGeom>
          <a:ln>
            <a:solidFill>
              <a:srgbClr val="B5547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3688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a:t>Benchmark de stratégie d'entreprises qui proposent des offres adaptées :</a:t>
            </a:r>
          </a:p>
        </p:txBody>
      </p:sp>
      <p:sp>
        <p:nvSpPr>
          <p:cNvPr id="3" name="Espace réservé du contenu 2"/>
          <p:cNvSpPr>
            <a:spLocks noGrp="1"/>
          </p:cNvSpPr>
          <p:nvPr>
            <p:ph idx="1"/>
          </p:nvPr>
        </p:nvSpPr>
        <p:spPr>
          <a:xfrm>
            <a:off x="815041" y="2043953"/>
            <a:ext cx="7691719" cy="4571999"/>
          </a:xfrm>
        </p:spPr>
        <p:txBody>
          <a:bodyPr/>
          <a:lstStyle/>
          <a:p>
            <a:r>
              <a:rPr lang="fr-FR" sz="2800" u="sng" dirty="0" smtClean="0"/>
              <a:t>Leurs freins:</a:t>
            </a:r>
          </a:p>
          <a:p>
            <a:pPr marL="0" indent="0">
              <a:buNone/>
            </a:pPr>
            <a:endParaRPr lang="fr-FR" sz="2800" u="sng" dirty="0" smtClean="0"/>
          </a:p>
          <a:p>
            <a:pPr lvl="1"/>
            <a:r>
              <a:rPr lang="fr-FR" sz="2600" dirty="0" smtClean="0"/>
              <a:t>Peur d’une mauvaise retranscription de la demande des futurs mariés</a:t>
            </a:r>
          </a:p>
          <a:p>
            <a:pPr lvl="1"/>
            <a:r>
              <a:rPr lang="fr-FR" sz="2600" dirty="0" smtClean="0"/>
              <a:t>Restriction de budget</a:t>
            </a:r>
          </a:p>
          <a:p>
            <a:pPr marL="0" indent="0">
              <a:buNone/>
            </a:pPr>
            <a:endParaRPr lang="fr-FR" dirty="0" smtClean="0"/>
          </a:p>
        </p:txBody>
      </p:sp>
    </p:spTree>
    <p:extLst>
      <p:ext uri="{BB962C8B-B14F-4D97-AF65-F5344CB8AC3E}">
        <p14:creationId xmlns:p14="http://schemas.microsoft.com/office/powerpoint/2010/main" val="255943715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Benchmark de stratégie d'entreprises qui proposent des offres adaptées :</a:t>
            </a:r>
          </a:p>
        </p:txBody>
      </p:sp>
      <p:sp>
        <p:nvSpPr>
          <p:cNvPr id="3" name="Espace réservé du contenu 2"/>
          <p:cNvSpPr>
            <a:spLocks noGrp="1"/>
          </p:cNvSpPr>
          <p:nvPr>
            <p:ph idx="1"/>
          </p:nvPr>
        </p:nvSpPr>
        <p:spPr>
          <a:xfrm>
            <a:off x="457200" y="1600201"/>
            <a:ext cx="8115300" cy="5041900"/>
          </a:xfrm>
        </p:spPr>
        <p:txBody>
          <a:bodyPr>
            <a:normAutofit fontScale="92500"/>
          </a:bodyPr>
          <a:lstStyle/>
          <a:p>
            <a:pPr marL="0" indent="0">
              <a:buNone/>
            </a:pPr>
            <a:r>
              <a:rPr lang="fr-FR" sz="3000" dirty="0" smtClean="0">
                <a:solidFill>
                  <a:srgbClr val="A6A6A6"/>
                </a:solidFill>
              </a:rPr>
              <a:t>B) </a:t>
            </a:r>
            <a:r>
              <a:rPr lang="fr-FR" sz="3000" u="sng" dirty="0" smtClean="0">
                <a:solidFill>
                  <a:srgbClr val="A6A6A6"/>
                </a:solidFill>
              </a:rPr>
              <a:t>La robe de mariée</a:t>
            </a:r>
          </a:p>
          <a:p>
            <a:r>
              <a:rPr lang="fr-FR" sz="2600" dirty="0" smtClean="0"/>
              <a:t>Il s’agit d’un segment encore très atomisé, qui va devoir se montrer très innovant et ambitieux dans les années à venir à cause de la crise : tous sont concernés des leaders nationaux aux acteurs régionaux.</a:t>
            </a:r>
          </a:p>
          <a:p>
            <a:r>
              <a:rPr lang="fr-FR" sz="2400" dirty="0" smtClean="0"/>
              <a:t>3 axes de développement sont privilégiés :</a:t>
            </a:r>
          </a:p>
          <a:p>
            <a:pPr lvl="1"/>
            <a:r>
              <a:rPr lang="fr-FR" dirty="0" smtClean="0"/>
              <a:t> Le </a:t>
            </a:r>
            <a:r>
              <a:rPr lang="fr-FR" dirty="0" err="1" smtClean="0"/>
              <a:t>low</a:t>
            </a:r>
            <a:r>
              <a:rPr lang="fr-FR" dirty="0" smtClean="0"/>
              <a:t> </a:t>
            </a:r>
            <a:r>
              <a:rPr lang="fr-FR" dirty="0" err="1" smtClean="0"/>
              <a:t>cost</a:t>
            </a:r>
            <a:r>
              <a:rPr lang="fr-FR" dirty="0" smtClean="0"/>
              <a:t> : une offre discount </a:t>
            </a:r>
          </a:p>
          <a:p>
            <a:pPr lvl="1"/>
            <a:r>
              <a:rPr lang="fr-FR" dirty="0" smtClean="0"/>
              <a:t>La diversification de l’activité (décoration, accessoires)et au niveau des évènements liés aux produits vendus (robes de soirée)</a:t>
            </a:r>
          </a:p>
          <a:p>
            <a:pPr lvl="1"/>
            <a:r>
              <a:rPr lang="fr-FR" dirty="0" smtClean="0"/>
              <a:t>Un développement à l’international</a:t>
            </a:r>
            <a:endParaRPr lang="fr-FR" dirty="0"/>
          </a:p>
        </p:txBody>
      </p:sp>
    </p:spTree>
    <p:extLst>
      <p:ext uri="{BB962C8B-B14F-4D97-AF65-F5344CB8AC3E}">
        <p14:creationId xmlns:p14="http://schemas.microsoft.com/office/powerpoint/2010/main" val="376295885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Benchmark de stratégie d'entreprises qui proposent des offres adaptées :</a:t>
            </a:r>
            <a:endParaRPr lang="fr-FR" sz="3200" b="1" dirty="0"/>
          </a:p>
        </p:txBody>
      </p:sp>
      <p:sp>
        <p:nvSpPr>
          <p:cNvPr id="3" name="Espace réservé du contenu 2"/>
          <p:cNvSpPr>
            <a:spLocks noGrp="1"/>
          </p:cNvSpPr>
          <p:nvPr>
            <p:ph idx="1"/>
          </p:nvPr>
        </p:nvSpPr>
        <p:spPr>
          <a:xfrm>
            <a:off x="457200" y="1600200"/>
            <a:ext cx="8229600" cy="5082112"/>
          </a:xfrm>
        </p:spPr>
        <p:txBody>
          <a:bodyPr>
            <a:normAutofit lnSpcReduction="10000"/>
          </a:bodyPr>
          <a:lstStyle/>
          <a:p>
            <a:pPr marL="514350" indent="-514350">
              <a:buAutoNum type="alphaLcParenR"/>
            </a:pPr>
            <a:r>
              <a:rPr lang="fr-FR" sz="3100" u="sng" dirty="0" smtClean="0"/>
              <a:t>La segmentation du marché</a:t>
            </a:r>
          </a:p>
          <a:p>
            <a:r>
              <a:rPr lang="fr-FR" sz="2600" i="1" u="sng" dirty="0" smtClean="0"/>
              <a:t>Le secteur discount:</a:t>
            </a:r>
          </a:p>
          <a:p>
            <a:pPr lvl="1"/>
            <a:r>
              <a:rPr lang="fr-FR" b="1" dirty="0" smtClean="0"/>
              <a:t>Le cas Tati </a:t>
            </a:r>
            <a:r>
              <a:rPr lang="fr-FR" dirty="0" smtClean="0"/>
              <a:t>: présent depuis 60 ans sur le marché:</a:t>
            </a:r>
          </a:p>
          <a:p>
            <a:pPr lvl="1"/>
            <a:r>
              <a:rPr lang="fr-FR" sz="2000" dirty="0" smtClean="0"/>
              <a:t>Tati mariage est une collection exclusive crée par la styliste Ornella </a:t>
            </a:r>
            <a:r>
              <a:rPr lang="fr-FR" sz="2000" dirty="0" err="1" smtClean="0"/>
              <a:t>Villanazo</a:t>
            </a:r>
            <a:r>
              <a:rPr lang="fr-FR" sz="2000" dirty="0" smtClean="0"/>
              <a:t>.</a:t>
            </a:r>
          </a:p>
          <a:p>
            <a:pPr lvl="1"/>
            <a:r>
              <a:rPr lang="fr-FR" sz="2200" dirty="0" smtClean="0"/>
              <a:t>Au niveau du prix : la gamme de robe débute à 49€  et n’excède pas le 499€.</a:t>
            </a:r>
          </a:p>
          <a:p>
            <a:pPr lvl="1"/>
            <a:r>
              <a:rPr lang="fr-FR" sz="2200" dirty="0" smtClean="0"/>
              <a:t>Malgré une offre qualifiée de discount, les futures mariées disposent d’un salon d’essayage ainsi que de conseils professionnels.</a:t>
            </a:r>
          </a:p>
          <a:p>
            <a:pPr lvl="1"/>
            <a:r>
              <a:rPr lang="fr-FR" sz="2200" dirty="0" smtClean="0"/>
              <a:t>Au niveau de la distribution: Tati dispose d’un site internet, mais surtout de 42 points de vente dont 2 à l’étranger.</a:t>
            </a:r>
          </a:p>
          <a:p>
            <a:pPr marL="0" indent="0">
              <a:buNone/>
            </a:pPr>
            <a:endParaRPr lang="fr-FR" dirty="0" smtClean="0"/>
          </a:p>
          <a:p>
            <a:pPr marL="0" indent="0">
              <a:buNone/>
            </a:pPr>
            <a:endParaRPr lang="fr-FR" u="sng" dirty="0" smtClean="0"/>
          </a:p>
        </p:txBody>
      </p:sp>
    </p:spTree>
    <p:extLst>
      <p:ext uri="{BB962C8B-B14F-4D97-AF65-F5344CB8AC3E}">
        <p14:creationId xmlns:p14="http://schemas.microsoft.com/office/powerpoint/2010/main" val="33172476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Benchmark de stratégie d'entreprises qui proposent des offres adaptées :</a:t>
            </a:r>
          </a:p>
        </p:txBody>
      </p:sp>
      <p:sp>
        <p:nvSpPr>
          <p:cNvPr id="3" name="Espace réservé du contenu 2"/>
          <p:cNvSpPr>
            <a:spLocks noGrp="1"/>
          </p:cNvSpPr>
          <p:nvPr>
            <p:ph idx="1"/>
          </p:nvPr>
        </p:nvSpPr>
        <p:spPr/>
        <p:txBody>
          <a:bodyPr>
            <a:normAutofit/>
          </a:bodyPr>
          <a:lstStyle/>
          <a:p>
            <a:r>
              <a:rPr lang="fr-FR" sz="2600" i="1" u="sng" dirty="0" smtClean="0"/>
              <a:t>Le </a:t>
            </a:r>
            <a:r>
              <a:rPr lang="fr-FR" sz="2600" i="1" u="sng" dirty="0"/>
              <a:t>secteur </a:t>
            </a:r>
            <a:r>
              <a:rPr lang="fr-FR" sz="2600" i="1" u="sng" dirty="0" smtClean="0"/>
              <a:t>moyenne gamme</a:t>
            </a:r>
          </a:p>
          <a:p>
            <a:pPr lvl="1"/>
            <a:r>
              <a:rPr lang="fr-FR" dirty="0" smtClean="0"/>
              <a:t>Ce marché connaît deux leaders principaux : </a:t>
            </a:r>
            <a:r>
              <a:rPr lang="fr-FR" dirty="0" err="1" smtClean="0"/>
              <a:t>Pronuptia</a:t>
            </a:r>
            <a:r>
              <a:rPr lang="fr-FR" dirty="0" smtClean="0"/>
              <a:t> et Point Mariage</a:t>
            </a:r>
          </a:p>
          <a:p>
            <a:r>
              <a:rPr lang="fr-FR" sz="2200" b="1" dirty="0" err="1" smtClean="0"/>
              <a:t>Pronuptia</a:t>
            </a:r>
            <a:r>
              <a:rPr lang="fr-FR" sz="2200" b="1" dirty="0" smtClean="0"/>
              <a:t> </a:t>
            </a:r>
            <a:r>
              <a:rPr lang="fr-FR" sz="2200" dirty="0" smtClean="0"/>
              <a:t>est l’une des marques françaises les plus connues dans l’univers du mariage</a:t>
            </a:r>
          </a:p>
          <a:p>
            <a:pPr lvl="1"/>
            <a:r>
              <a:rPr lang="fr-FR" dirty="0" smtClean="0"/>
              <a:t>Avec environ 80 modèles de robes chaque année, la marque propose différentes collections: de la collection « Glamour » avec des modèles sobres ornés de broderies et de perles en passant par la collection « Féerie » où les robes sont elles ornées de cristaux, paillettes, </a:t>
            </a:r>
            <a:r>
              <a:rPr lang="fr-FR" dirty="0" err="1" smtClean="0"/>
              <a:t>Pronuptia</a:t>
            </a:r>
            <a:r>
              <a:rPr lang="fr-FR" dirty="0" smtClean="0"/>
              <a:t> sait s’adapter à la clientèle et à ses besoins.</a:t>
            </a:r>
            <a:endParaRPr lang="fr-FR" dirty="0"/>
          </a:p>
        </p:txBody>
      </p:sp>
    </p:spTree>
    <p:extLst>
      <p:ext uri="{BB962C8B-B14F-4D97-AF65-F5344CB8AC3E}">
        <p14:creationId xmlns:p14="http://schemas.microsoft.com/office/powerpoint/2010/main" val="8849625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Benchmark de stratégie d'entreprises qui proposent des offres adaptées :</a:t>
            </a:r>
          </a:p>
        </p:txBody>
      </p:sp>
      <p:sp>
        <p:nvSpPr>
          <p:cNvPr id="3" name="Espace réservé du contenu 2"/>
          <p:cNvSpPr>
            <a:spLocks noGrp="1"/>
          </p:cNvSpPr>
          <p:nvPr>
            <p:ph idx="1"/>
          </p:nvPr>
        </p:nvSpPr>
        <p:spPr>
          <a:xfrm>
            <a:off x="457200" y="1600200"/>
            <a:ext cx="8229600" cy="5045125"/>
          </a:xfrm>
        </p:spPr>
        <p:txBody>
          <a:bodyPr>
            <a:normAutofit/>
          </a:bodyPr>
          <a:lstStyle/>
          <a:p>
            <a:pPr lvl="1"/>
            <a:r>
              <a:rPr lang="fr-FR" dirty="0" smtClean="0"/>
              <a:t>Prix: de 800 à 1500€</a:t>
            </a:r>
          </a:p>
          <a:p>
            <a:pPr lvl="1"/>
            <a:r>
              <a:rPr lang="fr-FR" dirty="0" smtClean="0"/>
              <a:t>Distribution: Présente à la fois en France mais aussi en Autriche, Canada, Espagne… la marque possède aussi un site internet.</a:t>
            </a:r>
          </a:p>
          <a:p>
            <a:pPr lvl="1"/>
            <a:r>
              <a:rPr lang="fr-FR" dirty="0" smtClean="0"/>
              <a:t>Contrairement au service « discount » ici la mariée doit prendre au préalable rendez-vous. Des conseillères seront là pour l’aiguiller dans son choix et pour mettre à taille la robe.</a:t>
            </a:r>
          </a:p>
          <a:p>
            <a:pPr lvl="1"/>
            <a:r>
              <a:rPr lang="fr-FR" dirty="0" smtClean="0"/>
              <a:t>Avant cet essayage, un catalogue est mis à disposition de la cliente sur le site avec photos et commentaires.</a:t>
            </a:r>
          </a:p>
          <a:p>
            <a:pPr marL="457200" lvl="1" indent="0">
              <a:buNone/>
            </a:pPr>
            <a:endParaRPr lang="fr-FR" dirty="0"/>
          </a:p>
        </p:txBody>
      </p:sp>
    </p:spTree>
    <p:extLst>
      <p:ext uri="{BB962C8B-B14F-4D97-AF65-F5344CB8AC3E}">
        <p14:creationId xmlns:p14="http://schemas.microsoft.com/office/powerpoint/2010/main" val="38591189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Benchmark de stratégie d'entreprises qui proposent des offres adaptées :</a:t>
            </a:r>
          </a:p>
        </p:txBody>
      </p:sp>
      <p:sp>
        <p:nvSpPr>
          <p:cNvPr id="3" name="Espace réservé du contenu 2"/>
          <p:cNvSpPr>
            <a:spLocks noGrp="1"/>
          </p:cNvSpPr>
          <p:nvPr>
            <p:ph idx="1"/>
          </p:nvPr>
        </p:nvSpPr>
        <p:spPr>
          <a:xfrm>
            <a:off x="726141" y="1739153"/>
            <a:ext cx="7691719" cy="4571999"/>
          </a:xfrm>
        </p:spPr>
        <p:txBody>
          <a:bodyPr>
            <a:normAutofit lnSpcReduction="10000"/>
          </a:bodyPr>
          <a:lstStyle/>
          <a:p>
            <a:r>
              <a:rPr lang="fr-FR" sz="2200" b="1" dirty="0" smtClean="0"/>
              <a:t>Point mariage: </a:t>
            </a:r>
          </a:p>
          <a:p>
            <a:pPr lvl="1"/>
            <a:r>
              <a:rPr lang="fr-FR" sz="2000" dirty="0" smtClean="0"/>
              <a:t>Contrairement à </a:t>
            </a:r>
            <a:r>
              <a:rPr lang="fr-FR" sz="2000" dirty="0" err="1" smtClean="0"/>
              <a:t>Pronuptia</a:t>
            </a:r>
            <a:r>
              <a:rPr lang="fr-FR" sz="2000" dirty="0" smtClean="0"/>
              <a:t>, la gamme de produits débute à 99€.</a:t>
            </a:r>
          </a:p>
          <a:p>
            <a:pPr lvl="1"/>
            <a:r>
              <a:rPr lang="fr-FR" sz="2000" dirty="0" smtClean="0"/>
              <a:t>Les points de vente sont en France uniquement</a:t>
            </a:r>
          </a:p>
          <a:p>
            <a:r>
              <a:rPr lang="fr-FR" i="1" u="sng" dirty="0"/>
              <a:t>Le secteur </a:t>
            </a:r>
            <a:r>
              <a:rPr lang="fr-FR" i="1" u="sng" dirty="0" smtClean="0"/>
              <a:t>haut de gamme</a:t>
            </a:r>
          </a:p>
          <a:p>
            <a:r>
              <a:rPr lang="fr-FR" sz="1800" dirty="0" smtClean="0"/>
              <a:t>De nombreux créateurs tels que Jean-Paul Gaultier, Chanel, Dior,</a:t>
            </a:r>
            <a:r>
              <a:rPr lang="fr-FR" sz="1800" dirty="0"/>
              <a:t> Alexis </a:t>
            </a:r>
            <a:r>
              <a:rPr lang="fr-FR" sz="1800" dirty="0" err="1" smtClean="0"/>
              <a:t>Mabille</a:t>
            </a:r>
            <a:r>
              <a:rPr lang="fr-FR" sz="1800" dirty="0"/>
              <a:t>, Stéphane </a:t>
            </a:r>
            <a:r>
              <a:rPr lang="fr-FR" sz="1800" dirty="0" smtClean="0"/>
              <a:t>Rolland</a:t>
            </a:r>
            <a:r>
              <a:rPr lang="fr-FR" sz="1800" dirty="0"/>
              <a:t> </a:t>
            </a:r>
            <a:r>
              <a:rPr lang="fr-FR" sz="1800" dirty="0" smtClean="0"/>
              <a:t>mettent au cœur de leurs défilés haute couture la robe de mariée qui reste la pièce de la collection très attendue.</a:t>
            </a:r>
          </a:p>
          <a:p>
            <a:r>
              <a:rPr lang="fr-FR" sz="1800" dirty="0" smtClean="0"/>
              <a:t> Certaines boutiques telles que La Tiretaine à Arlon sont spécialisées dans la robe de mariée haut de gamme: on pourra y trouver de nombreuses marques avec possibilité de personnalisation des robes: </a:t>
            </a:r>
            <a:r>
              <a:rPr lang="fr-FR" sz="1800" dirty="0" err="1" smtClean="0"/>
              <a:t>Linea</a:t>
            </a:r>
            <a:r>
              <a:rPr lang="fr-FR" sz="1800" dirty="0" smtClean="0"/>
              <a:t> </a:t>
            </a:r>
            <a:r>
              <a:rPr lang="fr-FR" sz="1800" dirty="0" err="1" smtClean="0"/>
              <a:t>Raffaelli</a:t>
            </a:r>
            <a:r>
              <a:rPr lang="fr-FR" sz="1800" dirty="0" smtClean="0"/>
              <a:t>, Marylise, </a:t>
            </a:r>
            <a:r>
              <a:rPr lang="fr-FR" sz="1800" dirty="0" err="1" smtClean="0"/>
              <a:t>Rembo</a:t>
            </a:r>
            <a:r>
              <a:rPr lang="fr-FR" sz="1800" dirty="0" smtClean="0"/>
              <a:t> </a:t>
            </a:r>
            <a:r>
              <a:rPr lang="fr-FR" sz="1800" dirty="0" err="1" smtClean="0"/>
              <a:t>Styling</a:t>
            </a:r>
            <a:endParaRPr lang="fr-FR" sz="1800" dirty="0"/>
          </a:p>
          <a:p>
            <a:pPr marL="0" indent="0">
              <a:buNone/>
            </a:pPr>
            <a:endParaRPr lang="fr-FR" sz="2800" b="1" i="1" dirty="0"/>
          </a:p>
          <a:p>
            <a:pPr marL="0" indent="0">
              <a:buNone/>
            </a:pPr>
            <a:endParaRPr lang="fr-FR" sz="2800" b="1" i="1" dirty="0"/>
          </a:p>
          <a:p>
            <a:pPr marL="0" indent="0">
              <a:buNone/>
            </a:pPr>
            <a:endParaRPr lang="fr-FR" sz="2800" b="1" i="1" dirty="0"/>
          </a:p>
        </p:txBody>
      </p:sp>
    </p:spTree>
    <p:extLst>
      <p:ext uri="{BB962C8B-B14F-4D97-AF65-F5344CB8AC3E}">
        <p14:creationId xmlns:p14="http://schemas.microsoft.com/office/powerpoint/2010/main" val="290078730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Benchmark de stratégie d'entreprises qui proposent des offres adaptées :</a:t>
            </a:r>
          </a:p>
        </p:txBody>
      </p:sp>
      <p:sp>
        <p:nvSpPr>
          <p:cNvPr id="3" name="Espace réservé du contenu 2"/>
          <p:cNvSpPr>
            <a:spLocks noGrp="1"/>
          </p:cNvSpPr>
          <p:nvPr>
            <p:ph idx="1"/>
          </p:nvPr>
        </p:nvSpPr>
        <p:spPr/>
        <p:txBody>
          <a:bodyPr>
            <a:normAutofit fontScale="92500"/>
          </a:bodyPr>
          <a:lstStyle/>
          <a:p>
            <a:pPr marL="0" indent="0">
              <a:buNone/>
            </a:pPr>
            <a:r>
              <a:rPr lang="fr-FR" sz="3000" dirty="0" smtClean="0"/>
              <a:t>b) </a:t>
            </a:r>
            <a:r>
              <a:rPr lang="fr-FR" sz="3000" u="sng" dirty="0" smtClean="0"/>
              <a:t>Les envies des futures mariées</a:t>
            </a:r>
          </a:p>
          <a:p>
            <a:r>
              <a:rPr lang="fr-FR" dirty="0" smtClean="0"/>
              <a:t>La mariée 2012 se perçoit en tenue de princesse le jour de ses noces : bustier, jupe bouffante, décolleté asymétrique ont toujours le vent en poupe.</a:t>
            </a:r>
          </a:p>
          <a:p>
            <a:r>
              <a:rPr lang="fr-FR" dirty="0" smtClean="0"/>
              <a:t>Une nouvelle tendance fait son apparition: le vintage : charleston, coupe glamour façon pin-up, boléros</a:t>
            </a:r>
          </a:p>
          <a:p>
            <a:r>
              <a:rPr lang="fr-FR" dirty="0" smtClean="0"/>
              <a:t>Le court débarque aussi chez les couturiers.</a:t>
            </a:r>
          </a:p>
          <a:p>
            <a:r>
              <a:rPr lang="fr-FR" dirty="0" smtClean="0"/>
              <a:t>Concernant les couleurs, le blanc reste dominant même si les mariées les plus farouches osent les touches colorées.</a:t>
            </a:r>
            <a:endParaRPr lang="fr-FR" dirty="0"/>
          </a:p>
        </p:txBody>
      </p:sp>
    </p:spTree>
    <p:extLst>
      <p:ext uri="{BB962C8B-B14F-4D97-AF65-F5344CB8AC3E}">
        <p14:creationId xmlns:p14="http://schemas.microsoft.com/office/powerpoint/2010/main" val="185604032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Benchmark de stratégie d'entreprises qui proposent des offres adaptées :</a:t>
            </a:r>
          </a:p>
        </p:txBody>
      </p:sp>
      <p:sp>
        <p:nvSpPr>
          <p:cNvPr id="3" name="Espace réservé du contenu 2"/>
          <p:cNvSpPr>
            <a:spLocks noGrp="1"/>
          </p:cNvSpPr>
          <p:nvPr>
            <p:ph idx="1"/>
          </p:nvPr>
        </p:nvSpPr>
        <p:spPr/>
        <p:txBody>
          <a:bodyPr/>
          <a:lstStyle/>
          <a:p>
            <a:pPr marL="0" indent="0">
              <a:buNone/>
            </a:pPr>
            <a:r>
              <a:rPr lang="fr-FR" sz="2800" dirty="0">
                <a:solidFill>
                  <a:srgbClr val="A6A6A6"/>
                </a:solidFill>
              </a:rPr>
              <a:t>C</a:t>
            </a:r>
            <a:r>
              <a:rPr lang="fr-FR" sz="2800" dirty="0" smtClean="0">
                <a:solidFill>
                  <a:srgbClr val="A6A6A6"/>
                </a:solidFill>
              </a:rPr>
              <a:t>) </a:t>
            </a:r>
            <a:r>
              <a:rPr lang="fr-FR" sz="2800" u="sng" dirty="0" smtClean="0">
                <a:solidFill>
                  <a:srgbClr val="A6A6A6"/>
                </a:solidFill>
              </a:rPr>
              <a:t>La liste de mariage</a:t>
            </a:r>
          </a:p>
          <a:p>
            <a:pPr marL="0" indent="0">
              <a:buNone/>
            </a:pPr>
            <a:endParaRPr lang="fr-FR" sz="2800" u="sng" dirty="0" smtClean="0">
              <a:solidFill>
                <a:srgbClr val="A6A6A6"/>
              </a:solidFill>
            </a:endParaRPr>
          </a:p>
          <a:p>
            <a:r>
              <a:rPr lang="fr-FR" b="1" dirty="0" smtClean="0"/>
              <a:t>Son rôle : </a:t>
            </a:r>
            <a:r>
              <a:rPr lang="fr-FR" dirty="0" smtClean="0"/>
              <a:t>éviter d’avoir des doublons dans ses cadeaux, avoir l’assurance d’un cadeau apprécié.</a:t>
            </a:r>
          </a:p>
          <a:p>
            <a:pPr marL="0" indent="0">
              <a:buNone/>
            </a:pPr>
            <a:endParaRPr lang="fr-FR" dirty="0" smtClean="0"/>
          </a:p>
          <a:p>
            <a:r>
              <a:rPr lang="fr-FR" dirty="0" smtClean="0"/>
              <a:t>A son invention, la liste contenait des articles destinés à équiper le jeune couple. Aujourd’hui celle-ci s’étend au voyage de noces et autres produits high-tech..</a:t>
            </a:r>
          </a:p>
          <a:p>
            <a:pPr marL="0" indent="0">
              <a:buNone/>
            </a:pPr>
            <a:endParaRPr lang="fr-FR" dirty="0"/>
          </a:p>
        </p:txBody>
      </p:sp>
    </p:spTree>
    <p:extLst>
      <p:ext uri="{BB962C8B-B14F-4D97-AF65-F5344CB8AC3E}">
        <p14:creationId xmlns:p14="http://schemas.microsoft.com/office/powerpoint/2010/main" val="400452902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Benchmark de stratégie d'entreprises qui proposent des offres adaptées :</a:t>
            </a:r>
          </a:p>
        </p:txBody>
      </p:sp>
      <p:sp>
        <p:nvSpPr>
          <p:cNvPr id="3" name="Espace réservé du contenu 2"/>
          <p:cNvSpPr>
            <a:spLocks noGrp="1"/>
          </p:cNvSpPr>
          <p:nvPr>
            <p:ph idx="1"/>
          </p:nvPr>
        </p:nvSpPr>
        <p:spPr/>
        <p:txBody>
          <a:bodyPr/>
          <a:lstStyle/>
          <a:p>
            <a:pPr marL="514350" indent="-514350">
              <a:buAutoNum type="alphaLcParenR"/>
            </a:pPr>
            <a:r>
              <a:rPr lang="fr-FR" sz="2800" u="sng" dirty="0" smtClean="0"/>
              <a:t>Les besoins</a:t>
            </a:r>
          </a:p>
          <a:p>
            <a:pPr marL="0" indent="0">
              <a:buNone/>
            </a:pPr>
            <a:endParaRPr lang="fr-FR" u="sng" dirty="0" smtClean="0"/>
          </a:p>
          <a:p>
            <a:r>
              <a:rPr lang="fr-FR" dirty="0" smtClean="0"/>
              <a:t>On peut noter une exigence grandissante des futurs mariés en terme de cadeaux: produits de plus en plus personnalisés</a:t>
            </a:r>
          </a:p>
          <a:p>
            <a:pPr marL="0" indent="0">
              <a:buNone/>
            </a:pPr>
            <a:endParaRPr lang="fr-FR" dirty="0" smtClean="0"/>
          </a:p>
          <a:p>
            <a:r>
              <a:rPr lang="fr-FR" dirty="0" smtClean="0"/>
              <a:t>L’art de la table est encore néanmoins très présent à 50% de la liste</a:t>
            </a:r>
            <a:endParaRPr lang="fr-FR" dirty="0"/>
          </a:p>
        </p:txBody>
      </p:sp>
    </p:spTree>
    <p:extLst>
      <p:ext uri="{BB962C8B-B14F-4D97-AF65-F5344CB8AC3E}">
        <p14:creationId xmlns:p14="http://schemas.microsoft.com/office/powerpoint/2010/main" val="187628564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Benchmark de stratégie d'entreprises qui proposent des offres adaptées :</a:t>
            </a:r>
          </a:p>
        </p:txBody>
      </p:sp>
      <p:sp>
        <p:nvSpPr>
          <p:cNvPr id="3" name="Espace réservé du contenu 2"/>
          <p:cNvSpPr>
            <a:spLocks noGrp="1"/>
          </p:cNvSpPr>
          <p:nvPr>
            <p:ph idx="1"/>
          </p:nvPr>
        </p:nvSpPr>
        <p:spPr/>
        <p:txBody>
          <a:bodyPr>
            <a:normAutofit fontScale="92500" lnSpcReduction="10000"/>
          </a:bodyPr>
          <a:lstStyle/>
          <a:p>
            <a:pPr marL="0" indent="0">
              <a:buNone/>
            </a:pPr>
            <a:r>
              <a:rPr lang="fr-FR" sz="3000" dirty="0" smtClean="0"/>
              <a:t>b) </a:t>
            </a:r>
            <a:r>
              <a:rPr lang="fr-FR" sz="3000" u="sng" dirty="0" smtClean="0"/>
              <a:t>Quelques chiffres</a:t>
            </a:r>
            <a:endParaRPr lang="fr-FR" sz="3000" u="sng" dirty="0"/>
          </a:p>
          <a:p>
            <a:r>
              <a:rPr lang="fr-FR" sz="2600" dirty="0" smtClean="0"/>
              <a:t>265 </a:t>
            </a:r>
            <a:r>
              <a:rPr lang="fr-FR" sz="2600" dirty="0"/>
              <a:t>000 mariages ont été célébrés en France en 2004, soit un volume d’affaires estimé à plus de 5Milliards d’euros (listes de mariage et organisation de la réception)</a:t>
            </a:r>
            <a:r>
              <a:rPr lang="fr-FR" sz="2600" dirty="0" smtClean="0"/>
              <a:t>.</a:t>
            </a:r>
            <a:endParaRPr lang="fr-FR" sz="2600" dirty="0"/>
          </a:p>
          <a:p>
            <a:r>
              <a:rPr lang="fr-FR" sz="2600" dirty="0" smtClean="0"/>
              <a:t>La </a:t>
            </a:r>
            <a:r>
              <a:rPr lang="fr-FR" sz="2600" dirty="0"/>
              <a:t>liste de mariage représente un des principaux postes de dépense avec une moyenne de 3 050 euros par liste</a:t>
            </a:r>
            <a:r>
              <a:rPr lang="fr-FR" sz="2600" dirty="0" smtClean="0"/>
              <a:t>.</a:t>
            </a:r>
            <a:endParaRPr lang="fr-FR" sz="2600" dirty="0"/>
          </a:p>
          <a:p>
            <a:r>
              <a:rPr lang="fr-FR" sz="2600" dirty="0" smtClean="0"/>
              <a:t>Enfin</a:t>
            </a:r>
            <a:r>
              <a:rPr lang="fr-FR" sz="2600" dirty="0"/>
              <a:t>, 120 000 listes de mariage sont déposées chaque année en France</a:t>
            </a:r>
          </a:p>
          <a:p>
            <a:pPr marL="0" indent="0">
              <a:buNone/>
            </a:pPr>
            <a:endParaRPr lang="fr-FR" dirty="0"/>
          </a:p>
        </p:txBody>
      </p:sp>
    </p:spTree>
    <p:extLst>
      <p:ext uri="{BB962C8B-B14F-4D97-AF65-F5344CB8AC3E}">
        <p14:creationId xmlns:p14="http://schemas.microsoft.com/office/powerpoint/2010/main" val="17779903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smtClean="0">
                <a:solidFill>
                  <a:schemeClr val="tx1"/>
                </a:solidFill>
              </a:rPr>
              <a:t>Sommaire</a:t>
            </a:r>
            <a:endParaRPr lang="fr-FR" sz="3200" b="1" dirty="0">
              <a:solidFill>
                <a:schemeClr val="tx1"/>
              </a:solidFill>
            </a:endParaRPr>
          </a:p>
        </p:txBody>
      </p:sp>
      <p:sp>
        <p:nvSpPr>
          <p:cNvPr id="3" name="Espace réservé du contenu 2"/>
          <p:cNvSpPr>
            <a:spLocks noGrp="1"/>
          </p:cNvSpPr>
          <p:nvPr>
            <p:ph idx="1"/>
          </p:nvPr>
        </p:nvSpPr>
        <p:spPr>
          <a:xfrm>
            <a:off x="876301" y="1178578"/>
            <a:ext cx="8953500" cy="5400021"/>
          </a:xfrm>
        </p:spPr>
        <p:txBody>
          <a:bodyPr>
            <a:normAutofit fontScale="47500" lnSpcReduction="20000"/>
          </a:bodyPr>
          <a:lstStyle/>
          <a:p>
            <a:r>
              <a:rPr lang="fr-FR" sz="2900" dirty="0" smtClean="0"/>
              <a:t>Introduction</a:t>
            </a:r>
          </a:p>
          <a:p>
            <a:r>
              <a:rPr lang="fr-FR" sz="2900" dirty="0" smtClean="0"/>
              <a:t>Le comportement des futurs mariés et l’évolution du mariage</a:t>
            </a:r>
          </a:p>
          <a:p>
            <a:r>
              <a:rPr lang="fr-FR" sz="2900" dirty="0" smtClean="0"/>
              <a:t>Benchmark des stratégies d’entreprises qui proposent des offres adaptées</a:t>
            </a:r>
          </a:p>
          <a:p>
            <a:pPr lvl="1">
              <a:buAutoNum type="alphaUcParenR"/>
            </a:pPr>
            <a:r>
              <a:rPr lang="fr-FR" sz="2900" dirty="0" smtClean="0"/>
              <a:t>Les </a:t>
            </a:r>
            <a:r>
              <a:rPr lang="fr-FR" sz="2900" dirty="0" err="1" smtClean="0"/>
              <a:t>wedding</a:t>
            </a:r>
            <a:r>
              <a:rPr lang="fr-FR" sz="2900" dirty="0" smtClean="0"/>
              <a:t> </a:t>
            </a:r>
            <a:r>
              <a:rPr lang="fr-FR" sz="2900" dirty="0" err="1" smtClean="0"/>
              <a:t>planner</a:t>
            </a:r>
            <a:endParaRPr lang="fr-FR" sz="2900" dirty="0" smtClean="0"/>
          </a:p>
          <a:p>
            <a:pPr lvl="1">
              <a:buAutoNum type="alphaUcParenR"/>
            </a:pPr>
            <a:r>
              <a:rPr lang="fr-FR" sz="2900" dirty="0" smtClean="0"/>
              <a:t>La robe de mariée</a:t>
            </a:r>
          </a:p>
          <a:p>
            <a:pPr lvl="1">
              <a:buAutoNum type="alphaUcParenR"/>
            </a:pPr>
            <a:r>
              <a:rPr lang="fr-FR" sz="2900" dirty="0" smtClean="0"/>
              <a:t>La liste de mariage</a:t>
            </a:r>
          </a:p>
          <a:p>
            <a:r>
              <a:rPr lang="fr-FR" sz="2900" dirty="0" smtClean="0"/>
              <a:t>Comment communiquer auprès des futurs mariés ?</a:t>
            </a:r>
          </a:p>
          <a:p>
            <a:pPr lvl="1">
              <a:buAutoNum type="alphaUcParenR"/>
            </a:pPr>
            <a:r>
              <a:rPr lang="fr-FR" sz="2900" dirty="0" smtClean="0"/>
              <a:t>Le salon du mariage</a:t>
            </a:r>
          </a:p>
          <a:p>
            <a:pPr lvl="1">
              <a:buAutoNum type="alphaUcParenR"/>
            </a:pPr>
            <a:r>
              <a:rPr lang="fr-FR" sz="2900" dirty="0" smtClean="0"/>
              <a:t>Les applications </a:t>
            </a:r>
            <a:r>
              <a:rPr lang="fr-FR" sz="2900" dirty="0" err="1" smtClean="0"/>
              <a:t>Iphone</a:t>
            </a:r>
            <a:endParaRPr lang="fr-FR" sz="2900" dirty="0" smtClean="0"/>
          </a:p>
          <a:p>
            <a:pPr lvl="1">
              <a:buAutoNum type="alphaUcParenR"/>
            </a:pPr>
            <a:r>
              <a:rPr lang="fr-FR" sz="2900" dirty="0" smtClean="0"/>
              <a:t>Le web</a:t>
            </a:r>
          </a:p>
          <a:p>
            <a:pPr lvl="1">
              <a:buAutoNum type="alphaUcParenR"/>
            </a:pPr>
            <a:r>
              <a:rPr lang="fr-FR" sz="2900" dirty="0" smtClean="0"/>
              <a:t>Les émissions TV</a:t>
            </a:r>
          </a:p>
          <a:p>
            <a:pPr lvl="1">
              <a:buAutoNum type="alphaUcParenR"/>
            </a:pPr>
            <a:r>
              <a:rPr lang="fr-FR" sz="2900" dirty="0" smtClean="0"/>
              <a:t>Le mariage sponsorisé</a:t>
            </a:r>
          </a:p>
          <a:p>
            <a:pPr lvl="1">
              <a:buAutoNum type="alphaUcParenR"/>
            </a:pPr>
            <a:r>
              <a:rPr lang="fr-FR" sz="2900" dirty="0" smtClean="0"/>
              <a:t>La presse</a:t>
            </a:r>
          </a:p>
          <a:p>
            <a:r>
              <a:rPr lang="fr-FR" sz="2900" dirty="0" smtClean="0"/>
              <a:t>Conclusion</a:t>
            </a:r>
          </a:p>
          <a:p>
            <a:pPr lvl="1"/>
            <a:endParaRPr lang="fr-FR" dirty="0" smtClean="0"/>
          </a:p>
          <a:p>
            <a:pPr lvl="1">
              <a:buAutoNum type="alphaUcParenR"/>
            </a:pPr>
            <a:endParaRPr lang="fr-FR" dirty="0" smtClean="0"/>
          </a:p>
        </p:txBody>
      </p:sp>
    </p:spTree>
    <p:extLst>
      <p:ext uri="{BB962C8B-B14F-4D97-AF65-F5344CB8AC3E}">
        <p14:creationId xmlns:p14="http://schemas.microsoft.com/office/powerpoint/2010/main" val="3443297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Benchmark de stratégie d'entreprises qui proposent des offres adaptées :</a:t>
            </a:r>
          </a:p>
        </p:txBody>
      </p:sp>
      <p:sp>
        <p:nvSpPr>
          <p:cNvPr id="3" name="Espace réservé du contenu 2"/>
          <p:cNvSpPr>
            <a:spLocks noGrp="1"/>
          </p:cNvSpPr>
          <p:nvPr>
            <p:ph idx="1"/>
          </p:nvPr>
        </p:nvSpPr>
        <p:spPr/>
        <p:txBody>
          <a:bodyPr>
            <a:normAutofit/>
          </a:bodyPr>
          <a:lstStyle/>
          <a:p>
            <a:pPr marL="0" indent="0">
              <a:buNone/>
            </a:pPr>
            <a:r>
              <a:rPr lang="fr-FR" sz="3000" dirty="0" smtClean="0"/>
              <a:t>c) </a:t>
            </a:r>
            <a:r>
              <a:rPr lang="fr-FR" sz="3000" u="sng" dirty="0" smtClean="0"/>
              <a:t>Les différents segments du marché</a:t>
            </a:r>
          </a:p>
          <a:p>
            <a:r>
              <a:rPr lang="fr-FR" dirty="0" smtClean="0"/>
              <a:t>4 lieux de possibilités de dépôt d’une liste :</a:t>
            </a:r>
          </a:p>
          <a:p>
            <a:pPr lvl="1"/>
            <a:r>
              <a:rPr lang="fr-FR" dirty="0" smtClean="0"/>
              <a:t>Grands magasins</a:t>
            </a:r>
          </a:p>
          <a:p>
            <a:pPr lvl="1"/>
            <a:r>
              <a:rPr lang="fr-FR" dirty="0" smtClean="0"/>
              <a:t>Sites internet</a:t>
            </a:r>
          </a:p>
          <a:p>
            <a:pPr lvl="1"/>
            <a:r>
              <a:rPr lang="fr-FR" dirty="0" smtClean="0"/>
              <a:t>Grandes surfaces</a:t>
            </a:r>
          </a:p>
          <a:p>
            <a:pPr lvl="1"/>
            <a:r>
              <a:rPr lang="fr-FR" dirty="0" smtClean="0"/>
              <a:t>Les boutiques spécialisées</a:t>
            </a:r>
          </a:p>
          <a:p>
            <a:pPr lvl="1"/>
            <a:r>
              <a:rPr lang="fr-FR" dirty="0" smtClean="0"/>
              <a:t>Les autres acteurs</a:t>
            </a:r>
            <a:endParaRPr lang="fr-FR" dirty="0"/>
          </a:p>
        </p:txBody>
      </p:sp>
    </p:spTree>
    <p:extLst>
      <p:ext uri="{BB962C8B-B14F-4D97-AF65-F5344CB8AC3E}">
        <p14:creationId xmlns:p14="http://schemas.microsoft.com/office/powerpoint/2010/main" val="360933317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Benchmark de stratégie d'entreprises qui proposent des offres adaptées :</a:t>
            </a:r>
          </a:p>
        </p:txBody>
      </p:sp>
      <p:sp>
        <p:nvSpPr>
          <p:cNvPr id="3" name="Espace réservé du contenu 2"/>
          <p:cNvSpPr>
            <a:spLocks noGrp="1"/>
          </p:cNvSpPr>
          <p:nvPr>
            <p:ph idx="1"/>
          </p:nvPr>
        </p:nvSpPr>
        <p:spPr>
          <a:xfrm>
            <a:off x="457200" y="1600200"/>
            <a:ext cx="8140700" cy="5118100"/>
          </a:xfrm>
        </p:spPr>
        <p:txBody>
          <a:bodyPr>
            <a:normAutofit/>
          </a:bodyPr>
          <a:lstStyle/>
          <a:p>
            <a:r>
              <a:rPr lang="fr-FR" u="sng" dirty="0" smtClean="0"/>
              <a:t>Les Grands magasins</a:t>
            </a:r>
          </a:p>
          <a:p>
            <a:pPr marL="0" indent="0">
              <a:buNone/>
            </a:pPr>
            <a:r>
              <a:rPr lang="fr-FR" sz="3100" dirty="0"/>
              <a:t>	</a:t>
            </a:r>
            <a:r>
              <a:rPr lang="fr-FR" sz="1900" dirty="0" smtClean="0"/>
              <a:t>Ils sont leaders sur le marché. La liste fonctionne comme un compte où les invités déposent leur argent que les futurs mariés utilisent comme bon leur semblent dans l’ensemble du magasin. Chacun d’eux possèdent aujourd’hui un site dédié au mariage duquel le couple peut gérer ses achats et dons.</a:t>
            </a:r>
          </a:p>
          <a:p>
            <a:pPr lvl="1"/>
            <a:r>
              <a:rPr lang="fr-FR" sz="2300" b="1" i="1" dirty="0" smtClean="0"/>
              <a:t>Galeries Lafayette</a:t>
            </a:r>
          </a:p>
          <a:p>
            <a:pPr lvl="2"/>
            <a:r>
              <a:rPr lang="fr-FR" sz="2100" dirty="0" smtClean="0"/>
              <a:t>22000 listes déposées chaque année</a:t>
            </a:r>
          </a:p>
          <a:p>
            <a:pPr lvl="2"/>
            <a:r>
              <a:rPr lang="fr-FR" sz="2100" dirty="0" smtClean="0"/>
              <a:t>1 couple sur sept y dépose sa liste</a:t>
            </a:r>
          </a:p>
          <a:p>
            <a:pPr lvl="2"/>
            <a:r>
              <a:rPr lang="fr-FR" sz="2100" dirty="0" smtClean="0"/>
              <a:t>Le groupe a aujourd’hui un accord avec BHV pour diversifier les listes</a:t>
            </a:r>
          </a:p>
        </p:txBody>
      </p:sp>
    </p:spTree>
    <p:extLst>
      <p:ext uri="{BB962C8B-B14F-4D97-AF65-F5344CB8AC3E}">
        <p14:creationId xmlns:p14="http://schemas.microsoft.com/office/powerpoint/2010/main" val="427822135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a:t>Benchmark de stratégie d'entreprises qui proposent des offres adaptées :</a:t>
            </a:r>
            <a:endParaRPr lang="fr-FR" sz="3200" dirty="0"/>
          </a:p>
        </p:txBody>
      </p:sp>
      <p:sp>
        <p:nvSpPr>
          <p:cNvPr id="3" name="Espace réservé du contenu 2"/>
          <p:cNvSpPr>
            <a:spLocks noGrp="1"/>
          </p:cNvSpPr>
          <p:nvPr>
            <p:ph idx="1"/>
          </p:nvPr>
        </p:nvSpPr>
        <p:spPr>
          <a:xfrm>
            <a:off x="383241" y="1929653"/>
            <a:ext cx="8417859" cy="4483847"/>
          </a:xfrm>
        </p:spPr>
        <p:txBody>
          <a:bodyPr/>
          <a:lstStyle/>
          <a:p>
            <a:pPr lvl="1"/>
            <a:r>
              <a:rPr lang="fr-FR" sz="2400" b="1" i="1" dirty="0"/>
              <a:t>Le </a:t>
            </a:r>
            <a:r>
              <a:rPr lang="fr-FR" sz="2400" b="1" i="1" dirty="0" smtClean="0"/>
              <a:t>Printemps</a:t>
            </a:r>
          </a:p>
          <a:p>
            <a:pPr marL="457200" lvl="1" indent="0">
              <a:buNone/>
            </a:pPr>
            <a:endParaRPr lang="fr-FR" sz="2400" b="1" i="1" dirty="0"/>
          </a:p>
          <a:p>
            <a:pPr lvl="2"/>
            <a:r>
              <a:rPr lang="fr-FR" sz="2200" dirty="0"/>
              <a:t>L’avantage : Le Printemps prévient par SMS des nouveaux dons effectués</a:t>
            </a:r>
            <a:r>
              <a:rPr lang="fr-FR" sz="2200" dirty="0" smtClean="0"/>
              <a:t>.</a:t>
            </a:r>
          </a:p>
          <a:p>
            <a:pPr marL="914400" lvl="2" indent="0">
              <a:buNone/>
            </a:pPr>
            <a:endParaRPr lang="fr-FR" sz="2200" dirty="0" smtClean="0"/>
          </a:p>
          <a:p>
            <a:pPr lvl="2"/>
            <a:r>
              <a:rPr lang="fr-FR" sz="2200" dirty="0" smtClean="0"/>
              <a:t>Les </a:t>
            </a:r>
            <a:r>
              <a:rPr lang="fr-FR" sz="2200" dirty="0"/>
              <a:t>couples peuvent choisir des produits du magasin mais aussi à la Fnac, Printemps Voyages, et chez </a:t>
            </a:r>
            <a:r>
              <a:rPr lang="fr-FR" sz="2200" dirty="0" err="1"/>
              <a:t>Conforama</a:t>
            </a:r>
            <a:r>
              <a:rPr lang="fr-FR" sz="2200" dirty="0"/>
              <a:t>, </a:t>
            </a:r>
            <a:r>
              <a:rPr lang="fr-FR" sz="2200" dirty="0" err="1"/>
              <a:t>Citadium</a:t>
            </a:r>
            <a:r>
              <a:rPr lang="fr-FR" sz="2200" dirty="0"/>
              <a:t>, </a:t>
            </a:r>
            <a:r>
              <a:rPr lang="fr-FR" sz="2200" dirty="0" err="1"/>
              <a:t>Madelios</a:t>
            </a:r>
            <a:r>
              <a:rPr lang="fr-FR" sz="2200" dirty="0"/>
              <a:t> et </a:t>
            </a:r>
            <a:r>
              <a:rPr lang="fr-FR" sz="2200" dirty="0" err="1"/>
              <a:t>Chateauonline</a:t>
            </a:r>
            <a:r>
              <a:rPr lang="fr-FR" sz="2200" dirty="0"/>
              <a:t> (ses partenaires du groupe PPR).  </a:t>
            </a:r>
          </a:p>
          <a:p>
            <a:pPr marL="0" indent="0">
              <a:buNone/>
            </a:pPr>
            <a:endParaRPr lang="fr-FR" sz="2200" b="1" i="1" dirty="0"/>
          </a:p>
          <a:p>
            <a:endParaRPr lang="fr-FR" dirty="0"/>
          </a:p>
        </p:txBody>
      </p:sp>
    </p:spTree>
    <p:extLst>
      <p:ext uri="{BB962C8B-B14F-4D97-AF65-F5344CB8AC3E}">
        <p14:creationId xmlns:p14="http://schemas.microsoft.com/office/powerpoint/2010/main" val="116538142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Benchmark de stratégie d'entreprises qui proposent des offres adaptées :</a:t>
            </a:r>
          </a:p>
        </p:txBody>
      </p:sp>
      <p:sp>
        <p:nvSpPr>
          <p:cNvPr id="3" name="Espace réservé du contenu 2"/>
          <p:cNvSpPr>
            <a:spLocks noGrp="1"/>
          </p:cNvSpPr>
          <p:nvPr>
            <p:ph idx="1"/>
          </p:nvPr>
        </p:nvSpPr>
        <p:spPr>
          <a:xfrm>
            <a:off x="430719" y="1594504"/>
            <a:ext cx="8229600" cy="5057886"/>
          </a:xfrm>
        </p:spPr>
        <p:txBody>
          <a:bodyPr>
            <a:normAutofit/>
          </a:bodyPr>
          <a:lstStyle/>
          <a:p>
            <a:r>
              <a:rPr lang="fr-FR" sz="2800" u="sng" dirty="0" smtClean="0"/>
              <a:t>Les sites internet</a:t>
            </a:r>
          </a:p>
          <a:p>
            <a:pPr>
              <a:buFontTx/>
              <a:buChar char="-"/>
            </a:pPr>
            <a:r>
              <a:rPr lang="fr-FR" sz="2400" dirty="0" smtClean="0"/>
              <a:t>Évite les déplacements</a:t>
            </a:r>
          </a:p>
          <a:p>
            <a:pPr>
              <a:buFontTx/>
              <a:buChar char="-"/>
            </a:pPr>
            <a:r>
              <a:rPr lang="fr-FR" sz="2400" dirty="0" smtClean="0"/>
              <a:t>Faire des dons à distance</a:t>
            </a:r>
          </a:p>
          <a:p>
            <a:pPr>
              <a:buFontTx/>
              <a:buChar char="-"/>
            </a:pPr>
            <a:r>
              <a:rPr lang="fr-FR" sz="2400" b="1" dirty="0"/>
              <a:t>accessibilité</a:t>
            </a:r>
            <a:r>
              <a:rPr lang="fr-FR" sz="2400" dirty="0"/>
              <a:t> à distance 24h sur 24 et 7 jours sur </a:t>
            </a:r>
            <a:r>
              <a:rPr lang="fr-FR" sz="2400" dirty="0" smtClean="0"/>
              <a:t>7</a:t>
            </a:r>
          </a:p>
          <a:p>
            <a:pPr>
              <a:buFontTx/>
              <a:buChar char="-"/>
            </a:pPr>
            <a:r>
              <a:rPr lang="fr-FR" sz="2400" dirty="0" smtClean="0"/>
              <a:t>Grande facilité d’utilisation et de modification</a:t>
            </a:r>
          </a:p>
          <a:p>
            <a:pPr>
              <a:buFontTx/>
              <a:buChar char="-"/>
            </a:pPr>
            <a:endParaRPr lang="fr-FR" sz="2400" dirty="0" smtClean="0"/>
          </a:p>
          <a:p>
            <a:pPr marL="0" indent="0">
              <a:buNone/>
            </a:pPr>
            <a:r>
              <a:rPr lang="fr-FR" sz="2400" dirty="0" smtClean="0"/>
              <a:t>Sur ce segment, on retrouve les sites internet des grands magasins, s’adaptant ainsi aux évolutions technologiques</a:t>
            </a:r>
          </a:p>
        </p:txBody>
      </p:sp>
    </p:spTree>
    <p:extLst>
      <p:ext uri="{BB962C8B-B14F-4D97-AF65-F5344CB8AC3E}">
        <p14:creationId xmlns:p14="http://schemas.microsoft.com/office/powerpoint/2010/main" val="168139875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a:t>Benchmark de stratégie d'entreprises qui proposent des offres adaptées :</a:t>
            </a:r>
            <a:endParaRPr lang="fr-FR" sz="3200" dirty="0"/>
          </a:p>
        </p:txBody>
      </p:sp>
      <p:sp>
        <p:nvSpPr>
          <p:cNvPr id="3" name="Espace réservé du contenu 2"/>
          <p:cNvSpPr>
            <a:spLocks noGrp="1"/>
          </p:cNvSpPr>
          <p:nvPr>
            <p:ph idx="1"/>
          </p:nvPr>
        </p:nvSpPr>
        <p:spPr/>
        <p:txBody>
          <a:bodyPr>
            <a:normAutofit lnSpcReduction="10000"/>
          </a:bodyPr>
          <a:lstStyle/>
          <a:p>
            <a:pPr lvl="1"/>
            <a:r>
              <a:rPr lang="fr-FR" sz="2400" i="1" dirty="0"/>
              <a:t>1001listes.fr</a:t>
            </a:r>
          </a:p>
          <a:p>
            <a:pPr marL="0" indent="0">
              <a:buNone/>
            </a:pPr>
            <a:r>
              <a:rPr lang="fr-FR" sz="2000" dirty="0"/>
              <a:t>La liste de mariage qui s’adapte aux envies des futurs mariés: une liste pour plusieurs points de vente : ainsi on peut accéder à environ 400 boutiques</a:t>
            </a:r>
            <a:r>
              <a:rPr lang="fr-FR" sz="2000" dirty="0" smtClean="0"/>
              <a:t>.</a:t>
            </a:r>
          </a:p>
          <a:p>
            <a:pPr lvl="1"/>
            <a:r>
              <a:rPr lang="fr-FR" sz="2400" i="1" dirty="0" err="1" smtClean="0"/>
              <a:t>listes</a:t>
            </a:r>
            <a:r>
              <a:rPr lang="fr-FR" sz="2400" i="1" dirty="0" err="1"/>
              <a:t>.printemps.com</a:t>
            </a:r>
            <a:endParaRPr lang="fr-FR" sz="2400" i="1" dirty="0"/>
          </a:p>
          <a:p>
            <a:pPr marL="0" indent="0">
              <a:buNone/>
            </a:pPr>
            <a:r>
              <a:rPr lang="fr-FR" sz="2000" dirty="0"/>
              <a:t>Découlant du grand magasin, le site propose les mêmes services avec les partenaires Printemps</a:t>
            </a:r>
            <a:r>
              <a:rPr lang="fr-FR" sz="2000" dirty="0" smtClean="0"/>
              <a:t>.</a:t>
            </a:r>
          </a:p>
          <a:p>
            <a:pPr lvl="1"/>
            <a:r>
              <a:rPr lang="fr-FR" i="1" dirty="0" err="1" smtClean="0"/>
              <a:t>galerieslafayette</a:t>
            </a:r>
            <a:r>
              <a:rPr lang="fr-FR" i="1" dirty="0" err="1"/>
              <a:t>.com</a:t>
            </a:r>
            <a:r>
              <a:rPr lang="fr-FR" i="1" dirty="0"/>
              <a:t>/mariage</a:t>
            </a:r>
          </a:p>
          <a:p>
            <a:pPr marL="0" lvl="1" indent="0">
              <a:buNone/>
            </a:pPr>
            <a:r>
              <a:rPr lang="fr-FR" sz="2000" dirty="0"/>
              <a:t>Comme au Printemps avec la liste Lafayette, on bénéficie des offres des partenaires (850) .Le service est gratuit. Possibilité de création de blog par ce site afin de le partager avec les invités.</a:t>
            </a:r>
          </a:p>
          <a:p>
            <a:endParaRPr lang="fr-FR" sz="2000" dirty="0"/>
          </a:p>
        </p:txBody>
      </p:sp>
    </p:spTree>
    <p:extLst>
      <p:ext uri="{BB962C8B-B14F-4D97-AF65-F5344CB8AC3E}">
        <p14:creationId xmlns:p14="http://schemas.microsoft.com/office/powerpoint/2010/main" val="311527746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Benchmark de stratégie d'entreprises qui proposent des offres adaptées :</a:t>
            </a:r>
          </a:p>
        </p:txBody>
      </p:sp>
      <p:sp>
        <p:nvSpPr>
          <p:cNvPr id="3" name="Espace réservé du contenu 2"/>
          <p:cNvSpPr>
            <a:spLocks noGrp="1"/>
          </p:cNvSpPr>
          <p:nvPr>
            <p:ph idx="1"/>
          </p:nvPr>
        </p:nvSpPr>
        <p:spPr>
          <a:xfrm>
            <a:off x="457200" y="1600200"/>
            <a:ext cx="8229600" cy="4969315"/>
          </a:xfrm>
        </p:spPr>
        <p:txBody>
          <a:bodyPr>
            <a:normAutofit lnSpcReduction="10000"/>
          </a:bodyPr>
          <a:lstStyle/>
          <a:p>
            <a:pPr marL="342900" lvl="1" indent="-342900"/>
            <a:r>
              <a:rPr lang="fr-FR" sz="2000" u="sng" dirty="0"/>
              <a:t>Autres sites :</a:t>
            </a:r>
          </a:p>
          <a:p>
            <a:pPr marL="0" lvl="1" indent="0">
              <a:buNone/>
            </a:pPr>
            <a:r>
              <a:rPr lang="fr-FR" sz="2000" i="1" u="sng" dirty="0" err="1"/>
              <a:t>millemercismariage.com</a:t>
            </a:r>
            <a:r>
              <a:rPr lang="fr-FR" sz="2000" i="1" u="sng" dirty="0"/>
              <a:t> :</a:t>
            </a:r>
            <a:r>
              <a:rPr lang="fr-FR" sz="2000" dirty="0"/>
              <a:t> </a:t>
            </a:r>
            <a:endParaRPr lang="fr-FR" sz="2000" dirty="0" smtClean="0"/>
          </a:p>
          <a:p>
            <a:pPr marL="0" lvl="1" indent="0">
              <a:buNone/>
            </a:pPr>
            <a:r>
              <a:rPr lang="fr-FR" sz="1900" dirty="0" smtClean="0"/>
              <a:t>le </a:t>
            </a:r>
            <a:r>
              <a:rPr lang="fr-FR" sz="1900" dirty="0"/>
              <a:t>concept: les mariés reçoivent les dons des invités sur un compte bancaire. Le service est gratuit : le site se rémunère par des commissions sur les dons et de la publicité sur le site.</a:t>
            </a:r>
          </a:p>
          <a:p>
            <a:pPr marL="0" lvl="1" indent="0">
              <a:buNone/>
            </a:pPr>
            <a:r>
              <a:rPr lang="fr-FR" sz="2000" i="1" u="sng" dirty="0" err="1"/>
              <a:t>Ameliste.fr</a:t>
            </a:r>
            <a:endParaRPr lang="fr-FR" sz="2000" i="1" u="sng" dirty="0"/>
          </a:p>
          <a:p>
            <a:pPr marL="0" lvl="1" indent="0">
              <a:buNone/>
            </a:pPr>
            <a:r>
              <a:rPr lang="fr-FR" sz="1900" dirty="0"/>
              <a:t>Pas de catalogue imposé: tout ce qui plaît aux futurs mariés sur internet peut être ajouté sur la liste par un simple clic mais aussi possibilité de faire des dons à des associations.</a:t>
            </a:r>
          </a:p>
          <a:p>
            <a:pPr marL="0" lvl="1" indent="0">
              <a:buNone/>
            </a:pPr>
            <a:r>
              <a:rPr lang="fr-FR" sz="2000" i="1" u="sng" dirty="0" err="1"/>
              <a:t>Zankyou</a:t>
            </a:r>
            <a:endParaRPr lang="fr-FR" sz="2000" i="1" u="sng" dirty="0"/>
          </a:p>
          <a:p>
            <a:pPr marL="0" lvl="1" indent="0">
              <a:buNone/>
            </a:pPr>
            <a:r>
              <a:rPr lang="fr-FR" sz="1800" dirty="0"/>
              <a:t>Permet de créer un site web privé dédié à votre mariage complétement personnalisable avec les détails de la cérémonie et la liste peut inclure les projets qui tiennent à cœur aux futurs mariés ainsi que les cadeaux dont ils rêvent</a:t>
            </a:r>
            <a:r>
              <a:rPr lang="fr-FR" sz="1800" dirty="0" smtClean="0"/>
              <a:t>. Les </a:t>
            </a:r>
            <a:r>
              <a:rPr lang="fr-FR" sz="1800" dirty="0"/>
              <a:t>dons se font par virement bancaire sur le compte courant des futurs mariés. </a:t>
            </a:r>
          </a:p>
          <a:p>
            <a:pPr marL="0" lvl="1" indent="0">
              <a:buNone/>
            </a:pPr>
            <a:endParaRPr lang="fr-FR" sz="2000" dirty="0" smtClean="0"/>
          </a:p>
        </p:txBody>
      </p:sp>
    </p:spTree>
    <p:extLst>
      <p:ext uri="{BB962C8B-B14F-4D97-AF65-F5344CB8AC3E}">
        <p14:creationId xmlns:p14="http://schemas.microsoft.com/office/powerpoint/2010/main" val="428313150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Benchmark de stratégie d'entreprises qui proposent des offres adaptées :</a:t>
            </a:r>
          </a:p>
        </p:txBody>
      </p:sp>
      <p:sp>
        <p:nvSpPr>
          <p:cNvPr id="3" name="Espace réservé du contenu 2"/>
          <p:cNvSpPr>
            <a:spLocks noGrp="1"/>
          </p:cNvSpPr>
          <p:nvPr>
            <p:ph idx="1"/>
          </p:nvPr>
        </p:nvSpPr>
        <p:spPr/>
        <p:txBody>
          <a:bodyPr>
            <a:normAutofit fontScale="92500" lnSpcReduction="10000"/>
          </a:bodyPr>
          <a:lstStyle/>
          <a:p>
            <a:r>
              <a:rPr lang="fr-FR" sz="2900" dirty="0" smtClean="0"/>
              <a:t>Chez </a:t>
            </a:r>
            <a:r>
              <a:rPr lang="fr-FR" sz="2900" dirty="0" err="1" smtClean="0"/>
              <a:t>Zankyou</a:t>
            </a:r>
            <a:r>
              <a:rPr lang="fr-FR" sz="2900" dirty="0" smtClean="0"/>
              <a:t>, 4 listes sont possibles : </a:t>
            </a:r>
          </a:p>
          <a:p>
            <a:pPr lvl="1"/>
            <a:r>
              <a:rPr lang="fr-FR" dirty="0" smtClean="0"/>
              <a:t>Liste de mariage Voyage de Noces</a:t>
            </a:r>
          </a:p>
          <a:p>
            <a:pPr marL="457200" lvl="1" indent="0">
              <a:buNone/>
            </a:pPr>
            <a:r>
              <a:rPr lang="fr-FR" sz="2000" dirty="0" smtClean="0"/>
              <a:t>Les invités peuvent participer au voyage de Noces par des dons et suivre les différentes étapes de celui-ci de façon amusante puisque les mariés peuvent apposer sur le site une  carte, photos…</a:t>
            </a:r>
          </a:p>
          <a:p>
            <a:pPr lvl="1"/>
            <a:r>
              <a:rPr lang="fr-FR" dirty="0" smtClean="0"/>
              <a:t>Liste de mariage avec réductions</a:t>
            </a:r>
          </a:p>
          <a:p>
            <a:pPr marL="457200" lvl="1" indent="0">
              <a:buNone/>
            </a:pPr>
            <a:r>
              <a:rPr lang="fr-FR" sz="1900" dirty="0" err="1" smtClean="0"/>
              <a:t>Zankyou</a:t>
            </a:r>
            <a:r>
              <a:rPr lang="fr-FR" sz="1900" dirty="0" smtClean="0"/>
              <a:t> propose des avantages chez ces partenaires</a:t>
            </a:r>
          </a:p>
          <a:p>
            <a:pPr lvl="1"/>
            <a:r>
              <a:rPr lang="fr-FR" dirty="0" smtClean="0"/>
              <a:t>Liste de mariage internationale</a:t>
            </a:r>
          </a:p>
          <a:p>
            <a:pPr marL="457200" lvl="1" indent="0">
              <a:buNone/>
            </a:pPr>
            <a:r>
              <a:rPr lang="fr-FR" sz="1900" dirty="0" smtClean="0"/>
              <a:t>Traduite dans la langue des invités, avec conversion de devise, paiement international.</a:t>
            </a:r>
          </a:p>
          <a:p>
            <a:pPr lvl="1"/>
            <a:r>
              <a:rPr lang="fr-FR" dirty="0" smtClean="0"/>
              <a:t>Liste de mariage solidaire</a:t>
            </a:r>
          </a:p>
          <a:p>
            <a:pPr marL="457200" lvl="1" indent="0">
              <a:buNone/>
            </a:pPr>
            <a:r>
              <a:rPr lang="fr-FR" sz="2100" dirty="0" smtClean="0"/>
              <a:t>S’engager auprès d’une action humanitaire, soutenir une association</a:t>
            </a:r>
            <a:endParaRPr lang="fr-FR" sz="2100" dirty="0"/>
          </a:p>
        </p:txBody>
      </p:sp>
    </p:spTree>
    <p:extLst>
      <p:ext uri="{BB962C8B-B14F-4D97-AF65-F5344CB8AC3E}">
        <p14:creationId xmlns:p14="http://schemas.microsoft.com/office/powerpoint/2010/main" val="215604706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Benchmark de stratégie d'entreprises qui proposent des offres adaptées :</a:t>
            </a:r>
          </a:p>
        </p:txBody>
      </p:sp>
      <p:sp>
        <p:nvSpPr>
          <p:cNvPr id="3" name="Espace réservé du contenu 2"/>
          <p:cNvSpPr>
            <a:spLocks noGrp="1"/>
          </p:cNvSpPr>
          <p:nvPr>
            <p:ph idx="1"/>
          </p:nvPr>
        </p:nvSpPr>
        <p:spPr/>
        <p:txBody>
          <a:bodyPr>
            <a:normAutofit lnSpcReduction="10000"/>
          </a:bodyPr>
          <a:lstStyle/>
          <a:p>
            <a:r>
              <a:rPr lang="fr-FR" sz="2800" u="sng" dirty="0" smtClean="0"/>
              <a:t>Les grandes surfaces</a:t>
            </a:r>
          </a:p>
          <a:p>
            <a:pPr lvl="1"/>
            <a:r>
              <a:rPr lang="fr-FR" sz="1700" dirty="0" smtClean="0"/>
              <a:t>Moins glamour mais quand même possible et avantageux pour les petits budgets : Auchan, Carrefour, Leclerc</a:t>
            </a:r>
            <a:endParaRPr lang="fr-FR" sz="1700" dirty="0"/>
          </a:p>
          <a:p>
            <a:pPr lvl="1"/>
            <a:r>
              <a:rPr lang="fr-FR" sz="1700" dirty="0" smtClean="0"/>
              <a:t>Possibilité de dépenser les dons dans tous les magasins des enseignes hors carburant : avantages :</a:t>
            </a:r>
          </a:p>
          <a:p>
            <a:pPr lvl="1"/>
            <a:r>
              <a:rPr lang="fr-FR" sz="1900" dirty="0" smtClean="0"/>
              <a:t>escompte </a:t>
            </a:r>
            <a:r>
              <a:rPr lang="fr-FR" sz="1900" dirty="0"/>
              <a:t>de 5%, livraison </a:t>
            </a:r>
            <a:r>
              <a:rPr lang="fr-FR" sz="1900" dirty="0" smtClean="0"/>
              <a:t>gratuite</a:t>
            </a:r>
          </a:p>
          <a:p>
            <a:r>
              <a:rPr lang="fr-FR" sz="2800" u="sng" dirty="0" smtClean="0"/>
              <a:t>Les boutiques spécialisées</a:t>
            </a:r>
          </a:p>
          <a:p>
            <a:r>
              <a:rPr lang="fr-FR" sz="1800" dirty="0" smtClean="0"/>
              <a:t>Ce sont notamment les petits points de vente d’art de la table tels que Geneviève </a:t>
            </a:r>
            <a:r>
              <a:rPr lang="fr-FR" sz="1800" dirty="0" err="1" smtClean="0"/>
              <a:t>Lethu</a:t>
            </a:r>
            <a:r>
              <a:rPr lang="fr-FR" sz="1800" dirty="0" smtClean="0"/>
              <a:t>, Guy </a:t>
            </a:r>
            <a:r>
              <a:rPr lang="fr-FR" sz="1800" dirty="0" err="1" smtClean="0"/>
              <a:t>Degrenne</a:t>
            </a:r>
            <a:r>
              <a:rPr lang="fr-FR" sz="1800" dirty="0" smtClean="0"/>
              <a:t>, </a:t>
            </a:r>
            <a:r>
              <a:rPr lang="fr-FR" sz="1800" dirty="0" err="1" smtClean="0"/>
              <a:t>Luminarc</a:t>
            </a:r>
            <a:r>
              <a:rPr lang="fr-FR" sz="1800" dirty="0" smtClean="0"/>
              <a:t>…</a:t>
            </a:r>
          </a:p>
          <a:p>
            <a:r>
              <a:rPr lang="fr-FR" sz="1800" dirty="0" smtClean="0"/>
              <a:t>Mais on peut également parler des grandes enseignes telles qu’Ikea (suivi léger), Fly, Habitat(remise de 10%)</a:t>
            </a:r>
          </a:p>
          <a:p>
            <a:pPr marL="0" indent="0">
              <a:buNone/>
            </a:pPr>
            <a:endParaRPr lang="fr-FR" sz="2800" dirty="0" smtClean="0"/>
          </a:p>
          <a:p>
            <a:pPr marL="0" indent="0">
              <a:buNone/>
            </a:pPr>
            <a:endParaRPr lang="fr-FR" sz="1800" dirty="0"/>
          </a:p>
          <a:p>
            <a:pPr marL="0" indent="0">
              <a:buNone/>
            </a:pPr>
            <a:endParaRPr lang="fr-FR" sz="1800" dirty="0"/>
          </a:p>
        </p:txBody>
      </p:sp>
    </p:spTree>
    <p:extLst>
      <p:ext uri="{BB962C8B-B14F-4D97-AF65-F5344CB8AC3E}">
        <p14:creationId xmlns:p14="http://schemas.microsoft.com/office/powerpoint/2010/main" val="107255763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Benchmark de stratégie d'entreprises qui proposent des offres adaptées :</a:t>
            </a:r>
          </a:p>
        </p:txBody>
      </p:sp>
      <p:sp>
        <p:nvSpPr>
          <p:cNvPr id="3" name="Espace réservé du contenu 2"/>
          <p:cNvSpPr>
            <a:spLocks noGrp="1"/>
          </p:cNvSpPr>
          <p:nvPr>
            <p:ph idx="1"/>
          </p:nvPr>
        </p:nvSpPr>
        <p:spPr/>
        <p:txBody>
          <a:bodyPr>
            <a:normAutofit/>
          </a:bodyPr>
          <a:lstStyle/>
          <a:p>
            <a:r>
              <a:rPr lang="fr-FR" sz="2800" u="sng" dirty="0" smtClean="0"/>
              <a:t>Les autres acteurs du marché</a:t>
            </a:r>
          </a:p>
          <a:p>
            <a:pPr marL="0" indent="0">
              <a:buNone/>
            </a:pPr>
            <a:endParaRPr lang="fr-FR" sz="2800" u="sng" dirty="0" smtClean="0"/>
          </a:p>
          <a:p>
            <a:pPr lvl="1"/>
            <a:r>
              <a:rPr lang="fr-FR" sz="2000" dirty="0" smtClean="0"/>
              <a:t>Le marché s’ouvre aux banques et aux assureurs.</a:t>
            </a:r>
            <a:r>
              <a:rPr lang="fr-FR" sz="2000" dirty="0"/>
              <a:t> </a:t>
            </a:r>
            <a:endParaRPr lang="fr-FR" sz="2000" dirty="0" smtClean="0"/>
          </a:p>
          <a:p>
            <a:pPr marL="457200" lvl="1" indent="0">
              <a:buNone/>
            </a:pPr>
            <a:endParaRPr lang="fr-FR" sz="2000" dirty="0"/>
          </a:p>
          <a:p>
            <a:pPr marL="0" indent="0">
              <a:buNone/>
            </a:pPr>
            <a:r>
              <a:rPr lang="fr-FR" sz="2000" dirty="0"/>
              <a:t>Bouygues Immobilier </a:t>
            </a:r>
            <a:r>
              <a:rPr lang="fr-FR" sz="2000" dirty="0" smtClean="0"/>
              <a:t>permet </a:t>
            </a:r>
            <a:r>
              <a:rPr lang="fr-FR" sz="2000" dirty="0"/>
              <a:t>aux futurs mariés de transformer une partie de leur liste en apport pour un futur bien immobilier </a:t>
            </a:r>
            <a:endParaRPr lang="fr-FR" sz="2000" dirty="0" smtClean="0"/>
          </a:p>
        </p:txBody>
      </p:sp>
    </p:spTree>
    <p:extLst>
      <p:ext uri="{BB962C8B-B14F-4D97-AF65-F5344CB8AC3E}">
        <p14:creationId xmlns:p14="http://schemas.microsoft.com/office/powerpoint/2010/main" val="115114118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4711700" cy="3657600"/>
          </a:xfrm>
          <a:prstGeom prst="rect">
            <a:avLst/>
          </a:prstGeom>
        </p:spPr>
      </p:pic>
      <p:pic>
        <p:nvPicPr>
          <p:cNvPr id="3" name="Image 2"/>
          <p:cNvPicPr>
            <a:picLocks noChangeAspect="1"/>
          </p:cNvPicPr>
          <p:nvPr/>
        </p:nvPicPr>
        <p:blipFill>
          <a:blip r:embed="rId3"/>
          <a:stretch>
            <a:fillRect/>
          </a:stretch>
        </p:blipFill>
        <p:spPr>
          <a:xfrm>
            <a:off x="3835400" y="2505456"/>
            <a:ext cx="2514600" cy="3418465"/>
          </a:xfrm>
          <a:prstGeom prst="rect">
            <a:avLst/>
          </a:prstGeom>
        </p:spPr>
      </p:pic>
      <p:pic>
        <p:nvPicPr>
          <p:cNvPr id="5" name="Image 4"/>
          <p:cNvPicPr>
            <a:picLocks noChangeAspect="1"/>
          </p:cNvPicPr>
          <p:nvPr/>
        </p:nvPicPr>
        <p:blipFill>
          <a:blip r:embed="rId4"/>
          <a:stretch>
            <a:fillRect/>
          </a:stretch>
        </p:blipFill>
        <p:spPr>
          <a:xfrm>
            <a:off x="0" y="3048000"/>
            <a:ext cx="3810000" cy="3810000"/>
          </a:xfrm>
          <a:prstGeom prst="rect">
            <a:avLst/>
          </a:prstGeom>
        </p:spPr>
      </p:pic>
      <p:pic>
        <p:nvPicPr>
          <p:cNvPr id="6" name="Image 5"/>
          <p:cNvPicPr>
            <a:picLocks noChangeAspect="1"/>
          </p:cNvPicPr>
          <p:nvPr/>
        </p:nvPicPr>
        <p:blipFill>
          <a:blip r:embed="rId5"/>
          <a:stretch>
            <a:fillRect/>
          </a:stretch>
        </p:blipFill>
        <p:spPr>
          <a:xfrm>
            <a:off x="6350000" y="2505456"/>
            <a:ext cx="2779358" cy="1803400"/>
          </a:xfrm>
          <a:prstGeom prst="rect">
            <a:avLst/>
          </a:prstGeom>
        </p:spPr>
      </p:pic>
      <p:pic>
        <p:nvPicPr>
          <p:cNvPr id="7" name="Image 6"/>
          <p:cNvPicPr>
            <a:picLocks noChangeAspect="1"/>
          </p:cNvPicPr>
          <p:nvPr/>
        </p:nvPicPr>
        <p:blipFill>
          <a:blip r:embed="rId6"/>
          <a:stretch>
            <a:fillRect/>
          </a:stretch>
        </p:blipFill>
        <p:spPr>
          <a:xfrm>
            <a:off x="6184900" y="0"/>
            <a:ext cx="3022600" cy="2505456"/>
          </a:xfrm>
          <a:prstGeom prst="rect">
            <a:avLst/>
          </a:prstGeom>
        </p:spPr>
      </p:pic>
      <p:pic>
        <p:nvPicPr>
          <p:cNvPr id="8" name="Image 7"/>
          <p:cNvPicPr>
            <a:picLocks noChangeAspect="1"/>
          </p:cNvPicPr>
          <p:nvPr/>
        </p:nvPicPr>
        <p:blipFill>
          <a:blip r:embed="rId7"/>
          <a:stretch>
            <a:fillRect/>
          </a:stretch>
        </p:blipFill>
        <p:spPr>
          <a:xfrm>
            <a:off x="3835400" y="5842000"/>
            <a:ext cx="3898900" cy="1016000"/>
          </a:xfrm>
          <a:prstGeom prst="rect">
            <a:avLst/>
          </a:prstGeom>
        </p:spPr>
      </p:pic>
      <p:pic>
        <p:nvPicPr>
          <p:cNvPr id="9" name="Image 8"/>
          <p:cNvPicPr>
            <a:picLocks noChangeAspect="1"/>
          </p:cNvPicPr>
          <p:nvPr/>
        </p:nvPicPr>
        <p:blipFill>
          <a:blip r:embed="rId8"/>
          <a:stretch>
            <a:fillRect/>
          </a:stretch>
        </p:blipFill>
        <p:spPr>
          <a:xfrm>
            <a:off x="4470400" y="0"/>
            <a:ext cx="1714500" cy="2505456"/>
          </a:xfrm>
          <a:prstGeom prst="rect">
            <a:avLst/>
          </a:prstGeom>
        </p:spPr>
      </p:pic>
      <p:pic>
        <p:nvPicPr>
          <p:cNvPr id="10" name="Image 9"/>
          <p:cNvPicPr>
            <a:picLocks noChangeAspect="1"/>
          </p:cNvPicPr>
          <p:nvPr/>
        </p:nvPicPr>
        <p:blipFill>
          <a:blip r:embed="rId9"/>
          <a:stretch>
            <a:fillRect/>
          </a:stretch>
        </p:blipFill>
        <p:spPr>
          <a:xfrm>
            <a:off x="6350000" y="4308856"/>
            <a:ext cx="1533144" cy="1533144"/>
          </a:xfrm>
          <a:prstGeom prst="rect">
            <a:avLst/>
          </a:prstGeom>
        </p:spPr>
      </p:pic>
      <p:pic>
        <p:nvPicPr>
          <p:cNvPr id="11" name="Image 10"/>
          <p:cNvPicPr>
            <a:picLocks noChangeAspect="1"/>
          </p:cNvPicPr>
          <p:nvPr/>
        </p:nvPicPr>
        <p:blipFill>
          <a:blip r:embed="rId10"/>
          <a:stretch>
            <a:fillRect/>
          </a:stretch>
        </p:blipFill>
        <p:spPr>
          <a:xfrm>
            <a:off x="7868502" y="4308855"/>
            <a:ext cx="1260856" cy="1411167"/>
          </a:xfrm>
          <a:prstGeom prst="rect">
            <a:avLst/>
          </a:prstGeom>
        </p:spPr>
      </p:pic>
      <p:pic>
        <p:nvPicPr>
          <p:cNvPr id="12" name="Image 11"/>
          <p:cNvPicPr>
            <a:picLocks noChangeAspect="1"/>
          </p:cNvPicPr>
          <p:nvPr/>
        </p:nvPicPr>
        <p:blipFill>
          <a:blip r:embed="rId11"/>
          <a:stretch>
            <a:fillRect/>
          </a:stretch>
        </p:blipFill>
        <p:spPr>
          <a:xfrm>
            <a:off x="7734300" y="5720023"/>
            <a:ext cx="1409700" cy="1137977"/>
          </a:xfrm>
          <a:prstGeom prst="rect">
            <a:avLst/>
          </a:prstGeom>
        </p:spPr>
      </p:pic>
    </p:spTree>
    <p:extLst>
      <p:ext uri="{BB962C8B-B14F-4D97-AF65-F5344CB8AC3E}">
        <p14:creationId xmlns:p14="http://schemas.microsoft.com/office/powerpoint/2010/main" val="8511569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smtClean="0"/>
              <a:t>Introduction</a:t>
            </a:r>
            <a:r>
              <a:rPr lang="fr-FR" b="1" dirty="0" smtClean="0"/>
              <a:t/>
            </a:r>
            <a:br>
              <a:rPr lang="fr-FR" b="1" dirty="0" smtClean="0"/>
            </a:br>
            <a:endParaRPr lang="fr-FR" b="1" dirty="0"/>
          </a:p>
        </p:txBody>
      </p:sp>
      <p:sp>
        <p:nvSpPr>
          <p:cNvPr id="3" name="Espace réservé du contenu 2"/>
          <p:cNvSpPr>
            <a:spLocks noGrp="1"/>
          </p:cNvSpPr>
          <p:nvPr>
            <p:ph idx="1"/>
          </p:nvPr>
        </p:nvSpPr>
        <p:spPr>
          <a:xfrm>
            <a:off x="457200" y="1193114"/>
            <a:ext cx="8229600" cy="4933049"/>
          </a:xfrm>
        </p:spPr>
        <p:txBody>
          <a:bodyPr>
            <a:normAutofit lnSpcReduction="10000"/>
          </a:bodyPr>
          <a:lstStyle/>
          <a:p>
            <a:r>
              <a:rPr lang="fr-FR" sz="2800" dirty="0" smtClean="0"/>
              <a:t>Qu’est ce que le mariage ?</a:t>
            </a:r>
          </a:p>
          <a:p>
            <a:endParaRPr lang="fr-FR" sz="2800" dirty="0" smtClean="0"/>
          </a:p>
          <a:p>
            <a:pPr lvl="1"/>
            <a:r>
              <a:rPr lang="fr-FR" sz="2400" dirty="0" smtClean="0"/>
              <a:t>« l’union légitime d’un homme et d’une femme » </a:t>
            </a:r>
          </a:p>
          <a:p>
            <a:pPr lvl="1"/>
            <a:r>
              <a:rPr lang="fr-FR" sz="2400" dirty="0"/>
              <a:t>C’est un acte officiel et solennel</a:t>
            </a:r>
            <a:r>
              <a:rPr lang="fr-FR" sz="2400" dirty="0" smtClean="0">
                <a:effectLst/>
              </a:rPr>
              <a:t> </a:t>
            </a:r>
          </a:p>
          <a:p>
            <a:pPr lvl="1"/>
            <a:r>
              <a:rPr lang="fr-FR" sz="2400" dirty="0"/>
              <a:t>Les époux se promettent fidélité et de vivre ensemble pour le meilleur et pour le pire. </a:t>
            </a:r>
            <a:endParaRPr lang="fr-FR" sz="2400" dirty="0" smtClean="0"/>
          </a:p>
          <a:p>
            <a:pPr lvl="1"/>
            <a:r>
              <a:rPr lang="fr-FR" sz="2400" dirty="0"/>
              <a:t>Cette union permet de mettre en commun le patrimoine de chacun et de créer un cadre de vie stable pour former une famille. </a:t>
            </a:r>
            <a:endParaRPr lang="fr-FR" sz="2400" dirty="0" smtClean="0"/>
          </a:p>
          <a:p>
            <a:pPr lvl="1"/>
            <a:r>
              <a:rPr lang="fr-FR" sz="2400" dirty="0" smtClean="0"/>
              <a:t>Deux types : catholique ou civil</a:t>
            </a:r>
            <a:endParaRPr lang="fr-FR" sz="2400" dirty="0"/>
          </a:p>
          <a:p>
            <a:pPr lvl="1"/>
            <a:endParaRPr lang="fr-FR" sz="2400" dirty="0"/>
          </a:p>
          <a:p>
            <a:pPr lvl="1"/>
            <a:endParaRPr lang="fr-FR" sz="2400" dirty="0"/>
          </a:p>
          <a:p>
            <a:pPr lvl="1"/>
            <a:endParaRPr lang="fr-FR" sz="2400" dirty="0"/>
          </a:p>
        </p:txBody>
      </p:sp>
    </p:spTree>
    <p:extLst>
      <p:ext uri="{BB962C8B-B14F-4D97-AF65-F5344CB8AC3E}">
        <p14:creationId xmlns:p14="http://schemas.microsoft.com/office/powerpoint/2010/main" val="240948690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79400" y="1212860"/>
            <a:ext cx="4813300" cy="4247317"/>
          </a:xfrm>
          <a:prstGeom prst="rect">
            <a:avLst/>
          </a:prstGeom>
          <a:noFill/>
        </p:spPr>
        <p:txBody>
          <a:bodyPr wrap="square" rtlCol="0">
            <a:spAutoFit/>
          </a:bodyPr>
          <a:lstStyle/>
          <a:p>
            <a:pPr algn="ctr"/>
            <a:r>
              <a:rPr lang="fr-FR" sz="5400" b="1" dirty="0">
                <a:solidFill>
                  <a:srgbClr val="A6A6A6"/>
                </a:solidFill>
              </a:rPr>
              <a:t>Comment communiquer auprès des futurs </a:t>
            </a:r>
            <a:endParaRPr lang="fr-FR" sz="5400" b="1" dirty="0" smtClean="0">
              <a:solidFill>
                <a:srgbClr val="A6A6A6"/>
              </a:solidFill>
            </a:endParaRPr>
          </a:p>
          <a:p>
            <a:pPr algn="ctr"/>
            <a:r>
              <a:rPr lang="fr-FR" sz="5400" b="1" dirty="0" smtClean="0">
                <a:solidFill>
                  <a:srgbClr val="A6A6A6"/>
                </a:solidFill>
              </a:rPr>
              <a:t>mariés </a:t>
            </a:r>
            <a:r>
              <a:rPr lang="fr-FR" sz="5400" b="1" dirty="0">
                <a:solidFill>
                  <a:srgbClr val="A6A6A6"/>
                </a:solidFill>
              </a:rPr>
              <a:t>?</a:t>
            </a:r>
            <a:endParaRPr lang="fr-FR" sz="5400" dirty="0">
              <a:solidFill>
                <a:srgbClr val="A6A6A6"/>
              </a:solidFill>
            </a:endParaRPr>
          </a:p>
        </p:txBody>
      </p:sp>
      <p:pic>
        <p:nvPicPr>
          <p:cNvPr id="5" name="Image 4"/>
          <p:cNvPicPr>
            <a:picLocks noChangeAspect="1"/>
          </p:cNvPicPr>
          <p:nvPr/>
        </p:nvPicPr>
        <p:blipFill>
          <a:blip r:embed="rId2"/>
          <a:stretch>
            <a:fillRect/>
          </a:stretch>
        </p:blipFill>
        <p:spPr>
          <a:xfrm>
            <a:off x="4533900" y="0"/>
            <a:ext cx="5981700" cy="6858000"/>
          </a:xfrm>
          <a:prstGeom prst="rect">
            <a:avLst/>
          </a:prstGeom>
        </p:spPr>
      </p:pic>
    </p:spTree>
    <p:extLst>
      <p:ext uri="{BB962C8B-B14F-4D97-AF65-F5344CB8AC3E}">
        <p14:creationId xmlns:p14="http://schemas.microsoft.com/office/powerpoint/2010/main" val="405695308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6141" y="314978"/>
            <a:ext cx="7691719" cy="2072621"/>
          </a:xfrm>
        </p:spPr>
        <p:txBody>
          <a:bodyPr/>
          <a:lstStyle/>
          <a:p>
            <a:r>
              <a:rPr lang="fr-FR" sz="4000" b="1" dirty="0">
                <a:solidFill>
                  <a:srgbClr val="A6A6A6"/>
                </a:solidFill>
              </a:rPr>
              <a:t>Comment communiquer auprès des futurs </a:t>
            </a:r>
            <a:r>
              <a:rPr lang="fr-FR" sz="4000" b="1" dirty="0" smtClean="0">
                <a:solidFill>
                  <a:srgbClr val="A6A6A6"/>
                </a:solidFill>
              </a:rPr>
              <a:t>mariés </a:t>
            </a:r>
            <a:r>
              <a:rPr lang="fr-FR" sz="4000" b="1" dirty="0">
                <a:solidFill>
                  <a:srgbClr val="A6A6A6"/>
                </a:solidFill>
              </a:rPr>
              <a:t>?</a:t>
            </a:r>
            <a:r>
              <a:rPr lang="fr-FR" sz="4000" dirty="0">
                <a:solidFill>
                  <a:srgbClr val="A6A6A6"/>
                </a:solidFill>
              </a:rPr>
              <a:t/>
            </a:r>
            <a:br>
              <a:rPr lang="fr-FR" sz="4000" dirty="0">
                <a:solidFill>
                  <a:srgbClr val="A6A6A6"/>
                </a:solidFill>
              </a:rPr>
            </a:br>
            <a:endParaRPr lang="fr-FR" sz="4000" dirty="0"/>
          </a:p>
        </p:txBody>
      </p:sp>
      <p:sp>
        <p:nvSpPr>
          <p:cNvPr id="3" name="Espace réservé du contenu 2"/>
          <p:cNvSpPr>
            <a:spLocks noGrp="1"/>
          </p:cNvSpPr>
          <p:nvPr>
            <p:ph idx="1"/>
          </p:nvPr>
        </p:nvSpPr>
        <p:spPr/>
        <p:txBody>
          <a:bodyPr>
            <a:normAutofit lnSpcReduction="10000"/>
          </a:bodyPr>
          <a:lstStyle/>
          <a:p>
            <a:pPr lvl="1">
              <a:buAutoNum type="alphaUcParenR"/>
            </a:pPr>
            <a:endParaRPr lang="fr-FR" dirty="0" smtClean="0"/>
          </a:p>
          <a:p>
            <a:pPr lvl="1">
              <a:lnSpc>
                <a:spcPct val="130000"/>
              </a:lnSpc>
              <a:buAutoNum type="alphaUcParenR"/>
            </a:pPr>
            <a:r>
              <a:rPr lang="fr-FR" sz="2800" dirty="0" smtClean="0"/>
              <a:t>Le </a:t>
            </a:r>
            <a:r>
              <a:rPr lang="fr-FR" sz="2800" dirty="0"/>
              <a:t>salon du mariage</a:t>
            </a:r>
          </a:p>
          <a:p>
            <a:pPr lvl="1">
              <a:lnSpc>
                <a:spcPct val="130000"/>
              </a:lnSpc>
              <a:buAutoNum type="alphaUcParenR"/>
            </a:pPr>
            <a:r>
              <a:rPr lang="fr-FR" sz="2800" dirty="0"/>
              <a:t>Les applications </a:t>
            </a:r>
            <a:r>
              <a:rPr lang="fr-FR" sz="2800" dirty="0" err="1"/>
              <a:t>Iphone</a:t>
            </a:r>
            <a:endParaRPr lang="fr-FR" sz="2800" dirty="0"/>
          </a:p>
          <a:p>
            <a:pPr lvl="1">
              <a:lnSpc>
                <a:spcPct val="130000"/>
              </a:lnSpc>
              <a:buAutoNum type="alphaUcParenR"/>
            </a:pPr>
            <a:r>
              <a:rPr lang="fr-FR" sz="2800" dirty="0"/>
              <a:t>Le web</a:t>
            </a:r>
          </a:p>
          <a:p>
            <a:pPr lvl="1">
              <a:lnSpc>
                <a:spcPct val="130000"/>
              </a:lnSpc>
              <a:buAutoNum type="alphaUcParenR"/>
            </a:pPr>
            <a:r>
              <a:rPr lang="fr-FR" sz="2800" dirty="0"/>
              <a:t>Les </a:t>
            </a:r>
            <a:r>
              <a:rPr lang="fr-FR" sz="2800" dirty="0" smtClean="0"/>
              <a:t>émissions </a:t>
            </a:r>
            <a:r>
              <a:rPr lang="fr-FR" sz="2800" dirty="0"/>
              <a:t>TV</a:t>
            </a:r>
          </a:p>
          <a:p>
            <a:pPr lvl="1">
              <a:lnSpc>
                <a:spcPct val="130000"/>
              </a:lnSpc>
              <a:buAutoNum type="alphaUcParenR"/>
            </a:pPr>
            <a:r>
              <a:rPr lang="fr-FR" sz="2800" dirty="0"/>
              <a:t>Le mariage sponsorisé</a:t>
            </a:r>
          </a:p>
          <a:p>
            <a:pPr lvl="1">
              <a:lnSpc>
                <a:spcPct val="130000"/>
              </a:lnSpc>
              <a:buAutoNum type="alphaUcParenR"/>
            </a:pPr>
            <a:r>
              <a:rPr lang="fr-FR" sz="2800" dirty="0"/>
              <a:t>La presse</a:t>
            </a:r>
          </a:p>
          <a:p>
            <a:endParaRPr lang="fr-FR" dirty="0"/>
          </a:p>
        </p:txBody>
      </p:sp>
    </p:spTree>
    <p:extLst>
      <p:ext uri="{BB962C8B-B14F-4D97-AF65-F5344CB8AC3E}">
        <p14:creationId xmlns:p14="http://schemas.microsoft.com/office/powerpoint/2010/main" val="9315999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Comment communiquer auprès des futurs mariés ?</a:t>
            </a:r>
            <a:endParaRPr lang="fr-FR" sz="3200" b="1" dirty="0"/>
          </a:p>
        </p:txBody>
      </p:sp>
      <p:sp>
        <p:nvSpPr>
          <p:cNvPr id="3" name="Espace réservé du contenu 2"/>
          <p:cNvSpPr>
            <a:spLocks noGrp="1"/>
          </p:cNvSpPr>
          <p:nvPr>
            <p:ph idx="1"/>
          </p:nvPr>
        </p:nvSpPr>
        <p:spPr/>
        <p:txBody>
          <a:bodyPr>
            <a:normAutofit/>
          </a:bodyPr>
          <a:lstStyle/>
          <a:p>
            <a:pPr marL="0" indent="0">
              <a:buNone/>
            </a:pPr>
            <a:r>
              <a:rPr lang="fr-FR" sz="2800" dirty="0" smtClean="0">
                <a:solidFill>
                  <a:srgbClr val="A6A6A6"/>
                </a:solidFill>
              </a:rPr>
              <a:t>A) </a:t>
            </a:r>
            <a:r>
              <a:rPr lang="fr-FR" sz="2800" u="sng" dirty="0" smtClean="0">
                <a:solidFill>
                  <a:srgbClr val="A6A6A6"/>
                </a:solidFill>
              </a:rPr>
              <a:t>Les salons du mariage</a:t>
            </a:r>
          </a:p>
          <a:p>
            <a:pPr lvl="1"/>
            <a:r>
              <a:rPr lang="fr-FR" sz="2200" dirty="0"/>
              <a:t>Le salon du mariage est l’endroit idéal pour rencontrer tous les prestataires sur un même lieu : robe de mariée, salle, traiteur, décoration…</a:t>
            </a:r>
          </a:p>
          <a:p>
            <a:pPr marL="800100" lvl="1" indent="-342900"/>
            <a:r>
              <a:rPr lang="fr-FR" sz="2200" dirty="0"/>
              <a:t>Présents partout en France dans les grandes villes à plusieurs dates dans l'année : Lille, Lyon, Paris... </a:t>
            </a:r>
            <a:endParaRPr lang="fr-FR" sz="2200" dirty="0" smtClean="0"/>
          </a:p>
          <a:p>
            <a:pPr marL="800100" lvl="1" indent="-342900"/>
            <a:r>
              <a:rPr lang="fr-FR" dirty="0"/>
              <a:t>I</a:t>
            </a:r>
            <a:r>
              <a:rPr lang="fr-FR" sz="2200" dirty="0" smtClean="0"/>
              <a:t>ls </a:t>
            </a:r>
            <a:r>
              <a:rPr lang="fr-FR" sz="2200" dirty="0"/>
              <a:t>proposent des défilés, des dégustations de traiteur, l'endroit probable aussi pour choisir ses alliances ou encore son photographe : le salon du mariage est le moyen de se faire une idée visuelle de la cérémonie le jour J. Mais également un moyen de </a:t>
            </a:r>
            <a:r>
              <a:rPr lang="fr-FR" sz="2200" dirty="0" smtClean="0"/>
              <a:t>récolte </a:t>
            </a:r>
            <a:r>
              <a:rPr lang="fr-FR" sz="2200" dirty="0"/>
              <a:t>d'idées</a:t>
            </a:r>
          </a:p>
          <a:p>
            <a:pPr marL="0" indent="0">
              <a:buNone/>
            </a:pPr>
            <a:endParaRPr lang="fr-FR" dirty="0" smtClean="0"/>
          </a:p>
        </p:txBody>
      </p:sp>
    </p:spTree>
    <p:extLst>
      <p:ext uri="{BB962C8B-B14F-4D97-AF65-F5344CB8AC3E}">
        <p14:creationId xmlns:p14="http://schemas.microsoft.com/office/powerpoint/2010/main" val="69182428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311400" y="304800"/>
            <a:ext cx="4210050" cy="5897346"/>
          </a:xfrm>
          <a:prstGeom prst="rect">
            <a:avLst/>
          </a:prstGeom>
        </p:spPr>
      </p:pic>
    </p:spTree>
    <p:extLst>
      <p:ext uri="{BB962C8B-B14F-4D97-AF65-F5344CB8AC3E}">
        <p14:creationId xmlns:p14="http://schemas.microsoft.com/office/powerpoint/2010/main" val="119488316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Comment communiquer auprès des futurs mariés ?</a:t>
            </a:r>
          </a:p>
        </p:txBody>
      </p:sp>
      <p:sp>
        <p:nvSpPr>
          <p:cNvPr id="3" name="Espace réservé du contenu 2"/>
          <p:cNvSpPr>
            <a:spLocks noGrp="1"/>
          </p:cNvSpPr>
          <p:nvPr>
            <p:ph idx="1"/>
          </p:nvPr>
        </p:nvSpPr>
        <p:spPr/>
        <p:txBody>
          <a:bodyPr>
            <a:normAutofit/>
          </a:bodyPr>
          <a:lstStyle/>
          <a:p>
            <a:pPr marL="0" indent="0">
              <a:buNone/>
            </a:pPr>
            <a:r>
              <a:rPr lang="fr-FR" sz="3000" dirty="0" smtClean="0">
                <a:solidFill>
                  <a:srgbClr val="A6A6A6"/>
                </a:solidFill>
              </a:rPr>
              <a:t>B) </a:t>
            </a:r>
            <a:r>
              <a:rPr lang="fr-FR" sz="3000" u="sng" dirty="0" smtClean="0">
                <a:solidFill>
                  <a:srgbClr val="A6A6A6"/>
                </a:solidFill>
              </a:rPr>
              <a:t>Les applications iPhone</a:t>
            </a:r>
          </a:p>
          <a:p>
            <a:pPr lvl="1"/>
            <a:r>
              <a:rPr lang="fr-FR" sz="2000" dirty="0" smtClean="0"/>
              <a:t>Le marché </a:t>
            </a:r>
            <a:r>
              <a:rPr lang="fr-FR" sz="2000" dirty="0"/>
              <a:t>du mariage aujourd'hui suit aussi les tendances high-tech et donc les évolutions : c'est pour cela que depuis peu des applications iPhone pour préparer son mariage sont accessibles</a:t>
            </a:r>
            <a:r>
              <a:rPr lang="fr-FR" sz="2000" dirty="0" smtClean="0"/>
              <a:t>.</a:t>
            </a:r>
            <a:endParaRPr lang="fr-FR" sz="2000" dirty="0"/>
          </a:p>
          <a:p>
            <a:pPr lvl="1"/>
            <a:r>
              <a:rPr lang="fr-FR" sz="2000" dirty="0" smtClean="0"/>
              <a:t> </a:t>
            </a:r>
            <a:r>
              <a:rPr lang="fr-FR" sz="2000" dirty="0"/>
              <a:t>Elles permettent  d’organiser son mariage, depuis le choix des lieux de réception jusqu'aux prestataires, sous la forme de check-lists / cases à cocher. </a:t>
            </a:r>
            <a:endParaRPr lang="fr-FR" sz="2000" dirty="0" smtClean="0"/>
          </a:p>
          <a:p>
            <a:pPr lvl="1"/>
            <a:r>
              <a:rPr lang="fr-FR" sz="2000" dirty="0" smtClean="0"/>
              <a:t>De </a:t>
            </a:r>
            <a:r>
              <a:rPr lang="fr-FR" sz="2000" dirty="0"/>
              <a:t>la création de la liste des invités jusqu'au compte à rebours en passant par des </a:t>
            </a:r>
            <a:r>
              <a:rPr lang="fr-FR" sz="2000" dirty="0" err="1"/>
              <a:t>widgets</a:t>
            </a:r>
            <a:r>
              <a:rPr lang="fr-FR" sz="2000" dirty="0"/>
              <a:t> shopping... l'application iPhone permet d'orchestrer votre mariage de A à Z. </a:t>
            </a:r>
          </a:p>
        </p:txBody>
      </p:sp>
    </p:spTree>
    <p:extLst>
      <p:ext uri="{BB962C8B-B14F-4D97-AF65-F5344CB8AC3E}">
        <p14:creationId xmlns:p14="http://schemas.microsoft.com/office/powerpoint/2010/main" val="383372424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302000" y="0"/>
            <a:ext cx="2526030" cy="6858000"/>
          </a:xfrm>
          <a:prstGeom prst="rect">
            <a:avLst/>
          </a:prstGeom>
        </p:spPr>
      </p:pic>
    </p:spTree>
    <p:extLst>
      <p:ext uri="{BB962C8B-B14F-4D97-AF65-F5344CB8AC3E}">
        <p14:creationId xmlns:p14="http://schemas.microsoft.com/office/powerpoint/2010/main" val="132546513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Comment communiquer auprès des futurs mariés ?</a:t>
            </a:r>
          </a:p>
        </p:txBody>
      </p:sp>
      <p:sp>
        <p:nvSpPr>
          <p:cNvPr id="3" name="Espace réservé du contenu 2"/>
          <p:cNvSpPr>
            <a:spLocks noGrp="1"/>
          </p:cNvSpPr>
          <p:nvPr>
            <p:ph idx="1"/>
          </p:nvPr>
        </p:nvSpPr>
        <p:spPr/>
        <p:txBody>
          <a:bodyPr/>
          <a:lstStyle/>
          <a:p>
            <a:pPr marL="0" indent="0">
              <a:buNone/>
            </a:pPr>
            <a:r>
              <a:rPr lang="fr-FR" sz="2800" dirty="0" smtClean="0">
                <a:solidFill>
                  <a:srgbClr val="A6A6A6"/>
                </a:solidFill>
              </a:rPr>
              <a:t>C) </a:t>
            </a:r>
            <a:r>
              <a:rPr lang="fr-FR" sz="2800" u="sng" dirty="0" smtClean="0">
                <a:solidFill>
                  <a:srgbClr val="A6A6A6"/>
                </a:solidFill>
              </a:rPr>
              <a:t>Le web</a:t>
            </a:r>
          </a:p>
          <a:p>
            <a:pPr marL="0" indent="0">
              <a:buNone/>
            </a:pPr>
            <a:endParaRPr lang="fr-FR" sz="2800" u="sng" dirty="0" smtClean="0">
              <a:solidFill>
                <a:srgbClr val="A6A6A6"/>
              </a:solidFill>
            </a:endParaRPr>
          </a:p>
          <a:p>
            <a:pPr lvl="1"/>
            <a:r>
              <a:rPr lang="fr-FR" sz="2000" dirty="0"/>
              <a:t>Le web social est par ailleurs un moyen de plus en plus utilisé par les acteurs du secteur du </a:t>
            </a:r>
            <a:r>
              <a:rPr lang="fr-FR" sz="2000" dirty="0" smtClean="0"/>
              <a:t>mariage </a:t>
            </a:r>
            <a:r>
              <a:rPr lang="fr-FR" sz="2000" dirty="0"/>
              <a:t>pour faire connaître leur marque, leur offre, faciliter la communication entre les mariés et leurs invités. La plupart des acteurs ont déjà lancé des blogs permettant cela.</a:t>
            </a:r>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125995152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Comment communiquer auprès des futurs mariés ?</a:t>
            </a:r>
          </a:p>
        </p:txBody>
      </p:sp>
      <p:sp>
        <p:nvSpPr>
          <p:cNvPr id="3" name="Espace réservé du contenu 2"/>
          <p:cNvSpPr>
            <a:spLocks noGrp="1"/>
          </p:cNvSpPr>
          <p:nvPr>
            <p:ph idx="1"/>
          </p:nvPr>
        </p:nvSpPr>
        <p:spPr>
          <a:xfrm>
            <a:off x="457200" y="1600200"/>
            <a:ext cx="8229600" cy="5257800"/>
          </a:xfrm>
        </p:spPr>
        <p:txBody>
          <a:bodyPr>
            <a:normAutofit fontScale="62500" lnSpcReduction="20000"/>
          </a:bodyPr>
          <a:lstStyle/>
          <a:p>
            <a:pPr marL="0" indent="0">
              <a:buNone/>
            </a:pPr>
            <a:r>
              <a:rPr lang="fr-FR" sz="4000" dirty="0" smtClean="0">
                <a:solidFill>
                  <a:srgbClr val="A6A6A6"/>
                </a:solidFill>
              </a:rPr>
              <a:t>D) </a:t>
            </a:r>
            <a:r>
              <a:rPr lang="fr-FR" sz="4000" u="sng" dirty="0" smtClean="0">
                <a:solidFill>
                  <a:srgbClr val="A6A6A6"/>
                </a:solidFill>
              </a:rPr>
              <a:t>Les émissions</a:t>
            </a:r>
          </a:p>
          <a:p>
            <a:pPr marL="0" indent="0">
              <a:buNone/>
            </a:pPr>
            <a:endParaRPr lang="fr-FR" sz="4000" u="sng" dirty="0" smtClean="0">
              <a:solidFill>
                <a:srgbClr val="A6A6A6"/>
              </a:solidFill>
            </a:endParaRPr>
          </a:p>
          <a:p>
            <a:pPr lvl="1"/>
            <a:r>
              <a:rPr lang="fr-FR" sz="2600" dirty="0" smtClean="0"/>
              <a:t>Le </a:t>
            </a:r>
            <a:r>
              <a:rPr lang="fr-FR" sz="2600" dirty="0"/>
              <a:t>mariage est perçu par une grande partie de la population comme le plus beau jour de sa vie, l'évènement phare dans la vie d'une </a:t>
            </a:r>
            <a:r>
              <a:rPr lang="fr-FR" sz="2600" dirty="0" smtClean="0"/>
              <a:t>personne Celui </a:t>
            </a:r>
            <a:r>
              <a:rPr lang="fr-FR" sz="2600" dirty="0"/>
              <a:t>ci reste un mythe à la fois pour ceux qui l'ont vécu et pour ceux qui voudraient le </a:t>
            </a:r>
            <a:r>
              <a:rPr lang="fr-FR" sz="2600" dirty="0" smtClean="0"/>
              <a:t>vivre. Du </a:t>
            </a:r>
            <a:r>
              <a:rPr lang="fr-FR" sz="2600" dirty="0"/>
              <a:t>coup, certaines chaines de TV s'en servent comme moyen pour attirer </a:t>
            </a:r>
            <a:r>
              <a:rPr lang="fr-FR" sz="2600" dirty="0" smtClean="0"/>
              <a:t>l'audimat et </a:t>
            </a:r>
            <a:r>
              <a:rPr lang="fr-FR" sz="2600" dirty="0"/>
              <a:t>créer des émissions de téléréalité comme celle du moment : 4 mariages pour 1 lune de </a:t>
            </a:r>
            <a:r>
              <a:rPr lang="fr-FR" sz="2600" dirty="0" smtClean="0"/>
              <a:t>miel</a:t>
            </a:r>
          </a:p>
          <a:p>
            <a:r>
              <a:rPr lang="fr-FR" i="1" u="sng" dirty="0" smtClean="0"/>
              <a:t>Le </a:t>
            </a:r>
            <a:r>
              <a:rPr lang="fr-FR" i="1" u="sng" dirty="0"/>
              <a:t>principe : </a:t>
            </a:r>
            <a:r>
              <a:rPr lang="fr-FR" dirty="0"/>
              <a:t>4 participantes : 4 mariages. </a:t>
            </a:r>
            <a:r>
              <a:rPr lang="fr-FR" dirty="0" smtClean="0"/>
              <a:t>Chacun </a:t>
            </a:r>
            <a:r>
              <a:rPr lang="fr-FR" dirty="0"/>
              <a:t>participe aux mariages des 3 autres, ainsi que les caméras qui suivent ces mariages : de la cérémonie à la soirée on suit tout le déroulement des mariages des participantes. Les 3 autres participantes sont la pour juger : la robe de mariée, le repas, la décoration de la salle et l'ambiance. elles attribuent des notes : celle qui obtiendra la meilleure gagnera le voyage de noces de ses rêve.</a:t>
            </a:r>
          </a:p>
          <a:p>
            <a:pPr marL="0" indent="0">
              <a:buNone/>
            </a:pPr>
            <a:r>
              <a:rPr lang="fr-FR" dirty="0"/>
              <a:t>Ce genre d’émission incite aussi certainement les téléspectateurs à vouloir se marier, cette émission peut leur donner envie.</a:t>
            </a:r>
          </a:p>
          <a:p>
            <a:pPr marL="0" indent="0">
              <a:buNone/>
            </a:pPr>
            <a:r>
              <a:rPr lang="fr-FR" dirty="0"/>
              <a:t> </a:t>
            </a:r>
          </a:p>
          <a:p>
            <a:pPr marL="0" indent="0">
              <a:buNone/>
            </a:pPr>
            <a:endParaRPr lang="fr-FR" dirty="0"/>
          </a:p>
        </p:txBody>
      </p:sp>
    </p:spTree>
    <p:extLst>
      <p:ext uri="{BB962C8B-B14F-4D97-AF65-F5344CB8AC3E}">
        <p14:creationId xmlns:p14="http://schemas.microsoft.com/office/powerpoint/2010/main" val="207764713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762000" y="1016000"/>
            <a:ext cx="7620000" cy="4826000"/>
          </a:xfrm>
          <a:prstGeom prst="rect">
            <a:avLst/>
          </a:prstGeom>
        </p:spPr>
      </p:pic>
    </p:spTree>
    <p:extLst>
      <p:ext uri="{BB962C8B-B14F-4D97-AF65-F5344CB8AC3E}">
        <p14:creationId xmlns:p14="http://schemas.microsoft.com/office/powerpoint/2010/main" val="206617356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Comment communiquer auprès des futurs mariés</a:t>
            </a:r>
            <a:endParaRPr lang="fr-FR" sz="3200" b="1" dirty="0"/>
          </a:p>
        </p:txBody>
      </p:sp>
      <p:sp>
        <p:nvSpPr>
          <p:cNvPr id="3" name="Espace réservé du contenu 2"/>
          <p:cNvSpPr>
            <a:spLocks noGrp="1"/>
          </p:cNvSpPr>
          <p:nvPr>
            <p:ph idx="1"/>
          </p:nvPr>
        </p:nvSpPr>
        <p:spPr/>
        <p:txBody>
          <a:bodyPr>
            <a:normAutofit/>
          </a:bodyPr>
          <a:lstStyle/>
          <a:p>
            <a:pPr marL="0" indent="0">
              <a:buNone/>
            </a:pPr>
            <a:r>
              <a:rPr lang="fr-FR" dirty="0" smtClean="0">
                <a:solidFill>
                  <a:srgbClr val="A6A6A6"/>
                </a:solidFill>
              </a:rPr>
              <a:t>E) </a:t>
            </a:r>
            <a:r>
              <a:rPr lang="fr-FR" u="sng" dirty="0" smtClean="0">
                <a:solidFill>
                  <a:srgbClr val="A6A6A6"/>
                </a:solidFill>
              </a:rPr>
              <a:t>Le mariage sponsorisé</a:t>
            </a:r>
          </a:p>
          <a:p>
            <a:pPr lvl="1"/>
            <a:r>
              <a:rPr lang="fr-FR" sz="1600" dirty="0" smtClean="0"/>
              <a:t>C’est un concept innovant provenant des Etats-Unis, qui se développe de plus en plus.</a:t>
            </a:r>
          </a:p>
          <a:p>
            <a:pPr marL="0" indent="0">
              <a:buNone/>
            </a:pPr>
            <a:r>
              <a:rPr lang="fr-FR" sz="1800" u="sng" dirty="0" smtClean="0"/>
              <a:t>Le principe :</a:t>
            </a:r>
          </a:p>
          <a:p>
            <a:r>
              <a:rPr lang="fr-FR" sz="1800" dirty="0" smtClean="0"/>
              <a:t>Le but de ce type de mariage est d’avoir le budget le plus réduit possible.</a:t>
            </a:r>
          </a:p>
          <a:p>
            <a:r>
              <a:rPr lang="fr-FR" sz="1800" dirty="0" smtClean="0"/>
              <a:t>Les futurs mariés font appels à des « Sponsors » qui leur offriront des prestations ou des réductions en échange de publicité</a:t>
            </a:r>
          </a:p>
          <a:p>
            <a:endParaRPr lang="fr-FR" sz="1800" dirty="0"/>
          </a:p>
        </p:txBody>
      </p:sp>
    </p:spTree>
    <p:extLst>
      <p:ext uri="{BB962C8B-B14F-4D97-AF65-F5344CB8AC3E}">
        <p14:creationId xmlns:p14="http://schemas.microsoft.com/office/powerpoint/2010/main" val="5255761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smtClean="0"/>
              <a:t>Introduction</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a:bodyPr>
          <a:lstStyle/>
          <a:p>
            <a:r>
              <a:rPr lang="fr-FR" sz="2800" dirty="0" smtClean="0"/>
              <a:t>Pourquoi se marier ?</a:t>
            </a:r>
          </a:p>
          <a:p>
            <a:endParaRPr lang="fr-FR" dirty="0" smtClean="0"/>
          </a:p>
          <a:p>
            <a:pPr lvl="1"/>
            <a:r>
              <a:rPr lang="fr-FR" sz="2400" dirty="0"/>
              <a:t> prouver </a:t>
            </a:r>
            <a:r>
              <a:rPr lang="fr-FR" sz="2400" dirty="0" smtClean="0"/>
              <a:t>et déclarer publiquement son amour</a:t>
            </a:r>
          </a:p>
          <a:p>
            <a:pPr lvl="1"/>
            <a:r>
              <a:rPr lang="fr-FR" sz="2400" dirty="0" smtClean="0">
                <a:effectLst/>
              </a:rPr>
              <a:t> </a:t>
            </a:r>
            <a:r>
              <a:rPr lang="fr-FR" sz="2400" dirty="0"/>
              <a:t>volonté de rendre une liaison amoureuse </a:t>
            </a:r>
            <a:r>
              <a:rPr lang="fr-FR" sz="2400" dirty="0" smtClean="0"/>
              <a:t>plus officielle</a:t>
            </a:r>
            <a:endParaRPr lang="fr-FR" sz="2400" dirty="0" smtClean="0">
              <a:effectLst/>
            </a:endParaRPr>
          </a:p>
          <a:p>
            <a:pPr lvl="1"/>
            <a:r>
              <a:rPr lang="fr-FR" sz="2400" dirty="0"/>
              <a:t>acquérir un statut social de femme ou d’homme marié, qui peut être considéré comme plus gratifiant</a:t>
            </a:r>
            <a:r>
              <a:rPr lang="fr-FR" sz="2400" dirty="0" smtClean="0">
                <a:effectLst/>
              </a:rPr>
              <a:t> </a:t>
            </a:r>
          </a:p>
          <a:p>
            <a:pPr lvl="1"/>
            <a:endParaRPr lang="fr-FR" dirty="0" smtClean="0">
              <a:effectLst/>
            </a:endParaRPr>
          </a:p>
          <a:p>
            <a:pPr lvl="1"/>
            <a:endParaRPr lang="fr-FR" dirty="0" smtClean="0">
              <a:effectLst/>
            </a:endParaRPr>
          </a:p>
          <a:p>
            <a:pPr lvl="1"/>
            <a:endParaRPr lang="fr-FR" dirty="0"/>
          </a:p>
          <a:p>
            <a:pPr lvl="1"/>
            <a:endParaRPr lang="fr-FR" dirty="0" smtClean="0"/>
          </a:p>
          <a:p>
            <a:pPr lvl="1"/>
            <a:endParaRPr lang="fr-FR" dirty="0"/>
          </a:p>
        </p:txBody>
      </p:sp>
    </p:spTree>
    <p:extLst>
      <p:ext uri="{BB962C8B-B14F-4D97-AF65-F5344CB8AC3E}">
        <p14:creationId xmlns:p14="http://schemas.microsoft.com/office/powerpoint/2010/main" val="209910303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Comment communiquer auprès des futurs mariés</a:t>
            </a:r>
          </a:p>
        </p:txBody>
      </p:sp>
      <p:sp>
        <p:nvSpPr>
          <p:cNvPr id="3" name="Espace réservé du contenu 2"/>
          <p:cNvSpPr>
            <a:spLocks noGrp="1"/>
          </p:cNvSpPr>
          <p:nvPr>
            <p:ph idx="1"/>
          </p:nvPr>
        </p:nvSpPr>
        <p:spPr>
          <a:xfrm>
            <a:off x="457200" y="1600200"/>
            <a:ext cx="8229600" cy="5023771"/>
          </a:xfrm>
        </p:spPr>
        <p:txBody>
          <a:bodyPr>
            <a:normAutofit fontScale="62500" lnSpcReduction="20000"/>
          </a:bodyPr>
          <a:lstStyle/>
          <a:p>
            <a:pPr marL="0" indent="0">
              <a:buNone/>
            </a:pPr>
            <a:r>
              <a:rPr lang="fr-FR" sz="3800" dirty="0" smtClean="0">
                <a:solidFill>
                  <a:srgbClr val="A6A6A6"/>
                </a:solidFill>
              </a:rPr>
              <a:t>F) </a:t>
            </a:r>
            <a:r>
              <a:rPr lang="fr-FR" sz="3800" u="sng" dirty="0" smtClean="0">
                <a:solidFill>
                  <a:srgbClr val="A6A6A6"/>
                </a:solidFill>
              </a:rPr>
              <a:t>La presse</a:t>
            </a:r>
          </a:p>
          <a:p>
            <a:pPr lvl="1"/>
            <a:r>
              <a:rPr lang="fr-FR" sz="3000" dirty="0" smtClean="0"/>
              <a:t>De nombreux magasine ayant pour thème le mariage sont disponibles pour les futurs mariés, nous avons sélectionner les principaux</a:t>
            </a:r>
          </a:p>
          <a:p>
            <a:pPr marL="0" indent="0">
              <a:buNone/>
            </a:pPr>
            <a:r>
              <a:rPr lang="fr-FR" sz="2900" u="sng" dirty="0" smtClean="0"/>
              <a:t>Mariée magazine :</a:t>
            </a:r>
          </a:p>
          <a:p>
            <a:r>
              <a:rPr lang="fr-FR" sz="2600" dirty="0" smtClean="0"/>
              <a:t>Ce magazine fait partie des plus diffusés, il aborde plutôt les aspects pratiques du mariage avec de nombreux articles sur les tendances du moment pour tous les styles de mariage : voyage, bonnes adresses, bijoux…</a:t>
            </a:r>
          </a:p>
          <a:p>
            <a:pPr marL="0" indent="0">
              <a:buNone/>
            </a:pPr>
            <a:r>
              <a:rPr lang="fr-FR" sz="2900" u="sng" dirty="0" smtClean="0"/>
              <a:t>Marions-nous :</a:t>
            </a:r>
          </a:p>
          <a:p>
            <a:r>
              <a:rPr lang="fr-FR" sz="2600" dirty="0" smtClean="0"/>
              <a:t>Celui-ci est un peu plus complet et aborde des sujets comme la psychologie, de plus chaque trimestre le magazine présente un dossier thématique  abordant un aspect particulier de l’organisation du mariage, ainsi que de nombreux témoignages.</a:t>
            </a:r>
          </a:p>
          <a:p>
            <a:pPr marL="0" indent="0">
              <a:buNone/>
            </a:pPr>
            <a:r>
              <a:rPr lang="fr-FR" sz="2600" dirty="0" smtClean="0"/>
              <a:t>Il en existe d’autres tels que Oui magazine ou encore Mariages, qui abordent à peu de choses près les mêmes sujets.</a:t>
            </a:r>
            <a:endParaRPr lang="fr-FR" sz="2600" dirty="0"/>
          </a:p>
        </p:txBody>
      </p:sp>
    </p:spTree>
    <p:extLst>
      <p:ext uri="{BB962C8B-B14F-4D97-AF65-F5344CB8AC3E}">
        <p14:creationId xmlns:p14="http://schemas.microsoft.com/office/powerpoint/2010/main" val="359497307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489200"/>
            <a:ext cx="4483100" cy="923330"/>
          </a:xfrm>
          <a:prstGeom prst="rect">
            <a:avLst/>
          </a:prstGeom>
          <a:noFill/>
        </p:spPr>
        <p:txBody>
          <a:bodyPr wrap="square" rtlCol="0">
            <a:spAutoFit/>
          </a:bodyPr>
          <a:lstStyle/>
          <a:p>
            <a:pPr algn="ctr"/>
            <a:r>
              <a:rPr lang="fr-FR" sz="5400" dirty="0" smtClean="0">
                <a:solidFill>
                  <a:srgbClr val="A6A6A6"/>
                </a:solidFill>
              </a:rPr>
              <a:t>Conclusion</a:t>
            </a:r>
            <a:endParaRPr lang="fr-FR" sz="5400" dirty="0">
              <a:solidFill>
                <a:srgbClr val="A6A6A6"/>
              </a:solidFill>
            </a:endParaRPr>
          </a:p>
        </p:txBody>
      </p:sp>
      <p:pic>
        <p:nvPicPr>
          <p:cNvPr id="5" name="Image 4"/>
          <p:cNvPicPr>
            <a:picLocks noChangeAspect="1"/>
          </p:cNvPicPr>
          <p:nvPr/>
        </p:nvPicPr>
        <p:blipFill>
          <a:blip r:embed="rId2"/>
          <a:stretch>
            <a:fillRect/>
          </a:stretch>
        </p:blipFill>
        <p:spPr>
          <a:xfrm>
            <a:off x="4107718" y="0"/>
            <a:ext cx="5029702" cy="6858000"/>
          </a:xfrm>
          <a:prstGeom prst="rect">
            <a:avLst/>
          </a:prstGeom>
        </p:spPr>
      </p:pic>
    </p:spTree>
    <p:extLst>
      <p:ext uri="{BB962C8B-B14F-4D97-AF65-F5344CB8AC3E}">
        <p14:creationId xmlns:p14="http://schemas.microsoft.com/office/powerpoint/2010/main" val="277056460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14979"/>
            <a:ext cx="8417860" cy="993121"/>
          </a:xfrm>
        </p:spPr>
        <p:txBody>
          <a:bodyPr/>
          <a:lstStyle/>
          <a:p>
            <a:r>
              <a:rPr lang="fr-FR" sz="3200" b="1" dirty="0" smtClean="0"/>
              <a:t>Conclusion</a:t>
            </a:r>
            <a:endParaRPr lang="fr-FR" sz="3200" b="1" dirty="0"/>
          </a:p>
        </p:txBody>
      </p:sp>
      <p:sp>
        <p:nvSpPr>
          <p:cNvPr id="3" name="Espace réservé du contenu 2"/>
          <p:cNvSpPr>
            <a:spLocks noGrp="1"/>
          </p:cNvSpPr>
          <p:nvPr>
            <p:ph idx="1"/>
          </p:nvPr>
        </p:nvSpPr>
        <p:spPr>
          <a:xfrm>
            <a:off x="317500" y="1308101"/>
            <a:ext cx="8686799" cy="4850652"/>
          </a:xfrm>
        </p:spPr>
        <p:txBody>
          <a:bodyPr>
            <a:normAutofit fontScale="92500" lnSpcReduction="20000"/>
          </a:bodyPr>
          <a:lstStyle/>
          <a:p>
            <a:r>
              <a:rPr lang="fr-FR" dirty="0" smtClean="0"/>
              <a:t>On peut donc observer que de nombreux entrants arrivent sur le marché du mariage malgré la crise. Les acteurs déjà présents doivent donc s’</a:t>
            </a:r>
            <a:r>
              <a:rPr lang="fr-FR" dirty="0" err="1" smtClean="0"/>
              <a:t>adpater</a:t>
            </a:r>
            <a:r>
              <a:rPr lang="fr-FR" dirty="0" smtClean="0"/>
              <a:t> en proposant des offres discount ou en se diversifiant le mariage étant un événement saisonnier (été)</a:t>
            </a:r>
          </a:p>
          <a:p>
            <a:r>
              <a:rPr lang="fr-FR" dirty="0" smtClean="0"/>
              <a:t>De nombreux concepts venants des Etats-Unis apparaissent en France tels que les </a:t>
            </a:r>
            <a:r>
              <a:rPr lang="fr-FR" dirty="0" err="1" smtClean="0"/>
              <a:t>wedding</a:t>
            </a:r>
            <a:r>
              <a:rPr lang="fr-FR" dirty="0" smtClean="0"/>
              <a:t> </a:t>
            </a:r>
            <a:r>
              <a:rPr lang="fr-FR" dirty="0" err="1" smtClean="0"/>
              <a:t>planner</a:t>
            </a:r>
            <a:r>
              <a:rPr lang="fr-FR" dirty="0" smtClean="0"/>
              <a:t> ou les mariages sponsorisés. La tendance est aux nouvelles technologies : applications iPhone, web sociaux, blogs pour les listes de mariage.</a:t>
            </a:r>
          </a:p>
          <a:p>
            <a:r>
              <a:rPr lang="fr-FR" dirty="0" smtClean="0"/>
              <a:t>La cible est donc bien exploitée, la communication est présente sur tous les médias et hors média</a:t>
            </a:r>
          </a:p>
          <a:p>
            <a:r>
              <a:rPr lang="fr-FR" dirty="0" smtClean="0"/>
              <a:t>Les acteurs du marché doivent rester vigilants face à la montée en puissance du PACS et poursuivre leurs innovations sans cesse</a:t>
            </a:r>
          </a:p>
          <a:p>
            <a:pPr marL="0" indent="0">
              <a:buNone/>
            </a:pPr>
            <a:r>
              <a:rPr lang="fr-FR" dirty="0" smtClean="0"/>
              <a:t>On compte en 2009 2 PACS pour 3 mariages</a:t>
            </a:r>
          </a:p>
          <a:p>
            <a:endParaRPr lang="fr-FR" dirty="0" smtClean="0"/>
          </a:p>
          <a:p>
            <a:endParaRPr lang="fr-FR" dirty="0"/>
          </a:p>
        </p:txBody>
      </p:sp>
    </p:spTree>
    <p:extLst>
      <p:ext uri="{BB962C8B-B14F-4D97-AF65-F5344CB8AC3E}">
        <p14:creationId xmlns:p14="http://schemas.microsoft.com/office/powerpoint/2010/main" val="250132010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smtClean="0"/>
              <a:t>Bibliographie :</a:t>
            </a:r>
            <a:endParaRPr lang="fr-FR" sz="3200" b="1" dirty="0"/>
          </a:p>
        </p:txBody>
      </p:sp>
      <p:sp>
        <p:nvSpPr>
          <p:cNvPr id="3" name="Espace réservé du contenu 2"/>
          <p:cNvSpPr>
            <a:spLocks noGrp="1"/>
          </p:cNvSpPr>
          <p:nvPr>
            <p:ph idx="1"/>
          </p:nvPr>
        </p:nvSpPr>
        <p:spPr>
          <a:xfrm>
            <a:off x="726141" y="1586753"/>
            <a:ext cx="7691719" cy="5271247"/>
          </a:xfrm>
        </p:spPr>
        <p:txBody>
          <a:bodyPr>
            <a:normAutofit/>
          </a:bodyPr>
          <a:lstStyle/>
          <a:p>
            <a:r>
              <a:rPr lang="fr-FR" sz="1600" dirty="0" smtClean="0">
                <a:hlinkClick r:id="rId2"/>
              </a:rPr>
              <a:t>www.pronuptia.fr</a:t>
            </a:r>
            <a:endParaRPr lang="fr-FR" sz="1600" dirty="0" smtClean="0"/>
          </a:p>
          <a:p>
            <a:r>
              <a:rPr lang="fr-FR" sz="1600" dirty="0" smtClean="0">
                <a:hlinkClick r:id="rId3"/>
              </a:rPr>
              <a:t>www.Pointmariage.com</a:t>
            </a:r>
            <a:endParaRPr lang="fr-FR" sz="1600" dirty="0" smtClean="0"/>
          </a:p>
          <a:p>
            <a:r>
              <a:rPr lang="fr-FR" sz="1600" dirty="0">
                <a:hlinkClick r:id="rId4"/>
              </a:rPr>
              <a:t>http://www.journaldunet.com/ebusiness/le-net/le-secteur-des-listes-de-mariage-sur-internet/marche.</a:t>
            </a:r>
            <a:r>
              <a:rPr lang="fr-FR" sz="1600" dirty="0" smtClean="0">
                <a:hlinkClick r:id="rId4"/>
              </a:rPr>
              <a:t>shtml</a:t>
            </a:r>
            <a:endParaRPr lang="fr-FR" sz="1600" dirty="0" smtClean="0"/>
          </a:p>
          <a:p>
            <a:r>
              <a:rPr lang="fr-FR" sz="1600" dirty="0">
                <a:hlinkClick r:id="rId5"/>
              </a:rPr>
              <a:t>www.1001listes.</a:t>
            </a:r>
            <a:r>
              <a:rPr lang="fr-FR" sz="1600" dirty="0" smtClean="0">
                <a:hlinkClick r:id="rId5"/>
              </a:rPr>
              <a:t>fr</a:t>
            </a:r>
            <a:endParaRPr lang="fr-FR" sz="1600" dirty="0" smtClean="0"/>
          </a:p>
          <a:p>
            <a:r>
              <a:rPr lang="fr-FR" sz="1600" dirty="0">
                <a:hlinkClick r:id="rId6"/>
              </a:rPr>
              <a:t>http://www.le-mariage-sponsorise.fr/articles.</a:t>
            </a:r>
            <a:r>
              <a:rPr lang="fr-FR" sz="1600" dirty="0" smtClean="0">
                <a:hlinkClick r:id="rId6"/>
              </a:rPr>
              <a:t>php</a:t>
            </a:r>
            <a:endParaRPr lang="fr-FR" sz="1600" dirty="0" smtClean="0"/>
          </a:p>
          <a:p>
            <a:r>
              <a:rPr lang="fr-FR" sz="1600" dirty="0" smtClean="0"/>
              <a:t>INSEE</a:t>
            </a:r>
          </a:p>
          <a:p>
            <a:r>
              <a:rPr lang="fr-FR" sz="1600" dirty="0">
                <a:hlinkClick r:id="rId7"/>
              </a:rPr>
              <a:t>http://www.mon-mariage.com/magazine/redac_comparatif-la-presse-mariage.</a:t>
            </a:r>
            <a:r>
              <a:rPr lang="fr-FR" sz="1600" dirty="0" smtClean="0">
                <a:hlinkClick r:id="rId7"/>
              </a:rPr>
              <a:t>html</a:t>
            </a:r>
            <a:endParaRPr lang="fr-FR" sz="1600" dirty="0" smtClean="0"/>
          </a:p>
          <a:p>
            <a:endParaRPr lang="fr-FR" sz="1400" dirty="0"/>
          </a:p>
          <a:p>
            <a:endParaRPr lang="fr-FR" sz="1400" dirty="0" smtClean="0"/>
          </a:p>
          <a:p>
            <a:endParaRPr lang="fr-FR" dirty="0"/>
          </a:p>
          <a:p>
            <a:endParaRPr lang="fr-FR" dirty="0" smtClean="0"/>
          </a:p>
          <a:p>
            <a:endParaRPr lang="fr-FR" dirty="0"/>
          </a:p>
        </p:txBody>
      </p:sp>
    </p:spTree>
    <p:extLst>
      <p:ext uri="{BB962C8B-B14F-4D97-AF65-F5344CB8AC3E}">
        <p14:creationId xmlns:p14="http://schemas.microsoft.com/office/powerpoint/2010/main" val="234905123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a:t>Bibliographie :</a:t>
            </a:r>
          </a:p>
        </p:txBody>
      </p:sp>
      <p:sp>
        <p:nvSpPr>
          <p:cNvPr id="3" name="Espace réservé du contenu 2"/>
          <p:cNvSpPr>
            <a:spLocks noGrp="1"/>
          </p:cNvSpPr>
          <p:nvPr>
            <p:ph idx="1"/>
          </p:nvPr>
        </p:nvSpPr>
        <p:spPr/>
        <p:txBody>
          <a:bodyPr>
            <a:normAutofit/>
          </a:bodyPr>
          <a:lstStyle/>
          <a:p>
            <a:r>
              <a:rPr lang="fr-FR" sz="1600" dirty="0" smtClean="0">
                <a:hlinkClick r:id="rId2"/>
              </a:rPr>
              <a:t>www.galerieslafayette</a:t>
            </a:r>
            <a:r>
              <a:rPr lang="fr-FR" sz="1600" dirty="0">
                <a:hlinkClick r:id="rId2"/>
              </a:rPr>
              <a:t>.com/</a:t>
            </a:r>
            <a:r>
              <a:rPr lang="fr-FR" sz="1600" dirty="0" smtClean="0">
                <a:hlinkClick r:id="rId2"/>
              </a:rPr>
              <a:t>mariage</a:t>
            </a:r>
            <a:endParaRPr lang="fr-FR" sz="1600" dirty="0" smtClean="0"/>
          </a:p>
          <a:p>
            <a:r>
              <a:rPr lang="fr-FR" sz="1600" dirty="0">
                <a:hlinkClick r:id="rId3"/>
              </a:rPr>
              <a:t>http://listes.printemps.com</a:t>
            </a:r>
            <a:r>
              <a:rPr lang="fr-FR" sz="1600" dirty="0" smtClean="0">
                <a:hlinkClick r:id="rId3"/>
              </a:rPr>
              <a:t>/</a:t>
            </a:r>
            <a:endParaRPr lang="fr-FR" sz="1600" dirty="0" smtClean="0"/>
          </a:p>
          <a:p>
            <a:r>
              <a:rPr lang="fr-FR" sz="1600" dirty="0">
                <a:hlinkClick r:id="rId4"/>
              </a:rPr>
              <a:t>http://www.tf1.fr/4-mariages-pour-une-lune-de-miel</a:t>
            </a:r>
            <a:r>
              <a:rPr lang="fr-FR" sz="1600" dirty="0" smtClean="0">
                <a:hlinkClick r:id="rId4"/>
              </a:rPr>
              <a:t>/</a:t>
            </a:r>
            <a:endParaRPr lang="fr-FR" sz="1600" dirty="0" smtClean="0"/>
          </a:p>
          <a:p>
            <a:r>
              <a:rPr lang="fr-FR" sz="1600" dirty="0">
                <a:hlinkClick r:id="rId5"/>
              </a:rPr>
              <a:t>http://www.articles-fetes.net/article-iphone-et-mariage-font-bon-menage-suite-et-fin-56268630.</a:t>
            </a:r>
            <a:r>
              <a:rPr lang="fr-FR" sz="1600" dirty="0" smtClean="0">
                <a:hlinkClick r:id="rId5"/>
              </a:rPr>
              <a:t>html</a:t>
            </a:r>
            <a:endParaRPr lang="fr-FR" sz="1600" dirty="0" smtClean="0"/>
          </a:p>
          <a:p>
            <a:r>
              <a:rPr lang="fr-FR" sz="1600" dirty="0"/>
              <a:t>Magazine Elle</a:t>
            </a:r>
          </a:p>
          <a:p>
            <a:r>
              <a:rPr lang="fr-FR" sz="1600" dirty="0"/>
              <a:t>Marions-nous magazine</a:t>
            </a:r>
          </a:p>
          <a:p>
            <a:r>
              <a:rPr lang="fr-FR" sz="1600" dirty="0">
                <a:hlinkClick r:id="rId6"/>
              </a:rPr>
              <a:t>http://www.zankyou.com/fr</a:t>
            </a:r>
            <a:endParaRPr lang="fr-FR" sz="1600" dirty="0"/>
          </a:p>
          <a:p>
            <a:r>
              <a:rPr lang="fr-FR" sz="1600" dirty="0">
                <a:hlinkClick r:id="rId7"/>
              </a:rPr>
              <a:t>http://www.tati.fr/mariage.html</a:t>
            </a:r>
            <a:endParaRPr lang="fr-FR" sz="1600" dirty="0"/>
          </a:p>
          <a:p>
            <a:endParaRPr lang="fr-FR" dirty="0" smtClean="0"/>
          </a:p>
          <a:p>
            <a:endParaRPr lang="fr-FR" dirty="0"/>
          </a:p>
        </p:txBody>
      </p:sp>
    </p:spTree>
    <p:extLst>
      <p:ext uri="{BB962C8B-B14F-4D97-AF65-F5344CB8AC3E}">
        <p14:creationId xmlns:p14="http://schemas.microsoft.com/office/powerpoint/2010/main" val="392937345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Proposé par :</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Servane LE BESCOND</a:t>
            </a:r>
          </a:p>
          <a:p>
            <a:r>
              <a:rPr lang="fr-FR" dirty="0" smtClean="0"/>
              <a:t>Agathe DELEPLANQUE</a:t>
            </a:r>
          </a:p>
          <a:p>
            <a:endParaRPr lang="fr-FR" dirty="0"/>
          </a:p>
          <a:p>
            <a:r>
              <a:rPr lang="fr-FR" b="1" dirty="0" smtClean="0"/>
              <a:t>L3 Marketing Vente</a:t>
            </a:r>
            <a:endParaRPr lang="fr-FR" b="1" dirty="0"/>
          </a:p>
        </p:txBody>
      </p:sp>
    </p:spTree>
    <p:extLst>
      <p:ext uri="{BB962C8B-B14F-4D97-AF65-F5344CB8AC3E}">
        <p14:creationId xmlns:p14="http://schemas.microsoft.com/office/powerpoint/2010/main" val="460674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39700" y="266700"/>
            <a:ext cx="4800600" cy="5755421"/>
          </a:xfrm>
          <a:prstGeom prst="rect">
            <a:avLst/>
          </a:prstGeom>
          <a:noFill/>
        </p:spPr>
        <p:txBody>
          <a:bodyPr wrap="square" rtlCol="0">
            <a:spAutoFit/>
          </a:bodyPr>
          <a:lstStyle/>
          <a:p>
            <a:pPr algn="ctr"/>
            <a:r>
              <a:rPr lang="fr-FR" sz="5400" b="1" dirty="0">
                <a:solidFill>
                  <a:schemeClr val="bg1">
                    <a:lumMod val="65000"/>
                  </a:schemeClr>
                </a:solidFill>
              </a:rPr>
              <a:t>Le comportement </a:t>
            </a:r>
            <a:endParaRPr lang="fr-FR" sz="5400" b="1" dirty="0" smtClean="0">
              <a:solidFill>
                <a:schemeClr val="bg1">
                  <a:lumMod val="65000"/>
                </a:schemeClr>
              </a:solidFill>
            </a:endParaRPr>
          </a:p>
          <a:p>
            <a:pPr algn="ctr"/>
            <a:r>
              <a:rPr lang="fr-FR" sz="5400" b="1" dirty="0" smtClean="0">
                <a:solidFill>
                  <a:schemeClr val="bg1">
                    <a:lumMod val="65000"/>
                  </a:schemeClr>
                </a:solidFill>
              </a:rPr>
              <a:t>des </a:t>
            </a:r>
            <a:r>
              <a:rPr lang="fr-FR" sz="5400" b="1" dirty="0">
                <a:solidFill>
                  <a:schemeClr val="bg1">
                    <a:lumMod val="65000"/>
                  </a:schemeClr>
                </a:solidFill>
              </a:rPr>
              <a:t>futurs mariés </a:t>
            </a:r>
            <a:r>
              <a:rPr lang="fr-FR" sz="5400" b="1" dirty="0" smtClean="0">
                <a:solidFill>
                  <a:schemeClr val="bg1">
                    <a:lumMod val="65000"/>
                  </a:schemeClr>
                </a:solidFill>
              </a:rPr>
              <a:t>et </a:t>
            </a:r>
            <a:r>
              <a:rPr lang="fr-FR" sz="5400" b="1" dirty="0">
                <a:solidFill>
                  <a:schemeClr val="bg1">
                    <a:lumMod val="65000"/>
                  </a:schemeClr>
                </a:solidFill>
              </a:rPr>
              <a:t>l’évolution du mariage </a:t>
            </a:r>
            <a:r>
              <a:rPr lang="fr-FR" sz="4400" b="1" dirty="0">
                <a:solidFill>
                  <a:schemeClr val="bg1">
                    <a:lumMod val="65000"/>
                  </a:schemeClr>
                </a:solidFill>
              </a:rPr>
              <a:t/>
            </a:r>
            <a:br>
              <a:rPr lang="fr-FR" sz="4400" b="1" dirty="0">
                <a:solidFill>
                  <a:schemeClr val="bg1">
                    <a:lumMod val="65000"/>
                  </a:schemeClr>
                </a:solidFill>
              </a:rPr>
            </a:br>
            <a:endParaRPr lang="fr-FR" sz="4400" dirty="0">
              <a:solidFill>
                <a:schemeClr val="bg1">
                  <a:lumMod val="65000"/>
                </a:schemeClr>
              </a:solidFill>
            </a:endParaRPr>
          </a:p>
        </p:txBody>
      </p:sp>
      <p:pic>
        <p:nvPicPr>
          <p:cNvPr id="7" name="Image 6"/>
          <p:cNvPicPr>
            <a:picLocks noChangeAspect="1"/>
          </p:cNvPicPr>
          <p:nvPr/>
        </p:nvPicPr>
        <p:blipFill>
          <a:blip r:embed="rId2"/>
          <a:stretch>
            <a:fillRect/>
          </a:stretch>
        </p:blipFill>
        <p:spPr>
          <a:xfrm>
            <a:off x="4660900" y="0"/>
            <a:ext cx="4483100" cy="6858000"/>
          </a:xfrm>
          <a:prstGeom prst="rect">
            <a:avLst/>
          </a:prstGeom>
        </p:spPr>
      </p:pic>
    </p:spTree>
    <p:extLst>
      <p:ext uri="{BB962C8B-B14F-4D97-AF65-F5344CB8AC3E}">
        <p14:creationId xmlns:p14="http://schemas.microsoft.com/office/powerpoint/2010/main" val="33628151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6141" y="443753"/>
            <a:ext cx="7691719" cy="1143000"/>
          </a:xfrm>
        </p:spPr>
        <p:txBody>
          <a:bodyPr>
            <a:noAutofit/>
          </a:bodyPr>
          <a:lstStyle/>
          <a:p>
            <a:pPr lvl="0"/>
            <a:r>
              <a:rPr lang="fr-FR" sz="3200" b="1" dirty="0"/>
              <a:t>Le comportement des futurs mariés et l’évolution du mariage :</a:t>
            </a:r>
            <a:br>
              <a:rPr lang="fr-FR" sz="3200" b="1" dirty="0"/>
            </a:br>
            <a:endParaRPr lang="fr-FR" sz="3200" b="1" dirty="0"/>
          </a:p>
        </p:txBody>
      </p:sp>
      <p:pic>
        <p:nvPicPr>
          <p:cNvPr id="4" name="Espace réservé du contenu 3"/>
          <p:cNvPicPr>
            <a:picLocks noGrp="1"/>
          </p:cNvPicPr>
          <p:nvPr>
            <p:ph idx="1"/>
          </p:nvPr>
        </p:nvPicPr>
        <p:blipFill rotWithShape="1">
          <a:blip r:embed="rId2">
            <a:extLst>
              <a:ext uri="{28A0092B-C50C-407E-A947-70E740481C1C}">
                <a14:useLocalDpi xmlns:a14="http://schemas.microsoft.com/office/drawing/2010/main" val="0"/>
              </a:ext>
            </a:extLst>
          </a:blip>
          <a:srcRect t="-9218" b="-9218"/>
          <a:stretch/>
        </p:blipFill>
        <p:spPr bwMode="auto">
          <a:xfrm>
            <a:off x="725488" y="1587500"/>
            <a:ext cx="7693025" cy="4572000"/>
          </a:xfrm>
          <a:prstGeom prst="rect">
            <a:avLst/>
          </a:prstGeom>
          <a:noFill/>
          <a:ln>
            <a:noFill/>
          </a:ln>
        </p:spPr>
      </p:pic>
    </p:spTree>
    <p:extLst>
      <p:ext uri="{BB962C8B-B14F-4D97-AF65-F5344CB8AC3E}">
        <p14:creationId xmlns:p14="http://schemas.microsoft.com/office/powerpoint/2010/main" val="40967052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smtClean="0"/>
              <a:t>Le comportement des futurs mariés et l’évolution du mariage :</a:t>
            </a:r>
            <a:br>
              <a:rPr lang="fr-FR" sz="3200" b="1" dirty="0" smtClean="0"/>
            </a:br>
            <a:endParaRPr lang="fr-FR" sz="3200" b="1" dirty="0"/>
          </a:p>
        </p:txBody>
      </p:sp>
      <p:sp>
        <p:nvSpPr>
          <p:cNvPr id="3" name="Espace réservé du contenu 2"/>
          <p:cNvSpPr>
            <a:spLocks noGrp="1"/>
          </p:cNvSpPr>
          <p:nvPr>
            <p:ph idx="1"/>
          </p:nvPr>
        </p:nvSpPr>
        <p:spPr/>
        <p:txBody>
          <a:bodyPr>
            <a:normAutofit/>
          </a:bodyPr>
          <a:lstStyle/>
          <a:p>
            <a:r>
              <a:rPr lang="fr-FR" sz="2800" dirty="0"/>
              <a:t>On remarque donc que de 1949 jusqu’à 1970 il y  a un pic d’augmentions puis une forte chute après les années 70</a:t>
            </a:r>
            <a:r>
              <a:rPr lang="fr-FR" sz="2800" dirty="0" smtClean="0">
                <a:effectLst/>
              </a:rPr>
              <a:t> </a:t>
            </a:r>
          </a:p>
          <a:p>
            <a:pPr marL="0" indent="0">
              <a:buNone/>
            </a:pPr>
            <a:endParaRPr lang="fr-FR" sz="2400" dirty="0" smtClean="0">
              <a:effectLst/>
            </a:endParaRPr>
          </a:p>
          <a:p>
            <a:r>
              <a:rPr lang="fr-FR" sz="2800" dirty="0" smtClean="0"/>
              <a:t>Pourquoi ?</a:t>
            </a:r>
          </a:p>
          <a:p>
            <a:pPr lvl="1"/>
            <a:r>
              <a:rPr lang="fr-FR" sz="2400" dirty="0" smtClean="0"/>
              <a:t>Vieillissement de la population</a:t>
            </a:r>
          </a:p>
          <a:p>
            <a:pPr lvl="1"/>
            <a:r>
              <a:rPr lang="fr-FR" sz="2400" dirty="0" smtClean="0"/>
              <a:t>Raisons culturelles ( recul de la religion, augmentation des PACS)</a:t>
            </a:r>
          </a:p>
          <a:p>
            <a:pPr marL="457200" lvl="1" indent="0">
              <a:buNone/>
            </a:pPr>
            <a:endParaRPr lang="fr-FR" sz="2000" dirty="0"/>
          </a:p>
        </p:txBody>
      </p:sp>
    </p:spTree>
    <p:extLst>
      <p:ext uri="{BB962C8B-B14F-4D97-AF65-F5344CB8AC3E}">
        <p14:creationId xmlns:p14="http://schemas.microsoft.com/office/powerpoint/2010/main" val="28356834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smtClean="0"/>
              <a:t>Le comportement des futurs mariés et l’évolution du mariage :</a:t>
            </a:r>
            <a:br>
              <a:rPr lang="fr-FR" sz="3200" b="1" dirty="0" smtClean="0"/>
            </a:br>
            <a:endParaRPr lang="fr-FR" sz="3200" b="1" dirty="0"/>
          </a:p>
        </p:txBody>
      </p:sp>
      <p:sp>
        <p:nvSpPr>
          <p:cNvPr id="3" name="Espace réservé du contenu 2"/>
          <p:cNvSpPr>
            <a:spLocks noGrp="1"/>
          </p:cNvSpPr>
          <p:nvPr>
            <p:ph idx="1"/>
          </p:nvPr>
        </p:nvSpPr>
        <p:spPr>
          <a:xfrm>
            <a:off x="457200" y="1253813"/>
            <a:ext cx="8229600" cy="5019657"/>
          </a:xfrm>
        </p:spPr>
        <p:txBody>
          <a:bodyPr>
            <a:normAutofit fontScale="55000" lnSpcReduction="20000"/>
          </a:bodyPr>
          <a:lstStyle/>
          <a:p>
            <a:r>
              <a:rPr lang="fr-FR" sz="4500" dirty="0" smtClean="0"/>
              <a:t>Les couples se marient de plus en plus tard :</a:t>
            </a:r>
          </a:p>
          <a:p>
            <a:pPr lvl="1"/>
            <a:r>
              <a:rPr lang="fr-FR" sz="3300" dirty="0" smtClean="0"/>
              <a:t>L'âge moyen du mariage est de 27,7 ans pour les femmes et de 29,8 ans pour les homme </a:t>
            </a:r>
          </a:p>
          <a:p>
            <a:pPr lvl="1"/>
            <a:endParaRPr lang="fr-FR" sz="2000" dirty="0"/>
          </a:p>
          <a:p>
            <a:r>
              <a:rPr lang="fr-FR" sz="4200" dirty="0"/>
              <a:t>Les 25 / 40 ans représentent 70,08% du marché, les moins de 25 ans 25,70% et les plus de 40 ans 4,2%, d’après l’Insee.</a:t>
            </a:r>
          </a:p>
          <a:p>
            <a:pPr marL="0" indent="0">
              <a:buNone/>
            </a:pPr>
            <a:r>
              <a:rPr lang="fr-FR" dirty="0"/>
              <a:t> </a:t>
            </a:r>
          </a:p>
          <a:p>
            <a:pPr lvl="1"/>
            <a:r>
              <a:rPr lang="fr-FR" dirty="0"/>
              <a:t>15 / 19 ans	  1,44 %</a:t>
            </a:r>
          </a:p>
          <a:p>
            <a:pPr lvl="1"/>
            <a:r>
              <a:rPr lang="fr-FR" dirty="0"/>
              <a:t>20 / 24 ans	24,26 %</a:t>
            </a:r>
          </a:p>
          <a:p>
            <a:pPr lvl="1"/>
            <a:r>
              <a:rPr lang="fr-FR" dirty="0"/>
              <a:t>25 / 29 ans	44,00 %</a:t>
            </a:r>
          </a:p>
          <a:p>
            <a:pPr lvl="1"/>
            <a:r>
              <a:rPr lang="fr-FR" dirty="0"/>
              <a:t>30 / 34 ans	18,64 %</a:t>
            </a:r>
          </a:p>
          <a:p>
            <a:pPr lvl="1"/>
            <a:r>
              <a:rPr lang="fr-FR" dirty="0"/>
              <a:t>35 / 39 ans	  7,44 %</a:t>
            </a:r>
          </a:p>
          <a:p>
            <a:pPr lvl="1"/>
            <a:r>
              <a:rPr lang="fr-FR" dirty="0"/>
              <a:t>40 / 44 ans	  2,91 %</a:t>
            </a:r>
          </a:p>
          <a:p>
            <a:pPr lvl="1"/>
            <a:r>
              <a:rPr lang="fr-FR" dirty="0"/>
              <a:t>45 / 49 ans	  1,29 %</a:t>
            </a:r>
          </a:p>
          <a:p>
            <a:pPr lvl="1"/>
            <a:r>
              <a:rPr lang="fr-FR" dirty="0"/>
              <a:t>Autres	  0,02 %</a:t>
            </a:r>
          </a:p>
          <a:p>
            <a:pPr lvl="1"/>
            <a:endParaRPr lang="fr-FR" sz="2000" dirty="0" smtClean="0"/>
          </a:p>
        </p:txBody>
      </p:sp>
    </p:spTree>
    <p:extLst>
      <p:ext uri="{BB962C8B-B14F-4D97-AF65-F5344CB8AC3E}">
        <p14:creationId xmlns:p14="http://schemas.microsoft.com/office/powerpoint/2010/main" val="382249003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Entreprise">
  <a:themeElements>
    <a:clrScheme name="Personnalisée 11">
      <a:dk1>
        <a:srgbClr val="000000"/>
      </a:dk1>
      <a:lt1>
        <a:sysClr val="window" lastClr="FFFFFF"/>
      </a:lt1>
      <a:dk2>
        <a:srgbClr val="F5FFDE"/>
      </a:dk2>
      <a:lt2>
        <a:srgbClr val="FFE6E3"/>
      </a:lt2>
      <a:accent1>
        <a:srgbClr val="FFCFD1"/>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Entrepris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Entrepris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Entreprise.thmx</Template>
  <TotalTime>518</TotalTime>
  <Words>3085</Words>
  <Application>Microsoft Macintosh PowerPoint</Application>
  <PresentationFormat>Présentation à l'écran (4:3)</PresentationFormat>
  <Paragraphs>346</Paragraphs>
  <Slides>55</Slides>
  <Notes>0</Notes>
  <HiddenSlides>0</HiddenSlides>
  <MMClips>0</MMClips>
  <ScaleCrop>false</ScaleCrop>
  <HeadingPairs>
    <vt:vector size="4" baseType="variant">
      <vt:variant>
        <vt:lpstr>Thème</vt:lpstr>
      </vt:variant>
      <vt:variant>
        <vt:i4>1</vt:i4>
      </vt:variant>
      <vt:variant>
        <vt:lpstr>Titres des diapositives</vt:lpstr>
      </vt:variant>
      <vt:variant>
        <vt:i4>55</vt:i4>
      </vt:variant>
    </vt:vector>
  </HeadingPairs>
  <TitlesOfParts>
    <vt:vector size="56" baseType="lpstr">
      <vt:lpstr>Entreprise</vt:lpstr>
      <vt:lpstr>Comment exploiter la cible des futurs mariés ?</vt:lpstr>
      <vt:lpstr>Carte mentale</vt:lpstr>
      <vt:lpstr>Sommaire</vt:lpstr>
      <vt:lpstr>Introduction </vt:lpstr>
      <vt:lpstr>Introduction </vt:lpstr>
      <vt:lpstr>Présentation PowerPoint</vt:lpstr>
      <vt:lpstr>Le comportement des futurs mariés et l’évolution du mariage : </vt:lpstr>
      <vt:lpstr>Le comportement des futurs mariés et l’évolution du mariage : </vt:lpstr>
      <vt:lpstr>Le comportement des futurs mariés et l’évolution du mariage : </vt:lpstr>
      <vt:lpstr>Le comportement des futurs mariés et l’évolution du mariage :</vt:lpstr>
      <vt:lpstr>Le comportement des futurs mariés et l’évolution du mariage :</vt:lpstr>
      <vt:lpstr>Le comportement des futurs mariés et l’évolution du mariage :</vt:lpstr>
      <vt:lpstr>Présentation PowerPoint</vt:lpstr>
      <vt:lpstr>Benchmark  de stratégie d'entreprises  qui proposent des offres adaptées </vt:lpstr>
      <vt:lpstr>Benchmark de stratégie d'entreprises qui proposent des offres adaptées : </vt:lpstr>
      <vt:lpstr>Benchmark de stratégie d'entreprises qui proposent des offres adaptées : </vt:lpstr>
      <vt:lpstr>Benchmark de stratégie d'entreprises qui proposent des offres adaptées : </vt:lpstr>
      <vt:lpstr>Benchmark de stratégie d'entreprises qui proposent des offres adaptées :</vt:lpstr>
      <vt:lpstr>Benchmark de stratégie d'entreprises qui proposent des offres adaptées :</vt:lpstr>
      <vt:lpstr>Benchmark de stratégie d'entreprises qui proposent des offres adaptées :</vt:lpstr>
      <vt:lpstr>Benchmark de stratégie d'entreprises qui proposent des offres adaptées :</vt:lpstr>
      <vt:lpstr>Benchmark de stratégie d'entreprises qui proposent des offres adaptées :</vt:lpstr>
      <vt:lpstr>Benchmark de stratégie d'entreprises qui proposent des offres adaptées :</vt:lpstr>
      <vt:lpstr>Benchmark de stratégie d'entreprises qui proposent des offres adaptées :</vt:lpstr>
      <vt:lpstr>Benchmark de stratégie d'entreprises qui proposent des offres adaptées :</vt:lpstr>
      <vt:lpstr>Benchmark de stratégie d'entreprises qui proposent des offres adaptées :</vt:lpstr>
      <vt:lpstr>Benchmark de stratégie d'entreprises qui proposent des offres adaptées :</vt:lpstr>
      <vt:lpstr>Benchmark de stratégie d'entreprises qui proposent des offres adaptées :</vt:lpstr>
      <vt:lpstr>Benchmark de stratégie d'entreprises qui proposent des offres adaptées :</vt:lpstr>
      <vt:lpstr>Benchmark de stratégie d'entreprises qui proposent des offres adaptées :</vt:lpstr>
      <vt:lpstr>Benchmark de stratégie d'entreprises qui proposent des offres adaptées :</vt:lpstr>
      <vt:lpstr>Benchmark de stratégie d'entreprises qui proposent des offres adaptées :</vt:lpstr>
      <vt:lpstr>Benchmark de stratégie d'entreprises qui proposent des offres adaptées :</vt:lpstr>
      <vt:lpstr>Benchmark de stratégie d'entreprises qui proposent des offres adaptées :</vt:lpstr>
      <vt:lpstr>Benchmark de stratégie d'entreprises qui proposent des offres adaptées :</vt:lpstr>
      <vt:lpstr>Benchmark de stratégie d'entreprises qui proposent des offres adaptées :</vt:lpstr>
      <vt:lpstr>Benchmark de stratégie d'entreprises qui proposent des offres adaptées :</vt:lpstr>
      <vt:lpstr>Benchmark de stratégie d'entreprises qui proposent des offres adaptées :</vt:lpstr>
      <vt:lpstr>Présentation PowerPoint</vt:lpstr>
      <vt:lpstr>Présentation PowerPoint</vt:lpstr>
      <vt:lpstr>Comment communiquer auprès des futurs mariés ? </vt:lpstr>
      <vt:lpstr>Comment communiquer auprès des futurs mariés ?</vt:lpstr>
      <vt:lpstr>Présentation PowerPoint</vt:lpstr>
      <vt:lpstr>Comment communiquer auprès des futurs mariés ?</vt:lpstr>
      <vt:lpstr>Présentation PowerPoint</vt:lpstr>
      <vt:lpstr>Comment communiquer auprès des futurs mariés ?</vt:lpstr>
      <vt:lpstr>Comment communiquer auprès des futurs mariés ?</vt:lpstr>
      <vt:lpstr>Présentation PowerPoint</vt:lpstr>
      <vt:lpstr>Comment communiquer auprès des futurs mariés</vt:lpstr>
      <vt:lpstr>Comment communiquer auprès des futurs mariés</vt:lpstr>
      <vt:lpstr>Présentation PowerPoint</vt:lpstr>
      <vt:lpstr>Conclusion</vt:lpstr>
      <vt:lpstr>Bibliographie :</vt:lpstr>
      <vt:lpstr>Bibliographie :</vt:lpstr>
      <vt:lpstr>Proposé par :</vt:lpstr>
    </vt:vector>
  </TitlesOfParts>
  <Company>IUT GEA Rennes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la cible des futurs mariés ?</dc:title>
  <dc:creator>Servane Le Bescond</dc:creator>
  <cp:lastModifiedBy>Servane Le Bescond</cp:lastModifiedBy>
  <cp:revision>105</cp:revision>
  <dcterms:created xsi:type="dcterms:W3CDTF">2012-04-11T17:08:40Z</dcterms:created>
  <dcterms:modified xsi:type="dcterms:W3CDTF">2012-05-20T10:07:36Z</dcterms:modified>
</cp:coreProperties>
</file>