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88" r:id="rId4"/>
    <p:sldId id="280" r:id="rId5"/>
    <p:sldId id="266" r:id="rId6"/>
    <p:sldId id="258" r:id="rId7"/>
    <p:sldId id="259" r:id="rId8"/>
    <p:sldId id="277" r:id="rId9"/>
    <p:sldId id="260" r:id="rId10"/>
    <p:sldId id="261" r:id="rId11"/>
    <p:sldId id="271" r:id="rId12"/>
    <p:sldId id="262" r:id="rId13"/>
    <p:sldId id="268" r:id="rId14"/>
    <p:sldId id="269" r:id="rId15"/>
    <p:sldId id="272" r:id="rId16"/>
    <p:sldId id="274" r:id="rId17"/>
    <p:sldId id="275" r:id="rId18"/>
    <p:sldId id="270" r:id="rId19"/>
    <p:sldId id="278" r:id="rId20"/>
    <p:sldId id="273" r:id="rId21"/>
    <p:sldId id="263" r:id="rId22"/>
    <p:sldId id="281" r:id="rId23"/>
    <p:sldId id="279" r:id="rId24"/>
    <p:sldId id="283" r:id="rId25"/>
    <p:sldId id="284" r:id="rId26"/>
    <p:sldId id="285" r:id="rId27"/>
    <p:sldId id="286" r:id="rId28"/>
    <p:sldId id="287" r:id="rId29"/>
    <p:sldId id="289"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834"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C6245982-DC43-4F83-89E9-4E07C341FE9B}" type="datetimeFigureOut">
              <a:rPr lang="fr-FR" smtClean="0"/>
              <a:pPr/>
              <a:t>20/05/2012</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92D495EE-805C-48CF-A627-73320082485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245982-DC43-4F83-89E9-4E07C341FE9B}" type="datetimeFigureOut">
              <a:rPr lang="fr-FR" smtClean="0"/>
              <a:pPr/>
              <a:t>20/05/2012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2D495EE-805C-48CF-A627-73320082485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245982-DC43-4F83-89E9-4E07C341FE9B}" type="datetimeFigureOut">
              <a:rPr lang="fr-FR" smtClean="0"/>
              <a:pPr/>
              <a:t>20/05/2012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2D495EE-805C-48CF-A627-73320082485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245982-DC43-4F83-89E9-4E07C341FE9B}" type="datetimeFigureOut">
              <a:rPr lang="fr-FR" smtClean="0"/>
              <a:pPr/>
              <a:t>20/05/2012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2D495EE-805C-48CF-A627-733200824859}"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C6245982-DC43-4F83-89E9-4E07C341FE9B}" type="datetimeFigureOut">
              <a:rPr lang="fr-FR" smtClean="0"/>
              <a:pPr/>
              <a:t>20/05/2012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2D495EE-805C-48CF-A627-733200824859}"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6245982-DC43-4F83-89E9-4E07C341FE9B}" type="datetimeFigureOut">
              <a:rPr lang="fr-FR" smtClean="0"/>
              <a:pPr/>
              <a:t>20/05/2012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2D495EE-805C-48CF-A627-733200824859}"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C6245982-DC43-4F83-89E9-4E07C341FE9B}" type="datetimeFigureOut">
              <a:rPr lang="fr-FR" smtClean="0"/>
              <a:pPr/>
              <a:t>20/05/2012</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92D495EE-805C-48CF-A627-73320082485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C6245982-DC43-4F83-89E9-4E07C341FE9B}" type="datetimeFigureOut">
              <a:rPr lang="fr-FR" smtClean="0"/>
              <a:pPr/>
              <a:t>20/05/2012</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92D495EE-805C-48CF-A627-733200824859}"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C6245982-DC43-4F83-89E9-4E07C341FE9B}" type="datetimeFigureOut">
              <a:rPr lang="fr-FR" smtClean="0"/>
              <a:pPr/>
              <a:t>20/05/2012</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92D495EE-805C-48CF-A627-73320082485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C6245982-DC43-4F83-89E9-4E07C341FE9B}" type="datetimeFigureOut">
              <a:rPr lang="fr-FR" smtClean="0"/>
              <a:pPr/>
              <a:t>20/05/2012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2D495EE-805C-48CF-A627-73320082485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C6245982-DC43-4F83-89E9-4E07C341FE9B}" type="datetimeFigureOut">
              <a:rPr lang="fr-FR" smtClean="0"/>
              <a:pPr/>
              <a:t>20/05/2012</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92D495EE-805C-48CF-A627-733200824859}"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6245982-DC43-4F83-89E9-4E07C341FE9B}" type="datetimeFigureOut">
              <a:rPr lang="fr-FR" smtClean="0"/>
              <a:pPr/>
              <a:t>20/05/2012</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2D495EE-805C-48CF-A627-73320082485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marketingjeunesse.com/?p=1165" TargetMode="External"/><Relationship Id="rId2" Type="http://schemas.openxmlformats.org/officeDocument/2006/relationships/hyperlink" Target="http://www.insee.fr/fr/themes/document.asp?ref_id=ip1332" TargetMode="External"/><Relationship Id="rId1" Type="http://schemas.openxmlformats.org/officeDocument/2006/relationships/slideLayout" Target="../slideLayouts/slideLayout2.xml"/><Relationship Id="rId6" Type="http://schemas.openxmlformats.org/officeDocument/2006/relationships/hyperlink" Target="http://www.pampers.fr/fr_FR/home" TargetMode="External"/><Relationship Id="rId5" Type="http://schemas.openxmlformats.org/officeDocument/2006/relationships/hyperlink" Target="http://www.guigoz.fr/" TargetMode="External"/><Relationship Id="rId4" Type="http://schemas.openxmlformats.org/officeDocument/2006/relationships/hyperlink" Target="http://www.bledina.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5400" dirty="0" smtClean="0"/>
              <a:t>Les</a:t>
            </a:r>
            <a:r>
              <a:rPr lang="fr-FR" dirty="0" smtClean="0"/>
              <a:t> mamans</a:t>
            </a:r>
            <a:endParaRPr lang="fr-FR" dirty="0"/>
          </a:p>
        </p:txBody>
      </p:sp>
      <p:sp>
        <p:nvSpPr>
          <p:cNvPr id="4" name="Sous-titre 3"/>
          <p:cNvSpPr>
            <a:spLocks noGrp="1"/>
          </p:cNvSpPr>
          <p:nvPr>
            <p:ph type="subTitle" idx="1"/>
          </p:nvPr>
        </p:nvSpPr>
        <p:spPr>
          <a:xfrm>
            <a:off x="539552" y="5445224"/>
            <a:ext cx="7772400" cy="1199704"/>
          </a:xfrm>
        </p:spPr>
        <p:txBody>
          <a:bodyPr>
            <a:normAutofit fontScale="70000" lnSpcReduction="20000"/>
          </a:bodyPr>
          <a:lstStyle/>
          <a:p>
            <a:pPr algn="l"/>
            <a:r>
              <a:rPr lang="fr-FR" dirty="0" smtClean="0">
                <a:solidFill>
                  <a:schemeClr val="bg2">
                    <a:lumMod val="10000"/>
                  </a:schemeClr>
                </a:solidFill>
              </a:rPr>
              <a:t>HAFFREINGUE </a:t>
            </a:r>
            <a:r>
              <a:rPr lang="fr-FR" dirty="0" smtClean="0">
                <a:solidFill>
                  <a:schemeClr val="bg2">
                    <a:lumMod val="10000"/>
                  </a:schemeClr>
                </a:solidFill>
              </a:rPr>
              <a:t>CLEMENCE : </a:t>
            </a:r>
          </a:p>
          <a:p>
            <a:pPr algn="l"/>
            <a:r>
              <a:rPr lang="fr-FR" dirty="0" smtClean="0">
                <a:solidFill>
                  <a:schemeClr val="bg2">
                    <a:lumMod val="10000"/>
                  </a:schemeClr>
                </a:solidFill>
              </a:rPr>
              <a:t>clemencehaffreingue@yahoo.fr</a:t>
            </a:r>
            <a:endParaRPr lang="fr-FR" dirty="0" smtClean="0">
              <a:solidFill>
                <a:schemeClr val="bg2">
                  <a:lumMod val="10000"/>
                </a:schemeClr>
              </a:solidFill>
            </a:endParaRPr>
          </a:p>
          <a:p>
            <a:pPr algn="l"/>
            <a:r>
              <a:rPr lang="fr-FR" dirty="0" smtClean="0">
                <a:solidFill>
                  <a:schemeClr val="bg2">
                    <a:lumMod val="10000"/>
                  </a:schemeClr>
                </a:solidFill>
              </a:rPr>
              <a:t>LE BARS </a:t>
            </a:r>
            <a:r>
              <a:rPr lang="fr-FR" dirty="0" smtClean="0">
                <a:solidFill>
                  <a:schemeClr val="bg2">
                    <a:lumMod val="10000"/>
                  </a:schemeClr>
                </a:solidFill>
              </a:rPr>
              <a:t>ARIELLE:</a:t>
            </a:r>
            <a:r>
              <a:rPr lang="fr-FR" dirty="0" smtClean="0">
                <a:solidFill>
                  <a:schemeClr val="bg2">
                    <a:lumMod val="10000"/>
                  </a:schemeClr>
                </a:solidFill>
              </a:rPr>
              <a:t>					L3 </a:t>
            </a:r>
            <a:r>
              <a:rPr lang="fr-FR" dirty="0" smtClean="0">
                <a:solidFill>
                  <a:schemeClr val="bg2">
                    <a:lumMod val="10000"/>
                  </a:schemeClr>
                </a:solidFill>
              </a:rPr>
              <a:t>MV</a:t>
            </a:r>
          </a:p>
          <a:p>
            <a:pPr algn="l"/>
            <a:r>
              <a:rPr lang="fr-FR" dirty="0" smtClean="0">
                <a:solidFill>
                  <a:schemeClr val="bg2">
                    <a:lumMod val="10000"/>
                  </a:schemeClr>
                </a:solidFill>
              </a:rPr>
              <a:t>a.lebars@hotmail.fr</a:t>
            </a:r>
            <a:endParaRPr lang="fr-FR" dirty="0">
              <a:solidFill>
                <a:schemeClr val="bg2">
                  <a:lumMod val="1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Selon les Catégories sociaux professionnels:</a:t>
            </a:r>
          </a:p>
          <a:p>
            <a:pPr>
              <a:buNone/>
            </a:pPr>
            <a:endParaRPr lang="fr-FR" dirty="0" smtClean="0"/>
          </a:p>
          <a:p>
            <a:pPr lvl="2">
              <a:buFont typeface="Arial" pitchFamily="34" charset="0"/>
              <a:buChar char="•"/>
            </a:pPr>
            <a:r>
              <a:rPr lang="fr-FR" sz="2400" dirty="0" smtClean="0"/>
              <a:t>Sans travail ( étudiants et mère au foyer) </a:t>
            </a:r>
          </a:p>
          <a:p>
            <a:pPr lvl="2">
              <a:buFont typeface="Arial" pitchFamily="34" charset="0"/>
              <a:buChar char="•"/>
            </a:pPr>
            <a:r>
              <a:rPr lang="fr-FR" sz="2400" dirty="0" smtClean="0"/>
              <a:t>Professions libérales</a:t>
            </a:r>
          </a:p>
          <a:p>
            <a:pPr lvl="2">
              <a:buFont typeface="Arial" pitchFamily="34" charset="0"/>
              <a:buChar char="•"/>
            </a:pPr>
            <a:r>
              <a:rPr lang="fr-FR" sz="2400" dirty="0" smtClean="0"/>
              <a:t>Employés </a:t>
            </a:r>
          </a:p>
          <a:p>
            <a:pPr lvl="2">
              <a:buFont typeface="Arial" pitchFamily="34" charset="0"/>
              <a:buChar char="•"/>
            </a:pPr>
            <a:r>
              <a:rPr lang="fr-FR" sz="2400" dirty="0" smtClean="0"/>
              <a:t>Cadre </a:t>
            </a:r>
          </a:p>
          <a:p>
            <a:pPr lvl="2">
              <a:buFont typeface="Arial" pitchFamily="34" charset="0"/>
              <a:buChar char="•"/>
            </a:pPr>
            <a:r>
              <a:rPr lang="fr-FR" sz="2400" dirty="0" smtClean="0"/>
              <a:t>…</a:t>
            </a:r>
            <a:endParaRPr lang="fr-FR" sz="2400" dirty="0"/>
          </a:p>
        </p:txBody>
      </p:sp>
      <p:sp>
        <p:nvSpPr>
          <p:cNvPr id="2" name="Titre 1"/>
          <p:cNvSpPr>
            <a:spLocks noGrp="1"/>
          </p:cNvSpPr>
          <p:nvPr>
            <p:ph type="title"/>
          </p:nvPr>
        </p:nvSpPr>
        <p:spPr/>
        <p:txBody>
          <a:bodyPr/>
          <a:lstStyle/>
          <a:p>
            <a:pPr algn="ctr"/>
            <a:r>
              <a:rPr lang="fr-FR" dirty="0" smtClean="0"/>
              <a:t>Segmentation</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81328"/>
            <a:ext cx="8229600" cy="4899999"/>
          </a:xfrm>
        </p:spPr>
        <p:txBody>
          <a:bodyPr>
            <a:normAutofit/>
          </a:bodyPr>
          <a:lstStyle/>
          <a:p>
            <a:pPr algn="just"/>
            <a:r>
              <a:rPr lang="fr-FR" sz="2900" dirty="0" smtClean="0"/>
              <a:t>Selon le nombre d’enfants</a:t>
            </a:r>
            <a:endParaRPr lang="fr-FR" dirty="0" smtClean="0"/>
          </a:p>
          <a:p>
            <a:pPr algn="just">
              <a:spcBef>
                <a:spcPts val="1000"/>
              </a:spcBef>
              <a:buFont typeface="Arial" pitchFamily="34" charset="0"/>
              <a:buChar char="•"/>
            </a:pPr>
            <a:r>
              <a:rPr lang="fr-FR" dirty="0" smtClean="0"/>
              <a:t>L’attitude et la consommation des mamans seront différentes si c’est le premier enfant ou non.</a:t>
            </a:r>
          </a:p>
          <a:p>
            <a:pPr lvl="2" algn="just">
              <a:spcBef>
                <a:spcPts val="1000"/>
              </a:spcBef>
              <a:buFont typeface="Arial" pitchFamily="34" charset="0"/>
              <a:buChar char="•"/>
            </a:pPr>
            <a:r>
              <a:rPr lang="fr-FR" sz="1800" dirty="0" smtClean="0"/>
              <a:t>En général, le premier enfant est « l’enfant roi », c’est-à-dire que rien ne lui est refusé. Par conséquent, les achats sont plus importants </a:t>
            </a:r>
          </a:p>
          <a:p>
            <a:pPr lvl="2" algn="just">
              <a:buFont typeface="Arial" pitchFamily="34" charset="0"/>
              <a:buChar char="•"/>
            </a:pPr>
            <a:r>
              <a:rPr lang="fr-FR" sz="1800" dirty="0" smtClean="0"/>
              <a:t>De plus, les </a:t>
            </a:r>
            <a:r>
              <a:rPr lang="fr-FR" sz="1800" dirty="0" err="1" smtClean="0"/>
              <a:t>mamanS</a:t>
            </a:r>
            <a:r>
              <a:rPr lang="fr-FR" sz="1800" dirty="0" smtClean="0"/>
              <a:t> ne possédant que peu de matériel lors de la première naissance, se voient dans l’obligation d’en acheter. A l’inverse, pour les naissances suivantes, son comportement sera différent puisqu’elles auront acquis de l’expérience dans le domaine. </a:t>
            </a:r>
          </a:p>
          <a:p>
            <a:pPr algn="just">
              <a:buNone/>
            </a:pPr>
            <a:r>
              <a:rPr lang="fr-FR" sz="1800" dirty="0" smtClean="0"/>
              <a:t> </a:t>
            </a:r>
          </a:p>
          <a:p>
            <a:pPr algn="just"/>
            <a:endParaRPr lang="fr-FR" dirty="0"/>
          </a:p>
        </p:txBody>
      </p:sp>
      <p:sp>
        <p:nvSpPr>
          <p:cNvPr id="2" name="Titre 1"/>
          <p:cNvSpPr>
            <a:spLocks noGrp="1"/>
          </p:cNvSpPr>
          <p:nvPr>
            <p:ph type="title"/>
          </p:nvPr>
        </p:nvSpPr>
        <p:spPr/>
        <p:txBody>
          <a:bodyPr/>
          <a:lstStyle/>
          <a:p>
            <a:pPr algn="ctr"/>
            <a:r>
              <a:rPr lang="fr-FR" dirty="0" smtClean="0"/>
              <a:t>Segmentation</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smtClean="0"/>
              <a:t>Selon le type de consommation</a:t>
            </a:r>
          </a:p>
          <a:p>
            <a:pPr algn="just">
              <a:buNone/>
            </a:pPr>
            <a:endParaRPr lang="fr-FR" dirty="0" smtClean="0"/>
          </a:p>
          <a:p>
            <a:pPr algn="just">
              <a:buNone/>
            </a:pPr>
            <a:r>
              <a:rPr lang="fr-FR" sz="2400" dirty="0" smtClean="0"/>
              <a:t>Il existe 3 comportements d’achat:</a:t>
            </a:r>
            <a:endParaRPr lang="fr-FR" dirty="0" smtClean="0"/>
          </a:p>
          <a:p>
            <a:pPr lvl="2" algn="just"/>
            <a:r>
              <a:rPr lang="fr-FR" sz="2400" b="1" dirty="0" smtClean="0"/>
              <a:t>Suiveuse</a:t>
            </a:r>
            <a:r>
              <a:rPr lang="fr-FR" sz="2400" dirty="0" smtClean="0"/>
              <a:t>: elles effectuent ses achats en fonction des tendances actuelles</a:t>
            </a:r>
          </a:p>
          <a:p>
            <a:pPr lvl="2" algn="just">
              <a:spcBef>
                <a:spcPts val="800"/>
              </a:spcBef>
            </a:pPr>
            <a:r>
              <a:rPr lang="fr-FR" sz="2400" b="1" dirty="0" smtClean="0"/>
              <a:t>Traditionnelle</a:t>
            </a:r>
            <a:r>
              <a:rPr lang="fr-FR" sz="2400" dirty="0" smtClean="0"/>
              <a:t>: elles reproduisent des modèles de consommation antérieurs </a:t>
            </a:r>
          </a:p>
          <a:p>
            <a:pPr lvl="2" algn="just">
              <a:spcBef>
                <a:spcPts val="800"/>
              </a:spcBef>
            </a:pPr>
            <a:r>
              <a:rPr lang="fr-FR" sz="2400" b="1" dirty="0" smtClean="0"/>
              <a:t>Innovatrice</a:t>
            </a:r>
            <a:r>
              <a:rPr lang="fr-FR" sz="2400" dirty="0" smtClean="0"/>
              <a:t> : elles recherchent des nouveautés technologiques.</a:t>
            </a:r>
            <a:endParaRPr lang="fr-FR" sz="2400" dirty="0"/>
          </a:p>
        </p:txBody>
      </p:sp>
      <p:sp>
        <p:nvSpPr>
          <p:cNvPr id="2" name="Titre 1"/>
          <p:cNvSpPr>
            <a:spLocks noGrp="1"/>
          </p:cNvSpPr>
          <p:nvPr>
            <p:ph type="title"/>
          </p:nvPr>
        </p:nvSpPr>
        <p:spPr/>
        <p:txBody>
          <a:bodyPr/>
          <a:lstStyle/>
          <a:p>
            <a:pPr algn="ctr"/>
            <a:r>
              <a:rPr lang="fr-FR" dirty="0" smtClean="0"/>
              <a:t>Segmentation</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268760"/>
            <a:ext cx="8229600" cy="4824536"/>
          </a:xfrm>
        </p:spPr>
        <p:txBody>
          <a:bodyPr>
            <a:noAutofit/>
          </a:bodyPr>
          <a:lstStyle/>
          <a:p>
            <a:pPr algn="just">
              <a:buNone/>
            </a:pPr>
            <a:r>
              <a:rPr lang="fr-FR" sz="1600" dirty="0" smtClean="0"/>
              <a:t>Nous pouvons constater que l’écart type de l’âge des mamans c’est agrandi. </a:t>
            </a:r>
          </a:p>
          <a:p>
            <a:pPr algn="just">
              <a:buNone/>
            </a:pPr>
            <a:r>
              <a:rPr lang="fr-FR" sz="1600" dirty="0" smtClean="0"/>
              <a:t>En effet, il y a de plus en plus de jeunes filles qui deviennent mère tôt. Et à l’inverse, de femmes mures qui deviennent mamans tard.</a:t>
            </a:r>
          </a:p>
          <a:p>
            <a:pPr algn="just">
              <a:spcBef>
                <a:spcPts val="900"/>
              </a:spcBef>
              <a:buNone/>
            </a:pPr>
            <a:r>
              <a:rPr lang="fr-FR" sz="1600" dirty="0" smtClean="0"/>
              <a:t>Les autres évolutions notables:</a:t>
            </a:r>
            <a:endParaRPr lang="fr-FR" sz="1600" dirty="0"/>
          </a:p>
          <a:p>
            <a:pPr algn="just"/>
            <a:r>
              <a:rPr lang="fr-FR" sz="1600" dirty="0" smtClean="0"/>
              <a:t>Evolution du statut des mamans. Celles-ci souhaitent plus de temps pour elles et partagent plus facilement les taches quotidiennes avec son partenaire</a:t>
            </a:r>
          </a:p>
          <a:p>
            <a:pPr algn="just">
              <a:spcBef>
                <a:spcPts val="600"/>
              </a:spcBef>
            </a:pPr>
            <a:r>
              <a:rPr lang="fr-FR" sz="1600" dirty="0" smtClean="0"/>
              <a:t>Elles portent plus d’attention à la composition des jouets (risque de présence de produits chimiques) ainsi qu’à la nature de la nourriture (essor du bio)</a:t>
            </a:r>
          </a:p>
          <a:p>
            <a:pPr algn="just">
              <a:spcBef>
                <a:spcPts val="600"/>
              </a:spcBef>
            </a:pPr>
            <a:r>
              <a:rPr lang="fr-FR" sz="1600" dirty="0" smtClean="0"/>
              <a:t>Elles effectuent plus d’achats par le biais de sites Internet car gain de temps (informations à portée de main) et d’argents (promotions intéressantes)</a:t>
            </a:r>
          </a:p>
          <a:p>
            <a:pPr algn="just">
              <a:spcBef>
                <a:spcPts val="600"/>
              </a:spcBef>
            </a:pPr>
            <a:r>
              <a:rPr lang="fr-FR" sz="1600" dirty="0" smtClean="0"/>
              <a:t>Depuis plusieurs années, la politique de l’enfant roi s’est instaurée auprès des mamans: tout donner à leur enfant</a:t>
            </a:r>
          </a:p>
          <a:p>
            <a:pPr algn="just">
              <a:spcBef>
                <a:spcPts val="600"/>
              </a:spcBef>
            </a:pPr>
            <a:r>
              <a:rPr lang="fr-FR" sz="1600" dirty="0" smtClean="0"/>
              <a:t>Les jouets sont plus orientés vers l’éveil et la stimulation de l’enfant. Cela provoque l’achat de ce type de produit.</a:t>
            </a:r>
          </a:p>
          <a:p>
            <a:pPr algn="just">
              <a:spcBef>
                <a:spcPts val="600"/>
              </a:spcBef>
            </a:pPr>
            <a:r>
              <a:rPr lang="fr-FR" sz="1600" dirty="0" smtClean="0"/>
              <a:t> Grâce au développement des forums, ateliers, associations et guides d’éducation, les mamans sont plus conseillées et ainsi « s’entraident » entre elles.</a:t>
            </a:r>
          </a:p>
          <a:p>
            <a:pPr algn="just">
              <a:buNone/>
            </a:pPr>
            <a:endParaRPr lang="fr-FR" sz="1600" dirty="0" smtClean="0"/>
          </a:p>
          <a:p>
            <a:pPr algn="just">
              <a:buNone/>
            </a:pPr>
            <a:endParaRPr lang="fr-FR" sz="1600" dirty="0" smtClean="0"/>
          </a:p>
          <a:p>
            <a:pPr algn="just">
              <a:buNone/>
            </a:pPr>
            <a:r>
              <a:rPr lang="fr-FR" sz="1600" dirty="0" smtClean="0"/>
              <a:t> </a:t>
            </a:r>
          </a:p>
          <a:p>
            <a:pPr algn="just">
              <a:buNone/>
            </a:pPr>
            <a:endParaRPr lang="fr-FR" sz="1600" dirty="0" smtClean="0"/>
          </a:p>
          <a:p>
            <a:pPr algn="just">
              <a:buNone/>
            </a:pPr>
            <a:endParaRPr lang="fr-FR" sz="1600" dirty="0"/>
          </a:p>
        </p:txBody>
      </p:sp>
      <p:sp>
        <p:nvSpPr>
          <p:cNvPr id="2" name="Titre 1"/>
          <p:cNvSpPr>
            <a:spLocks noGrp="1"/>
          </p:cNvSpPr>
          <p:nvPr>
            <p:ph type="title"/>
          </p:nvPr>
        </p:nvSpPr>
        <p:spPr>
          <a:xfrm>
            <a:off x="457200" y="274638"/>
            <a:ext cx="8229600" cy="850106"/>
          </a:xfrm>
        </p:spPr>
        <p:txBody>
          <a:bodyPr>
            <a:normAutofit fontScale="90000"/>
          </a:bodyPr>
          <a:lstStyle/>
          <a:p>
            <a:pPr algn="ctr"/>
            <a:r>
              <a:rPr lang="fr-FR" dirty="0" smtClean="0"/>
              <a:t>Évolution des comportements dans le temps</a:t>
            </a:r>
            <a:endParaRPr lang="fr-F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988840"/>
            <a:ext cx="8229600" cy="4378491"/>
          </a:xfrm>
        </p:spPr>
        <p:txBody>
          <a:bodyPr>
            <a:normAutofit lnSpcReduction="10000"/>
          </a:bodyPr>
          <a:lstStyle/>
          <a:p>
            <a:pPr algn="just"/>
            <a:r>
              <a:rPr lang="fr-FR" dirty="0" smtClean="0"/>
              <a:t>Connaissant le « sujet », les mamans sont moins anxieuses puisqu’elles possèdent de l’expérience.</a:t>
            </a:r>
          </a:p>
          <a:p>
            <a:pPr algn="just">
              <a:spcBef>
                <a:spcPts val="800"/>
              </a:spcBef>
            </a:pPr>
            <a:r>
              <a:rPr lang="fr-FR" dirty="0" smtClean="0"/>
              <a:t>Elles effectuent moins de dépense car elles ont déjà une partie du matériel</a:t>
            </a:r>
          </a:p>
          <a:p>
            <a:pPr algn="just">
              <a:spcBef>
                <a:spcPts val="800"/>
              </a:spcBef>
            </a:pPr>
            <a:r>
              <a:rPr lang="fr-FR" dirty="0" smtClean="0"/>
              <a:t>Elles deviennent plus laxistes avec ses enfants suivants </a:t>
            </a:r>
          </a:p>
          <a:p>
            <a:pPr algn="just">
              <a:buNone/>
            </a:pPr>
            <a:endParaRPr lang="fr-FR" dirty="0" smtClean="0"/>
          </a:p>
          <a:p>
            <a:pPr algn="just">
              <a:buNone/>
            </a:pPr>
            <a:endParaRPr lang="fr-FR" dirty="0" smtClean="0"/>
          </a:p>
          <a:p>
            <a:pPr algn="just">
              <a:buNone/>
            </a:pPr>
            <a:r>
              <a:rPr lang="fr-FR" dirty="0" smtClean="0"/>
              <a:t> </a:t>
            </a:r>
            <a:endParaRPr lang="fr-FR" dirty="0"/>
          </a:p>
        </p:txBody>
      </p:sp>
      <p:sp>
        <p:nvSpPr>
          <p:cNvPr id="2" name="Titre 1"/>
          <p:cNvSpPr>
            <a:spLocks noGrp="1"/>
          </p:cNvSpPr>
          <p:nvPr>
            <p:ph type="title"/>
          </p:nvPr>
        </p:nvSpPr>
        <p:spPr/>
        <p:txBody>
          <a:bodyPr>
            <a:normAutofit fontScale="90000"/>
          </a:bodyPr>
          <a:lstStyle/>
          <a:p>
            <a:pPr algn="ctr"/>
            <a:r>
              <a:rPr lang="fr-FR" dirty="0" smtClean="0"/>
              <a:t>Evolution des comportements selon le nombre d’enfants</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864095"/>
          </a:xfrm>
        </p:spPr>
        <p:txBody>
          <a:bodyPr>
            <a:normAutofit fontScale="90000"/>
          </a:bodyPr>
          <a:lstStyle/>
          <a:p>
            <a:r>
              <a:rPr lang="fr-FR" dirty="0" smtClean="0"/>
              <a:t>Critères de choix pour achat</a:t>
            </a:r>
            <a:endParaRPr lang="fr-FR" dirty="0"/>
          </a:p>
        </p:txBody>
      </p:sp>
      <p:sp>
        <p:nvSpPr>
          <p:cNvPr id="3" name="Sous-titre 2"/>
          <p:cNvSpPr>
            <a:spLocks noGrp="1"/>
          </p:cNvSpPr>
          <p:nvPr>
            <p:ph type="subTitle" idx="1"/>
          </p:nvPr>
        </p:nvSpPr>
        <p:spPr>
          <a:xfrm>
            <a:off x="539552" y="1484784"/>
            <a:ext cx="8280920" cy="4536504"/>
          </a:xfrm>
        </p:spPr>
        <p:txBody>
          <a:bodyPr>
            <a:normAutofit/>
          </a:bodyPr>
          <a:lstStyle/>
          <a:p>
            <a:pPr algn="just">
              <a:buFont typeface="Arial" pitchFamily="34" charset="0"/>
              <a:buChar char="•"/>
            </a:pPr>
            <a:r>
              <a:rPr lang="fr-FR" sz="2400" dirty="0" smtClean="0">
                <a:solidFill>
                  <a:schemeClr val="tx1"/>
                </a:solidFill>
              </a:rPr>
              <a:t> Rapport qualité/Prix</a:t>
            </a:r>
          </a:p>
          <a:p>
            <a:pPr algn="just">
              <a:buFont typeface="Arial" pitchFamily="34" charset="0"/>
              <a:buChar char="•"/>
            </a:pPr>
            <a:r>
              <a:rPr lang="fr-FR" sz="2400" dirty="0" smtClean="0">
                <a:solidFill>
                  <a:schemeClr val="tx1"/>
                </a:solidFill>
              </a:rPr>
              <a:t> Sécurité</a:t>
            </a:r>
          </a:p>
          <a:p>
            <a:pPr algn="just">
              <a:buFont typeface="Arial" pitchFamily="34" charset="0"/>
              <a:buChar char="•"/>
            </a:pPr>
            <a:r>
              <a:rPr lang="fr-FR" sz="2400" dirty="0" smtClean="0">
                <a:solidFill>
                  <a:schemeClr val="tx1"/>
                </a:solidFill>
              </a:rPr>
              <a:t> Coup de cœur </a:t>
            </a:r>
          </a:p>
          <a:p>
            <a:pPr algn="just">
              <a:buFont typeface="Arial" pitchFamily="34" charset="0"/>
              <a:buChar char="•"/>
            </a:pPr>
            <a:r>
              <a:rPr lang="fr-FR" sz="2400" dirty="0" smtClean="0">
                <a:solidFill>
                  <a:schemeClr val="tx1"/>
                </a:solidFill>
              </a:rPr>
              <a:t> Le bouche à oreille</a:t>
            </a:r>
          </a:p>
          <a:p>
            <a:pPr algn="just">
              <a:buFont typeface="Arial" pitchFamily="34" charset="0"/>
              <a:buChar char="•"/>
            </a:pPr>
            <a:r>
              <a:rPr lang="fr-FR" sz="2400" dirty="0" smtClean="0">
                <a:solidFill>
                  <a:schemeClr val="tx1"/>
                </a:solidFill>
              </a:rPr>
              <a:t> La praticité</a:t>
            </a:r>
          </a:p>
          <a:p>
            <a:pPr algn="just">
              <a:buFont typeface="Arial" pitchFamily="34" charset="0"/>
              <a:buChar char="•"/>
            </a:pPr>
            <a:r>
              <a:rPr lang="fr-FR" sz="2400" dirty="0" smtClean="0">
                <a:solidFill>
                  <a:schemeClr val="tx1"/>
                </a:solidFill>
              </a:rPr>
              <a:t> Le design</a:t>
            </a:r>
          </a:p>
          <a:p>
            <a:pPr algn="just">
              <a:buFont typeface="Arial" pitchFamily="34" charset="0"/>
              <a:buChar char="•"/>
            </a:pPr>
            <a:r>
              <a:rPr lang="fr-FR" sz="2400" dirty="0" smtClean="0">
                <a:solidFill>
                  <a:schemeClr val="tx1"/>
                </a:solidFill>
              </a:rPr>
              <a:t> Tendance</a:t>
            </a:r>
          </a:p>
          <a:p>
            <a:pPr algn="just">
              <a:buFont typeface="Arial" pitchFamily="34" charset="0"/>
              <a:buChar char="•"/>
            </a:pPr>
            <a:r>
              <a:rPr lang="fr-FR" sz="2400" dirty="0" smtClean="0">
                <a:solidFill>
                  <a:schemeClr val="tx1"/>
                </a:solidFill>
              </a:rPr>
              <a:t> La provenance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412776"/>
            <a:ext cx="8229600" cy="5040560"/>
          </a:xfrm>
        </p:spPr>
        <p:txBody>
          <a:bodyPr/>
          <a:lstStyle/>
          <a:p>
            <a:pPr algn="just"/>
            <a:r>
              <a:rPr lang="fr-FR" sz="2000" dirty="0" smtClean="0"/>
              <a:t>Elle est de plus en plus grande (nombre de maman augmente chaque année)</a:t>
            </a:r>
          </a:p>
          <a:p>
            <a:pPr algn="just">
              <a:spcBef>
                <a:spcPts val="800"/>
              </a:spcBef>
            </a:pPr>
            <a:r>
              <a:rPr lang="fr-FR" sz="2000" dirty="0" smtClean="0"/>
              <a:t>Les mamans augmentent leurs dépenses pour leurs enfants, quitte à se priver.</a:t>
            </a:r>
          </a:p>
          <a:p>
            <a:pPr algn="just">
              <a:spcBef>
                <a:spcPts val="800"/>
              </a:spcBef>
            </a:pPr>
            <a:r>
              <a:rPr lang="fr-FR" sz="2000" dirty="0" smtClean="0"/>
              <a:t>Elle est de plus en plus « assistée » par des technologies innovantes, guides, elles sont en recherche de conseils. C’est un marché porteur. En effet, elles souhaitent diminuer leurs « charges maternelles » et recherchent le meilleur pour leur progéniture.</a:t>
            </a:r>
          </a:p>
          <a:p>
            <a:pPr algn="just">
              <a:spcBef>
                <a:spcPts val="800"/>
              </a:spcBef>
            </a:pPr>
            <a:r>
              <a:rPr lang="fr-FR" sz="2000" dirty="0" smtClean="0"/>
              <a:t>Elles sont facile </a:t>
            </a:r>
            <a:r>
              <a:rPr lang="fr-FR" sz="2000" dirty="0"/>
              <a:t>à</a:t>
            </a:r>
            <a:r>
              <a:rPr lang="fr-FR" sz="2000" dirty="0" smtClean="0"/>
              <a:t> séduire car elles sont sensibles aux promesses que leur font les fabricants</a:t>
            </a:r>
          </a:p>
          <a:p>
            <a:pPr algn="just"/>
            <a:endParaRPr lang="fr-FR" sz="2000" dirty="0" smtClean="0"/>
          </a:p>
          <a:p>
            <a:pPr algn="just"/>
            <a:endParaRPr lang="fr-FR" dirty="0" smtClean="0"/>
          </a:p>
          <a:p>
            <a:pPr algn="just"/>
            <a:endParaRPr lang="fr-FR" dirty="0" smtClean="0"/>
          </a:p>
          <a:p>
            <a:pPr algn="just"/>
            <a:endParaRPr lang="fr-FR" dirty="0"/>
          </a:p>
        </p:txBody>
      </p:sp>
      <p:sp>
        <p:nvSpPr>
          <p:cNvPr id="2" name="Titre 1"/>
          <p:cNvSpPr>
            <a:spLocks noGrp="1"/>
          </p:cNvSpPr>
          <p:nvPr>
            <p:ph type="title"/>
          </p:nvPr>
        </p:nvSpPr>
        <p:spPr/>
        <p:txBody>
          <a:bodyPr/>
          <a:lstStyle/>
          <a:p>
            <a:pPr algn="ctr"/>
            <a:r>
              <a:rPr lang="fr-FR" dirty="0" smtClean="0"/>
              <a:t>Intérêt de la cible </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r>
              <a:rPr lang="fr-FR" dirty="0" smtClean="0"/>
              <a:t>Comment toucher la cible en termes de publicité et de marketing?</a:t>
            </a:r>
          </a:p>
          <a:p>
            <a:pPr lvl="2" algn="just">
              <a:spcBef>
                <a:spcPts val="1000"/>
              </a:spcBef>
              <a:buFont typeface="Arial" pitchFamily="34" charset="0"/>
              <a:buChar char="•"/>
            </a:pPr>
            <a:r>
              <a:rPr lang="fr-FR" dirty="0" smtClean="0"/>
              <a:t>En jouant sur l’affectif: faire ressortir de l’émotion, des sentiments</a:t>
            </a:r>
          </a:p>
          <a:p>
            <a:pPr lvl="2" algn="just">
              <a:buFont typeface="Arial" pitchFamily="34" charset="0"/>
              <a:buChar char="•"/>
            </a:pPr>
            <a:r>
              <a:rPr lang="fr-FR" dirty="0" smtClean="0"/>
              <a:t>En utilisant le coté ludique que peut apporter le service ou le bien (ex: apprendre à bien se nourrir grâce à des jeux)</a:t>
            </a:r>
          </a:p>
          <a:p>
            <a:pPr lvl="2" algn="just">
              <a:buFont typeface="Arial" pitchFamily="34" charset="0"/>
              <a:buChar char="•"/>
            </a:pPr>
            <a:r>
              <a:rPr lang="fr-FR" dirty="0" smtClean="0"/>
              <a:t>En abordant le coté </a:t>
            </a:r>
            <a:r>
              <a:rPr lang="fr-FR" dirty="0" err="1" smtClean="0"/>
              <a:t>transgénérationel</a:t>
            </a:r>
            <a:r>
              <a:rPr lang="fr-FR" dirty="0" smtClean="0"/>
              <a:t>: un produit qui perdure dans le temps offrant un sentiment de nostalgie (ex: la confiture bonne maman)</a:t>
            </a:r>
          </a:p>
        </p:txBody>
      </p:sp>
      <p:sp>
        <p:nvSpPr>
          <p:cNvPr id="2" name="Titre 1"/>
          <p:cNvSpPr>
            <a:spLocks noGrp="1"/>
          </p:cNvSpPr>
          <p:nvPr>
            <p:ph type="title"/>
          </p:nvPr>
        </p:nvSpPr>
        <p:spPr/>
        <p:txBody>
          <a:bodyPr/>
          <a:lstStyle/>
          <a:p>
            <a:pPr algn="ctr"/>
            <a:r>
              <a:rPr lang="fr-FR" dirty="0" smtClean="0"/>
              <a:t>Accessibilité</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1"/>
            <a:r>
              <a:rPr lang="fr-FR" dirty="0" smtClean="0"/>
              <a:t>Internet et ses sites web</a:t>
            </a:r>
          </a:p>
          <a:p>
            <a:pPr lvl="1">
              <a:buNone/>
            </a:pPr>
            <a:endParaRPr lang="fr-FR" dirty="0" smtClean="0"/>
          </a:p>
          <a:p>
            <a:pPr lvl="1"/>
            <a:r>
              <a:rPr lang="fr-FR" dirty="0" smtClean="0"/>
              <a:t>Presse grand public et spécialisée: mon bébé et moi</a:t>
            </a:r>
          </a:p>
          <a:p>
            <a:pPr lvl="1"/>
            <a:endParaRPr lang="fr-FR" dirty="0" smtClean="0"/>
          </a:p>
          <a:p>
            <a:pPr lvl="1"/>
            <a:r>
              <a:rPr lang="fr-FR" dirty="0" smtClean="0"/>
              <a:t>Télévision: publicités sur les produits bébé, émissions sur l’éducation</a:t>
            </a:r>
          </a:p>
          <a:p>
            <a:pPr lvl="1"/>
            <a:endParaRPr lang="fr-FR" dirty="0" smtClean="0"/>
          </a:p>
          <a:p>
            <a:pPr lvl="1"/>
            <a:r>
              <a:rPr lang="fr-FR" dirty="0" smtClean="0"/>
              <a:t>Radios</a:t>
            </a:r>
            <a:endParaRPr lang="fr-FR" dirty="0"/>
          </a:p>
        </p:txBody>
      </p:sp>
      <p:sp>
        <p:nvSpPr>
          <p:cNvPr id="2" name="Titre 1"/>
          <p:cNvSpPr>
            <a:spLocks noGrp="1"/>
          </p:cNvSpPr>
          <p:nvPr>
            <p:ph type="title"/>
          </p:nvPr>
        </p:nvSpPr>
        <p:spPr/>
        <p:txBody>
          <a:bodyPr/>
          <a:lstStyle/>
          <a:p>
            <a:r>
              <a:rPr lang="fr-FR" dirty="0" smtClean="0"/>
              <a:t>Médias dédiés</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smtClean="0"/>
              <a:t>Avec le développement d’Internet, les sites internet destinés aux enfants se sont propagés: vente, conseil, forum…  </a:t>
            </a:r>
          </a:p>
          <a:p>
            <a:pPr algn="just"/>
            <a:r>
              <a:rPr lang="fr-FR" dirty="0" smtClean="0"/>
              <a:t>C’est devenu un canal de communication incontournable du fait du grand nombre de personnes surfant dessus! (dont les mamans)</a:t>
            </a:r>
          </a:p>
          <a:p>
            <a:r>
              <a:rPr lang="fr-FR" dirty="0" smtClean="0"/>
              <a:t>Egalement un canal de distribution grâce à la vente.</a:t>
            </a:r>
          </a:p>
        </p:txBody>
      </p:sp>
      <p:sp>
        <p:nvSpPr>
          <p:cNvPr id="2" name="Titre 1"/>
          <p:cNvSpPr>
            <a:spLocks noGrp="1"/>
          </p:cNvSpPr>
          <p:nvPr>
            <p:ph type="title"/>
          </p:nvPr>
        </p:nvSpPr>
        <p:spPr/>
        <p:txBody>
          <a:bodyPr/>
          <a:lstStyle/>
          <a:p>
            <a:pPr algn="ctr"/>
            <a:r>
              <a:rPr lang="fr-FR" dirty="0" smtClean="0"/>
              <a:t>Site web</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124744"/>
            <a:ext cx="8229600" cy="5040560"/>
          </a:xfrm>
        </p:spPr>
        <p:txBody>
          <a:bodyPr>
            <a:normAutofit fontScale="77500" lnSpcReduction="20000"/>
          </a:bodyPr>
          <a:lstStyle/>
          <a:p>
            <a:r>
              <a:rPr lang="fr-FR" dirty="0" smtClean="0"/>
              <a:t>Problématique</a:t>
            </a:r>
          </a:p>
          <a:p>
            <a:r>
              <a:rPr lang="fr-FR" dirty="0" smtClean="0"/>
              <a:t>Présentation de la cible:</a:t>
            </a:r>
          </a:p>
          <a:p>
            <a:pPr lvl="3"/>
            <a:r>
              <a:rPr lang="fr-FR" dirty="0" smtClean="0"/>
              <a:t>Définition</a:t>
            </a:r>
          </a:p>
          <a:p>
            <a:pPr lvl="3"/>
            <a:r>
              <a:rPr lang="fr-FR" dirty="0" smtClean="0"/>
              <a:t>Chiffres</a:t>
            </a:r>
          </a:p>
          <a:p>
            <a:pPr lvl="3"/>
            <a:r>
              <a:rPr lang="fr-FR" dirty="0" smtClean="0"/>
              <a:t>Segmentation</a:t>
            </a:r>
          </a:p>
          <a:p>
            <a:pPr lvl="3"/>
            <a:r>
              <a:rPr lang="fr-FR" dirty="0" smtClean="0"/>
              <a:t>Évolution des comportements au fil du temps</a:t>
            </a:r>
          </a:p>
          <a:p>
            <a:pPr lvl="3"/>
            <a:r>
              <a:rPr lang="fr-FR" dirty="0" smtClean="0"/>
              <a:t>Evolution des comportements selon le nombre d’enfants</a:t>
            </a:r>
          </a:p>
          <a:p>
            <a:pPr lvl="3"/>
            <a:r>
              <a:rPr lang="fr-FR" dirty="0" smtClean="0"/>
              <a:t>Critères d’achat</a:t>
            </a:r>
          </a:p>
          <a:p>
            <a:r>
              <a:rPr lang="fr-FR" dirty="0" smtClean="0"/>
              <a:t>Intérêt de la cible</a:t>
            </a:r>
          </a:p>
          <a:p>
            <a:r>
              <a:rPr lang="fr-FR" dirty="0" smtClean="0"/>
              <a:t>Accessibilité </a:t>
            </a:r>
          </a:p>
          <a:p>
            <a:r>
              <a:rPr lang="fr-FR" dirty="0" smtClean="0"/>
              <a:t>Source de communication</a:t>
            </a:r>
          </a:p>
          <a:p>
            <a:r>
              <a:rPr lang="fr-FR" dirty="0" smtClean="0"/>
              <a:t>Source de distribution</a:t>
            </a:r>
          </a:p>
          <a:p>
            <a:r>
              <a:rPr lang="fr-FR" dirty="0" smtClean="0"/>
              <a:t>Benchmark de stratégie d’entreprise</a:t>
            </a:r>
          </a:p>
          <a:p>
            <a:pPr lvl="3"/>
            <a:r>
              <a:rPr lang="fr-FR" dirty="0" smtClean="0"/>
              <a:t>Pampers</a:t>
            </a:r>
          </a:p>
          <a:p>
            <a:pPr lvl="3"/>
            <a:r>
              <a:rPr lang="fr-FR" dirty="0" err="1" smtClean="0"/>
              <a:t>Blédina</a:t>
            </a:r>
            <a:endParaRPr lang="fr-FR" dirty="0" smtClean="0"/>
          </a:p>
          <a:p>
            <a:pPr lvl="3"/>
            <a:r>
              <a:rPr lang="fr-FR" dirty="0" err="1" smtClean="0"/>
              <a:t>Guigoz</a:t>
            </a:r>
            <a:endParaRPr lang="fr-FR" dirty="0" smtClean="0"/>
          </a:p>
          <a:p>
            <a:r>
              <a:rPr lang="fr-FR" dirty="0" smtClean="0"/>
              <a:t>Structure </a:t>
            </a:r>
            <a:r>
              <a:rPr lang="fr-FR" dirty="0" smtClean="0"/>
              <a:t>juridique</a:t>
            </a:r>
          </a:p>
          <a:p>
            <a:r>
              <a:rPr lang="fr-FR" dirty="0" smtClean="0"/>
              <a:t>Bibliographie</a:t>
            </a:r>
            <a:endParaRPr lang="fr-FR" dirty="0" smtClean="0"/>
          </a:p>
          <a:p>
            <a:pPr>
              <a:buNone/>
            </a:pPr>
            <a:endParaRPr lang="fr-FR" dirty="0" smtClean="0"/>
          </a:p>
          <a:p>
            <a:endParaRPr lang="fr-FR" dirty="0"/>
          </a:p>
        </p:txBody>
      </p:sp>
      <p:sp>
        <p:nvSpPr>
          <p:cNvPr id="2" name="Titre 1"/>
          <p:cNvSpPr>
            <a:spLocks noGrp="1"/>
          </p:cNvSpPr>
          <p:nvPr>
            <p:ph type="title"/>
          </p:nvPr>
        </p:nvSpPr>
        <p:spPr/>
        <p:txBody>
          <a:bodyPr/>
          <a:lstStyle/>
          <a:p>
            <a:pPr algn="ctr"/>
            <a:r>
              <a:rPr lang="fr-FR" dirty="0" smtClean="0"/>
              <a:t>Sommaire</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556792"/>
            <a:ext cx="8229600" cy="4525963"/>
          </a:xfrm>
        </p:spPr>
        <p:txBody>
          <a:bodyPr>
            <a:normAutofit/>
          </a:bodyPr>
          <a:lstStyle/>
          <a:p>
            <a:pPr algn="just"/>
            <a:r>
              <a:rPr lang="fr-FR" sz="2000" dirty="0" smtClean="0"/>
              <a:t>Que lisent elles?  Que regardent elles? Qu’écoutent elles?</a:t>
            </a:r>
          </a:p>
          <a:p>
            <a:pPr lvl="1" algn="just">
              <a:buFont typeface="Arial" pitchFamily="34" charset="0"/>
              <a:buChar char="•"/>
            </a:pPr>
            <a:r>
              <a:rPr lang="fr-FR" sz="1600" dirty="0" smtClean="0"/>
              <a:t>Des magazines spécialisés pour les mamans et les femmes comme « Femina » ou encore « Parents »</a:t>
            </a:r>
          </a:p>
          <a:p>
            <a:pPr lvl="1" algn="just">
              <a:buFont typeface="Arial" pitchFamily="34" charset="0"/>
              <a:buChar char="•"/>
            </a:pPr>
            <a:r>
              <a:rPr lang="fr-FR" sz="1600" dirty="0" smtClean="0"/>
              <a:t>Des émissions portant sur la maternité et l’éducation comme « les maternelles » sur France 5 ou des divertissements comme « Super </a:t>
            </a:r>
            <a:r>
              <a:rPr lang="fr-FR" sz="1600" dirty="0" err="1" smtClean="0"/>
              <a:t>Nanny</a:t>
            </a:r>
            <a:r>
              <a:rPr lang="fr-FR" sz="1600" dirty="0" smtClean="0"/>
              <a:t> » sur M6.</a:t>
            </a:r>
          </a:p>
          <a:p>
            <a:pPr lvl="1" algn="just">
              <a:buFont typeface="Arial" pitchFamily="34" charset="0"/>
              <a:buChar char="•"/>
            </a:pPr>
            <a:r>
              <a:rPr lang="fr-FR" sz="1600" dirty="0" smtClean="0"/>
              <a:t>Les émissions radio écoutées sur RTL, Europe 1…</a:t>
            </a:r>
          </a:p>
          <a:p>
            <a:pPr algn="just">
              <a:buNone/>
            </a:pPr>
            <a:endParaRPr lang="fr-FR" sz="2000" dirty="0"/>
          </a:p>
          <a:p>
            <a:pPr algn="just"/>
            <a:r>
              <a:rPr lang="fr-FR" sz="2000" dirty="0" smtClean="0"/>
              <a:t>A quel moment de la journée?  </a:t>
            </a:r>
          </a:p>
          <a:p>
            <a:pPr algn="just">
              <a:buFont typeface="Arial" pitchFamily="34" charset="0"/>
              <a:buChar char="•"/>
            </a:pPr>
            <a:r>
              <a:rPr lang="fr-FR" sz="1600" dirty="0" smtClean="0"/>
              <a:t>Après le repas du midi: lorsque les enfants font la sieste</a:t>
            </a:r>
          </a:p>
          <a:p>
            <a:pPr algn="just">
              <a:buFont typeface="Arial" pitchFamily="34" charset="0"/>
              <a:buChar char="•"/>
            </a:pPr>
            <a:r>
              <a:rPr lang="fr-FR" sz="1600" dirty="0" smtClean="0"/>
              <a:t>Au temps de pause </a:t>
            </a:r>
          </a:p>
          <a:p>
            <a:pPr algn="just">
              <a:buFont typeface="Arial" pitchFamily="34" charset="0"/>
              <a:buChar char="•"/>
            </a:pPr>
            <a:r>
              <a:rPr lang="fr-FR" sz="1600" dirty="0" smtClean="0"/>
              <a:t>Le soir: après avoir couché bébé</a:t>
            </a:r>
          </a:p>
          <a:p>
            <a:pPr algn="just">
              <a:buNone/>
            </a:pPr>
            <a:endParaRPr lang="fr-FR" sz="2000" dirty="0" smtClean="0"/>
          </a:p>
          <a:p>
            <a:pPr algn="just"/>
            <a:endParaRPr lang="fr-FR" sz="2000" dirty="0" smtClean="0"/>
          </a:p>
          <a:p>
            <a:pPr algn="just">
              <a:buNone/>
            </a:pPr>
            <a:endParaRPr lang="fr-FR" sz="2000" dirty="0"/>
          </a:p>
        </p:txBody>
      </p:sp>
      <p:sp>
        <p:nvSpPr>
          <p:cNvPr id="2" name="Titre 1"/>
          <p:cNvSpPr>
            <a:spLocks noGrp="1"/>
          </p:cNvSpPr>
          <p:nvPr>
            <p:ph type="title"/>
          </p:nvPr>
        </p:nvSpPr>
        <p:spPr/>
        <p:txBody>
          <a:bodyPr>
            <a:normAutofit fontScale="90000"/>
          </a:bodyPr>
          <a:lstStyle/>
          <a:p>
            <a:pPr algn="ctr"/>
            <a:r>
              <a:rPr lang="fr-FR" dirty="0" smtClean="0"/>
              <a:t>Fréquentation de sources de communication</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755576" y="1412776"/>
          <a:ext cx="7695133" cy="5166360"/>
        </p:xfrm>
        <a:graphic>
          <a:graphicData uri="http://schemas.openxmlformats.org/drawingml/2006/table">
            <a:tbl>
              <a:tblPr/>
              <a:tblGrid>
                <a:gridCol w="2627094"/>
                <a:gridCol w="2353876"/>
                <a:gridCol w="2714163"/>
              </a:tblGrid>
              <a:tr h="372957">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fr-FR" sz="2000" b="0" i="0" u="none" strike="noStrike" cap="none" normalizeH="0" baseline="0" dirty="0" smtClean="0">
                        <a:ln>
                          <a:noFill/>
                        </a:ln>
                        <a:solidFill>
                          <a:schemeClr val="tx1"/>
                        </a:solidFill>
                        <a:effectLst/>
                        <a:latin typeface="+mj-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tx1"/>
                          </a:solidFill>
                          <a:effectLst/>
                          <a:latin typeface="+mj-lt"/>
                        </a:rPr>
                        <a:t>Avantages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tx1"/>
                          </a:solidFill>
                          <a:effectLst/>
                          <a:latin typeface="+mj-lt"/>
                        </a:rPr>
                        <a:t>Inconvénients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8049">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2000" kern="1200" dirty="0" smtClean="0">
                          <a:solidFill>
                            <a:schemeClr val="tx1"/>
                          </a:solidFill>
                          <a:latin typeface="+mj-lt"/>
                          <a:ea typeface="+mn-ea"/>
                          <a:cs typeface="+mn-cs"/>
                        </a:rPr>
                        <a:t>Grande surface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Forte visibilité</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Disponibilité des produits </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Avantages sur prix en fonction des quantités achetées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Forte concurrence en linéaire</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Canal courant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4192">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2000" b="0" i="0" u="none" strike="noStrike" cap="none" normalizeH="0" baseline="0" dirty="0" smtClean="0">
                          <a:ln>
                            <a:noFill/>
                          </a:ln>
                          <a:solidFill>
                            <a:schemeClr val="tx1"/>
                          </a:solidFill>
                          <a:effectLst/>
                          <a:latin typeface="+mj-lt"/>
                        </a:rPr>
                        <a:t>Vente à Distance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Pas d’intermédiaire</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Réponse aux attentes du client</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Informations condensées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Pas de contact physique avec le client</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Trouver les bons outils pour répondre aux attentes du client</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Délai de livraison </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Possibilité de retard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4040">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2000" b="0" i="0" u="none" strike="noStrike" cap="none" normalizeH="0" baseline="0" dirty="0" smtClean="0">
                          <a:ln>
                            <a:noFill/>
                          </a:ln>
                          <a:solidFill>
                            <a:schemeClr val="tx1"/>
                          </a:solidFill>
                          <a:effectLst/>
                          <a:latin typeface="+mj-lt"/>
                        </a:rPr>
                        <a:t>Internet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Pas d’intermédiaire</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Recherche d’informations possible</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Praticité </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Accès aux avis des autres consommateurs</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Promotions pratiquées intéressantes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Ne touche pas tout le monde et pas forcément notre cible</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Impossibilité de toucher le produit</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Pas de conseil personnalisé </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Délai de livraison important</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Possibilité de retard</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j-lt"/>
                        </a:rPr>
                        <a:t>SAV peu satisfaisant </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fr-FR" sz="12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itre 1"/>
          <p:cNvSpPr>
            <a:spLocks noGrp="1"/>
          </p:cNvSpPr>
          <p:nvPr>
            <p:ph type="title"/>
          </p:nvPr>
        </p:nvSpPr>
        <p:spPr>
          <a:xfrm>
            <a:off x="457200" y="274638"/>
            <a:ext cx="8229600" cy="994122"/>
          </a:xfrm>
        </p:spPr>
        <p:txBody>
          <a:bodyPr>
            <a:noAutofit/>
          </a:bodyPr>
          <a:lstStyle/>
          <a:p>
            <a:pPr algn="ctr"/>
            <a:r>
              <a:rPr lang="fr-FR" sz="3600" dirty="0" smtClean="0"/>
              <a:t>Fréquentation de sources de distribution</a:t>
            </a:r>
            <a:endParaRPr lang="fr-FR" sz="3600" dirty="0"/>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fontAlgn="base"/>
            <a:endParaRPr lang="fr-FR" dirty="0" smtClean="0"/>
          </a:p>
          <a:p>
            <a:pPr fontAlgn="base"/>
            <a:endParaRPr lang="fr-FR" dirty="0" smtClean="0"/>
          </a:p>
          <a:p>
            <a:endParaRPr lang="fr-FR" dirty="0"/>
          </a:p>
        </p:txBody>
      </p:sp>
      <p:graphicFrame>
        <p:nvGraphicFramePr>
          <p:cNvPr id="5" name="Tableau 4"/>
          <p:cNvGraphicFramePr>
            <a:graphicFrameLocks noGrp="1"/>
          </p:cNvGraphicFramePr>
          <p:nvPr/>
        </p:nvGraphicFramePr>
        <p:xfrm>
          <a:off x="1547664" y="764704"/>
          <a:ext cx="6504384" cy="4896543"/>
        </p:xfrm>
        <a:graphic>
          <a:graphicData uri="http://schemas.openxmlformats.org/drawingml/2006/table">
            <a:tbl>
              <a:tblPr firstRow="1" bandRow="1">
                <a:tableStyleId>{5C22544A-7EE6-4342-B048-85BDC9FD1C3A}</a:tableStyleId>
              </a:tblPr>
              <a:tblGrid>
                <a:gridCol w="2168128"/>
                <a:gridCol w="2168128"/>
                <a:gridCol w="2168128"/>
              </a:tblGrid>
              <a:tr h="1632181">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2000" b="0" i="0" u="none" strike="noStrike" cap="none" normalizeH="0" baseline="0" dirty="0" smtClean="0">
                          <a:ln>
                            <a:noFill/>
                          </a:ln>
                          <a:solidFill>
                            <a:schemeClr val="tx1"/>
                          </a:solidFill>
                          <a:effectLst/>
                          <a:latin typeface="+mn-lt"/>
                        </a:rPr>
                        <a:t>Chaîne de magasins spécialisés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n-lt"/>
                        </a:rPr>
                        <a:t>Conseil personnalisé</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n-lt"/>
                        </a:rPr>
                        <a:t>Très bonne connaissance des produits par les vendeurs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n-lt"/>
                        </a:rPr>
                        <a:t>Prix souvent plus élevé</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n-lt"/>
                        </a:rPr>
                        <a:t>Moins de disponibilité et de visibilité</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n-lt"/>
                        </a:rPr>
                        <a:t>En cas de rupture de produits, délai de commande long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32181">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2000" b="0" i="0" u="none" strike="noStrike" cap="none" normalizeH="0" baseline="0" dirty="0" smtClean="0">
                          <a:ln>
                            <a:noFill/>
                          </a:ln>
                          <a:solidFill>
                            <a:schemeClr val="tx1"/>
                          </a:solidFill>
                          <a:effectLst/>
                          <a:latin typeface="+mn-lt"/>
                        </a:rPr>
                        <a:t>Ventes privées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n-lt"/>
                        </a:rPr>
                        <a:t>Relation privilégiée</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n-lt"/>
                        </a:rPr>
                        <a:t>Contact humain important</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n-lt"/>
                        </a:rPr>
                        <a:t>Conseil personnel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n-lt"/>
                        </a:rPr>
                        <a:t>Peu de personnes touchées</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n-lt"/>
                        </a:rPr>
                        <a:t>Nombre d’article limité</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n-lt"/>
                        </a:rPr>
                        <a:t>S’adapter en fonction de la disponibilité de la cible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32181">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2000" b="0" i="0" u="none" strike="noStrike" cap="none" normalizeH="0" baseline="0" dirty="0" smtClean="0">
                          <a:ln>
                            <a:noFill/>
                          </a:ln>
                          <a:solidFill>
                            <a:schemeClr val="tx1"/>
                          </a:solidFill>
                          <a:effectLst/>
                          <a:latin typeface="+mn-lt"/>
                        </a:rPr>
                        <a:t>Magasins de proximité</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n-lt"/>
                        </a:rPr>
                        <a:t>Frais de transport quasi inexistant voir inexistant</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n-lt"/>
                        </a:rPr>
                        <a:t>Gain de temps</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n-lt"/>
                        </a:rPr>
                        <a:t>Service après vente plus accessible</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n-lt"/>
                        </a:rPr>
                        <a:t>Convivialité</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n-lt"/>
                        </a:rPr>
                        <a:t>Prix plus élevé</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dirty="0" smtClean="0">
                          <a:ln>
                            <a:noFill/>
                          </a:ln>
                          <a:solidFill>
                            <a:schemeClr val="tx1"/>
                          </a:solidFill>
                          <a:effectLst/>
                          <a:latin typeface="+mn-lt"/>
                        </a:rPr>
                        <a:t>Choix moins important</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fr-FR" sz="1200" b="0" i="0" u="none" strike="noStrike" cap="none" normalizeH="0" baseline="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1412776"/>
            <a:ext cx="8229600" cy="5184576"/>
          </a:xfrm>
        </p:spPr>
        <p:txBody>
          <a:bodyPr>
            <a:normAutofit/>
          </a:bodyPr>
          <a:lstStyle/>
          <a:p>
            <a:pPr algn="just"/>
            <a:r>
              <a:rPr lang="fr-FR" sz="2000" dirty="0" smtClean="0"/>
              <a:t>Nous avons analysé les avantages concurrentiels de trois entreprises proposant des produits à notre cible.</a:t>
            </a:r>
            <a:endParaRPr lang="fr-FR" dirty="0" smtClean="0"/>
          </a:p>
          <a:p>
            <a:pPr lvl="1" algn="just">
              <a:spcBef>
                <a:spcPts val="1200"/>
              </a:spcBef>
              <a:buFont typeface="Arial" pitchFamily="34" charset="0"/>
              <a:buChar char="•"/>
            </a:pPr>
            <a:r>
              <a:rPr lang="fr-FR" sz="2400" dirty="0" smtClean="0"/>
              <a:t>Pampers ( groupe Procter &amp; </a:t>
            </a:r>
            <a:r>
              <a:rPr lang="fr-FR" sz="2400" dirty="0" err="1" smtClean="0"/>
              <a:t>Gamble</a:t>
            </a:r>
            <a:r>
              <a:rPr lang="fr-FR" sz="2400" dirty="0" smtClean="0"/>
              <a:t>) </a:t>
            </a:r>
          </a:p>
          <a:p>
            <a:pPr lvl="1" algn="just">
              <a:spcBef>
                <a:spcPts val="600"/>
              </a:spcBef>
              <a:buFont typeface="Arial" pitchFamily="34" charset="0"/>
              <a:buChar char="•"/>
            </a:pPr>
            <a:r>
              <a:rPr lang="fr-FR" dirty="0" smtClean="0"/>
              <a:t>Avantages concurrentiels:</a:t>
            </a:r>
          </a:p>
          <a:p>
            <a:pPr lvl="2" algn="just">
              <a:spcBef>
                <a:spcPts val="1200"/>
              </a:spcBef>
              <a:buFont typeface="Wingdings" pitchFamily="2" charset="2"/>
              <a:buChar char="ü"/>
            </a:pPr>
            <a:r>
              <a:rPr lang="fr-FR" dirty="0" smtClean="0"/>
              <a:t>Innovation importante grâce à un grand investissement en R&amp;D</a:t>
            </a:r>
          </a:p>
          <a:p>
            <a:pPr lvl="2" algn="just">
              <a:spcBef>
                <a:spcPts val="1200"/>
              </a:spcBef>
              <a:buFont typeface="Wingdings" pitchFamily="2" charset="2"/>
              <a:buChar char="ü"/>
            </a:pPr>
            <a:r>
              <a:rPr lang="fr-FR" dirty="0" smtClean="0"/>
              <a:t>Mise en place d’une stratégie relationnelle: Pampers tente d’être proche et à l’écoute de ses clients</a:t>
            </a:r>
          </a:p>
          <a:p>
            <a:pPr lvl="2" algn="just">
              <a:spcBef>
                <a:spcPts val="1200"/>
              </a:spcBef>
              <a:buFont typeface="Wingdings" pitchFamily="2" charset="2"/>
              <a:buChar char="ü"/>
            </a:pPr>
            <a:r>
              <a:rPr lang="fr-FR" dirty="0" smtClean="0"/>
              <a:t>Appartient au groupe P&amp;G: leader mondial des produits de grande consommation. Bénéficie donc de sa renommée</a:t>
            </a:r>
          </a:p>
          <a:p>
            <a:pPr lvl="2" algn="just">
              <a:spcBef>
                <a:spcPts val="1200"/>
              </a:spcBef>
              <a:buFont typeface="Wingdings" pitchFamily="2" charset="2"/>
              <a:buChar char="ü"/>
            </a:pPr>
            <a:r>
              <a:rPr lang="fr-FR" dirty="0" smtClean="0"/>
              <a:t>Pionnier sur le marché « couches culottes jetables »</a:t>
            </a:r>
          </a:p>
        </p:txBody>
      </p:sp>
      <p:sp>
        <p:nvSpPr>
          <p:cNvPr id="2" name="Titre 1"/>
          <p:cNvSpPr>
            <a:spLocks noGrp="1"/>
          </p:cNvSpPr>
          <p:nvPr>
            <p:ph type="title"/>
          </p:nvPr>
        </p:nvSpPr>
        <p:spPr/>
        <p:txBody>
          <a:bodyPr>
            <a:noAutofit/>
          </a:bodyPr>
          <a:lstStyle/>
          <a:p>
            <a:pPr algn="ctr"/>
            <a:r>
              <a:rPr lang="fr-FR" sz="3600" dirty="0" smtClean="0"/>
              <a:t>Benchmark de stratégie d'entreprises</a:t>
            </a:r>
            <a:endParaRPr lang="fr-FR"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481328"/>
            <a:ext cx="8640960" cy="4827992"/>
          </a:xfrm>
        </p:spPr>
        <p:txBody>
          <a:bodyPr>
            <a:normAutofit/>
          </a:bodyPr>
          <a:lstStyle/>
          <a:p>
            <a:pPr algn="just"/>
            <a:r>
              <a:rPr lang="fr-FR" sz="2600" dirty="0" err="1" smtClean="0"/>
              <a:t>Blédina</a:t>
            </a:r>
            <a:r>
              <a:rPr lang="fr-FR" sz="2600" dirty="0" smtClean="0"/>
              <a:t> (Danone)</a:t>
            </a:r>
          </a:p>
          <a:p>
            <a:pPr algn="just"/>
            <a:endParaRPr lang="fr-FR" dirty="0" smtClean="0"/>
          </a:p>
          <a:p>
            <a:pPr algn="just">
              <a:buFont typeface="Arial" pitchFamily="34" charset="0"/>
              <a:buChar char="•"/>
            </a:pPr>
            <a:r>
              <a:rPr lang="fr-FR" sz="2300" dirty="0" smtClean="0"/>
              <a:t>Avantages concurrentiels:</a:t>
            </a:r>
          </a:p>
          <a:p>
            <a:pPr lvl="2" algn="just">
              <a:spcBef>
                <a:spcPts val="1200"/>
              </a:spcBef>
              <a:buFont typeface="Wingdings" pitchFamily="2" charset="2"/>
              <a:buChar char="ü"/>
            </a:pPr>
            <a:r>
              <a:rPr lang="fr-FR" dirty="0" smtClean="0"/>
              <a:t>Notoriété du groupe Danone lui offre un référencement dans de nombreuses enseignes</a:t>
            </a:r>
          </a:p>
          <a:p>
            <a:pPr lvl="2" algn="just">
              <a:spcBef>
                <a:spcPts val="1200"/>
              </a:spcBef>
              <a:buFont typeface="Wingdings" pitchFamily="2" charset="2"/>
              <a:buChar char="ü"/>
            </a:pPr>
            <a:r>
              <a:rPr lang="fr-FR" dirty="0" smtClean="0"/>
              <a:t>Innovation de produit régulière (ex: chaque années environ 30 nouveaux produits sont commercialisés)</a:t>
            </a:r>
          </a:p>
          <a:p>
            <a:pPr lvl="2" algn="just">
              <a:spcBef>
                <a:spcPts val="1200"/>
              </a:spcBef>
              <a:buFont typeface="Wingdings" pitchFamily="2" charset="2"/>
              <a:buChar char="ü"/>
            </a:pPr>
            <a:r>
              <a:rPr lang="fr-FR" dirty="0" smtClean="0"/>
              <a:t>Son positionnement comme accompagnateur de l’enfant durant sa croissance montre aux mères qu’il comprend leurs besoins et instaure ainsi une relation privilégiée</a:t>
            </a:r>
          </a:p>
        </p:txBody>
      </p:sp>
      <p:sp>
        <p:nvSpPr>
          <p:cNvPr id="3" name="Titre 2"/>
          <p:cNvSpPr>
            <a:spLocks noGrp="1"/>
          </p:cNvSpPr>
          <p:nvPr>
            <p:ph type="title"/>
          </p:nvPr>
        </p:nvSpPr>
        <p:spPr/>
        <p:txBody>
          <a:bodyPr>
            <a:noAutofit/>
          </a:bodyPr>
          <a:lstStyle/>
          <a:p>
            <a:pPr algn="ctr"/>
            <a:r>
              <a:rPr lang="fr-FR" sz="3600" dirty="0" smtClean="0"/>
              <a:t>Benchmark de stratégie d'entreprises</a:t>
            </a:r>
            <a:endParaRPr lang="fr-FR"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683976"/>
          </a:xfrm>
        </p:spPr>
        <p:txBody>
          <a:bodyPr/>
          <a:lstStyle/>
          <a:p>
            <a:pPr algn="just"/>
            <a:r>
              <a:rPr lang="fr-FR" dirty="0" err="1" smtClean="0"/>
              <a:t>Guigoz</a:t>
            </a:r>
            <a:r>
              <a:rPr lang="fr-FR" dirty="0" smtClean="0"/>
              <a:t> (groupe Nestlé)</a:t>
            </a:r>
          </a:p>
          <a:p>
            <a:pPr algn="just">
              <a:buNone/>
            </a:pPr>
            <a:endParaRPr lang="fr-FR" dirty="0" smtClean="0"/>
          </a:p>
          <a:p>
            <a:pPr algn="just">
              <a:buFont typeface="Arial" pitchFamily="34" charset="0"/>
              <a:buChar char="•"/>
            </a:pPr>
            <a:r>
              <a:rPr lang="fr-FR" sz="2400" dirty="0" smtClean="0"/>
              <a:t>Avantages concurrentiels:</a:t>
            </a:r>
          </a:p>
          <a:p>
            <a:pPr lvl="2" algn="just">
              <a:spcBef>
                <a:spcPts val="1200"/>
              </a:spcBef>
              <a:buFont typeface="Wingdings" pitchFamily="2" charset="2"/>
              <a:buChar char="ü"/>
            </a:pPr>
            <a:r>
              <a:rPr lang="fr-FR" dirty="0" smtClean="0"/>
              <a:t>Forte innovation (ex: produit diminuant les coliques, applications </a:t>
            </a:r>
            <a:r>
              <a:rPr lang="fr-FR" dirty="0" err="1" smtClean="0"/>
              <a:t>smartphone</a:t>
            </a:r>
            <a:r>
              <a:rPr lang="fr-FR" dirty="0" smtClean="0"/>
              <a:t>…)</a:t>
            </a:r>
          </a:p>
          <a:p>
            <a:pPr lvl="2" algn="just">
              <a:spcBef>
                <a:spcPts val="1200"/>
              </a:spcBef>
              <a:buFont typeface="Wingdings" pitchFamily="2" charset="2"/>
              <a:buChar char="ü"/>
            </a:pPr>
            <a:r>
              <a:rPr lang="fr-FR" dirty="0" smtClean="0"/>
              <a:t>Appartient à un groupe de notoriété internationale (Nestlé)</a:t>
            </a:r>
          </a:p>
          <a:p>
            <a:pPr lvl="2" algn="just">
              <a:spcBef>
                <a:spcPts val="1200"/>
              </a:spcBef>
              <a:buFont typeface="Wingdings" pitchFamily="2" charset="2"/>
              <a:buChar char="ü"/>
            </a:pPr>
            <a:r>
              <a:rPr lang="fr-FR" dirty="0" smtClean="0"/>
              <a:t>Grande réactivité. La marque perdant des parts de marché à fait rapidement appel à Publicis afin d’inverser la tendance. </a:t>
            </a:r>
          </a:p>
          <a:p>
            <a:pPr algn="just"/>
            <a:endParaRPr lang="fr-FR" dirty="0"/>
          </a:p>
        </p:txBody>
      </p:sp>
      <p:sp>
        <p:nvSpPr>
          <p:cNvPr id="3" name="Titre 2"/>
          <p:cNvSpPr>
            <a:spLocks noGrp="1"/>
          </p:cNvSpPr>
          <p:nvPr>
            <p:ph type="title"/>
          </p:nvPr>
        </p:nvSpPr>
        <p:spPr/>
        <p:txBody>
          <a:bodyPr>
            <a:noAutofit/>
          </a:bodyPr>
          <a:lstStyle/>
          <a:p>
            <a:pPr algn="ctr"/>
            <a:r>
              <a:rPr lang="fr-FR" sz="3600" dirty="0" smtClean="0"/>
              <a:t>Benchmark de stratégie d'entreprises</a:t>
            </a:r>
            <a:endParaRPr lang="fr-FR"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23528" y="1124744"/>
            <a:ext cx="8496944" cy="5256584"/>
          </a:xfrm>
        </p:spPr>
        <p:txBody>
          <a:bodyPr>
            <a:normAutofit fontScale="62500" lnSpcReduction="20000"/>
          </a:bodyPr>
          <a:lstStyle/>
          <a:p>
            <a:r>
              <a:rPr lang="fr-FR" dirty="0" smtClean="0"/>
              <a:t> </a:t>
            </a:r>
            <a:r>
              <a:rPr lang="fr-FR" sz="3200" dirty="0" smtClean="0"/>
              <a:t>Concernant l’éducation de l’enfant:</a:t>
            </a:r>
            <a:r>
              <a:rPr lang="fr-FR" dirty="0" smtClean="0"/>
              <a:t/>
            </a:r>
            <a:br>
              <a:rPr lang="fr-FR" dirty="0" smtClean="0"/>
            </a:br>
            <a:r>
              <a:rPr lang="fr-FR" dirty="0" smtClean="0"/>
              <a:t> </a:t>
            </a:r>
          </a:p>
          <a:p>
            <a:pPr>
              <a:buFont typeface="Arial" pitchFamily="34" charset="0"/>
              <a:buChar char="•"/>
            </a:pPr>
            <a:r>
              <a:rPr lang="fr-FR" sz="2600" dirty="0" smtClean="0"/>
              <a:t>L'article 371-1 du code civil:</a:t>
            </a:r>
            <a:br>
              <a:rPr lang="fr-FR" sz="2600" dirty="0" smtClean="0"/>
            </a:br>
            <a:r>
              <a:rPr lang="fr-FR" sz="2600" dirty="0" smtClean="0"/>
              <a:t>« Art. 371-1. - L'autorité parentale est un ensemble de droits et de devoirs ayant pour finalité l'intérêt de l'enfant.</a:t>
            </a:r>
            <a:br>
              <a:rPr lang="fr-FR" sz="2600" dirty="0" smtClean="0"/>
            </a:br>
            <a:r>
              <a:rPr lang="fr-FR" sz="2600" dirty="0" smtClean="0"/>
              <a:t>« Elle appartient aux père et mère jusqu'à la majorité ou l'émancipation de l'enfant pour le protéger dans sa sécurité, sa santé et sa moralité, pour assurer son éducation et permettre son développement, dans le respect dû à sa personne.</a:t>
            </a:r>
            <a:br>
              <a:rPr lang="fr-FR" sz="2600" dirty="0" smtClean="0"/>
            </a:br>
            <a:r>
              <a:rPr lang="fr-FR" sz="2600" dirty="0" smtClean="0"/>
              <a:t>« Les parents associent l'enfant aux décisions qui le concernent, selon son âge et son degré de maturité. »</a:t>
            </a:r>
          </a:p>
          <a:p>
            <a:endParaRPr lang="fr-FR" sz="2600" dirty="0" smtClean="0"/>
          </a:p>
          <a:p>
            <a:pPr>
              <a:buFont typeface="Arial" pitchFamily="34" charset="0"/>
              <a:buChar char="•"/>
            </a:pPr>
            <a:r>
              <a:rPr lang="fr-FR" sz="2600" dirty="0" smtClean="0"/>
              <a:t>L'article 371-2 du code civil :</a:t>
            </a:r>
            <a:br>
              <a:rPr lang="fr-FR" sz="2600" dirty="0" smtClean="0"/>
            </a:br>
            <a:r>
              <a:rPr lang="fr-FR" sz="2600" dirty="0" smtClean="0"/>
              <a:t>« Chacun des parents contribue à l'entretien et à l'éducation des enfants à proportion de ses ressources, de celles de l'autre parent, ainsi que des besoins de l'enfant.</a:t>
            </a:r>
            <a:br>
              <a:rPr lang="fr-FR" sz="2600" dirty="0" smtClean="0"/>
            </a:br>
            <a:r>
              <a:rPr lang="fr-FR" sz="2600" dirty="0" smtClean="0"/>
              <a:t>« Cette obligation ne cesse pas de plein droit lorsque l'enfant est majeur. »</a:t>
            </a:r>
          </a:p>
          <a:p>
            <a:endParaRPr lang="fr-FR" sz="2600" dirty="0" smtClean="0"/>
          </a:p>
          <a:p>
            <a:pPr>
              <a:buFont typeface="Arial" pitchFamily="34" charset="0"/>
              <a:buChar char="•"/>
            </a:pPr>
            <a:r>
              <a:rPr lang="fr-FR" sz="2600" dirty="0" smtClean="0"/>
              <a:t>L'article 373 du code civil</a:t>
            </a:r>
          </a:p>
          <a:p>
            <a:pPr>
              <a:buNone/>
            </a:pPr>
            <a:r>
              <a:rPr lang="fr-FR" sz="2600" dirty="0" smtClean="0"/>
              <a:t>	« Est privé de l'exercice de l'autorité parentale le père ou la mère qui est hors d'état de manifester sa volonté, en raison de son incapacité, de son absence ou de toute autre cause »</a:t>
            </a:r>
          </a:p>
        </p:txBody>
      </p:sp>
      <p:sp>
        <p:nvSpPr>
          <p:cNvPr id="3" name="Titre 2"/>
          <p:cNvSpPr>
            <a:spLocks noGrp="1"/>
          </p:cNvSpPr>
          <p:nvPr>
            <p:ph type="title"/>
          </p:nvPr>
        </p:nvSpPr>
        <p:spPr>
          <a:xfrm>
            <a:off x="457200" y="274638"/>
            <a:ext cx="8229600" cy="994122"/>
          </a:xfrm>
        </p:spPr>
        <p:txBody>
          <a:bodyPr/>
          <a:lstStyle/>
          <a:p>
            <a:pPr algn="ctr"/>
            <a:r>
              <a:rPr lang="fr-FR" dirty="0" smtClean="0"/>
              <a:t>Structures juridiques</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sz="2600" dirty="0" smtClean="0"/>
              <a:t>Concernant l’Interruption Volontaire de Grossesse:</a:t>
            </a:r>
          </a:p>
          <a:p>
            <a:endParaRPr lang="fr-FR" dirty="0" smtClean="0"/>
          </a:p>
          <a:p>
            <a:pPr>
              <a:buFont typeface="Arial" pitchFamily="34" charset="0"/>
              <a:buChar char="•"/>
            </a:pPr>
            <a:r>
              <a:rPr lang="fr-FR" dirty="0" smtClean="0"/>
              <a:t>L</a:t>
            </a:r>
            <a:r>
              <a:rPr lang="fr-FR" sz="2000" dirty="0" smtClean="0"/>
              <a:t>oi n°2001-588 tirée du code de santé:</a:t>
            </a:r>
          </a:p>
          <a:p>
            <a:pPr>
              <a:buNone/>
            </a:pPr>
            <a:endParaRPr lang="fr-FR" sz="2000" dirty="0" smtClean="0"/>
          </a:p>
          <a:p>
            <a:pPr>
              <a:buNone/>
            </a:pPr>
            <a:r>
              <a:rPr lang="fr-FR" sz="2000" dirty="0" smtClean="0"/>
              <a:t>	« Il est systématiquement proposé, avant et après l'interruption volontaire de grossesse, à la femme majeure une consultation avec une personne ayant satisfait à une formation qualifiante en conseil conjugal ou toute autre personne qualifiée dans un établissement d'information, de consultation ou de conseil familial, un centre de planification ou d'éducation familiale, un service social ou un autre organisme agréé. Cette consultation préalable comporte un entretien particulier au cours duquel une assistance ou des conseils appropriés à la situation de l'intéressée lui sont apportés.</a:t>
            </a:r>
          </a:p>
          <a:p>
            <a:pPr>
              <a:buNone/>
            </a:pPr>
            <a:r>
              <a:rPr lang="fr-FR" sz="2000" dirty="0" smtClean="0"/>
              <a:t>	Pour la femme mineure non émancipée, cette consultation préalable est obligatoire et l'organisme concerné doit lui délivrer une attestation de consultation. Si elle exprime le désir de garder le secret à l'égard des titulaires de l'autorité parentale ou de son représentant légal, elle doit être conseillée sur le choix de la personne majeure mentionnée à l'article. »</a:t>
            </a:r>
          </a:p>
          <a:p>
            <a:endParaRPr lang="fr-FR" dirty="0"/>
          </a:p>
        </p:txBody>
      </p:sp>
      <p:sp>
        <p:nvSpPr>
          <p:cNvPr id="6" name="Titre 5"/>
          <p:cNvSpPr>
            <a:spLocks noGrp="1"/>
          </p:cNvSpPr>
          <p:nvPr>
            <p:ph type="title"/>
          </p:nvPr>
        </p:nvSpPr>
        <p:spPr/>
        <p:txBody>
          <a:bodyPr/>
          <a:lstStyle/>
          <a:p>
            <a:pPr algn="ctr"/>
            <a:r>
              <a:rPr lang="fr-FR" dirty="0" smtClean="0"/>
              <a:t>Structures juridiques</a:t>
            </a: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1628800"/>
            <a:ext cx="8229600" cy="4525963"/>
          </a:xfrm>
        </p:spPr>
        <p:txBody>
          <a:bodyPr/>
          <a:lstStyle/>
          <a:p>
            <a:r>
              <a:rPr lang="fr-FR" sz="2000" dirty="0" smtClean="0"/>
              <a:t>Concernant la grossesse:</a:t>
            </a:r>
          </a:p>
          <a:p>
            <a:pPr>
              <a:buNone/>
            </a:pPr>
            <a:endParaRPr lang="fr-FR" dirty="0" smtClean="0"/>
          </a:p>
          <a:p>
            <a:pPr>
              <a:buFont typeface="Arial" pitchFamily="34" charset="0"/>
              <a:buChar char="•"/>
            </a:pPr>
            <a:r>
              <a:rPr lang="fr-FR" sz="1600" dirty="0" smtClean="0"/>
              <a:t>Article R.4152-1 du code du travail:</a:t>
            </a:r>
            <a:br>
              <a:rPr lang="fr-FR" sz="1600" dirty="0" smtClean="0"/>
            </a:br>
            <a:r>
              <a:rPr lang="fr-FR" sz="1600" dirty="0" smtClean="0"/>
              <a:t>« Les femmes enceintes ainsi que les mères dans les six mois qui suivent leur accouchement et pendant la durée de leur allaitement bénéficient, d’une surveillance médicale renforcée. »</a:t>
            </a:r>
          </a:p>
          <a:p>
            <a:endParaRPr lang="fr-FR" dirty="0"/>
          </a:p>
        </p:txBody>
      </p:sp>
      <p:sp>
        <p:nvSpPr>
          <p:cNvPr id="3" name="Titre 2"/>
          <p:cNvSpPr>
            <a:spLocks noGrp="1"/>
          </p:cNvSpPr>
          <p:nvPr>
            <p:ph type="title"/>
          </p:nvPr>
        </p:nvSpPr>
        <p:spPr/>
        <p:txBody>
          <a:bodyPr/>
          <a:lstStyle/>
          <a:p>
            <a:pPr algn="ctr"/>
            <a:r>
              <a:rPr lang="fr-FR" dirty="0" smtClean="0"/>
              <a:t>Structures juridiques</a:t>
            </a: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700809"/>
            <a:ext cx="8363272" cy="3096344"/>
          </a:xfrm>
        </p:spPr>
        <p:txBody>
          <a:bodyPr/>
          <a:lstStyle/>
          <a:p>
            <a:r>
              <a:rPr lang="fr-FR" dirty="0" smtClean="0">
                <a:hlinkClick r:id="rId2"/>
              </a:rPr>
              <a:t>http://</a:t>
            </a:r>
            <a:r>
              <a:rPr lang="fr-FR" dirty="0" smtClean="0">
                <a:hlinkClick r:id="rId2"/>
              </a:rPr>
              <a:t>www.insee.fr/fr/themes/document.asp?ref_id=ip1332</a:t>
            </a:r>
            <a:endParaRPr lang="fr-FR" dirty="0" smtClean="0"/>
          </a:p>
          <a:p>
            <a:r>
              <a:rPr lang="fr-FR" dirty="0" smtClean="0">
                <a:hlinkClick r:id="rId3"/>
              </a:rPr>
              <a:t>http://www.marketingjeunesse.com/?</a:t>
            </a:r>
            <a:r>
              <a:rPr lang="fr-FR" dirty="0" smtClean="0">
                <a:hlinkClick r:id="rId3"/>
              </a:rPr>
              <a:t>p=1165</a:t>
            </a:r>
            <a:endParaRPr lang="fr-FR" dirty="0" smtClean="0"/>
          </a:p>
          <a:p>
            <a:r>
              <a:rPr lang="fr-FR" dirty="0" smtClean="0">
                <a:hlinkClick r:id="rId4"/>
              </a:rPr>
              <a:t>http://www.bledina.com</a:t>
            </a:r>
            <a:r>
              <a:rPr lang="fr-FR" dirty="0" smtClean="0">
                <a:hlinkClick r:id="rId4"/>
              </a:rPr>
              <a:t>/</a:t>
            </a:r>
            <a:endParaRPr lang="fr-FR" dirty="0" smtClean="0"/>
          </a:p>
          <a:p>
            <a:r>
              <a:rPr lang="fr-FR" dirty="0" smtClean="0">
                <a:hlinkClick r:id="rId5"/>
              </a:rPr>
              <a:t>http://www.guigoz.fr</a:t>
            </a:r>
            <a:r>
              <a:rPr lang="fr-FR" dirty="0" smtClean="0">
                <a:hlinkClick r:id="rId5"/>
              </a:rPr>
              <a:t>/</a:t>
            </a:r>
            <a:endParaRPr lang="fr-FR" dirty="0" smtClean="0"/>
          </a:p>
          <a:p>
            <a:r>
              <a:rPr lang="fr-FR" dirty="0" smtClean="0">
                <a:hlinkClick r:id="rId6"/>
              </a:rPr>
              <a:t>http://www.pampers.fr/fr_FR/home</a:t>
            </a:r>
            <a:endParaRPr lang="fr-FR" dirty="0" smtClean="0"/>
          </a:p>
          <a:p>
            <a:endParaRPr lang="fr-FR" dirty="0"/>
          </a:p>
        </p:txBody>
      </p:sp>
      <p:sp>
        <p:nvSpPr>
          <p:cNvPr id="3" name="Titre 2"/>
          <p:cNvSpPr>
            <a:spLocks noGrp="1"/>
          </p:cNvSpPr>
          <p:nvPr>
            <p:ph type="title"/>
          </p:nvPr>
        </p:nvSpPr>
        <p:spPr/>
        <p:txBody>
          <a:bodyPr/>
          <a:lstStyle/>
          <a:p>
            <a:pPr algn="ctr"/>
            <a:r>
              <a:rPr lang="fr-FR" dirty="0" smtClean="0"/>
              <a:t>Bibliographie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3068960"/>
            <a:ext cx="8229600" cy="2650299"/>
          </a:xfrm>
        </p:spPr>
        <p:txBody>
          <a:bodyPr/>
          <a:lstStyle/>
          <a:p>
            <a:pPr algn="ctr"/>
            <a:r>
              <a:rPr lang="fr-FR" sz="2800" dirty="0" smtClean="0"/>
              <a:t>Comment atteindre la cible des mamans</a:t>
            </a:r>
            <a:r>
              <a:rPr lang="fr-FR" dirty="0" smtClean="0"/>
              <a:t>?</a:t>
            </a:r>
            <a:endParaRPr lang="fr-FR" dirty="0"/>
          </a:p>
        </p:txBody>
      </p:sp>
      <p:sp>
        <p:nvSpPr>
          <p:cNvPr id="3" name="Titre 2"/>
          <p:cNvSpPr>
            <a:spLocks noGrp="1"/>
          </p:cNvSpPr>
          <p:nvPr>
            <p:ph type="title"/>
          </p:nvPr>
        </p:nvSpPr>
        <p:spPr/>
        <p:txBody>
          <a:bodyPr/>
          <a:lstStyle/>
          <a:p>
            <a:pPr algn="ctr"/>
            <a:r>
              <a:rPr lang="fr-FR" dirty="0" smtClean="0"/>
              <a:t>Problématique</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1628800"/>
            <a:ext cx="8229600" cy="4525963"/>
          </a:xfrm>
        </p:spPr>
        <p:txBody>
          <a:bodyPr>
            <a:normAutofit/>
          </a:bodyPr>
          <a:lstStyle/>
          <a:p>
            <a:pPr algn="just">
              <a:buNone/>
            </a:pPr>
            <a:r>
              <a:rPr lang="fr-FR" sz="2400" dirty="0" smtClean="0"/>
              <a:t>« Une maman est une femme qui a mis au monde un ou plusieurs enfants. »</a:t>
            </a:r>
          </a:p>
          <a:p>
            <a:pPr algn="just">
              <a:buNone/>
            </a:pPr>
            <a:endParaRPr lang="fr-FR" sz="2400" dirty="0" smtClean="0"/>
          </a:p>
          <a:p>
            <a:pPr algn="just">
              <a:buNone/>
            </a:pPr>
            <a:endParaRPr lang="fr-FR" sz="2400" dirty="0" smtClean="0"/>
          </a:p>
          <a:p>
            <a:pPr algn="just"/>
            <a:r>
              <a:rPr lang="fr-FR" sz="2400" dirty="0" smtClean="0"/>
              <a:t>Il faut savoir qu’une mère peut être veuve, mariée, divorcée, pacsée ou célibataire… </a:t>
            </a:r>
          </a:p>
          <a:p>
            <a:pPr algn="just"/>
            <a:r>
              <a:rPr lang="fr-FR" sz="2400" dirty="0" smtClean="0"/>
              <a:t>Il est donc difficile de définir précisément ce marché qui a une cible hyper-segmentée: plusieurs CSP, âge…</a:t>
            </a:r>
          </a:p>
          <a:p>
            <a:pPr algn="just"/>
            <a:endParaRPr lang="fr-FR" sz="2400" dirty="0" smtClean="0"/>
          </a:p>
          <a:p>
            <a:pPr algn="just">
              <a:buNone/>
            </a:pPr>
            <a:endParaRPr lang="fr-FR" sz="2400" dirty="0"/>
          </a:p>
        </p:txBody>
      </p:sp>
      <p:sp>
        <p:nvSpPr>
          <p:cNvPr id="3" name="Titre 2"/>
          <p:cNvSpPr>
            <a:spLocks noGrp="1"/>
          </p:cNvSpPr>
          <p:nvPr>
            <p:ph type="title"/>
          </p:nvPr>
        </p:nvSpPr>
        <p:spPr/>
        <p:txBody>
          <a:bodyPr>
            <a:normAutofit/>
          </a:bodyPr>
          <a:lstStyle/>
          <a:p>
            <a:pPr algn="ctr"/>
            <a:r>
              <a:rPr lang="fr-FR" dirty="0" smtClean="0"/>
              <a:t>Définition selon le Larousse</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412776"/>
            <a:ext cx="8640960" cy="4713387"/>
          </a:xfrm>
        </p:spPr>
        <p:txBody>
          <a:bodyPr>
            <a:normAutofit/>
          </a:bodyPr>
          <a:lstStyle/>
          <a:p>
            <a:r>
              <a:rPr lang="fr-FR" sz="2800" dirty="0" smtClean="0"/>
              <a:t>En quelques chiffres sur l ’année 2010:</a:t>
            </a:r>
          </a:p>
          <a:p>
            <a:endParaRPr lang="fr-FR" sz="2400" dirty="0" smtClean="0"/>
          </a:p>
          <a:p>
            <a:pPr>
              <a:lnSpc>
                <a:spcPct val="150000"/>
              </a:lnSpc>
              <a:buFont typeface="Arial" pitchFamily="34" charset="0"/>
              <a:buChar char="•"/>
            </a:pPr>
            <a:r>
              <a:rPr lang="fr-FR" sz="2600" dirty="0" smtClean="0"/>
              <a:t>Nombre de mamans en France : 18 millions</a:t>
            </a:r>
          </a:p>
          <a:p>
            <a:pPr>
              <a:lnSpc>
                <a:spcPct val="150000"/>
              </a:lnSpc>
              <a:buFont typeface="Arial" pitchFamily="34" charset="0"/>
              <a:buChar char="•"/>
            </a:pPr>
            <a:r>
              <a:rPr lang="fr-FR" sz="2600" dirty="0" smtClean="0"/>
              <a:t>Age moyen des mamans lors de la naissance du premier bébé : 30 ans</a:t>
            </a:r>
          </a:p>
          <a:p>
            <a:pPr>
              <a:lnSpc>
                <a:spcPct val="150000"/>
              </a:lnSpc>
              <a:buFont typeface="Arial" pitchFamily="34" charset="0"/>
              <a:buChar char="•"/>
            </a:pPr>
            <a:r>
              <a:rPr lang="fr-FR" sz="2600" dirty="0" smtClean="0"/>
              <a:t>Nombre d’enfant par mamans en France : 2.1</a:t>
            </a:r>
          </a:p>
          <a:p>
            <a:pPr>
              <a:lnSpc>
                <a:spcPct val="150000"/>
              </a:lnSpc>
              <a:buFont typeface="Arial" pitchFamily="34" charset="0"/>
              <a:buChar char="•"/>
            </a:pPr>
            <a:r>
              <a:rPr lang="fr-FR" sz="2600" dirty="0" smtClean="0"/>
              <a:t>Nombre de bébés nés en 2010: </a:t>
            </a:r>
            <a:r>
              <a:rPr lang="fr-FR" sz="2600" dirty="0"/>
              <a:t>828 </a:t>
            </a:r>
            <a:r>
              <a:rPr lang="fr-FR" sz="2600" dirty="0" smtClean="0"/>
              <a:t>000 bébés</a:t>
            </a:r>
            <a:endParaRPr lang="fr-FR" sz="2600" dirty="0"/>
          </a:p>
          <a:p>
            <a:endParaRPr lang="fr-FR" sz="2400" dirty="0" smtClean="0"/>
          </a:p>
          <a:p>
            <a:endParaRPr lang="fr-FR" sz="2400" dirty="0" smtClean="0">
              <a:solidFill>
                <a:srgbClr val="FF0000"/>
              </a:solidFill>
            </a:endParaRPr>
          </a:p>
          <a:p>
            <a:pPr>
              <a:buNone/>
            </a:pPr>
            <a:endParaRPr lang="fr-FR" sz="2400" dirty="0"/>
          </a:p>
        </p:txBody>
      </p:sp>
      <p:sp>
        <p:nvSpPr>
          <p:cNvPr id="2" name="Titre 1"/>
          <p:cNvSpPr>
            <a:spLocks noGrp="1"/>
          </p:cNvSpPr>
          <p:nvPr>
            <p:ph type="title"/>
          </p:nvPr>
        </p:nvSpPr>
        <p:spPr/>
        <p:txBody>
          <a:bodyPr/>
          <a:lstStyle/>
          <a:p>
            <a:pPr algn="ctr"/>
            <a:r>
              <a:rPr lang="fr-FR" dirty="0"/>
              <a:t>P</a:t>
            </a:r>
            <a:r>
              <a:rPr lang="fr-FR" dirty="0" smtClean="0"/>
              <a:t>résentation</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484784"/>
            <a:ext cx="8229600" cy="5373216"/>
          </a:xfrm>
        </p:spPr>
        <p:txBody>
          <a:bodyPr/>
          <a:lstStyle/>
          <a:p>
            <a:pPr>
              <a:lnSpc>
                <a:spcPct val="150000"/>
              </a:lnSpc>
            </a:pPr>
            <a:r>
              <a:rPr lang="fr-FR" dirty="0" smtClean="0"/>
              <a:t>Age des mamans</a:t>
            </a:r>
          </a:p>
          <a:p>
            <a:pPr>
              <a:lnSpc>
                <a:spcPct val="150000"/>
              </a:lnSpc>
            </a:pPr>
            <a:r>
              <a:rPr lang="fr-FR" dirty="0" smtClean="0"/>
              <a:t>Ages des enfants</a:t>
            </a:r>
          </a:p>
          <a:p>
            <a:pPr>
              <a:lnSpc>
                <a:spcPct val="150000"/>
              </a:lnSpc>
            </a:pPr>
            <a:r>
              <a:rPr lang="fr-FR" dirty="0" smtClean="0"/>
              <a:t>Type de famille</a:t>
            </a:r>
          </a:p>
          <a:p>
            <a:pPr>
              <a:lnSpc>
                <a:spcPct val="150000"/>
              </a:lnSpc>
            </a:pPr>
            <a:r>
              <a:rPr lang="fr-FR" dirty="0" smtClean="0"/>
              <a:t>Catégories sociaux professionnels</a:t>
            </a:r>
          </a:p>
          <a:p>
            <a:pPr>
              <a:lnSpc>
                <a:spcPct val="150000"/>
              </a:lnSpc>
            </a:pPr>
            <a:r>
              <a:rPr lang="fr-FR" dirty="0" smtClean="0"/>
              <a:t>Type de consommation</a:t>
            </a:r>
          </a:p>
          <a:p>
            <a:pPr>
              <a:lnSpc>
                <a:spcPct val="150000"/>
              </a:lnSpc>
            </a:pPr>
            <a:r>
              <a:rPr lang="fr-FR" dirty="0" smtClean="0"/>
              <a:t>Nombre d’enfants </a:t>
            </a:r>
          </a:p>
          <a:p>
            <a:endParaRPr lang="fr-FR" dirty="0" smtClean="0"/>
          </a:p>
        </p:txBody>
      </p:sp>
      <p:sp>
        <p:nvSpPr>
          <p:cNvPr id="2" name="Titre 1"/>
          <p:cNvSpPr>
            <a:spLocks noGrp="1"/>
          </p:cNvSpPr>
          <p:nvPr>
            <p:ph type="title"/>
          </p:nvPr>
        </p:nvSpPr>
        <p:spPr/>
        <p:txBody>
          <a:bodyPr/>
          <a:lstStyle/>
          <a:p>
            <a:pPr algn="ctr"/>
            <a:r>
              <a:rPr lang="fr-FR" dirty="0"/>
              <a:t>S</a:t>
            </a:r>
            <a:r>
              <a:rPr lang="fr-FR" dirty="0" smtClean="0"/>
              <a:t>egmentation</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628800"/>
            <a:ext cx="8229600" cy="4525963"/>
          </a:xfrm>
        </p:spPr>
        <p:txBody>
          <a:bodyPr/>
          <a:lstStyle/>
          <a:p>
            <a:r>
              <a:rPr lang="fr-FR" dirty="0" smtClean="0"/>
              <a:t>Selon l’âge des mamans</a:t>
            </a:r>
          </a:p>
          <a:p>
            <a:pPr>
              <a:buNone/>
            </a:pPr>
            <a:r>
              <a:rPr lang="fr-FR" sz="2400" dirty="0" smtClean="0"/>
              <a:t>Nous avons relevé 3 tranches:  </a:t>
            </a:r>
          </a:p>
          <a:p>
            <a:pPr>
              <a:buNone/>
            </a:pPr>
            <a:endParaRPr lang="fr-FR" dirty="0" smtClean="0"/>
          </a:p>
          <a:p>
            <a:pPr lvl="2">
              <a:spcBef>
                <a:spcPts val="1000"/>
              </a:spcBef>
              <a:buFont typeface="Arial" pitchFamily="34" charset="0"/>
              <a:buChar char="•"/>
            </a:pPr>
            <a:r>
              <a:rPr lang="fr-FR" sz="2400" dirty="0" smtClean="0"/>
              <a:t>[16;21ans]: maman adolescente/jeune maman</a:t>
            </a:r>
          </a:p>
          <a:p>
            <a:pPr lvl="2">
              <a:buFont typeface="Arial" pitchFamily="34" charset="0"/>
              <a:buChar char="•"/>
            </a:pPr>
            <a:r>
              <a:rPr lang="fr-FR" sz="2400" dirty="0" smtClean="0"/>
              <a:t>[22;35 ans]: maman « typique »</a:t>
            </a:r>
            <a:endParaRPr lang="fr-FR" sz="2400" u="heavy" dirty="0" smtClean="0">
              <a:uFill>
                <a:solidFill>
                  <a:srgbClr val="FF0000"/>
                </a:solidFill>
              </a:uFill>
            </a:endParaRPr>
          </a:p>
          <a:p>
            <a:pPr lvl="2">
              <a:buFont typeface="Arial" pitchFamily="34" charset="0"/>
              <a:buChar char="•"/>
            </a:pPr>
            <a:r>
              <a:rPr lang="fr-FR" sz="2400" dirty="0" smtClean="0"/>
              <a:t>[40 et +]: maman « âgée »</a:t>
            </a:r>
          </a:p>
          <a:p>
            <a:pPr>
              <a:buNone/>
            </a:pPr>
            <a:endParaRPr lang="fr-FR" dirty="0"/>
          </a:p>
        </p:txBody>
      </p:sp>
      <p:sp>
        <p:nvSpPr>
          <p:cNvPr id="2" name="Titre 1"/>
          <p:cNvSpPr>
            <a:spLocks noGrp="1"/>
          </p:cNvSpPr>
          <p:nvPr>
            <p:ph type="title"/>
          </p:nvPr>
        </p:nvSpPr>
        <p:spPr/>
        <p:txBody>
          <a:bodyPr/>
          <a:lstStyle/>
          <a:p>
            <a:pPr algn="ctr"/>
            <a:r>
              <a:rPr lang="fr-FR" dirty="0" smtClean="0"/>
              <a:t>Segmentation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Selon l’âge des enfants</a:t>
            </a:r>
          </a:p>
          <a:p>
            <a:pPr algn="just">
              <a:buFont typeface="Arial" pitchFamily="34" charset="0"/>
              <a:buChar char="•"/>
            </a:pPr>
            <a:r>
              <a:rPr lang="fr-FR" sz="2400" dirty="0" smtClean="0"/>
              <a:t>On peut « classer » les mamans selon l’âge de leurs enfants. En effet, leur comportement est différent si l’enfant est un:</a:t>
            </a:r>
          </a:p>
          <a:p>
            <a:pPr lvl="2"/>
            <a:r>
              <a:rPr lang="fr-FR" sz="2000" dirty="0" smtClean="0"/>
              <a:t>Nourrisson </a:t>
            </a:r>
          </a:p>
          <a:p>
            <a:pPr lvl="2"/>
            <a:r>
              <a:rPr lang="fr-FR" sz="2000" dirty="0" smtClean="0"/>
              <a:t>Bébé</a:t>
            </a:r>
          </a:p>
          <a:p>
            <a:pPr lvl="2"/>
            <a:r>
              <a:rPr lang="fr-FR" sz="2000" dirty="0" smtClean="0"/>
              <a:t>Bambin </a:t>
            </a:r>
          </a:p>
          <a:p>
            <a:pPr lvl="2"/>
            <a:r>
              <a:rPr lang="fr-FR" sz="2000" dirty="0" smtClean="0"/>
              <a:t>Adolescent</a:t>
            </a:r>
          </a:p>
          <a:p>
            <a:pPr lvl="2"/>
            <a:r>
              <a:rPr lang="fr-FR" sz="2000" dirty="0" smtClean="0"/>
              <a:t>Jeune adulte</a:t>
            </a:r>
          </a:p>
          <a:p>
            <a:pPr lvl="2"/>
            <a:r>
              <a:rPr lang="fr-FR" sz="2000" dirty="0" smtClean="0"/>
              <a:t>Adulte</a:t>
            </a:r>
          </a:p>
          <a:p>
            <a:pPr lvl="3">
              <a:spcBef>
                <a:spcPts val="1200"/>
              </a:spcBef>
              <a:buFont typeface="Wingdings" pitchFamily="2" charset="2"/>
              <a:buChar char="ü"/>
            </a:pPr>
            <a:r>
              <a:rPr lang="fr-FR" sz="1600" dirty="0" smtClean="0"/>
              <a:t>A noter, notre analyse sera principalement basée sur les mamans ayant des nourrissons, des bébés et des bambins</a:t>
            </a:r>
            <a:r>
              <a:rPr lang="fr-FR" sz="1800" dirty="0" smtClean="0"/>
              <a:t>.</a:t>
            </a:r>
          </a:p>
        </p:txBody>
      </p:sp>
      <p:sp>
        <p:nvSpPr>
          <p:cNvPr id="2" name="Titre 1"/>
          <p:cNvSpPr>
            <a:spLocks noGrp="1"/>
          </p:cNvSpPr>
          <p:nvPr>
            <p:ph type="title"/>
          </p:nvPr>
        </p:nvSpPr>
        <p:spPr/>
        <p:txBody>
          <a:bodyPr>
            <a:normAutofit/>
          </a:bodyPr>
          <a:lstStyle/>
          <a:p>
            <a:pPr algn="ctr"/>
            <a:r>
              <a:rPr lang="fr-FR" dirty="0" smtClean="0"/>
              <a:t>Segmentation</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Selon le type de famille</a:t>
            </a:r>
          </a:p>
          <a:p>
            <a:pPr>
              <a:buFont typeface="Arial" pitchFamily="34" charset="0"/>
              <a:buChar char="•"/>
            </a:pPr>
            <a:r>
              <a:rPr lang="fr-FR" dirty="0" smtClean="0"/>
              <a:t>Il est possible de cibler les mamans selon leur statut familial:</a:t>
            </a:r>
          </a:p>
          <a:p>
            <a:pPr lvl="2">
              <a:spcBef>
                <a:spcPts val="1000"/>
              </a:spcBef>
              <a:buFont typeface="Arial" pitchFamily="34" charset="0"/>
              <a:buChar char="•"/>
            </a:pPr>
            <a:r>
              <a:rPr lang="fr-FR" sz="2400" dirty="0" smtClean="0"/>
              <a:t>Monoparental (veuve, divorcée, maman célibataire…)</a:t>
            </a:r>
          </a:p>
          <a:p>
            <a:pPr lvl="2"/>
            <a:r>
              <a:rPr lang="fr-FR" sz="2400" dirty="0" smtClean="0"/>
              <a:t>Recomposé </a:t>
            </a:r>
          </a:p>
          <a:p>
            <a:pPr lvl="2"/>
            <a:r>
              <a:rPr lang="fr-FR" sz="2400" dirty="0" smtClean="0"/>
              <a:t>Nucléaire (mariée, pacsée…)</a:t>
            </a:r>
            <a:endParaRPr lang="fr-FR" sz="2400" dirty="0"/>
          </a:p>
        </p:txBody>
      </p:sp>
      <p:sp>
        <p:nvSpPr>
          <p:cNvPr id="2" name="Titre 1"/>
          <p:cNvSpPr>
            <a:spLocks noGrp="1"/>
          </p:cNvSpPr>
          <p:nvPr>
            <p:ph type="title"/>
          </p:nvPr>
        </p:nvSpPr>
        <p:spPr/>
        <p:txBody>
          <a:bodyPr/>
          <a:lstStyle/>
          <a:p>
            <a:pPr algn="ctr"/>
            <a:r>
              <a:rPr lang="fr-FR" dirty="0" smtClean="0"/>
              <a:t>Segmentation</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632</TotalTime>
  <Words>1156</Words>
  <Application>Microsoft Office PowerPoint</Application>
  <PresentationFormat>Affichage à l'écran (4:3)</PresentationFormat>
  <Paragraphs>252</Paragraphs>
  <Slides>29</Slides>
  <Notes>0</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Rotonde</vt:lpstr>
      <vt:lpstr>Les mamans</vt:lpstr>
      <vt:lpstr>Sommaire</vt:lpstr>
      <vt:lpstr>Problématique</vt:lpstr>
      <vt:lpstr>Définition selon le Larousse</vt:lpstr>
      <vt:lpstr>Présentation</vt:lpstr>
      <vt:lpstr>Segmentation</vt:lpstr>
      <vt:lpstr>Segmentation </vt:lpstr>
      <vt:lpstr>Segmentation</vt:lpstr>
      <vt:lpstr>Segmentation</vt:lpstr>
      <vt:lpstr>Segmentation</vt:lpstr>
      <vt:lpstr>Segmentation</vt:lpstr>
      <vt:lpstr>Segmentation</vt:lpstr>
      <vt:lpstr>Évolution des comportements dans le temps</vt:lpstr>
      <vt:lpstr>Evolution des comportements selon le nombre d’enfants</vt:lpstr>
      <vt:lpstr>Critères de choix pour achat</vt:lpstr>
      <vt:lpstr>Intérêt de la cible </vt:lpstr>
      <vt:lpstr>Accessibilité</vt:lpstr>
      <vt:lpstr>Médias dédiés</vt:lpstr>
      <vt:lpstr>Site web</vt:lpstr>
      <vt:lpstr>Fréquentation de sources de communication</vt:lpstr>
      <vt:lpstr>Fréquentation de sources de distribution</vt:lpstr>
      <vt:lpstr>Diapositive 22</vt:lpstr>
      <vt:lpstr>Benchmark de stratégie d'entreprises</vt:lpstr>
      <vt:lpstr>Benchmark de stratégie d'entreprises</vt:lpstr>
      <vt:lpstr>Benchmark de stratégie d'entreprises</vt:lpstr>
      <vt:lpstr>Structures juridiques</vt:lpstr>
      <vt:lpstr>Structures juridiques</vt:lpstr>
      <vt:lpstr>Structures juridiques</vt:lpstr>
      <vt:lpstr>Bibliographie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mamans</dc:title>
  <dc:creator>Arielle</dc:creator>
  <cp:lastModifiedBy>Arielle</cp:lastModifiedBy>
  <cp:revision>70</cp:revision>
  <dcterms:created xsi:type="dcterms:W3CDTF">2012-05-19T09:15:17Z</dcterms:created>
  <dcterms:modified xsi:type="dcterms:W3CDTF">2012-05-20T09:22:38Z</dcterms:modified>
</cp:coreProperties>
</file>