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6"/>
  </p:notesMasterIdLst>
  <p:sldIdLst>
    <p:sldId id="256" r:id="rId2"/>
    <p:sldId id="272" r:id="rId3"/>
    <p:sldId id="301" r:id="rId4"/>
    <p:sldId id="257" r:id="rId5"/>
    <p:sldId id="270" r:id="rId6"/>
    <p:sldId id="258" r:id="rId7"/>
    <p:sldId id="271" r:id="rId8"/>
    <p:sldId id="259" r:id="rId9"/>
    <p:sldId id="260" r:id="rId10"/>
    <p:sldId id="267" r:id="rId11"/>
    <p:sldId id="263" r:id="rId12"/>
    <p:sldId id="265" r:id="rId13"/>
    <p:sldId id="261" r:id="rId14"/>
    <p:sldId id="266" r:id="rId15"/>
    <p:sldId id="268" r:id="rId16"/>
    <p:sldId id="269" r:id="rId17"/>
    <p:sldId id="302" r:id="rId18"/>
    <p:sldId id="303" r:id="rId19"/>
    <p:sldId id="304" r:id="rId20"/>
    <p:sldId id="305" r:id="rId21"/>
    <p:sldId id="273" r:id="rId22"/>
    <p:sldId id="277"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300" r:id="rId37"/>
    <p:sldId id="299" r:id="rId38"/>
    <p:sldId id="292" r:id="rId39"/>
    <p:sldId id="293" r:id="rId40"/>
    <p:sldId id="294" r:id="rId41"/>
    <p:sldId id="295" r:id="rId42"/>
    <p:sldId id="296" r:id="rId43"/>
    <p:sldId id="297" r:id="rId44"/>
    <p:sldId id="298" r:id="rId4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p:scale>
          <a:sx n="66" d="100"/>
          <a:sy n="66" d="100"/>
        </p:scale>
        <p:origin x="-2094" y="-5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CF22E2-8314-485A-85CA-EE4D92225F91}" type="datetimeFigureOut">
              <a:rPr lang="fr-FR" smtClean="0"/>
              <a:pPr/>
              <a:t>15/05/2012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E02380-2431-400F-B56A-82679AB86AC0}"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8E02380-2431-400F-B56A-82679AB86AC0}" type="slidenum">
              <a:rPr lang="fr-FR" smtClean="0"/>
              <a:pPr/>
              <a:t>22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7C8FC8C-6F4A-4C2B-8D6E-7E43DB9123CF}" type="datetimeFigureOut">
              <a:rPr lang="fr-FR" smtClean="0"/>
              <a:pPr/>
              <a:t>15/05/2012</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9C0B9A08-C49A-428A-8BB3-D9C064CDE9CF}"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7C8FC8C-6F4A-4C2B-8D6E-7E43DB9123CF}" type="datetimeFigureOut">
              <a:rPr lang="fr-FR" smtClean="0"/>
              <a:pPr/>
              <a:t>15/05/2012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0B9A08-C49A-428A-8BB3-D9C064CDE9C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7C8FC8C-6F4A-4C2B-8D6E-7E43DB9123CF}" type="datetimeFigureOut">
              <a:rPr lang="fr-FR" smtClean="0"/>
              <a:pPr/>
              <a:t>15/05/2012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0B9A08-C49A-428A-8BB3-D9C064CDE9C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7C8FC8C-6F4A-4C2B-8D6E-7E43DB9123CF}" type="datetimeFigureOut">
              <a:rPr lang="fr-FR" smtClean="0"/>
              <a:pPr/>
              <a:t>15/05/2012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0B9A08-C49A-428A-8BB3-D9C064CDE9C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7C8FC8C-6F4A-4C2B-8D6E-7E43DB9123CF}" type="datetimeFigureOut">
              <a:rPr lang="fr-FR" smtClean="0"/>
              <a:pPr/>
              <a:t>15/05/2012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0B9A08-C49A-428A-8BB3-D9C064CDE9CF}"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7C8FC8C-6F4A-4C2B-8D6E-7E43DB9123CF}" type="datetimeFigureOut">
              <a:rPr lang="fr-FR" smtClean="0"/>
              <a:pPr/>
              <a:t>15/05/2012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C0B9A08-C49A-428A-8BB3-D9C064CDE9C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7C8FC8C-6F4A-4C2B-8D6E-7E43DB9123CF}" type="datetimeFigureOut">
              <a:rPr lang="fr-FR" smtClean="0"/>
              <a:pPr/>
              <a:t>15/05/2012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C0B9A08-C49A-428A-8BB3-D9C064CDE9C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7C8FC8C-6F4A-4C2B-8D6E-7E43DB9123CF}" type="datetimeFigureOut">
              <a:rPr lang="fr-FR" smtClean="0"/>
              <a:pPr/>
              <a:t>15/05/2012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C0B9A08-C49A-428A-8BB3-D9C064CDE9C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7C8FC8C-6F4A-4C2B-8D6E-7E43DB9123CF}" type="datetimeFigureOut">
              <a:rPr lang="fr-FR" smtClean="0"/>
              <a:pPr/>
              <a:t>15/05/2012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C0B9A08-C49A-428A-8BB3-D9C064CDE9C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7C8FC8C-6F4A-4C2B-8D6E-7E43DB9123CF}" type="datetimeFigureOut">
              <a:rPr lang="fr-FR" smtClean="0"/>
              <a:pPr/>
              <a:t>15/05/2012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C0B9A08-C49A-428A-8BB3-D9C064CDE9C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7C8FC8C-6F4A-4C2B-8D6E-7E43DB9123CF}" type="datetimeFigureOut">
              <a:rPr lang="fr-FR" smtClean="0"/>
              <a:pPr/>
              <a:t>15/05/2012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9C0B9A08-C49A-428A-8BB3-D9C064CDE9CF}"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7C8FC8C-6F4A-4C2B-8D6E-7E43DB9123CF}" type="datetimeFigureOut">
              <a:rPr lang="fr-FR" smtClean="0"/>
              <a:pPr/>
              <a:t>15/05/2012</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C0B9A08-C49A-428A-8BB3-D9C064CDE9CF}"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4.jpeg"/><Relationship Id="rId13" Type="http://schemas.openxmlformats.org/officeDocument/2006/relationships/image" Target="../media/image7.jpeg"/><Relationship Id="rId3" Type="http://schemas.openxmlformats.org/officeDocument/2006/relationships/hyperlink" Target="http://www.asterop.com/fr/images/picto_mode_indifferents02_gr.jpg" TargetMode="External"/><Relationship Id="rId7" Type="http://schemas.openxmlformats.org/officeDocument/2006/relationships/hyperlink" Target="http://www.asterop.com/fr/images/picto_mode_shoppingaddicts02_gr.jpg" TargetMode="External"/><Relationship Id="rId12" Type="http://schemas.openxmlformats.org/officeDocument/2006/relationships/image" Target="../media/image6.jpeg"/><Relationship Id="rId17" Type="http://schemas.openxmlformats.org/officeDocument/2006/relationships/image" Target="../media/image9.jpeg"/><Relationship Id="rId2" Type="http://schemas.openxmlformats.org/officeDocument/2006/relationships/hyperlink" Target="http://www.asterop.com/fr/images/picto_mode_conservateurs02_gr.jpg" TargetMode="External"/><Relationship Id="rId16" Type="http://schemas.openxmlformats.org/officeDocument/2006/relationships/hyperlink" Target="http://www.asterop.com/fr/images/picto_mode_refractaires02_gr.jpg" TargetMode="External"/><Relationship Id="rId1" Type="http://schemas.openxmlformats.org/officeDocument/2006/relationships/slideLayout" Target="../slideLayouts/slideLayout7.xml"/><Relationship Id="rId6" Type="http://schemas.openxmlformats.org/officeDocument/2006/relationships/image" Target="../media/image3.jpeg"/><Relationship Id="rId11" Type="http://schemas.openxmlformats.org/officeDocument/2006/relationships/hyperlink" Target="http://www.asterop.com/fr/images/picto_mode_aficionados02_gr.jpg" TargetMode="External"/><Relationship Id="rId5" Type="http://schemas.openxmlformats.org/officeDocument/2006/relationships/hyperlink" Target="http://www.asterop.com/fr/images/picto_mode_impulsifs02_gr.jpg" TargetMode="External"/><Relationship Id="rId15" Type="http://schemas.openxmlformats.org/officeDocument/2006/relationships/image" Target="../media/image8.jpeg"/><Relationship Id="rId10" Type="http://schemas.openxmlformats.org/officeDocument/2006/relationships/image" Target="../media/image5.jpeg"/><Relationship Id="rId4" Type="http://schemas.openxmlformats.org/officeDocument/2006/relationships/image" Target="../media/image2.jpeg"/><Relationship Id="rId9" Type="http://schemas.openxmlformats.org/officeDocument/2006/relationships/hyperlink" Target="http://www.asterop.com/fr/images/picto_mode_rebelles02_gr.jpg" TargetMode="External"/><Relationship Id="rId14" Type="http://schemas.openxmlformats.org/officeDocument/2006/relationships/hyperlink" Target="http://www.asterop.com/fr/images/picto_mode_dandys02_gr.jp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hyperlink" Target="http://www.webandluxe.com/02/2010/burberry-defile-en-3d-le-23-fevrier-prochain" TargetMode="Externa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hyperlink" Target="http://www.webandluxe.com/04/2012/quand-les-maisons-de-haute-couture-se-lancent-dans-le-eyewear-version-70s/%20http:/www.misterspex.fr/lunettes-de-soleil/" TargetMode="External"/><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8" Type="http://schemas.openxmlformats.org/officeDocument/2006/relationships/hyperlink" Target="http://www.droitsenfant.com/travail_france_spectacle.htm" TargetMode="External"/><Relationship Id="rId3" Type="http://schemas.openxmlformats.org/officeDocument/2006/relationships/hyperlink" Target="http://www.webandluxe.com/02/2010/luxe-mode-et-realite-augmentee-dossier-e-marketing/" TargetMode="External"/><Relationship Id="rId7" Type="http://schemas.openxmlformats.org/officeDocument/2006/relationships/hyperlink" Target="http://www.agrobiosciences.org/article.php3?id_article=2719" TargetMode="External"/><Relationship Id="rId2" Type="http://schemas.openxmlformats.org/officeDocument/2006/relationships/hyperlink" Target="http://www.webandluxe.com/" TargetMode="External"/><Relationship Id="rId1" Type="http://schemas.openxmlformats.org/officeDocument/2006/relationships/slideLayout" Target="../slideLayouts/slideLayout7.xml"/><Relationship Id="rId6" Type="http://schemas.openxmlformats.org/officeDocument/2006/relationships/hyperlink" Target="http://info.normandie-magazine.fr/index.asp?ART_ID=30280&amp;L%92industrie+textile+fran%E7aise+au+bord+du+gouffre" TargetMode="External"/><Relationship Id="rId5" Type="http://schemas.openxmlformats.org/officeDocument/2006/relationships/hyperlink" Target="http://www.strategies.fr/etudes-tendances/tendances/171835W/qui-achete-la-mode-de-luxe-pas-les-riches.html" TargetMode="External"/><Relationship Id="rId4" Type="http://schemas.openxmlformats.org/officeDocument/2006/relationships/hyperlink" Target="http://www.lemonde.fr/economie/article/2012/02/24/les-francaises-refrenent-leurs-envies-de-mode_1647946_3234.html" TargetMode="External"/><Relationship Id="rId9" Type="http://schemas.openxmlformats.org/officeDocument/2006/relationships/hyperlink" Target="http://lemetropolitanblog.blogspot.fr/2009/04/fashionista-has-been.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412776"/>
            <a:ext cx="9144000" cy="2232248"/>
          </a:xfrm>
        </p:spPr>
        <p:txBody>
          <a:bodyPr>
            <a:noAutofit/>
          </a:bodyPr>
          <a:lstStyle/>
          <a:p>
            <a:pPr algn="ctr"/>
            <a:r>
              <a:rPr lang="fr-FR" sz="4400" b="1" dirty="0" smtClean="0">
                <a:effectLst/>
                <a:latin typeface="Arial Black" pitchFamily="34" charset="0"/>
              </a:rPr>
              <a:t>DOSSIER : </a:t>
            </a:r>
            <a:br>
              <a:rPr lang="fr-FR" sz="4400" b="1" dirty="0" smtClean="0">
                <a:effectLst/>
                <a:latin typeface="Arial Black" pitchFamily="34" charset="0"/>
              </a:rPr>
            </a:br>
            <a:r>
              <a:rPr lang="fr-FR" sz="4000" b="1" dirty="0" smtClean="0">
                <a:effectLst/>
                <a:latin typeface="Arial Black" pitchFamily="34" charset="0"/>
              </a:rPr>
              <a:t>Politique de l’offre et nouveaux marchés</a:t>
            </a:r>
            <a:r>
              <a:rPr lang="fr-FR" sz="4000" dirty="0" smtClean="0">
                <a:effectLst/>
                <a:latin typeface="Arial Black" pitchFamily="34" charset="0"/>
              </a:rPr>
              <a:t> </a:t>
            </a:r>
            <a:endParaRPr lang="fr-FR" sz="4000" dirty="0">
              <a:effectLst/>
              <a:latin typeface="Arial Black" pitchFamily="34" charset="0"/>
            </a:endParaRPr>
          </a:p>
        </p:txBody>
      </p:sp>
      <p:sp>
        <p:nvSpPr>
          <p:cNvPr id="3" name="Sous-titre 2"/>
          <p:cNvSpPr>
            <a:spLocks noGrp="1"/>
          </p:cNvSpPr>
          <p:nvPr>
            <p:ph type="subTitle" idx="1"/>
          </p:nvPr>
        </p:nvSpPr>
        <p:spPr>
          <a:xfrm>
            <a:off x="2743200" y="6509184"/>
            <a:ext cx="6400800" cy="697632"/>
          </a:xfrm>
        </p:spPr>
        <p:txBody>
          <a:bodyPr>
            <a:normAutofit/>
          </a:bodyPr>
          <a:lstStyle/>
          <a:p>
            <a:r>
              <a:rPr lang="fr-FR" sz="2000" dirty="0" smtClean="0"/>
              <a:t>Altazin Arnaud – Causiaux Thomas</a:t>
            </a:r>
          </a:p>
        </p:txBody>
      </p:sp>
      <p:sp>
        <p:nvSpPr>
          <p:cNvPr id="5" name="ZoneTexte 4"/>
          <p:cNvSpPr txBox="1"/>
          <p:nvPr/>
        </p:nvSpPr>
        <p:spPr>
          <a:xfrm>
            <a:off x="251520" y="3933056"/>
            <a:ext cx="8640960" cy="1384995"/>
          </a:xfrm>
          <a:prstGeom prst="rect">
            <a:avLst/>
          </a:prstGeom>
          <a:noFill/>
        </p:spPr>
        <p:txBody>
          <a:bodyPr wrap="square" rtlCol="0">
            <a:spAutoFit/>
          </a:bodyPr>
          <a:lstStyle/>
          <a:p>
            <a:endParaRPr lang="fr-FR" sz="2800" dirty="0"/>
          </a:p>
          <a:p>
            <a:r>
              <a:rPr lang="fr-FR" sz="2800" dirty="0" smtClean="0"/>
              <a:t>Comment exploiter la cible de / la segmentation :</a:t>
            </a:r>
          </a:p>
          <a:p>
            <a:r>
              <a:rPr lang="fr-FR" sz="2800" dirty="0" smtClean="0"/>
              <a:t> des consommateurs face à l'univers de la mode?</a:t>
            </a:r>
            <a:endParaRPr lang="fr-FR"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268760"/>
            <a:ext cx="8640960" cy="4154984"/>
          </a:xfrm>
          <a:prstGeom prst="rect">
            <a:avLst/>
          </a:prstGeom>
        </p:spPr>
        <p:txBody>
          <a:bodyPr wrap="square">
            <a:spAutoFit/>
          </a:bodyPr>
          <a:lstStyle/>
          <a:p>
            <a:r>
              <a:rPr lang="fr-FR" sz="2200" dirty="0" smtClean="0">
                <a:latin typeface="Times New Roman" pitchFamily="18" charset="0"/>
                <a:cs typeface="Times New Roman" pitchFamily="18" charset="0"/>
              </a:rPr>
              <a:t>  </a:t>
            </a:r>
          </a:p>
          <a:p>
            <a:r>
              <a:rPr lang="fr-FR" sz="2200" dirty="0" smtClean="0">
                <a:latin typeface="Times New Roman" pitchFamily="18" charset="0"/>
                <a:cs typeface="Times New Roman" pitchFamily="18" charset="0"/>
                <a:sym typeface="Wingdings" pitchFamily="2" charset="2"/>
              </a:rPr>
              <a:t>  </a:t>
            </a:r>
            <a:r>
              <a:rPr lang="fr-FR" sz="2200" dirty="0" smtClean="0">
                <a:latin typeface="Times New Roman" pitchFamily="18" charset="0"/>
                <a:cs typeface="Times New Roman" pitchFamily="18" charset="0"/>
              </a:rPr>
              <a:t>   L’intérêt ici donc pour d’opérer une segmentation des consommateurs face à l’univers de la mode sera donc pour les commerçants d’adapter leurs offres/produits par rapport aux caractéristiques de leurs consommateurs tirés de leur segmentation.</a:t>
            </a:r>
          </a:p>
          <a:p>
            <a:endParaRPr lang="fr-FR" sz="2200" dirty="0" smtClean="0">
              <a:latin typeface="Times New Roman" pitchFamily="18" charset="0"/>
              <a:cs typeface="Times New Roman" pitchFamily="18" charset="0"/>
            </a:endParaRPr>
          </a:p>
          <a:p>
            <a:endParaRPr lang="fr-FR" sz="2200" dirty="0" smtClean="0">
              <a:latin typeface="Times New Roman" pitchFamily="18" charset="0"/>
              <a:cs typeface="Times New Roman" pitchFamily="18" charset="0"/>
            </a:endParaRPr>
          </a:p>
          <a:p>
            <a:endParaRPr lang="fr-FR" sz="2200" dirty="0" smtClean="0">
              <a:latin typeface="Times New Roman" pitchFamily="18" charset="0"/>
              <a:cs typeface="Times New Roman" pitchFamily="18" charset="0"/>
            </a:endParaRPr>
          </a:p>
          <a:p>
            <a:r>
              <a:rPr lang="fr-FR" sz="2200"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sym typeface="Wingdings" pitchFamily="2" charset="2"/>
              </a:rPr>
              <a:t></a:t>
            </a:r>
            <a:r>
              <a:rPr lang="fr-FR" sz="2200" dirty="0" smtClean="0">
                <a:latin typeface="Times New Roman" pitchFamily="18" charset="0"/>
                <a:cs typeface="Times New Roman" pitchFamily="18" charset="0"/>
              </a:rPr>
              <a:t>  Cela permettra de répondre au mieux à leurs attentes en adaptant la politique commerciale de l’entreprise, la publicité afin d’atteindre telle ou telle cible, et le produit en lui-même étant donné que chaque cible ne sera pas réceptive de la même manière à l’offre.</a:t>
            </a:r>
            <a:endParaRPr lang="fr-FR"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910173"/>
            <a:ext cx="184731" cy="227754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100" b="0" i="0" u="none" strike="noStrike" cap="none" normalizeH="0" baseline="0" dirty="0" smtClean="0">
                <a:ln>
                  <a:noFill/>
                </a:ln>
                <a:solidFill>
                  <a:schemeClr val="tx1"/>
                </a:solidFill>
                <a:effectLst/>
                <a:latin typeface="Arial" charset="0"/>
                <a:cs typeface="Arial" charset="0"/>
                <a:hlinkClick r:id="rId2" tooltip="Segment particulièrement peu à la pointe des dernières tendances, ils portent le plus souvent les mêmes vêtements, surtout de grandes marques. Beaucoup plus âgé et masculin que les autres groupes, ils n'hésitent pas à demander conseil aux vendeurs et sont réfractaires à Internet. Sensibles aux valeurs d'ordre."/>
              </a:rPr>
              <a:t/>
            </a:r>
            <a:br>
              <a:rPr kumimoji="0" lang="fr-FR" sz="7100" b="0" i="0" u="none" strike="noStrike" cap="none" normalizeH="0" baseline="0" dirty="0" smtClean="0">
                <a:ln>
                  <a:noFill/>
                </a:ln>
                <a:solidFill>
                  <a:schemeClr val="tx1"/>
                </a:solidFill>
                <a:effectLst/>
                <a:latin typeface="Arial" charset="0"/>
                <a:cs typeface="Arial" charset="0"/>
                <a:hlinkClick r:id="rId2" tooltip="Segment particulièrement peu à la pointe des dernières tendances, ils portent le plus souvent les mêmes vêtements, surtout de grandes marques. Beaucoup plus âgé et masculin que les autres groupes, ils n'hésitent pas à demander conseil aux vendeurs et sont réfractaires à Internet. Sensibles aux valeurs d'ordre."/>
              </a:rPr>
            </a:br>
            <a:endParaRPr kumimoji="0" lang="fr-FR" sz="7100" b="0" i="0" u="none" strike="noStrike" cap="none" normalizeH="0" baseline="0" dirty="0" smtClean="0">
              <a:ln>
                <a:noFill/>
              </a:ln>
              <a:solidFill>
                <a:schemeClr val="tx1"/>
              </a:solidFill>
              <a:effectLst/>
              <a:latin typeface="Arial" charset="0"/>
              <a:cs typeface="Arial" charset="0"/>
            </a:endParaRPr>
          </a:p>
        </p:txBody>
      </p:sp>
      <p:pic>
        <p:nvPicPr>
          <p:cNvPr id="1026" name="Picture 2" descr="Les indifférents satisfaits">
            <a:hlinkClick r:id="rId3" tooltip="Peu impliqué dans les achats de vêtements, ce segment est plutôt satisfait de ses achats en général, mais peu exigeant en la matière. Rejetant les valeurs d'attachement et de transcendance, il est constitué d'individus plutôt jeunes, vivant dans des familles nombreuses."/>
          </p:cNvPr>
          <p:cNvPicPr>
            <a:picLocks noChangeAspect="1" noChangeArrowheads="1"/>
          </p:cNvPicPr>
          <p:nvPr/>
        </p:nvPicPr>
        <p:blipFill>
          <a:blip r:embed="rId4" cstate="print"/>
          <a:srcRect/>
          <a:stretch>
            <a:fillRect/>
          </a:stretch>
        </p:blipFill>
        <p:spPr bwMode="auto">
          <a:xfrm>
            <a:off x="0" y="1484784"/>
            <a:ext cx="638175" cy="1133475"/>
          </a:xfrm>
          <a:prstGeom prst="rect">
            <a:avLst/>
          </a:prstGeom>
          <a:noFill/>
        </p:spPr>
      </p:pic>
      <p:pic>
        <p:nvPicPr>
          <p:cNvPr id="1027" name="Picture 3" descr="Les impulsifs sensuels anti-marques">
            <a:hlinkClick r:id="rId5" tooltip="Ce segment, recherchant l'originalité mais rejetant les grandes marques, sur-investit les valeurs de plaisir et d'attachement. Essentiellement constitué de femmes actives avec des enfants, ce segment est plutôt moins impliqué que la moyenne mais sujet aux achats d'impulsion."/>
          </p:cNvPr>
          <p:cNvPicPr>
            <a:picLocks noChangeAspect="1" noChangeArrowheads="1"/>
          </p:cNvPicPr>
          <p:nvPr/>
        </p:nvPicPr>
        <p:blipFill>
          <a:blip r:embed="rId6" cstate="print"/>
          <a:srcRect/>
          <a:stretch>
            <a:fillRect/>
          </a:stretch>
        </p:blipFill>
        <p:spPr bwMode="auto">
          <a:xfrm>
            <a:off x="0" y="2636912"/>
            <a:ext cx="638175" cy="1133475"/>
          </a:xfrm>
          <a:prstGeom prst="rect">
            <a:avLst/>
          </a:prstGeom>
          <a:noFill/>
        </p:spPr>
      </p:pic>
      <p:pic>
        <p:nvPicPr>
          <p:cNvPr id="1028" name="Picture 4" descr="Les shopping addicts matérialistes">
            <a:hlinkClick r:id="rId7" tooltip="Ce segment, recherchant l'originalité mais rejetant les grandes marques, sur-investit les valeurs de plaisir et d'attachement. Essentiellement constitué de femmes actives avec des enfants, ce segment est plutôt moins impliqué que la moyenne mais sujet aux achats d'impulsion."/>
          </p:cNvPr>
          <p:cNvPicPr>
            <a:picLocks noChangeAspect="1" noChangeArrowheads="1"/>
          </p:cNvPicPr>
          <p:nvPr/>
        </p:nvPicPr>
        <p:blipFill>
          <a:blip r:embed="rId8" cstate="print"/>
          <a:srcRect/>
          <a:stretch>
            <a:fillRect/>
          </a:stretch>
        </p:blipFill>
        <p:spPr bwMode="auto">
          <a:xfrm>
            <a:off x="0" y="3933056"/>
            <a:ext cx="638175" cy="1133475"/>
          </a:xfrm>
          <a:prstGeom prst="rect">
            <a:avLst/>
          </a:prstGeom>
          <a:noFill/>
        </p:spPr>
      </p:pic>
      <p:pic>
        <p:nvPicPr>
          <p:cNvPr id="1029" name="Picture 5" descr="Les anti-shopping rebelles aux marques">
            <a:hlinkClick r:id="rId9" tooltip="Segment très peu impliqué dans la mode, rejetant toute recherche identitaire et les grandes marques, très sensibles à Internet pour éviter la corvée des courses. Essentiellement constitué de jeunes, vivant dans des familles, ils sur-investissent les valeurs de détachement et de plaisir."/>
          </p:cNvPr>
          <p:cNvPicPr>
            <a:picLocks noChangeAspect="1" noChangeArrowheads="1"/>
          </p:cNvPicPr>
          <p:nvPr/>
        </p:nvPicPr>
        <p:blipFill>
          <a:blip r:embed="rId10" cstate="print"/>
          <a:srcRect/>
          <a:stretch>
            <a:fillRect/>
          </a:stretch>
        </p:blipFill>
        <p:spPr bwMode="auto">
          <a:xfrm>
            <a:off x="0" y="5517232"/>
            <a:ext cx="638175" cy="1133475"/>
          </a:xfrm>
          <a:prstGeom prst="rect">
            <a:avLst/>
          </a:prstGeom>
          <a:noFill/>
        </p:spPr>
      </p:pic>
      <p:pic>
        <p:nvPicPr>
          <p:cNvPr id="1030" name="Picture 6" descr="Les Aficionados des marques">
            <a:hlinkClick r:id="rId11" tooltip="Un des segments les plus impliqués dans la mode, entièrement convaincu par les grandes marques. Ces consommateurs n'hésitent pas à prendre leur temps dans les magasins, qu'ils souhaitent voir faire des efforts. Adhérant aux valeurs d'ordre et aux revenus plutôt modestes, ils n'hésitent pas à attendre les soldes pour acheter leurs marques préférées."/>
          </p:cNvPr>
          <p:cNvPicPr>
            <a:picLocks noChangeAspect="1" noChangeArrowheads="1"/>
          </p:cNvPicPr>
          <p:nvPr/>
        </p:nvPicPr>
        <p:blipFill>
          <a:blip r:embed="rId12" cstate="print"/>
          <a:srcRect/>
          <a:stretch>
            <a:fillRect/>
          </a:stretch>
        </p:blipFill>
        <p:spPr bwMode="auto">
          <a:xfrm>
            <a:off x="4572000" y="1484784"/>
            <a:ext cx="638175" cy="1133475"/>
          </a:xfrm>
          <a:prstGeom prst="rect">
            <a:avLst/>
          </a:prstGeom>
          <a:noFill/>
        </p:spPr>
      </p:pic>
      <p:pic>
        <p:nvPicPr>
          <p:cNvPr id="1031" name="Picture 7" descr="Les conservateurs contraints">
            <a:hlinkClick r:id="rId2" tooltip="Segment particulièrement peu à la pointe des dernières tendances, ils portent le plus souvent les mêmes vêtements, surtout de grandes marques. Beaucoup plus âgé et masculin que les autres groupes, ils n'hésitent pas à demander conseil aux vendeurs et sont réfractaires à Internet. Sensibles aux valeurs d'ordre."/>
          </p:cNvPr>
          <p:cNvPicPr>
            <a:picLocks noChangeAspect="1" noChangeArrowheads="1"/>
          </p:cNvPicPr>
          <p:nvPr/>
        </p:nvPicPr>
        <p:blipFill>
          <a:blip r:embed="rId13" cstate="print"/>
          <a:srcRect/>
          <a:stretch>
            <a:fillRect/>
          </a:stretch>
        </p:blipFill>
        <p:spPr bwMode="auto">
          <a:xfrm>
            <a:off x="4572000" y="2780928"/>
            <a:ext cx="638175" cy="1133475"/>
          </a:xfrm>
          <a:prstGeom prst="rect">
            <a:avLst/>
          </a:prstGeom>
          <a:noFill/>
        </p:spPr>
      </p:pic>
      <p:pic>
        <p:nvPicPr>
          <p:cNvPr id="1032" name="Picture 8" descr="Les dandys hyper-tendance">
            <a:hlinkClick r:id="rId14" tooltip="Ce segment est à la pointe des dernières tendances et toujours à la recherche de l'originalité. Jeunes, aisés et diplômés, ils n'hésitent pas à dépenser plus que prévu et seraient prêts à dépenser encore plus si les marques ou les magasins faisaient les efforts qu'ils attendent. Très favorables à Internet, ils sont en revanche complètement indifférents à l'origine de leurs vêtements."/>
          </p:cNvPr>
          <p:cNvPicPr>
            <a:picLocks noChangeAspect="1" noChangeArrowheads="1"/>
          </p:cNvPicPr>
          <p:nvPr/>
        </p:nvPicPr>
        <p:blipFill>
          <a:blip r:embed="rId15" cstate="print"/>
          <a:srcRect/>
          <a:stretch>
            <a:fillRect/>
          </a:stretch>
        </p:blipFill>
        <p:spPr bwMode="auto">
          <a:xfrm>
            <a:off x="4572000" y="4149080"/>
            <a:ext cx="638175" cy="1133475"/>
          </a:xfrm>
          <a:prstGeom prst="rect">
            <a:avLst/>
          </a:prstGeom>
          <a:noFill/>
        </p:spPr>
      </p:pic>
      <p:pic>
        <p:nvPicPr>
          <p:cNvPr id="1033" name="Picture 9" descr="Les réfractaires ">
            <a:hlinkClick r:id="rId16" tooltip="Segment pour qui la mode et les vêtements n'ont strictement aucune importance et qui rejette particulièrement les grandes marques et les magasins. Plutôt âgé et plutôt masculin, ce segment adhère aux valeurs de détachement et rejette les valeurs de liberté et d'attachement."/>
          </p:cNvPr>
          <p:cNvPicPr>
            <a:picLocks noChangeAspect="1" noChangeArrowheads="1"/>
          </p:cNvPicPr>
          <p:nvPr/>
        </p:nvPicPr>
        <p:blipFill>
          <a:blip r:embed="rId17" cstate="print"/>
          <a:srcRect/>
          <a:stretch>
            <a:fillRect/>
          </a:stretch>
        </p:blipFill>
        <p:spPr bwMode="auto">
          <a:xfrm>
            <a:off x="4644008" y="5517232"/>
            <a:ext cx="638175" cy="1133475"/>
          </a:xfrm>
          <a:prstGeom prst="rect">
            <a:avLst/>
          </a:prstGeom>
          <a:noFill/>
        </p:spPr>
      </p:pic>
      <p:sp>
        <p:nvSpPr>
          <p:cNvPr id="12" name="ZoneTexte 11"/>
          <p:cNvSpPr txBox="1"/>
          <p:nvPr/>
        </p:nvSpPr>
        <p:spPr>
          <a:xfrm>
            <a:off x="683568" y="1628800"/>
            <a:ext cx="3744416" cy="1292662"/>
          </a:xfrm>
          <a:prstGeom prst="rect">
            <a:avLst/>
          </a:prstGeom>
          <a:noFill/>
        </p:spPr>
        <p:txBody>
          <a:bodyPr wrap="square" rtlCol="0">
            <a:spAutoFit/>
          </a:bodyPr>
          <a:lstStyle/>
          <a:p>
            <a:pPr lvl="0">
              <a:buFont typeface="Arial" pitchFamily="34" charset="0"/>
              <a:buChar char="•"/>
            </a:pPr>
            <a:r>
              <a:rPr lang="fr-FR" sz="1200" dirty="0" smtClean="0">
                <a:latin typeface="Times New Roman" pitchFamily="18" charset="0"/>
                <a:cs typeface="Times New Roman" pitchFamily="18" charset="0"/>
              </a:rPr>
              <a:t> 11 </a:t>
            </a:r>
            <a:r>
              <a:rPr lang="fr-FR" sz="1200" dirty="0">
                <a:latin typeface="Times New Roman" pitchFamily="18" charset="0"/>
                <a:cs typeface="Times New Roman" pitchFamily="18" charset="0"/>
              </a:rPr>
              <a:t>% des Français sont des "</a:t>
            </a:r>
            <a:r>
              <a:rPr lang="fr-FR" sz="1200" b="1" dirty="0">
                <a:latin typeface="Times New Roman" pitchFamily="18" charset="0"/>
                <a:cs typeface="Times New Roman" pitchFamily="18" charset="0"/>
              </a:rPr>
              <a:t>Indifférents satisfaits</a:t>
            </a:r>
            <a:r>
              <a:rPr lang="fr-FR" sz="1200" dirty="0">
                <a:latin typeface="Times New Roman" pitchFamily="18" charset="0"/>
                <a:cs typeface="Times New Roman" pitchFamily="18" charset="0"/>
              </a:rPr>
              <a:t>". Ils sont peu impliqués dans les achats de vêtements et peu exigeants en la matière. Ce groupe est constitué d'individus plutôt jeunes, vivant dans des familles nombreuses.</a:t>
            </a:r>
          </a:p>
          <a:p>
            <a:endParaRPr lang="fr-FR" dirty="0"/>
          </a:p>
        </p:txBody>
      </p:sp>
      <p:sp>
        <p:nvSpPr>
          <p:cNvPr id="13" name="ZoneTexte 12"/>
          <p:cNvSpPr txBox="1"/>
          <p:nvPr/>
        </p:nvSpPr>
        <p:spPr>
          <a:xfrm>
            <a:off x="683568" y="2708920"/>
            <a:ext cx="3816424" cy="1292662"/>
          </a:xfrm>
          <a:prstGeom prst="rect">
            <a:avLst/>
          </a:prstGeom>
          <a:noFill/>
        </p:spPr>
        <p:txBody>
          <a:bodyPr wrap="square" rtlCol="0">
            <a:spAutoFit/>
          </a:bodyPr>
          <a:lstStyle/>
          <a:p>
            <a:pPr lvl="0">
              <a:buFont typeface="Arial" pitchFamily="34" charset="0"/>
              <a:buChar char="•"/>
            </a:pPr>
            <a:r>
              <a:rPr lang="fr-FR" sz="1050" dirty="0" smtClean="0">
                <a:latin typeface="Times New Roman" pitchFamily="18" charset="0"/>
                <a:cs typeface="Times New Roman" pitchFamily="18" charset="0"/>
              </a:rPr>
              <a:t> </a:t>
            </a:r>
            <a:r>
              <a:rPr lang="fr-FR" sz="1200" dirty="0" smtClean="0">
                <a:latin typeface="Times New Roman" pitchFamily="18" charset="0"/>
                <a:cs typeface="Times New Roman" pitchFamily="18" charset="0"/>
              </a:rPr>
              <a:t>Les </a:t>
            </a:r>
            <a:r>
              <a:rPr lang="fr-FR" sz="1200" dirty="0">
                <a:latin typeface="Times New Roman" pitchFamily="18" charset="0"/>
                <a:cs typeface="Times New Roman" pitchFamily="18" charset="0"/>
              </a:rPr>
              <a:t>"</a:t>
            </a:r>
            <a:r>
              <a:rPr lang="fr-FR" sz="1200" b="1" dirty="0">
                <a:latin typeface="Times New Roman" pitchFamily="18" charset="0"/>
                <a:cs typeface="Times New Roman" pitchFamily="18" charset="0"/>
              </a:rPr>
              <a:t>Impulsifs sensuels anti-marques</a:t>
            </a:r>
            <a:r>
              <a:rPr lang="fr-FR" sz="1200" dirty="0">
                <a:latin typeface="Times New Roman" pitchFamily="18" charset="0"/>
                <a:cs typeface="Times New Roman" pitchFamily="18" charset="0"/>
              </a:rPr>
              <a:t>" (10 %) recherchent l'originalité mais rejettent les grandes marques. Essentiellement constitué de femmes actives avec des enfants, ce segment est plutôt moins impliqué que la moyenne mais est sujet aux achats d'impulsion.</a:t>
            </a:r>
          </a:p>
          <a:p>
            <a:endParaRPr lang="fr-FR" dirty="0"/>
          </a:p>
        </p:txBody>
      </p:sp>
      <p:sp>
        <p:nvSpPr>
          <p:cNvPr id="14" name="ZoneTexte 13"/>
          <p:cNvSpPr txBox="1"/>
          <p:nvPr/>
        </p:nvSpPr>
        <p:spPr>
          <a:xfrm>
            <a:off x="683568" y="3933056"/>
            <a:ext cx="3960440" cy="1661993"/>
          </a:xfrm>
          <a:prstGeom prst="rect">
            <a:avLst/>
          </a:prstGeom>
          <a:noFill/>
        </p:spPr>
        <p:txBody>
          <a:bodyPr wrap="square" rtlCol="0">
            <a:spAutoFit/>
          </a:bodyPr>
          <a:lstStyle/>
          <a:p>
            <a:pPr lvl="0">
              <a:buFont typeface="Arial" pitchFamily="34" charset="0"/>
              <a:buChar char="•"/>
            </a:pPr>
            <a:r>
              <a:rPr lang="fr-FR" sz="1200" dirty="0">
                <a:latin typeface="Times New Roman" pitchFamily="18" charset="0"/>
                <a:cs typeface="Times New Roman" pitchFamily="18" charset="0"/>
              </a:rPr>
              <a:t>Les "</a:t>
            </a:r>
            <a:r>
              <a:rPr lang="fr-FR" sz="1200" b="1" dirty="0">
                <a:latin typeface="Times New Roman" pitchFamily="18" charset="0"/>
                <a:cs typeface="Times New Roman" pitchFamily="18" charset="0"/>
              </a:rPr>
              <a:t>Shopping addicts matérialistes</a:t>
            </a:r>
            <a:r>
              <a:rPr lang="fr-FR" sz="1200" dirty="0">
                <a:latin typeface="Times New Roman" pitchFamily="18" charset="0"/>
                <a:cs typeface="Times New Roman" pitchFamily="18" charset="0"/>
              </a:rPr>
              <a:t>" (12 %) représentent le segment le plus impliqué dans la mode, trouvant le plus de plaisir dans la fréquentation des magasins, y compris pendant les soldes". Très sensible aux grandes marques, orientée vers des valeurs de possession et de transcendance, il s'agit d'une population majoritairement féminine et âgée, vivant seule ou en couple sans enfants.</a:t>
            </a:r>
          </a:p>
          <a:p>
            <a:endParaRPr lang="fr-FR" dirty="0"/>
          </a:p>
        </p:txBody>
      </p:sp>
      <p:sp>
        <p:nvSpPr>
          <p:cNvPr id="15" name="ZoneTexte 14"/>
          <p:cNvSpPr txBox="1"/>
          <p:nvPr/>
        </p:nvSpPr>
        <p:spPr>
          <a:xfrm>
            <a:off x="611560" y="5517232"/>
            <a:ext cx="3888432" cy="1661993"/>
          </a:xfrm>
          <a:prstGeom prst="rect">
            <a:avLst/>
          </a:prstGeom>
          <a:noFill/>
        </p:spPr>
        <p:txBody>
          <a:bodyPr wrap="square" rtlCol="0">
            <a:spAutoFit/>
          </a:bodyPr>
          <a:lstStyle/>
          <a:p>
            <a:pPr lvl="0">
              <a:buFont typeface="Arial" pitchFamily="34" charset="0"/>
              <a:buChar char="•"/>
            </a:pPr>
            <a:r>
              <a:rPr lang="fr-FR" sz="1200" dirty="0" smtClean="0">
                <a:latin typeface="Times New Roman" pitchFamily="18" charset="0"/>
                <a:cs typeface="Times New Roman" pitchFamily="18" charset="0"/>
              </a:rPr>
              <a:t> Les </a:t>
            </a:r>
            <a:r>
              <a:rPr lang="fr-FR" sz="1200" dirty="0">
                <a:latin typeface="Times New Roman" pitchFamily="18" charset="0"/>
                <a:cs typeface="Times New Roman" pitchFamily="18" charset="0"/>
              </a:rPr>
              <a:t>"</a:t>
            </a:r>
            <a:r>
              <a:rPr lang="fr-FR" sz="1200" b="1" dirty="0">
                <a:latin typeface="Times New Roman" pitchFamily="18" charset="0"/>
                <a:cs typeface="Times New Roman" pitchFamily="18" charset="0"/>
              </a:rPr>
              <a:t>Anti-shopping rebelles aux marques</a:t>
            </a:r>
            <a:r>
              <a:rPr lang="fr-FR" sz="1200" dirty="0">
                <a:latin typeface="Times New Roman" pitchFamily="18" charset="0"/>
                <a:cs typeface="Times New Roman" pitchFamily="18" charset="0"/>
              </a:rPr>
              <a:t>" (9 %) constituent un segment très peu impliqué dans la mode, rejetant toute recherche identitaire et les grandes marques, très sensible à Internet pour éviter la corvée des courses. Essentiellement constitué de jeunes, vivant dans des familles, ils </a:t>
            </a:r>
            <a:r>
              <a:rPr lang="fr-FR" sz="1200" dirty="0" smtClean="0">
                <a:latin typeface="Times New Roman" pitchFamily="18" charset="0"/>
                <a:cs typeface="Times New Roman" pitchFamily="18" charset="0"/>
              </a:rPr>
              <a:t>surinvestissent </a:t>
            </a:r>
            <a:r>
              <a:rPr lang="fr-FR" sz="1200" dirty="0">
                <a:latin typeface="Times New Roman" pitchFamily="18" charset="0"/>
                <a:cs typeface="Times New Roman" pitchFamily="18" charset="0"/>
              </a:rPr>
              <a:t>les valeurs de détachement et de plaisir.</a:t>
            </a:r>
          </a:p>
          <a:p>
            <a:endParaRPr lang="fr-FR" dirty="0"/>
          </a:p>
        </p:txBody>
      </p:sp>
      <p:sp>
        <p:nvSpPr>
          <p:cNvPr id="16" name="ZoneTexte 15"/>
          <p:cNvSpPr txBox="1"/>
          <p:nvPr/>
        </p:nvSpPr>
        <p:spPr>
          <a:xfrm>
            <a:off x="5364088" y="1556792"/>
            <a:ext cx="3779912" cy="1292662"/>
          </a:xfrm>
          <a:prstGeom prst="rect">
            <a:avLst/>
          </a:prstGeom>
          <a:noFill/>
        </p:spPr>
        <p:txBody>
          <a:bodyPr wrap="square" rtlCol="0">
            <a:spAutoFit/>
          </a:bodyPr>
          <a:lstStyle/>
          <a:p>
            <a:pPr lvl="0">
              <a:buFont typeface="Arial" pitchFamily="34" charset="0"/>
              <a:buChar char="•"/>
            </a:pPr>
            <a:r>
              <a:rPr lang="fr-FR" sz="1200" dirty="0" smtClean="0">
                <a:latin typeface="Times New Roman" pitchFamily="18" charset="0"/>
                <a:cs typeface="Times New Roman" pitchFamily="18" charset="0"/>
              </a:rPr>
              <a:t> Les « </a:t>
            </a:r>
            <a:r>
              <a:rPr lang="fr-FR" sz="1200" b="1" dirty="0" smtClean="0">
                <a:latin typeface="Times New Roman" pitchFamily="18" charset="0"/>
                <a:cs typeface="Times New Roman" pitchFamily="18" charset="0"/>
              </a:rPr>
              <a:t>fashionista-fashionistas</a:t>
            </a:r>
            <a:r>
              <a:rPr lang="fr-FR" sz="1200" dirty="0" smtClean="0">
                <a:latin typeface="Times New Roman" pitchFamily="18" charset="0"/>
                <a:cs typeface="Times New Roman" pitchFamily="18" charset="0"/>
              </a:rPr>
              <a:t>" (5 </a:t>
            </a:r>
            <a:r>
              <a:rPr lang="fr-FR" sz="1200" dirty="0">
                <a:latin typeface="Times New Roman" pitchFamily="18" charset="0"/>
                <a:cs typeface="Times New Roman" pitchFamily="18" charset="0"/>
              </a:rPr>
              <a:t>%) sont un des segments les plus impliqués dans la mode, totalement convaincus par les grandes </a:t>
            </a:r>
            <a:r>
              <a:rPr lang="fr-FR" sz="1200" dirty="0" smtClean="0">
                <a:latin typeface="Times New Roman" pitchFamily="18" charset="0"/>
                <a:cs typeface="Times New Roman" pitchFamily="18" charset="0"/>
              </a:rPr>
              <a:t>marques. Ils </a:t>
            </a:r>
            <a:r>
              <a:rPr lang="fr-FR" sz="1200" dirty="0">
                <a:latin typeface="Times New Roman" pitchFamily="18" charset="0"/>
                <a:cs typeface="Times New Roman" pitchFamily="18" charset="0"/>
              </a:rPr>
              <a:t>n'hésitent </a:t>
            </a:r>
            <a:r>
              <a:rPr lang="fr-FR" sz="1200" dirty="0" smtClean="0">
                <a:latin typeface="Times New Roman" pitchFamily="18" charset="0"/>
                <a:cs typeface="Times New Roman" pitchFamily="18" charset="0"/>
              </a:rPr>
              <a:t>à acheter </a:t>
            </a:r>
            <a:r>
              <a:rPr lang="fr-FR" sz="1200" dirty="0">
                <a:latin typeface="Times New Roman" pitchFamily="18" charset="0"/>
                <a:cs typeface="Times New Roman" pitchFamily="18" charset="0"/>
              </a:rPr>
              <a:t>leurs marques </a:t>
            </a:r>
            <a:r>
              <a:rPr lang="fr-FR" sz="1200" dirty="0" smtClean="0">
                <a:latin typeface="Times New Roman" pitchFamily="18" charset="0"/>
                <a:cs typeface="Times New Roman" pitchFamily="18" charset="0"/>
              </a:rPr>
              <a:t>préférées même en hors périodes de soldes.</a:t>
            </a:r>
            <a:endParaRPr lang="fr-FR" sz="1200" dirty="0">
              <a:latin typeface="Times New Roman" pitchFamily="18" charset="0"/>
              <a:cs typeface="Times New Roman" pitchFamily="18" charset="0"/>
            </a:endParaRPr>
          </a:p>
          <a:p>
            <a:endParaRPr lang="fr-FR" dirty="0"/>
          </a:p>
        </p:txBody>
      </p:sp>
      <p:sp>
        <p:nvSpPr>
          <p:cNvPr id="17" name="ZoneTexte 16"/>
          <p:cNvSpPr txBox="1"/>
          <p:nvPr/>
        </p:nvSpPr>
        <p:spPr>
          <a:xfrm>
            <a:off x="5364088" y="2780928"/>
            <a:ext cx="3888432" cy="1477328"/>
          </a:xfrm>
          <a:prstGeom prst="rect">
            <a:avLst/>
          </a:prstGeom>
          <a:noFill/>
        </p:spPr>
        <p:txBody>
          <a:bodyPr wrap="square" rtlCol="0">
            <a:spAutoFit/>
          </a:bodyPr>
          <a:lstStyle/>
          <a:p>
            <a:pPr lvl="0">
              <a:buFont typeface="Arial" pitchFamily="34" charset="0"/>
              <a:buChar char="•"/>
            </a:pPr>
            <a:r>
              <a:rPr lang="fr-FR" sz="1200" dirty="0" smtClean="0">
                <a:latin typeface="Times New Roman" pitchFamily="18" charset="0"/>
                <a:cs typeface="Times New Roman" pitchFamily="18" charset="0"/>
              </a:rPr>
              <a:t> Les </a:t>
            </a:r>
            <a:r>
              <a:rPr lang="fr-FR" sz="1200" dirty="0">
                <a:latin typeface="Times New Roman" pitchFamily="18" charset="0"/>
                <a:cs typeface="Times New Roman" pitchFamily="18" charset="0"/>
              </a:rPr>
              <a:t>"</a:t>
            </a:r>
            <a:r>
              <a:rPr lang="fr-FR" sz="1200" b="1" dirty="0">
                <a:latin typeface="Times New Roman" pitchFamily="18" charset="0"/>
                <a:cs typeface="Times New Roman" pitchFamily="18" charset="0"/>
              </a:rPr>
              <a:t>Conservateurs contraints</a:t>
            </a:r>
            <a:r>
              <a:rPr lang="fr-FR" sz="1200" dirty="0" smtClean="0">
                <a:latin typeface="Times New Roman" pitchFamily="18" charset="0"/>
                <a:cs typeface="Times New Roman" pitchFamily="18" charset="0"/>
              </a:rPr>
              <a:t>" </a:t>
            </a:r>
            <a:r>
              <a:rPr lang="fr-FR" sz="1200" dirty="0">
                <a:latin typeface="Times New Roman" pitchFamily="18" charset="0"/>
                <a:cs typeface="Times New Roman" pitchFamily="18" charset="0"/>
              </a:rPr>
              <a:t>sont particulièrement peu à la pointe des dernières tendances. Ils portent le plus souvent les mêmes vêtements, surtout de grandes marques. Beaucoup plus âgés et masculins que les autres groupes, ils n'hésitent pas à demander conseil aux vendeurs et sont réfractaires à Internet.</a:t>
            </a:r>
          </a:p>
          <a:p>
            <a:endParaRPr lang="fr-FR" dirty="0"/>
          </a:p>
        </p:txBody>
      </p:sp>
      <p:sp>
        <p:nvSpPr>
          <p:cNvPr id="18" name="ZoneTexte 17"/>
          <p:cNvSpPr txBox="1"/>
          <p:nvPr/>
        </p:nvSpPr>
        <p:spPr>
          <a:xfrm>
            <a:off x="5364088" y="4077072"/>
            <a:ext cx="3779912" cy="1477328"/>
          </a:xfrm>
          <a:prstGeom prst="rect">
            <a:avLst/>
          </a:prstGeom>
          <a:noFill/>
        </p:spPr>
        <p:txBody>
          <a:bodyPr wrap="square" rtlCol="0">
            <a:spAutoFit/>
          </a:bodyPr>
          <a:lstStyle/>
          <a:p>
            <a:pPr lvl="0">
              <a:buFont typeface="Arial" pitchFamily="34" charset="0"/>
              <a:buChar char="•"/>
            </a:pPr>
            <a:r>
              <a:rPr lang="fr-FR" sz="1200" dirty="0" smtClean="0">
                <a:latin typeface="Times New Roman" pitchFamily="18" charset="0"/>
                <a:cs typeface="Times New Roman" pitchFamily="18" charset="0"/>
              </a:rPr>
              <a:t> Les </a:t>
            </a:r>
            <a:r>
              <a:rPr lang="fr-FR" sz="1200" dirty="0">
                <a:latin typeface="Times New Roman" pitchFamily="18" charset="0"/>
                <a:cs typeface="Times New Roman" pitchFamily="18" charset="0"/>
              </a:rPr>
              <a:t>"</a:t>
            </a:r>
            <a:r>
              <a:rPr lang="fr-FR" sz="1200" b="1" dirty="0">
                <a:latin typeface="Times New Roman" pitchFamily="18" charset="0"/>
                <a:cs typeface="Times New Roman" pitchFamily="18" charset="0"/>
              </a:rPr>
              <a:t>Dandys hyper-tendance</a:t>
            </a:r>
            <a:r>
              <a:rPr lang="fr-FR" sz="1200" dirty="0">
                <a:latin typeface="Times New Roman" pitchFamily="18" charset="0"/>
                <a:cs typeface="Times New Roman" pitchFamily="18" charset="0"/>
              </a:rPr>
              <a:t>" (10 %) sont, quant à eux, à la pointe des dernières tendances et recherchent l'originalité. Jeunes, aisés et diplômés, ils n'hésitent pas à dépenser plus que prévu. Très favorables à Internet, ils sont en revanche complètement indifférents à l'origine de leurs vêtements.</a:t>
            </a:r>
          </a:p>
          <a:p>
            <a:endParaRPr lang="fr-FR" dirty="0"/>
          </a:p>
        </p:txBody>
      </p:sp>
      <p:sp>
        <p:nvSpPr>
          <p:cNvPr id="22" name="ZoneTexte 21"/>
          <p:cNvSpPr txBox="1"/>
          <p:nvPr/>
        </p:nvSpPr>
        <p:spPr>
          <a:xfrm>
            <a:off x="5364088" y="5661248"/>
            <a:ext cx="3779912" cy="1107996"/>
          </a:xfrm>
          <a:prstGeom prst="rect">
            <a:avLst/>
          </a:prstGeom>
          <a:noFill/>
        </p:spPr>
        <p:txBody>
          <a:bodyPr wrap="square" rtlCol="0">
            <a:spAutoFit/>
          </a:bodyPr>
          <a:lstStyle/>
          <a:p>
            <a:pPr lvl="0">
              <a:buFont typeface="Arial" pitchFamily="34" charset="0"/>
              <a:buChar char="•"/>
            </a:pPr>
            <a:r>
              <a:rPr lang="fr-FR" sz="1200" dirty="0" smtClean="0">
                <a:latin typeface="Times New Roman" pitchFamily="18" charset="0"/>
                <a:cs typeface="Times New Roman" pitchFamily="18" charset="0"/>
              </a:rPr>
              <a:t> Enfin</a:t>
            </a:r>
            <a:r>
              <a:rPr lang="fr-FR" sz="1200" dirty="0">
                <a:latin typeface="Times New Roman" pitchFamily="18" charset="0"/>
                <a:cs typeface="Times New Roman" pitchFamily="18" charset="0"/>
              </a:rPr>
              <a:t>, les "</a:t>
            </a:r>
            <a:r>
              <a:rPr lang="fr-FR" sz="1200" b="1" dirty="0">
                <a:latin typeface="Times New Roman" pitchFamily="18" charset="0"/>
                <a:cs typeface="Times New Roman" pitchFamily="18" charset="0"/>
              </a:rPr>
              <a:t>Réfractaires</a:t>
            </a:r>
            <a:r>
              <a:rPr lang="fr-FR" sz="1200" dirty="0">
                <a:latin typeface="Times New Roman" pitchFamily="18" charset="0"/>
                <a:cs typeface="Times New Roman" pitchFamily="18" charset="0"/>
              </a:rPr>
              <a:t>" (17 %), plutôt âgés et masculins, n'accordent aucune importance à la mode et aux vêtements et rejettent particulièrement les grandes marques et les magasins.</a:t>
            </a:r>
          </a:p>
          <a:p>
            <a:endParaRPr lang="fr-FR" dirty="0"/>
          </a:p>
        </p:txBody>
      </p:sp>
      <p:sp>
        <p:nvSpPr>
          <p:cNvPr id="20" name="Rectangle 19"/>
          <p:cNvSpPr/>
          <p:nvPr/>
        </p:nvSpPr>
        <p:spPr>
          <a:xfrm>
            <a:off x="4479634" y="2967335"/>
            <a:ext cx="184730" cy="923330"/>
          </a:xfrm>
          <a:prstGeom prst="rect">
            <a:avLst/>
          </a:prstGeom>
          <a:noFill/>
        </p:spPr>
        <p:txBody>
          <a:bodyPr wrap="none" lIns="91440" tIns="45720" rIns="91440" bIns="45720">
            <a:spAutoFit/>
          </a:bodyPr>
          <a:lstStyle/>
          <a:p>
            <a:pPr algn="ct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Rectangle 20"/>
          <p:cNvSpPr/>
          <p:nvPr/>
        </p:nvSpPr>
        <p:spPr>
          <a:xfrm>
            <a:off x="395536" y="908720"/>
            <a:ext cx="8290988" cy="1354217"/>
          </a:xfrm>
          <a:prstGeom prst="rect">
            <a:avLst/>
          </a:prstGeom>
          <a:noFill/>
        </p:spPr>
        <p:txBody>
          <a:bodyPr wrap="none" lIns="91440" tIns="45720" rIns="91440" bIns="45720">
            <a:spAutoFit/>
          </a:bodyPr>
          <a:lstStyle/>
          <a:p>
            <a:pPr algn="ctr"/>
            <a:r>
              <a:rPr lang="fr-FR"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 Typologies des consommateurs face à la mode</a:t>
            </a:r>
          </a:p>
          <a:p>
            <a:pPr algn="ct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780928"/>
            <a:ext cx="8712968" cy="2862322"/>
          </a:xfrm>
          <a:prstGeom prst="rect">
            <a:avLst/>
          </a:prstGeom>
        </p:spPr>
        <p:txBody>
          <a:bodyPr wrap="square">
            <a:spAutoFit/>
          </a:bodyPr>
          <a:lstStyle/>
          <a:p>
            <a:r>
              <a:rPr lang="fr-FR" sz="2000" dirty="0" smtClean="0">
                <a:latin typeface="Times New Roman" pitchFamily="18" charset="0"/>
                <a:cs typeface="Times New Roman" pitchFamily="18" charset="0"/>
              </a:rPr>
              <a:t>     Ces nouvelles typologies permettent de qualifier le profil de la clientèle potentielle de chaque point de vente et donc d'identifier leur potentiel indépendamment des performances actuelles. Dès lors, ces indicateurs permettent d'optimiser les stratégies d'assortiment, de merchandising, de développement de nouveaux produits ou concepts ou encore de </a:t>
            </a:r>
            <a:r>
              <a:rPr lang="fr-FR" sz="2000" dirty="0" err="1" smtClean="0">
                <a:latin typeface="Times New Roman" pitchFamily="18" charset="0"/>
                <a:cs typeface="Times New Roman" pitchFamily="18" charset="0"/>
              </a:rPr>
              <a:t>pricing</a:t>
            </a:r>
            <a:r>
              <a:rPr lang="fr-FR" sz="2000" dirty="0" smtClean="0">
                <a:latin typeface="Times New Roman" pitchFamily="18" charset="0"/>
                <a:cs typeface="Times New Roman" pitchFamily="18" charset="0"/>
              </a:rPr>
              <a:t>. </a:t>
            </a:r>
          </a:p>
          <a:p>
            <a:endParaRPr lang="fr-FR" sz="2000" dirty="0" smtClean="0">
              <a:latin typeface="Times New Roman" pitchFamily="18" charset="0"/>
              <a:cs typeface="Times New Roman" pitchFamily="18" charset="0"/>
            </a:endParaRPr>
          </a:p>
          <a:p>
            <a:r>
              <a:rPr lang="fr-FR" sz="2000" dirty="0" smtClean="0">
                <a:latin typeface="Times New Roman" pitchFamily="18" charset="0"/>
                <a:cs typeface="Times New Roman" pitchFamily="18" charset="0"/>
              </a:rPr>
              <a:t>     Ces typologies permettent également d'enrichir des fichiers clients (porteurs de carte de fidélité et/ou paiement...) en données de profil pour optimiser les stratégies de fidélisation. </a:t>
            </a:r>
            <a:endParaRPr lang="fr-FR" sz="2000" dirty="0">
              <a:latin typeface="Times New Roman" pitchFamily="18" charset="0"/>
              <a:cs typeface="Times New Roman" pitchFamily="18" charset="0"/>
            </a:endParaRPr>
          </a:p>
        </p:txBody>
      </p:sp>
      <p:sp>
        <p:nvSpPr>
          <p:cNvPr id="3" name="Rectangle 2"/>
          <p:cNvSpPr/>
          <p:nvPr/>
        </p:nvSpPr>
        <p:spPr>
          <a:xfrm>
            <a:off x="395536" y="980728"/>
            <a:ext cx="8436605" cy="923330"/>
          </a:xfrm>
          <a:prstGeom prst="rect">
            <a:avLst/>
          </a:prstGeom>
        </p:spPr>
        <p:style>
          <a:lnRef idx="2">
            <a:schemeClr val="accent3"/>
          </a:lnRef>
          <a:fillRef idx="1">
            <a:schemeClr val="lt1"/>
          </a:fillRef>
          <a:effectRef idx="0">
            <a:schemeClr val="accent3"/>
          </a:effectRef>
          <a:fontRef idx="minor">
            <a:schemeClr val="dk1"/>
          </a:fontRef>
        </p:style>
        <p:txBody>
          <a:bodyPr wrap="none" lIns="91440" tIns="45720" rIns="91440" bIns="45720">
            <a:spAutoFit/>
          </a:bodyPr>
          <a:lstStyle/>
          <a:p>
            <a:pPr algn="ctr"/>
            <a:r>
              <a:rPr lang="fr-FR"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Importance Stratégique : </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980728"/>
            <a:ext cx="4992842" cy="923330"/>
          </a:xfrm>
          <a:prstGeom prst="rect">
            <a:avLst/>
          </a:prstGeom>
          <a:noFill/>
        </p:spPr>
        <p:txBody>
          <a:bodyPr wrap="none" lIns="91440" tIns="45720" rIns="91440" bIns="45720">
            <a:spAutoFit/>
          </a:bodyPr>
          <a:lstStyle/>
          <a:p>
            <a:pPr algn="ctr"/>
            <a:r>
              <a:rPr lang="fr-FR"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 Accessibilité</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ZoneTexte 4"/>
          <p:cNvSpPr txBox="1"/>
          <p:nvPr/>
        </p:nvSpPr>
        <p:spPr>
          <a:xfrm>
            <a:off x="755576" y="2852936"/>
            <a:ext cx="7920880" cy="2031325"/>
          </a:xfrm>
          <a:prstGeom prst="rect">
            <a:avLst/>
          </a:prstGeom>
          <a:noFill/>
        </p:spPr>
        <p:txBody>
          <a:bodyPr wrap="square" rtlCol="0">
            <a:spAutoFit/>
          </a:bodyPr>
          <a:lstStyle/>
          <a:p>
            <a:r>
              <a:rPr lang="fr-FR" dirty="0" smtClean="0">
                <a:latin typeface="Times New Roman" pitchFamily="18" charset="0"/>
                <a:cs typeface="Times New Roman" pitchFamily="18" charset="0"/>
              </a:rPr>
              <a:t>     L’accessibilité de la cible des fashionistas n’est pas très difficile. Les grandes entreprises peuvent suivre leur comportement d’achat, leurs attentes, leurs avis, grâce à différents moyens comme les cartes de fidélité qui recueillent un large panel d’informations sur le client, les boites de réclamations, ou boites à idées. De plus, étant donné que les achats de ces accros à la mode  sont de plus en plus effectués sur internet, il est de plus en plus facile de savoir qui est la personne ayant passé la commande, quelles sont ses habitudes d’achat grâce aux clics qui sont recensés.  </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5656" y="908720"/>
            <a:ext cx="6028510" cy="923330"/>
          </a:xfrm>
          <a:prstGeom prst="rect">
            <a:avLst/>
          </a:prstGeom>
        </p:spPr>
        <p:style>
          <a:lnRef idx="2">
            <a:schemeClr val="accent3"/>
          </a:lnRef>
          <a:fillRef idx="1">
            <a:schemeClr val="lt1"/>
          </a:fillRef>
          <a:effectRef idx="0">
            <a:schemeClr val="accent3"/>
          </a:effectRef>
          <a:fontRef idx="minor">
            <a:schemeClr val="dk1"/>
          </a:fontRef>
        </p:style>
        <p:txBody>
          <a:bodyPr wrap="none" lIns="91440" tIns="45720" rIns="91440" bIns="45720">
            <a:spAutoFit/>
          </a:bodyPr>
          <a:lstStyle/>
          <a:p>
            <a:pPr algn="ctr"/>
            <a:r>
              <a:rPr lang="fr-FR"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Comportements :</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Rectangle 2"/>
          <p:cNvSpPr/>
          <p:nvPr/>
        </p:nvSpPr>
        <p:spPr>
          <a:xfrm>
            <a:off x="0" y="2348880"/>
            <a:ext cx="9144000" cy="4247317"/>
          </a:xfrm>
          <a:prstGeom prst="rect">
            <a:avLst/>
          </a:prstGeom>
        </p:spPr>
        <p:txBody>
          <a:bodyPr wrap="square">
            <a:spAutoFit/>
          </a:bodyPr>
          <a:lstStyle/>
          <a:p>
            <a:r>
              <a:rPr lang="fr-FR" dirty="0" smtClean="0"/>
              <a:t>     </a:t>
            </a:r>
            <a:r>
              <a:rPr lang="fr-FR" dirty="0" smtClean="0">
                <a:latin typeface="Times New Roman" pitchFamily="18" charset="0"/>
                <a:cs typeface="Times New Roman" pitchFamily="18" charset="0"/>
              </a:rPr>
              <a:t>Les fashionistas on tendance en cette période de crise à avoir un comportement légèrement changeant malgré que leurs intentions restent les mêmes. Malgré </a:t>
            </a:r>
            <a:r>
              <a:rPr lang="fr-FR" dirty="0" smtClean="0">
                <a:latin typeface="Times New Roman" pitchFamily="18" charset="0"/>
                <a:cs typeface="Times New Roman" pitchFamily="18" charset="0"/>
              </a:rPr>
              <a:t>la </a:t>
            </a:r>
            <a:r>
              <a:rPr lang="fr-FR" dirty="0" smtClean="0">
                <a:latin typeface="Times New Roman" pitchFamily="18" charset="0"/>
                <a:cs typeface="Times New Roman" pitchFamily="18" charset="0"/>
              </a:rPr>
              <a:t>crise donc, ces fashionistas restent des accros de </a:t>
            </a:r>
            <a:r>
              <a:rPr lang="fr-FR" dirty="0" smtClean="0">
                <a:latin typeface="Times New Roman" pitchFamily="18" charset="0"/>
                <a:cs typeface="Times New Roman" pitchFamily="18" charset="0"/>
              </a:rPr>
              <a:t>mode </a:t>
            </a:r>
            <a:r>
              <a:rPr lang="fr-FR" dirty="0" smtClean="0">
                <a:latin typeface="Times New Roman" pitchFamily="18" charset="0"/>
                <a:cs typeface="Times New Roman" pitchFamily="18" charset="0"/>
              </a:rPr>
              <a:t>prêts à </a:t>
            </a:r>
            <a:r>
              <a:rPr lang="fr-FR" dirty="0" smtClean="0">
                <a:latin typeface="Times New Roman" pitchFamily="18" charset="0"/>
                <a:cs typeface="Times New Roman" pitchFamily="18" charset="0"/>
              </a:rPr>
              <a:t>tout pour continuer à garder le même style de vie. Avant </a:t>
            </a:r>
            <a:r>
              <a:rPr lang="fr-FR" dirty="0" smtClean="0">
                <a:latin typeface="Times New Roman" pitchFamily="18" charset="0"/>
                <a:cs typeface="Times New Roman" pitchFamily="18" charset="0"/>
              </a:rPr>
              <a:t>les fashionistas n’achetaient que des </a:t>
            </a:r>
            <a:r>
              <a:rPr lang="fr-FR" dirty="0" smtClean="0">
                <a:latin typeface="Times New Roman" pitchFamily="18" charset="0"/>
                <a:cs typeface="Times New Roman" pitchFamily="18" charset="0"/>
              </a:rPr>
              <a:t>marques chères, </a:t>
            </a:r>
            <a:r>
              <a:rPr lang="fr-FR" dirty="0" smtClean="0">
                <a:latin typeface="Times New Roman" pitchFamily="18" charset="0"/>
                <a:cs typeface="Times New Roman" pitchFamily="18" charset="0"/>
              </a:rPr>
              <a:t>payaient </a:t>
            </a:r>
            <a:r>
              <a:rPr lang="fr-FR" dirty="0" smtClean="0">
                <a:latin typeface="Times New Roman" pitchFamily="18" charset="0"/>
                <a:cs typeface="Times New Roman" pitchFamily="18" charset="0"/>
              </a:rPr>
              <a:t>la renommée de </a:t>
            </a:r>
            <a:r>
              <a:rPr lang="fr-FR" dirty="0" smtClean="0">
                <a:latin typeface="Times New Roman" pitchFamily="18" charset="0"/>
                <a:cs typeface="Times New Roman" pitchFamily="18" charset="0"/>
              </a:rPr>
              <a:t>celles-ci car elles aimaient </a:t>
            </a:r>
            <a:r>
              <a:rPr lang="fr-FR" dirty="0" smtClean="0">
                <a:latin typeface="Times New Roman" pitchFamily="18" charset="0"/>
                <a:cs typeface="Times New Roman" pitchFamily="18" charset="0"/>
              </a:rPr>
              <a:t>se payer du chic. </a:t>
            </a:r>
            <a:r>
              <a:rPr lang="fr-FR" dirty="0" smtClean="0">
                <a:latin typeface="Times New Roman" pitchFamily="18" charset="0"/>
                <a:cs typeface="Times New Roman" pitchFamily="18" charset="0"/>
              </a:rPr>
              <a:t>Aujourd'hui, à l’heure où la crise est toujours présente,</a:t>
            </a: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les </a:t>
            </a:r>
            <a:r>
              <a:rPr lang="fr-FR" dirty="0" smtClean="0">
                <a:latin typeface="Times New Roman" pitchFamily="18" charset="0"/>
                <a:cs typeface="Times New Roman" pitchFamily="18" charset="0"/>
              </a:rPr>
              <a:t>fashionistas font désormais salon sur le net. Les bloggeuses ne font plus que commenter les tendances et afficher leur style. Elles vident leur placard et troquent habits et bons plans. Elles deviennent </a:t>
            </a:r>
            <a:r>
              <a:rPr lang="fr-FR" dirty="0" smtClean="0">
                <a:latin typeface="Times New Roman" pitchFamily="18" charset="0"/>
                <a:cs typeface="Times New Roman" pitchFamily="18" charset="0"/>
              </a:rPr>
              <a:t>des blog-troqueuses</a:t>
            </a:r>
            <a:r>
              <a:rPr lang="fr-FR" dirty="0" smtClean="0">
                <a:latin typeface="Times New Roman" pitchFamily="18" charset="0"/>
                <a:cs typeface="Times New Roman" pitchFamily="18" charset="0"/>
              </a:rPr>
              <a:t>. </a:t>
            </a:r>
          </a:p>
          <a:p>
            <a:pPr lvl="0"/>
            <a:r>
              <a:rPr lang="fr-FR" dirty="0" smtClean="0">
                <a:latin typeface="Times New Roman" pitchFamily="18" charset="0"/>
                <a:cs typeface="Times New Roman" pitchFamily="18" charset="0"/>
              </a:rPr>
              <a:t>     La </a:t>
            </a:r>
            <a:r>
              <a:rPr lang="fr-FR" dirty="0" smtClean="0">
                <a:latin typeface="Times New Roman" pitchFamily="18" charset="0"/>
                <a:cs typeface="Times New Roman" pitchFamily="18" charset="0"/>
              </a:rPr>
              <a:t>mode est au </a:t>
            </a:r>
            <a:r>
              <a:rPr lang="fr-FR" dirty="0" smtClean="0">
                <a:latin typeface="Times New Roman" pitchFamily="18" charset="0"/>
                <a:cs typeface="Times New Roman" pitchFamily="18" charset="0"/>
              </a:rPr>
              <a:t>récession </a:t>
            </a:r>
            <a:r>
              <a:rPr lang="fr-FR" dirty="0" smtClean="0">
                <a:latin typeface="Times New Roman" pitchFamily="18" charset="0"/>
                <a:cs typeface="Times New Roman" pitchFamily="18" charset="0"/>
              </a:rPr>
              <a:t>chic, au cheap and chic. Les ventes de ces "vides dressing" permettent d'arrondir les fins de mois et de se redonner les moyens de succomber aux achats compulsifs. Cette folie du chic en un clic a débuté dans les pays anglophones qui ont ressenti très vite les effets de la récession et débarque maintenant dans la ville de l'élégance : Paris. C'est devenu </a:t>
            </a:r>
            <a:r>
              <a:rPr lang="fr-FR" dirty="0" smtClean="0">
                <a:latin typeface="Times New Roman" pitchFamily="18" charset="0"/>
                <a:cs typeface="Times New Roman" pitchFamily="18" charset="0"/>
              </a:rPr>
              <a:t>le  »must » en </a:t>
            </a:r>
            <a:r>
              <a:rPr lang="fr-FR" dirty="0" smtClean="0">
                <a:latin typeface="Times New Roman" pitchFamily="18" charset="0"/>
                <a:cs typeface="Times New Roman" pitchFamily="18" charset="0"/>
              </a:rPr>
              <a:t>matière de mode</a:t>
            </a:r>
            <a:r>
              <a:rPr lang="fr-FR" dirty="0" smtClean="0">
                <a:latin typeface="Times New Roman" pitchFamily="18" charset="0"/>
                <a:cs typeface="Times New Roman" pitchFamily="18" charset="0"/>
              </a:rPr>
              <a:t>. Les fashionistas sont donc bien </a:t>
            </a:r>
            <a:r>
              <a:rPr lang="fr-FR" dirty="0" smtClean="0">
                <a:latin typeface="Times New Roman" pitchFamily="18" charset="0"/>
                <a:cs typeface="Times New Roman" pitchFamily="18" charset="0"/>
              </a:rPr>
              <a:t>les plus impliqués dans </a:t>
            </a:r>
            <a:r>
              <a:rPr lang="fr-FR" dirty="0" smtClean="0">
                <a:latin typeface="Times New Roman" pitchFamily="18" charset="0"/>
                <a:cs typeface="Times New Roman" pitchFamily="18" charset="0"/>
              </a:rPr>
              <a:t>le monde de la mode et </a:t>
            </a:r>
            <a:r>
              <a:rPr lang="fr-FR" dirty="0" smtClean="0">
                <a:latin typeface="Times New Roman" pitchFamily="18" charset="0"/>
                <a:cs typeface="Times New Roman" pitchFamily="18" charset="0"/>
              </a:rPr>
              <a:t>totalement convaincus par les grandes marques</a:t>
            </a:r>
            <a:r>
              <a:rPr lang="fr-FR" dirty="0" smtClean="0">
                <a:latin typeface="Times New Roman" pitchFamily="18" charset="0"/>
                <a:cs typeface="Times New Roman" pitchFamily="18" charset="0"/>
              </a:rPr>
              <a:t>.</a:t>
            </a:r>
            <a:endParaRPr lang="fr-FR" dirty="0" smtClean="0">
              <a:latin typeface="Times New Roman" pitchFamily="18" charset="0"/>
              <a:cs typeface="Times New Roman" pitchFamily="18" charset="0"/>
            </a:endParaRPr>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1520" y="908720"/>
            <a:ext cx="2016224" cy="369332"/>
          </a:xfrm>
          <a:prstGeom prst="rect">
            <a:avLst/>
          </a:prstGeom>
          <a:noFill/>
        </p:spPr>
        <p:txBody>
          <a:bodyPr wrap="square" rtlCol="0">
            <a:spAutoFit/>
          </a:bodyPr>
          <a:lstStyle/>
          <a:p>
            <a:r>
              <a:rPr lang="fr-FR" b="1" dirty="0" smtClean="0">
                <a:latin typeface="Times New Roman" pitchFamily="18" charset="0"/>
                <a:cs typeface="Times New Roman" pitchFamily="18" charset="0"/>
              </a:rPr>
              <a:t>La carte mentale : </a:t>
            </a:r>
            <a:endParaRPr lang="fr-FR" b="1" dirty="0">
              <a:latin typeface="Times New Roman" pitchFamily="18" charset="0"/>
              <a:cs typeface="Times New Roman" pitchFamily="18" charset="0"/>
            </a:endParaRPr>
          </a:p>
        </p:txBody>
      </p:sp>
      <p:sp>
        <p:nvSpPr>
          <p:cNvPr id="3" name="ZoneTexte 2"/>
          <p:cNvSpPr txBox="1"/>
          <p:nvPr/>
        </p:nvSpPr>
        <p:spPr>
          <a:xfrm>
            <a:off x="3131840" y="3284984"/>
            <a:ext cx="3384376" cy="64633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tx1"/>
            </a:solidFill>
          </a:ln>
        </p:spPr>
        <p:txBody>
          <a:bodyPr wrap="square" rtlCol="0">
            <a:spAutoFit/>
          </a:bodyPr>
          <a:lstStyle/>
          <a:p>
            <a:r>
              <a:rPr lang="fr-FR" b="1" dirty="0" smtClean="0">
                <a:latin typeface="Times New Roman" pitchFamily="18" charset="0"/>
                <a:cs typeface="Times New Roman" pitchFamily="18" charset="0"/>
              </a:rPr>
              <a:t>Comment exploiter la cible des consommateurs face à la mode?</a:t>
            </a:r>
            <a:endParaRPr lang="fr-FR" b="1" dirty="0">
              <a:latin typeface="Times New Roman" pitchFamily="18" charset="0"/>
              <a:cs typeface="Times New Roman" pitchFamily="18" charset="0"/>
            </a:endParaRPr>
          </a:p>
        </p:txBody>
      </p:sp>
      <p:sp>
        <p:nvSpPr>
          <p:cNvPr id="4" name="ZoneTexte 3"/>
          <p:cNvSpPr txBox="1"/>
          <p:nvPr/>
        </p:nvSpPr>
        <p:spPr>
          <a:xfrm>
            <a:off x="539552" y="4437112"/>
            <a:ext cx="2376264" cy="584775"/>
          </a:xfrm>
          <a:prstGeom prst="rect">
            <a:avLst/>
          </a:prstGeom>
          <a:solidFill>
            <a:srgbClr val="FF0000"/>
          </a:solidFill>
          <a:ln>
            <a:solidFill>
              <a:schemeClr val="tx1"/>
            </a:solidFill>
          </a:ln>
        </p:spPr>
        <p:txBody>
          <a:bodyPr wrap="square" rtlCol="0">
            <a:spAutoFit/>
          </a:bodyPr>
          <a:lstStyle/>
          <a:p>
            <a:pPr algn="ctr"/>
            <a:r>
              <a:rPr lang="fr-FR" sz="1600" b="1" dirty="0" smtClean="0">
                <a:latin typeface="Times New Roman" pitchFamily="18" charset="0"/>
                <a:cs typeface="Times New Roman" pitchFamily="18" charset="0"/>
              </a:rPr>
              <a:t>Quelle cible de consommateurs choisir?</a:t>
            </a:r>
            <a:endParaRPr lang="fr-FR" sz="1600" b="1" dirty="0">
              <a:latin typeface="Times New Roman" pitchFamily="18" charset="0"/>
              <a:cs typeface="Times New Roman" pitchFamily="18" charset="0"/>
            </a:endParaRPr>
          </a:p>
        </p:txBody>
      </p:sp>
      <p:sp>
        <p:nvSpPr>
          <p:cNvPr id="5" name="ZoneTexte 4"/>
          <p:cNvSpPr txBox="1"/>
          <p:nvPr/>
        </p:nvSpPr>
        <p:spPr>
          <a:xfrm>
            <a:off x="2195736" y="5373216"/>
            <a:ext cx="1259632" cy="338554"/>
          </a:xfrm>
          <a:prstGeom prst="rect">
            <a:avLst/>
          </a:prstGeom>
          <a:solidFill>
            <a:schemeClr val="bg1"/>
          </a:solidFill>
          <a:ln>
            <a:solidFill>
              <a:schemeClr val="tx1"/>
            </a:solidFill>
          </a:ln>
        </p:spPr>
        <p:txBody>
          <a:bodyPr wrap="square" rtlCol="0">
            <a:spAutoFit/>
          </a:bodyPr>
          <a:lstStyle/>
          <a:p>
            <a:r>
              <a:rPr lang="fr-FR" sz="1600" dirty="0" smtClean="0">
                <a:latin typeface="Times New Roman" pitchFamily="18" charset="0"/>
                <a:cs typeface="Times New Roman" pitchFamily="18" charset="0"/>
              </a:rPr>
              <a:t>Accessibilité</a:t>
            </a:r>
            <a:endParaRPr lang="fr-FR" sz="1600" dirty="0">
              <a:latin typeface="Times New Roman" pitchFamily="18" charset="0"/>
              <a:cs typeface="Times New Roman" pitchFamily="18" charset="0"/>
            </a:endParaRPr>
          </a:p>
        </p:txBody>
      </p:sp>
      <p:sp>
        <p:nvSpPr>
          <p:cNvPr id="6" name="ZoneTexte 5"/>
          <p:cNvSpPr txBox="1"/>
          <p:nvPr/>
        </p:nvSpPr>
        <p:spPr>
          <a:xfrm>
            <a:off x="179512" y="5373216"/>
            <a:ext cx="1656184" cy="338554"/>
          </a:xfrm>
          <a:prstGeom prst="rect">
            <a:avLst/>
          </a:prstGeom>
          <a:solidFill>
            <a:schemeClr val="bg1"/>
          </a:solidFill>
          <a:ln>
            <a:solidFill>
              <a:schemeClr val="tx1"/>
            </a:solidFill>
          </a:ln>
        </p:spPr>
        <p:txBody>
          <a:bodyPr wrap="square" rtlCol="0">
            <a:spAutoFit/>
          </a:bodyPr>
          <a:lstStyle/>
          <a:p>
            <a:pPr algn="ctr"/>
            <a:r>
              <a:rPr lang="fr-FR" sz="1600" dirty="0" smtClean="0">
                <a:latin typeface="Times New Roman" pitchFamily="18" charset="0"/>
                <a:cs typeface="Times New Roman" pitchFamily="18" charset="0"/>
              </a:rPr>
              <a:t>Intérêt de la cible</a:t>
            </a:r>
            <a:endParaRPr lang="fr-FR" sz="1600" dirty="0">
              <a:latin typeface="Times New Roman" pitchFamily="18" charset="0"/>
              <a:cs typeface="Times New Roman" pitchFamily="18" charset="0"/>
            </a:endParaRPr>
          </a:p>
        </p:txBody>
      </p:sp>
      <p:sp>
        <p:nvSpPr>
          <p:cNvPr id="7" name="ZoneTexte 6"/>
          <p:cNvSpPr txBox="1"/>
          <p:nvPr/>
        </p:nvSpPr>
        <p:spPr>
          <a:xfrm>
            <a:off x="5868144" y="4653136"/>
            <a:ext cx="2592288" cy="338554"/>
          </a:xfrm>
          <a:prstGeom prst="rect">
            <a:avLst/>
          </a:prstGeom>
          <a:solidFill>
            <a:schemeClr val="accent2"/>
          </a:solidFill>
          <a:ln>
            <a:solidFill>
              <a:schemeClr val="tx1"/>
            </a:solidFill>
          </a:ln>
        </p:spPr>
        <p:txBody>
          <a:bodyPr wrap="square" rtlCol="0">
            <a:spAutoFit/>
          </a:bodyPr>
          <a:lstStyle/>
          <a:p>
            <a:r>
              <a:rPr lang="fr-FR" sz="1600" b="1" dirty="0" smtClean="0">
                <a:latin typeface="Times New Roman" pitchFamily="18" charset="0"/>
                <a:cs typeface="Times New Roman" pitchFamily="18" charset="0"/>
              </a:rPr>
              <a:t>Comment communiquer?</a:t>
            </a:r>
            <a:endParaRPr lang="fr-FR" sz="1600" b="1" dirty="0">
              <a:latin typeface="Times New Roman" pitchFamily="18" charset="0"/>
              <a:cs typeface="Times New Roman" pitchFamily="18" charset="0"/>
            </a:endParaRPr>
          </a:p>
        </p:txBody>
      </p:sp>
      <p:sp>
        <p:nvSpPr>
          <p:cNvPr id="8" name="ZoneTexte 7"/>
          <p:cNvSpPr txBox="1"/>
          <p:nvPr/>
        </p:nvSpPr>
        <p:spPr>
          <a:xfrm>
            <a:off x="6444208" y="5229200"/>
            <a:ext cx="1440160" cy="338554"/>
          </a:xfrm>
          <a:prstGeom prst="rect">
            <a:avLst/>
          </a:prstGeom>
          <a:solidFill>
            <a:schemeClr val="bg1"/>
          </a:solidFill>
          <a:ln>
            <a:solidFill>
              <a:schemeClr val="tx1"/>
            </a:solidFill>
          </a:ln>
        </p:spPr>
        <p:txBody>
          <a:bodyPr wrap="square" rtlCol="0">
            <a:spAutoFit/>
          </a:bodyPr>
          <a:lstStyle/>
          <a:p>
            <a:r>
              <a:rPr lang="fr-FR" sz="1600" dirty="0" smtClean="0">
                <a:latin typeface="Times New Roman" pitchFamily="18" charset="0"/>
                <a:cs typeface="Times New Roman" pitchFamily="18" charset="0"/>
              </a:rPr>
              <a:t>Quels médias?</a:t>
            </a:r>
            <a:endParaRPr lang="fr-FR" sz="1600" dirty="0">
              <a:latin typeface="Times New Roman" pitchFamily="18" charset="0"/>
              <a:cs typeface="Times New Roman" pitchFamily="18" charset="0"/>
            </a:endParaRPr>
          </a:p>
        </p:txBody>
      </p:sp>
      <p:sp>
        <p:nvSpPr>
          <p:cNvPr id="9" name="ZoneTexte 8"/>
          <p:cNvSpPr txBox="1"/>
          <p:nvPr/>
        </p:nvSpPr>
        <p:spPr>
          <a:xfrm>
            <a:off x="971600" y="2420888"/>
            <a:ext cx="2232248" cy="338554"/>
          </a:xfrm>
          <a:prstGeom prst="rect">
            <a:avLst/>
          </a:prstGeom>
          <a:solidFill>
            <a:srgbClr val="00B050"/>
          </a:solidFill>
          <a:ln>
            <a:solidFill>
              <a:schemeClr val="tx1"/>
            </a:solidFill>
          </a:ln>
        </p:spPr>
        <p:txBody>
          <a:bodyPr wrap="square" rtlCol="0">
            <a:spAutoFit/>
          </a:bodyPr>
          <a:lstStyle/>
          <a:p>
            <a:pPr algn="ctr"/>
            <a:r>
              <a:rPr lang="fr-FR" sz="1600" b="1" dirty="0" smtClean="0">
                <a:latin typeface="Times New Roman" pitchFamily="18" charset="0"/>
                <a:cs typeface="Times New Roman" pitchFamily="18" charset="0"/>
              </a:rPr>
              <a:t>Qui sont les cibles?</a:t>
            </a:r>
            <a:endParaRPr lang="fr-FR" sz="1600" b="1" dirty="0">
              <a:latin typeface="Times New Roman" pitchFamily="18" charset="0"/>
              <a:cs typeface="Times New Roman" pitchFamily="18" charset="0"/>
            </a:endParaRPr>
          </a:p>
        </p:txBody>
      </p:sp>
      <p:sp>
        <p:nvSpPr>
          <p:cNvPr id="10" name="ZoneTexte 9"/>
          <p:cNvSpPr txBox="1"/>
          <p:nvPr/>
        </p:nvSpPr>
        <p:spPr>
          <a:xfrm>
            <a:off x="5940152" y="2348880"/>
            <a:ext cx="2448272" cy="338554"/>
          </a:xfrm>
          <a:prstGeom prst="rect">
            <a:avLst/>
          </a:prstGeom>
          <a:solidFill>
            <a:srgbClr val="FFFF00"/>
          </a:solidFill>
          <a:ln>
            <a:solidFill>
              <a:schemeClr val="tx1"/>
            </a:solidFill>
          </a:ln>
        </p:spPr>
        <p:txBody>
          <a:bodyPr wrap="square" rtlCol="0">
            <a:spAutoFit/>
          </a:bodyPr>
          <a:lstStyle/>
          <a:p>
            <a:pPr algn="ctr"/>
            <a:r>
              <a:rPr lang="fr-FR" sz="1600" b="1" dirty="0" smtClean="0">
                <a:latin typeface="Times New Roman" pitchFamily="18" charset="0"/>
                <a:cs typeface="Times New Roman" pitchFamily="18" charset="0"/>
              </a:rPr>
              <a:t>Lieu d’achat de ces cibles</a:t>
            </a:r>
            <a:endParaRPr lang="fr-FR" sz="1600" b="1" dirty="0">
              <a:latin typeface="Times New Roman" pitchFamily="18" charset="0"/>
              <a:cs typeface="Times New Roman" pitchFamily="18" charset="0"/>
            </a:endParaRPr>
          </a:p>
        </p:txBody>
      </p:sp>
      <p:cxnSp>
        <p:nvCxnSpPr>
          <p:cNvPr id="12" name="Connecteur droit avec flèche 11"/>
          <p:cNvCxnSpPr>
            <a:stCxn id="4" idx="2"/>
            <a:endCxn id="6" idx="0"/>
          </p:cNvCxnSpPr>
          <p:nvPr/>
        </p:nvCxnSpPr>
        <p:spPr>
          <a:xfrm flipH="1">
            <a:off x="1007604" y="5021887"/>
            <a:ext cx="720080" cy="35132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a:stCxn id="4" idx="2"/>
            <a:endCxn id="5" idx="0"/>
          </p:cNvCxnSpPr>
          <p:nvPr/>
        </p:nvCxnSpPr>
        <p:spPr>
          <a:xfrm>
            <a:off x="1727684" y="5021887"/>
            <a:ext cx="1097868" cy="35132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a:endCxn id="4" idx="0"/>
          </p:cNvCxnSpPr>
          <p:nvPr/>
        </p:nvCxnSpPr>
        <p:spPr>
          <a:xfrm flipH="1">
            <a:off x="1727684" y="3933056"/>
            <a:ext cx="3060340" cy="50405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a:endCxn id="7" idx="0"/>
          </p:cNvCxnSpPr>
          <p:nvPr/>
        </p:nvCxnSpPr>
        <p:spPr>
          <a:xfrm>
            <a:off x="4788024" y="3933056"/>
            <a:ext cx="2376264" cy="72008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a:endCxn id="9" idx="2"/>
          </p:cNvCxnSpPr>
          <p:nvPr/>
        </p:nvCxnSpPr>
        <p:spPr>
          <a:xfrm flipH="1" flipV="1">
            <a:off x="2087724" y="2759442"/>
            <a:ext cx="2700300" cy="52554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a:endCxn id="10" idx="2"/>
          </p:cNvCxnSpPr>
          <p:nvPr/>
        </p:nvCxnSpPr>
        <p:spPr>
          <a:xfrm flipV="1">
            <a:off x="4788024" y="2687434"/>
            <a:ext cx="2376264" cy="59755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a:stCxn id="7" idx="2"/>
            <a:endCxn id="8" idx="0"/>
          </p:cNvCxnSpPr>
          <p:nvPr/>
        </p:nvCxnSpPr>
        <p:spPr>
          <a:xfrm>
            <a:off x="7164288" y="4991690"/>
            <a:ext cx="0" cy="23751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a:stCxn id="5" idx="2"/>
          </p:cNvCxnSpPr>
          <p:nvPr/>
        </p:nvCxnSpPr>
        <p:spPr>
          <a:xfrm flipH="1">
            <a:off x="1979712" y="5711770"/>
            <a:ext cx="845840" cy="37281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a:stCxn id="5" idx="2"/>
          </p:cNvCxnSpPr>
          <p:nvPr/>
        </p:nvCxnSpPr>
        <p:spPr>
          <a:xfrm>
            <a:off x="2825552" y="5711770"/>
            <a:ext cx="90264" cy="45353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a:off x="2843808" y="5733256"/>
            <a:ext cx="1080120" cy="36004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Connecteur droit avec flèche 35"/>
          <p:cNvCxnSpPr/>
          <p:nvPr/>
        </p:nvCxnSpPr>
        <p:spPr>
          <a:xfrm flipH="1" flipV="1">
            <a:off x="6300192" y="2060848"/>
            <a:ext cx="864096" cy="28803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Connecteur droit avec flèche 37"/>
          <p:cNvCxnSpPr/>
          <p:nvPr/>
        </p:nvCxnSpPr>
        <p:spPr>
          <a:xfrm flipH="1" flipV="1">
            <a:off x="6732240" y="1772816"/>
            <a:ext cx="504056" cy="57606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Connecteur droit avec flèche 40"/>
          <p:cNvCxnSpPr/>
          <p:nvPr/>
        </p:nvCxnSpPr>
        <p:spPr>
          <a:xfrm flipV="1">
            <a:off x="7236296" y="1628800"/>
            <a:ext cx="72008" cy="72008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Connecteur droit avec flèche 42"/>
          <p:cNvCxnSpPr/>
          <p:nvPr/>
        </p:nvCxnSpPr>
        <p:spPr>
          <a:xfrm flipV="1">
            <a:off x="7236296" y="1772816"/>
            <a:ext cx="576064" cy="57606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Connecteur droit avec flèche 44"/>
          <p:cNvCxnSpPr>
            <a:stCxn id="10" idx="0"/>
          </p:cNvCxnSpPr>
          <p:nvPr/>
        </p:nvCxnSpPr>
        <p:spPr>
          <a:xfrm flipV="1">
            <a:off x="7164288" y="2060848"/>
            <a:ext cx="936104" cy="28803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Connecteur droit avec flèche 47"/>
          <p:cNvCxnSpPr/>
          <p:nvPr/>
        </p:nvCxnSpPr>
        <p:spPr>
          <a:xfrm flipV="1">
            <a:off x="7236296" y="2276872"/>
            <a:ext cx="1296144" cy="7200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Connecteur droit avec flèche 51"/>
          <p:cNvCxnSpPr/>
          <p:nvPr/>
        </p:nvCxnSpPr>
        <p:spPr>
          <a:xfrm flipH="1" flipV="1">
            <a:off x="1043608" y="2276872"/>
            <a:ext cx="1008112" cy="1440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Connecteur droit avec flèche 53"/>
          <p:cNvCxnSpPr/>
          <p:nvPr/>
        </p:nvCxnSpPr>
        <p:spPr>
          <a:xfrm flipH="1" flipV="1">
            <a:off x="1259632" y="1916832"/>
            <a:ext cx="792088" cy="50405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Connecteur droit avec flèche 56"/>
          <p:cNvCxnSpPr>
            <a:stCxn id="9" idx="0"/>
          </p:cNvCxnSpPr>
          <p:nvPr/>
        </p:nvCxnSpPr>
        <p:spPr>
          <a:xfrm flipH="1" flipV="1">
            <a:off x="1691680" y="1700808"/>
            <a:ext cx="396044" cy="72008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Connecteur droit avec flèche 59"/>
          <p:cNvCxnSpPr>
            <a:stCxn id="9" idx="0"/>
          </p:cNvCxnSpPr>
          <p:nvPr/>
        </p:nvCxnSpPr>
        <p:spPr>
          <a:xfrm flipV="1">
            <a:off x="2087724" y="1628800"/>
            <a:ext cx="180020" cy="7920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Connecteur droit avec flèche 62"/>
          <p:cNvCxnSpPr/>
          <p:nvPr/>
        </p:nvCxnSpPr>
        <p:spPr>
          <a:xfrm flipV="1">
            <a:off x="2123728" y="1844824"/>
            <a:ext cx="648072" cy="57606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Connecteur droit avec flèche 65"/>
          <p:cNvCxnSpPr>
            <a:stCxn id="9" idx="0"/>
          </p:cNvCxnSpPr>
          <p:nvPr/>
        </p:nvCxnSpPr>
        <p:spPr>
          <a:xfrm flipV="1">
            <a:off x="2087724" y="2204864"/>
            <a:ext cx="972108" cy="21602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Connecteur droit avec flèche 73"/>
          <p:cNvCxnSpPr/>
          <p:nvPr/>
        </p:nvCxnSpPr>
        <p:spPr>
          <a:xfrm flipH="1">
            <a:off x="6300192" y="5589240"/>
            <a:ext cx="864096" cy="36004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Connecteur droit avec flèche 75"/>
          <p:cNvCxnSpPr>
            <a:stCxn id="8" idx="2"/>
          </p:cNvCxnSpPr>
          <p:nvPr/>
        </p:nvCxnSpPr>
        <p:spPr>
          <a:xfrm flipH="1">
            <a:off x="6660232" y="5567754"/>
            <a:ext cx="504056" cy="59755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Connecteur droit avec flèche 78"/>
          <p:cNvCxnSpPr>
            <a:stCxn id="8" idx="2"/>
          </p:cNvCxnSpPr>
          <p:nvPr/>
        </p:nvCxnSpPr>
        <p:spPr>
          <a:xfrm>
            <a:off x="7164288" y="5567754"/>
            <a:ext cx="0" cy="66955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2" name="Connecteur droit avec flèche 81"/>
          <p:cNvCxnSpPr/>
          <p:nvPr/>
        </p:nvCxnSpPr>
        <p:spPr>
          <a:xfrm>
            <a:off x="7164288" y="5589240"/>
            <a:ext cx="504056" cy="57606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5" name="Connecteur droit avec flèche 84"/>
          <p:cNvCxnSpPr/>
          <p:nvPr/>
        </p:nvCxnSpPr>
        <p:spPr>
          <a:xfrm>
            <a:off x="7164288" y="5589240"/>
            <a:ext cx="864096" cy="43204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8" name="ZoneTexte 87"/>
          <p:cNvSpPr txBox="1"/>
          <p:nvPr/>
        </p:nvSpPr>
        <p:spPr>
          <a:xfrm>
            <a:off x="3059832" y="1988840"/>
            <a:ext cx="2016224" cy="307777"/>
          </a:xfrm>
          <a:prstGeom prst="rect">
            <a:avLst/>
          </a:prstGeom>
          <a:noFill/>
        </p:spPr>
        <p:txBody>
          <a:bodyPr wrap="square" rtlCol="0">
            <a:spAutoFit/>
          </a:bodyPr>
          <a:lstStyle/>
          <a:p>
            <a:r>
              <a:rPr lang="fr-FR" sz="1400" dirty="0" smtClean="0">
                <a:latin typeface="Times New Roman" pitchFamily="18" charset="0"/>
                <a:cs typeface="Times New Roman" pitchFamily="18" charset="0"/>
              </a:rPr>
              <a:t>Comportement d’achat</a:t>
            </a:r>
            <a:endParaRPr lang="fr-FR" sz="1400" dirty="0">
              <a:latin typeface="Times New Roman" pitchFamily="18" charset="0"/>
              <a:cs typeface="Times New Roman" pitchFamily="18" charset="0"/>
            </a:endParaRPr>
          </a:p>
        </p:txBody>
      </p:sp>
      <p:sp>
        <p:nvSpPr>
          <p:cNvPr id="89" name="ZoneTexte 88"/>
          <p:cNvSpPr txBox="1"/>
          <p:nvPr/>
        </p:nvSpPr>
        <p:spPr>
          <a:xfrm>
            <a:off x="2771800" y="1628800"/>
            <a:ext cx="936104" cy="307777"/>
          </a:xfrm>
          <a:prstGeom prst="rect">
            <a:avLst/>
          </a:prstGeom>
          <a:noFill/>
        </p:spPr>
        <p:txBody>
          <a:bodyPr wrap="square" rtlCol="0">
            <a:spAutoFit/>
          </a:bodyPr>
          <a:lstStyle/>
          <a:p>
            <a:r>
              <a:rPr lang="fr-FR" sz="1400" dirty="0" smtClean="0">
                <a:latin typeface="Times New Roman" pitchFamily="18" charset="0"/>
                <a:cs typeface="Times New Roman" pitchFamily="18" charset="0"/>
              </a:rPr>
              <a:t>âge</a:t>
            </a:r>
            <a:endParaRPr lang="fr-FR" sz="1400" dirty="0">
              <a:latin typeface="Times New Roman" pitchFamily="18" charset="0"/>
              <a:cs typeface="Times New Roman" pitchFamily="18" charset="0"/>
            </a:endParaRPr>
          </a:p>
        </p:txBody>
      </p:sp>
      <p:sp>
        <p:nvSpPr>
          <p:cNvPr id="90" name="ZoneTexte 89"/>
          <p:cNvSpPr txBox="1"/>
          <p:nvPr/>
        </p:nvSpPr>
        <p:spPr>
          <a:xfrm>
            <a:off x="2123728" y="1340768"/>
            <a:ext cx="864096" cy="307777"/>
          </a:xfrm>
          <a:prstGeom prst="rect">
            <a:avLst/>
          </a:prstGeom>
          <a:noFill/>
        </p:spPr>
        <p:txBody>
          <a:bodyPr wrap="square" rtlCol="0">
            <a:spAutoFit/>
          </a:bodyPr>
          <a:lstStyle/>
          <a:p>
            <a:r>
              <a:rPr lang="fr-FR" sz="1400" dirty="0" smtClean="0">
                <a:latin typeface="Times New Roman" pitchFamily="18" charset="0"/>
                <a:cs typeface="Times New Roman" pitchFamily="18" charset="0"/>
              </a:rPr>
              <a:t>sexe</a:t>
            </a:r>
            <a:endParaRPr lang="fr-FR" sz="1400" dirty="0">
              <a:latin typeface="Times New Roman" pitchFamily="18" charset="0"/>
              <a:cs typeface="Times New Roman" pitchFamily="18" charset="0"/>
            </a:endParaRPr>
          </a:p>
        </p:txBody>
      </p:sp>
      <p:sp>
        <p:nvSpPr>
          <p:cNvPr id="91" name="ZoneTexte 90"/>
          <p:cNvSpPr txBox="1"/>
          <p:nvPr/>
        </p:nvSpPr>
        <p:spPr>
          <a:xfrm>
            <a:off x="1187624" y="1412776"/>
            <a:ext cx="936104" cy="307777"/>
          </a:xfrm>
          <a:prstGeom prst="rect">
            <a:avLst/>
          </a:prstGeom>
          <a:noFill/>
        </p:spPr>
        <p:txBody>
          <a:bodyPr wrap="square" rtlCol="0">
            <a:spAutoFit/>
          </a:bodyPr>
          <a:lstStyle/>
          <a:p>
            <a:r>
              <a:rPr lang="fr-FR" sz="1400" dirty="0" smtClean="0">
                <a:latin typeface="Times New Roman" pitchFamily="18" charset="0"/>
                <a:cs typeface="Times New Roman" pitchFamily="18" charset="0"/>
              </a:rPr>
              <a:t>diplôme</a:t>
            </a:r>
            <a:endParaRPr lang="fr-FR" sz="1400" dirty="0">
              <a:latin typeface="Times New Roman" pitchFamily="18" charset="0"/>
              <a:cs typeface="Times New Roman" pitchFamily="18" charset="0"/>
            </a:endParaRPr>
          </a:p>
        </p:txBody>
      </p:sp>
      <p:sp>
        <p:nvSpPr>
          <p:cNvPr id="92" name="ZoneTexte 91"/>
          <p:cNvSpPr txBox="1"/>
          <p:nvPr/>
        </p:nvSpPr>
        <p:spPr>
          <a:xfrm>
            <a:off x="0" y="1700808"/>
            <a:ext cx="1403648" cy="307777"/>
          </a:xfrm>
          <a:prstGeom prst="rect">
            <a:avLst/>
          </a:prstGeom>
          <a:noFill/>
        </p:spPr>
        <p:txBody>
          <a:bodyPr wrap="square" rtlCol="0">
            <a:spAutoFit/>
          </a:bodyPr>
          <a:lstStyle/>
          <a:p>
            <a:r>
              <a:rPr lang="fr-FR" sz="1400" dirty="0" smtClean="0">
                <a:latin typeface="Times New Roman" pitchFamily="18" charset="0"/>
                <a:cs typeface="Times New Roman" pitchFamily="18" charset="0"/>
              </a:rPr>
              <a:t>origine sociale</a:t>
            </a:r>
            <a:endParaRPr lang="fr-FR" sz="1400" dirty="0">
              <a:latin typeface="Times New Roman" pitchFamily="18" charset="0"/>
              <a:cs typeface="Times New Roman" pitchFamily="18" charset="0"/>
            </a:endParaRPr>
          </a:p>
        </p:txBody>
      </p:sp>
      <p:sp>
        <p:nvSpPr>
          <p:cNvPr id="93" name="ZoneTexte 92"/>
          <p:cNvSpPr txBox="1"/>
          <p:nvPr/>
        </p:nvSpPr>
        <p:spPr>
          <a:xfrm>
            <a:off x="0" y="2060848"/>
            <a:ext cx="1187624" cy="307777"/>
          </a:xfrm>
          <a:prstGeom prst="rect">
            <a:avLst/>
          </a:prstGeom>
          <a:noFill/>
        </p:spPr>
        <p:txBody>
          <a:bodyPr wrap="square" rtlCol="0">
            <a:spAutoFit/>
          </a:bodyPr>
          <a:lstStyle/>
          <a:p>
            <a:r>
              <a:rPr lang="fr-FR" sz="1400" dirty="0" smtClean="0">
                <a:latin typeface="Times New Roman" pitchFamily="18" charset="0"/>
                <a:cs typeface="Times New Roman" pitchFamily="18" charset="0"/>
              </a:rPr>
              <a:t>lieu d’achat</a:t>
            </a:r>
            <a:endParaRPr lang="fr-FR" sz="1400" dirty="0">
              <a:latin typeface="Times New Roman" pitchFamily="18" charset="0"/>
              <a:cs typeface="Times New Roman" pitchFamily="18" charset="0"/>
            </a:endParaRPr>
          </a:p>
        </p:txBody>
      </p:sp>
      <p:sp>
        <p:nvSpPr>
          <p:cNvPr id="94" name="ZoneTexte 93"/>
          <p:cNvSpPr txBox="1"/>
          <p:nvPr/>
        </p:nvSpPr>
        <p:spPr>
          <a:xfrm>
            <a:off x="5076056" y="1916832"/>
            <a:ext cx="1368152" cy="307777"/>
          </a:xfrm>
          <a:prstGeom prst="rect">
            <a:avLst/>
          </a:prstGeom>
          <a:noFill/>
        </p:spPr>
        <p:txBody>
          <a:bodyPr wrap="square" rtlCol="0">
            <a:spAutoFit/>
          </a:bodyPr>
          <a:lstStyle/>
          <a:p>
            <a:r>
              <a:rPr lang="fr-FR" sz="1400" dirty="0" smtClean="0">
                <a:latin typeface="Times New Roman" pitchFamily="18" charset="0"/>
                <a:cs typeface="Times New Roman" pitchFamily="18" charset="0"/>
              </a:rPr>
              <a:t>correspondance</a:t>
            </a:r>
            <a:endParaRPr lang="fr-FR" sz="1400" dirty="0">
              <a:latin typeface="Times New Roman" pitchFamily="18" charset="0"/>
              <a:cs typeface="Times New Roman" pitchFamily="18" charset="0"/>
            </a:endParaRPr>
          </a:p>
        </p:txBody>
      </p:sp>
      <p:sp>
        <p:nvSpPr>
          <p:cNvPr id="95" name="ZoneTexte 94"/>
          <p:cNvSpPr txBox="1"/>
          <p:nvPr/>
        </p:nvSpPr>
        <p:spPr>
          <a:xfrm>
            <a:off x="5364088" y="1556792"/>
            <a:ext cx="1368152" cy="307777"/>
          </a:xfrm>
          <a:prstGeom prst="rect">
            <a:avLst/>
          </a:prstGeom>
          <a:noFill/>
        </p:spPr>
        <p:txBody>
          <a:bodyPr wrap="square" rtlCol="0">
            <a:spAutoFit/>
          </a:bodyPr>
          <a:lstStyle/>
          <a:p>
            <a:r>
              <a:rPr lang="fr-FR" sz="1400" dirty="0" smtClean="0">
                <a:latin typeface="Times New Roman" pitchFamily="18" charset="0"/>
                <a:cs typeface="Times New Roman" pitchFamily="18" charset="0"/>
              </a:rPr>
              <a:t>Magasin de luxe</a:t>
            </a:r>
            <a:endParaRPr lang="fr-FR" sz="1400" dirty="0">
              <a:latin typeface="Times New Roman" pitchFamily="18" charset="0"/>
              <a:cs typeface="Times New Roman" pitchFamily="18" charset="0"/>
            </a:endParaRPr>
          </a:p>
        </p:txBody>
      </p:sp>
      <p:sp>
        <p:nvSpPr>
          <p:cNvPr id="96" name="ZoneTexte 95"/>
          <p:cNvSpPr txBox="1"/>
          <p:nvPr/>
        </p:nvSpPr>
        <p:spPr>
          <a:xfrm>
            <a:off x="6660232" y="1124744"/>
            <a:ext cx="1296144" cy="523220"/>
          </a:xfrm>
          <a:prstGeom prst="rect">
            <a:avLst/>
          </a:prstGeom>
          <a:noFill/>
        </p:spPr>
        <p:txBody>
          <a:bodyPr wrap="square" rtlCol="0">
            <a:spAutoFit/>
          </a:bodyPr>
          <a:lstStyle/>
          <a:p>
            <a:pPr algn="ctr"/>
            <a:r>
              <a:rPr lang="fr-FR" sz="1400" dirty="0" smtClean="0">
                <a:latin typeface="Times New Roman" pitchFamily="18" charset="0"/>
                <a:cs typeface="Times New Roman" pitchFamily="18" charset="0"/>
              </a:rPr>
              <a:t>Magasin grand public</a:t>
            </a:r>
            <a:endParaRPr lang="fr-FR" sz="1400" dirty="0">
              <a:latin typeface="Times New Roman" pitchFamily="18" charset="0"/>
              <a:cs typeface="Times New Roman" pitchFamily="18" charset="0"/>
            </a:endParaRPr>
          </a:p>
        </p:txBody>
      </p:sp>
      <p:sp>
        <p:nvSpPr>
          <p:cNvPr id="97" name="ZoneTexte 96"/>
          <p:cNvSpPr txBox="1"/>
          <p:nvPr/>
        </p:nvSpPr>
        <p:spPr>
          <a:xfrm>
            <a:off x="8172400" y="1844824"/>
            <a:ext cx="1152128" cy="307777"/>
          </a:xfrm>
          <a:prstGeom prst="rect">
            <a:avLst/>
          </a:prstGeom>
          <a:noFill/>
        </p:spPr>
        <p:txBody>
          <a:bodyPr wrap="square" rtlCol="0">
            <a:spAutoFit/>
          </a:bodyPr>
          <a:lstStyle/>
          <a:p>
            <a:r>
              <a:rPr lang="fr-FR" sz="1400" dirty="0" smtClean="0">
                <a:latin typeface="Times New Roman" pitchFamily="18" charset="0"/>
                <a:cs typeface="Times New Roman" pitchFamily="18" charset="0"/>
              </a:rPr>
              <a:t>GS</a:t>
            </a:r>
            <a:endParaRPr lang="fr-FR" sz="1400" dirty="0">
              <a:latin typeface="Times New Roman" pitchFamily="18" charset="0"/>
              <a:cs typeface="Times New Roman" pitchFamily="18" charset="0"/>
            </a:endParaRPr>
          </a:p>
        </p:txBody>
      </p:sp>
      <p:sp>
        <p:nvSpPr>
          <p:cNvPr id="99" name="ZoneTexte 98"/>
          <p:cNvSpPr txBox="1"/>
          <p:nvPr/>
        </p:nvSpPr>
        <p:spPr>
          <a:xfrm>
            <a:off x="8460432" y="2132856"/>
            <a:ext cx="539552" cy="307777"/>
          </a:xfrm>
          <a:prstGeom prst="rect">
            <a:avLst/>
          </a:prstGeom>
          <a:noFill/>
        </p:spPr>
        <p:txBody>
          <a:bodyPr wrap="square" rtlCol="0">
            <a:spAutoFit/>
          </a:bodyPr>
          <a:lstStyle/>
          <a:p>
            <a:r>
              <a:rPr lang="fr-FR" sz="1400" dirty="0" smtClean="0">
                <a:latin typeface="Times New Roman" pitchFamily="18" charset="0"/>
                <a:cs typeface="Times New Roman" pitchFamily="18" charset="0"/>
              </a:rPr>
              <a:t>GSS</a:t>
            </a:r>
            <a:endParaRPr lang="fr-FR" sz="1400" dirty="0">
              <a:latin typeface="Times New Roman" pitchFamily="18" charset="0"/>
              <a:cs typeface="Times New Roman" pitchFamily="18" charset="0"/>
            </a:endParaRPr>
          </a:p>
        </p:txBody>
      </p:sp>
      <p:sp>
        <p:nvSpPr>
          <p:cNvPr id="100" name="ZoneTexte 99"/>
          <p:cNvSpPr txBox="1"/>
          <p:nvPr/>
        </p:nvSpPr>
        <p:spPr>
          <a:xfrm>
            <a:off x="7884368" y="1484784"/>
            <a:ext cx="1259632" cy="307777"/>
          </a:xfrm>
          <a:prstGeom prst="rect">
            <a:avLst/>
          </a:prstGeom>
          <a:noFill/>
        </p:spPr>
        <p:txBody>
          <a:bodyPr wrap="square" rtlCol="0">
            <a:spAutoFit/>
          </a:bodyPr>
          <a:lstStyle/>
          <a:p>
            <a:r>
              <a:rPr lang="fr-FR" sz="1400" dirty="0" smtClean="0">
                <a:latin typeface="Times New Roman" pitchFamily="18" charset="0"/>
                <a:cs typeface="Times New Roman" pitchFamily="18" charset="0"/>
              </a:rPr>
              <a:t>internet</a:t>
            </a:r>
            <a:endParaRPr lang="fr-FR" sz="1400" dirty="0">
              <a:latin typeface="Times New Roman" pitchFamily="18" charset="0"/>
              <a:cs typeface="Times New Roman" pitchFamily="18" charset="0"/>
            </a:endParaRPr>
          </a:p>
        </p:txBody>
      </p:sp>
      <p:sp>
        <p:nvSpPr>
          <p:cNvPr id="101" name="ZoneTexte 100"/>
          <p:cNvSpPr txBox="1"/>
          <p:nvPr/>
        </p:nvSpPr>
        <p:spPr>
          <a:xfrm>
            <a:off x="8028384" y="5805264"/>
            <a:ext cx="1259632" cy="307777"/>
          </a:xfrm>
          <a:prstGeom prst="rect">
            <a:avLst/>
          </a:prstGeom>
          <a:noFill/>
        </p:spPr>
        <p:txBody>
          <a:bodyPr wrap="square" rtlCol="0">
            <a:spAutoFit/>
          </a:bodyPr>
          <a:lstStyle/>
          <a:p>
            <a:r>
              <a:rPr lang="fr-FR" sz="1400" dirty="0" smtClean="0">
                <a:latin typeface="Times New Roman" pitchFamily="18" charset="0"/>
                <a:cs typeface="Times New Roman" pitchFamily="18" charset="0"/>
              </a:rPr>
              <a:t>internet</a:t>
            </a:r>
            <a:endParaRPr lang="fr-FR" sz="1400" dirty="0">
              <a:latin typeface="Times New Roman" pitchFamily="18" charset="0"/>
              <a:cs typeface="Times New Roman" pitchFamily="18" charset="0"/>
            </a:endParaRPr>
          </a:p>
        </p:txBody>
      </p:sp>
      <p:cxnSp>
        <p:nvCxnSpPr>
          <p:cNvPr id="102" name="Connecteur droit avec flèche 101"/>
          <p:cNvCxnSpPr>
            <a:stCxn id="8" idx="2"/>
          </p:cNvCxnSpPr>
          <p:nvPr/>
        </p:nvCxnSpPr>
        <p:spPr>
          <a:xfrm flipH="1">
            <a:off x="6084168" y="5567754"/>
            <a:ext cx="1080120" cy="934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5" name="ZoneTexte 104"/>
          <p:cNvSpPr txBox="1"/>
          <p:nvPr/>
        </p:nvSpPr>
        <p:spPr>
          <a:xfrm>
            <a:off x="7596336" y="6093296"/>
            <a:ext cx="864096" cy="307777"/>
          </a:xfrm>
          <a:prstGeom prst="rect">
            <a:avLst/>
          </a:prstGeom>
          <a:noFill/>
        </p:spPr>
        <p:txBody>
          <a:bodyPr wrap="square" rtlCol="0">
            <a:spAutoFit/>
          </a:bodyPr>
          <a:lstStyle/>
          <a:p>
            <a:r>
              <a:rPr lang="fr-FR" sz="1400" dirty="0" smtClean="0">
                <a:latin typeface="Times New Roman" pitchFamily="18" charset="0"/>
                <a:cs typeface="Times New Roman" pitchFamily="18" charset="0"/>
              </a:rPr>
              <a:t>presse</a:t>
            </a:r>
            <a:endParaRPr lang="fr-FR" sz="1400" dirty="0">
              <a:latin typeface="Times New Roman" pitchFamily="18" charset="0"/>
              <a:cs typeface="Times New Roman" pitchFamily="18" charset="0"/>
            </a:endParaRPr>
          </a:p>
        </p:txBody>
      </p:sp>
      <p:sp>
        <p:nvSpPr>
          <p:cNvPr id="106" name="ZoneTexte 105"/>
          <p:cNvSpPr txBox="1"/>
          <p:nvPr/>
        </p:nvSpPr>
        <p:spPr>
          <a:xfrm>
            <a:off x="6948264" y="6237312"/>
            <a:ext cx="720080" cy="307777"/>
          </a:xfrm>
          <a:prstGeom prst="rect">
            <a:avLst/>
          </a:prstGeom>
          <a:noFill/>
        </p:spPr>
        <p:txBody>
          <a:bodyPr wrap="square" rtlCol="0">
            <a:spAutoFit/>
          </a:bodyPr>
          <a:lstStyle/>
          <a:p>
            <a:r>
              <a:rPr lang="fr-FR" sz="1400" dirty="0" smtClean="0">
                <a:latin typeface="Times New Roman" pitchFamily="18" charset="0"/>
                <a:cs typeface="Times New Roman" pitchFamily="18" charset="0"/>
              </a:rPr>
              <a:t>télé</a:t>
            </a:r>
            <a:endParaRPr lang="fr-FR" sz="1400" dirty="0">
              <a:latin typeface="Times New Roman" pitchFamily="18" charset="0"/>
              <a:cs typeface="Times New Roman" pitchFamily="18" charset="0"/>
            </a:endParaRPr>
          </a:p>
        </p:txBody>
      </p:sp>
      <p:sp>
        <p:nvSpPr>
          <p:cNvPr id="107" name="ZoneTexte 106"/>
          <p:cNvSpPr txBox="1"/>
          <p:nvPr/>
        </p:nvSpPr>
        <p:spPr>
          <a:xfrm>
            <a:off x="6372200" y="6165304"/>
            <a:ext cx="648072" cy="307777"/>
          </a:xfrm>
          <a:prstGeom prst="rect">
            <a:avLst/>
          </a:prstGeom>
          <a:noFill/>
        </p:spPr>
        <p:txBody>
          <a:bodyPr wrap="square" rtlCol="0">
            <a:spAutoFit/>
          </a:bodyPr>
          <a:lstStyle/>
          <a:p>
            <a:r>
              <a:rPr lang="fr-FR" sz="1400" dirty="0" smtClean="0">
                <a:latin typeface="Times New Roman" pitchFamily="18" charset="0"/>
                <a:cs typeface="Times New Roman" pitchFamily="18" charset="0"/>
              </a:rPr>
              <a:t>Radio</a:t>
            </a:r>
            <a:endParaRPr lang="fr-FR" sz="1400" dirty="0">
              <a:latin typeface="Times New Roman" pitchFamily="18" charset="0"/>
              <a:cs typeface="Times New Roman" pitchFamily="18" charset="0"/>
            </a:endParaRPr>
          </a:p>
        </p:txBody>
      </p:sp>
      <p:sp>
        <p:nvSpPr>
          <p:cNvPr id="108" name="ZoneTexte 107"/>
          <p:cNvSpPr txBox="1"/>
          <p:nvPr/>
        </p:nvSpPr>
        <p:spPr>
          <a:xfrm>
            <a:off x="5508104" y="5805264"/>
            <a:ext cx="1152128" cy="307777"/>
          </a:xfrm>
          <a:prstGeom prst="rect">
            <a:avLst/>
          </a:prstGeom>
          <a:noFill/>
        </p:spPr>
        <p:txBody>
          <a:bodyPr wrap="square" rtlCol="0">
            <a:spAutoFit/>
          </a:bodyPr>
          <a:lstStyle/>
          <a:p>
            <a:r>
              <a:rPr lang="fr-FR" sz="1400" dirty="0" smtClean="0">
                <a:latin typeface="Times New Roman" pitchFamily="18" charset="0"/>
                <a:cs typeface="Times New Roman" pitchFamily="18" charset="0"/>
              </a:rPr>
              <a:t>téléphone</a:t>
            </a:r>
            <a:endParaRPr lang="fr-FR" sz="1400" dirty="0">
              <a:latin typeface="Times New Roman" pitchFamily="18" charset="0"/>
              <a:cs typeface="Times New Roman" pitchFamily="18" charset="0"/>
            </a:endParaRPr>
          </a:p>
        </p:txBody>
      </p:sp>
      <p:sp>
        <p:nvSpPr>
          <p:cNvPr id="109" name="ZoneTexte 108"/>
          <p:cNvSpPr txBox="1"/>
          <p:nvPr/>
        </p:nvSpPr>
        <p:spPr>
          <a:xfrm>
            <a:off x="5292080" y="5445224"/>
            <a:ext cx="1152128" cy="307777"/>
          </a:xfrm>
          <a:prstGeom prst="rect">
            <a:avLst/>
          </a:prstGeom>
          <a:noFill/>
        </p:spPr>
        <p:txBody>
          <a:bodyPr wrap="square" rtlCol="0">
            <a:spAutoFit/>
          </a:bodyPr>
          <a:lstStyle/>
          <a:p>
            <a:r>
              <a:rPr lang="fr-FR" sz="1400" dirty="0" smtClean="0">
                <a:latin typeface="Times New Roman" pitchFamily="18" charset="0"/>
                <a:cs typeface="Times New Roman" pitchFamily="18" charset="0"/>
              </a:rPr>
              <a:t>affichage</a:t>
            </a:r>
            <a:endParaRPr lang="fr-FR" sz="1400" dirty="0">
              <a:latin typeface="Times New Roman" pitchFamily="18" charset="0"/>
              <a:cs typeface="Times New Roman" pitchFamily="18" charset="0"/>
            </a:endParaRPr>
          </a:p>
        </p:txBody>
      </p:sp>
      <p:sp>
        <p:nvSpPr>
          <p:cNvPr id="110" name="ZoneTexte 109"/>
          <p:cNvSpPr txBox="1"/>
          <p:nvPr/>
        </p:nvSpPr>
        <p:spPr>
          <a:xfrm>
            <a:off x="2411760" y="6093296"/>
            <a:ext cx="1368152" cy="307777"/>
          </a:xfrm>
          <a:prstGeom prst="rect">
            <a:avLst/>
          </a:prstGeom>
          <a:noFill/>
        </p:spPr>
        <p:txBody>
          <a:bodyPr wrap="square" rtlCol="0">
            <a:spAutoFit/>
          </a:bodyPr>
          <a:lstStyle/>
          <a:p>
            <a:r>
              <a:rPr lang="fr-FR" sz="1400" dirty="0" smtClean="0">
                <a:latin typeface="Times New Roman" pitchFamily="18" charset="0"/>
                <a:cs typeface="Times New Roman" pitchFamily="18" charset="0"/>
              </a:rPr>
              <a:t>concurrence</a:t>
            </a:r>
            <a:endParaRPr lang="fr-FR" sz="1400" dirty="0">
              <a:latin typeface="Times New Roman" pitchFamily="18" charset="0"/>
              <a:cs typeface="Times New Roman" pitchFamily="18" charset="0"/>
            </a:endParaRPr>
          </a:p>
        </p:txBody>
      </p:sp>
      <p:sp>
        <p:nvSpPr>
          <p:cNvPr id="111" name="ZoneTexte 110"/>
          <p:cNvSpPr txBox="1"/>
          <p:nvPr/>
        </p:nvSpPr>
        <p:spPr>
          <a:xfrm>
            <a:off x="3923928" y="6021288"/>
            <a:ext cx="1656184" cy="307777"/>
          </a:xfrm>
          <a:prstGeom prst="rect">
            <a:avLst/>
          </a:prstGeom>
          <a:noFill/>
        </p:spPr>
        <p:txBody>
          <a:bodyPr wrap="square" rtlCol="0">
            <a:spAutoFit/>
          </a:bodyPr>
          <a:lstStyle/>
          <a:p>
            <a:r>
              <a:rPr lang="fr-FR" sz="1400" dirty="0" smtClean="0">
                <a:latin typeface="Times New Roman" pitchFamily="18" charset="0"/>
                <a:cs typeface="Times New Roman" pitchFamily="18" charset="0"/>
              </a:rPr>
              <a:t>Pouvoir d’achat</a:t>
            </a:r>
            <a:endParaRPr lang="fr-FR" sz="1400" dirty="0">
              <a:latin typeface="Times New Roman" pitchFamily="18" charset="0"/>
              <a:cs typeface="Times New Roman" pitchFamily="18" charset="0"/>
            </a:endParaRPr>
          </a:p>
        </p:txBody>
      </p:sp>
      <p:sp>
        <p:nvSpPr>
          <p:cNvPr id="112" name="ZoneTexte 111"/>
          <p:cNvSpPr txBox="1"/>
          <p:nvPr/>
        </p:nvSpPr>
        <p:spPr>
          <a:xfrm>
            <a:off x="899592" y="5949280"/>
            <a:ext cx="1368152" cy="307777"/>
          </a:xfrm>
          <a:prstGeom prst="rect">
            <a:avLst/>
          </a:prstGeom>
          <a:noFill/>
        </p:spPr>
        <p:txBody>
          <a:bodyPr wrap="square" rtlCol="0">
            <a:spAutoFit/>
          </a:bodyPr>
          <a:lstStyle/>
          <a:p>
            <a:r>
              <a:rPr lang="fr-FR" sz="1400" dirty="0" smtClean="0">
                <a:latin typeface="Times New Roman" pitchFamily="18" charset="0"/>
                <a:cs typeface="Times New Roman" pitchFamily="18" charset="0"/>
              </a:rPr>
              <a:t>Acte d’achat</a:t>
            </a:r>
            <a:endParaRPr lang="fr-FR"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564904"/>
            <a:ext cx="9144000" cy="1754326"/>
          </a:xfrm>
          <a:prstGeom prst="rect">
            <a:avLst/>
          </a:prstGeom>
          <a:noFill/>
        </p:spPr>
        <p:txBody>
          <a:bodyPr wrap="square" lIns="91440" tIns="45720" rIns="91440" bIns="45720">
            <a:spAutoFit/>
          </a:bodyPr>
          <a:lstStyle/>
          <a:p>
            <a:pPr algn="ctr"/>
            <a:r>
              <a:rPr lang="fr-FR"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 Point réglementaire concernant la mode</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772816"/>
            <a:ext cx="9144000" cy="3754874"/>
          </a:xfrm>
          <a:prstGeom prst="rect">
            <a:avLst/>
          </a:prstGeom>
        </p:spPr>
        <p:txBody>
          <a:bodyPr wrap="square">
            <a:spAutoFit/>
          </a:bodyPr>
          <a:lstStyle/>
          <a:p>
            <a:pPr>
              <a:buFont typeface="Arial" pitchFamily="34" charset="0"/>
              <a:buChar char="•"/>
            </a:pPr>
            <a:r>
              <a:rPr lang="fr-FR" sz="2000" dirty="0" smtClean="0">
                <a:latin typeface="Times New Roman" pitchFamily="18" charset="0"/>
                <a:cs typeface="Times New Roman" pitchFamily="18" charset="0"/>
              </a:rPr>
              <a:t>     Malgré la concurrence des pays du Maghreb et d’Extrême-Orient déjà très étouffante dans le domaine du textile/habillement, le gouvernement français lui-même contribue à lui donner le coup de grâce avec la loi LME (« loi de modernisation de l’économie ») qui entre progressivement en application depuis le 1er janvier 2009.</a:t>
            </a:r>
          </a:p>
          <a:p>
            <a:r>
              <a:rPr lang="fr-FR" sz="2000" dirty="0" smtClean="0">
                <a:latin typeface="Times New Roman" pitchFamily="18" charset="0"/>
                <a:cs typeface="Times New Roman" pitchFamily="18" charset="0"/>
              </a:rPr>
              <a:t/>
            </a:r>
            <a:br>
              <a:rPr lang="fr-FR" sz="2000" dirty="0" smtClean="0">
                <a:latin typeface="Times New Roman" pitchFamily="18" charset="0"/>
                <a:cs typeface="Times New Roman" pitchFamily="18" charset="0"/>
              </a:rPr>
            </a:br>
            <a:r>
              <a:rPr lang="fr-FR" sz="2000" dirty="0" smtClean="0">
                <a:latin typeface="Times New Roman" pitchFamily="18" charset="0"/>
                <a:cs typeface="Times New Roman" pitchFamily="18" charset="0"/>
              </a:rPr>
              <a:t>     Cette loi imposera de régler les factures dans un délai maximum de quarante-cinq jours. Partant d’un bon principe, celui de restaurer la trésorerie des entreprises, cette loi, si elle peut être bénéfique à de nombreux secteurs, risque fort de signer l’arrêt de mort des commerces de détail, et particulièrement ceux du secteur habillement, soumis non seulement aux aléas économiques et climatiques, mais également à une concurrence effrénée.</a:t>
            </a:r>
            <a:r>
              <a:rPr lang="fr-FR" b="1" dirty="0" smtClean="0"/>
              <a:t/>
            </a:r>
            <a:br>
              <a:rPr lang="fr-FR" b="1" dirty="0" smtClean="0"/>
            </a:br>
            <a:endParaRPr lang="fr-FR"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40768"/>
            <a:ext cx="8784976" cy="5078313"/>
          </a:xfrm>
          <a:prstGeom prst="rect">
            <a:avLst/>
          </a:prstGeom>
        </p:spPr>
        <p:txBody>
          <a:bodyPr wrap="square">
            <a:spAutoFit/>
          </a:bodyPr>
          <a:lstStyle/>
          <a:p>
            <a:r>
              <a:rPr lang="fr-FR" sz="2400" b="1" dirty="0" smtClean="0">
                <a:latin typeface="Times New Roman" pitchFamily="18" charset="0"/>
                <a:cs typeface="Times New Roman" pitchFamily="18" charset="0"/>
              </a:rPr>
              <a:t>          La lutte contre la contrefaçon :</a:t>
            </a:r>
          </a:p>
          <a:p>
            <a:endParaRPr lang="fr-FR" sz="2000" dirty="0" smtClean="0">
              <a:latin typeface="Times New Roman" pitchFamily="18" charset="0"/>
              <a:cs typeface="Times New Roman" pitchFamily="18" charset="0"/>
            </a:endParaRPr>
          </a:p>
          <a:p>
            <a:r>
              <a:rPr lang="fr-FR" sz="2000" dirty="0" smtClean="0">
                <a:latin typeface="Times New Roman" pitchFamily="18" charset="0"/>
                <a:cs typeface="Times New Roman" pitchFamily="18" charset="0"/>
              </a:rPr>
              <a:t>     La contrefaçon est un acte qui porte atteinte aux droits qui découlent d’un titre de propriété intellectuelle. Les marques du luxe sont particulièrement touchées par la contrefaçon. </a:t>
            </a:r>
          </a:p>
          <a:p>
            <a:endParaRPr lang="fr-FR" sz="2000" dirty="0" smtClean="0">
              <a:latin typeface="Times New Roman" pitchFamily="18" charset="0"/>
              <a:cs typeface="Times New Roman" pitchFamily="18" charset="0"/>
            </a:endParaRPr>
          </a:p>
          <a:p>
            <a:r>
              <a:rPr lang="fr-FR" sz="2000" dirty="0" smtClean="0">
                <a:latin typeface="Times New Roman" pitchFamily="18" charset="0"/>
                <a:cs typeface="Times New Roman" pitchFamily="18" charset="0"/>
              </a:rPr>
              <a:t>     L’arsenal répressif contre la contrefaçon est important. En France, le dispositif pénal repose surtout sur les dispositions de la loi du 5 février 1994 (dite « loi Longuet »), qui a été renforcé par la loi du 9 mars 2004 (dite « Perben II »). </a:t>
            </a:r>
          </a:p>
          <a:p>
            <a:endParaRPr lang="fr-FR" sz="2000" dirty="0" smtClean="0">
              <a:latin typeface="Times New Roman" pitchFamily="18" charset="0"/>
              <a:cs typeface="Times New Roman" pitchFamily="18" charset="0"/>
            </a:endParaRPr>
          </a:p>
          <a:p>
            <a:r>
              <a:rPr lang="fr-FR" sz="2000" dirty="0" smtClean="0">
                <a:latin typeface="Times New Roman" pitchFamily="18" charset="0"/>
                <a:cs typeface="Times New Roman" pitchFamily="18" charset="0"/>
              </a:rPr>
              <a:t>     Au plan européen, la directive n° 2004/48/CF du 26 avril 2004 relative au respect des droits de la propriété intellectuelle renforce l’arsenal répressif, en harmonisant les procédures civiles ouvertes aux titulaires de droit de la propriété intellectuelle pour faire respecter leurs droits et en améliorant la réparation du préjudice qu’ils subissent du fait de la contrefaçon. Ce texte a fait l’objet d’une transposition en droit interne (loi n° 2007-1544 du 29 octobre 2007 de lutte contre la contrefaçon). </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66843"/>
            <a:ext cx="8424936" cy="4739759"/>
          </a:xfrm>
          <a:prstGeom prst="rect">
            <a:avLst/>
          </a:prstGeom>
        </p:spPr>
        <p:txBody>
          <a:bodyPr wrap="square">
            <a:spAutoFit/>
          </a:bodyPr>
          <a:lstStyle/>
          <a:p>
            <a:r>
              <a:rPr lang="fr-FR" sz="2400" b="1" dirty="0" smtClean="0">
                <a:latin typeface="Times New Roman" pitchFamily="18" charset="0"/>
                <a:cs typeface="Times New Roman" pitchFamily="18" charset="0"/>
              </a:rPr>
              <a:t>Loi concernant essentiellement les produits cosmétiques : </a:t>
            </a:r>
          </a:p>
          <a:p>
            <a:endParaRPr lang="fr-FR" dirty="0" smtClean="0">
              <a:latin typeface="Times New Roman" pitchFamily="18" charset="0"/>
              <a:cs typeface="Times New Roman" pitchFamily="18" charset="0"/>
            </a:endParaRPr>
          </a:p>
          <a:p>
            <a:r>
              <a:rPr lang="fr-FR" sz="2000" dirty="0" smtClean="0">
                <a:latin typeface="Times New Roman" pitchFamily="18" charset="0"/>
                <a:cs typeface="Times New Roman" pitchFamily="18" charset="0"/>
              </a:rPr>
              <a:t>     Reconnaissant enfin que les cosmétiques, y compris biologiques, peuvent traverser la barrière cutanée à long terme, l’Union européenne a pris la décision de les soumettre au règlement  « REACH »</a:t>
            </a:r>
          </a:p>
          <a:p>
            <a:endParaRPr lang="fr-FR" sz="2000" dirty="0" smtClean="0">
              <a:latin typeface="Times New Roman" pitchFamily="18" charset="0"/>
              <a:cs typeface="Times New Roman" pitchFamily="18" charset="0"/>
            </a:endParaRPr>
          </a:p>
          <a:p>
            <a:r>
              <a:rPr lang="fr-FR" sz="2000" dirty="0" smtClean="0">
                <a:latin typeface="Times New Roman" pitchFamily="18" charset="0"/>
                <a:cs typeface="Times New Roman" pitchFamily="18" charset="0"/>
              </a:rPr>
              <a:t>     Le règlement REACH (Registration, Evaluation, Autorisation and Restriction of Chemical substances) a été adopté par le Parlement européen et le Conseil de l’Union européenne dès décembre 2006. Il vise à évaluer l’ensemble des substances chimiques produites dans l’espace communautaire d’ici à 2018. Ce nouveau texte prévoit de mettre en place des mesures d’évaluation de la sécurité des substances chimiques utilisées en fonction de leur dangerosité estimée et du volume de production annuel. Les substances suspectées comme étant les plus dangereuses (cancérigènes, accumulatives...) et celles produites en grandes quantités seront examinées en premier</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2204864"/>
            <a:ext cx="8229600" cy="4389120"/>
          </a:xfrm>
        </p:spPr>
        <p:txBody>
          <a:bodyPr/>
          <a:lstStyle/>
          <a:p>
            <a:r>
              <a:rPr lang="fr-FR" dirty="0" smtClean="0"/>
              <a:t>I/ Présentation des consommateurs face à la mode</a:t>
            </a:r>
          </a:p>
          <a:p>
            <a:pPr>
              <a:buNone/>
            </a:pPr>
            <a:r>
              <a:rPr lang="fr-FR" sz="2000" dirty="0" smtClean="0"/>
              <a:t>1)  Intérêt/importance stratégique</a:t>
            </a:r>
          </a:p>
          <a:p>
            <a:pPr>
              <a:buNone/>
            </a:pPr>
            <a:r>
              <a:rPr lang="fr-FR" sz="2000" dirty="0" smtClean="0"/>
              <a:t>2) Typologies des consommateurs face à la mode</a:t>
            </a:r>
          </a:p>
          <a:p>
            <a:pPr>
              <a:buNone/>
            </a:pPr>
            <a:r>
              <a:rPr lang="fr-FR" sz="2000" dirty="0" smtClean="0"/>
              <a:t>3) Accessibilité</a:t>
            </a:r>
          </a:p>
          <a:p>
            <a:pPr>
              <a:buNone/>
            </a:pPr>
            <a:r>
              <a:rPr lang="fr-FR" sz="2000" dirty="0" smtClean="0"/>
              <a:t>4) Point réglementaire concernant la mode</a:t>
            </a:r>
          </a:p>
          <a:p>
            <a:pPr>
              <a:buNone/>
            </a:pPr>
            <a:endParaRPr lang="fr-FR" sz="2000" dirty="0" smtClean="0"/>
          </a:p>
          <a:p>
            <a:r>
              <a:rPr lang="fr-FR" dirty="0" smtClean="0"/>
              <a:t>II/ Choix de la cible : les fashionistas</a:t>
            </a:r>
          </a:p>
          <a:p>
            <a:pPr marL="457200" indent="-457200">
              <a:buNone/>
            </a:pPr>
            <a:r>
              <a:rPr lang="fr-FR" sz="2000" dirty="0" smtClean="0"/>
              <a:t>1) Présentation de la cible retenue et raisons du choix</a:t>
            </a:r>
          </a:p>
          <a:p>
            <a:pPr marL="457200" indent="-457200">
              <a:buNone/>
            </a:pPr>
            <a:r>
              <a:rPr lang="fr-FR" sz="2000" dirty="0" smtClean="0"/>
              <a:t>2) Attentes et évolutions de consommation</a:t>
            </a:r>
          </a:p>
          <a:p>
            <a:pPr marL="457200" indent="-457200">
              <a:buNone/>
            </a:pPr>
            <a:r>
              <a:rPr lang="fr-FR" sz="2000" dirty="0" smtClean="0"/>
              <a:t>3) Intérêt du benchmarking</a:t>
            </a:r>
          </a:p>
          <a:p>
            <a:pPr marL="457200" indent="-457200">
              <a:buNone/>
            </a:pPr>
            <a:r>
              <a:rPr lang="fr-FR" sz="2000" dirty="0" smtClean="0"/>
              <a:t>4) Innovations et nouvelles technologies</a:t>
            </a:r>
          </a:p>
          <a:p>
            <a:pPr>
              <a:buNone/>
            </a:pPr>
            <a:endParaRPr lang="fr-FR" dirty="0"/>
          </a:p>
        </p:txBody>
      </p:sp>
      <p:sp>
        <p:nvSpPr>
          <p:cNvPr id="4" name="Rectangle 3"/>
          <p:cNvSpPr/>
          <p:nvPr/>
        </p:nvSpPr>
        <p:spPr>
          <a:xfrm>
            <a:off x="539552" y="836712"/>
            <a:ext cx="5697201" cy="923330"/>
          </a:xfrm>
          <a:prstGeom prst="rect">
            <a:avLst/>
          </a:prstGeom>
          <a:noFill/>
        </p:spPr>
        <p:txBody>
          <a:bodyPr wrap="none" lIns="91440" tIns="45720" rIns="91440" bIns="45720">
            <a:spAutoFit/>
          </a:bodyPr>
          <a:lstStyle/>
          <a:p>
            <a:pPr algn="ctr"/>
            <a:r>
              <a:rPr lang="fr-FR"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Plan du dossier : </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268760"/>
            <a:ext cx="8640960" cy="1631216"/>
          </a:xfrm>
          <a:prstGeom prst="rect">
            <a:avLst/>
          </a:prstGeom>
        </p:spPr>
        <p:txBody>
          <a:bodyPr wrap="square">
            <a:spAutoFit/>
          </a:bodyPr>
          <a:lstStyle/>
          <a:p>
            <a:r>
              <a:rPr lang="fr-FR" sz="2000" b="1" dirty="0" smtClean="0">
                <a:latin typeface="Times New Roman" pitchFamily="18" charset="0"/>
                <a:cs typeface="Times New Roman" pitchFamily="18" charset="0"/>
              </a:rPr>
              <a:t>Réglementation française du travail des enfants dans le monde du spectacle de la mode et de la publicité : </a:t>
            </a:r>
          </a:p>
          <a:p>
            <a:endParaRPr lang="fr-FR" sz="2000" b="1" dirty="0" smtClean="0">
              <a:latin typeface="Times New Roman" pitchFamily="18" charset="0"/>
              <a:cs typeface="Times New Roman" pitchFamily="18" charset="0"/>
            </a:endParaRPr>
          </a:p>
          <a:p>
            <a:endParaRPr lang="fr-FR" sz="2000" b="1" dirty="0" smtClean="0">
              <a:latin typeface="Times New Roman" pitchFamily="18" charset="0"/>
              <a:cs typeface="Times New Roman" pitchFamily="18" charset="0"/>
            </a:endParaRPr>
          </a:p>
          <a:p>
            <a:r>
              <a:rPr lang="fr-FR" sz="2000" b="1" dirty="0" smtClean="0">
                <a:latin typeface="Times New Roman" pitchFamily="18" charset="0"/>
                <a:cs typeface="Times New Roman" pitchFamily="18" charset="0"/>
              </a:rPr>
              <a:t> </a:t>
            </a:r>
            <a:endParaRPr lang="fr-FR" sz="2000" b="1" dirty="0">
              <a:latin typeface="Times New Roman" pitchFamily="18" charset="0"/>
              <a:cs typeface="Times New Roman" pitchFamily="18" charset="0"/>
            </a:endParaRPr>
          </a:p>
        </p:txBody>
      </p:sp>
      <p:sp>
        <p:nvSpPr>
          <p:cNvPr id="4" name="Rectangle 3"/>
          <p:cNvSpPr/>
          <p:nvPr/>
        </p:nvSpPr>
        <p:spPr>
          <a:xfrm>
            <a:off x="395536" y="2780928"/>
            <a:ext cx="8280920" cy="2031325"/>
          </a:xfrm>
          <a:prstGeom prst="rect">
            <a:avLst/>
          </a:prstGeom>
        </p:spPr>
        <p:txBody>
          <a:bodyPr wrap="square">
            <a:spAutoFit/>
          </a:bodyPr>
          <a:lstStyle/>
          <a:p>
            <a:r>
              <a:rPr lang="fr-FR" dirty="0" smtClean="0">
                <a:latin typeface="Times New Roman" pitchFamily="18" charset="0"/>
                <a:cs typeface="Times New Roman" pitchFamily="18" charset="0"/>
              </a:rPr>
              <a:t>     Les enfants de moins de 16 ans ne peuvent, à quelque titre que ce soit, être engagés ou produits soit dans une entreprise de spectacles, sédentaire ou itinérante, soit dans une entreprise de cinéma, de radio, de télévision ou d'enregistrements sonores sans une autorisation individuelle (nominative) préalable. Il en est de même pour les enfants engagés ou produits par une agence de mannequins. Cette dernière doit avoir en outre un agrément lui permettant d'engager les enfants. </a:t>
            </a:r>
            <a:r>
              <a:rPr lang="fr-FR" i="1" dirty="0" smtClean="0">
                <a:latin typeface="Times New Roman" pitchFamily="18" charset="0"/>
                <a:cs typeface="Times New Roman" pitchFamily="18" charset="0"/>
              </a:rPr>
              <a:t>(cf. : article L211-6 du code du travail).</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899592" y="3212976"/>
            <a:ext cx="7416824" cy="1569660"/>
          </a:xfrm>
          <a:prstGeom prst="rect">
            <a:avLst/>
          </a:prstGeom>
          <a:noFill/>
        </p:spPr>
        <p:txBody>
          <a:bodyPr wrap="square" rtlCol="0">
            <a:spAutoFit/>
          </a:bodyPr>
          <a:lstStyle/>
          <a:p>
            <a:pPr marL="342900" indent="-342900">
              <a:buAutoNum type="arabicParenR"/>
            </a:pPr>
            <a:r>
              <a:rPr lang="fr-FR" sz="2400" dirty="0" smtClean="0">
                <a:solidFill>
                  <a:srgbClr val="FF0000"/>
                </a:solidFill>
              </a:rPr>
              <a:t>Présentation de la cible retenue et raisons du choix</a:t>
            </a:r>
          </a:p>
          <a:p>
            <a:pPr marL="342900" indent="-342900">
              <a:buAutoNum type="arabicParenR"/>
            </a:pPr>
            <a:r>
              <a:rPr lang="fr-FR" sz="2400" dirty="0" smtClean="0"/>
              <a:t>Attentes et évolutions de consommation</a:t>
            </a:r>
          </a:p>
          <a:p>
            <a:pPr marL="342900" indent="-342900">
              <a:buAutoNum type="arabicParenR"/>
            </a:pPr>
            <a:r>
              <a:rPr lang="fr-FR" sz="2400" dirty="0" smtClean="0"/>
              <a:t>Intérêt du </a:t>
            </a:r>
            <a:r>
              <a:rPr lang="fr-FR" sz="2400" dirty="0" err="1" smtClean="0"/>
              <a:t>Benchmarking</a:t>
            </a:r>
            <a:endParaRPr lang="fr-FR" sz="2400" dirty="0" smtClean="0"/>
          </a:p>
          <a:p>
            <a:pPr marL="342900" indent="-342900">
              <a:buAutoNum type="arabicParenR"/>
            </a:pPr>
            <a:r>
              <a:rPr lang="fr-FR" sz="2400" dirty="0" smtClean="0"/>
              <a:t>Innovations et nouvelles technologies</a:t>
            </a:r>
            <a:endParaRPr lang="fr-FR" sz="2400" dirty="0"/>
          </a:p>
        </p:txBody>
      </p:sp>
      <p:sp>
        <p:nvSpPr>
          <p:cNvPr id="5" name="Rectangle 4"/>
          <p:cNvSpPr/>
          <p:nvPr/>
        </p:nvSpPr>
        <p:spPr>
          <a:xfrm>
            <a:off x="294975" y="1916832"/>
            <a:ext cx="8849025" cy="707886"/>
          </a:xfrm>
          <a:prstGeom prst="rect">
            <a:avLst/>
          </a:prstGeom>
          <a:noFill/>
        </p:spPr>
        <p:txBody>
          <a:bodyPr wrap="none" lIns="91440" tIns="45720" rIns="91440" bIns="45720">
            <a:spAutoFit/>
          </a:bodyPr>
          <a:lstStyle/>
          <a:p>
            <a:pPr algn="ctr"/>
            <a:r>
              <a:rPr lang="fr-FR"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II/ Choix de la cible: les fashionistas</a:t>
            </a:r>
            <a:endParaRPr lang="fr-FR"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83568" y="1412776"/>
            <a:ext cx="8136904" cy="369332"/>
          </a:xfrm>
          <a:prstGeom prst="rect">
            <a:avLst/>
          </a:prstGeom>
          <a:noFill/>
        </p:spPr>
        <p:txBody>
          <a:bodyPr wrap="square" rtlCol="0">
            <a:spAutoFit/>
          </a:bodyPr>
          <a:lstStyle/>
          <a:p>
            <a:r>
              <a:rPr lang="fr-FR" dirty="0" smtClean="0"/>
              <a:t>Les fashionistas sont:</a:t>
            </a:r>
            <a:endParaRPr lang="fr-FR" dirty="0"/>
          </a:p>
        </p:txBody>
      </p:sp>
      <p:sp>
        <p:nvSpPr>
          <p:cNvPr id="3" name="Ellipse 2"/>
          <p:cNvSpPr/>
          <p:nvPr/>
        </p:nvSpPr>
        <p:spPr>
          <a:xfrm rot="19880920">
            <a:off x="467544" y="2564904"/>
            <a:ext cx="2592288" cy="1224136"/>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fr-FR" dirty="0" smtClean="0">
                <a:solidFill>
                  <a:schemeClr val="tx1"/>
                </a:solidFill>
              </a:rPr>
              <a:t>des accros de la mode</a:t>
            </a:r>
            <a:r>
              <a:rPr lang="fr-FR" dirty="0" smtClean="0"/>
              <a:t> </a:t>
            </a:r>
            <a:endParaRPr lang="fr-FR" dirty="0"/>
          </a:p>
        </p:txBody>
      </p:sp>
      <p:sp>
        <p:nvSpPr>
          <p:cNvPr id="4" name="Ellipse 3"/>
          <p:cNvSpPr/>
          <p:nvPr/>
        </p:nvSpPr>
        <p:spPr>
          <a:xfrm>
            <a:off x="2915816" y="3645023"/>
            <a:ext cx="3095661" cy="1008113"/>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r-FR" dirty="0" smtClean="0"/>
              <a:t>Une minorité dans les dépenses de mode</a:t>
            </a:r>
            <a:endParaRPr lang="fr-FR" dirty="0"/>
          </a:p>
        </p:txBody>
      </p:sp>
      <p:sp>
        <p:nvSpPr>
          <p:cNvPr id="5" name="Ellipse 4"/>
          <p:cNvSpPr/>
          <p:nvPr/>
        </p:nvSpPr>
        <p:spPr>
          <a:xfrm rot="19776783">
            <a:off x="954408" y="5386826"/>
            <a:ext cx="2647884" cy="1008112"/>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r-FR" dirty="0" smtClean="0"/>
              <a:t>Dans la mode de luxe et moyen de gamme</a:t>
            </a:r>
            <a:endParaRPr lang="fr-FR" dirty="0"/>
          </a:p>
        </p:txBody>
      </p:sp>
      <p:sp>
        <p:nvSpPr>
          <p:cNvPr id="6" name="Ellipse 5"/>
          <p:cNvSpPr/>
          <p:nvPr/>
        </p:nvSpPr>
        <p:spPr>
          <a:xfrm rot="1871748">
            <a:off x="6156176" y="2420888"/>
            <a:ext cx="2304256" cy="1296144"/>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r-FR" dirty="0" smtClean="0"/>
              <a:t>Presque autant d’hommes que de femmes</a:t>
            </a:r>
            <a:endParaRPr lang="fr-FR" dirty="0"/>
          </a:p>
        </p:txBody>
      </p:sp>
      <p:sp>
        <p:nvSpPr>
          <p:cNvPr id="7" name="Ellipse 6"/>
          <p:cNvSpPr/>
          <p:nvPr/>
        </p:nvSpPr>
        <p:spPr>
          <a:xfrm rot="1790652">
            <a:off x="5776452" y="5173086"/>
            <a:ext cx="2448272" cy="1152128"/>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r-FR" dirty="0" smtClean="0"/>
              <a:t>Issus de plusieurs générations</a:t>
            </a:r>
            <a:endParaRPr lang="fr-FR" dirty="0"/>
          </a:p>
        </p:txBody>
      </p:sp>
      <p:pic>
        <p:nvPicPr>
          <p:cNvPr id="3076" name="Picture 4" descr="http://www.cherrydog.fr/497-large/tshirt-chiens-cherry-dog-fashionistas.jpg"/>
          <p:cNvPicPr>
            <a:picLocks noChangeAspect="1" noChangeArrowheads="1"/>
          </p:cNvPicPr>
          <p:nvPr/>
        </p:nvPicPr>
        <p:blipFill>
          <a:blip r:embed="rId3" cstate="print"/>
          <a:srcRect/>
          <a:stretch>
            <a:fillRect/>
          </a:stretch>
        </p:blipFill>
        <p:spPr bwMode="auto">
          <a:xfrm>
            <a:off x="3131840" y="764704"/>
            <a:ext cx="2857500" cy="28575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1484784"/>
            <a:ext cx="7632848" cy="4431983"/>
          </a:xfrm>
          <a:prstGeom prst="rect">
            <a:avLst/>
          </a:prstGeom>
          <a:noFill/>
        </p:spPr>
        <p:txBody>
          <a:bodyPr wrap="square" rtlCol="0">
            <a:spAutoFit/>
          </a:bodyPr>
          <a:lstStyle/>
          <a:p>
            <a:r>
              <a:rPr lang="fr-FR" sz="2400" dirty="0" smtClean="0"/>
              <a:t>     Nous </a:t>
            </a:r>
            <a:r>
              <a:rPr lang="fr-FR" sz="2400" dirty="0" smtClean="0"/>
              <a:t>avons choisi de cibler les fashionistas car c’est une cible marketing qui s’avère intéressante à étudier.</a:t>
            </a:r>
          </a:p>
          <a:p>
            <a:r>
              <a:rPr lang="fr-FR" sz="2400" dirty="0" smtClean="0"/>
              <a:t>     En </a:t>
            </a:r>
            <a:r>
              <a:rPr lang="fr-FR" sz="2400" dirty="0" smtClean="0"/>
              <a:t>effet, le groupe des fashionistas est une cible bien particulière.</a:t>
            </a:r>
            <a:br>
              <a:rPr lang="fr-FR" sz="2400" dirty="0" smtClean="0"/>
            </a:br>
            <a:r>
              <a:rPr lang="fr-FR" sz="2400" dirty="0" smtClean="0"/>
              <a:t>     Elle </a:t>
            </a:r>
            <a:r>
              <a:rPr lang="fr-FR" sz="2400" dirty="0" smtClean="0"/>
              <a:t>ne représente que 5% des dépenses totales dans la mode qui est essentiellement une mode de luxe et de moyenne gamme.</a:t>
            </a:r>
            <a:br>
              <a:rPr lang="fr-FR" sz="2400" dirty="0" smtClean="0"/>
            </a:br>
            <a:r>
              <a:rPr lang="fr-FR" sz="2400" dirty="0" smtClean="0"/>
              <a:t>     Ils </a:t>
            </a:r>
            <a:r>
              <a:rPr lang="fr-FR" sz="2400" dirty="0" smtClean="0"/>
              <a:t>expriment une certaine volonté à être toujours tendance.</a:t>
            </a:r>
            <a:br>
              <a:rPr lang="fr-FR" sz="2400" dirty="0" smtClean="0"/>
            </a:br>
            <a:r>
              <a:rPr lang="fr-FR" sz="2400" dirty="0" smtClean="0"/>
              <a:t>     Cette </a:t>
            </a:r>
            <a:r>
              <a:rPr lang="fr-FR" sz="2400" dirty="0" smtClean="0"/>
              <a:t>volonté ne s’expriment pas qu’au niveau vestimentaire.</a:t>
            </a:r>
          </a:p>
          <a:p>
            <a:endParaRPr lang="fr-FR" dirty="0"/>
          </a:p>
        </p:txBody>
      </p:sp>
      <p:pic>
        <p:nvPicPr>
          <p:cNvPr id="1026" name="Picture 2" descr="https://encrypted-tbn2.google.com/images?q=tbn:ANd9GcTeOsgrAtg0LDUTcfYeXsCdFnQqPT1tdnnCFjXEfBaXchgUoJLO"/>
          <p:cNvPicPr>
            <a:picLocks noChangeAspect="1" noChangeArrowheads="1"/>
          </p:cNvPicPr>
          <p:nvPr/>
        </p:nvPicPr>
        <p:blipFill>
          <a:blip r:embed="rId2" cstate="print"/>
          <a:srcRect/>
          <a:stretch>
            <a:fillRect/>
          </a:stretch>
        </p:blipFill>
        <p:spPr bwMode="auto">
          <a:xfrm>
            <a:off x="7696200" y="3695700"/>
            <a:ext cx="1447800" cy="31623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827584" y="1700808"/>
            <a:ext cx="7488832" cy="461665"/>
          </a:xfrm>
          <a:prstGeom prst="rect">
            <a:avLst/>
          </a:prstGeom>
          <a:noFill/>
        </p:spPr>
        <p:txBody>
          <a:bodyPr wrap="square" rtlCol="0">
            <a:spAutoFit/>
          </a:bodyPr>
          <a:lstStyle/>
          <a:p>
            <a:r>
              <a:rPr lang="fr-FR" sz="2400" dirty="0" smtClean="0"/>
              <a:t>II/ Choix de la cible: les fashionistas</a:t>
            </a:r>
            <a:endParaRPr lang="fr-FR" sz="2400" dirty="0"/>
          </a:p>
        </p:txBody>
      </p:sp>
      <p:sp>
        <p:nvSpPr>
          <p:cNvPr id="5" name="ZoneTexte 4"/>
          <p:cNvSpPr txBox="1"/>
          <p:nvPr/>
        </p:nvSpPr>
        <p:spPr>
          <a:xfrm>
            <a:off x="827584" y="3284984"/>
            <a:ext cx="6696744" cy="1938992"/>
          </a:xfrm>
          <a:prstGeom prst="rect">
            <a:avLst/>
          </a:prstGeom>
          <a:noFill/>
        </p:spPr>
        <p:txBody>
          <a:bodyPr wrap="square" rtlCol="0">
            <a:spAutoFit/>
          </a:bodyPr>
          <a:lstStyle/>
          <a:p>
            <a:pPr marL="342900" indent="-342900">
              <a:buAutoNum type="arabicParenR"/>
            </a:pPr>
            <a:r>
              <a:rPr lang="fr-FR" sz="2400" dirty="0" smtClean="0"/>
              <a:t>Présentation de la cible retenue et raisons du choix</a:t>
            </a:r>
          </a:p>
          <a:p>
            <a:pPr marL="342900" indent="-342900">
              <a:buAutoNum type="arabicParenR"/>
            </a:pPr>
            <a:r>
              <a:rPr lang="fr-FR" sz="2400" dirty="0" smtClean="0">
                <a:solidFill>
                  <a:srgbClr val="FF0000"/>
                </a:solidFill>
              </a:rPr>
              <a:t>Attentes et évolutions de consommation</a:t>
            </a:r>
          </a:p>
          <a:p>
            <a:pPr marL="342900" indent="-342900">
              <a:buAutoNum type="arabicParenR"/>
            </a:pPr>
            <a:r>
              <a:rPr lang="fr-FR" sz="2400" dirty="0" smtClean="0"/>
              <a:t>Intérêt du </a:t>
            </a:r>
            <a:r>
              <a:rPr lang="fr-FR" sz="2400" dirty="0" err="1" smtClean="0"/>
              <a:t>Benchmarking</a:t>
            </a:r>
            <a:endParaRPr lang="fr-FR" sz="2400" dirty="0" smtClean="0"/>
          </a:p>
          <a:p>
            <a:pPr marL="342900" indent="-342900">
              <a:buAutoNum type="arabicParenR"/>
            </a:pPr>
            <a:r>
              <a:rPr lang="fr-FR" sz="2400" dirty="0" smtClean="0"/>
              <a:t>Innovations et nouvelles technologies</a:t>
            </a:r>
            <a:endParaRPr lang="fr-FR"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7544" y="1340768"/>
            <a:ext cx="8280920" cy="461665"/>
          </a:xfrm>
          <a:prstGeom prst="rect">
            <a:avLst/>
          </a:prstGeom>
          <a:noFill/>
        </p:spPr>
        <p:txBody>
          <a:bodyPr wrap="square" rtlCol="0">
            <a:spAutoFit/>
          </a:bodyPr>
          <a:lstStyle/>
          <a:p>
            <a:pPr algn="ctr"/>
            <a:r>
              <a:rPr lang="fr-FR" sz="2400" b="1" dirty="0" smtClean="0"/>
              <a:t>Consommation des fashionistas et évolutions</a:t>
            </a:r>
            <a:endParaRPr lang="fr-FR" sz="2400" b="1" dirty="0"/>
          </a:p>
        </p:txBody>
      </p:sp>
      <p:sp>
        <p:nvSpPr>
          <p:cNvPr id="3" name="ZoneTexte 2"/>
          <p:cNvSpPr txBox="1"/>
          <p:nvPr/>
        </p:nvSpPr>
        <p:spPr>
          <a:xfrm>
            <a:off x="539552" y="1988840"/>
            <a:ext cx="8064896" cy="5170646"/>
          </a:xfrm>
          <a:prstGeom prst="rect">
            <a:avLst/>
          </a:prstGeom>
          <a:noFill/>
        </p:spPr>
        <p:txBody>
          <a:bodyPr wrap="square" rtlCol="0">
            <a:spAutoFit/>
          </a:bodyPr>
          <a:lstStyle/>
          <a:p>
            <a:r>
              <a:rPr lang="fr-FR" sz="2400" dirty="0" smtClean="0"/>
              <a:t>Au 1</a:t>
            </a:r>
            <a:r>
              <a:rPr lang="fr-FR" sz="2400" baseline="30000" dirty="0" smtClean="0"/>
              <a:t>er</a:t>
            </a:r>
            <a:r>
              <a:rPr lang="fr-FR" sz="2400" dirty="0" smtClean="0"/>
              <a:t> semestre 2011:</a:t>
            </a:r>
          </a:p>
          <a:p>
            <a:endParaRPr lang="fr-FR" sz="2400" dirty="0" smtClean="0"/>
          </a:p>
          <a:p>
            <a:pPr>
              <a:buFontTx/>
              <a:buChar char="-"/>
            </a:pPr>
            <a:r>
              <a:rPr lang="fr-FR" sz="2400" dirty="0" smtClean="0"/>
              <a:t>Baisse de consommation des fashionistas français:</a:t>
            </a:r>
          </a:p>
          <a:p>
            <a:pPr>
              <a:buFontTx/>
              <a:buChar char="-"/>
            </a:pPr>
            <a:endParaRPr lang="fr-FR" sz="2400" dirty="0" smtClean="0"/>
          </a:p>
          <a:p>
            <a:pPr lvl="1">
              <a:buFont typeface="Courier New" pitchFamily="49" charset="0"/>
              <a:buChar char="o"/>
            </a:pPr>
            <a:r>
              <a:rPr lang="fr-FR" sz="2400" dirty="0" smtClean="0"/>
              <a:t> Baisse de </a:t>
            </a:r>
            <a:r>
              <a:rPr lang="fr-FR" sz="2400" b="1" dirty="0" smtClean="0"/>
              <a:t>10% </a:t>
            </a:r>
            <a:r>
              <a:rPr lang="fr-FR" sz="2400" dirty="0" smtClean="0"/>
              <a:t>dans </a:t>
            </a:r>
            <a:r>
              <a:rPr lang="fr-FR" sz="2400" b="1" dirty="0" smtClean="0"/>
              <a:t>mode de luxe</a:t>
            </a:r>
          </a:p>
          <a:p>
            <a:pPr lvl="2">
              <a:buFont typeface="Courier New" pitchFamily="49" charset="0"/>
              <a:buChar char="o"/>
            </a:pPr>
            <a:r>
              <a:rPr lang="fr-FR" sz="2400" dirty="0" smtClean="0"/>
              <a:t> Baisse de </a:t>
            </a:r>
            <a:r>
              <a:rPr lang="fr-FR" sz="2400" b="1" dirty="0" smtClean="0"/>
              <a:t>9% </a:t>
            </a:r>
            <a:r>
              <a:rPr lang="fr-FR" sz="2400" dirty="0" smtClean="0"/>
              <a:t>dans </a:t>
            </a:r>
            <a:r>
              <a:rPr lang="fr-FR" sz="2400" b="1" dirty="0" smtClean="0"/>
              <a:t>moyen de gamme</a:t>
            </a:r>
          </a:p>
          <a:p>
            <a:endParaRPr lang="fr-FR" sz="2400" b="1" dirty="0" smtClean="0"/>
          </a:p>
          <a:p>
            <a:r>
              <a:rPr lang="fr-FR" sz="2400" dirty="0" smtClean="0"/>
              <a:t>Alors que on peut constater que le grand public:</a:t>
            </a:r>
          </a:p>
          <a:p>
            <a:endParaRPr lang="fr-FR" sz="2400" b="1" dirty="0" smtClean="0"/>
          </a:p>
          <a:p>
            <a:pPr>
              <a:buFontTx/>
              <a:buChar char="-"/>
            </a:pPr>
            <a:r>
              <a:rPr lang="fr-FR" sz="2400" dirty="0" smtClean="0"/>
              <a:t>Augmente ses dépenses de </a:t>
            </a:r>
            <a:r>
              <a:rPr lang="fr-FR" sz="2400" b="1" dirty="0" smtClean="0"/>
              <a:t>13% </a:t>
            </a:r>
            <a:r>
              <a:rPr lang="fr-FR" sz="2400" dirty="0" smtClean="0"/>
              <a:t>dans</a:t>
            </a:r>
            <a:r>
              <a:rPr lang="fr-FR" sz="2400" b="1" dirty="0" smtClean="0"/>
              <a:t> la mode de luxe</a:t>
            </a:r>
          </a:p>
          <a:p>
            <a:pPr>
              <a:buFontTx/>
              <a:buChar char="-"/>
            </a:pPr>
            <a:r>
              <a:rPr lang="fr-FR" sz="2400" dirty="0" smtClean="0"/>
              <a:t>Augmente ses dépense de </a:t>
            </a:r>
            <a:r>
              <a:rPr lang="fr-FR" sz="2400" b="1" dirty="0" smtClean="0"/>
              <a:t>7% </a:t>
            </a:r>
            <a:r>
              <a:rPr lang="fr-FR" sz="2400" dirty="0" smtClean="0"/>
              <a:t>dans</a:t>
            </a:r>
            <a:r>
              <a:rPr lang="fr-FR" sz="2400" b="1" dirty="0" smtClean="0"/>
              <a:t> milieu de gamme</a:t>
            </a:r>
          </a:p>
          <a:p>
            <a:r>
              <a:rPr lang="fr-FR" sz="2400" b="1" dirty="0" smtClean="0"/>
              <a:t>                                      </a:t>
            </a:r>
            <a:br>
              <a:rPr lang="fr-FR" sz="2400" b="1" dirty="0" smtClean="0"/>
            </a:br>
            <a:endParaRPr lang="fr-FR" sz="2400" b="1" dirty="0" smtClean="0"/>
          </a:p>
          <a:p>
            <a:pPr lvl="1"/>
            <a:endParaRPr lang="fr-FR"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7544" y="1268760"/>
            <a:ext cx="8208912" cy="5170646"/>
          </a:xfrm>
          <a:prstGeom prst="rect">
            <a:avLst/>
          </a:prstGeom>
          <a:noFill/>
        </p:spPr>
        <p:txBody>
          <a:bodyPr wrap="square" rtlCol="0">
            <a:spAutoFit/>
          </a:bodyPr>
          <a:lstStyle/>
          <a:p>
            <a:r>
              <a:rPr lang="fr-FR" sz="2400" dirty="0" smtClean="0"/>
              <a:t>     On </a:t>
            </a:r>
            <a:r>
              <a:rPr lang="fr-FR" sz="2400" dirty="0" smtClean="0"/>
              <a:t>peut donc constater avec ces chiffres que le fashionistas français a réduit considérablement ses dépense que ce soit dans le moyen de gamme ou le luxe.</a:t>
            </a:r>
            <a:br>
              <a:rPr lang="fr-FR" sz="2400" dirty="0" smtClean="0"/>
            </a:br>
            <a:endParaRPr lang="fr-FR" sz="2400" dirty="0" smtClean="0"/>
          </a:p>
          <a:p>
            <a:r>
              <a:rPr lang="fr-FR" sz="2400" dirty="0" smtClean="0"/>
              <a:t>     Cette </a:t>
            </a:r>
            <a:r>
              <a:rPr lang="fr-FR" sz="2400" dirty="0" smtClean="0"/>
              <a:t>tendance de baisse de consommation chez les fashionistas a aussi pu être observée dans d’autres pays tels que : l’Australie, les USA, Hong Kong, Japon, Royaume Uni…</a:t>
            </a:r>
          </a:p>
          <a:p>
            <a:endParaRPr lang="fr-FR" sz="2400" dirty="0" smtClean="0"/>
          </a:p>
          <a:p>
            <a:r>
              <a:rPr lang="fr-FR" sz="2400" dirty="0" smtClean="0"/>
              <a:t>     La </a:t>
            </a:r>
            <a:r>
              <a:rPr lang="fr-FR" sz="2400" dirty="0" smtClean="0"/>
              <a:t>joaillerie a illustré de manière aigue ce phénomène car:</a:t>
            </a:r>
          </a:p>
          <a:p>
            <a:endParaRPr lang="fr-FR" sz="2400" dirty="0" smtClean="0"/>
          </a:p>
          <a:p>
            <a:pPr lvl="1">
              <a:buFont typeface="Courier New" pitchFamily="49" charset="0"/>
              <a:buChar char="o"/>
            </a:pPr>
            <a:r>
              <a:rPr lang="fr-FR" sz="2400" dirty="0" smtClean="0"/>
              <a:t> </a:t>
            </a:r>
            <a:r>
              <a:rPr lang="fr-FR" sz="2400" b="1" dirty="0" smtClean="0"/>
              <a:t>Le grand public </a:t>
            </a:r>
            <a:r>
              <a:rPr lang="fr-FR" sz="2400" dirty="0" smtClean="0"/>
              <a:t>a augmenté de </a:t>
            </a:r>
            <a:r>
              <a:rPr lang="fr-FR" sz="2400" b="1" dirty="0" smtClean="0"/>
              <a:t>38% </a:t>
            </a:r>
            <a:r>
              <a:rPr lang="fr-FR" sz="2400" dirty="0" smtClean="0"/>
              <a:t>ses achats</a:t>
            </a:r>
          </a:p>
          <a:p>
            <a:pPr lvl="1">
              <a:buFont typeface="Courier New" pitchFamily="49" charset="0"/>
              <a:buChar char="o"/>
            </a:pPr>
            <a:r>
              <a:rPr lang="fr-FR" sz="2400" dirty="0" smtClean="0"/>
              <a:t> </a:t>
            </a:r>
            <a:r>
              <a:rPr lang="fr-FR" sz="2400" b="1" dirty="0" smtClean="0"/>
              <a:t>Les fashionistas </a:t>
            </a:r>
            <a:r>
              <a:rPr lang="fr-FR" sz="2400" dirty="0" smtClean="0"/>
              <a:t>ont diminué de </a:t>
            </a:r>
            <a:r>
              <a:rPr lang="fr-FR" sz="2400" b="1" dirty="0" smtClean="0"/>
              <a:t>21% </a:t>
            </a:r>
            <a:r>
              <a:rPr lang="fr-FR" sz="2400" dirty="0" smtClean="0"/>
              <a:t>leurs achats</a:t>
            </a:r>
          </a:p>
          <a:p>
            <a:endParaRPr lang="fr-FR" sz="2400" dirty="0" smtClean="0"/>
          </a:p>
          <a:p>
            <a:endParaRPr lang="fr-FR" dirty="0"/>
          </a:p>
        </p:txBody>
      </p:sp>
      <p:sp>
        <p:nvSpPr>
          <p:cNvPr id="3" name="Flèche droite 2"/>
          <p:cNvSpPr/>
          <p:nvPr/>
        </p:nvSpPr>
        <p:spPr>
          <a:xfrm>
            <a:off x="179512" y="6165304"/>
            <a:ext cx="978408" cy="28803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4" name="ZoneTexte 3"/>
          <p:cNvSpPr txBox="1"/>
          <p:nvPr/>
        </p:nvSpPr>
        <p:spPr>
          <a:xfrm>
            <a:off x="1475656" y="5949280"/>
            <a:ext cx="7668344" cy="830997"/>
          </a:xfrm>
          <a:prstGeom prst="rect">
            <a:avLst/>
          </a:prstGeom>
          <a:noFill/>
        </p:spPr>
        <p:txBody>
          <a:bodyPr wrap="square" rtlCol="0">
            <a:spAutoFit/>
          </a:bodyPr>
          <a:lstStyle/>
          <a:p>
            <a:r>
              <a:rPr lang="fr-FR" sz="2400" b="1" dirty="0" smtClean="0"/>
              <a:t>Chez clientèle traditionnelle de luxe, changement des priorités du porte monnaie</a:t>
            </a:r>
            <a:endParaRPr lang="fr-FR" sz="24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611560" y="1484784"/>
            <a:ext cx="8208912" cy="5447645"/>
          </a:xfrm>
          <a:prstGeom prst="rect">
            <a:avLst/>
          </a:prstGeom>
          <a:noFill/>
        </p:spPr>
        <p:txBody>
          <a:bodyPr wrap="square" rtlCol="0">
            <a:spAutoFit/>
          </a:bodyPr>
          <a:lstStyle/>
          <a:p>
            <a:r>
              <a:rPr lang="fr-FR" sz="2400" dirty="0" smtClean="0"/>
              <a:t>     Cette </a:t>
            </a:r>
            <a:r>
              <a:rPr lang="fr-FR" sz="2400" dirty="0" smtClean="0"/>
              <a:t>évolution se confirme aussi au niveau du prêt à porter qui représente l’essentiel des dépenses en matière de mode car on peut aussi retrouver cette tendance:</a:t>
            </a:r>
          </a:p>
          <a:p>
            <a:endParaRPr lang="fr-FR" sz="2400" dirty="0" smtClean="0"/>
          </a:p>
          <a:p>
            <a:pPr lvl="1">
              <a:buFont typeface="Courier New" pitchFamily="49" charset="0"/>
              <a:buChar char="o"/>
            </a:pPr>
            <a:r>
              <a:rPr lang="fr-FR" sz="2400" dirty="0" smtClean="0"/>
              <a:t> Augmentation de </a:t>
            </a:r>
            <a:r>
              <a:rPr lang="fr-FR" sz="2400" b="1" dirty="0" smtClean="0"/>
              <a:t>6% </a:t>
            </a:r>
            <a:r>
              <a:rPr lang="fr-FR" sz="2400" dirty="0" smtClean="0"/>
              <a:t>des dépenses du grand public</a:t>
            </a:r>
          </a:p>
          <a:p>
            <a:pPr lvl="1">
              <a:buFont typeface="Courier New" pitchFamily="49" charset="0"/>
              <a:buChar char="o"/>
            </a:pPr>
            <a:r>
              <a:rPr lang="fr-FR" sz="2400" dirty="0" smtClean="0"/>
              <a:t> Diminution de </a:t>
            </a:r>
            <a:r>
              <a:rPr lang="fr-FR" sz="2400" b="1" dirty="0" smtClean="0"/>
              <a:t>7 % </a:t>
            </a:r>
            <a:r>
              <a:rPr lang="fr-FR" sz="2400" dirty="0" smtClean="0"/>
              <a:t>des fans de la mode</a:t>
            </a:r>
          </a:p>
          <a:p>
            <a:pPr lvl="1">
              <a:buFont typeface="Courier New" pitchFamily="49" charset="0"/>
              <a:buChar char="o"/>
            </a:pPr>
            <a:endParaRPr lang="fr-FR" sz="2400" dirty="0" smtClean="0"/>
          </a:p>
          <a:p>
            <a:pPr lvl="1"/>
            <a:r>
              <a:rPr lang="fr-FR" sz="2400" dirty="0" smtClean="0"/>
              <a:t>   </a:t>
            </a:r>
          </a:p>
          <a:p>
            <a:pPr lvl="1"/>
            <a:r>
              <a:rPr lang="fr-FR" sz="2400" dirty="0" smtClean="0"/>
              <a:t>     </a:t>
            </a:r>
            <a:r>
              <a:rPr lang="fr-FR" sz="2400" dirty="0" smtClean="0"/>
              <a:t>La consommation des fashionistas évolue!! On peut observer une certaine transition.</a:t>
            </a:r>
          </a:p>
          <a:p>
            <a:pPr lvl="1"/>
            <a:endParaRPr lang="fr-FR" sz="2400" dirty="0" smtClean="0"/>
          </a:p>
          <a:p>
            <a:pPr lvl="1"/>
            <a:r>
              <a:rPr lang="fr-FR" sz="2400" dirty="0" smtClean="0"/>
              <a:t>     Les </a:t>
            </a:r>
            <a:r>
              <a:rPr lang="fr-FR" sz="2400" dirty="0" smtClean="0"/>
              <a:t>parts consenties aux produits électroniques de loisir informatique ont progressées!!</a:t>
            </a:r>
          </a:p>
          <a:p>
            <a:pPr lvl="1">
              <a:buFont typeface="Courier New" pitchFamily="49" charset="0"/>
              <a:buChar char="o"/>
            </a:pPr>
            <a:endParaRPr lang="fr-FR" dirty="0" smtClean="0"/>
          </a:p>
          <a:p>
            <a:endParaRPr lang="fr-FR" dirty="0" smtClean="0"/>
          </a:p>
        </p:txBody>
      </p:sp>
      <p:sp>
        <p:nvSpPr>
          <p:cNvPr id="6" name="Flèche droite 5"/>
          <p:cNvSpPr/>
          <p:nvPr/>
        </p:nvSpPr>
        <p:spPr>
          <a:xfrm>
            <a:off x="179512" y="4509120"/>
            <a:ext cx="792088" cy="28803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7" name="Flèche droite 6"/>
          <p:cNvSpPr/>
          <p:nvPr/>
        </p:nvSpPr>
        <p:spPr>
          <a:xfrm>
            <a:off x="179512" y="5589240"/>
            <a:ext cx="792088" cy="28803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39552" y="1340768"/>
            <a:ext cx="8352928" cy="830997"/>
          </a:xfrm>
          <a:prstGeom prst="rect">
            <a:avLst/>
          </a:prstGeom>
          <a:noFill/>
        </p:spPr>
        <p:txBody>
          <a:bodyPr wrap="square" rtlCol="0">
            <a:spAutoFit/>
          </a:bodyPr>
          <a:lstStyle/>
          <a:p>
            <a:pPr algn="ctr"/>
            <a:r>
              <a:rPr lang="fr-FR" sz="2400" b="1" dirty="0" smtClean="0"/>
              <a:t>Arrivée de nouveaux consommateurs dans l’univers du luxe?</a:t>
            </a:r>
            <a:endParaRPr lang="fr-FR" sz="2400" b="1" dirty="0"/>
          </a:p>
        </p:txBody>
      </p:sp>
      <p:sp>
        <p:nvSpPr>
          <p:cNvPr id="4" name="ZoneTexte 3"/>
          <p:cNvSpPr txBox="1"/>
          <p:nvPr/>
        </p:nvSpPr>
        <p:spPr>
          <a:xfrm>
            <a:off x="395536" y="2780928"/>
            <a:ext cx="8352928" cy="3046988"/>
          </a:xfrm>
          <a:prstGeom prst="rect">
            <a:avLst/>
          </a:prstGeom>
          <a:noFill/>
        </p:spPr>
        <p:txBody>
          <a:bodyPr wrap="square" rtlCol="0">
            <a:spAutoFit/>
          </a:bodyPr>
          <a:lstStyle/>
          <a:p>
            <a:r>
              <a:rPr lang="fr-FR" sz="2400" dirty="0" smtClean="0"/>
              <a:t>     Le </a:t>
            </a:r>
            <a:r>
              <a:rPr lang="fr-FR" sz="2400" dirty="0" smtClean="0"/>
              <a:t>grand public peut y accéder notamment grâce aux évolutions de l’offre et de l’émergence des ventes privées.</a:t>
            </a:r>
          </a:p>
          <a:p>
            <a:endParaRPr lang="fr-FR" sz="2400" dirty="0" smtClean="0"/>
          </a:p>
          <a:p>
            <a:r>
              <a:rPr lang="fr-FR" sz="2400" dirty="0" smtClean="0"/>
              <a:t>	Vente privee.com</a:t>
            </a:r>
          </a:p>
          <a:p>
            <a:r>
              <a:rPr lang="fr-FR" sz="2400" dirty="0" smtClean="0"/>
              <a:t>                                                  Propose des produits de luxe</a:t>
            </a:r>
          </a:p>
          <a:p>
            <a:endParaRPr lang="fr-FR" sz="2400" dirty="0" smtClean="0"/>
          </a:p>
          <a:p>
            <a:endParaRPr lang="fr-FR" sz="2400" dirty="0" smtClean="0"/>
          </a:p>
          <a:p>
            <a:endParaRPr lang="fr-FR" sz="2400" dirty="0" smtClean="0"/>
          </a:p>
        </p:txBody>
      </p:sp>
      <p:sp>
        <p:nvSpPr>
          <p:cNvPr id="5" name="Flèche droite 4"/>
          <p:cNvSpPr/>
          <p:nvPr/>
        </p:nvSpPr>
        <p:spPr>
          <a:xfrm>
            <a:off x="323528" y="4005064"/>
            <a:ext cx="720080" cy="216024"/>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6" name="Flèche à angle droit 5"/>
          <p:cNvSpPr/>
          <p:nvPr/>
        </p:nvSpPr>
        <p:spPr>
          <a:xfrm rot="5400000">
            <a:off x="3599892" y="4041068"/>
            <a:ext cx="216024" cy="864096"/>
          </a:xfrm>
          <a:prstGeom prst="bentUpArrow">
            <a:avLst/>
          </a:prstGeom>
          <a:solidFill>
            <a:schemeClr val="tx2">
              <a:lumMod val="60000"/>
              <a:lumOff val="40000"/>
            </a:schemeClr>
          </a:solidFill>
          <a:ln>
            <a:solidFill>
              <a:schemeClr val="tx2">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pic>
        <p:nvPicPr>
          <p:cNvPr id="36866" name="Picture 2" descr="https://encrypted-tbn3.google.com/images?q=tbn:ANd9GcRsHSZtv9S5jlmk2vahmEQV9Y1QWnmuurh5LAUdGMvrq8vluuhy"/>
          <p:cNvPicPr>
            <a:picLocks noChangeAspect="1" noChangeArrowheads="1"/>
          </p:cNvPicPr>
          <p:nvPr/>
        </p:nvPicPr>
        <p:blipFill>
          <a:blip r:embed="rId2" cstate="print"/>
          <a:srcRect/>
          <a:stretch>
            <a:fillRect/>
          </a:stretch>
        </p:blipFill>
        <p:spPr bwMode="auto">
          <a:xfrm>
            <a:off x="611560" y="4653136"/>
            <a:ext cx="2209800" cy="1512168"/>
          </a:xfrm>
          <a:prstGeom prst="rect">
            <a:avLst/>
          </a:prstGeom>
          <a:noFill/>
        </p:spPr>
      </p:pic>
      <p:sp>
        <p:nvSpPr>
          <p:cNvPr id="8" name="ZoneTexte 7"/>
          <p:cNvSpPr txBox="1"/>
          <p:nvPr/>
        </p:nvSpPr>
        <p:spPr>
          <a:xfrm>
            <a:off x="3275856" y="5085184"/>
            <a:ext cx="5868144" cy="1569660"/>
          </a:xfrm>
          <a:prstGeom prst="rect">
            <a:avLst/>
          </a:prstGeom>
          <a:noFill/>
        </p:spPr>
        <p:txBody>
          <a:bodyPr wrap="square" rtlCol="0">
            <a:spAutoFit/>
          </a:bodyPr>
          <a:lstStyle/>
          <a:p>
            <a:r>
              <a:rPr lang="fr-FR" sz="2400" dirty="0" smtClean="0"/>
              <a:t>-</a:t>
            </a:r>
            <a:r>
              <a:rPr lang="fr-FR" sz="2400" dirty="0" err="1" smtClean="0"/>
              <a:t>Distortion</a:t>
            </a:r>
            <a:r>
              <a:rPr lang="fr-FR" sz="2400" dirty="0" smtClean="0"/>
              <a:t> entre entrée de gamme et des produits exclusifs (sur mesure)</a:t>
            </a:r>
          </a:p>
          <a:p>
            <a:pPr lvl="1">
              <a:buFont typeface="Courier New" pitchFamily="49" charset="0"/>
              <a:buChar char="o"/>
            </a:pPr>
            <a:r>
              <a:rPr lang="fr-FR" sz="2400" dirty="0" smtClean="0"/>
              <a:t>Toile / Cuir</a:t>
            </a:r>
          </a:p>
          <a:p>
            <a:pPr lvl="1">
              <a:buFont typeface="Courier New" pitchFamily="49" charset="0"/>
              <a:buChar char="o"/>
            </a:pPr>
            <a:r>
              <a:rPr lang="fr-FR" sz="2400" dirty="0" smtClean="0"/>
              <a:t>Fabrication standard / Sur mesure</a:t>
            </a:r>
            <a:endParaRPr lang="fr-FR"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95536" y="836712"/>
            <a:ext cx="8352928" cy="461665"/>
          </a:xfrm>
          <a:prstGeom prst="rect">
            <a:avLst/>
          </a:prstGeom>
          <a:noFill/>
        </p:spPr>
        <p:txBody>
          <a:bodyPr wrap="square" rtlCol="0">
            <a:spAutoFit/>
          </a:bodyPr>
          <a:lstStyle/>
          <a:p>
            <a:pPr algn="ctr"/>
            <a:r>
              <a:rPr lang="fr-FR" sz="2400" dirty="0" smtClean="0"/>
              <a:t>Le groupe des Fashionistas</a:t>
            </a:r>
            <a:endParaRPr lang="fr-FR" sz="2400" dirty="0"/>
          </a:p>
        </p:txBody>
      </p:sp>
      <p:sp>
        <p:nvSpPr>
          <p:cNvPr id="5" name="ZoneTexte 4"/>
          <p:cNvSpPr txBox="1"/>
          <p:nvPr/>
        </p:nvSpPr>
        <p:spPr>
          <a:xfrm>
            <a:off x="0" y="1628800"/>
            <a:ext cx="8568952" cy="4893647"/>
          </a:xfrm>
          <a:prstGeom prst="rect">
            <a:avLst/>
          </a:prstGeom>
          <a:noFill/>
        </p:spPr>
        <p:txBody>
          <a:bodyPr wrap="square" rtlCol="0">
            <a:spAutoFit/>
          </a:bodyPr>
          <a:lstStyle/>
          <a:p>
            <a:r>
              <a:rPr lang="fr-FR" sz="2400" dirty="0" smtClean="0"/>
              <a:t>Les Fashionistas sont composés de:</a:t>
            </a:r>
          </a:p>
          <a:p>
            <a:pPr lvl="1">
              <a:buFont typeface="Courier New" pitchFamily="49" charset="0"/>
              <a:buChar char="o"/>
            </a:pPr>
            <a:r>
              <a:rPr lang="fr-FR" sz="2400" dirty="0" smtClean="0"/>
              <a:t> 56% d’hommes</a:t>
            </a:r>
          </a:p>
          <a:p>
            <a:pPr lvl="1">
              <a:buFont typeface="Courier New" pitchFamily="49" charset="0"/>
              <a:buChar char="o"/>
            </a:pPr>
            <a:r>
              <a:rPr lang="fr-FR" sz="2400" dirty="0" smtClean="0"/>
              <a:t> 44% de femmes</a:t>
            </a:r>
          </a:p>
          <a:p>
            <a:pPr lvl="1">
              <a:buFont typeface="Courier New" pitchFamily="49" charset="0"/>
              <a:buChar char="o"/>
            </a:pPr>
            <a:endParaRPr lang="fr-FR" sz="2400" dirty="0" smtClean="0"/>
          </a:p>
          <a:p>
            <a:pPr lvl="2">
              <a:buFont typeface="Wingdings" pitchFamily="2" charset="2"/>
              <a:buChar char="Ø"/>
            </a:pPr>
            <a:r>
              <a:rPr lang="fr-FR" sz="2400" dirty="0" smtClean="0"/>
              <a:t> Ces femmes consacrent la plus grande partie du budget à l’achat de mode que les hommes</a:t>
            </a:r>
          </a:p>
          <a:p>
            <a:pPr lvl="3">
              <a:buFont typeface="Wingdings" pitchFamily="2" charset="2"/>
              <a:buChar char="ü"/>
            </a:pPr>
            <a:r>
              <a:rPr lang="fr-FR" sz="2400" dirty="0" smtClean="0"/>
              <a:t> 74% d’augmentation dans produits milieu de gamme</a:t>
            </a:r>
          </a:p>
          <a:p>
            <a:pPr lvl="3">
              <a:buFont typeface="Wingdings" pitchFamily="2" charset="2"/>
              <a:buChar char="ü"/>
            </a:pPr>
            <a:r>
              <a:rPr lang="fr-FR" sz="2400" dirty="0" smtClean="0"/>
              <a:t> 42 % d’augmentation dans produits de luxe</a:t>
            </a:r>
          </a:p>
          <a:p>
            <a:pPr lvl="3">
              <a:buFont typeface="Wingdings" pitchFamily="2" charset="2"/>
              <a:buChar char="ü"/>
            </a:pPr>
            <a:endParaRPr lang="fr-FR" sz="2400" dirty="0" smtClean="0"/>
          </a:p>
          <a:p>
            <a:pPr lvl="3"/>
            <a:r>
              <a:rPr lang="fr-FR" sz="2400" dirty="0" smtClean="0"/>
              <a:t>Ces fashionistas panachent sans complexe articles de luxe et grand public. En revanche les hommes consomment 2 fois plus de dîners et hôtels de luxe</a:t>
            </a:r>
          </a:p>
        </p:txBody>
      </p:sp>
      <p:sp>
        <p:nvSpPr>
          <p:cNvPr id="6" name="Flèche droite 5"/>
          <p:cNvSpPr/>
          <p:nvPr/>
        </p:nvSpPr>
        <p:spPr>
          <a:xfrm>
            <a:off x="179512" y="5517232"/>
            <a:ext cx="1008112" cy="7200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0" y="1935163"/>
            <a:ext cx="9144000" cy="4389437"/>
          </a:xfrm>
        </p:spPr>
        <p:txBody>
          <a:bodyPr/>
          <a:lstStyle/>
          <a:p>
            <a:endParaRPr lang="fr-FR"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a:p>
            <a:pPr algn="ctr">
              <a:buNone/>
            </a:pPr>
            <a:r>
              <a:rPr lang="fr-FR"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I/ Présentation des consommateurs face à la mode</a:t>
            </a:r>
          </a:p>
          <a:p>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9512" y="1268760"/>
            <a:ext cx="8568952" cy="4708981"/>
          </a:xfrm>
          <a:prstGeom prst="rect">
            <a:avLst/>
          </a:prstGeom>
          <a:noFill/>
        </p:spPr>
        <p:txBody>
          <a:bodyPr wrap="square" rtlCol="0">
            <a:spAutoFit/>
          </a:bodyPr>
          <a:lstStyle/>
          <a:p>
            <a:pPr>
              <a:buFontTx/>
              <a:buChar char="-"/>
            </a:pPr>
            <a:r>
              <a:rPr lang="fr-FR" sz="2400" dirty="0" smtClean="0"/>
              <a:t>89 % des membres sont issus de la génération Y et de celle des </a:t>
            </a:r>
            <a:r>
              <a:rPr lang="fr-FR" sz="2400" dirty="0" err="1" smtClean="0"/>
              <a:t>trentes</a:t>
            </a:r>
            <a:r>
              <a:rPr lang="fr-FR" sz="2400" dirty="0" smtClean="0"/>
              <a:t> glorieuses.</a:t>
            </a:r>
          </a:p>
          <a:p>
            <a:pPr lvl="1">
              <a:buFont typeface="Courier New" pitchFamily="49" charset="0"/>
              <a:buChar char="o"/>
            </a:pPr>
            <a:r>
              <a:rPr lang="fr-FR" sz="2400" dirty="0" smtClean="0"/>
              <a:t> Ce sont les 18 à 29 ans</a:t>
            </a:r>
          </a:p>
          <a:p>
            <a:pPr lvl="1">
              <a:buFont typeface="Courier New" pitchFamily="49" charset="0"/>
              <a:buChar char="o"/>
            </a:pPr>
            <a:r>
              <a:rPr lang="fr-FR" sz="2400" dirty="0" smtClean="0"/>
              <a:t> Et les 46 à 66 ans</a:t>
            </a:r>
          </a:p>
          <a:p>
            <a:pPr lvl="1">
              <a:buFont typeface="Courier New" pitchFamily="49" charset="0"/>
              <a:buChar char="o"/>
            </a:pPr>
            <a:endParaRPr lang="fr-FR" sz="2400" dirty="0" smtClean="0"/>
          </a:p>
          <a:p>
            <a:pPr>
              <a:buFontTx/>
              <a:buChar char="-"/>
            </a:pPr>
            <a:r>
              <a:rPr lang="fr-FR" sz="2400" dirty="0" smtClean="0"/>
              <a:t>11 % sont des membres issus de la génération X et les séniors</a:t>
            </a:r>
          </a:p>
          <a:p>
            <a:pPr lvl="1">
              <a:buFont typeface="Courier New" pitchFamily="49" charset="0"/>
              <a:buChar char="o"/>
            </a:pPr>
            <a:r>
              <a:rPr lang="fr-FR" sz="2400" dirty="0" smtClean="0"/>
              <a:t> Ce sont les 30 à 45 ans</a:t>
            </a:r>
          </a:p>
          <a:p>
            <a:pPr lvl="1">
              <a:buFont typeface="Courier New" pitchFamily="49" charset="0"/>
              <a:buChar char="o"/>
            </a:pPr>
            <a:r>
              <a:rPr lang="fr-FR" sz="2400" dirty="0" smtClean="0"/>
              <a:t> Et les plus de 66 ans</a:t>
            </a:r>
          </a:p>
          <a:p>
            <a:pPr lvl="1">
              <a:buFont typeface="Courier New" pitchFamily="49" charset="0"/>
              <a:buChar char="o"/>
            </a:pPr>
            <a:endParaRPr lang="fr-FR" sz="2400" dirty="0" smtClean="0"/>
          </a:p>
          <a:p>
            <a:pPr lvl="1"/>
            <a:r>
              <a:rPr lang="fr-FR" sz="2400" dirty="0" smtClean="0"/>
              <a:t>   Les Y sont ceux qui dépensent le plus en pourcentage mais pas en volume.</a:t>
            </a:r>
          </a:p>
          <a:p>
            <a:pPr lvl="1">
              <a:buFont typeface="Courier New" pitchFamily="49" charset="0"/>
              <a:buChar char="o"/>
            </a:pPr>
            <a:endParaRPr lang="fr-FR" dirty="0" smtClean="0"/>
          </a:p>
          <a:p>
            <a:pPr lvl="1">
              <a:buFont typeface="Courier New" pitchFamily="49" charset="0"/>
              <a:buChar char="o"/>
            </a:pPr>
            <a:endParaRPr lang="fr-FR" dirty="0"/>
          </a:p>
        </p:txBody>
      </p:sp>
      <p:sp>
        <p:nvSpPr>
          <p:cNvPr id="3" name="Flèche droite 2"/>
          <p:cNvSpPr/>
          <p:nvPr/>
        </p:nvSpPr>
        <p:spPr>
          <a:xfrm>
            <a:off x="251520" y="4653136"/>
            <a:ext cx="467544" cy="36004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7544" y="1916832"/>
            <a:ext cx="8352928" cy="3416320"/>
          </a:xfrm>
          <a:prstGeom prst="rect">
            <a:avLst/>
          </a:prstGeom>
          <a:noFill/>
        </p:spPr>
        <p:txBody>
          <a:bodyPr wrap="square" rtlCol="0">
            <a:spAutoFit/>
          </a:bodyPr>
          <a:lstStyle/>
          <a:p>
            <a:pPr>
              <a:buFontTx/>
              <a:buChar char="-"/>
            </a:pPr>
            <a:r>
              <a:rPr lang="fr-FR" sz="2400" dirty="0" smtClean="0"/>
              <a:t>Par rapport à la moyenne des dépenses en mode de luxe</a:t>
            </a:r>
          </a:p>
          <a:p>
            <a:pPr lvl="1">
              <a:buFont typeface="Courier New" pitchFamily="49" charset="0"/>
              <a:buChar char="o"/>
            </a:pPr>
            <a:r>
              <a:rPr lang="fr-FR" sz="2400" dirty="0" smtClean="0"/>
              <a:t> Les Y consacrent 43% de plus</a:t>
            </a:r>
          </a:p>
          <a:p>
            <a:pPr lvl="1">
              <a:buFont typeface="Courier New" pitchFamily="49" charset="0"/>
              <a:buChar char="o"/>
            </a:pPr>
            <a:r>
              <a:rPr lang="fr-FR" sz="2400" dirty="0" smtClean="0"/>
              <a:t> Les X eux 6% de moins</a:t>
            </a:r>
          </a:p>
          <a:p>
            <a:pPr lvl="1">
              <a:buFont typeface="Courier New" pitchFamily="49" charset="0"/>
              <a:buChar char="o"/>
            </a:pPr>
            <a:endParaRPr lang="fr-FR" sz="2400" dirty="0" smtClean="0"/>
          </a:p>
          <a:p>
            <a:pPr lvl="1">
              <a:buFont typeface="Courier New" pitchFamily="49" charset="0"/>
              <a:buChar char="o"/>
            </a:pPr>
            <a:r>
              <a:rPr lang="fr-FR" sz="2400" dirty="0" smtClean="0"/>
              <a:t> 2% de plus pour celle des 30 glorieuses</a:t>
            </a:r>
          </a:p>
          <a:p>
            <a:pPr lvl="1">
              <a:buFont typeface="Courier New" pitchFamily="49" charset="0"/>
              <a:buChar char="o"/>
            </a:pPr>
            <a:r>
              <a:rPr lang="fr-FR" sz="2400" dirty="0" smtClean="0"/>
              <a:t> 1% de plus pour les séniors</a:t>
            </a:r>
          </a:p>
          <a:p>
            <a:pPr lvl="1">
              <a:buFont typeface="Courier New" pitchFamily="49" charset="0"/>
              <a:buChar char="o"/>
            </a:pPr>
            <a:endParaRPr lang="fr-FR" sz="2400" dirty="0" smtClean="0"/>
          </a:p>
          <a:p>
            <a:pPr lvl="1"/>
            <a:r>
              <a:rPr lang="fr-FR" sz="2400" dirty="0" smtClean="0"/>
              <a:t>Existerait-t-il un phénomène « Tanguy » qui favoriserait les achats de luxe?</a:t>
            </a:r>
            <a:endParaRPr lang="fr-FR"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11560" y="3861048"/>
            <a:ext cx="7992888" cy="1569660"/>
          </a:xfrm>
          <a:prstGeom prst="rect">
            <a:avLst/>
          </a:prstGeom>
          <a:noFill/>
        </p:spPr>
        <p:txBody>
          <a:bodyPr wrap="square" rtlCol="0">
            <a:spAutoFit/>
          </a:bodyPr>
          <a:lstStyle/>
          <a:p>
            <a:pPr marL="342900" indent="-342900">
              <a:buAutoNum type="arabicParenR"/>
            </a:pPr>
            <a:r>
              <a:rPr lang="fr-FR" sz="2400" dirty="0" smtClean="0"/>
              <a:t>Présentation de la cible retenue et raisons du choix</a:t>
            </a:r>
          </a:p>
          <a:p>
            <a:pPr marL="342900" indent="-342900">
              <a:buAutoNum type="arabicParenR"/>
            </a:pPr>
            <a:r>
              <a:rPr lang="fr-FR" sz="2400" dirty="0" smtClean="0"/>
              <a:t>Attentes et évolutions de consommation</a:t>
            </a:r>
          </a:p>
          <a:p>
            <a:pPr marL="342900" indent="-342900">
              <a:buAutoNum type="arabicParenR"/>
            </a:pPr>
            <a:r>
              <a:rPr lang="fr-FR" sz="2400" dirty="0" smtClean="0">
                <a:solidFill>
                  <a:srgbClr val="FF0000"/>
                </a:solidFill>
              </a:rPr>
              <a:t>Intérêt du </a:t>
            </a:r>
            <a:r>
              <a:rPr lang="fr-FR" sz="2400" dirty="0" err="1" smtClean="0">
                <a:solidFill>
                  <a:srgbClr val="FF0000"/>
                </a:solidFill>
              </a:rPr>
              <a:t>Benchmarking</a:t>
            </a:r>
            <a:endParaRPr lang="fr-FR" sz="2400" dirty="0" smtClean="0">
              <a:solidFill>
                <a:srgbClr val="FF0000"/>
              </a:solidFill>
            </a:endParaRPr>
          </a:p>
          <a:p>
            <a:pPr marL="342900" indent="-342900">
              <a:buAutoNum type="arabicParenR"/>
            </a:pPr>
            <a:r>
              <a:rPr lang="fr-FR" sz="2400" dirty="0" smtClean="0"/>
              <a:t>Innovations et nouvelles technologies</a:t>
            </a:r>
            <a:endParaRPr lang="fr-FR" sz="2400" dirty="0"/>
          </a:p>
        </p:txBody>
      </p:sp>
      <p:sp>
        <p:nvSpPr>
          <p:cNvPr id="5" name="ZoneTexte 4"/>
          <p:cNvSpPr txBox="1"/>
          <p:nvPr/>
        </p:nvSpPr>
        <p:spPr>
          <a:xfrm>
            <a:off x="683568" y="1916832"/>
            <a:ext cx="7200800" cy="461665"/>
          </a:xfrm>
          <a:prstGeom prst="rect">
            <a:avLst/>
          </a:prstGeom>
          <a:noFill/>
        </p:spPr>
        <p:txBody>
          <a:bodyPr wrap="square" rtlCol="0">
            <a:spAutoFit/>
          </a:bodyPr>
          <a:lstStyle/>
          <a:p>
            <a:r>
              <a:rPr lang="fr-FR" sz="2400" dirty="0" smtClean="0"/>
              <a:t>II/ Choix de la cible: les fashionistas</a:t>
            </a:r>
            <a:endParaRPr lang="fr-FR"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7544" y="908720"/>
            <a:ext cx="8064896" cy="6463308"/>
          </a:xfrm>
          <a:prstGeom prst="rect">
            <a:avLst/>
          </a:prstGeom>
          <a:noFill/>
        </p:spPr>
        <p:txBody>
          <a:bodyPr wrap="square" rtlCol="0">
            <a:spAutoFit/>
          </a:bodyPr>
          <a:lstStyle/>
          <a:p>
            <a:r>
              <a:rPr lang="fr-FR" sz="2400" dirty="0" smtClean="0"/>
              <a:t>L’intérêt du </a:t>
            </a:r>
            <a:r>
              <a:rPr lang="fr-FR" sz="2400" dirty="0" err="1" smtClean="0"/>
              <a:t>benchmarking</a:t>
            </a:r>
            <a:r>
              <a:rPr lang="fr-FR" sz="2400" dirty="0" smtClean="0"/>
              <a:t> est de:</a:t>
            </a:r>
          </a:p>
          <a:p>
            <a:endParaRPr lang="fr-FR" sz="2400" dirty="0" smtClean="0"/>
          </a:p>
          <a:p>
            <a:pPr>
              <a:buFont typeface="Courier New" pitchFamily="49" charset="0"/>
              <a:buChar char="o"/>
            </a:pPr>
            <a:r>
              <a:rPr lang="fr-FR" sz="2400" dirty="0" smtClean="0"/>
              <a:t> Satisfaire le client, répondre aux exigences du marché</a:t>
            </a:r>
            <a:br>
              <a:rPr lang="fr-FR" sz="2400" dirty="0" smtClean="0"/>
            </a:br>
            <a:endParaRPr lang="fr-FR" sz="2400" dirty="0" smtClean="0"/>
          </a:p>
          <a:p>
            <a:pPr>
              <a:buFont typeface="Courier New" pitchFamily="49" charset="0"/>
              <a:buChar char="o"/>
            </a:pPr>
            <a:r>
              <a:rPr lang="fr-FR" sz="2400" dirty="0" smtClean="0"/>
              <a:t> Améliorer les performances de l’entreprise qui là en l’occurrence veut cibler les fashionistas</a:t>
            </a:r>
            <a:br>
              <a:rPr lang="fr-FR" sz="2400" dirty="0" smtClean="0"/>
            </a:br>
            <a:endParaRPr lang="fr-FR" sz="2400" dirty="0" smtClean="0"/>
          </a:p>
          <a:p>
            <a:pPr>
              <a:buFont typeface="Courier New" pitchFamily="49" charset="0"/>
              <a:buChar char="o"/>
            </a:pPr>
            <a:r>
              <a:rPr lang="fr-FR" sz="2400" dirty="0" smtClean="0"/>
              <a:t> Devenir ou rester compétitif : comprendre la concurrence et les raisons de ses performances (qualité, coût, délai…)</a:t>
            </a:r>
            <a:br>
              <a:rPr lang="fr-FR" sz="2400" dirty="0" smtClean="0"/>
            </a:br>
            <a:endParaRPr lang="fr-FR" sz="2400" dirty="0" smtClean="0"/>
          </a:p>
          <a:p>
            <a:pPr>
              <a:buFont typeface="Courier New" pitchFamily="49" charset="0"/>
              <a:buChar char="o"/>
            </a:pPr>
            <a:r>
              <a:rPr lang="fr-FR" sz="2400" dirty="0" smtClean="0"/>
              <a:t> Découvrir les méthodes qu’appliquent les autres entreprises pour viser la cible des fashionistas</a:t>
            </a:r>
            <a:br>
              <a:rPr lang="fr-FR" sz="2400" dirty="0" smtClean="0"/>
            </a:br>
            <a:endParaRPr lang="fr-FR" sz="2400" dirty="0" smtClean="0"/>
          </a:p>
          <a:p>
            <a:pPr>
              <a:buFont typeface="Courier New" pitchFamily="49" charset="0"/>
              <a:buChar char="o"/>
            </a:pPr>
            <a:r>
              <a:rPr lang="fr-FR" sz="2400" dirty="0" smtClean="0"/>
              <a:t> Faire un SWOT afin de d’identifier ses points forts pour les développer et ses points faibles pour les améliorer</a:t>
            </a:r>
            <a:r>
              <a:rPr lang="fr-FR" dirty="0" smtClean="0"/>
              <a:t/>
            </a:r>
            <a:br>
              <a:rPr lang="fr-FR" dirty="0" smtClean="0"/>
            </a:br>
            <a:r>
              <a:rPr lang="fr-FR" dirty="0" smtClean="0"/>
              <a:t/>
            </a:r>
            <a:br>
              <a:rPr lang="fr-FR" dirty="0" smtClean="0"/>
            </a:br>
            <a:endParaRPr lang="fr-FR" dirty="0" smtClean="0"/>
          </a:p>
          <a:p>
            <a:endParaRPr lang="fr-F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95536" y="4221088"/>
            <a:ext cx="8496944" cy="1569660"/>
          </a:xfrm>
          <a:prstGeom prst="rect">
            <a:avLst/>
          </a:prstGeom>
          <a:noFill/>
        </p:spPr>
        <p:txBody>
          <a:bodyPr wrap="square" rtlCol="0">
            <a:spAutoFit/>
          </a:bodyPr>
          <a:lstStyle/>
          <a:p>
            <a:pPr marL="342900" indent="-342900">
              <a:buAutoNum type="arabicParenR"/>
            </a:pPr>
            <a:r>
              <a:rPr lang="fr-FR" sz="2400" dirty="0" smtClean="0"/>
              <a:t>Présentation de la cible retenue et raisons du choix</a:t>
            </a:r>
          </a:p>
          <a:p>
            <a:pPr marL="342900" indent="-342900">
              <a:buAutoNum type="arabicParenR"/>
            </a:pPr>
            <a:r>
              <a:rPr lang="fr-FR" sz="2400" dirty="0" smtClean="0"/>
              <a:t>Attentes et évolutions de consommation</a:t>
            </a:r>
          </a:p>
          <a:p>
            <a:pPr marL="342900" indent="-342900">
              <a:buAutoNum type="arabicParenR"/>
            </a:pPr>
            <a:r>
              <a:rPr lang="fr-FR" sz="2400" dirty="0" smtClean="0"/>
              <a:t>Intérêt du </a:t>
            </a:r>
            <a:r>
              <a:rPr lang="fr-FR" sz="2400" dirty="0" err="1" smtClean="0"/>
              <a:t>Benchmarking</a:t>
            </a:r>
            <a:endParaRPr lang="fr-FR" sz="2400" dirty="0" smtClean="0"/>
          </a:p>
          <a:p>
            <a:pPr marL="342900" indent="-342900">
              <a:buAutoNum type="arabicParenR"/>
            </a:pPr>
            <a:r>
              <a:rPr lang="fr-FR" sz="2400" dirty="0" smtClean="0">
                <a:solidFill>
                  <a:srgbClr val="FF0000"/>
                </a:solidFill>
              </a:rPr>
              <a:t>Innovations et nouvelles technologies</a:t>
            </a:r>
            <a:endParaRPr lang="fr-FR" sz="2400" dirty="0">
              <a:solidFill>
                <a:srgbClr val="FF0000"/>
              </a:solidFill>
            </a:endParaRPr>
          </a:p>
        </p:txBody>
      </p:sp>
      <p:sp>
        <p:nvSpPr>
          <p:cNvPr id="5" name="ZoneTexte 4"/>
          <p:cNvSpPr txBox="1"/>
          <p:nvPr/>
        </p:nvSpPr>
        <p:spPr>
          <a:xfrm>
            <a:off x="683568" y="1988840"/>
            <a:ext cx="7632848" cy="461665"/>
          </a:xfrm>
          <a:prstGeom prst="rect">
            <a:avLst/>
          </a:prstGeom>
          <a:noFill/>
        </p:spPr>
        <p:txBody>
          <a:bodyPr wrap="square" rtlCol="0">
            <a:spAutoFit/>
          </a:bodyPr>
          <a:lstStyle/>
          <a:p>
            <a:r>
              <a:rPr lang="fr-FR" sz="2400" dirty="0" smtClean="0"/>
              <a:t>II/ Choix de la cible: les fashionistas</a:t>
            </a:r>
            <a:endParaRPr lang="fr-FR"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7544" y="1556792"/>
            <a:ext cx="8208912" cy="3416320"/>
          </a:xfrm>
          <a:prstGeom prst="rect">
            <a:avLst/>
          </a:prstGeom>
          <a:noFill/>
        </p:spPr>
        <p:txBody>
          <a:bodyPr wrap="square" rtlCol="0">
            <a:spAutoFit/>
          </a:bodyPr>
          <a:lstStyle/>
          <a:p>
            <a:r>
              <a:rPr lang="fr-FR" sz="2400" dirty="0" smtClean="0"/>
              <a:t>     C’est </a:t>
            </a:r>
            <a:r>
              <a:rPr lang="fr-FR" sz="2400" dirty="0" smtClean="0"/>
              <a:t>justement pour éviter ce genre de situation où les fashionistas ont tendance à baisser leur consommation, que les entreprises doivent innover constamment afin de répondre à la demande des fashionistas et faire face aux nouvelles évolutions de l’offre et aux ventes privées.</a:t>
            </a:r>
          </a:p>
          <a:p>
            <a:endParaRPr lang="fr-FR" sz="2400" dirty="0" smtClean="0"/>
          </a:p>
          <a:p>
            <a:r>
              <a:rPr lang="fr-FR" sz="2400" dirty="0" smtClean="0"/>
              <a:t>     Nous </a:t>
            </a:r>
            <a:r>
              <a:rPr lang="fr-FR" sz="2400" dirty="0" smtClean="0"/>
              <a:t>allons donc voir dans les prochaines diapos que les entreprises font tout pour donner envie aux fashionistas de consommer et de rester au courant des dernières tendances.</a:t>
            </a:r>
            <a:endParaRPr lang="fr-FR" sz="2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webandluxe.com/wp-content/uploads/2010/02/réalité-augmentée-mode-luxe.jpg"/>
          <p:cNvPicPr>
            <a:picLocks noChangeAspect="1" noChangeArrowheads="1"/>
          </p:cNvPicPr>
          <p:nvPr/>
        </p:nvPicPr>
        <p:blipFill>
          <a:blip r:embed="rId2" cstate="print"/>
          <a:srcRect/>
          <a:stretch>
            <a:fillRect/>
          </a:stretch>
        </p:blipFill>
        <p:spPr bwMode="auto">
          <a:xfrm>
            <a:off x="1" y="0"/>
            <a:ext cx="9183534" cy="6858000"/>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9512" y="1124744"/>
            <a:ext cx="8676456" cy="5016758"/>
          </a:xfrm>
          <a:prstGeom prst="rect">
            <a:avLst/>
          </a:prstGeom>
          <a:noFill/>
        </p:spPr>
        <p:txBody>
          <a:bodyPr wrap="square" rtlCol="0">
            <a:spAutoFit/>
          </a:bodyPr>
          <a:lstStyle/>
          <a:p>
            <a:r>
              <a:rPr lang="fr-FR" sz="2000" dirty="0" smtClean="0"/>
              <a:t>     Aujourd’hui</a:t>
            </a:r>
            <a:r>
              <a:rPr lang="fr-FR" sz="2000" dirty="0" smtClean="0"/>
              <a:t>, en e-marketing, les marques cherchent à tout prix à se différencier dans leur communication et à offrir les </a:t>
            </a:r>
            <a:r>
              <a:rPr lang="fr-FR" sz="2000" b="1" dirty="0" smtClean="0"/>
              <a:t>expériences les plus originales</a:t>
            </a:r>
            <a:r>
              <a:rPr lang="fr-FR" sz="2000" dirty="0" smtClean="0"/>
              <a:t> à leurs clients. Ainsi les maisons de luxe travaillent non seulement leur stratégie on-line et leur e-réputation mais également leur positionnement innovant en utilisant de plus en plus la 3D (comme l’a fait la maison </a:t>
            </a:r>
            <a:r>
              <a:rPr lang="fr-FR" sz="2000" dirty="0" err="1" smtClean="0">
                <a:hlinkClick r:id="rId2"/>
              </a:rPr>
              <a:t>Burberry</a:t>
            </a:r>
            <a:r>
              <a:rPr lang="fr-FR" sz="2000" dirty="0" smtClean="0"/>
              <a:t>), et la </a:t>
            </a:r>
            <a:r>
              <a:rPr lang="fr-FR" sz="2000" b="1" dirty="0" smtClean="0"/>
              <a:t>réalité augmentée</a:t>
            </a:r>
            <a:r>
              <a:rPr lang="fr-FR" sz="2000" dirty="0" smtClean="0"/>
              <a:t> (ou </a:t>
            </a:r>
            <a:r>
              <a:rPr lang="fr-FR" sz="2000" dirty="0" err="1" smtClean="0"/>
              <a:t>augmented</a:t>
            </a:r>
            <a:r>
              <a:rPr lang="fr-FR" sz="2000" dirty="0" smtClean="0"/>
              <a:t> reality pour les plus anglophones d’entre nous).</a:t>
            </a:r>
          </a:p>
          <a:p>
            <a:endParaRPr lang="fr-FR" sz="2000" dirty="0" smtClean="0"/>
          </a:p>
          <a:p>
            <a:endParaRPr lang="fr-FR" sz="2000" dirty="0" smtClean="0"/>
          </a:p>
          <a:p>
            <a:r>
              <a:rPr lang="fr-FR" sz="2000" dirty="0" smtClean="0"/>
              <a:t>     Pour </a:t>
            </a:r>
            <a:r>
              <a:rPr lang="fr-FR" sz="2000" dirty="0" smtClean="0"/>
              <a:t>ceux qui ne connaissent pas la réalité augmentée, il s’agit en réalité de se servir d’un écran et d’une caméra (téléphone ou webcam) pour </a:t>
            </a:r>
            <a:r>
              <a:rPr lang="fr-FR" sz="2000" b="1" dirty="0" smtClean="0"/>
              <a:t>superposer des objets</a:t>
            </a:r>
            <a:r>
              <a:rPr lang="fr-FR" sz="2000" dirty="0" smtClean="0"/>
              <a:t> en 2D ou en 3D afin de donner l’impression que nous les voyons réellement et en temps réel. Par exemple vous sortez votre téléphone et braquez votre appareil photo sur la tour Eiffel et des informations sur les horaires d’ouverture et l’histoire du monument s’affiche sur votre écran. Il s’agit donc d’</a:t>
            </a:r>
            <a:r>
              <a:rPr lang="fr-FR" sz="2000" b="1" dirty="0" smtClean="0"/>
              <a:t>augmenter la réalité</a:t>
            </a:r>
            <a:r>
              <a:rPr lang="fr-FR" sz="2000" dirty="0" smtClean="0"/>
              <a:t> en y incrustant des données et des visuels.</a:t>
            </a:r>
            <a:endParaRPr lang="fr-FR" sz="2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Calvin Klein lance une collection de sous-vêtements en 3D"/>
          <p:cNvPicPr>
            <a:picLocks noChangeAspect="1" noChangeArrowheads="1"/>
          </p:cNvPicPr>
          <p:nvPr/>
        </p:nvPicPr>
        <p:blipFill>
          <a:blip r:embed="rId2" cstate="print"/>
          <a:srcRect/>
          <a:stretch>
            <a:fillRect/>
          </a:stretch>
        </p:blipFill>
        <p:spPr bwMode="auto">
          <a:xfrm>
            <a:off x="1835696" y="908720"/>
            <a:ext cx="5334000" cy="2085976"/>
          </a:xfrm>
          <a:prstGeom prst="rect">
            <a:avLst/>
          </a:prstGeom>
          <a:noFill/>
        </p:spPr>
      </p:pic>
      <p:sp>
        <p:nvSpPr>
          <p:cNvPr id="3" name="ZoneTexte 2"/>
          <p:cNvSpPr txBox="1"/>
          <p:nvPr/>
        </p:nvSpPr>
        <p:spPr>
          <a:xfrm>
            <a:off x="395536" y="3429000"/>
            <a:ext cx="8208912" cy="830997"/>
          </a:xfrm>
          <a:prstGeom prst="rect">
            <a:avLst/>
          </a:prstGeom>
          <a:noFill/>
        </p:spPr>
        <p:txBody>
          <a:bodyPr wrap="square" rtlCol="0">
            <a:spAutoFit/>
          </a:bodyPr>
          <a:lstStyle/>
          <a:p>
            <a:pPr algn="ctr"/>
            <a:r>
              <a:rPr lang="fr-FR" sz="2400" b="1" dirty="0" smtClean="0"/>
              <a:t>Calvin Klein lance une collection de sous-vêtements en 3D</a:t>
            </a:r>
            <a:endParaRPr lang="fr-FR" sz="2400" b="1" dirty="0"/>
          </a:p>
        </p:txBody>
      </p:sp>
      <p:sp>
        <p:nvSpPr>
          <p:cNvPr id="4" name="ZoneTexte 3"/>
          <p:cNvSpPr txBox="1"/>
          <p:nvPr/>
        </p:nvSpPr>
        <p:spPr>
          <a:xfrm>
            <a:off x="395536" y="4437112"/>
            <a:ext cx="8496944" cy="2308324"/>
          </a:xfrm>
          <a:prstGeom prst="rect">
            <a:avLst/>
          </a:prstGeom>
          <a:noFill/>
        </p:spPr>
        <p:txBody>
          <a:bodyPr wrap="square" rtlCol="0">
            <a:spAutoFit/>
          </a:bodyPr>
          <a:lstStyle/>
          <a:p>
            <a:r>
              <a:rPr lang="fr-FR" dirty="0" smtClean="0"/>
              <a:t>     Lancée </a:t>
            </a:r>
            <a:r>
              <a:rPr lang="fr-FR" dirty="0" smtClean="0"/>
              <a:t>en 1982, la marque de sous-vêtements Calvin Klein ne cesse de surprendre. Elle a en un peu plus de 20 ans </a:t>
            </a:r>
            <a:r>
              <a:rPr lang="fr-FR" dirty="0" err="1" smtClean="0"/>
              <a:t>boulversé</a:t>
            </a:r>
            <a:r>
              <a:rPr lang="fr-FR" dirty="0" smtClean="0"/>
              <a:t> les habitudes de consommation, en faisant du boxer un objet de désir et non plus un simple vêtement fonctionnel. Ainsi, après Avatar, Titanic ou encore le Roi Lion, c’est tout </a:t>
            </a:r>
            <a:r>
              <a:rPr lang="fr-FR" dirty="0" err="1" smtClean="0"/>
              <a:t>naturelement</a:t>
            </a:r>
            <a:r>
              <a:rPr lang="fr-FR" dirty="0" smtClean="0"/>
              <a:t> que la maison américaine a décidé de surfer sur la tendance de la technologie 3D. Et si vous voulez apprécier les formes géométriques, les papillons ainsi que toutes les créations de la marque sur ces nouveaux boxers en coton stretch, munissez-vous de vos plus belles lunettes 3D.</a:t>
            </a:r>
            <a:endParaRPr lang="fr-F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Louis Vuitton vous Offre les Clés de ses Maisons"/>
          <p:cNvPicPr>
            <a:picLocks noChangeAspect="1" noChangeArrowheads="1"/>
          </p:cNvPicPr>
          <p:nvPr/>
        </p:nvPicPr>
        <p:blipFill>
          <a:blip r:embed="rId2" cstate="print"/>
          <a:srcRect/>
          <a:stretch>
            <a:fillRect/>
          </a:stretch>
        </p:blipFill>
        <p:spPr bwMode="auto">
          <a:xfrm>
            <a:off x="1547664" y="764704"/>
            <a:ext cx="5324475" cy="2428875"/>
          </a:xfrm>
          <a:prstGeom prst="rect">
            <a:avLst/>
          </a:prstGeom>
          <a:noFill/>
        </p:spPr>
      </p:pic>
      <p:sp>
        <p:nvSpPr>
          <p:cNvPr id="3" name="ZoneTexte 2"/>
          <p:cNvSpPr txBox="1"/>
          <p:nvPr/>
        </p:nvSpPr>
        <p:spPr>
          <a:xfrm>
            <a:off x="251520" y="3573016"/>
            <a:ext cx="8424936" cy="461665"/>
          </a:xfrm>
          <a:prstGeom prst="rect">
            <a:avLst/>
          </a:prstGeom>
          <a:noFill/>
        </p:spPr>
        <p:txBody>
          <a:bodyPr wrap="square" rtlCol="0">
            <a:spAutoFit/>
          </a:bodyPr>
          <a:lstStyle/>
          <a:p>
            <a:pPr algn="ctr"/>
            <a:r>
              <a:rPr lang="fr-FR" sz="2400" dirty="0" smtClean="0"/>
              <a:t>Louis Vuitton vous offre les clés de ses maisons</a:t>
            </a:r>
            <a:endParaRPr lang="fr-FR" sz="2400" dirty="0"/>
          </a:p>
        </p:txBody>
      </p:sp>
      <p:sp>
        <p:nvSpPr>
          <p:cNvPr id="4" name="ZoneTexte 3"/>
          <p:cNvSpPr txBox="1"/>
          <p:nvPr/>
        </p:nvSpPr>
        <p:spPr>
          <a:xfrm>
            <a:off x="323528" y="4365104"/>
            <a:ext cx="8568952" cy="2031325"/>
          </a:xfrm>
          <a:prstGeom prst="rect">
            <a:avLst/>
          </a:prstGeom>
          <a:noFill/>
        </p:spPr>
        <p:txBody>
          <a:bodyPr wrap="square" rtlCol="0">
            <a:spAutoFit/>
          </a:bodyPr>
          <a:lstStyle/>
          <a:p>
            <a:r>
              <a:rPr lang="fr-FR" dirty="0" smtClean="0"/>
              <a:t>     Si </a:t>
            </a:r>
            <a:r>
              <a:rPr lang="fr-FR" dirty="0" smtClean="0"/>
              <a:t>les </a:t>
            </a:r>
            <a:r>
              <a:rPr lang="fr-FR" b="1" dirty="0" smtClean="0"/>
              <a:t>15 Maisons Louis Vuitton</a:t>
            </a:r>
            <a:r>
              <a:rPr lang="fr-FR" dirty="0" smtClean="0"/>
              <a:t> étaient relocalisées sur l’Avenue des Champs Elysées, elles s’étendraient du numéro 101 (siège de l’actuelle Maison parisienne) au numéro 115 et leur clés ressembleraient probablement à la dernière ligne de porte-clés imaginée par le célèbre malletier français. Ces </a:t>
            </a:r>
            <a:r>
              <a:rPr lang="fr-FR" b="1" dirty="0" smtClean="0"/>
              <a:t>16 porte-clés</a:t>
            </a:r>
            <a:r>
              <a:rPr lang="fr-FR" dirty="0" smtClean="0"/>
              <a:t>, numérotés de 101 à 115 et tous laqués dans une couleur différente, rendent ainsi hommage aux 15 Maisons Louis Vuitton, véritables temples à la gloire de la marque où sont distribuées l’ensemble des collections Louis Vuitton (235</a:t>
            </a:r>
            <a:r>
              <a:rPr lang="fr-FR" baseline="30000" dirty="0" smtClean="0"/>
              <a:t>€</a:t>
            </a:r>
            <a:r>
              <a:rPr lang="fr-FR" dirty="0" smtClean="0"/>
              <a:t> le porte clé)</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95536" y="764704"/>
            <a:ext cx="8352928" cy="7109639"/>
          </a:xfrm>
          <a:prstGeom prst="rect">
            <a:avLst/>
          </a:prstGeom>
          <a:noFill/>
        </p:spPr>
        <p:txBody>
          <a:bodyPr wrap="square" rtlCol="0">
            <a:spAutoFit/>
          </a:bodyPr>
          <a:lstStyle/>
          <a:p>
            <a:endParaRPr lang="fr-FR" sz="2800" dirty="0" smtClean="0"/>
          </a:p>
          <a:p>
            <a:endParaRPr lang="fr-FR" sz="2800" dirty="0"/>
          </a:p>
          <a:p>
            <a:endParaRPr lang="fr-FR" sz="2800" dirty="0"/>
          </a:p>
          <a:p>
            <a:pPr lvl="0"/>
            <a:endParaRPr lang="fr-FR" sz="2000" dirty="0" smtClean="0"/>
          </a:p>
          <a:p>
            <a:pPr lvl="0"/>
            <a:endParaRPr lang="fr-FR" sz="2000" dirty="0"/>
          </a:p>
          <a:p>
            <a:pPr lvl="0"/>
            <a:r>
              <a:rPr lang="fr-FR" sz="2400"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La </a:t>
            </a:r>
            <a:r>
              <a:rPr lang="fr-FR" sz="2200" dirty="0">
                <a:latin typeface="Times New Roman" pitchFamily="18" charset="0"/>
                <a:cs typeface="Times New Roman" pitchFamily="18" charset="0"/>
              </a:rPr>
              <a:t>segmentation p</a:t>
            </a:r>
            <a:r>
              <a:rPr lang="fr-FR" sz="2200" dirty="0" smtClean="0">
                <a:latin typeface="Times New Roman" pitchFamily="18" charset="0"/>
                <a:cs typeface="Times New Roman" pitchFamily="18" charset="0"/>
              </a:rPr>
              <a:t>ermet </a:t>
            </a:r>
            <a:r>
              <a:rPr lang="fr-FR" sz="2200" dirty="0">
                <a:latin typeface="Times New Roman" pitchFamily="18" charset="0"/>
                <a:cs typeface="Times New Roman" pitchFamily="18" charset="0"/>
              </a:rPr>
              <a:t>de savoir </a:t>
            </a:r>
            <a:r>
              <a:rPr lang="fr-FR" sz="2200" dirty="0" smtClean="0">
                <a:latin typeface="Times New Roman" pitchFamily="18" charset="0"/>
                <a:cs typeface="Times New Roman" pitchFamily="18" charset="0"/>
              </a:rPr>
              <a:t>: </a:t>
            </a:r>
          </a:p>
          <a:p>
            <a:pPr lvl="0">
              <a:buFontTx/>
              <a:buChar char="-"/>
            </a:pPr>
            <a:r>
              <a:rPr lang="fr-FR" sz="2200" dirty="0" smtClean="0">
                <a:latin typeface="Times New Roman" pitchFamily="18" charset="0"/>
                <a:cs typeface="Times New Roman" pitchFamily="18" charset="0"/>
              </a:rPr>
              <a:t> à </a:t>
            </a:r>
            <a:r>
              <a:rPr lang="fr-FR" sz="2200" dirty="0">
                <a:latin typeface="Times New Roman" pitchFamily="18" charset="0"/>
                <a:cs typeface="Times New Roman" pitchFamily="18" charset="0"/>
              </a:rPr>
              <a:t>quel type de ménage on s’adresse </a:t>
            </a:r>
            <a:endParaRPr lang="fr-FR" sz="2200" dirty="0" smtClean="0">
              <a:latin typeface="Times New Roman" pitchFamily="18" charset="0"/>
              <a:cs typeface="Times New Roman" pitchFamily="18" charset="0"/>
            </a:endParaRPr>
          </a:p>
          <a:p>
            <a:pPr lvl="0">
              <a:buFontTx/>
              <a:buChar char="-"/>
            </a:pPr>
            <a:r>
              <a:rPr lang="fr-FR" sz="2200" dirty="0" smtClean="0">
                <a:latin typeface="Times New Roman" pitchFamily="18" charset="0"/>
                <a:cs typeface="Times New Roman" pitchFamily="18" charset="0"/>
              </a:rPr>
              <a:t> quel </a:t>
            </a:r>
            <a:r>
              <a:rPr lang="fr-FR" sz="2200" dirty="0">
                <a:latin typeface="Times New Roman" pitchFamily="18" charset="0"/>
                <a:cs typeface="Times New Roman" pitchFamily="18" charset="0"/>
              </a:rPr>
              <a:t>est leur comportement d’achat. </a:t>
            </a:r>
            <a:endParaRPr lang="fr-FR" sz="2200" dirty="0" smtClean="0">
              <a:latin typeface="Times New Roman" pitchFamily="18" charset="0"/>
              <a:cs typeface="Times New Roman" pitchFamily="18" charset="0"/>
            </a:endParaRPr>
          </a:p>
          <a:p>
            <a:pPr lvl="0"/>
            <a:endParaRPr lang="fr-FR" sz="2200" dirty="0" smtClean="0">
              <a:latin typeface="Times New Roman" pitchFamily="18" charset="0"/>
              <a:cs typeface="Times New Roman" pitchFamily="18" charset="0"/>
            </a:endParaRPr>
          </a:p>
          <a:p>
            <a:pPr lvl="0"/>
            <a:r>
              <a:rPr lang="fr-FR" sz="2200" dirty="0" smtClean="0">
                <a:latin typeface="Times New Roman" pitchFamily="18" charset="0"/>
                <a:cs typeface="Times New Roman" pitchFamily="18" charset="0"/>
              </a:rPr>
              <a:t>     Si l’entreprise est capable d’identifier le profil de ses meilleurs clients, elle pourra : </a:t>
            </a:r>
          </a:p>
          <a:p>
            <a:pPr lvl="0">
              <a:buFontTx/>
              <a:buChar char="-"/>
            </a:pPr>
            <a:r>
              <a:rPr lang="fr-FR" sz="2200" dirty="0" smtClean="0">
                <a:latin typeface="Times New Roman" pitchFamily="18" charset="0"/>
                <a:cs typeface="Times New Roman" pitchFamily="18" charset="0"/>
              </a:rPr>
              <a:t> prospecter les consommateurs </a:t>
            </a:r>
          </a:p>
          <a:p>
            <a:pPr lvl="0">
              <a:buFontTx/>
              <a:buChar char="-"/>
            </a:pPr>
            <a:r>
              <a:rPr lang="fr-FR" sz="2200" dirty="0" smtClean="0">
                <a:latin typeface="Times New Roman" pitchFamily="18" charset="0"/>
                <a:cs typeface="Times New Roman" pitchFamily="18" charset="0"/>
              </a:rPr>
              <a:t> et leur proposer une offre appropriée.</a:t>
            </a:r>
          </a:p>
          <a:p>
            <a:pPr lvl="0"/>
            <a:endParaRPr lang="fr-FR" sz="2200" dirty="0" smtClean="0">
              <a:latin typeface="Times New Roman" pitchFamily="18" charset="0"/>
              <a:cs typeface="Times New Roman" pitchFamily="18" charset="0"/>
            </a:endParaRPr>
          </a:p>
          <a:p>
            <a:pPr lvl="0"/>
            <a:r>
              <a:rPr lang="fr-FR" sz="2200" dirty="0" smtClean="0">
                <a:latin typeface="Times New Roman" pitchFamily="18" charset="0"/>
                <a:cs typeface="Times New Roman" pitchFamily="18" charset="0"/>
              </a:rPr>
              <a:t>     Si mauvaise connaissance des clients : </a:t>
            </a:r>
            <a:r>
              <a:rPr lang="fr-FR" sz="2200" dirty="0">
                <a:latin typeface="Times New Roman" pitchFamily="18" charset="0"/>
                <a:cs typeface="Times New Roman" pitchFamily="18" charset="0"/>
              </a:rPr>
              <a:t>elle ne pourra pas leur proposer les produits les plus </a:t>
            </a:r>
            <a:r>
              <a:rPr lang="fr-FR" sz="2200" dirty="0" smtClean="0">
                <a:latin typeface="Times New Roman" pitchFamily="18" charset="0"/>
                <a:cs typeface="Times New Roman" pitchFamily="18" charset="0"/>
              </a:rPr>
              <a:t>inappropriés.</a:t>
            </a:r>
          </a:p>
          <a:p>
            <a:pPr lvl="0"/>
            <a:endParaRPr lang="fr-FR" sz="2200" dirty="0" smtClean="0">
              <a:latin typeface="Times New Roman" pitchFamily="18" charset="0"/>
              <a:cs typeface="Times New Roman" pitchFamily="18" charset="0"/>
            </a:endParaRPr>
          </a:p>
          <a:p>
            <a:r>
              <a:rPr lang="fr-FR" sz="2400" dirty="0">
                <a:latin typeface="Times New Roman" pitchFamily="18" charset="0"/>
                <a:cs typeface="Times New Roman" pitchFamily="18" charset="0"/>
              </a:rPr>
              <a:t> </a:t>
            </a:r>
          </a:p>
          <a:p>
            <a:r>
              <a:rPr lang="fr-FR" sz="1200" dirty="0"/>
              <a:t> </a:t>
            </a:r>
          </a:p>
          <a:p>
            <a:r>
              <a:rPr lang="fr-FR" sz="1200" dirty="0"/>
              <a:t> </a:t>
            </a:r>
          </a:p>
          <a:p>
            <a:endParaRPr lang="fr-FR" dirty="0"/>
          </a:p>
        </p:txBody>
      </p:sp>
      <p:sp>
        <p:nvSpPr>
          <p:cNvPr id="5" name="Rectangle 4"/>
          <p:cNvSpPr/>
          <p:nvPr/>
        </p:nvSpPr>
        <p:spPr>
          <a:xfrm>
            <a:off x="395536" y="836712"/>
            <a:ext cx="7956376" cy="1323439"/>
          </a:xfrm>
          <a:prstGeom prst="rect">
            <a:avLst/>
          </a:prstGeom>
        </p:spPr>
        <p:style>
          <a:lnRef idx="2">
            <a:schemeClr val="accent3"/>
          </a:lnRef>
          <a:fillRef idx="1">
            <a:schemeClr val="lt1"/>
          </a:fillRef>
          <a:effectRef idx="0">
            <a:schemeClr val="accent3"/>
          </a:effectRef>
          <a:fontRef idx="minor">
            <a:schemeClr val="dk1"/>
          </a:fontRef>
        </p:style>
        <p:txBody>
          <a:bodyPr wrap="square" lIns="91440" tIns="45720" rIns="91440" bIns="45720">
            <a:spAutoFit/>
          </a:bodyPr>
          <a:lstStyle/>
          <a:p>
            <a:pPr algn="ctr"/>
            <a:r>
              <a:rPr lang="fr-FR"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1)Intérêt </a:t>
            </a:r>
            <a:r>
              <a:rPr lang="fr-FR"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de la segmentation des consommateurs</a:t>
            </a:r>
            <a:r>
              <a:rPr lang="fr-FR"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Quand les maisons de haute-couture se lancent dans le « eyewear » version 70′s"/>
          <p:cNvPicPr>
            <a:picLocks noChangeAspect="1" noChangeArrowheads="1"/>
          </p:cNvPicPr>
          <p:nvPr/>
        </p:nvPicPr>
        <p:blipFill>
          <a:blip r:embed="rId2" cstate="print"/>
          <a:srcRect/>
          <a:stretch>
            <a:fillRect/>
          </a:stretch>
        </p:blipFill>
        <p:spPr bwMode="auto">
          <a:xfrm>
            <a:off x="683568" y="1124744"/>
            <a:ext cx="7560840" cy="1381126"/>
          </a:xfrm>
          <a:prstGeom prst="rect">
            <a:avLst/>
          </a:prstGeom>
          <a:noFill/>
        </p:spPr>
      </p:pic>
      <p:sp>
        <p:nvSpPr>
          <p:cNvPr id="4" name="ZoneTexte 3"/>
          <p:cNvSpPr txBox="1"/>
          <p:nvPr/>
        </p:nvSpPr>
        <p:spPr>
          <a:xfrm>
            <a:off x="683568" y="2996952"/>
            <a:ext cx="7776864" cy="830997"/>
          </a:xfrm>
          <a:prstGeom prst="rect">
            <a:avLst/>
          </a:prstGeom>
          <a:noFill/>
        </p:spPr>
        <p:txBody>
          <a:bodyPr wrap="square" rtlCol="0">
            <a:spAutoFit/>
          </a:bodyPr>
          <a:lstStyle/>
          <a:p>
            <a:pPr algn="ctr"/>
            <a:r>
              <a:rPr lang="fr-FR" sz="2400" dirty="0" smtClean="0"/>
              <a:t>Quand les maisons de haute couture se lancent dans le « </a:t>
            </a:r>
            <a:r>
              <a:rPr lang="fr-FR" sz="2400" dirty="0" err="1" smtClean="0"/>
              <a:t>eyewear</a:t>
            </a:r>
            <a:r>
              <a:rPr lang="fr-FR" sz="2400" dirty="0" smtClean="0"/>
              <a:t> » version 70’s</a:t>
            </a:r>
            <a:endParaRPr lang="fr-FR" sz="2400" dirty="0"/>
          </a:p>
        </p:txBody>
      </p:sp>
      <p:sp>
        <p:nvSpPr>
          <p:cNvPr id="5" name="ZoneTexte 4"/>
          <p:cNvSpPr txBox="1"/>
          <p:nvPr/>
        </p:nvSpPr>
        <p:spPr>
          <a:xfrm>
            <a:off x="323528" y="4509120"/>
            <a:ext cx="8496944" cy="1754326"/>
          </a:xfrm>
          <a:prstGeom prst="rect">
            <a:avLst/>
          </a:prstGeom>
          <a:noFill/>
        </p:spPr>
        <p:txBody>
          <a:bodyPr wrap="square" rtlCol="0">
            <a:spAutoFit/>
          </a:bodyPr>
          <a:lstStyle/>
          <a:p>
            <a:r>
              <a:rPr lang="fr-FR" dirty="0" smtClean="0"/>
              <a:t>     Lorsque </a:t>
            </a:r>
            <a:r>
              <a:rPr lang="fr-FR" dirty="0" smtClean="0"/>
              <a:t>les grands créateurs présentent leurs collections printemps/été, ils ne font pas que nous régaler avec leurs créations toutes plus belles les unes que les autres, avec un savoir-faire et un </a:t>
            </a:r>
            <a:r>
              <a:rPr lang="fr-FR" dirty="0" err="1" smtClean="0"/>
              <a:t>dégrés</a:t>
            </a:r>
            <a:r>
              <a:rPr lang="fr-FR" dirty="0" smtClean="0"/>
              <a:t> de qualité unique. En effet, ces présentations regorgent d’accessoires originaux et notamment de lunettes de soleil. De plus, avec l’arrivée des beaux jours, </a:t>
            </a:r>
            <a:r>
              <a:rPr lang="fr-FR" dirty="0" smtClean="0">
                <a:hlinkClick r:id="rId3"/>
              </a:rPr>
              <a:t>les lunettes de soleil de luxe</a:t>
            </a:r>
            <a:r>
              <a:rPr lang="fr-FR" dirty="0" smtClean="0"/>
              <a:t> sont l’accessoire indispensable qui vous accompagneront tous les jours.</a:t>
            </a:r>
            <a:endParaRPr lang="fr-F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 One Touch Luxury », la nouvelle application Facebook de Bvlgari"/>
          <p:cNvPicPr>
            <a:picLocks noChangeAspect="1" noChangeArrowheads="1"/>
          </p:cNvPicPr>
          <p:nvPr/>
        </p:nvPicPr>
        <p:blipFill>
          <a:blip r:embed="rId2" cstate="print"/>
          <a:srcRect/>
          <a:stretch>
            <a:fillRect/>
          </a:stretch>
        </p:blipFill>
        <p:spPr bwMode="auto">
          <a:xfrm>
            <a:off x="1691680" y="1124744"/>
            <a:ext cx="5343525" cy="1381126"/>
          </a:xfrm>
          <a:prstGeom prst="rect">
            <a:avLst/>
          </a:prstGeom>
          <a:noFill/>
        </p:spPr>
      </p:pic>
      <p:sp>
        <p:nvSpPr>
          <p:cNvPr id="3" name="ZoneTexte 2"/>
          <p:cNvSpPr txBox="1"/>
          <p:nvPr/>
        </p:nvSpPr>
        <p:spPr>
          <a:xfrm>
            <a:off x="467544" y="3068960"/>
            <a:ext cx="8064896" cy="830997"/>
          </a:xfrm>
          <a:prstGeom prst="rect">
            <a:avLst/>
          </a:prstGeom>
          <a:noFill/>
        </p:spPr>
        <p:txBody>
          <a:bodyPr wrap="square" rtlCol="0">
            <a:spAutoFit/>
          </a:bodyPr>
          <a:lstStyle/>
          <a:p>
            <a:pPr algn="ctr"/>
            <a:r>
              <a:rPr lang="fr-FR" dirty="0" smtClean="0"/>
              <a:t>« </a:t>
            </a:r>
            <a:r>
              <a:rPr lang="fr-FR" sz="2400" dirty="0" smtClean="0"/>
              <a:t>One </a:t>
            </a:r>
            <a:r>
              <a:rPr lang="fr-FR" sz="2400" dirty="0" err="1" smtClean="0"/>
              <a:t>touch</a:t>
            </a:r>
            <a:r>
              <a:rPr lang="fr-FR" sz="2400" dirty="0" smtClean="0"/>
              <a:t> </a:t>
            </a:r>
            <a:r>
              <a:rPr lang="fr-FR" sz="2400" dirty="0" err="1" smtClean="0"/>
              <a:t>bvlgari</a:t>
            </a:r>
            <a:r>
              <a:rPr lang="fr-FR" sz="2400" dirty="0" smtClean="0"/>
              <a:t> » : la nouvelle application </a:t>
            </a:r>
            <a:r>
              <a:rPr lang="fr-FR" sz="2400" dirty="0" err="1" smtClean="0"/>
              <a:t>facebook</a:t>
            </a:r>
            <a:r>
              <a:rPr lang="fr-FR" sz="2400" dirty="0" smtClean="0"/>
              <a:t> de </a:t>
            </a:r>
            <a:r>
              <a:rPr lang="fr-FR" sz="2400" dirty="0" err="1" smtClean="0"/>
              <a:t>Bvlgari</a:t>
            </a:r>
            <a:endParaRPr lang="fr-FR" sz="2400" dirty="0"/>
          </a:p>
        </p:txBody>
      </p:sp>
      <p:sp>
        <p:nvSpPr>
          <p:cNvPr id="4" name="ZoneTexte 3"/>
          <p:cNvSpPr txBox="1"/>
          <p:nvPr/>
        </p:nvSpPr>
        <p:spPr>
          <a:xfrm>
            <a:off x="395536" y="4293096"/>
            <a:ext cx="8496944" cy="923330"/>
          </a:xfrm>
          <a:prstGeom prst="rect">
            <a:avLst/>
          </a:prstGeom>
          <a:noFill/>
        </p:spPr>
        <p:txBody>
          <a:bodyPr wrap="square" rtlCol="0">
            <a:spAutoFit/>
          </a:bodyPr>
          <a:lstStyle/>
          <a:p>
            <a:r>
              <a:rPr lang="fr-FR" dirty="0" smtClean="0"/>
              <a:t>     La </a:t>
            </a:r>
            <a:r>
              <a:rPr lang="fr-FR" dirty="0" smtClean="0"/>
              <a:t>maison </a:t>
            </a:r>
            <a:r>
              <a:rPr lang="fr-FR" dirty="0" err="1" smtClean="0"/>
              <a:t>Bvlgari</a:t>
            </a:r>
            <a:r>
              <a:rPr lang="fr-FR" dirty="0" smtClean="0"/>
              <a:t>, qui a lancé il y a peu sa collection de produits de soin « Secret de gemmes » revient sur les devants de la scène avec sa toute dernière application </a:t>
            </a:r>
            <a:r>
              <a:rPr lang="fr-FR" dirty="0" err="1" smtClean="0"/>
              <a:t>Facebook</a:t>
            </a:r>
            <a:r>
              <a:rPr lang="fr-FR" dirty="0" smtClean="0"/>
              <a:t> : « One </a:t>
            </a:r>
            <a:r>
              <a:rPr lang="fr-FR" dirty="0" err="1" smtClean="0"/>
              <a:t>Touch</a:t>
            </a:r>
            <a:r>
              <a:rPr lang="fr-FR" dirty="0" smtClean="0"/>
              <a:t> </a:t>
            </a:r>
            <a:r>
              <a:rPr lang="fr-FR" dirty="0" err="1" smtClean="0"/>
              <a:t>Luxury</a:t>
            </a:r>
            <a:r>
              <a:rPr lang="fr-FR" dirty="0" smtClean="0"/>
              <a:t> ».</a:t>
            </a:r>
            <a:endParaRPr lang="fr-F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836713"/>
            <a:ext cx="8604448" cy="6093976"/>
          </a:xfrm>
          <a:prstGeom prst="rect">
            <a:avLst/>
          </a:prstGeom>
          <a:noFill/>
        </p:spPr>
        <p:txBody>
          <a:bodyPr wrap="square" rtlCol="0">
            <a:spAutoFit/>
          </a:bodyPr>
          <a:lstStyle/>
          <a:p>
            <a:r>
              <a:rPr lang="fr-FR" sz="2400" dirty="0" smtClean="0"/>
              <a:t>     Ces </a:t>
            </a:r>
            <a:r>
              <a:rPr lang="fr-FR" sz="2400" dirty="0" smtClean="0"/>
              <a:t>différentes innovations ont été permises notamment grâce aux NTIC et permettent ainsi aux entreprises de faire face à cette nouvelle concurrence qui émerge au fil des années tel que vente privee.com qui a vu son chiffre d’affaires exploser en 10ans.</a:t>
            </a:r>
          </a:p>
          <a:p>
            <a:endParaRPr lang="fr-FR" sz="2400" dirty="0" smtClean="0"/>
          </a:p>
          <a:p>
            <a:endParaRPr lang="fr-FR" sz="2400" dirty="0" smtClean="0"/>
          </a:p>
          <a:p>
            <a:endParaRPr lang="fr-FR" sz="2400" dirty="0" smtClean="0"/>
          </a:p>
          <a:p>
            <a:r>
              <a:rPr lang="fr-FR" sz="2400" dirty="0" smtClean="0"/>
              <a:t> </a:t>
            </a:r>
          </a:p>
          <a:p>
            <a:endParaRPr lang="fr-FR" dirty="0" smtClean="0"/>
          </a:p>
          <a:p>
            <a:endParaRPr lang="fr-FR" dirty="0" smtClean="0"/>
          </a:p>
          <a:p>
            <a:endParaRPr lang="fr-FR" dirty="0" smtClean="0"/>
          </a:p>
          <a:p>
            <a:r>
              <a:rPr lang="fr-FR" sz="2400" dirty="0" smtClean="0"/>
              <a:t>     La </a:t>
            </a:r>
            <a:r>
              <a:rPr lang="fr-FR" sz="2400" dirty="0" smtClean="0"/>
              <a:t>crise est </a:t>
            </a:r>
            <a:r>
              <a:rPr lang="fr-FR" sz="2400" dirty="0" err="1" smtClean="0"/>
              <a:t>certe</a:t>
            </a:r>
            <a:r>
              <a:rPr lang="fr-FR" sz="2400" dirty="0" smtClean="0"/>
              <a:t> handicapante par rapport au pouvoir d’achat mais ce n’est pas ce qui fait que la consommation chez les fashionistas a diminué.</a:t>
            </a:r>
            <a:br>
              <a:rPr lang="fr-FR" sz="2400" dirty="0" smtClean="0"/>
            </a:br>
            <a:r>
              <a:rPr lang="fr-FR" sz="2400" dirty="0" smtClean="0"/>
              <a:t>     Les </a:t>
            </a:r>
            <a:r>
              <a:rPr lang="fr-FR" sz="2400" dirty="0" smtClean="0"/>
              <a:t>fashionistas ont recentré leur porte monnaie vers les loisirs et l’informatique, c’est pour cela que les entreprises ont tendance à innover  à travers les TIC.</a:t>
            </a:r>
            <a:endParaRPr lang="fr-FR" sz="2400" dirty="0"/>
          </a:p>
        </p:txBody>
      </p:sp>
      <p:pic>
        <p:nvPicPr>
          <p:cNvPr id="51202" name="Picture 2" descr="C:\Users\cosisheow\Desktop\vente-privee-com-chiffre-affaires-2002-2011.png"/>
          <p:cNvPicPr>
            <a:picLocks noChangeAspect="1" noChangeArrowheads="1"/>
          </p:cNvPicPr>
          <p:nvPr/>
        </p:nvPicPr>
        <p:blipFill>
          <a:blip r:embed="rId2" cstate="print"/>
          <a:srcRect/>
          <a:stretch>
            <a:fillRect/>
          </a:stretch>
        </p:blipFill>
        <p:spPr bwMode="auto">
          <a:xfrm>
            <a:off x="2771800" y="2348880"/>
            <a:ext cx="4752528" cy="2160240"/>
          </a:xfrm>
          <a:prstGeom prst="rect">
            <a:avLst/>
          </a:prstGeo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39552" y="1196752"/>
            <a:ext cx="8064896" cy="461665"/>
          </a:xfrm>
          <a:prstGeom prst="rect">
            <a:avLst/>
          </a:prstGeom>
          <a:noFill/>
        </p:spPr>
        <p:txBody>
          <a:bodyPr wrap="square" rtlCol="0">
            <a:spAutoFit/>
          </a:bodyPr>
          <a:lstStyle/>
          <a:p>
            <a:pPr algn="ctr"/>
            <a:r>
              <a:rPr lang="fr-FR" sz="2400" dirty="0" smtClean="0"/>
              <a:t>Conclusion</a:t>
            </a:r>
            <a:endParaRPr lang="fr-FR" sz="2400" dirty="0"/>
          </a:p>
        </p:txBody>
      </p:sp>
      <p:sp>
        <p:nvSpPr>
          <p:cNvPr id="3" name="ZoneTexte 2"/>
          <p:cNvSpPr txBox="1"/>
          <p:nvPr/>
        </p:nvSpPr>
        <p:spPr>
          <a:xfrm>
            <a:off x="251520" y="2060848"/>
            <a:ext cx="8496944" cy="4431983"/>
          </a:xfrm>
          <a:prstGeom prst="rect">
            <a:avLst/>
          </a:prstGeom>
          <a:noFill/>
        </p:spPr>
        <p:txBody>
          <a:bodyPr wrap="square" rtlCol="0">
            <a:spAutoFit/>
          </a:bodyPr>
          <a:lstStyle/>
          <a:p>
            <a:r>
              <a:rPr lang="fr-FR" sz="2400" dirty="0" smtClean="0"/>
              <a:t>     Malgré </a:t>
            </a:r>
            <a:r>
              <a:rPr lang="fr-FR" sz="2400" dirty="0" smtClean="0"/>
              <a:t>chute des consommateurs de luxe, les fashionistas représentent toujours le principal groupe d’acheteurs des produits de ce type</a:t>
            </a:r>
          </a:p>
          <a:p>
            <a:pPr lvl="1">
              <a:buFont typeface="Courier New" pitchFamily="49" charset="0"/>
              <a:buChar char="o"/>
            </a:pPr>
            <a:r>
              <a:rPr lang="fr-FR" sz="2400" dirty="0" smtClean="0"/>
              <a:t> 61% dans le luxe</a:t>
            </a:r>
          </a:p>
          <a:p>
            <a:pPr lvl="1">
              <a:buFont typeface="Courier New" pitchFamily="49" charset="0"/>
              <a:buChar char="o"/>
            </a:pPr>
            <a:r>
              <a:rPr lang="fr-FR" sz="2400" dirty="0" smtClean="0"/>
              <a:t> 47% dans le grand public</a:t>
            </a:r>
          </a:p>
          <a:p>
            <a:r>
              <a:rPr lang="fr-FR" sz="2400" dirty="0" smtClean="0"/>
              <a:t>( Ils dépensent plus qu’avant la crise de 2008)</a:t>
            </a:r>
          </a:p>
          <a:p>
            <a:endParaRPr lang="fr-FR" sz="2400" dirty="0" smtClean="0"/>
          </a:p>
          <a:p>
            <a:r>
              <a:rPr lang="fr-FR" sz="2400" dirty="0" smtClean="0"/>
              <a:t>     Ils </a:t>
            </a:r>
            <a:r>
              <a:rPr lang="fr-FR" sz="2400" dirty="0" smtClean="0"/>
              <a:t>constituent toujours un moteur de croissance du luxe. Les hommes fashionistas achètent 3 fois plus que leurs homologues du grand public. Le grand public consomme moins qu’avant 2008 même si leurs dépenses ont augmenté.</a:t>
            </a:r>
          </a:p>
          <a:p>
            <a:pPr lvl="1">
              <a:buFont typeface="Courier New" pitchFamily="49" charset="0"/>
              <a:buChar char="o"/>
            </a:pPr>
            <a:endParaRPr lang="fr-F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5536" y="1340768"/>
            <a:ext cx="8424936" cy="4801314"/>
          </a:xfrm>
          <a:prstGeom prst="rect">
            <a:avLst/>
          </a:prstGeom>
          <a:noFill/>
        </p:spPr>
        <p:txBody>
          <a:bodyPr wrap="square" rtlCol="0">
            <a:spAutoFit/>
          </a:bodyPr>
          <a:lstStyle/>
          <a:p>
            <a:r>
              <a:rPr lang="fr-FR" dirty="0" smtClean="0"/>
              <a:t>Annexes:</a:t>
            </a:r>
          </a:p>
          <a:p>
            <a:endParaRPr lang="fr-FR" dirty="0" smtClean="0"/>
          </a:p>
          <a:p>
            <a:endParaRPr lang="fr-FR" dirty="0" smtClean="0"/>
          </a:p>
          <a:p>
            <a:pPr>
              <a:buFontTx/>
              <a:buChar char="-"/>
            </a:pPr>
            <a:r>
              <a:rPr lang="fr-FR" dirty="0" smtClean="0">
                <a:hlinkClick r:id="rId2"/>
              </a:rPr>
              <a:t>http://www.webandluxe.com/</a:t>
            </a:r>
            <a:endParaRPr lang="fr-FR" dirty="0" smtClean="0"/>
          </a:p>
          <a:p>
            <a:pPr>
              <a:buFontTx/>
              <a:buChar char="-"/>
            </a:pPr>
            <a:r>
              <a:rPr lang="fr-FR" dirty="0" smtClean="0">
                <a:hlinkClick r:id="rId3"/>
              </a:rPr>
              <a:t>http://www.webandluxe.com/02/2010/luxe-mode-et-realite-augmentee-dossier-e-marketing/</a:t>
            </a:r>
            <a:endParaRPr lang="fr-FR" dirty="0" smtClean="0"/>
          </a:p>
          <a:p>
            <a:pPr>
              <a:buFontTx/>
              <a:buChar char="-"/>
            </a:pPr>
            <a:r>
              <a:rPr lang="fr-FR" dirty="0" smtClean="0">
                <a:hlinkClick r:id="rId4"/>
              </a:rPr>
              <a:t>http://www.lemonde.fr/economie/article/2012/02/24/les-francaises-refrenent-leurs-envies-de-mode_1647946_3234.html</a:t>
            </a:r>
            <a:endParaRPr lang="fr-FR" dirty="0" smtClean="0"/>
          </a:p>
          <a:p>
            <a:pPr>
              <a:buFontTx/>
              <a:buChar char="-"/>
            </a:pPr>
            <a:r>
              <a:rPr lang="fr-FR" dirty="0" smtClean="0">
                <a:hlinkClick r:id="rId5"/>
              </a:rPr>
              <a:t>http://www.strategies.fr/etudes-tendances/tendances/171835W/qui-achete-la-mode-de-luxe-pas-les-riches.html</a:t>
            </a:r>
            <a:endParaRPr lang="fr-FR" dirty="0" smtClean="0"/>
          </a:p>
          <a:p>
            <a:pPr>
              <a:buFontTx/>
              <a:buChar char="-"/>
            </a:pPr>
            <a:r>
              <a:rPr lang="fr-FR" dirty="0" smtClean="0">
                <a:hlinkClick r:id="rId6"/>
              </a:rPr>
              <a:t>http://info.normandie-magazine.fr/index.asp?ART_ID=30280&amp;L%92industrie+textile+fran%E7aise+au+bord+du+gouffre</a:t>
            </a:r>
            <a:endParaRPr lang="fr-FR" dirty="0" smtClean="0"/>
          </a:p>
          <a:p>
            <a:pPr>
              <a:buFontTx/>
              <a:buChar char="-"/>
            </a:pPr>
            <a:r>
              <a:rPr lang="fr-FR" dirty="0" smtClean="0">
                <a:hlinkClick r:id="rId7"/>
              </a:rPr>
              <a:t>http://www.agrobiosciences.org/article.php3?id_article=2719</a:t>
            </a:r>
            <a:endParaRPr lang="fr-FR" dirty="0" smtClean="0"/>
          </a:p>
          <a:p>
            <a:pPr>
              <a:buFontTx/>
              <a:buChar char="-"/>
            </a:pPr>
            <a:r>
              <a:rPr lang="fr-FR" dirty="0" smtClean="0">
                <a:hlinkClick r:id="rId8"/>
              </a:rPr>
              <a:t>http://</a:t>
            </a:r>
            <a:r>
              <a:rPr lang="fr-FR" dirty="0" smtClean="0">
                <a:hlinkClick r:id="rId8"/>
              </a:rPr>
              <a:t>www.droitsenfant.com/travail_france_spectacle.htm</a:t>
            </a:r>
            <a:endParaRPr lang="fr-FR" dirty="0" smtClean="0"/>
          </a:p>
          <a:p>
            <a:pPr>
              <a:buFontTx/>
              <a:buChar char="-"/>
            </a:pPr>
            <a:r>
              <a:rPr lang="fr-FR" dirty="0" smtClean="0">
                <a:hlinkClick r:id="rId9"/>
              </a:rPr>
              <a:t>http://lemetropolitanblog.blogspot.fr/2009/04/fashionista-has-been.html</a:t>
            </a:r>
            <a:endParaRPr lang="fr-FR" dirty="0" smtClean="0"/>
          </a:p>
          <a:p>
            <a:endParaRPr lang="fr-F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908720"/>
            <a:ext cx="8496944" cy="4339650"/>
          </a:xfrm>
          <a:prstGeom prst="rect">
            <a:avLst/>
          </a:prstGeom>
        </p:spPr>
        <p:txBody>
          <a:bodyPr wrap="square">
            <a:spAutoFit/>
          </a:bodyPr>
          <a:lstStyle/>
          <a:p>
            <a:endParaRPr lang="fr-FR" sz="2400" dirty="0" smtClean="0">
              <a:latin typeface="Times New Roman" pitchFamily="18" charset="0"/>
              <a:cs typeface="Times New Roman" pitchFamily="18" charset="0"/>
            </a:endParaRPr>
          </a:p>
          <a:p>
            <a:pPr lvl="0">
              <a:lnSpc>
                <a:spcPct val="150000"/>
              </a:lnSpc>
            </a:pPr>
            <a:r>
              <a:rPr lang="fr-FR" sz="2400" b="1" dirty="0" smtClean="0">
                <a:latin typeface="Times New Roman" pitchFamily="18" charset="0"/>
                <a:cs typeface="Times New Roman" pitchFamily="18" charset="0"/>
              </a:rPr>
              <a:t>Objectif/but de la segmentation des marchés :</a:t>
            </a:r>
          </a:p>
          <a:p>
            <a:pPr lvl="0">
              <a:lnSpc>
                <a:spcPct val="150000"/>
              </a:lnSpc>
            </a:pPr>
            <a:endParaRPr lang="fr-FR" sz="2400" dirty="0" smtClean="0">
              <a:latin typeface="Times New Roman" pitchFamily="18" charset="0"/>
              <a:cs typeface="Times New Roman" pitchFamily="18" charset="0"/>
            </a:endParaRPr>
          </a:p>
          <a:p>
            <a:pPr lvl="0">
              <a:lnSpc>
                <a:spcPct val="150000"/>
              </a:lnSpc>
              <a:buFontTx/>
              <a:buChar char="-"/>
            </a:pPr>
            <a:r>
              <a:rPr lang="fr-FR" sz="2400" dirty="0" smtClean="0">
                <a:latin typeface="Times New Roman" pitchFamily="18" charset="0"/>
                <a:cs typeface="Times New Roman" pitchFamily="18" charset="0"/>
              </a:rPr>
              <a:t> regrouper les individus en un nombre réduit de classes.</a:t>
            </a:r>
          </a:p>
          <a:p>
            <a:pPr lvl="0">
              <a:lnSpc>
                <a:spcPct val="150000"/>
              </a:lnSpc>
              <a:buFontTx/>
              <a:buChar char="-"/>
            </a:pPr>
            <a:endParaRPr lang="fr-FR" sz="2400" dirty="0" smtClean="0">
              <a:latin typeface="Times New Roman" pitchFamily="18" charset="0"/>
              <a:cs typeface="Times New Roman" pitchFamily="18" charset="0"/>
            </a:endParaRPr>
          </a:p>
          <a:p>
            <a:pPr lvl="0">
              <a:lnSpc>
                <a:spcPct val="150000"/>
              </a:lnSpc>
              <a:buFontTx/>
              <a:buChar char="-"/>
            </a:pPr>
            <a:r>
              <a:rPr lang="fr-FR" sz="2400" dirty="0" smtClean="0">
                <a:latin typeface="Times New Roman" pitchFamily="18" charset="0"/>
                <a:cs typeface="Times New Roman" pitchFamily="18" charset="0"/>
              </a:rPr>
              <a:t> obtenir des classes aussi éloignées que possible les unes des autres et, conjointement, des individus appartenant à une même classe les plus proches possibles.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764704"/>
            <a:ext cx="8568952" cy="6309420"/>
          </a:xfrm>
          <a:prstGeom prst="rect">
            <a:avLst/>
          </a:prstGeom>
        </p:spPr>
        <p:txBody>
          <a:bodyPr wrap="square">
            <a:spAutoFit/>
          </a:bodyPr>
          <a:lstStyle/>
          <a:p>
            <a:pPr lvl="0"/>
            <a:r>
              <a:rPr lang="fr-FR" sz="2400" b="1" dirty="0" smtClean="0">
                <a:latin typeface="Times New Roman" pitchFamily="18" charset="0"/>
                <a:cs typeface="Times New Roman" pitchFamily="18" charset="0"/>
              </a:rPr>
              <a:t>Utilisation des styles de vie ou des attitudes des consommateurs :</a:t>
            </a:r>
          </a:p>
          <a:p>
            <a:pPr>
              <a:lnSpc>
                <a:spcPct val="150000"/>
              </a:lnSpc>
            </a:pPr>
            <a:r>
              <a:rPr lang="fr-FR" sz="2000" dirty="0" smtClean="0">
                <a:latin typeface="Times New Roman" pitchFamily="18" charset="0"/>
                <a:cs typeface="Times New Roman" pitchFamily="18" charset="0"/>
              </a:rPr>
              <a:t>     Mode de segmentation le plus souvent utilisé car il permet de segmenter les consommateurs à partir de variables qui sont stables dans le temps et peu sensibles aux actions marketing (changement peu fréquent de style de vie, par exemple : origine sociale). </a:t>
            </a:r>
          </a:p>
          <a:p>
            <a:pPr>
              <a:lnSpc>
                <a:spcPct val="150000"/>
              </a:lnSpc>
            </a:pPr>
            <a:r>
              <a:rPr lang="fr-FR" sz="2000" dirty="0" smtClean="0">
                <a:latin typeface="Times New Roman" pitchFamily="18" charset="0"/>
                <a:cs typeface="Times New Roman" pitchFamily="18" charset="0"/>
              </a:rPr>
              <a:t>Stabilité dans le temps importante car : une segmentation se doit d’être valide durant plusieurs années, à cause du temps nécessaire à la mise en œuvre d’un plan d’action marketing et des coûts liés à ce type d’étude.</a:t>
            </a:r>
          </a:p>
          <a:p>
            <a:pPr>
              <a:lnSpc>
                <a:spcPct val="150000"/>
              </a:lnSpc>
            </a:pPr>
            <a:r>
              <a:rPr lang="fr-FR" sz="2000" dirty="0" smtClean="0">
                <a:latin typeface="Times New Roman" pitchFamily="18" charset="0"/>
                <a:cs typeface="Times New Roman" pitchFamily="18" charset="0"/>
                <a:sym typeface="Wingdings" pitchFamily="2" charset="2"/>
              </a:rPr>
              <a:t>nécessité </a:t>
            </a:r>
            <a:r>
              <a:rPr lang="fr-FR" sz="2000" dirty="0" smtClean="0">
                <a:latin typeface="Times New Roman" pitchFamily="18" charset="0"/>
                <a:cs typeface="Times New Roman" pitchFamily="18" charset="0"/>
              </a:rPr>
              <a:t>d’un délai de deux/trois ans semble, (sauf sur des marchés en structuration ou en fort développement, ex: la téléphonie mobile). </a:t>
            </a:r>
          </a:p>
          <a:p>
            <a:pPr>
              <a:lnSpc>
                <a:spcPct val="150000"/>
              </a:lnSpc>
            </a:pPr>
            <a:r>
              <a:rPr lang="fr-FR" sz="2000" dirty="0" smtClean="0">
                <a:latin typeface="Times New Roman" pitchFamily="18" charset="0"/>
                <a:cs typeface="Times New Roman" pitchFamily="18" charset="0"/>
              </a:rPr>
              <a:t>Type de segmentation qui fonctionne assez bien sur les marchés à forte dominante symbolique (alcool, tabac, luxe…) où l’image des marques et produits utilisés véhiculent des valeurs et des modes de vie spécifiques, voire emblématiques.</a:t>
            </a:r>
          </a:p>
          <a:p>
            <a:r>
              <a:rPr lang="fr-FR" sz="20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836712"/>
            <a:ext cx="8424936" cy="1446550"/>
          </a:xfrm>
          <a:prstGeom prst="rect">
            <a:avLst/>
          </a:prstGeom>
        </p:spPr>
        <p:txBody>
          <a:bodyPr wrap="square">
            <a:spAutoFit/>
          </a:bodyPr>
          <a:lstStyle/>
          <a:p>
            <a:r>
              <a:rPr lang="fr-FR" sz="2200" dirty="0" smtClean="0">
                <a:latin typeface="Times New Roman" pitchFamily="18" charset="0"/>
                <a:cs typeface="Times New Roman" pitchFamily="18" charset="0"/>
              </a:rPr>
              <a:t>     La segmentation des consommateurs permet </a:t>
            </a:r>
            <a:r>
              <a:rPr lang="fr-FR" sz="2200" dirty="0" smtClean="0">
                <a:latin typeface="Times New Roman" pitchFamily="18" charset="0"/>
                <a:cs typeface="Times New Roman" pitchFamily="18" charset="0"/>
                <a:sym typeface="Wingdings" pitchFamily="2" charset="2"/>
              </a:rPr>
              <a:t></a:t>
            </a:r>
            <a:r>
              <a:rPr lang="fr-FR" sz="2200" dirty="0" smtClean="0">
                <a:latin typeface="Times New Roman" pitchFamily="18" charset="0"/>
                <a:cs typeface="Times New Roman" pitchFamily="18" charset="0"/>
              </a:rPr>
              <a:t> identifier de manière rapide et efficace les consommateurs ayant les mêmes caractéristiques pour communiquer avec eux de manière spécifique et d'améliorer ainsi les ventes.</a:t>
            </a:r>
          </a:p>
        </p:txBody>
      </p:sp>
      <p:sp>
        <p:nvSpPr>
          <p:cNvPr id="3" name="Rectangle 2"/>
          <p:cNvSpPr/>
          <p:nvPr/>
        </p:nvSpPr>
        <p:spPr>
          <a:xfrm>
            <a:off x="179512" y="2333685"/>
            <a:ext cx="8964488" cy="4154984"/>
          </a:xfrm>
          <a:prstGeom prst="rect">
            <a:avLst/>
          </a:prstGeom>
        </p:spPr>
        <p:txBody>
          <a:bodyPr wrap="square">
            <a:spAutoFit/>
          </a:bodyPr>
          <a:lstStyle/>
          <a:p>
            <a:r>
              <a:rPr lang="fr-FR" sz="2200" b="1" dirty="0" smtClean="0">
                <a:latin typeface="Times New Roman" pitchFamily="18" charset="0"/>
                <a:cs typeface="Times New Roman" pitchFamily="18" charset="0"/>
              </a:rPr>
              <a:t>     La segmentation clients est un outil indispensable pour le profiling des clients : </a:t>
            </a:r>
            <a:endParaRPr lang="fr-FR" sz="2200" dirty="0" smtClean="0">
              <a:latin typeface="Times New Roman" pitchFamily="18" charset="0"/>
              <a:cs typeface="Times New Roman" pitchFamily="18" charset="0"/>
            </a:endParaRPr>
          </a:p>
          <a:p>
            <a:r>
              <a:rPr lang="fr-FR" sz="2200" dirty="0" smtClean="0">
                <a:latin typeface="Times New Roman" pitchFamily="18" charset="0"/>
                <a:cs typeface="Times New Roman" pitchFamily="18" charset="0"/>
              </a:rPr>
              <a:t>     Le profiling client est un atout majeur pour toutes les entreprises souhaitant affiner leur </a:t>
            </a:r>
            <a:r>
              <a:rPr lang="fr-FR" sz="2200" b="1" dirty="0" smtClean="0">
                <a:latin typeface="Times New Roman" pitchFamily="18" charset="0"/>
                <a:cs typeface="Times New Roman" pitchFamily="18" charset="0"/>
              </a:rPr>
              <a:t>connaissance client</a:t>
            </a:r>
            <a:r>
              <a:rPr lang="fr-FR" sz="2200" dirty="0" smtClean="0">
                <a:latin typeface="Times New Roman" pitchFamily="18" charset="0"/>
                <a:cs typeface="Times New Roman" pitchFamily="18" charset="0"/>
              </a:rPr>
              <a:t>. Avec cette segmentation, les entreprises pourront obtenir des réponses détaillées à des questions telles que :</a:t>
            </a:r>
          </a:p>
          <a:p>
            <a:pPr>
              <a:buFontTx/>
              <a:buChar char="-"/>
            </a:pPr>
            <a:r>
              <a:rPr lang="fr-FR" sz="2200" dirty="0" smtClean="0">
                <a:latin typeface="Times New Roman" pitchFamily="18" charset="0"/>
                <a:cs typeface="Times New Roman" pitchFamily="18" charset="0"/>
              </a:rPr>
              <a:t> Qui sont les clients ?</a:t>
            </a:r>
            <a:br>
              <a:rPr lang="fr-FR" sz="2200" dirty="0" smtClean="0">
                <a:latin typeface="Times New Roman" pitchFamily="18" charset="0"/>
                <a:cs typeface="Times New Roman" pitchFamily="18" charset="0"/>
              </a:rPr>
            </a:br>
            <a:r>
              <a:rPr lang="fr-FR" sz="2200" dirty="0" smtClean="0">
                <a:latin typeface="Times New Roman" pitchFamily="18" charset="0"/>
                <a:cs typeface="Times New Roman" pitchFamily="18" charset="0"/>
              </a:rPr>
              <a:t>- Quels produits et services consomment-ils ?</a:t>
            </a:r>
            <a:br>
              <a:rPr lang="fr-FR" sz="2200" dirty="0" smtClean="0">
                <a:latin typeface="Times New Roman" pitchFamily="18" charset="0"/>
                <a:cs typeface="Times New Roman" pitchFamily="18" charset="0"/>
              </a:rPr>
            </a:br>
            <a:r>
              <a:rPr lang="fr-FR" sz="2200" dirty="0" smtClean="0">
                <a:latin typeface="Times New Roman" pitchFamily="18" charset="0"/>
                <a:cs typeface="Times New Roman" pitchFamily="18" charset="0"/>
              </a:rPr>
              <a:t>- Quel est leur revenu moyen ?</a:t>
            </a:r>
            <a:br>
              <a:rPr lang="fr-FR" sz="2200" dirty="0" smtClean="0">
                <a:latin typeface="Times New Roman" pitchFamily="18" charset="0"/>
                <a:cs typeface="Times New Roman" pitchFamily="18" charset="0"/>
              </a:rPr>
            </a:br>
            <a:r>
              <a:rPr lang="fr-FR" sz="2200" dirty="0" smtClean="0">
                <a:latin typeface="Times New Roman" pitchFamily="18" charset="0"/>
                <a:cs typeface="Times New Roman" pitchFamily="18" charset="0"/>
              </a:rPr>
              <a:t>- Quels sont leurs modes de communication préférés ?</a:t>
            </a:r>
            <a:br>
              <a:rPr lang="fr-FR" sz="2200" dirty="0" smtClean="0">
                <a:latin typeface="Times New Roman" pitchFamily="18" charset="0"/>
                <a:cs typeface="Times New Roman" pitchFamily="18" charset="0"/>
              </a:rPr>
            </a:br>
            <a:r>
              <a:rPr lang="fr-FR" sz="2200" dirty="0" smtClean="0">
                <a:latin typeface="Times New Roman" pitchFamily="18" charset="0"/>
                <a:cs typeface="Times New Roman" pitchFamily="18" charset="0"/>
              </a:rPr>
              <a:t>- Que lisent-ils ?</a:t>
            </a:r>
            <a:br>
              <a:rPr lang="fr-FR" sz="2200" dirty="0" smtClean="0">
                <a:latin typeface="Times New Roman" pitchFamily="18" charset="0"/>
                <a:cs typeface="Times New Roman" pitchFamily="18" charset="0"/>
              </a:rPr>
            </a:br>
            <a:r>
              <a:rPr lang="fr-FR" sz="2200" dirty="0" smtClean="0">
                <a:latin typeface="Times New Roman" pitchFamily="18" charset="0"/>
                <a:cs typeface="Times New Roman" pitchFamily="18" charset="0"/>
              </a:rPr>
              <a:t>- Où partent-ils en vacances ?</a:t>
            </a:r>
          </a:p>
          <a:p>
            <a:pPr>
              <a:buFontTx/>
              <a:buChar char="-"/>
            </a:pPr>
            <a:r>
              <a:rPr lang="fr-FR" sz="2200" dirty="0" smtClean="0">
                <a:latin typeface="Times New Roman" pitchFamily="18" charset="0"/>
                <a:cs typeface="Times New Roman" pitchFamily="18" charset="0"/>
              </a:rPr>
              <a:t> </a:t>
            </a:r>
            <a:r>
              <a:rPr lang="fr-FR" sz="2200" dirty="0" err="1" smtClean="0">
                <a:latin typeface="Times New Roman" pitchFamily="18" charset="0"/>
                <a:cs typeface="Times New Roman" pitchFamily="18" charset="0"/>
              </a:rPr>
              <a:t>Etc</a:t>
            </a:r>
            <a:r>
              <a:rPr lang="fr-FR" sz="2200"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24744"/>
            <a:ext cx="8640960" cy="4124206"/>
          </a:xfrm>
          <a:prstGeom prst="rect">
            <a:avLst/>
          </a:prstGeom>
        </p:spPr>
        <p:txBody>
          <a:bodyPr wrap="square">
            <a:spAutoFit/>
          </a:bodyPr>
          <a:lstStyle/>
          <a:p>
            <a:r>
              <a:rPr lang="fr-FR" sz="2200" dirty="0" smtClean="0">
                <a:latin typeface="Times New Roman" pitchFamily="18" charset="0"/>
                <a:cs typeface="Times New Roman" pitchFamily="18" charset="0"/>
              </a:rPr>
              <a:t>     </a:t>
            </a:r>
          </a:p>
          <a:p>
            <a:r>
              <a:rPr lang="fr-FR" sz="2200" dirty="0" smtClean="0">
                <a:latin typeface="Times New Roman" pitchFamily="18" charset="0"/>
                <a:cs typeface="Times New Roman" pitchFamily="18" charset="0"/>
              </a:rPr>
              <a:t>     En obtenant les réponses aux questions précédentes, les entreprises vont pouvoir mettre en place une stratégie marketing adaptée, consolidée par des actions ciblées en fonction du profil de leurs consommateurs.</a:t>
            </a:r>
            <a:br>
              <a:rPr lang="fr-FR" sz="2200" dirty="0" smtClean="0">
                <a:latin typeface="Times New Roman" pitchFamily="18" charset="0"/>
                <a:cs typeface="Times New Roman" pitchFamily="18" charset="0"/>
              </a:rPr>
            </a:br>
            <a:r>
              <a:rPr lang="fr-FR" sz="2200" dirty="0" smtClean="0">
                <a:latin typeface="Times New Roman" pitchFamily="18" charset="0"/>
                <a:cs typeface="Times New Roman" pitchFamily="18" charset="0"/>
              </a:rPr>
              <a:t>    Ainsi, elles pourront proposer des offres adaptées à leurs clients et prospects, découvrir les cibles à fort potentiel et développer des stratégies de cross-</a:t>
            </a:r>
            <a:r>
              <a:rPr lang="fr-FR" sz="2200" dirty="0" err="1" smtClean="0">
                <a:latin typeface="Times New Roman" pitchFamily="18" charset="0"/>
                <a:cs typeface="Times New Roman" pitchFamily="18" charset="0"/>
              </a:rPr>
              <a:t>selling</a:t>
            </a:r>
            <a:r>
              <a:rPr lang="fr-FR" sz="2200" dirty="0" smtClean="0">
                <a:latin typeface="Times New Roman" pitchFamily="18" charset="0"/>
                <a:cs typeface="Times New Roman" pitchFamily="18" charset="0"/>
              </a:rPr>
              <a:t> (= produits croisés) et up-</a:t>
            </a:r>
            <a:r>
              <a:rPr lang="fr-FR" sz="2200" dirty="0" err="1" smtClean="0">
                <a:latin typeface="Times New Roman" pitchFamily="18" charset="0"/>
                <a:cs typeface="Times New Roman" pitchFamily="18" charset="0"/>
              </a:rPr>
              <a:t>selling</a:t>
            </a:r>
            <a:r>
              <a:rPr lang="fr-FR" sz="2200" dirty="0" smtClean="0">
                <a:latin typeface="Times New Roman" pitchFamily="18" charset="0"/>
                <a:cs typeface="Times New Roman" pitchFamily="18" charset="0"/>
              </a:rPr>
              <a:t> (=montée en gamme)</a:t>
            </a:r>
          </a:p>
          <a:p>
            <a:endParaRPr lang="fr-FR" sz="2200" dirty="0" smtClean="0">
              <a:latin typeface="Times New Roman" pitchFamily="18" charset="0"/>
              <a:cs typeface="Times New Roman" pitchFamily="18" charset="0"/>
            </a:endParaRPr>
          </a:p>
          <a:p>
            <a:endParaRPr lang="fr-FR" sz="2200" dirty="0" smtClean="0">
              <a:latin typeface="Times New Roman" pitchFamily="18" charset="0"/>
              <a:cs typeface="Times New Roman" pitchFamily="18" charset="0"/>
            </a:endParaRPr>
          </a:p>
          <a:p>
            <a:endParaRPr lang="fr-FR" sz="2200" dirty="0" smtClean="0">
              <a:latin typeface="Times New Roman" pitchFamily="18" charset="0"/>
              <a:cs typeface="Times New Roman" pitchFamily="18" charset="0"/>
            </a:endParaRPr>
          </a:p>
          <a:p>
            <a:endParaRPr lang="fr-FR" sz="2200" dirty="0" smtClean="0">
              <a:latin typeface="Times New Roman" pitchFamily="18" charset="0"/>
              <a:cs typeface="Times New Roman" pitchFamily="18" charset="0"/>
            </a:endParaRPr>
          </a:p>
          <a:p>
            <a:r>
              <a:rPr lang="fr-FR" sz="2000" dirty="0" smtClean="0"/>
              <a:t> </a:t>
            </a:r>
          </a:p>
        </p:txBody>
      </p:sp>
      <p:sp>
        <p:nvSpPr>
          <p:cNvPr id="3" name="Rectangle 2"/>
          <p:cNvSpPr/>
          <p:nvPr/>
        </p:nvSpPr>
        <p:spPr>
          <a:xfrm>
            <a:off x="251520" y="3717032"/>
            <a:ext cx="8496944" cy="1785104"/>
          </a:xfrm>
          <a:prstGeom prst="rect">
            <a:avLst/>
          </a:prstGeom>
        </p:spPr>
        <p:txBody>
          <a:bodyPr wrap="square">
            <a:spAutoFit/>
          </a:bodyPr>
          <a:lstStyle/>
          <a:p>
            <a:r>
              <a:rPr lang="fr-FR" sz="2200" dirty="0" smtClean="0">
                <a:latin typeface="Times New Roman" pitchFamily="18" charset="0"/>
                <a:cs typeface="Times New Roman" pitchFamily="18" charset="0"/>
              </a:rPr>
              <a:t>    </a:t>
            </a:r>
          </a:p>
          <a:p>
            <a:r>
              <a:rPr lang="fr-FR" sz="2200" dirty="0" smtClean="0">
                <a:latin typeface="Times New Roman" pitchFamily="18" charset="0"/>
                <a:cs typeface="Times New Roman" pitchFamily="18" charset="0"/>
              </a:rPr>
              <a:t>    Bien segmenter sa base clients est un pré requis à toute action commerciale efficace. S'il existe différentes méthodes, le choix de l'une n'exclut pas les autres. Bien au contraire. C'est en les cumulant que votre segmentation gagnera en finesse.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794802"/>
            <a:ext cx="8784976" cy="6063198"/>
          </a:xfrm>
          <a:prstGeom prst="rect">
            <a:avLst/>
          </a:prstGeom>
        </p:spPr>
        <p:txBody>
          <a:bodyPr wrap="square">
            <a:spAutoFit/>
          </a:bodyPr>
          <a:lstStyle/>
          <a:p>
            <a:endParaRPr lang="fr-FR" dirty="0">
              <a:latin typeface="Times New Roman" pitchFamily="18" charset="0"/>
              <a:cs typeface="Times New Roman" pitchFamily="18" charset="0"/>
            </a:endParaRPr>
          </a:p>
          <a:p>
            <a:pPr>
              <a:defRPr/>
            </a:pPr>
            <a:r>
              <a:rPr lang="fr-FR" sz="2200" b="1" u="sng" dirty="0">
                <a:latin typeface="Times New Roman" pitchFamily="18" charset="0"/>
                <a:cs typeface="Times New Roman" pitchFamily="18" charset="0"/>
              </a:rPr>
              <a:t>LES NOUVELLES APPROCHES DE LA SEGMENTATION</a:t>
            </a:r>
            <a:endParaRPr lang="fr-FR" sz="2200" dirty="0">
              <a:latin typeface="Times New Roman" pitchFamily="18" charset="0"/>
              <a:cs typeface="Times New Roman" pitchFamily="18" charset="0"/>
            </a:endParaRPr>
          </a:p>
          <a:p>
            <a:pPr>
              <a:buFont typeface="Wingdings 2"/>
              <a:buChar char=""/>
              <a:defRPr/>
            </a:pPr>
            <a:endParaRPr lang="fr-FR" sz="2200" dirty="0">
              <a:latin typeface="Times New Roman" pitchFamily="18" charset="0"/>
              <a:cs typeface="Times New Roman" pitchFamily="18" charset="0"/>
            </a:endParaRPr>
          </a:p>
          <a:p>
            <a:pPr algn="just">
              <a:defRPr/>
            </a:pPr>
            <a:r>
              <a:rPr lang="fr-FR" sz="2200" dirty="0" smtClean="0">
                <a:latin typeface="Times New Roman" pitchFamily="18" charset="0"/>
                <a:cs typeface="Times New Roman" pitchFamily="18" charset="0"/>
              </a:rPr>
              <a:t>     Face </a:t>
            </a:r>
            <a:r>
              <a:rPr lang="fr-FR" sz="2200" dirty="0">
                <a:latin typeface="Times New Roman" pitchFamily="18" charset="0"/>
                <a:cs typeface="Times New Roman" pitchFamily="18" charset="0"/>
              </a:rPr>
              <a:t>à </a:t>
            </a:r>
            <a:r>
              <a:rPr lang="fr-FR" sz="2200" dirty="0" smtClean="0">
                <a:latin typeface="Times New Roman" pitchFamily="18" charset="0"/>
                <a:cs typeface="Times New Roman" pitchFamily="18" charset="0"/>
              </a:rPr>
              <a:t>des consommateurs </a:t>
            </a:r>
            <a:r>
              <a:rPr lang="fr-FR" sz="2200" dirty="0">
                <a:latin typeface="Times New Roman" pitchFamily="18" charset="0"/>
                <a:cs typeface="Times New Roman" pitchFamily="18" charset="0"/>
              </a:rPr>
              <a:t>de plus en plus </a:t>
            </a:r>
            <a:r>
              <a:rPr lang="fr-FR" sz="2200" dirty="0" smtClean="0">
                <a:latin typeface="Times New Roman" pitchFamily="18" charset="0"/>
                <a:cs typeface="Times New Roman" pitchFamily="18" charset="0"/>
              </a:rPr>
              <a:t>complexes, </a:t>
            </a:r>
            <a:r>
              <a:rPr lang="fr-FR" sz="2200" dirty="0">
                <a:latin typeface="Times New Roman" pitchFamily="18" charset="0"/>
                <a:cs typeface="Times New Roman" pitchFamily="18" charset="0"/>
              </a:rPr>
              <a:t>les critères de segmentation traditionnels et les outils classiques du marketing  se révèlent désormais insuffisants. Des critères aussi évidents que l’âge, l’appartenance sociale ou le genre par exemple qui sont à affiner et à enrichir, alors que les frontières entre générations, entre sexes et entre cultures </a:t>
            </a:r>
            <a:r>
              <a:rPr lang="fr-FR" sz="2200" dirty="0" smtClean="0">
                <a:latin typeface="Times New Roman" pitchFamily="18" charset="0"/>
                <a:cs typeface="Times New Roman" pitchFamily="18" charset="0"/>
              </a:rPr>
              <a:t>se mélangent et </a:t>
            </a:r>
            <a:r>
              <a:rPr lang="fr-FR" sz="2200" dirty="0">
                <a:latin typeface="Times New Roman" pitchFamily="18" charset="0"/>
                <a:cs typeface="Times New Roman" pitchFamily="18" charset="0"/>
              </a:rPr>
              <a:t>se recomposent.</a:t>
            </a:r>
          </a:p>
          <a:p>
            <a:pPr algn="just">
              <a:buFont typeface="Wingdings 2"/>
              <a:buChar char=""/>
              <a:defRPr/>
            </a:pPr>
            <a:endParaRPr lang="fr-FR" sz="2200" dirty="0">
              <a:latin typeface="Times New Roman" pitchFamily="18" charset="0"/>
              <a:cs typeface="Times New Roman" pitchFamily="18" charset="0"/>
            </a:endParaRPr>
          </a:p>
          <a:p>
            <a:pPr algn="just">
              <a:defRPr/>
            </a:pPr>
            <a:r>
              <a:rPr lang="fr-FR" sz="2200" dirty="0" smtClean="0">
                <a:latin typeface="Times New Roman" pitchFamily="18" charset="0"/>
                <a:cs typeface="Times New Roman" pitchFamily="18" charset="0"/>
              </a:rPr>
              <a:t>     Ainsi</a:t>
            </a:r>
            <a:r>
              <a:rPr lang="fr-FR" sz="2200" dirty="0">
                <a:latin typeface="Times New Roman" pitchFamily="18" charset="0"/>
                <a:cs typeface="Times New Roman" pitchFamily="18" charset="0"/>
              </a:rPr>
              <a:t>, pour tenir compte de la complexité croissante des comportements, des modes de vie et des systèmes de références des consommateurs, les entreprises sont amenées à rechercher des critères de segmentation </a:t>
            </a:r>
            <a:r>
              <a:rPr lang="fr-FR" sz="2200" dirty="0" smtClean="0">
                <a:latin typeface="Times New Roman" pitchFamily="18" charset="0"/>
                <a:cs typeface="Times New Roman" pitchFamily="18" charset="0"/>
              </a:rPr>
              <a:t>les plus précis possibles.</a:t>
            </a:r>
            <a:endParaRPr lang="fr-FR" sz="2200" dirty="0">
              <a:latin typeface="Times New Roman" pitchFamily="18" charset="0"/>
              <a:cs typeface="Times New Roman" pitchFamily="18" charset="0"/>
            </a:endParaRPr>
          </a:p>
          <a:p>
            <a:pPr algn="just">
              <a:buFont typeface="Wingdings 2"/>
              <a:buChar char=""/>
              <a:defRPr/>
            </a:pPr>
            <a:endParaRPr lang="fr-FR" sz="2200" dirty="0">
              <a:latin typeface="Times New Roman" pitchFamily="18" charset="0"/>
              <a:cs typeface="Times New Roman" pitchFamily="18" charset="0"/>
            </a:endParaRPr>
          </a:p>
          <a:p>
            <a:pPr algn="just">
              <a:defRPr/>
            </a:pPr>
            <a:r>
              <a:rPr lang="fr-FR" sz="2200" dirty="0" smtClean="0">
                <a:latin typeface="Times New Roman" pitchFamily="18" charset="0"/>
                <a:cs typeface="Times New Roman" pitchFamily="18" charset="0"/>
              </a:rPr>
              <a:t>     A </a:t>
            </a:r>
            <a:r>
              <a:rPr lang="fr-FR" sz="2200" dirty="0">
                <a:latin typeface="Times New Roman" pitchFamily="18" charset="0"/>
                <a:cs typeface="Times New Roman" pitchFamily="18" charset="0"/>
              </a:rPr>
              <a:t>cet instant, </a:t>
            </a:r>
            <a:r>
              <a:rPr lang="fr-FR" sz="2200" dirty="0" smtClean="0">
                <a:latin typeface="Times New Roman" pitchFamily="18" charset="0"/>
                <a:cs typeface="Times New Roman" pitchFamily="18" charset="0"/>
              </a:rPr>
              <a:t>on va chercher à savoir comment </a:t>
            </a:r>
            <a:r>
              <a:rPr lang="fr-FR" sz="2200" dirty="0">
                <a:latin typeface="Times New Roman" pitchFamily="18" charset="0"/>
                <a:cs typeface="Times New Roman" pitchFamily="18" charset="0"/>
              </a:rPr>
              <a:t>préciser ces outils sans pour autant tomber dans une segmentation à </a:t>
            </a:r>
            <a:r>
              <a:rPr lang="fr-FR" sz="2200" dirty="0" smtClean="0">
                <a:latin typeface="Times New Roman" pitchFamily="18" charset="0"/>
                <a:cs typeface="Times New Roman" pitchFamily="18" charset="0"/>
              </a:rPr>
              <a:t>l’excès.</a:t>
            </a:r>
            <a:endParaRPr lang="fr-FR" sz="2200" dirty="0">
              <a:latin typeface="Times New Roman" pitchFamily="18" charset="0"/>
              <a:cs typeface="Times New Roman" pitchFamily="18" charset="0"/>
            </a:endParaRPr>
          </a:p>
          <a:p>
            <a:endParaRPr lang="fr-FR"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1036</TotalTime>
  <Words>3178</Words>
  <Application>Microsoft Office PowerPoint</Application>
  <PresentationFormat>Affichage à l'écran (4:3)</PresentationFormat>
  <Paragraphs>291</Paragraphs>
  <Slides>44</Slides>
  <Notes>1</Notes>
  <HiddenSlides>0</HiddenSlides>
  <MMClips>0</MMClips>
  <ScaleCrop>false</ScaleCrop>
  <HeadingPairs>
    <vt:vector size="4" baseType="variant">
      <vt:variant>
        <vt:lpstr>Thème</vt:lpstr>
      </vt:variant>
      <vt:variant>
        <vt:i4>1</vt:i4>
      </vt:variant>
      <vt:variant>
        <vt:lpstr>Titres des diapositives</vt:lpstr>
      </vt:variant>
      <vt:variant>
        <vt:i4>44</vt:i4>
      </vt:variant>
    </vt:vector>
  </HeadingPairs>
  <TitlesOfParts>
    <vt:vector size="45" baseType="lpstr">
      <vt:lpstr>Débit</vt:lpstr>
      <vt:lpstr>DOSSIER :  Politique de l’offre et nouveaux marchés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DOSSIER :  Politique de l’offre et nouveaux marchés</dc:title>
  <dc:creator>Arnaud</dc:creator>
  <cp:lastModifiedBy>Arnaud</cp:lastModifiedBy>
  <cp:revision>28</cp:revision>
  <dcterms:created xsi:type="dcterms:W3CDTF">2012-04-16T12:51:14Z</dcterms:created>
  <dcterms:modified xsi:type="dcterms:W3CDTF">2012-05-15T17:19:32Z</dcterms:modified>
</cp:coreProperties>
</file>