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18/05/2012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18/05/2012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18/05/2012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18/05/2012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18/05/2012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18/05/2012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18/05/2012</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18/05/2012</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18/05/2012</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18/05/2012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18/05/2012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18/05/2012</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35.jpeg"/><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42.jpeg"/><Relationship Id="rId4" Type="http://schemas.openxmlformats.org/officeDocument/2006/relationships/image" Target="../media/image41.jpeg"/></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1.jpeg"/><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50.jpeg"/></Relationships>
</file>

<file path=ppt/slides/_rels/slide2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5.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11.gif"/></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B04A7D2-5F50-4CDF-97DF-9F3E4FBBC783}" type="slidenum">
              <a:rPr lang="fr-FR" smtClean="0"/>
              <a:pPr/>
              <a:t>1</a:t>
            </a:fld>
            <a:endParaRPr lang="fr-FR"/>
          </a:p>
        </p:txBody>
      </p:sp>
      <p:sp>
        <p:nvSpPr>
          <p:cNvPr id="5" name="Espace réservé du pied de page 4"/>
          <p:cNvSpPr>
            <a:spLocks noGrp="1"/>
          </p:cNvSpPr>
          <p:nvPr>
            <p:ph type="ftr" sz="quarter" idx="11"/>
          </p:nvPr>
        </p:nvSpPr>
        <p:spPr/>
        <p:txBody>
          <a:bodyPr/>
          <a:lstStyle/>
          <a:p>
            <a:r>
              <a:rPr lang="fr-FR" smtClean="0"/>
              <a:t>Nicolas PIGATI  -  Marie JACOB</a:t>
            </a:r>
            <a:endParaRPr lang="fr-FR"/>
          </a:p>
        </p:txBody>
      </p:sp>
      <p:sp>
        <p:nvSpPr>
          <p:cNvPr id="7" name="Text Box 1"/>
          <p:cNvSpPr txBox="1">
            <a:spLocks noChangeArrowheads="1"/>
          </p:cNvSpPr>
          <p:nvPr/>
        </p:nvSpPr>
        <p:spPr bwMode="auto">
          <a:xfrm>
            <a:off x="0" y="1785926"/>
            <a:ext cx="9144000" cy="2507170"/>
          </a:xfrm>
          <a:prstGeom prst="rect">
            <a:avLst/>
          </a:prstGeom>
          <a:noFill/>
          <a:ln w="9525">
            <a:noFill/>
            <a:round/>
            <a:headEnd/>
            <a:tailEnd/>
          </a:ln>
          <a:effectLst/>
        </p:spPr>
        <p:txBody>
          <a:bodyPr lIns="90000" tIns="45000" rIns="90000" bIns="45000" anchor="ctr"/>
          <a:lstStyle/>
          <a:p>
            <a:pPr algn="ctr">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dirty="0">
              <a:solidFill>
                <a:srgbClr val="000000"/>
              </a:solidFill>
              <a:latin typeface="Times New Roman" pitchFamily="18" charset="0"/>
              <a:cs typeface="Times New Roman" pitchFamily="18" charset="0"/>
            </a:endParaRPr>
          </a:p>
          <a:p>
            <a:pPr algn="ctr">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dirty="0">
              <a:solidFill>
                <a:srgbClr val="000000"/>
              </a:solidFill>
              <a:latin typeface="Times New Roman" pitchFamily="18" charset="0"/>
              <a:cs typeface="Times New Roman" pitchFamily="18" charset="0"/>
            </a:endParaRPr>
          </a:p>
          <a:p>
            <a:pPr algn="ctr">
              <a:lnSpc>
                <a:spcPct val="97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sz="3200" dirty="0" smtClean="0">
                <a:solidFill>
                  <a:srgbClr val="000000"/>
                </a:solidFill>
                <a:latin typeface="Times New Roman" pitchFamily="18" charset="0"/>
                <a:cs typeface="Times New Roman" pitchFamily="18" charset="0"/>
              </a:rPr>
              <a:t>II- Où toucher les geeks? </a:t>
            </a:r>
          </a:p>
          <a:p>
            <a:pPr algn="ctr">
              <a:lnSpc>
                <a:spcPct val="97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sz="3200" dirty="0" smtClean="0">
                <a:solidFill>
                  <a:srgbClr val="000000"/>
                </a:solidFill>
                <a:latin typeface="Times New Roman" pitchFamily="18" charset="0"/>
                <a:cs typeface="Times New Roman" pitchFamily="18" charset="0"/>
              </a:rPr>
              <a:t>		</a:t>
            </a:r>
            <a:r>
              <a:rPr lang="fr-FR" sz="2400" dirty="0">
                <a:latin typeface="Times New Roman" pitchFamily="18" charset="0"/>
                <a:cs typeface="Times New Roman" pitchFamily="18" charset="0"/>
              </a:rPr>
              <a:t>1. L’environnement des geeks</a:t>
            </a:r>
          </a:p>
          <a:p>
            <a:pPr algn="ctr">
              <a:lnSpc>
                <a:spcPct val="97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sz="2400" dirty="0">
                <a:solidFill>
                  <a:srgbClr val="000000"/>
                </a:solidFill>
                <a:latin typeface="Times New Roman" pitchFamily="18" charset="0"/>
                <a:cs typeface="Times New Roman" pitchFamily="18" charset="0"/>
              </a:rPr>
              <a:t>		2. Les circuits de distribution</a:t>
            </a:r>
          </a:p>
          <a:p>
            <a:pPr algn="ctr">
              <a:lnSpc>
                <a:spcPct val="97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sz="2400" dirty="0">
                <a:solidFill>
                  <a:srgbClr val="000000"/>
                </a:solidFill>
                <a:latin typeface="Times New Roman" pitchFamily="18" charset="0"/>
                <a:cs typeface="Times New Roman" pitchFamily="18" charset="0"/>
              </a:rPr>
              <a:t>		</a:t>
            </a:r>
            <a:r>
              <a:rPr lang="fr-FR" sz="2800" b="1" dirty="0">
                <a:solidFill>
                  <a:srgbClr val="FF0000"/>
                </a:solidFill>
                <a:latin typeface="Times New Roman" pitchFamily="18" charset="0"/>
                <a:cs typeface="Times New Roman" pitchFamily="18" charset="0"/>
              </a:rPr>
              <a:t>3. La communication</a:t>
            </a:r>
          </a:p>
        </p:txBody>
      </p:sp>
      <p:pic>
        <p:nvPicPr>
          <p:cNvPr id="8" name="Image 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25654" y="1340767"/>
            <a:ext cx="2507152" cy="2389629"/>
          </a:xfrm>
          <a:prstGeom prst="rect">
            <a:avLst/>
          </a:prstGeom>
        </p:spPr>
      </p:pic>
      <p:sp>
        <p:nvSpPr>
          <p:cNvPr id="9" name="Rectangle 8"/>
          <p:cNvSpPr/>
          <p:nvPr/>
        </p:nvSpPr>
        <p:spPr>
          <a:xfrm>
            <a:off x="2411760" y="2132856"/>
            <a:ext cx="4680520" cy="22322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91440" tIns="45720" rIns="91440" bIns="45720" rtlCol="0" anchor="ctr">
            <a:normAutofit/>
          </a:bodyPr>
          <a:lstStyle/>
          <a:p>
            <a:r>
              <a:rPr lang="fr-FR" sz="3200" dirty="0">
                <a:latin typeface="Times New Roman" pitchFamily="18" charset="0"/>
                <a:cs typeface="Times New Roman" pitchFamily="18" charset="0"/>
              </a:rPr>
              <a:t>La communication</a:t>
            </a:r>
          </a:p>
        </p:txBody>
      </p:sp>
      <p:sp>
        <p:nvSpPr>
          <p:cNvPr id="3" name="Espace réservé du contenu 2"/>
          <p:cNvSpPr>
            <a:spLocks noGrp="1"/>
          </p:cNvSpPr>
          <p:nvPr>
            <p:ph idx="1"/>
          </p:nvPr>
        </p:nvSpPr>
        <p:spPr/>
        <p:txBody>
          <a:bodyPr>
            <a:noAutofit/>
          </a:bodyPr>
          <a:lstStyle/>
          <a:p>
            <a:pPr>
              <a:buNone/>
            </a:pPr>
            <a:r>
              <a:rPr lang="fr-FR" sz="1500" dirty="0" smtClean="0">
                <a:latin typeface="Times New Roman" pitchFamily="18" charset="0"/>
                <a:cs typeface="Times New Roman" pitchFamily="18" charset="0"/>
              </a:rPr>
              <a:t>Télévision:</a:t>
            </a:r>
          </a:p>
          <a:p>
            <a:pPr>
              <a:buNone/>
            </a:pPr>
            <a:r>
              <a:rPr lang="fr-FR" sz="1500" dirty="0" smtClean="0">
                <a:latin typeface="Times New Roman" pitchFamily="18" charset="0"/>
                <a:cs typeface="Times New Roman" pitchFamily="18" charset="0"/>
              </a:rPr>
              <a:t>2 nouvelles réjouissantes pour les </a:t>
            </a:r>
            <a:r>
              <a:rPr lang="fr-FR" sz="1500" dirty="0" err="1" smtClean="0">
                <a:latin typeface="Times New Roman" pitchFamily="18" charset="0"/>
                <a:cs typeface="Times New Roman" pitchFamily="18" charset="0"/>
              </a:rPr>
              <a:t>geek</a:t>
            </a:r>
            <a:r>
              <a:rPr lang="fr-FR" sz="1500" dirty="0" smtClean="0">
                <a:latin typeface="Times New Roman" pitchFamily="18" charset="0"/>
                <a:cs typeface="Times New Roman" pitchFamily="18" charset="0"/>
              </a:rPr>
              <a:t>, la sortie prochaine de 2 produits nouveaux qui vont bouleverser le marché des télévisions:</a:t>
            </a:r>
          </a:p>
        </p:txBody>
      </p:sp>
      <p:pic>
        <p:nvPicPr>
          <p:cNvPr id="9222" name="Picture 6" descr="C:\Users\Chantal\Desktop\Dossier wallart binomes\télé-apple-itv-2012.jpg"/>
          <p:cNvPicPr>
            <a:picLocks noChangeAspect="1" noChangeArrowheads="1"/>
          </p:cNvPicPr>
          <p:nvPr/>
        </p:nvPicPr>
        <p:blipFill>
          <a:blip r:embed="rId2"/>
          <a:srcRect/>
          <a:stretch>
            <a:fillRect/>
          </a:stretch>
        </p:blipFill>
        <p:spPr bwMode="auto">
          <a:xfrm>
            <a:off x="3929058" y="2786057"/>
            <a:ext cx="5214943" cy="1751474"/>
          </a:xfrm>
          <a:prstGeom prst="rect">
            <a:avLst/>
          </a:prstGeom>
          <a:noFill/>
        </p:spPr>
      </p:pic>
      <p:pic>
        <p:nvPicPr>
          <p:cNvPr id="9223" name="Picture 7" descr="C:\Users\Chantal\Desktop\Dossier wallart binomes\Google_TV.JPG"/>
          <p:cNvPicPr>
            <a:picLocks noChangeAspect="1" noChangeArrowheads="1"/>
          </p:cNvPicPr>
          <p:nvPr/>
        </p:nvPicPr>
        <p:blipFill>
          <a:blip r:embed="rId3"/>
          <a:srcRect/>
          <a:stretch>
            <a:fillRect/>
          </a:stretch>
        </p:blipFill>
        <p:spPr bwMode="auto">
          <a:xfrm>
            <a:off x="0" y="4534525"/>
            <a:ext cx="4429124" cy="2323475"/>
          </a:xfrm>
          <a:prstGeom prst="rect">
            <a:avLst/>
          </a:prstGeom>
          <a:noFill/>
        </p:spPr>
      </p:pic>
      <p:sp>
        <p:nvSpPr>
          <p:cNvPr id="4" name="Espace réservé du numéro de diapositive 3"/>
          <p:cNvSpPr>
            <a:spLocks noGrp="1"/>
          </p:cNvSpPr>
          <p:nvPr>
            <p:ph type="sldNum" sz="quarter" idx="12"/>
          </p:nvPr>
        </p:nvSpPr>
        <p:spPr/>
        <p:txBody>
          <a:bodyPr/>
          <a:lstStyle/>
          <a:p>
            <a:fld id="{9B04A7D2-5F50-4CDF-97DF-9F3E4FBBC783}" type="slidenum">
              <a:rPr lang="fr-FR" smtClean="0"/>
              <a:pPr/>
              <a:t>10</a:t>
            </a:fld>
            <a:endParaRPr lang="fr-FR"/>
          </a:p>
        </p:txBody>
      </p:sp>
      <p:sp>
        <p:nvSpPr>
          <p:cNvPr id="5" name="Espace réservé du pied de page 4"/>
          <p:cNvSpPr>
            <a:spLocks noGrp="1"/>
          </p:cNvSpPr>
          <p:nvPr>
            <p:ph type="ftr" sz="quarter" idx="11"/>
          </p:nvPr>
        </p:nvSpPr>
        <p:spPr/>
        <p:txBody>
          <a:bodyPr/>
          <a:lstStyle/>
          <a:p>
            <a:r>
              <a:rPr lang="fr-FR" smtClean="0"/>
              <a:t>Nicolas PIGATI  -  Marie JACOB</a:t>
            </a:r>
            <a:endParaRPr lang="fr-FR"/>
          </a:p>
        </p:txBody>
      </p:sp>
      <p:pic>
        <p:nvPicPr>
          <p:cNvPr id="8" name="Image 7"/>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0" y="-243408"/>
            <a:ext cx="2507152" cy="2389629"/>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91440" tIns="45720" rIns="91440" bIns="45720" rtlCol="0" anchor="ctr">
            <a:normAutofit/>
          </a:bodyPr>
          <a:lstStyle/>
          <a:p>
            <a:r>
              <a:rPr lang="fr-FR" sz="3200" dirty="0">
                <a:latin typeface="Times New Roman" pitchFamily="18" charset="0"/>
                <a:cs typeface="Times New Roman" pitchFamily="18" charset="0"/>
              </a:rPr>
              <a:t>La communication</a:t>
            </a:r>
          </a:p>
        </p:txBody>
      </p:sp>
      <p:sp>
        <p:nvSpPr>
          <p:cNvPr id="3" name="Espace réservé du contenu 2"/>
          <p:cNvSpPr>
            <a:spLocks noGrp="1"/>
          </p:cNvSpPr>
          <p:nvPr>
            <p:ph idx="1"/>
          </p:nvPr>
        </p:nvSpPr>
        <p:spPr/>
        <p:txBody>
          <a:bodyPr>
            <a:noAutofit/>
          </a:bodyPr>
          <a:lstStyle/>
          <a:p>
            <a:pPr>
              <a:buNone/>
            </a:pPr>
            <a:r>
              <a:rPr lang="fr-FR" sz="1500" dirty="0" smtClean="0">
                <a:latin typeface="Times New Roman" pitchFamily="18" charset="0"/>
                <a:cs typeface="Times New Roman" pitchFamily="18" charset="0"/>
              </a:rPr>
              <a:t>Télévision:</a:t>
            </a:r>
          </a:p>
          <a:p>
            <a:pPr>
              <a:buNone/>
            </a:pPr>
            <a:endParaRPr lang="fr-FR" sz="1500" dirty="0" smtClean="0">
              <a:latin typeface="Times New Roman" pitchFamily="18" charset="0"/>
              <a:cs typeface="Times New Roman" pitchFamily="18" charset="0"/>
            </a:endParaRPr>
          </a:p>
        </p:txBody>
      </p:sp>
      <p:pic>
        <p:nvPicPr>
          <p:cNvPr id="1026" name="Picture 2" descr="C:\Users\Chantal\Desktop\Dossier wallart binomes\adsl_tv.jpg"/>
          <p:cNvPicPr>
            <a:picLocks noChangeAspect="1" noChangeArrowheads="1"/>
          </p:cNvPicPr>
          <p:nvPr/>
        </p:nvPicPr>
        <p:blipFill>
          <a:blip r:embed="rId2"/>
          <a:srcRect/>
          <a:stretch>
            <a:fillRect/>
          </a:stretch>
        </p:blipFill>
        <p:spPr bwMode="auto">
          <a:xfrm>
            <a:off x="4929190" y="4214818"/>
            <a:ext cx="4001887" cy="2214578"/>
          </a:xfrm>
          <a:prstGeom prst="rect">
            <a:avLst/>
          </a:prstGeom>
          <a:noFill/>
        </p:spPr>
      </p:pic>
      <p:pic>
        <p:nvPicPr>
          <p:cNvPr id="1027" name="Picture 3" descr="C:\Users\Chantal\Desktop\Dossier wallart binomes\tele-sur-pc1.jpg"/>
          <p:cNvPicPr>
            <a:picLocks noChangeAspect="1" noChangeArrowheads="1"/>
          </p:cNvPicPr>
          <p:nvPr/>
        </p:nvPicPr>
        <p:blipFill>
          <a:blip r:embed="rId3"/>
          <a:srcRect/>
          <a:stretch>
            <a:fillRect/>
          </a:stretch>
        </p:blipFill>
        <p:spPr bwMode="auto">
          <a:xfrm>
            <a:off x="500034" y="2357430"/>
            <a:ext cx="4010227" cy="3071834"/>
          </a:xfrm>
          <a:prstGeom prst="rect">
            <a:avLst/>
          </a:prstGeom>
          <a:noFill/>
        </p:spPr>
      </p:pic>
      <p:sp>
        <p:nvSpPr>
          <p:cNvPr id="4" name="Espace réservé du numéro de diapositive 3"/>
          <p:cNvSpPr>
            <a:spLocks noGrp="1"/>
          </p:cNvSpPr>
          <p:nvPr>
            <p:ph type="sldNum" sz="quarter" idx="12"/>
          </p:nvPr>
        </p:nvSpPr>
        <p:spPr/>
        <p:txBody>
          <a:bodyPr/>
          <a:lstStyle/>
          <a:p>
            <a:fld id="{9B04A7D2-5F50-4CDF-97DF-9F3E4FBBC783}" type="slidenum">
              <a:rPr lang="fr-FR" smtClean="0"/>
              <a:pPr/>
              <a:t>11</a:t>
            </a:fld>
            <a:endParaRPr lang="fr-FR"/>
          </a:p>
        </p:txBody>
      </p:sp>
      <p:sp>
        <p:nvSpPr>
          <p:cNvPr id="5" name="Espace réservé du pied de page 4"/>
          <p:cNvSpPr>
            <a:spLocks noGrp="1"/>
          </p:cNvSpPr>
          <p:nvPr>
            <p:ph type="ftr" sz="quarter" idx="11"/>
          </p:nvPr>
        </p:nvSpPr>
        <p:spPr/>
        <p:txBody>
          <a:bodyPr/>
          <a:lstStyle/>
          <a:p>
            <a:r>
              <a:rPr lang="fr-FR" smtClean="0"/>
              <a:t>Nicolas PIGATI  -  Marie JACOB</a:t>
            </a:r>
            <a:endParaRPr lang="fr-FR"/>
          </a:p>
        </p:txBody>
      </p:sp>
      <p:pic>
        <p:nvPicPr>
          <p:cNvPr id="8" name="Image 7"/>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0" y="-243408"/>
            <a:ext cx="2507152" cy="2389629"/>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Chantal\Desktop\Dossier wallart binomes\74-percent-smartphone-purchases-android-iphone.jpg"/>
          <p:cNvPicPr>
            <a:picLocks noChangeAspect="1" noChangeArrowheads="1"/>
          </p:cNvPicPr>
          <p:nvPr/>
        </p:nvPicPr>
        <p:blipFill>
          <a:blip r:embed="rId2"/>
          <a:srcRect/>
          <a:stretch>
            <a:fillRect/>
          </a:stretch>
        </p:blipFill>
        <p:spPr bwMode="auto">
          <a:xfrm>
            <a:off x="2428860" y="1785926"/>
            <a:ext cx="4572000" cy="2809875"/>
          </a:xfrm>
          <a:prstGeom prst="rect">
            <a:avLst/>
          </a:prstGeom>
          <a:noFill/>
        </p:spPr>
      </p:pic>
      <p:sp>
        <p:nvSpPr>
          <p:cNvPr id="2" name="Titre 1"/>
          <p:cNvSpPr>
            <a:spLocks noGrp="1"/>
          </p:cNvSpPr>
          <p:nvPr>
            <p:ph type="title"/>
          </p:nvPr>
        </p:nvSpPr>
        <p:spPr/>
        <p:txBody>
          <a:bodyPr vert="horz" lIns="91440" tIns="45720" rIns="91440" bIns="45720" rtlCol="0" anchor="ctr">
            <a:normAutofit/>
          </a:bodyPr>
          <a:lstStyle/>
          <a:p>
            <a:r>
              <a:rPr lang="fr-FR" sz="3200" dirty="0">
                <a:latin typeface="Times New Roman" pitchFamily="18" charset="0"/>
                <a:cs typeface="Times New Roman" pitchFamily="18" charset="0"/>
              </a:rPr>
              <a:t>La communication</a:t>
            </a:r>
          </a:p>
        </p:txBody>
      </p:sp>
      <p:sp>
        <p:nvSpPr>
          <p:cNvPr id="3" name="Espace réservé du contenu 2"/>
          <p:cNvSpPr>
            <a:spLocks noGrp="1"/>
          </p:cNvSpPr>
          <p:nvPr>
            <p:ph idx="1"/>
          </p:nvPr>
        </p:nvSpPr>
        <p:spPr/>
        <p:txBody>
          <a:bodyPr>
            <a:noAutofit/>
          </a:bodyPr>
          <a:lstStyle/>
          <a:p>
            <a:pPr>
              <a:buNone/>
            </a:pPr>
            <a:r>
              <a:rPr lang="fr-FR" sz="1500" dirty="0" smtClean="0">
                <a:latin typeface="Times New Roman" pitchFamily="18" charset="0"/>
                <a:cs typeface="Times New Roman" pitchFamily="18" charset="0"/>
              </a:rPr>
              <a:t>Téléphonie mobile:</a:t>
            </a:r>
          </a:p>
          <a:p>
            <a:pPr>
              <a:buNone/>
            </a:pPr>
            <a:endParaRPr lang="fr-FR" sz="1500" dirty="0" smtClean="0">
              <a:latin typeface="Times New Roman" pitchFamily="18" charset="0"/>
              <a:cs typeface="Times New Roman" pitchFamily="18" charset="0"/>
            </a:endParaRPr>
          </a:p>
        </p:txBody>
      </p:sp>
      <p:pic>
        <p:nvPicPr>
          <p:cNvPr id="10243" name="Picture 3" descr="C:\Users\Chantal\Desktop\Dossier wallart binomes\1332197498_igpic_final.jpg"/>
          <p:cNvPicPr>
            <a:picLocks noChangeAspect="1" noChangeArrowheads="1"/>
          </p:cNvPicPr>
          <p:nvPr/>
        </p:nvPicPr>
        <p:blipFill>
          <a:blip r:embed="rId3"/>
          <a:srcRect/>
          <a:stretch>
            <a:fillRect/>
          </a:stretch>
        </p:blipFill>
        <p:spPr bwMode="auto">
          <a:xfrm>
            <a:off x="5429257" y="4629154"/>
            <a:ext cx="3714744" cy="2228846"/>
          </a:xfrm>
          <a:prstGeom prst="rect">
            <a:avLst/>
          </a:prstGeom>
          <a:noFill/>
        </p:spPr>
      </p:pic>
      <p:pic>
        <p:nvPicPr>
          <p:cNvPr id="10244" name="Picture 4" descr="C:\Users\Chantal\Desktop\Dossier wallart binomes\sms_pub.jpg"/>
          <p:cNvPicPr>
            <a:picLocks noChangeAspect="1" noChangeArrowheads="1"/>
          </p:cNvPicPr>
          <p:nvPr/>
        </p:nvPicPr>
        <p:blipFill>
          <a:blip r:embed="rId4"/>
          <a:srcRect/>
          <a:stretch>
            <a:fillRect/>
          </a:stretch>
        </p:blipFill>
        <p:spPr bwMode="auto">
          <a:xfrm>
            <a:off x="0" y="4887156"/>
            <a:ext cx="5373687" cy="1970844"/>
          </a:xfrm>
          <a:prstGeom prst="rect">
            <a:avLst/>
          </a:prstGeom>
          <a:noFill/>
        </p:spPr>
      </p:pic>
      <p:sp>
        <p:nvSpPr>
          <p:cNvPr id="4" name="Espace réservé du numéro de diapositive 3"/>
          <p:cNvSpPr>
            <a:spLocks noGrp="1"/>
          </p:cNvSpPr>
          <p:nvPr>
            <p:ph type="sldNum" sz="quarter" idx="12"/>
          </p:nvPr>
        </p:nvSpPr>
        <p:spPr/>
        <p:txBody>
          <a:bodyPr/>
          <a:lstStyle/>
          <a:p>
            <a:fld id="{9B04A7D2-5F50-4CDF-97DF-9F3E4FBBC783}" type="slidenum">
              <a:rPr lang="fr-FR" smtClean="0"/>
              <a:pPr/>
              <a:t>12</a:t>
            </a:fld>
            <a:endParaRPr lang="fr-FR"/>
          </a:p>
        </p:txBody>
      </p:sp>
      <p:sp>
        <p:nvSpPr>
          <p:cNvPr id="5" name="Espace réservé du pied de page 4"/>
          <p:cNvSpPr>
            <a:spLocks noGrp="1"/>
          </p:cNvSpPr>
          <p:nvPr>
            <p:ph type="ftr" sz="quarter" idx="11"/>
          </p:nvPr>
        </p:nvSpPr>
        <p:spPr/>
        <p:txBody>
          <a:bodyPr/>
          <a:lstStyle/>
          <a:p>
            <a:r>
              <a:rPr lang="fr-FR" smtClean="0"/>
              <a:t>Nicolas PIGATI  -  Marie JACOB</a:t>
            </a:r>
            <a:endParaRPr lang="fr-FR"/>
          </a:p>
        </p:txBody>
      </p:sp>
      <p:pic>
        <p:nvPicPr>
          <p:cNvPr id="9" name="Image 8"/>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0" y="-243408"/>
            <a:ext cx="2507152" cy="2389629"/>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B04A7D2-5F50-4CDF-97DF-9F3E4FBBC783}" type="slidenum">
              <a:rPr lang="fr-FR" smtClean="0"/>
              <a:pPr/>
              <a:t>13</a:t>
            </a:fld>
            <a:endParaRPr lang="fr-FR"/>
          </a:p>
        </p:txBody>
      </p:sp>
      <p:sp>
        <p:nvSpPr>
          <p:cNvPr id="5" name="Espace réservé du pied de page 4"/>
          <p:cNvSpPr>
            <a:spLocks noGrp="1"/>
          </p:cNvSpPr>
          <p:nvPr>
            <p:ph type="ftr" sz="quarter" idx="11"/>
          </p:nvPr>
        </p:nvSpPr>
        <p:spPr/>
        <p:txBody>
          <a:bodyPr/>
          <a:lstStyle/>
          <a:p>
            <a:r>
              <a:rPr lang="fr-FR" smtClean="0"/>
              <a:t>Nicolas PIGATI  -  Marie JACOB</a:t>
            </a:r>
            <a:endParaRPr lang="fr-FR"/>
          </a:p>
        </p:txBody>
      </p:sp>
      <p:sp>
        <p:nvSpPr>
          <p:cNvPr id="9" name="Text Box 1"/>
          <p:cNvSpPr txBox="1">
            <a:spLocks noChangeArrowheads="1"/>
          </p:cNvSpPr>
          <p:nvPr/>
        </p:nvSpPr>
        <p:spPr bwMode="auto">
          <a:xfrm>
            <a:off x="2411760" y="1844824"/>
            <a:ext cx="4680520" cy="3456384"/>
          </a:xfrm>
          <a:prstGeom prst="rect">
            <a:avLst/>
          </a:prstGeom>
          <a:noFill/>
          <a:ln w="9525">
            <a:noFill/>
            <a:round/>
            <a:headEnd/>
            <a:tailEnd/>
          </a:ln>
          <a:effectLst/>
        </p:spPr>
        <p:txBody>
          <a:bodyPr lIns="90000" tIns="45000" rIns="90000" bIns="45000" anchor="ctr"/>
          <a:lstStyle/>
          <a:p>
            <a:pPr algn="ctr">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dirty="0">
              <a:solidFill>
                <a:srgbClr val="000000"/>
              </a:solidFill>
              <a:latin typeface="Times New Roman" pitchFamily="18" charset="0"/>
              <a:cs typeface="Times New Roman" pitchFamily="18" charset="0"/>
            </a:endParaRPr>
          </a:p>
          <a:p>
            <a:pPr algn="ctr">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dirty="0">
              <a:solidFill>
                <a:srgbClr val="000000"/>
              </a:solidFill>
              <a:latin typeface="Times New Roman" pitchFamily="18" charset="0"/>
              <a:cs typeface="Times New Roman" pitchFamily="18" charset="0"/>
            </a:endParaRPr>
          </a:p>
          <a:p>
            <a:pPr algn="ctr">
              <a:lnSpc>
                <a:spcPct val="97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sz="3200" dirty="0" smtClean="0">
                <a:solidFill>
                  <a:srgbClr val="000000"/>
                </a:solidFill>
                <a:latin typeface="Times New Roman" pitchFamily="18" charset="0"/>
                <a:cs typeface="Times New Roman" pitchFamily="18" charset="0"/>
              </a:rPr>
              <a:t>II- Comment toucher les geeks? </a:t>
            </a:r>
          </a:p>
          <a:p>
            <a:pPr algn="ctr">
              <a:lnSpc>
                <a:spcPct val="97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sz="3200" dirty="0" smtClean="0">
                <a:solidFill>
                  <a:srgbClr val="000000"/>
                </a:solidFill>
                <a:latin typeface="Times New Roman" pitchFamily="18" charset="0"/>
                <a:cs typeface="Times New Roman" pitchFamily="18" charset="0"/>
              </a:rPr>
              <a:t>		</a:t>
            </a:r>
            <a:r>
              <a:rPr lang="fr-FR" sz="2800" b="1" dirty="0">
                <a:solidFill>
                  <a:srgbClr val="FF0000"/>
                </a:solidFill>
                <a:latin typeface="Times New Roman" pitchFamily="18" charset="0"/>
                <a:cs typeface="Times New Roman" pitchFamily="18" charset="0"/>
              </a:rPr>
              <a:t>1. Les attentes et les évolutions de consommation</a:t>
            </a:r>
          </a:p>
          <a:p>
            <a:pPr algn="ctr">
              <a:lnSpc>
                <a:spcPct val="97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sz="2400" dirty="0">
                <a:latin typeface="Times New Roman" pitchFamily="18" charset="0"/>
                <a:cs typeface="Times New Roman" pitchFamily="18" charset="0"/>
              </a:rPr>
              <a:t>		2. </a:t>
            </a:r>
            <a:r>
              <a:rPr lang="fr-FR" sz="2400" dirty="0" smtClean="0">
                <a:latin typeface="Times New Roman" pitchFamily="18" charset="0"/>
                <a:cs typeface="Times New Roman" pitchFamily="18" charset="0"/>
              </a:rPr>
              <a:t>Les produits hauts de gamme et la spécialisation de la technologie: deux créneaux porteurs</a:t>
            </a:r>
            <a:endParaRPr lang="fr-FR" sz="2400" dirty="0">
              <a:latin typeface="Times New Roman" pitchFamily="18" charset="0"/>
              <a:cs typeface="Times New Roman" pitchFamily="18" charset="0"/>
            </a:endParaRPr>
          </a:p>
          <a:p>
            <a:pPr algn="ctr">
              <a:lnSpc>
                <a:spcPct val="97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sz="2400" dirty="0">
                <a:solidFill>
                  <a:srgbClr val="000000"/>
                </a:solidFill>
                <a:latin typeface="Times New Roman" pitchFamily="18" charset="0"/>
                <a:cs typeface="Times New Roman" pitchFamily="18" charset="0"/>
              </a:rPr>
              <a:t>		3. </a:t>
            </a:r>
            <a:r>
              <a:rPr lang="fr-FR" sz="2400" dirty="0" smtClean="0">
                <a:solidFill>
                  <a:srgbClr val="000000"/>
                </a:solidFill>
                <a:latin typeface="Times New Roman" pitchFamily="18" charset="0"/>
                <a:cs typeface="Times New Roman" pitchFamily="18" charset="0"/>
              </a:rPr>
              <a:t>La nouvelle tendance</a:t>
            </a:r>
            <a:endParaRPr lang="fr-FR" sz="2400" dirty="0">
              <a:solidFill>
                <a:srgbClr val="000000"/>
              </a:solidFill>
              <a:latin typeface="Times New Roman" pitchFamily="18" charset="0"/>
              <a:cs typeface="Times New Roman" pitchFamily="18" charset="0"/>
            </a:endParaRPr>
          </a:p>
        </p:txBody>
      </p:sp>
      <p:pic>
        <p:nvPicPr>
          <p:cNvPr id="10" name="Image 9"/>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36512" y="1340767"/>
            <a:ext cx="2507152" cy="2389629"/>
          </a:xfrm>
          <a:prstGeom prst="rect">
            <a:avLst/>
          </a:prstGeom>
        </p:spPr>
      </p:pic>
      <p:sp>
        <p:nvSpPr>
          <p:cNvPr id="11" name="Rectangle 10"/>
          <p:cNvSpPr/>
          <p:nvPr/>
        </p:nvSpPr>
        <p:spPr>
          <a:xfrm>
            <a:off x="2411760" y="2132856"/>
            <a:ext cx="4680520" cy="345638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485800"/>
            <a:ext cx="9144000" cy="1143000"/>
          </a:xfrm>
        </p:spPr>
        <p:txBody>
          <a:bodyPr vert="horz" lIns="91440" tIns="45720" rIns="91440" bIns="45720" rtlCol="0" anchor="ctr">
            <a:normAutofit/>
          </a:bodyPr>
          <a:lstStyle/>
          <a:p>
            <a:r>
              <a:rPr lang="en-GB" sz="2800" dirty="0">
                <a:latin typeface="Times New Roman" pitchFamily="18" charset="0"/>
                <a:cs typeface="Times New Roman" pitchFamily="18" charset="0"/>
              </a:rPr>
              <a:t>Les </a:t>
            </a:r>
            <a:r>
              <a:rPr lang="en-GB" sz="2800" dirty="0" err="1">
                <a:latin typeface="Times New Roman" pitchFamily="18" charset="0"/>
                <a:cs typeface="Times New Roman" pitchFamily="18" charset="0"/>
              </a:rPr>
              <a:t>attentes</a:t>
            </a:r>
            <a:r>
              <a:rPr lang="en-GB" sz="2800" dirty="0">
                <a:latin typeface="Times New Roman" pitchFamily="18" charset="0"/>
                <a:cs typeface="Times New Roman" pitchFamily="18" charset="0"/>
              </a:rPr>
              <a:t> et les </a:t>
            </a:r>
            <a:r>
              <a:rPr lang="en-GB" sz="2800" dirty="0" err="1">
                <a:latin typeface="Times New Roman" pitchFamily="18" charset="0"/>
                <a:cs typeface="Times New Roman" pitchFamily="18" charset="0"/>
              </a:rPr>
              <a:t>évolutions</a:t>
            </a:r>
            <a:r>
              <a:rPr lang="en-GB" sz="2800" dirty="0">
                <a:latin typeface="Times New Roman" pitchFamily="18" charset="0"/>
                <a:cs typeface="Times New Roman" pitchFamily="18" charset="0"/>
              </a:rPr>
              <a:t> de </a:t>
            </a:r>
            <a:r>
              <a:rPr lang="en-GB" sz="2800" dirty="0" err="1">
                <a:latin typeface="Times New Roman" pitchFamily="18" charset="0"/>
                <a:cs typeface="Times New Roman" pitchFamily="18" charset="0"/>
              </a:rPr>
              <a:t>consommation</a:t>
            </a:r>
            <a:r>
              <a:rPr lang="en-GB" sz="2800" dirty="0">
                <a:latin typeface="Times New Roman" pitchFamily="18" charset="0"/>
                <a:cs typeface="Times New Roman" pitchFamily="18" charset="0"/>
              </a:rPr>
              <a:t/>
            </a:r>
            <a:br>
              <a:rPr lang="en-GB" sz="2800" dirty="0">
                <a:latin typeface="Times New Roman" pitchFamily="18" charset="0"/>
                <a:cs typeface="Times New Roman" pitchFamily="18" charset="0"/>
              </a:rPr>
            </a:br>
            <a:endParaRPr lang="fr-FR" sz="2800" dirty="0">
              <a:latin typeface="Times New Roman" pitchFamily="18" charset="0"/>
              <a:cs typeface="Times New Roman" pitchFamily="18" charset="0"/>
            </a:endParaRPr>
          </a:p>
        </p:txBody>
      </p:sp>
      <p:sp>
        <p:nvSpPr>
          <p:cNvPr id="3" name="Espace réservé du contenu 2"/>
          <p:cNvSpPr>
            <a:spLocks noGrp="1"/>
          </p:cNvSpPr>
          <p:nvPr>
            <p:ph idx="1"/>
          </p:nvPr>
        </p:nvSpPr>
        <p:spPr>
          <a:xfrm>
            <a:off x="971600" y="1600201"/>
            <a:ext cx="7200800" cy="3989040"/>
          </a:xfrm>
          <a:ln>
            <a:solidFill>
              <a:schemeClr val="tx1"/>
            </a:solidFill>
          </a:ln>
        </p:spPr>
        <p:txBody>
          <a:bodyPr anchor="ctr">
            <a:normAutofit/>
          </a:bodyPr>
          <a:lstStyle/>
          <a:p>
            <a:pPr algn="just">
              <a:buNone/>
            </a:pPr>
            <a:r>
              <a:rPr lang="fr-FR" sz="1500" dirty="0" smtClean="0">
                <a:latin typeface="Times New Roman" pitchFamily="18" charset="0"/>
                <a:cs typeface="Times New Roman" pitchFamily="18" charset="0"/>
              </a:rPr>
              <a:t>Les </a:t>
            </a:r>
            <a:r>
              <a:rPr lang="fr-FR" sz="1500" dirty="0" err="1" smtClean="0">
                <a:latin typeface="Times New Roman" pitchFamily="18" charset="0"/>
                <a:cs typeface="Times New Roman" pitchFamily="18" charset="0"/>
              </a:rPr>
              <a:t>geeks</a:t>
            </a:r>
            <a:r>
              <a:rPr lang="fr-FR" sz="1500" dirty="0" smtClean="0">
                <a:latin typeface="Times New Roman" pitchFamily="18" charset="0"/>
                <a:cs typeface="Times New Roman" pitchFamily="18" charset="0"/>
              </a:rPr>
              <a:t> ne viennent pas vers les medias normaux. Il faut que se soit les médias qui viennent à eux.</a:t>
            </a:r>
          </a:p>
          <a:p>
            <a:pPr algn="just">
              <a:buNone/>
            </a:pPr>
            <a:endParaRPr lang="fr-FR" sz="1500" dirty="0" smtClean="0">
              <a:latin typeface="Times New Roman" pitchFamily="18" charset="0"/>
              <a:cs typeface="Times New Roman" pitchFamily="18" charset="0"/>
            </a:endParaRPr>
          </a:p>
          <a:p>
            <a:pPr algn="just">
              <a:buNone/>
            </a:pPr>
            <a:r>
              <a:rPr lang="fr-FR" sz="1500" dirty="0" smtClean="0">
                <a:latin typeface="Times New Roman" pitchFamily="18" charset="0"/>
                <a:cs typeface="Times New Roman" pitchFamily="18" charset="0"/>
              </a:rPr>
              <a:t>La télévision n’est pas regardée par les </a:t>
            </a:r>
            <a:r>
              <a:rPr lang="fr-FR" sz="1500" dirty="0" err="1" smtClean="0">
                <a:latin typeface="Times New Roman" pitchFamily="18" charset="0"/>
                <a:cs typeface="Times New Roman" pitchFamily="18" charset="0"/>
              </a:rPr>
              <a:t>geeks</a:t>
            </a:r>
            <a:r>
              <a:rPr lang="fr-FR" sz="1500" dirty="0" smtClean="0">
                <a:latin typeface="Times New Roman" pitchFamily="18" charset="0"/>
                <a:cs typeface="Times New Roman" pitchFamily="18" charset="0"/>
              </a:rPr>
              <a:t> car ils ont leur ordinateur connecté à internet illimité qui leur permet de regarder en streaming des films et des séries.</a:t>
            </a:r>
          </a:p>
          <a:p>
            <a:pPr algn="just">
              <a:buNone/>
            </a:pPr>
            <a:endParaRPr lang="fr-FR" sz="1500" dirty="0" smtClean="0">
              <a:latin typeface="Times New Roman" pitchFamily="18" charset="0"/>
              <a:cs typeface="Times New Roman" pitchFamily="18" charset="0"/>
            </a:endParaRPr>
          </a:p>
          <a:p>
            <a:pPr algn="just">
              <a:buNone/>
            </a:pPr>
            <a:r>
              <a:rPr lang="fr-FR" sz="1500" dirty="0" smtClean="0">
                <a:latin typeface="Times New Roman" pitchFamily="18" charset="0"/>
                <a:cs typeface="Times New Roman" pitchFamily="18" charset="0"/>
              </a:rPr>
              <a:t>Comment faire pour toucher cette branche de la population qui n’ont pas les mêmes habitudes de consommation que les autres personnes?</a:t>
            </a:r>
          </a:p>
          <a:p>
            <a:pPr algn="just">
              <a:buNone/>
            </a:pPr>
            <a:endParaRPr lang="fr-FR" sz="1500" dirty="0" smtClean="0">
              <a:latin typeface="Times New Roman" pitchFamily="18" charset="0"/>
              <a:cs typeface="Times New Roman" pitchFamily="18" charset="0"/>
            </a:endParaRPr>
          </a:p>
          <a:p>
            <a:pPr algn="just">
              <a:buNone/>
            </a:pPr>
            <a:r>
              <a:rPr lang="fr-FR" sz="1500" dirty="0" smtClean="0">
                <a:latin typeface="Times New Roman" pitchFamily="18" charset="0"/>
                <a:cs typeface="Times New Roman" pitchFamily="18" charset="0"/>
              </a:rPr>
              <a:t>La solution que les chaines de télévision ont trouvé, ils viennent sur internet. Les </a:t>
            </a:r>
            <a:r>
              <a:rPr lang="fr-FR" sz="1500" dirty="0" err="1" smtClean="0">
                <a:latin typeface="Times New Roman" pitchFamily="18" charset="0"/>
                <a:cs typeface="Times New Roman" pitchFamily="18" charset="0"/>
              </a:rPr>
              <a:t>geeks</a:t>
            </a:r>
            <a:r>
              <a:rPr lang="fr-FR" sz="1500" dirty="0" smtClean="0">
                <a:latin typeface="Times New Roman" pitchFamily="18" charset="0"/>
                <a:cs typeface="Times New Roman" pitchFamily="18" charset="0"/>
              </a:rPr>
              <a:t> qui avant n’avaient pas envie de regarder la télévision ont commençaient petit à petit des émissions comme </a:t>
            </a:r>
            <a:r>
              <a:rPr lang="fr-FR" sz="1500" dirty="0" err="1" smtClean="0">
                <a:latin typeface="Times New Roman" pitchFamily="18" charset="0"/>
                <a:cs typeface="Times New Roman" pitchFamily="18" charset="0"/>
              </a:rPr>
              <a:t>groland</a:t>
            </a:r>
            <a:r>
              <a:rPr lang="fr-FR" sz="1500" dirty="0" smtClean="0">
                <a:latin typeface="Times New Roman" pitchFamily="18" charset="0"/>
                <a:cs typeface="Times New Roman" pitchFamily="18" charset="0"/>
              </a:rPr>
              <a:t>, ils se sont pris au jeu et ont commencé à regarder d’autres émissions qui pouvaient leur plaire.</a:t>
            </a:r>
          </a:p>
        </p:txBody>
      </p:sp>
      <p:sp>
        <p:nvSpPr>
          <p:cNvPr id="4" name="Espace réservé du numéro de diapositive 3"/>
          <p:cNvSpPr>
            <a:spLocks noGrp="1"/>
          </p:cNvSpPr>
          <p:nvPr>
            <p:ph type="sldNum" sz="quarter" idx="12"/>
          </p:nvPr>
        </p:nvSpPr>
        <p:spPr/>
        <p:txBody>
          <a:bodyPr/>
          <a:lstStyle/>
          <a:p>
            <a:fld id="{9B04A7D2-5F50-4CDF-97DF-9F3E4FBBC783}" type="slidenum">
              <a:rPr lang="fr-FR" smtClean="0"/>
              <a:pPr/>
              <a:t>14</a:t>
            </a:fld>
            <a:endParaRPr lang="fr-FR"/>
          </a:p>
        </p:txBody>
      </p:sp>
      <p:sp>
        <p:nvSpPr>
          <p:cNvPr id="5" name="Espace réservé du pied de page 4"/>
          <p:cNvSpPr>
            <a:spLocks noGrp="1"/>
          </p:cNvSpPr>
          <p:nvPr>
            <p:ph type="ftr" sz="quarter" idx="11"/>
          </p:nvPr>
        </p:nvSpPr>
        <p:spPr/>
        <p:txBody>
          <a:bodyPr/>
          <a:lstStyle/>
          <a:p>
            <a:r>
              <a:rPr lang="fr-FR" smtClean="0"/>
              <a:t>Nicolas PIGATI  -  Marie JACOB</a:t>
            </a:r>
            <a:endParaRPr lang="fr-FR"/>
          </a:p>
        </p:txBody>
      </p:sp>
      <p:pic>
        <p:nvPicPr>
          <p:cNvPr id="6" name="Image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0" y="-243408"/>
            <a:ext cx="2507152" cy="238962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260648"/>
            <a:ext cx="8229600" cy="1143000"/>
          </a:xfrm>
        </p:spPr>
        <p:txBody>
          <a:bodyPr vert="horz" lIns="91440" tIns="45720" rIns="91440" bIns="45720" rtlCol="0" anchor="ctr">
            <a:normAutofit/>
          </a:bodyPr>
          <a:lstStyle/>
          <a:p>
            <a:r>
              <a:rPr lang="en-GB" sz="2800" dirty="0">
                <a:latin typeface="Times New Roman" pitchFamily="18" charset="0"/>
                <a:cs typeface="Times New Roman" pitchFamily="18" charset="0"/>
              </a:rPr>
              <a:t>Les </a:t>
            </a:r>
            <a:r>
              <a:rPr lang="en-GB" sz="2800" dirty="0" err="1">
                <a:latin typeface="Times New Roman" pitchFamily="18" charset="0"/>
                <a:cs typeface="Times New Roman" pitchFamily="18" charset="0"/>
              </a:rPr>
              <a:t>attentes</a:t>
            </a:r>
            <a:r>
              <a:rPr lang="en-GB" sz="2800" dirty="0">
                <a:latin typeface="Times New Roman" pitchFamily="18" charset="0"/>
                <a:cs typeface="Times New Roman" pitchFamily="18" charset="0"/>
              </a:rPr>
              <a:t> et les </a:t>
            </a:r>
            <a:r>
              <a:rPr lang="en-GB" sz="2800" dirty="0" err="1">
                <a:latin typeface="Times New Roman" pitchFamily="18" charset="0"/>
                <a:cs typeface="Times New Roman" pitchFamily="18" charset="0"/>
              </a:rPr>
              <a:t>évolutions</a:t>
            </a:r>
            <a:r>
              <a:rPr lang="en-GB" sz="2800" dirty="0">
                <a:latin typeface="Times New Roman" pitchFamily="18" charset="0"/>
                <a:cs typeface="Times New Roman" pitchFamily="18" charset="0"/>
              </a:rPr>
              <a:t> de </a:t>
            </a:r>
            <a:r>
              <a:rPr lang="en-GB" sz="2800" dirty="0" err="1">
                <a:latin typeface="Times New Roman" pitchFamily="18" charset="0"/>
                <a:cs typeface="Times New Roman" pitchFamily="18" charset="0"/>
              </a:rPr>
              <a:t>consommation</a:t>
            </a:r>
            <a:endParaRPr lang="fr-FR" sz="2800" dirty="0">
              <a:latin typeface="Times New Roman" pitchFamily="18" charset="0"/>
              <a:cs typeface="Times New Roman" pitchFamily="18" charset="0"/>
            </a:endParaRPr>
          </a:p>
        </p:txBody>
      </p:sp>
      <p:sp>
        <p:nvSpPr>
          <p:cNvPr id="3" name="Espace réservé du contenu 2"/>
          <p:cNvSpPr>
            <a:spLocks noGrp="1"/>
          </p:cNvSpPr>
          <p:nvPr>
            <p:ph idx="1"/>
          </p:nvPr>
        </p:nvSpPr>
        <p:spPr>
          <a:xfrm>
            <a:off x="971600" y="1628800"/>
            <a:ext cx="7200800" cy="4133056"/>
          </a:xfrm>
          <a:ln>
            <a:solidFill>
              <a:schemeClr val="tx1"/>
            </a:solidFill>
          </a:ln>
        </p:spPr>
        <p:txBody>
          <a:bodyPr>
            <a:normAutofit/>
          </a:bodyPr>
          <a:lstStyle/>
          <a:p>
            <a:pPr>
              <a:buNone/>
            </a:pPr>
            <a:r>
              <a:rPr lang="fr-FR" sz="1500" dirty="0" smtClean="0">
                <a:latin typeface="Times New Roman" pitchFamily="18" charset="0"/>
                <a:cs typeface="Times New Roman" pitchFamily="18" charset="0"/>
              </a:rPr>
              <a:t>La cause de l’évolution:</a:t>
            </a:r>
          </a:p>
          <a:p>
            <a:pPr>
              <a:buNone/>
            </a:pPr>
            <a:endParaRPr lang="fr-FR" sz="1500" dirty="0" smtClean="0">
              <a:latin typeface="Times New Roman" pitchFamily="18" charset="0"/>
              <a:cs typeface="Times New Roman" pitchFamily="18" charset="0"/>
            </a:endParaRPr>
          </a:p>
          <a:p>
            <a:pPr>
              <a:buNone/>
            </a:pPr>
            <a:r>
              <a:rPr lang="fr-FR" sz="1500" dirty="0" smtClean="0">
                <a:latin typeface="Times New Roman" pitchFamily="18" charset="0"/>
                <a:cs typeface="Times New Roman" pitchFamily="18" charset="0"/>
              </a:rPr>
              <a:t>La technologie est de plus en plus performante. Et le public commence à s’habituer au monde d’internet. Il faut introduire ces nouveaux systèmes de consommation progressivement.</a:t>
            </a:r>
          </a:p>
          <a:p>
            <a:pPr>
              <a:buNone/>
            </a:pPr>
            <a:r>
              <a:rPr lang="fr-FR" sz="1500" dirty="0" smtClean="0">
                <a:latin typeface="Times New Roman" pitchFamily="18" charset="0"/>
                <a:cs typeface="Times New Roman" pitchFamily="18" charset="0"/>
              </a:rPr>
              <a:t>Internet est une plateforme d’échange d’informations. Avant la venue de la télévision sur internet, les émissions de télévisions étaient enregistrées par des internautes et étaient diffusées par le </a:t>
            </a:r>
            <a:r>
              <a:rPr lang="fr-FR" sz="1500" dirty="0" err="1" smtClean="0">
                <a:latin typeface="Times New Roman" pitchFamily="18" charset="0"/>
                <a:cs typeface="Times New Roman" pitchFamily="18" charset="0"/>
              </a:rPr>
              <a:t>peer</a:t>
            </a:r>
            <a:r>
              <a:rPr lang="fr-FR" sz="1500" dirty="0" smtClean="0">
                <a:latin typeface="Times New Roman" pitchFamily="18" charset="0"/>
                <a:cs typeface="Times New Roman" pitchFamily="18" charset="0"/>
              </a:rPr>
              <a:t> to </a:t>
            </a:r>
            <a:r>
              <a:rPr lang="fr-FR" sz="1500" dirty="0" err="1" smtClean="0">
                <a:latin typeface="Times New Roman" pitchFamily="18" charset="0"/>
                <a:cs typeface="Times New Roman" pitchFamily="18" charset="0"/>
              </a:rPr>
              <a:t>peer</a:t>
            </a:r>
            <a:r>
              <a:rPr lang="fr-FR" sz="1500" dirty="0" smtClean="0">
                <a:latin typeface="Times New Roman" pitchFamily="18" charset="0"/>
                <a:cs typeface="Times New Roman" pitchFamily="18" charset="0"/>
              </a:rPr>
              <a:t>.</a:t>
            </a:r>
          </a:p>
          <a:p>
            <a:pPr>
              <a:buNone/>
            </a:pPr>
            <a:r>
              <a:rPr lang="fr-FR" sz="1500" dirty="0" smtClean="0">
                <a:latin typeface="Times New Roman" pitchFamily="18" charset="0"/>
                <a:cs typeface="Times New Roman" pitchFamily="18" charset="0"/>
              </a:rPr>
              <a:t>Maintenant avec les programmes </a:t>
            </a:r>
            <a:r>
              <a:rPr lang="fr-FR" sz="1500" dirty="0" err="1" smtClean="0">
                <a:latin typeface="Times New Roman" pitchFamily="18" charset="0"/>
                <a:cs typeface="Times New Roman" pitchFamily="18" charset="0"/>
              </a:rPr>
              <a:t>replay</a:t>
            </a:r>
            <a:r>
              <a:rPr lang="fr-FR" sz="1500" dirty="0" smtClean="0">
                <a:latin typeface="Times New Roman" pitchFamily="18" charset="0"/>
                <a:cs typeface="Times New Roman" pitchFamily="18" charset="0"/>
              </a:rPr>
              <a:t> ou les sites tf1 </a:t>
            </a:r>
            <a:r>
              <a:rPr lang="fr-FR" sz="1500" dirty="0" err="1" smtClean="0">
                <a:latin typeface="Times New Roman" pitchFamily="18" charset="0"/>
                <a:cs typeface="Times New Roman" pitchFamily="18" charset="0"/>
              </a:rPr>
              <a:t>replay</a:t>
            </a:r>
            <a:r>
              <a:rPr lang="fr-FR" sz="1500" dirty="0" smtClean="0">
                <a:latin typeface="Times New Roman" pitchFamily="18" charset="0"/>
                <a:cs typeface="Times New Roman" pitchFamily="18" charset="0"/>
              </a:rPr>
              <a:t>, m6 </a:t>
            </a:r>
            <a:r>
              <a:rPr lang="fr-FR" sz="1500" dirty="0" err="1" smtClean="0">
                <a:latin typeface="Times New Roman" pitchFamily="18" charset="0"/>
                <a:cs typeface="Times New Roman" pitchFamily="18" charset="0"/>
              </a:rPr>
              <a:t>replay</a:t>
            </a:r>
            <a:r>
              <a:rPr lang="fr-FR" sz="1500" dirty="0" smtClean="0">
                <a:latin typeface="Times New Roman" pitchFamily="18" charset="0"/>
                <a:cs typeface="Times New Roman" pitchFamily="18" charset="0"/>
              </a:rPr>
              <a:t> ou autres, on a directement l’émission qui nous intéresse sans téléchargement, gratuitement et légalement.</a:t>
            </a:r>
          </a:p>
          <a:p>
            <a:pPr>
              <a:buNone/>
            </a:pPr>
            <a:endParaRPr lang="fr-FR" sz="1500" dirty="0" smtClean="0">
              <a:latin typeface="Times New Roman" pitchFamily="18" charset="0"/>
              <a:cs typeface="Times New Roman" pitchFamily="18" charset="0"/>
            </a:endParaRPr>
          </a:p>
          <a:p>
            <a:pPr>
              <a:buNone/>
            </a:pPr>
            <a:r>
              <a:rPr lang="fr-FR" sz="1500" dirty="0" smtClean="0">
                <a:latin typeface="Times New Roman" pitchFamily="18" charset="0"/>
                <a:cs typeface="Times New Roman" pitchFamily="18" charset="0"/>
              </a:rPr>
              <a:t>Tous les médias sont mis à la recherche des cibles qu’ils n’arrivaient pas à atteindre par les canaux de distribution normaux: Les </a:t>
            </a:r>
            <a:r>
              <a:rPr lang="fr-FR" sz="1500" dirty="0" err="1" smtClean="0">
                <a:latin typeface="Times New Roman" pitchFamily="18" charset="0"/>
                <a:cs typeface="Times New Roman" pitchFamily="18" charset="0"/>
              </a:rPr>
              <a:t>geeks</a:t>
            </a:r>
            <a:r>
              <a:rPr lang="fr-FR" sz="1500" dirty="0" smtClean="0">
                <a:latin typeface="Times New Roman" pitchFamily="18" charset="0"/>
                <a:cs typeface="Times New Roman" pitchFamily="18" charset="0"/>
              </a:rPr>
              <a:t>.</a:t>
            </a:r>
          </a:p>
        </p:txBody>
      </p:sp>
      <p:sp>
        <p:nvSpPr>
          <p:cNvPr id="4" name="Espace réservé du numéro de diapositive 3"/>
          <p:cNvSpPr>
            <a:spLocks noGrp="1"/>
          </p:cNvSpPr>
          <p:nvPr>
            <p:ph type="sldNum" sz="quarter" idx="12"/>
          </p:nvPr>
        </p:nvSpPr>
        <p:spPr/>
        <p:txBody>
          <a:bodyPr/>
          <a:lstStyle/>
          <a:p>
            <a:fld id="{9B04A7D2-5F50-4CDF-97DF-9F3E4FBBC783}" type="slidenum">
              <a:rPr lang="fr-FR" smtClean="0"/>
              <a:pPr/>
              <a:t>15</a:t>
            </a:fld>
            <a:endParaRPr lang="fr-FR"/>
          </a:p>
        </p:txBody>
      </p:sp>
      <p:sp>
        <p:nvSpPr>
          <p:cNvPr id="5" name="Espace réservé du pied de page 4"/>
          <p:cNvSpPr>
            <a:spLocks noGrp="1"/>
          </p:cNvSpPr>
          <p:nvPr>
            <p:ph type="ftr" sz="quarter" idx="11"/>
          </p:nvPr>
        </p:nvSpPr>
        <p:spPr/>
        <p:txBody>
          <a:bodyPr/>
          <a:lstStyle/>
          <a:p>
            <a:r>
              <a:rPr lang="fr-FR" smtClean="0"/>
              <a:t>Nicolas PIGATI  -  Marie JACOB</a:t>
            </a:r>
            <a:endParaRPr lang="fr-FR"/>
          </a:p>
        </p:txBody>
      </p:sp>
      <p:pic>
        <p:nvPicPr>
          <p:cNvPr id="6" name="Image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0" y="-243408"/>
            <a:ext cx="2507152" cy="238962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7461" y="260648"/>
            <a:ext cx="8229600" cy="1143000"/>
          </a:xfrm>
        </p:spPr>
        <p:txBody>
          <a:bodyPr vert="horz" lIns="91440" tIns="45720" rIns="91440" bIns="45720" rtlCol="0" anchor="ctr">
            <a:normAutofit/>
          </a:bodyPr>
          <a:lstStyle/>
          <a:p>
            <a:r>
              <a:rPr lang="en-GB" sz="2800" dirty="0">
                <a:latin typeface="Times New Roman" pitchFamily="18" charset="0"/>
                <a:cs typeface="Times New Roman" pitchFamily="18" charset="0"/>
              </a:rPr>
              <a:t>Les </a:t>
            </a:r>
            <a:r>
              <a:rPr lang="en-GB" sz="2800" dirty="0" err="1">
                <a:latin typeface="Times New Roman" pitchFamily="18" charset="0"/>
                <a:cs typeface="Times New Roman" pitchFamily="18" charset="0"/>
              </a:rPr>
              <a:t>attentes</a:t>
            </a:r>
            <a:r>
              <a:rPr lang="en-GB" sz="2800" dirty="0">
                <a:latin typeface="Times New Roman" pitchFamily="18" charset="0"/>
                <a:cs typeface="Times New Roman" pitchFamily="18" charset="0"/>
              </a:rPr>
              <a:t> et les </a:t>
            </a:r>
            <a:r>
              <a:rPr lang="en-GB" sz="2800" dirty="0" err="1">
                <a:latin typeface="Times New Roman" pitchFamily="18" charset="0"/>
                <a:cs typeface="Times New Roman" pitchFamily="18" charset="0"/>
              </a:rPr>
              <a:t>évolutions</a:t>
            </a:r>
            <a:r>
              <a:rPr lang="en-GB" sz="2800" dirty="0">
                <a:latin typeface="Times New Roman" pitchFamily="18" charset="0"/>
                <a:cs typeface="Times New Roman" pitchFamily="18" charset="0"/>
              </a:rPr>
              <a:t> de </a:t>
            </a:r>
            <a:r>
              <a:rPr lang="en-GB" sz="2800" dirty="0" err="1">
                <a:latin typeface="Times New Roman" pitchFamily="18" charset="0"/>
                <a:cs typeface="Times New Roman" pitchFamily="18" charset="0"/>
              </a:rPr>
              <a:t>consommation</a:t>
            </a:r>
            <a:endParaRPr lang="fr-FR" sz="2800" dirty="0">
              <a:latin typeface="Times New Roman" pitchFamily="18" charset="0"/>
              <a:cs typeface="Times New Roman" pitchFamily="18" charset="0"/>
            </a:endParaRPr>
          </a:p>
        </p:txBody>
      </p:sp>
      <p:sp>
        <p:nvSpPr>
          <p:cNvPr id="3" name="Espace réservé du contenu 2"/>
          <p:cNvSpPr>
            <a:spLocks noGrp="1"/>
          </p:cNvSpPr>
          <p:nvPr>
            <p:ph idx="1"/>
          </p:nvPr>
        </p:nvSpPr>
        <p:spPr>
          <a:xfrm>
            <a:off x="971600" y="2420888"/>
            <a:ext cx="7200800" cy="1828800"/>
          </a:xfrm>
          <a:ln>
            <a:solidFill>
              <a:schemeClr val="tx1"/>
            </a:solidFill>
          </a:ln>
        </p:spPr>
        <p:txBody>
          <a:bodyPr anchor="ctr">
            <a:normAutofit/>
          </a:bodyPr>
          <a:lstStyle/>
          <a:p>
            <a:pPr marL="0" indent="0" algn="just">
              <a:buNone/>
            </a:pPr>
            <a:r>
              <a:rPr lang="fr-FR" sz="1500" dirty="0" smtClean="0">
                <a:latin typeface="Times New Roman" pitchFamily="18" charset="0"/>
                <a:cs typeface="Times New Roman" pitchFamily="18" charset="0"/>
              </a:rPr>
              <a:t>Mais les entreprises voient le potentiel de ce canal de communication et foncent dedans sans penser que les consommateurs viennent tout juste d’acquérir les nouvelles technologies qui permettent d’aller avec internet et qu’ils apprennent progressivement les différentes utilisations de ces produits.</a:t>
            </a:r>
          </a:p>
          <a:p>
            <a:pPr marL="0" indent="0" algn="just">
              <a:buNone/>
            </a:pPr>
            <a:r>
              <a:rPr lang="fr-FR" sz="1500" dirty="0" smtClean="0">
                <a:latin typeface="Times New Roman" pitchFamily="18" charset="0"/>
                <a:cs typeface="Times New Roman" pitchFamily="18" charset="0"/>
              </a:rPr>
              <a:t>Certains utilisateurs ne sont pas encore habitués à ces changements et ne veulent pas se sentir envahir pas des pubs intempestives.</a:t>
            </a:r>
          </a:p>
        </p:txBody>
      </p:sp>
      <p:sp>
        <p:nvSpPr>
          <p:cNvPr id="4" name="Espace réservé du numéro de diapositive 3"/>
          <p:cNvSpPr>
            <a:spLocks noGrp="1"/>
          </p:cNvSpPr>
          <p:nvPr>
            <p:ph type="sldNum" sz="quarter" idx="12"/>
          </p:nvPr>
        </p:nvSpPr>
        <p:spPr/>
        <p:txBody>
          <a:bodyPr/>
          <a:lstStyle/>
          <a:p>
            <a:fld id="{9B04A7D2-5F50-4CDF-97DF-9F3E4FBBC783}" type="slidenum">
              <a:rPr lang="fr-FR" smtClean="0"/>
              <a:pPr/>
              <a:t>16</a:t>
            </a:fld>
            <a:endParaRPr lang="fr-FR"/>
          </a:p>
        </p:txBody>
      </p:sp>
      <p:sp>
        <p:nvSpPr>
          <p:cNvPr id="5" name="Espace réservé du pied de page 4"/>
          <p:cNvSpPr>
            <a:spLocks noGrp="1"/>
          </p:cNvSpPr>
          <p:nvPr>
            <p:ph type="ftr" sz="quarter" idx="11"/>
          </p:nvPr>
        </p:nvSpPr>
        <p:spPr/>
        <p:txBody>
          <a:bodyPr/>
          <a:lstStyle/>
          <a:p>
            <a:r>
              <a:rPr lang="fr-FR" smtClean="0"/>
              <a:t>Nicolas PIGATI  -  Marie JACOB</a:t>
            </a:r>
            <a:endParaRPr lang="fr-FR"/>
          </a:p>
        </p:txBody>
      </p:sp>
      <p:pic>
        <p:nvPicPr>
          <p:cNvPr id="6" name="Image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0" y="-243408"/>
            <a:ext cx="2507152" cy="238962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B04A7D2-5F50-4CDF-97DF-9F3E4FBBC783}" type="slidenum">
              <a:rPr lang="fr-FR" smtClean="0"/>
              <a:pPr/>
              <a:t>17</a:t>
            </a:fld>
            <a:endParaRPr lang="fr-FR"/>
          </a:p>
        </p:txBody>
      </p:sp>
      <p:sp>
        <p:nvSpPr>
          <p:cNvPr id="5" name="Espace réservé du pied de page 4"/>
          <p:cNvSpPr>
            <a:spLocks noGrp="1"/>
          </p:cNvSpPr>
          <p:nvPr>
            <p:ph type="ftr" sz="quarter" idx="11"/>
          </p:nvPr>
        </p:nvSpPr>
        <p:spPr/>
        <p:txBody>
          <a:bodyPr/>
          <a:lstStyle/>
          <a:p>
            <a:r>
              <a:rPr lang="fr-FR" smtClean="0"/>
              <a:t>Nicolas PIGATI  -  Marie JACOB</a:t>
            </a:r>
            <a:endParaRPr lang="fr-FR"/>
          </a:p>
        </p:txBody>
      </p:sp>
      <p:sp>
        <p:nvSpPr>
          <p:cNvPr id="8" name="Text Box 1"/>
          <p:cNvSpPr txBox="1">
            <a:spLocks noChangeArrowheads="1"/>
          </p:cNvSpPr>
          <p:nvPr/>
        </p:nvSpPr>
        <p:spPr bwMode="auto">
          <a:xfrm>
            <a:off x="2411760" y="1844824"/>
            <a:ext cx="4680520" cy="3456384"/>
          </a:xfrm>
          <a:prstGeom prst="rect">
            <a:avLst/>
          </a:prstGeom>
          <a:noFill/>
          <a:ln w="9525">
            <a:noFill/>
            <a:round/>
            <a:headEnd/>
            <a:tailEnd/>
          </a:ln>
          <a:effectLst/>
        </p:spPr>
        <p:txBody>
          <a:bodyPr lIns="90000" tIns="45000" rIns="90000" bIns="45000" anchor="ctr"/>
          <a:lstStyle/>
          <a:p>
            <a:pPr algn="ctr">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dirty="0">
              <a:solidFill>
                <a:srgbClr val="000000"/>
              </a:solidFill>
              <a:latin typeface="Times New Roman" pitchFamily="18" charset="0"/>
              <a:cs typeface="Times New Roman" pitchFamily="18" charset="0"/>
            </a:endParaRPr>
          </a:p>
          <a:p>
            <a:pPr algn="ctr">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dirty="0">
              <a:solidFill>
                <a:srgbClr val="000000"/>
              </a:solidFill>
              <a:latin typeface="Times New Roman" pitchFamily="18" charset="0"/>
              <a:cs typeface="Times New Roman" pitchFamily="18" charset="0"/>
            </a:endParaRPr>
          </a:p>
          <a:p>
            <a:pPr algn="ctr">
              <a:lnSpc>
                <a:spcPct val="97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sz="3200" dirty="0" smtClean="0">
                <a:solidFill>
                  <a:srgbClr val="000000"/>
                </a:solidFill>
                <a:latin typeface="Times New Roman" pitchFamily="18" charset="0"/>
                <a:cs typeface="Times New Roman" pitchFamily="18" charset="0"/>
              </a:rPr>
              <a:t>II- Comment toucher les geeks? </a:t>
            </a:r>
          </a:p>
          <a:p>
            <a:pPr algn="ctr">
              <a:lnSpc>
                <a:spcPct val="97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sz="3200" dirty="0" smtClean="0">
                <a:solidFill>
                  <a:srgbClr val="000000"/>
                </a:solidFill>
                <a:latin typeface="Times New Roman" pitchFamily="18" charset="0"/>
                <a:cs typeface="Times New Roman" pitchFamily="18" charset="0"/>
              </a:rPr>
              <a:t>		</a:t>
            </a:r>
            <a:r>
              <a:rPr lang="fr-FR" sz="2400" dirty="0">
                <a:solidFill>
                  <a:srgbClr val="000000"/>
                </a:solidFill>
                <a:latin typeface="Times New Roman" pitchFamily="18" charset="0"/>
                <a:cs typeface="Times New Roman" pitchFamily="18" charset="0"/>
              </a:rPr>
              <a:t>1. Les attentes et les évolutions de consommation</a:t>
            </a:r>
          </a:p>
          <a:p>
            <a:pPr algn="ctr">
              <a:lnSpc>
                <a:spcPct val="97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sz="2400" dirty="0">
                <a:latin typeface="Times New Roman" pitchFamily="18" charset="0"/>
                <a:cs typeface="Times New Roman" pitchFamily="18" charset="0"/>
              </a:rPr>
              <a:t>		</a:t>
            </a:r>
            <a:r>
              <a:rPr lang="fr-FR" sz="2800" b="1" dirty="0">
                <a:solidFill>
                  <a:srgbClr val="FF0000"/>
                </a:solidFill>
                <a:latin typeface="Times New Roman" pitchFamily="18" charset="0"/>
                <a:cs typeface="Times New Roman" pitchFamily="18" charset="0"/>
              </a:rPr>
              <a:t>2. Les produits hauts de gamme et la spécialisation de la technologie: deux créneaux porteurs</a:t>
            </a:r>
          </a:p>
          <a:p>
            <a:pPr algn="ctr">
              <a:lnSpc>
                <a:spcPct val="97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sz="2400" dirty="0">
                <a:solidFill>
                  <a:srgbClr val="000000"/>
                </a:solidFill>
                <a:latin typeface="Times New Roman" pitchFamily="18" charset="0"/>
                <a:cs typeface="Times New Roman" pitchFamily="18" charset="0"/>
              </a:rPr>
              <a:t>		3. </a:t>
            </a:r>
            <a:r>
              <a:rPr lang="fr-FR" sz="2400" dirty="0" smtClean="0">
                <a:solidFill>
                  <a:srgbClr val="000000"/>
                </a:solidFill>
                <a:latin typeface="Times New Roman" pitchFamily="18" charset="0"/>
                <a:cs typeface="Times New Roman" pitchFamily="18" charset="0"/>
              </a:rPr>
              <a:t>La nouvelle tendance</a:t>
            </a:r>
            <a:endParaRPr lang="fr-FR" sz="2400" dirty="0">
              <a:solidFill>
                <a:srgbClr val="000000"/>
              </a:solidFill>
              <a:latin typeface="Times New Roman" pitchFamily="18" charset="0"/>
              <a:cs typeface="Times New Roman" pitchFamily="18" charset="0"/>
            </a:endParaRPr>
          </a:p>
        </p:txBody>
      </p:sp>
      <p:pic>
        <p:nvPicPr>
          <p:cNvPr id="9" name="Imag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36512" y="1340767"/>
            <a:ext cx="2507152" cy="2389629"/>
          </a:xfrm>
          <a:prstGeom prst="rect">
            <a:avLst/>
          </a:prstGeom>
        </p:spPr>
      </p:pic>
      <p:sp>
        <p:nvSpPr>
          <p:cNvPr id="10" name="Rectangle 9"/>
          <p:cNvSpPr/>
          <p:nvPr/>
        </p:nvSpPr>
        <p:spPr>
          <a:xfrm>
            <a:off x="2411760" y="1988840"/>
            <a:ext cx="4680520" cy="38164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Chantal\Desktop\Dossier wallart binomes\alienware.jpg"/>
          <p:cNvPicPr>
            <a:picLocks noChangeAspect="1" noChangeArrowheads="1"/>
          </p:cNvPicPr>
          <p:nvPr/>
        </p:nvPicPr>
        <p:blipFill>
          <a:blip r:embed="rId2"/>
          <a:srcRect/>
          <a:stretch>
            <a:fillRect/>
          </a:stretch>
        </p:blipFill>
        <p:spPr bwMode="auto">
          <a:xfrm>
            <a:off x="0" y="3143224"/>
            <a:ext cx="5333287" cy="3714776"/>
          </a:xfrm>
          <a:prstGeom prst="rect">
            <a:avLst/>
          </a:prstGeom>
          <a:noFill/>
        </p:spPr>
      </p:pic>
      <p:sp>
        <p:nvSpPr>
          <p:cNvPr id="2" name="Titre 1"/>
          <p:cNvSpPr>
            <a:spLocks noGrp="1"/>
          </p:cNvSpPr>
          <p:nvPr>
            <p:ph type="title"/>
          </p:nvPr>
        </p:nvSpPr>
        <p:spPr>
          <a:xfrm>
            <a:off x="1043608" y="260648"/>
            <a:ext cx="8229600" cy="1143000"/>
          </a:xfrm>
        </p:spPr>
        <p:txBody>
          <a:bodyPr vert="horz" lIns="91440" tIns="45720" rIns="91440" bIns="45720" rtlCol="0" anchor="ctr">
            <a:noAutofit/>
          </a:bodyPr>
          <a:lstStyle/>
          <a:p>
            <a:r>
              <a:rPr lang="en-GB" sz="2400" dirty="0">
                <a:latin typeface="Times New Roman" pitchFamily="18" charset="0"/>
                <a:cs typeface="Times New Roman" pitchFamily="18" charset="0"/>
              </a:rPr>
              <a:t>Les </a:t>
            </a:r>
            <a:r>
              <a:rPr lang="en-GB" sz="2400" dirty="0" err="1">
                <a:latin typeface="Times New Roman" pitchFamily="18" charset="0"/>
                <a:cs typeface="Times New Roman" pitchFamily="18" charset="0"/>
              </a:rPr>
              <a:t>produits</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hauts</a:t>
            </a:r>
            <a:r>
              <a:rPr lang="en-GB" sz="2400" dirty="0">
                <a:latin typeface="Times New Roman" pitchFamily="18" charset="0"/>
                <a:cs typeface="Times New Roman" pitchFamily="18" charset="0"/>
              </a:rPr>
              <a:t> de </a:t>
            </a:r>
            <a:r>
              <a:rPr lang="en-GB" sz="2400" dirty="0" err="1">
                <a:latin typeface="Times New Roman" pitchFamily="18" charset="0"/>
                <a:cs typeface="Times New Roman" pitchFamily="18" charset="0"/>
              </a:rPr>
              <a:t>gamme</a:t>
            </a:r>
            <a:r>
              <a:rPr lang="en-GB" sz="2400" dirty="0">
                <a:latin typeface="Times New Roman" pitchFamily="18" charset="0"/>
                <a:cs typeface="Times New Roman" pitchFamily="18" charset="0"/>
              </a:rPr>
              <a:t> et la </a:t>
            </a:r>
            <a:r>
              <a:rPr lang="en-GB" sz="2400" dirty="0" err="1">
                <a:latin typeface="Times New Roman" pitchFamily="18" charset="0"/>
                <a:cs typeface="Times New Roman" pitchFamily="18" charset="0"/>
              </a:rPr>
              <a:t>spécialisation</a:t>
            </a:r>
            <a:r>
              <a:rPr lang="en-GB" sz="2400" dirty="0">
                <a:latin typeface="Times New Roman" pitchFamily="18" charset="0"/>
                <a:cs typeface="Times New Roman" pitchFamily="18" charset="0"/>
              </a:rPr>
              <a:t> de la </a:t>
            </a:r>
            <a:r>
              <a:rPr lang="en-GB" sz="2400" dirty="0" err="1">
                <a:latin typeface="Times New Roman" pitchFamily="18" charset="0"/>
                <a:cs typeface="Times New Roman" pitchFamily="18" charset="0"/>
              </a:rPr>
              <a:t>technologie</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deux</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créneaux</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porteurs</a:t>
            </a:r>
            <a:endParaRPr lang="fr-FR" sz="2400" dirty="0">
              <a:latin typeface="Times New Roman" pitchFamily="18" charset="0"/>
              <a:cs typeface="Times New Roman" pitchFamily="18" charset="0"/>
            </a:endParaRPr>
          </a:p>
        </p:txBody>
      </p:sp>
      <p:sp>
        <p:nvSpPr>
          <p:cNvPr id="3" name="Espace réservé du contenu 2"/>
          <p:cNvSpPr>
            <a:spLocks noGrp="1"/>
          </p:cNvSpPr>
          <p:nvPr>
            <p:ph idx="1"/>
          </p:nvPr>
        </p:nvSpPr>
        <p:spPr/>
        <p:txBody>
          <a:bodyPr>
            <a:normAutofit/>
          </a:bodyPr>
          <a:lstStyle/>
          <a:p>
            <a:pPr>
              <a:buNone/>
            </a:pPr>
            <a:r>
              <a:rPr lang="fr-FR" sz="1500" dirty="0" smtClean="0">
                <a:latin typeface="Times New Roman" pitchFamily="18" charset="0"/>
                <a:cs typeface="Times New Roman" pitchFamily="18" charset="0"/>
              </a:rPr>
              <a:t>Informatique:</a:t>
            </a:r>
          </a:p>
          <a:p>
            <a:pPr>
              <a:buNone/>
            </a:pPr>
            <a:endParaRPr lang="fr-FR" sz="1500" dirty="0">
              <a:latin typeface="Times New Roman" pitchFamily="18" charset="0"/>
              <a:cs typeface="Times New Roman" pitchFamily="18" charset="0"/>
            </a:endParaRPr>
          </a:p>
        </p:txBody>
      </p:sp>
      <p:pic>
        <p:nvPicPr>
          <p:cNvPr id="1026" name="Picture 2" descr="C:\Users\Chantal\Desktop\Dossier wallart binomes\wallpaper-alienware.png"/>
          <p:cNvPicPr>
            <a:picLocks noChangeAspect="1" noChangeArrowheads="1"/>
          </p:cNvPicPr>
          <p:nvPr/>
        </p:nvPicPr>
        <p:blipFill>
          <a:blip r:embed="rId3" cstate="print"/>
          <a:srcRect/>
          <a:stretch>
            <a:fillRect/>
          </a:stretch>
        </p:blipFill>
        <p:spPr bwMode="auto">
          <a:xfrm>
            <a:off x="5286348" y="4447093"/>
            <a:ext cx="3857652" cy="2410907"/>
          </a:xfrm>
          <a:prstGeom prst="rect">
            <a:avLst/>
          </a:prstGeom>
          <a:noFill/>
        </p:spPr>
      </p:pic>
      <p:pic>
        <p:nvPicPr>
          <p:cNvPr id="1027" name="Picture 3" descr="C:\Users\Chantal\Desktop\Dossier wallart binomes\Alienware-PC-Wallpapers.jpg"/>
          <p:cNvPicPr>
            <a:picLocks noChangeAspect="1" noChangeArrowheads="1"/>
          </p:cNvPicPr>
          <p:nvPr/>
        </p:nvPicPr>
        <p:blipFill>
          <a:blip r:embed="rId4" cstate="print"/>
          <a:srcRect/>
          <a:stretch>
            <a:fillRect/>
          </a:stretch>
        </p:blipFill>
        <p:spPr bwMode="auto">
          <a:xfrm>
            <a:off x="5286348" y="1500174"/>
            <a:ext cx="3857652" cy="2946818"/>
          </a:xfrm>
          <a:prstGeom prst="rect">
            <a:avLst/>
          </a:prstGeom>
          <a:noFill/>
        </p:spPr>
      </p:pic>
      <p:sp>
        <p:nvSpPr>
          <p:cNvPr id="4" name="Espace réservé du numéro de diapositive 3"/>
          <p:cNvSpPr>
            <a:spLocks noGrp="1"/>
          </p:cNvSpPr>
          <p:nvPr>
            <p:ph type="sldNum" sz="quarter" idx="12"/>
          </p:nvPr>
        </p:nvSpPr>
        <p:spPr/>
        <p:txBody>
          <a:bodyPr/>
          <a:lstStyle/>
          <a:p>
            <a:fld id="{9B04A7D2-5F50-4CDF-97DF-9F3E4FBBC783}" type="slidenum">
              <a:rPr lang="fr-FR" smtClean="0"/>
              <a:pPr/>
              <a:t>18</a:t>
            </a:fld>
            <a:endParaRPr lang="fr-FR"/>
          </a:p>
        </p:txBody>
      </p:sp>
      <p:sp>
        <p:nvSpPr>
          <p:cNvPr id="5" name="Espace réservé du pied de page 4"/>
          <p:cNvSpPr>
            <a:spLocks noGrp="1"/>
          </p:cNvSpPr>
          <p:nvPr>
            <p:ph type="ftr" sz="quarter" idx="11"/>
          </p:nvPr>
        </p:nvSpPr>
        <p:spPr/>
        <p:txBody>
          <a:bodyPr/>
          <a:lstStyle/>
          <a:p>
            <a:r>
              <a:rPr lang="fr-FR" smtClean="0"/>
              <a:t>Nicolas PIGATI  -  Marie JACOB</a:t>
            </a:r>
            <a:endParaRPr lang="fr-FR"/>
          </a:p>
        </p:txBody>
      </p:sp>
      <p:pic>
        <p:nvPicPr>
          <p:cNvPr id="9" name="Image 8"/>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0" y="-243408"/>
            <a:ext cx="2507152" cy="238962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hantal\Desktop\Dossier wallart binomes\images_cyborg_rat5_2.jpg"/>
          <p:cNvPicPr>
            <a:picLocks noChangeAspect="1" noChangeArrowheads="1"/>
          </p:cNvPicPr>
          <p:nvPr/>
        </p:nvPicPr>
        <p:blipFill>
          <a:blip r:embed="rId2"/>
          <a:srcRect/>
          <a:stretch>
            <a:fillRect/>
          </a:stretch>
        </p:blipFill>
        <p:spPr bwMode="auto">
          <a:xfrm>
            <a:off x="5389566" y="1285860"/>
            <a:ext cx="3754434" cy="3754434"/>
          </a:xfrm>
          <a:prstGeom prst="rect">
            <a:avLst/>
          </a:prstGeom>
          <a:noFill/>
        </p:spPr>
      </p:pic>
      <p:pic>
        <p:nvPicPr>
          <p:cNvPr id="2052" name="Picture 4" descr="C:\Users\Chantal\Desktop\Dossier wallart binomes\1 (1).jpg"/>
          <p:cNvPicPr>
            <a:picLocks noChangeAspect="1" noChangeArrowheads="1"/>
          </p:cNvPicPr>
          <p:nvPr/>
        </p:nvPicPr>
        <p:blipFill>
          <a:blip r:embed="rId3"/>
          <a:srcRect/>
          <a:stretch>
            <a:fillRect/>
          </a:stretch>
        </p:blipFill>
        <p:spPr bwMode="auto">
          <a:xfrm>
            <a:off x="3786182" y="4775289"/>
            <a:ext cx="4071966" cy="2082711"/>
          </a:xfrm>
          <a:prstGeom prst="rect">
            <a:avLst/>
          </a:prstGeom>
          <a:noFill/>
        </p:spPr>
      </p:pic>
      <p:sp>
        <p:nvSpPr>
          <p:cNvPr id="2" name="Titre 1"/>
          <p:cNvSpPr>
            <a:spLocks noGrp="1"/>
          </p:cNvSpPr>
          <p:nvPr>
            <p:ph type="title"/>
          </p:nvPr>
        </p:nvSpPr>
        <p:spPr>
          <a:xfrm>
            <a:off x="1115616" y="332656"/>
            <a:ext cx="8229600" cy="1143000"/>
          </a:xfrm>
        </p:spPr>
        <p:txBody>
          <a:bodyPr vert="horz" lIns="91440" tIns="45720" rIns="91440" bIns="45720" rtlCol="0" anchor="ctr">
            <a:normAutofit/>
          </a:bodyPr>
          <a:lstStyle/>
          <a:p>
            <a:r>
              <a:rPr lang="en-GB" sz="2400" dirty="0">
                <a:latin typeface="Times New Roman" pitchFamily="18" charset="0"/>
                <a:cs typeface="Times New Roman" pitchFamily="18" charset="0"/>
              </a:rPr>
              <a:t>Les </a:t>
            </a:r>
            <a:r>
              <a:rPr lang="en-GB" sz="2400" dirty="0" err="1">
                <a:latin typeface="Times New Roman" pitchFamily="18" charset="0"/>
                <a:cs typeface="Times New Roman" pitchFamily="18" charset="0"/>
              </a:rPr>
              <a:t>produits</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hauts</a:t>
            </a:r>
            <a:r>
              <a:rPr lang="en-GB" sz="2400" dirty="0">
                <a:latin typeface="Times New Roman" pitchFamily="18" charset="0"/>
                <a:cs typeface="Times New Roman" pitchFamily="18" charset="0"/>
              </a:rPr>
              <a:t> de </a:t>
            </a:r>
            <a:r>
              <a:rPr lang="en-GB" sz="2400" dirty="0" err="1">
                <a:latin typeface="Times New Roman" pitchFamily="18" charset="0"/>
                <a:cs typeface="Times New Roman" pitchFamily="18" charset="0"/>
              </a:rPr>
              <a:t>gamme</a:t>
            </a:r>
            <a:r>
              <a:rPr lang="en-GB" sz="2400" dirty="0">
                <a:latin typeface="Times New Roman" pitchFamily="18" charset="0"/>
                <a:cs typeface="Times New Roman" pitchFamily="18" charset="0"/>
              </a:rPr>
              <a:t> et la </a:t>
            </a:r>
            <a:r>
              <a:rPr lang="en-GB" sz="2400" dirty="0" err="1">
                <a:latin typeface="Times New Roman" pitchFamily="18" charset="0"/>
                <a:cs typeface="Times New Roman" pitchFamily="18" charset="0"/>
              </a:rPr>
              <a:t>spécialisation</a:t>
            </a:r>
            <a:r>
              <a:rPr lang="en-GB" sz="2400" dirty="0">
                <a:latin typeface="Times New Roman" pitchFamily="18" charset="0"/>
                <a:cs typeface="Times New Roman" pitchFamily="18" charset="0"/>
              </a:rPr>
              <a:t> de la </a:t>
            </a:r>
            <a:r>
              <a:rPr lang="en-GB" sz="2400" dirty="0" err="1">
                <a:latin typeface="Times New Roman" pitchFamily="18" charset="0"/>
                <a:cs typeface="Times New Roman" pitchFamily="18" charset="0"/>
              </a:rPr>
              <a:t>technologie</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deux</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créneaux</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porteurs</a:t>
            </a:r>
            <a:endParaRPr lang="fr-FR" sz="2400" dirty="0">
              <a:latin typeface="Times New Roman" pitchFamily="18" charset="0"/>
              <a:cs typeface="Times New Roman" pitchFamily="18" charset="0"/>
            </a:endParaRPr>
          </a:p>
        </p:txBody>
      </p:sp>
      <p:sp>
        <p:nvSpPr>
          <p:cNvPr id="3" name="Espace réservé du contenu 2"/>
          <p:cNvSpPr>
            <a:spLocks noGrp="1"/>
          </p:cNvSpPr>
          <p:nvPr>
            <p:ph idx="1"/>
          </p:nvPr>
        </p:nvSpPr>
        <p:spPr/>
        <p:txBody>
          <a:bodyPr>
            <a:normAutofit/>
          </a:bodyPr>
          <a:lstStyle/>
          <a:p>
            <a:pPr>
              <a:buNone/>
            </a:pPr>
            <a:r>
              <a:rPr lang="fr-FR" sz="1500" dirty="0" smtClean="0">
                <a:latin typeface="Times New Roman" pitchFamily="18" charset="0"/>
                <a:cs typeface="Times New Roman" pitchFamily="18" charset="0"/>
              </a:rPr>
              <a:t>Informatique:</a:t>
            </a:r>
          </a:p>
          <a:p>
            <a:pPr>
              <a:buNone/>
            </a:pPr>
            <a:r>
              <a:rPr lang="fr-FR" sz="1500" dirty="0" smtClean="0">
                <a:latin typeface="Times New Roman" pitchFamily="18" charset="0"/>
                <a:cs typeface="Times New Roman" pitchFamily="18" charset="0"/>
              </a:rPr>
              <a:t>Souris</a:t>
            </a:r>
          </a:p>
          <a:p>
            <a:pPr>
              <a:buNone/>
            </a:pPr>
            <a:endParaRPr lang="fr-FR" sz="1500" dirty="0">
              <a:latin typeface="Times New Roman" pitchFamily="18" charset="0"/>
              <a:cs typeface="Times New Roman" pitchFamily="18" charset="0"/>
            </a:endParaRPr>
          </a:p>
        </p:txBody>
      </p:sp>
      <p:pic>
        <p:nvPicPr>
          <p:cNvPr id="2051" name="Picture 3" descr="C:\Users\Chantal\Desktop\Dossier wallart binomes\f2.jpg"/>
          <p:cNvPicPr>
            <a:picLocks noChangeAspect="1" noChangeArrowheads="1"/>
          </p:cNvPicPr>
          <p:nvPr/>
        </p:nvPicPr>
        <p:blipFill>
          <a:blip r:embed="rId4"/>
          <a:srcRect/>
          <a:stretch>
            <a:fillRect/>
          </a:stretch>
        </p:blipFill>
        <p:spPr bwMode="auto">
          <a:xfrm>
            <a:off x="0" y="3000372"/>
            <a:ext cx="3190896" cy="3190896"/>
          </a:xfrm>
          <a:prstGeom prst="rect">
            <a:avLst/>
          </a:prstGeom>
          <a:noFill/>
        </p:spPr>
      </p:pic>
      <p:sp>
        <p:nvSpPr>
          <p:cNvPr id="4" name="Espace réservé du numéro de diapositive 3"/>
          <p:cNvSpPr>
            <a:spLocks noGrp="1"/>
          </p:cNvSpPr>
          <p:nvPr>
            <p:ph type="sldNum" sz="quarter" idx="12"/>
          </p:nvPr>
        </p:nvSpPr>
        <p:spPr/>
        <p:txBody>
          <a:bodyPr/>
          <a:lstStyle/>
          <a:p>
            <a:fld id="{9B04A7D2-5F50-4CDF-97DF-9F3E4FBBC783}" type="slidenum">
              <a:rPr lang="fr-FR" smtClean="0"/>
              <a:pPr/>
              <a:t>19</a:t>
            </a:fld>
            <a:endParaRPr lang="fr-FR"/>
          </a:p>
        </p:txBody>
      </p:sp>
      <p:sp>
        <p:nvSpPr>
          <p:cNvPr id="5" name="Espace réservé du pied de page 4"/>
          <p:cNvSpPr>
            <a:spLocks noGrp="1"/>
          </p:cNvSpPr>
          <p:nvPr>
            <p:ph type="ftr" sz="quarter" idx="11"/>
          </p:nvPr>
        </p:nvSpPr>
        <p:spPr/>
        <p:txBody>
          <a:bodyPr/>
          <a:lstStyle/>
          <a:p>
            <a:r>
              <a:rPr lang="fr-FR" smtClean="0"/>
              <a:t>Nicolas PIGATI  -  Marie JACOB</a:t>
            </a:r>
            <a:endParaRPr lang="fr-FR"/>
          </a:p>
        </p:txBody>
      </p:sp>
      <p:pic>
        <p:nvPicPr>
          <p:cNvPr id="9" name="Image 8"/>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0" y="-243408"/>
            <a:ext cx="2507152" cy="238962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91440" tIns="45720" rIns="91440" bIns="45720" rtlCol="0" anchor="ctr">
            <a:normAutofit/>
          </a:bodyPr>
          <a:lstStyle/>
          <a:p>
            <a:r>
              <a:rPr lang="fr-FR" sz="3200" dirty="0">
                <a:latin typeface="Times New Roman" pitchFamily="18" charset="0"/>
                <a:cs typeface="Times New Roman" pitchFamily="18" charset="0"/>
              </a:rPr>
              <a:t>La communication</a:t>
            </a:r>
          </a:p>
        </p:txBody>
      </p:sp>
      <p:sp>
        <p:nvSpPr>
          <p:cNvPr id="3" name="Espace réservé du contenu 2"/>
          <p:cNvSpPr>
            <a:spLocks noGrp="1"/>
          </p:cNvSpPr>
          <p:nvPr>
            <p:ph idx="1"/>
          </p:nvPr>
        </p:nvSpPr>
        <p:spPr>
          <a:xfrm>
            <a:off x="971600" y="2492896"/>
            <a:ext cx="7200800" cy="2016224"/>
          </a:xfrm>
          <a:ln>
            <a:solidFill>
              <a:schemeClr val="tx1"/>
            </a:solidFill>
          </a:ln>
        </p:spPr>
        <p:txBody>
          <a:bodyPr anchor="ctr">
            <a:noAutofit/>
          </a:bodyPr>
          <a:lstStyle/>
          <a:p>
            <a:pPr algn="ctr">
              <a:buNone/>
            </a:pPr>
            <a:r>
              <a:rPr lang="fr-FR" sz="1500" u="sng" dirty="0" smtClean="0">
                <a:latin typeface="Times New Roman" pitchFamily="18" charset="0"/>
                <a:cs typeface="Times New Roman" pitchFamily="18" charset="0"/>
              </a:rPr>
              <a:t>Les canaux de communication:</a:t>
            </a:r>
          </a:p>
          <a:p>
            <a:pPr algn="ctr"/>
            <a:r>
              <a:rPr lang="fr-FR" sz="1500" dirty="0" smtClean="0">
                <a:latin typeface="Times New Roman" pitchFamily="18" charset="0"/>
                <a:cs typeface="Times New Roman" pitchFamily="18" charset="0"/>
              </a:rPr>
              <a:t>Télévision</a:t>
            </a:r>
          </a:p>
          <a:p>
            <a:pPr algn="ctr"/>
            <a:r>
              <a:rPr lang="en-GB" sz="1500" dirty="0" smtClean="0">
                <a:latin typeface="Times New Roman" pitchFamily="18" charset="0"/>
                <a:cs typeface="Times New Roman" pitchFamily="18" charset="0"/>
              </a:rPr>
              <a:t>Internet</a:t>
            </a:r>
          </a:p>
          <a:p>
            <a:pPr algn="ctr"/>
            <a:r>
              <a:rPr lang="en-GB" sz="1500" dirty="0" smtClean="0">
                <a:latin typeface="Times New Roman" pitchFamily="18" charset="0"/>
                <a:cs typeface="Times New Roman" pitchFamily="18" charset="0"/>
              </a:rPr>
              <a:t>Radio</a:t>
            </a:r>
          </a:p>
          <a:p>
            <a:pPr algn="ctr"/>
            <a:r>
              <a:rPr lang="fr-FR" sz="1500" dirty="0" smtClean="0">
                <a:latin typeface="Times New Roman" pitchFamily="18" charset="0"/>
                <a:cs typeface="Times New Roman" pitchFamily="18" charset="0"/>
              </a:rPr>
              <a:t>Téléphonie mobile</a:t>
            </a:r>
          </a:p>
          <a:p>
            <a:pPr algn="ctr"/>
            <a:r>
              <a:rPr lang="en-GB" sz="1500" dirty="0" err="1" smtClean="0">
                <a:latin typeface="Times New Roman" pitchFamily="18" charset="0"/>
                <a:cs typeface="Times New Roman" pitchFamily="18" charset="0"/>
              </a:rPr>
              <a:t>Presse</a:t>
            </a:r>
            <a:endParaRPr lang="en-GB" sz="1500" dirty="0" smtClean="0">
              <a:latin typeface="Times New Roman" pitchFamily="18" charset="0"/>
              <a:cs typeface="Times New Roman" pitchFamily="18" charset="0"/>
            </a:endParaRPr>
          </a:p>
        </p:txBody>
      </p:sp>
      <p:sp>
        <p:nvSpPr>
          <p:cNvPr id="4" name="Espace réservé du numéro de diapositive 3"/>
          <p:cNvSpPr>
            <a:spLocks noGrp="1"/>
          </p:cNvSpPr>
          <p:nvPr>
            <p:ph type="sldNum" sz="quarter" idx="12"/>
          </p:nvPr>
        </p:nvSpPr>
        <p:spPr/>
        <p:txBody>
          <a:bodyPr/>
          <a:lstStyle/>
          <a:p>
            <a:fld id="{9B04A7D2-5F50-4CDF-97DF-9F3E4FBBC783}" type="slidenum">
              <a:rPr lang="fr-FR" smtClean="0"/>
              <a:pPr/>
              <a:t>2</a:t>
            </a:fld>
            <a:endParaRPr lang="fr-FR"/>
          </a:p>
        </p:txBody>
      </p:sp>
      <p:sp>
        <p:nvSpPr>
          <p:cNvPr id="5" name="Espace réservé du pied de page 4"/>
          <p:cNvSpPr>
            <a:spLocks noGrp="1"/>
          </p:cNvSpPr>
          <p:nvPr>
            <p:ph type="ftr" sz="quarter" idx="11"/>
          </p:nvPr>
        </p:nvSpPr>
        <p:spPr/>
        <p:txBody>
          <a:bodyPr/>
          <a:lstStyle/>
          <a:p>
            <a:r>
              <a:rPr lang="fr-FR" smtClean="0"/>
              <a:t>Nicolas PIGATI  -  Marie JACOB</a:t>
            </a:r>
            <a:endParaRPr lang="fr-FR"/>
          </a:p>
        </p:txBody>
      </p:sp>
      <p:pic>
        <p:nvPicPr>
          <p:cNvPr id="6" name="Image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0" y="-243408"/>
            <a:ext cx="2507152" cy="2389629"/>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C:\Users\Chantal\Desktop\Dossier wallart binomes\saitek Clavier PC Gaming Keyboard.jpg"/>
          <p:cNvPicPr>
            <a:picLocks noChangeAspect="1" noChangeArrowheads="1"/>
          </p:cNvPicPr>
          <p:nvPr/>
        </p:nvPicPr>
        <p:blipFill>
          <a:blip r:embed="rId2"/>
          <a:srcRect/>
          <a:stretch>
            <a:fillRect/>
          </a:stretch>
        </p:blipFill>
        <p:spPr bwMode="auto">
          <a:xfrm>
            <a:off x="2857488" y="1928802"/>
            <a:ext cx="3425063" cy="3036889"/>
          </a:xfrm>
          <a:prstGeom prst="rect">
            <a:avLst/>
          </a:prstGeom>
          <a:noFill/>
        </p:spPr>
      </p:pic>
      <p:sp>
        <p:nvSpPr>
          <p:cNvPr id="2" name="Titre 1"/>
          <p:cNvSpPr>
            <a:spLocks noGrp="1"/>
          </p:cNvSpPr>
          <p:nvPr>
            <p:ph type="title"/>
          </p:nvPr>
        </p:nvSpPr>
        <p:spPr>
          <a:xfrm>
            <a:off x="806896" y="413792"/>
            <a:ext cx="8229600" cy="1143000"/>
          </a:xfrm>
        </p:spPr>
        <p:txBody>
          <a:bodyPr vert="horz" lIns="91440" tIns="45720" rIns="91440" bIns="45720" rtlCol="0" anchor="ctr">
            <a:normAutofit/>
          </a:bodyPr>
          <a:lstStyle/>
          <a:p>
            <a:r>
              <a:rPr lang="en-GB" sz="2400" dirty="0">
                <a:latin typeface="Times New Roman" pitchFamily="18" charset="0"/>
                <a:cs typeface="Times New Roman" pitchFamily="18" charset="0"/>
              </a:rPr>
              <a:t>Les </a:t>
            </a:r>
            <a:r>
              <a:rPr lang="en-GB" sz="2400" dirty="0" err="1">
                <a:latin typeface="Times New Roman" pitchFamily="18" charset="0"/>
                <a:cs typeface="Times New Roman" pitchFamily="18" charset="0"/>
              </a:rPr>
              <a:t>produits</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hauts</a:t>
            </a:r>
            <a:r>
              <a:rPr lang="en-GB" sz="2400" dirty="0">
                <a:latin typeface="Times New Roman" pitchFamily="18" charset="0"/>
                <a:cs typeface="Times New Roman" pitchFamily="18" charset="0"/>
              </a:rPr>
              <a:t> de </a:t>
            </a:r>
            <a:r>
              <a:rPr lang="en-GB" sz="2400" dirty="0" err="1">
                <a:latin typeface="Times New Roman" pitchFamily="18" charset="0"/>
                <a:cs typeface="Times New Roman" pitchFamily="18" charset="0"/>
              </a:rPr>
              <a:t>gamme</a:t>
            </a:r>
            <a:r>
              <a:rPr lang="en-GB" sz="2400" dirty="0">
                <a:latin typeface="Times New Roman" pitchFamily="18" charset="0"/>
                <a:cs typeface="Times New Roman" pitchFamily="18" charset="0"/>
              </a:rPr>
              <a:t> et la </a:t>
            </a:r>
            <a:r>
              <a:rPr lang="en-GB" sz="2400" dirty="0" err="1">
                <a:latin typeface="Times New Roman" pitchFamily="18" charset="0"/>
                <a:cs typeface="Times New Roman" pitchFamily="18" charset="0"/>
              </a:rPr>
              <a:t>spécialisation</a:t>
            </a:r>
            <a:r>
              <a:rPr lang="en-GB" sz="2400" dirty="0">
                <a:latin typeface="Times New Roman" pitchFamily="18" charset="0"/>
                <a:cs typeface="Times New Roman" pitchFamily="18" charset="0"/>
              </a:rPr>
              <a:t> de la </a:t>
            </a:r>
            <a:r>
              <a:rPr lang="en-GB" sz="2400" dirty="0" err="1">
                <a:latin typeface="Times New Roman" pitchFamily="18" charset="0"/>
                <a:cs typeface="Times New Roman" pitchFamily="18" charset="0"/>
              </a:rPr>
              <a:t>technologie</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deux</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créneaux</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porteurs</a:t>
            </a:r>
            <a:endParaRPr lang="fr-FR" sz="2400" dirty="0">
              <a:latin typeface="Times New Roman" pitchFamily="18" charset="0"/>
              <a:cs typeface="Times New Roman" pitchFamily="18" charset="0"/>
            </a:endParaRPr>
          </a:p>
        </p:txBody>
      </p:sp>
      <p:sp>
        <p:nvSpPr>
          <p:cNvPr id="3" name="Espace réservé du contenu 2"/>
          <p:cNvSpPr>
            <a:spLocks noGrp="1"/>
          </p:cNvSpPr>
          <p:nvPr>
            <p:ph idx="1"/>
          </p:nvPr>
        </p:nvSpPr>
        <p:spPr/>
        <p:txBody>
          <a:bodyPr>
            <a:normAutofit/>
          </a:bodyPr>
          <a:lstStyle/>
          <a:p>
            <a:pPr>
              <a:buNone/>
            </a:pPr>
            <a:r>
              <a:rPr lang="fr-FR" sz="1500" dirty="0" smtClean="0">
                <a:latin typeface="Times New Roman" pitchFamily="18" charset="0"/>
                <a:cs typeface="Times New Roman" pitchFamily="18" charset="0"/>
              </a:rPr>
              <a:t>Informatique:</a:t>
            </a:r>
          </a:p>
          <a:p>
            <a:pPr>
              <a:buNone/>
            </a:pPr>
            <a:r>
              <a:rPr lang="fr-FR" sz="1500" dirty="0" smtClean="0">
                <a:latin typeface="Times New Roman" pitchFamily="18" charset="0"/>
                <a:cs typeface="Times New Roman" pitchFamily="18" charset="0"/>
              </a:rPr>
              <a:t>Clavier</a:t>
            </a:r>
          </a:p>
          <a:p>
            <a:pPr>
              <a:buNone/>
            </a:pPr>
            <a:endParaRPr lang="fr-FR" sz="1500" dirty="0">
              <a:latin typeface="Times New Roman" pitchFamily="18" charset="0"/>
              <a:cs typeface="Times New Roman" pitchFamily="18" charset="0"/>
            </a:endParaRPr>
          </a:p>
        </p:txBody>
      </p:sp>
      <p:pic>
        <p:nvPicPr>
          <p:cNvPr id="3074" name="Picture 2" descr="C:\Users\Chantal\Desktop\Dossier wallart binomes\Razer-Tron-2.jpg"/>
          <p:cNvPicPr>
            <a:picLocks noChangeAspect="1" noChangeArrowheads="1"/>
          </p:cNvPicPr>
          <p:nvPr/>
        </p:nvPicPr>
        <p:blipFill>
          <a:blip r:embed="rId3"/>
          <a:srcRect/>
          <a:stretch>
            <a:fillRect/>
          </a:stretch>
        </p:blipFill>
        <p:spPr bwMode="auto">
          <a:xfrm>
            <a:off x="0" y="4276412"/>
            <a:ext cx="4714876" cy="2581588"/>
          </a:xfrm>
          <a:prstGeom prst="rect">
            <a:avLst/>
          </a:prstGeom>
          <a:noFill/>
        </p:spPr>
      </p:pic>
      <p:pic>
        <p:nvPicPr>
          <p:cNvPr id="3075" name="Picture 3" descr="C:\Users\Chantal\Desktop\Dossier wallart binomes\RZ07-00490100-R3M1.jpg"/>
          <p:cNvPicPr>
            <a:picLocks noChangeAspect="1" noChangeArrowheads="1"/>
          </p:cNvPicPr>
          <p:nvPr/>
        </p:nvPicPr>
        <p:blipFill>
          <a:blip r:embed="rId4"/>
          <a:srcRect/>
          <a:stretch>
            <a:fillRect/>
          </a:stretch>
        </p:blipFill>
        <p:spPr bwMode="auto">
          <a:xfrm>
            <a:off x="6286500" y="2643182"/>
            <a:ext cx="2857500" cy="2143125"/>
          </a:xfrm>
          <a:prstGeom prst="rect">
            <a:avLst/>
          </a:prstGeom>
          <a:noFill/>
        </p:spPr>
      </p:pic>
      <p:pic>
        <p:nvPicPr>
          <p:cNvPr id="3076" name="Picture 4" descr="C:\Users\Chantal\Desktop\Dossier wallart binomes\65854.jpg"/>
          <p:cNvPicPr>
            <a:picLocks noChangeAspect="1" noChangeArrowheads="1"/>
          </p:cNvPicPr>
          <p:nvPr/>
        </p:nvPicPr>
        <p:blipFill>
          <a:blip r:embed="rId5"/>
          <a:srcRect/>
          <a:stretch>
            <a:fillRect/>
          </a:stretch>
        </p:blipFill>
        <p:spPr bwMode="auto">
          <a:xfrm>
            <a:off x="4718894" y="4786322"/>
            <a:ext cx="4425105" cy="2071678"/>
          </a:xfrm>
          <a:prstGeom prst="rect">
            <a:avLst/>
          </a:prstGeom>
          <a:noFill/>
        </p:spPr>
      </p:pic>
      <p:sp>
        <p:nvSpPr>
          <p:cNvPr id="4" name="Espace réservé du numéro de diapositive 3"/>
          <p:cNvSpPr>
            <a:spLocks noGrp="1"/>
          </p:cNvSpPr>
          <p:nvPr>
            <p:ph type="sldNum" sz="quarter" idx="12"/>
          </p:nvPr>
        </p:nvSpPr>
        <p:spPr/>
        <p:txBody>
          <a:bodyPr/>
          <a:lstStyle/>
          <a:p>
            <a:fld id="{9B04A7D2-5F50-4CDF-97DF-9F3E4FBBC783}" type="slidenum">
              <a:rPr lang="fr-FR" smtClean="0"/>
              <a:pPr/>
              <a:t>20</a:t>
            </a:fld>
            <a:endParaRPr lang="fr-FR"/>
          </a:p>
        </p:txBody>
      </p:sp>
      <p:sp>
        <p:nvSpPr>
          <p:cNvPr id="5" name="Espace réservé du pied de page 4"/>
          <p:cNvSpPr>
            <a:spLocks noGrp="1"/>
          </p:cNvSpPr>
          <p:nvPr>
            <p:ph type="ftr" sz="quarter" idx="11"/>
          </p:nvPr>
        </p:nvSpPr>
        <p:spPr/>
        <p:txBody>
          <a:bodyPr/>
          <a:lstStyle/>
          <a:p>
            <a:r>
              <a:rPr lang="fr-FR" smtClean="0"/>
              <a:t>Nicolas PIGATI  -  Marie JACOB</a:t>
            </a:r>
            <a:endParaRPr lang="fr-FR"/>
          </a:p>
        </p:txBody>
      </p:sp>
      <p:pic>
        <p:nvPicPr>
          <p:cNvPr id="10" name="Image 9"/>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0" y="-243408"/>
            <a:ext cx="2507152" cy="238962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59632" y="332656"/>
            <a:ext cx="8229600" cy="1143000"/>
          </a:xfrm>
        </p:spPr>
        <p:txBody>
          <a:bodyPr vert="horz" lIns="91440" tIns="45720" rIns="91440" bIns="45720" rtlCol="0" anchor="ctr">
            <a:normAutofit/>
          </a:bodyPr>
          <a:lstStyle/>
          <a:p>
            <a:r>
              <a:rPr lang="en-GB" sz="2400" dirty="0">
                <a:latin typeface="Times New Roman" pitchFamily="18" charset="0"/>
                <a:cs typeface="Times New Roman" pitchFamily="18" charset="0"/>
              </a:rPr>
              <a:t>Les </a:t>
            </a:r>
            <a:r>
              <a:rPr lang="en-GB" sz="2400" dirty="0" err="1">
                <a:latin typeface="Times New Roman" pitchFamily="18" charset="0"/>
                <a:cs typeface="Times New Roman" pitchFamily="18" charset="0"/>
              </a:rPr>
              <a:t>produits</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hauts</a:t>
            </a:r>
            <a:r>
              <a:rPr lang="en-GB" sz="2400" dirty="0">
                <a:latin typeface="Times New Roman" pitchFamily="18" charset="0"/>
                <a:cs typeface="Times New Roman" pitchFamily="18" charset="0"/>
              </a:rPr>
              <a:t> de </a:t>
            </a:r>
            <a:r>
              <a:rPr lang="en-GB" sz="2400" dirty="0" err="1">
                <a:latin typeface="Times New Roman" pitchFamily="18" charset="0"/>
                <a:cs typeface="Times New Roman" pitchFamily="18" charset="0"/>
              </a:rPr>
              <a:t>gamme</a:t>
            </a:r>
            <a:r>
              <a:rPr lang="en-GB" sz="2400" dirty="0">
                <a:latin typeface="Times New Roman" pitchFamily="18" charset="0"/>
                <a:cs typeface="Times New Roman" pitchFamily="18" charset="0"/>
              </a:rPr>
              <a:t> et la </a:t>
            </a:r>
            <a:r>
              <a:rPr lang="en-GB" sz="2400" dirty="0" err="1">
                <a:latin typeface="Times New Roman" pitchFamily="18" charset="0"/>
                <a:cs typeface="Times New Roman" pitchFamily="18" charset="0"/>
              </a:rPr>
              <a:t>spécialisation</a:t>
            </a:r>
            <a:r>
              <a:rPr lang="en-GB" sz="2400" dirty="0">
                <a:latin typeface="Times New Roman" pitchFamily="18" charset="0"/>
                <a:cs typeface="Times New Roman" pitchFamily="18" charset="0"/>
              </a:rPr>
              <a:t> de la </a:t>
            </a:r>
            <a:r>
              <a:rPr lang="en-GB" sz="2400" dirty="0" err="1">
                <a:latin typeface="Times New Roman" pitchFamily="18" charset="0"/>
                <a:cs typeface="Times New Roman" pitchFamily="18" charset="0"/>
              </a:rPr>
              <a:t>technologie</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deux</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créneaux</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porteurs</a:t>
            </a:r>
            <a:endParaRPr lang="fr-FR" sz="2400" dirty="0">
              <a:latin typeface="Times New Roman" pitchFamily="18" charset="0"/>
              <a:cs typeface="Times New Roman" pitchFamily="18" charset="0"/>
            </a:endParaRPr>
          </a:p>
        </p:txBody>
      </p:sp>
      <p:sp>
        <p:nvSpPr>
          <p:cNvPr id="3" name="Espace réservé du contenu 2"/>
          <p:cNvSpPr>
            <a:spLocks noGrp="1"/>
          </p:cNvSpPr>
          <p:nvPr>
            <p:ph idx="1"/>
          </p:nvPr>
        </p:nvSpPr>
        <p:spPr/>
        <p:txBody>
          <a:bodyPr>
            <a:normAutofit/>
          </a:bodyPr>
          <a:lstStyle/>
          <a:p>
            <a:pPr>
              <a:buNone/>
            </a:pPr>
            <a:r>
              <a:rPr lang="fr-FR" sz="1500" dirty="0" smtClean="0">
                <a:latin typeface="Times New Roman" pitchFamily="18" charset="0"/>
                <a:cs typeface="Times New Roman" pitchFamily="18" charset="0"/>
              </a:rPr>
              <a:t>Informatique:</a:t>
            </a:r>
          </a:p>
          <a:p>
            <a:pPr>
              <a:buNone/>
            </a:pPr>
            <a:r>
              <a:rPr lang="fr-FR" sz="1500" dirty="0" smtClean="0">
                <a:latin typeface="Times New Roman" pitchFamily="18" charset="0"/>
                <a:cs typeface="Times New Roman" pitchFamily="18" charset="0"/>
              </a:rPr>
              <a:t>Casque</a:t>
            </a:r>
          </a:p>
          <a:p>
            <a:pPr>
              <a:buNone/>
            </a:pPr>
            <a:endParaRPr lang="fr-FR" sz="1500" dirty="0">
              <a:latin typeface="Times New Roman" pitchFamily="18" charset="0"/>
              <a:cs typeface="Times New Roman" pitchFamily="18" charset="0"/>
            </a:endParaRPr>
          </a:p>
        </p:txBody>
      </p:sp>
      <p:pic>
        <p:nvPicPr>
          <p:cNvPr id="4098" name="Picture 2" descr="C:\Users\Chantal\Desktop\Dossier wallart binomes\l_05176997.jpg"/>
          <p:cNvPicPr>
            <a:picLocks noChangeAspect="1" noChangeArrowheads="1"/>
          </p:cNvPicPr>
          <p:nvPr/>
        </p:nvPicPr>
        <p:blipFill>
          <a:blip r:embed="rId2"/>
          <a:srcRect/>
          <a:stretch>
            <a:fillRect/>
          </a:stretch>
        </p:blipFill>
        <p:spPr bwMode="auto">
          <a:xfrm>
            <a:off x="5228372" y="3386143"/>
            <a:ext cx="3915628" cy="3471857"/>
          </a:xfrm>
          <a:prstGeom prst="rect">
            <a:avLst/>
          </a:prstGeom>
          <a:noFill/>
        </p:spPr>
      </p:pic>
      <p:pic>
        <p:nvPicPr>
          <p:cNvPr id="4099" name="Picture 3" descr="C:\Users\Chantal\Desktop\Dossier wallart binomes\Razer_Barracuda_HP_1.jpg"/>
          <p:cNvPicPr>
            <a:picLocks noChangeAspect="1" noChangeArrowheads="1"/>
          </p:cNvPicPr>
          <p:nvPr/>
        </p:nvPicPr>
        <p:blipFill>
          <a:blip r:embed="rId3"/>
          <a:srcRect/>
          <a:stretch>
            <a:fillRect/>
          </a:stretch>
        </p:blipFill>
        <p:spPr bwMode="auto">
          <a:xfrm>
            <a:off x="0" y="3486150"/>
            <a:ext cx="3209925" cy="3371850"/>
          </a:xfrm>
          <a:prstGeom prst="rect">
            <a:avLst/>
          </a:prstGeom>
          <a:noFill/>
        </p:spPr>
      </p:pic>
      <p:pic>
        <p:nvPicPr>
          <p:cNvPr id="4100" name="Picture 4" descr="C:\Users\Chantal\Desktop\Dossier wallart binomes\casque-gamer-tritton-ax-pro.jpg"/>
          <p:cNvPicPr>
            <a:picLocks noChangeAspect="1" noChangeArrowheads="1"/>
          </p:cNvPicPr>
          <p:nvPr/>
        </p:nvPicPr>
        <p:blipFill>
          <a:blip r:embed="rId4"/>
          <a:srcRect/>
          <a:stretch>
            <a:fillRect/>
          </a:stretch>
        </p:blipFill>
        <p:spPr bwMode="auto">
          <a:xfrm>
            <a:off x="3428992" y="1643050"/>
            <a:ext cx="2909886" cy="3548641"/>
          </a:xfrm>
          <a:prstGeom prst="rect">
            <a:avLst/>
          </a:prstGeom>
          <a:noFill/>
        </p:spPr>
      </p:pic>
      <p:sp>
        <p:nvSpPr>
          <p:cNvPr id="4" name="Espace réservé du numéro de diapositive 3"/>
          <p:cNvSpPr>
            <a:spLocks noGrp="1"/>
          </p:cNvSpPr>
          <p:nvPr>
            <p:ph type="sldNum" sz="quarter" idx="12"/>
          </p:nvPr>
        </p:nvSpPr>
        <p:spPr/>
        <p:txBody>
          <a:bodyPr/>
          <a:lstStyle/>
          <a:p>
            <a:fld id="{9B04A7D2-5F50-4CDF-97DF-9F3E4FBBC783}" type="slidenum">
              <a:rPr lang="fr-FR" smtClean="0"/>
              <a:pPr/>
              <a:t>21</a:t>
            </a:fld>
            <a:endParaRPr lang="fr-FR"/>
          </a:p>
        </p:txBody>
      </p:sp>
      <p:sp>
        <p:nvSpPr>
          <p:cNvPr id="5" name="Espace réservé du pied de page 4"/>
          <p:cNvSpPr>
            <a:spLocks noGrp="1"/>
          </p:cNvSpPr>
          <p:nvPr>
            <p:ph type="ftr" sz="quarter" idx="11"/>
          </p:nvPr>
        </p:nvSpPr>
        <p:spPr/>
        <p:txBody>
          <a:bodyPr/>
          <a:lstStyle/>
          <a:p>
            <a:r>
              <a:rPr lang="fr-FR" smtClean="0"/>
              <a:t>Nicolas PIGATI  -  Marie JACOB</a:t>
            </a:r>
            <a:endParaRPr lang="fr-FR"/>
          </a:p>
        </p:txBody>
      </p:sp>
      <p:pic>
        <p:nvPicPr>
          <p:cNvPr id="9" name="Image 8"/>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0" y="-243408"/>
            <a:ext cx="2507152" cy="2389629"/>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descr="C:\Users\Chantal\Desktop\Dossier wallart binomes\0156015600457104-c2-photo-oYToxOntzOjU6ImNvbG9yIjtzOjU6IndoaXRlIjt9-boitier-invasion-ix-techno-gamer-ivoire-clone.jpg"/>
          <p:cNvPicPr>
            <a:picLocks noChangeAspect="1" noChangeArrowheads="1"/>
          </p:cNvPicPr>
          <p:nvPr/>
        </p:nvPicPr>
        <p:blipFill>
          <a:blip r:embed="rId2"/>
          <a:srcRect/>
          <a:stretch>
            <a:fillRect/>
          </a:stretch>
        </p:blipFill>
        <p:spPr bwMode="auto">
          <a:xfrm>
            <a:off x="5500694" y="1357298"/>
            <a:ext cx="2789241" cy="2789241"/>
          </a:xfrm>
          <a:prstGeom prst="rect">
            <a:avLst/>
          </a:prstGeom>
          <a:noFill/>
        </p:spPr>
      </p:pic>
      <p:sp>
        <p:nvSpPr>
          <p:cNvPr id="2" name="Titre 1"/>
          <p:cNvSpPr>
            <a:spLocks noGrp="1"/>
          </p:cNvSpPr>
          <p:nvPr>
            <p:ph type="title"/>
          </p:nvPr>
        </p:nvSpPr>
        <p:spPr>
          <a:xfrm>
            <a:off x="878904" y="341784"/>
            <a:ext cx="8229600" cy="1143000"/>
          </a:xfrm>
        </p:spPr>
        <p:txBody>
          <a:bodyPr vert="horz" lIns="91440" tIns="45720" rIns="91440" bIns="45720" rtlCol="0" anchor="ctr">
            <a:normAutofit/>
          </a:bodyPr>
          <a:lstStyle/>
          <a:p>
            <a:r>
              <a:rPr lang="en-GB" sz="2400" dirty="0">
                <a:latin typeface="Times New Roman" pitchFamily="18" charset="0"/>
                <a:cs typeface="Times New Roman" pitchFamily="18" charset="0"/>
              </a:rPr>
              <a:t>Les </a:t>
            </a:r>
            <a:r>
              <a:rPr lang="en-GB" sz="2400" dirty="0" err="1">
                <a:latin typeface="Times New Roman" pitchFamily="18" charset="0"/>
                <a:cs typeface="Times New Roman" pitchFamily="18" charset="0"/>
              </a:rPr>
              <a:t>produits</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hauts</a:t>
            </a:r>
            <a:r>
              <a:rPr lang="en-GB" sz="2400" dirty="0">
                <a:latin typeface="Times New Roman" pitchFamily="18" charset="0"/>
                <a:cs typeface="Times New Roman" pitchFamily="18" charset="0"/>
              </a:rPr>
              <a:t> de </a:t>
            </a:r>
            <a:r>
              <a:rPr lang="en-GB" sz="2400" dirty="0" err="1">
                <a:latin typeface="Times New Roman" pitchFamily="18" charset="0"/>
                <a:cs typeface="Times New Roman" pitchFamily="18" charset="0"/>
              </a:rPr>
              <a:t>gamme</a:t>
            </a:r>
            <a:r>
              <a:rPr lang="en-GB" sz="2400" dirty="0">
                <a:latin typeface="Times New Roman" pitchFamily="18" charset="0"/>
                <a:cs typeface="Times New Roman" pitchFamily="18" charset="0"/>
              </a:rPr>
              <a:t> et la </a:t>
            </a:r>
            <a:r>
              <a:rPr lang="en-GB" sz="2400" dirty="0" err="1">
                <a:latin typeface="Times New Roman" pitchFamily="18" charset="0"/>
                <a:cs typeface="Times New Roman" pitchFamily="18" charset="0"/>
              </a:rPr>
              <a:t>spécialisation</a:t>
            </a:r>
            <a:r>
              <a:rPr lang="en-GB" sz="2400" dirty="0">
                <a:latin typeface="Times New Roman" pitchFamily="18" charset="0"/>
                <a:cs typeface="Times New Roman" pitchFamily="18" charset="0"/>
              </a:rPr>
              <a:t> de la </a:t>
            </a:r>
            <a:r>
              <a:rPr lang="en-GB" sz="2400" dirty="0" err="1">
                <a:latin typeface="Times New Roman" pitchFamily="18" charset="0"/>
                <a:cs typeface="Times New Roman" pitchFamily="18" charset="0"/>
              </a:rPr>
              <a:t>technologie</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deux</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créneaux</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porteurs</a:t>
            </a:r>
            <a:endParaRPr lang="fr-FR" sz="2400" dirty="0">
              <a:latin typeface="Times New Roman" pitchFamily="18" charset="0"/>
              <a:cs typeface="Times New Roman" pitchFamily="18" charset="0"/>
            </a:endParaRPr>
          </a:p>
        </p:txBody>
      </p:sp>
      <p:sp>
        <p:nvSpPr>
          <p:cNvPr id="3" name="Espace réservé du contenu 2"/>
          <p:cNvSpPr>
            <a:spLocks noGrp="1"/>
          </p:cNvSpPr>
          <p:nvPr>
            <p:ph idx="1"/>
          </p:nvPr>
        </p:nvSpPr>
        <p:spPr/>
        <p:txBody>
          <a:bodyPr>
            <a:normAutofit/>
          </a:bodyPr>
          <a:lstStyle/>
          <a:p>
            <a:pPr>
              <a:buNone/>
            </a:pPr>
            <a:r>
              <a:rPr lang="fr-FR" sz="1500" dirty="0" smtClean="0">
                <a:latin typeface="Times New Roman" pitchFamily="18" charset="0"/>
                <a:cs typeface="Times New Roman" pitchFamily="18" charset="0"/>
              </a:rPr>
              <a:t>Informatique:</a:t>
            </a:r>
          </a:p>
          <a:p>
            <a:pPr>
              <a:buNone/>
            </a:pPr>
            <a:r>
              <a:rPr lang="fr-FR" sz="1500" dirty="0" smtClean="0">
                <a:latin typeface="Times New Roman" pitchFamily="18" charset="0"/>
                <a:cs typeface="Times New Roman" pitchFamily="18" charset="0"/>
              </a:rPr>
              <a:t>Boitier</a:t>
            </a:r>
          </a:p>
          <a:p>
            <a:pPr>
              <a:buNone/>
            </a:pPr>
            <a:endParaRPr lang="fr-FR" sz="1500" dirty="0">
              <a:latin typeface="Times New Roman" pitchFamily="18" charset="0"/>
              <a:cs typeface="Times New Roman" pitchFamily="18" charset="0"/>
            </a:endParaRPr>
          </a:p>
        </p:txBody>
      </p:sp>
      <p:pic>
        <p:nvPicPr>
          <p:cNvPr id="5122" name="Picture 2" descr="C:\Users\Chantal\Desktop\Dossier wallart binomes\25664.jpg"/>
          <p:cNvPicPr>
            <a:picLocks noChangeAspect="1" noChangeArrowheads="1"/>
          </p:cNvPicPr>
          <p:nvPr/>
        </p:nvPicPr>
        <p:blipFill>
          <a:blip r:embed="rId3"/>
          <a:srcRect/>
          <a:stretch>
            <a:fillRect/>
          </a:stretch>
        </p:blipFill>
        <p:spPr bwMode="auto">
          <a:xfrm>
            <a:off x="0" y="4000504"/>
            <a:ext cx="2857497" cy="2857496"/>
          </a:xfrm>
          <a:prstGeom prst="rect">
            <a:avLst/>
          </a:prstGeom>
          <a:noFill/>
        </p:spPr>
      </p:pic>
      <p:pic>
        <p:nvPicPr>
          <p:cNvPr id="5123" name="Picture 3" descr="C:\Users\Chantal\Desktop\Dossier wallart binomes\product_1005078b.jpg"/>
          <p:cNvPicPr>
            <a:picLocks noChangeAspect="1" noChangeArrowheads="1"/>
          </p:cNvPicPr>
          <p:nvPr/>
        </p:nvPicPr>
        <p:blipFill>
          <a:blip r:embed="rId4"/>
          <a:srcRect/>
          <a:stretch>
            <a:fillRect/>
          </a:stretch>
        </p:blipFill>
        <p:spPr bwMode="auto">
          <a:xfrm>
            <a:off x="6286500" y="4000500"/>
            <a:ext cx="2857500" cy="2857500"/>
          </a:xfrm>
          <a:prstGeom prst="rect">
            <a:avLst/>
          </a:prstGeom>
          <a:noFill/>
        </p:spPr>
      </p:pic>
      <p:pic>
        <p:nvPicPr>
          <p:cNvPr id="5124" name="Picture 4" descr="C:\Users\Chantal\Desktop\Dossier wallart binomes\exemple-de-boitiers-1.jpg"/>
          <p:cNvPicPr>
            <a:picLocks noChangeAspect="1" noChangeArrowheads="1"/>
          </p:cNvPicPr>
          <p:nvPr/>
        </p:nvPicPr>
        <p:blipFill>
          <a:blip r:embed="rId5"/>
          <a:srcRect/>
          <a:stretch>
            <a:fillRect/>
          </a:stretch>
        </p:blipFill>
        <p:spPr bwMode="auto">
          <a:xfrm>
            <a:off x="3000364" y="3626868"/>
            <a:ext cx="2566038" cy="3231132"/>
          </a:xfrm>
          <a:prstGeom prst="rect">
            <a:avLst/>
          </a:prstGeom>
          <a:noFill/>
        </p:spPr>
      </p:pic>
      <p:sp>
        <p:nvSpPr>
          <p:cNvPr id="4" name="Espace réservé du numéro de diapositive 3"/>
          <p:cNvSpPr>
            <a:spLocks noGrp="1"/>
          </p:cNvSpPr>
          <p:nvPr>
            <p:ph type="sldNum" sz="quarter" idx="12"/>
          </p:nvPr>
        </p:nvSpPr>
        <p:spPr/>
        <p:txBody>
          <a:bodyPr/>
          <a:lstStyle/>
          <a:p>
            <a:fld id="{9B04A7D2-5F50-4CDF-97DF-9F3E4FBBC783}" type="slidenum">
              <a:rPr lang="fr-FR" smtClean="0"/>
              <a:pPr/>
              <a:t>22</a:t>
            </a:fld>
            <a:endParaRPr lang="fr-FR"/>
          </a:p>
        </p:txBody>
      </p:sp>
      <p:sp>
        <p:nvSpPr>
          <p:cNvPr id="5" name="Espace réservé du pied de page 4"/>
          <p:cNvSpPr>
            <a:spLocks noGrp="1"/>
          </p:cNvSpPr>
          <p:nvPr>
            <p:ph type="ftr" sz="quarter" idx="11"/>
          </p:nvPr>
        </p:nvSpPr>
        <p:spPr/>
        <p:txBody>
          <a:bodyPr/>
          <a:lstStyle/>
          <a:p>
            <a:r>
              <a:rPr lang="fr-FR" smtClean="0"/>
              <a:t>Nicolas PIGATI  -  Marie JACOB</a:t>
            </a:r>
            <a:endParaRPr lang="fr-FR"/>
          </a:p>
        </p:txBody>
      </p:sp>
      <p:pic>
        <p:nvPicPr>
          <p:cNvPr id="10" name="Image 9"/>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0" y="-243408"/>
            <a:ext cx="2507152" cy="2389629"/>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8904" y="341784"/>
            <a:ext cx="8229600" cy="1143000"/>
          </a:xfrm>
        </p:spPr>
        <p:txBody>
          <a:bodyPr vert="horz" lIns="91440" tIns="45720" rIns="91440" bIns="45720" rtlCol="0" anchor="ctr">
            <a:noAutofit/>
          </a:bodyPr>
          <a:lstStyle/>
          <a:p>
            <a:r>
              <a:rPr lang="en-GB" sz="2400" dirty="0">
                <a:latin typeface="Times New Roman" pitchFamily="18" charset="0"/>
                <a:cs typeface="Times New Roman" pitchFamily="18" charset="0"/>
              </a:rPr>
              <a:t>Les </a:t>
            </a:r>
            <a:r>
              <a:rPr lang="en-GB" sz="2400" dirty="0" err="1">
                <a:latin typeface="Times New Roman" pitchFamily="18" charset="0"/>
                <a:cs typeface="Times New Roman" pitchFamily="18" charset="0"/>
              </a:rPr>
              <a:t>produits</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hauts</a:t>
            </a:r>
            <a:r>
              <a:rPr lang="en-GB" sz="2400" dirty="0">
                <a:latin typeface="Times New Roman" pitchFamily="18" charset="0"/>
                <a:cs typeface="Times New Roman" pitchFamily="18" charset="0"/>
              </a:rPr>
              <a:t> de </a:t>
            </a:r>
            <a:r>
              <a:rPr lang="en-GB" sz="2400" dirty="0" err="1">
                <a:latin typeface="Times New Roman" pitchFamily="18" charset="0"/>
                <a:cs typeface="Times New Roman" pitchFamily="18" charset="0"/>
              </a:rPr>
              <a:t>gamme</a:t>
            </a:r>
            <a:r>
              <a:rPr lang="en-GB" sz="2400" dirty="0">
                <a:latin typeface="Times New Roman" pitchFamily="18" charset="0"/>
                <a:cs typeface="Times New Roman" pitchFamily="18" charset="0"/>
              </a:rPr>
              <a:t> et la </a:t>
            </a:r>
            <a:r>
              <a:rPr lang="en-GB" sz="2400" dirty="0" err="1">
                <a:latin typeface="Times New Roman" pitchFamily="18" charset="0"/>
                <a:cs typeface="Times New Roman" pitchFamily="18" charset="0"/>
              </a:rPr>
              <a:t>spécialisation</a:t>
            </a:r>
            <a:r>
              <a:rPr lang="en-GB" sz="2400" dirty="0">
                <a:latin typeface="Times New Roman" pitchFamily="18" charset="0"/>
                <a:cs typeface="Times New Roman" pitchFamily="18" charset="0"/>
              </a:rPr>
              <a:t> de la </a:t>
            </a:r>
            <a:r>
              <a:rPr lang="en-GB" sz="2400" dirty="0" err="1">
                <a:latin typeface="Times New Roman" pitchFamily="18" charset="0"/>
                <a:cs typeface="Times New Roman" pitchFamily="18" charset="0"/>
              </a:rPr>
              <a:t>technologie</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deux</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créneaux</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porteurs</a:t>
            </a:r>
            <a:endParaRPr lang="fr-FR" sz="2400" dirty="0">
              <a:latin typeface="Times New Roman" pitchFamily="18" charset="0"/>
              <a:cs typeface="Times New Roman" pitchFamily="18" charset="0"/>
            </a:endParaRPr>
          </a:p>
        </p:txBody>
      </p:sp>
      <p:sp>
        <p:nvSpPr>
          <p:cNvPr id="3" name="Espace réservé du contenu 2"/>
          <p:cNvSpPr>
            <a:spLocks noGrp="1"/>
          </p:cNvSpPr>
          <p:nvPr>
            <p:ph idx="1"/>
          </p:nvPr>
        </p:nvSpPr>
        <p:spPr/>
        <p:txBody>
          <a:bodyPr>
            <a:normAutofit/>
          </a:bodyPr>
          <a:lstStyle/>
          <a:p>
            <a:pPr>
              <a:buNone/>
            </a:pPr>
            <a:r>
              <a:rPr lang="fr-FR" sz="1500" dirty="0" smtClean="0">
                <a:latin typeface="Times New Roman" pitchFamily="18" charset="0"/>
                <a:cs typeface="Times New Roman" pitchFamily="18" charset="0"/>
              </a:rPr>
              <a:t>Informatique:</a:t>
            </a:r>
          </a:p>
          <a:p>
            <a:pPr>
              <a:buNone/>
            </a:pPr>
            <a:r>
              <a:rPr lang="fr-FR" sz="1500" dirty="0" smtClean="0">
                <a:latin typeface="Times New Roman" pitchFamily="18" charset="0"/>
                <a:cs typeface="Times New Roman" pitchFamily="18" charset="0"/>
              </a:rPr>
              <a:t>Composants</a:t>
            </a:r>
          </a:p>
          <a:p>
            <a:pPr>
              <a:buNone/>
            </a:pPr>
            <a:endParaRPr lang="fr-FR" sz="1500" dirty="0">
              <a:latin typeface="Times New Roman" pitchFamily="18" charset="0"/>
              <a:cs typeface="Times New Roman" pitchFamily="18" charset="0"/>
            </a:endParaRPr>
          </a:p>
        </p:txBody>
      </p:sp>
      <p:pic>
        <p:nvPicPr>
          <p:cNvPr id="6146" name="Picture 2" descr="C:\Users\Chantal\Desktop\Dossier wallart binomes\asus-rampage-iv-gene_01F4000001207961.jpg"/>
          <p:cNvPicPr>
            <a:picLocks noChangeAspect="1" noChangeArrowheads="1"/>
          </p:cNvPicPr>
          <p:nvPr/>
        </p:nvPicPr>
        <p:blipFill>
          <a:blip r:embed="rId2"/>
          <a:srcRect/>
          <a:stretch>
            <a:fillRect/>
          </a:stretch>
        </p:blipFill>
        <p:spPr bwMode="auto">
          <a:xfrm>
            <a:off x="1" y="3071810"/>
            <a:ext cx="3786190" cy="3786190"/>
          </a:xfrm>
          <a:prstGeom prst="rect">
            <a:avLst/>
          </a:prstGeom>
          <a:noFill/>
        </p:spPr>
      </p:pic>
      <p:pic>
        <p:nvPicPr>
          <p:cNvPr id="6147" name="Picture 3" descr="C:\Users\Chantal\Desktop\Dossier wallart binomes\01D1000004511654-photo-asus-mars-ii-vue-4.jpg"/>
          <p:cNvPicPr>
            <a:picLocks noChangeAspect="1" noChangeArrowheads="1"/>
          </p:cNvPicPr>
          <p:nvPr/>
        </p:nvPicPr>
        <p:blipFill>
          <a:blip r:embed="rId3"/>
          <a:srcRect/>
          <a:stretch>
            <a:fillRect/>
          </a:stretch>
        </p:blipFill>
        <p:spPr bwMode="auto">
          <a:xfrm>
            <a:off x="5907926" y="4429132"/>
            <a:ext cx="3236074" cy="2428868"/>
          </a:xfrm>
          <a:prstGeom prst="rect">
            <a:avLst/>
          </a:prstGeom>
          <a:noFill/>
        </p:spPr>
      </p:pic>
      <p:pic>
        <p:nvPicPr>
          <p:cNvPr id="6148" name="Picture 4" descr="C:\Users\Chantal\Desktop\Dossier wallart binomes\4dea382d82666332fb564f2e711cbc71-2.jpg"/>
          <p:cNvPicPr>
            <a:picLocks noChangeAspect="1" noChangeArrowheads="1"/>
          </p:cNvPicPr>
          <p:nvPr/>
        </p:nvPicPr>
        <p:blipFill>
          <a:blip r:embed="rId4"/>
          <a:srcRect/>
          <a:stretch>
            <a:fillRect/>
          </a:stretch>
        </p:blipFill>
        <p:spPr bwMode="auto">
          <a:xfrm>
            <a:off x="3143240" y="1928802"/>
            <a:ext cx="2381250" cy="2381250"/>
          </a:xfrm>
          <a:prstGeom prst="rect">
            <a:avLst/>
          </a:prstGeom>
          <a:noFill/>
        </p:spPr>
      </p:pic>
      <p:pic>
        <p:nvPicPr>
          <p:cNvPr id="6149" name="Picture 5" descr="C:\Users\Chantal\Desktop\Dossier wallart binomes\xigmatek-ventilateur-crystal-series-clf-f1451-140mm---bleu-p-image-15055-grande.jpg"/>
          <p:cNvPicPr>
            <a:picLocks noChangeAspect="1" noChangeArrowheads="1"/>
          </p:cNvPicPr>
          <p:nvPr/>
        </p:nvPicPr>
        <p:blipFill>
          <a:blip r:embed="rId5"/>
          <a:srcRect/>
          <a:stretch>
            <a:fillRect/>
          </a:stretch>
        </p:blipFill>
        <p:spPr bwMode="auto">
          <a:xfrm>
            <a:off x="3143240" y="4357702"/>
            <a:ext cx="2500298" cy="2500298"/>
          </a:xfrm>
          <a:prstGeom prst="rect">
            <a:avLst/>
          </a:prstGeom>
          <a:noFill/>
        </p:spPr>
      </p:pic>
      <p:pic>
        <p:nvPicPr>
          <p:cNvPr id="6150" name="Picture 6" descr="C:\Users\Chantal\Desktop\Dossier wallart binomes\!Bi89IUQCGk~$(KGrHqQH-E!Es9usjt3PBLRf9!Dl7Q~~_35.JPG"/>
          <p:cNvPicPr>
            <a:picLocks noChangeAspect="1" noChangeArrowheads="1"/>
          </p:cNvPicPr>
          <p:nvPr/>
        </p:nvPicPr>
        <p:blipFill>
          <a:blip r:embed="rId6"/>
          <a:srcRect/>
          <a:stretch>
            <a:fillRect/>
          </a:stretch>
        </p:blipFill>
        <p:spPr bwMode="auto">
          <a:xfrm>
            <a:off x="6000760" y="1643050"/>
            <a:ext cx="2743200" cy="2651125"/>
          </a:xfrm>
          <a:prstGeom prst="rect">
            <a:avLst/>
          </a:prstGeom>
          <a:noFill/>
        </p:spPr>
      </p:pic>
      <p:sp>
        <p:nvSpPr>
          <p:cNvPr id="4" name="Espace réservé du numéro de diapositive 3"/>
          <p:cNvSpPr>
            <a:spLocks noGrp="1"/>
          </p:cNvSpPr>
          <p:nvPr>
            <p:ph type="sldNum" sz="quarter" idx="12"/>
          </p:nvPr>
        </p:nvSpPr>
        <p:spPr/>
        <p:txBody>
          <a:bodyPr/>
          <a:lstStyle/>
          <a:p>
            <a:fld id="{9B04A7D2-5F50-4CDF-97DF-9F3E4FBBC783}" type="slidenum">
              <a:rPr lang="fr-FR" smtClean="0"/>
              <a:pPr/>
              <a:t>23</a:t>
            </a:fld>
            <a:endParaRPr lang="fr-FR"/>
          </a:p>
        </p:txBody>
      </p:sp>
      <p:sp>
        <p:nvSpPr>
          <p:cNvPr id="5" name="Espace réservé du pied de page 4"/>
          <p:cNvSpPr>
            <a:spLocks noGrp="1"/>
          </p:cNvSpPr>
          <p:nvPr>
            <p:ph type="ftr" sz="quarter" idx="11"/>
          </p:nvPr>
        </p:nvSpPr>
        <p:spPr/>
        <p:txBody>
          <a:bodyPr/>
          <a:lstStyle/>
          <a:p>
            <a:r>
              <a:rPr lang="fr-FR" smtClean="0"/>
              <a:t>Nicolas PIGATI  -  Marie JACOB</a:t>
            </a:r>
            <a:endParaRPr lang="fr-FR"/>
          </a:p>
        </p:txBody>
      </p:sp>
      <p:pic>
        <p:nvPicPr>
          <p:cNvPr id="11" name="Image 10"/>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0" y="-243408"/>
            <a:ext cx="2507152" cy="2389629"/>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8904" y="341784"/>
            <a:ext cx="8229600" cy="1143000"/>
          </a:xfrm>
        </p:spPr>
        <p:txBody>
          <a:bodyPr vert="horz" lIns="91440" tIns="45720" rIns="91440" bIns="45720" rtlCol="0" anchor="ctr">
            <a:normAutofit/>
          </a:bodyPr>
          <a:lstStyle/>
          <a:p>
            <a:r>
              <a:rPr lang="en-GB" sz="2400" dirty="0">
                <a:latin typeface="Times New Roman" pitchFamily="18" charset="0"/>
                <a:cs typeface="Times New Roman" pitchFamily="18" charset="0"/>
              </a:rPr>
              <a:t>Les </a:t>
            </a:r>
            <a:r>
              <a:rPr lang="en-GB" sz="2400" dirty="0" err="1">
                <a:latin typeface="Times New Roman" pitchFamily="18" charset="0"/>
                <a:cs typeface="Times New Roman" pitchFamily="18" charset="0"/>
              </a:rPr>
              <a:t>produits</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hauts</a:t>
            </a:r>
            <a:r>
              <a:rPr lang="en-GB" sz="2400" dirty="0">
                <a:latin typeface="Times New Roman" pitchFamily="18" charset="0"/>
                <a:cs typeface="Times New Roman" pitchFamily="18" charset="0"/>
              </a:rPr>
              <a:t> de </a:t>
            </a:r>
            <a:r>
              <a:rPr lang="en-GB" sz="2400" dirty="0" err="1">
                <a:latin typeface="Times New Roman" pitchFamily="18" charset="0"/>
                <a:cs typeface="Times New Roman" pitchFamily="18" charset="0"/>
              </a:rPr>
              <a:t>gamme</a:t>
            </a:r>
            <a:r>
              <a:rPr lang="en-GB" sz="2400" dirty="0">
                <a:latin typeface="Times New Roman" pitchFamily="18" charset="0"/>
                <a:cs typeface="Times New Roman" pitchFamily="18" charset="0"/>
              </a:rPr>
              <a:t> et la </a:t>
            </a:r>
            <a:r>
              <a:rPr lang="en-GB" sz="2400" dirty="0" err="1">
                <a:latin typeface="Times New Roman" pitchFamily="18" charset="0"/>
                <a:cs typeface="Times New Roman" pitchFamily="18" charset="0"/>
              </a:rPr>
              <a:t>spécialisation</a:t>
            </a:r>
            <a:r>
              <a:rPr lang="en-GB" sz="2400" dirty="0">
                <a:latin typeface="Times New Roman" pitchFamily="18" charset="0"/>
                <a:cs typeface="Times New Roman" pitchFamily="18" charset="0"/>
              </a:rPr>
              <a:t> de la </a:t>
            </a:r>
            <a:r>
              <a:rPr lang="en-GB" sz="2400" dirty="0" err="1">
                <a:latin typeface="Times New Roman" pitchFamily="18" charset="0"/>
                <a:cs typeface="Times New Roman" pitchFamily="18" charset="0"/>
              </a:rPr>
              <a:t>technologie</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deux</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créneaux</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porteurs</a:t>
            </a:r>
            <a:endParaRPr lang="fr-FR" sz="2400" dirty="0">
              <a:latin typeface="Times New Roman" pitchFamily="18" charset="0"/>
              <a:cs typeface="Times New Roman" pitchFamily="18" charset="0"/>
            </a:endParaRPr>
          </a:p>
        </p:txBody>
      </p:sp>
      <p:sp>
        <p:nvSpPr>
          <p:cNvPr id="3" name="Espace réservé du contenu 2"/>
          <p:cNvSpPr>
            <a:spLocks noGrp="1"/>
          </p:cNvSpPr>
          <p:nvPr>
            <p:ph idx="1"/>
          </p:nvPr>
        </p:nvSpPr>
        <p:spPr>
          <a:xfrm>
            <a:off x="971600" y="2420888"/>
            <a:ext cx="7200800" cy="1757514"/>
          </a:xfrm>
          <a:ln>
            <a:solidFill>
              <a:schemeClr val="tx1"/>
            </a:solidFill>
          </a:ln>
        </p:spPr>
        <p:txBody>
          <a:bodyPr anchor="ctr">
            <a:normAutofit/>
          </a:bodyPr>
          <a:lstStyle/>
          <a:p>
            <a:pPr algn="just">
              <a:buNone/>
            </a:pPr>
            <a:r>
              <a:rPr lang="fr-FR" sz="1500" dirty="0" smtClean="0">
                <a:latin typeface="Times New Roman" pitchFamily="18" charset="0"/>
                <a:cs typeface="Times New Roman" pitchFamily="18" charset="0"/>
              </a:rPr>
              <a:t>Informatique:</a:t>
            </a:r>
          </a:p>
          <a:p>
            <a:pPr algn="just">
              <a:buNone/>
            </a:pPr>
            <a:r>
              <a:rPr lang="fr-FR" sz="1500" dirty="0" smtClean="0">
                <a:latin typeface="Times New Roman" pitchFamily="18" charset="0"/>
                <a:cs typeface="Times New Roman" pitchFamily="18" charset="0"/>
              </a:rPr>
              <a:t>Pour séduire un </a:t>
            </a:r>
            <a:r>
              <a:rPr lang="fr-FR" sz="1500" dirty="0" err="1" smtClean="0">
                <a:latin typeface="Times New Roman" pitchFamily="18" charset="0"/>
                <a:cs typeface="Times New Roman" pitchFamily="18" charset="0"/>
              </a:rPr>
              <a:t>geek</a:t>
            </a:r>
            <a:r>
              <a:rPr lang="fr-FR" sz="1500" dirty="0" smtClean="0">
                <a:latin typeface="Times New Roman" pitchFamily="18" charset="0"/>
                <a:cs typeface="Times New Roman" pitchFamily="18" charset="0"/>
              </a:rPr>
              <a:t>, il faut lui en mettre plein les yeux. Il faut exagérer. Il faut le faire rêver. Il faut lui montrer que c’est à porté de sa main et qu’il peut l’avoir.</a:t>
            </a:r>
          </a:p>
          <a:p>
            <a:pPr algn="just">
              <a:buNone/>
            </a:pPr>
            <a:endParaRPr lang="fr-FR" sz="1500" dirty="0" smtClean="0">
              <a:latin typeface="Times New Roman" pitchFamily="18" charset="0"/>
              <a:cs typeface="Times New Roman" pitchFamily="18" charset="0"/>
            </a:endParaRPr>
          </a:p>
          <a:p>
            <a:pPr algn="just">
              <a:buNone/>
            </a:pPr>
            <a:r>
              <a:rPr lang="fr-FR" sz="1500" dirty="0" smtClean="0">
                <a:latin typeface="Times New Roman" pitchFamily="18" charset="0"/>
                <a:cs typeface="Times New Roman" pitchFamily="18" charset="0"/>
              </a:rPr>
              <a:t>Les différents résultats lorsqu’on fait rêver un </a:t>
            </a:r>
            <a:r>
              <a:rPr lang="fr-FR" sz="1500" dirty="0" err="1" smtClean="0">
                <a:latin typeface="Times New Roman" pitchFamily="18" charset="0"/>
                <a:cs typeface="Times New Roman" pitchFamily="18" charset="0"/>
              </a:rPr>
              <a:t>geek</a:t>
            </a:r>
            <a:r>
              <a:rPr lang="fr-FR" sz="1500" dirty="0" smtClean="0">
                <a:latin typeface="Times New Roman" pitchFamily="18" charset="0"/>
                <a:cs typeface="Times New Roman" pitchFamily="18" charset="0"/>
              </a:rPr>
              <a:t>: (Prix moyen du PC 1500€)</a:t>
            </a:r>
          </a:p>
        </p:txBody>
      </p:sp>
      <p:sp>
        <p:nvSpPr>
          <p:cNvPr id="4" name="Espace réservé du numéro de diapositive 3"/>
          <p:cNvSpPr>
            <a:spLocks noGrp="1"/>
          </p:cNvSpPr>
          <p:nvPr>
            <p:ph type="sldNum" sz="quarter" idx="12"/>
          </p:nvPr>
        </p:nvSpPr>
        <p:spPr/>
        <p:txBody>
          <a:bodyPr/>
          <a:lstStyle/>
          <a:p>
            <a:fld id="{9B04A7D2-5F50-4CDF-97DF-9F3E4FBBC783}" type="slidenum">
              <a:rPr lang="fr-FR" smtClean="0"/>
              <a:pPr/>
              <a:t>24</a:t>
            </a:fld>
            <a:endParaRPr lang="fr-FR"/>
          </a:p>
        </p:txBody>
      </p:sp>
      <p:sp>
        <p:nvSpPr>
          <p:cNvPr id="5" name="Espace réservé du pied de page 4"/>
          <p:cNvSpPr>
            <a:spLocks noGrp="1"/>
          </p:cNvSpPr>
          <p:nvPr>
            <p:ph type="ftr" sz="quarter" idx="11"/>
          </p:nvPr>
        </p:nvSpPr>
        <p:spPr/>
        <p:txBody>
          <a:bodyPr/>
          <a:lstStyle/>
          <a:p>
            <a:r>
              <a:rPr lang="fr-FR" smtClean="0"/>
              <a:t>Nicolas PIGATI  -  Marie JACOB</a:t>
            </a:r>
            <a:endParaRPr lang="fr-FR"/>
          </a:p>
        </p:txBody>
      </p:sp>
      <p:pic>
        <p:nvPicPr>
          <p:cNvPr id="6" name="Image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0" y="-243408"/>
            <a:ext cx="2507152" cy="2389629"/>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50912" y="341784"/>
            <a:ext cx="8229600" cy="1143000"/>
          </a:xfrm>
        </p:spPr>
        <p:txBody>
          <a:bodyPr vert="horz" lIns="91440" tIns="45720" rIns="91440" bIns="45720" rtlCol="0" anchor="ctr">
            <a:normAutofit/>
          </a:bodyPr>
          <a:lstStyle/>
          <a:p>
            <a:r>
              <a:rPr lang="en-GB" sz="2400" dirty="0">
                <a:latin typeface="Times New Roman" pitchFamily="18" charset="0"/>
                <a:cs typeface="Times New Roman" pitchFamily="18" charset="0"/>
              </a:rPr>
              <a:t>Les </a:t>
            </a:r>
            <a:r>
              <a:rPr lang="en-GB" sz="2400" dirty="0" err="1">
                <a:latin typeface="Times New Roman" pitchFamily="18" charset="0"/>
                <a:cs typeface="Times New Roman" pitchFamily="18" charset="0"/>
              </a:rPr>
              <a:t>produits</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hauts</a:t>
            </a:r>
            <a:r>
              <a:rPr lang="en-GB" sz="2400" dirty="0">
                <a:latin typeface="Times New Roman" pitchFamily="18" charset="0"/>
                <a:cs typeface="Times New Roman" pitchFamily="18" charset="0"/>
              </a:rPr>
              <a:t> de </a:t>
            </a:r>
            <a:r>
              <a:rPr lang="en-GB" sz="2400" dirty="0" err="1">
                <a:latin typeface="Times New Roman" pitchFamily="18" charset="0"/>
                <a:cs typeface="Times New Roman" pitchFamily="18" charset="0"/>
              </a:rPr>
              <a:t>gamme</a:t>
            </a:r>
            <a:r>
              <a:rPr lang="en-GB" sz="2400" dirty="0">
                <a:latin typeface="Times New Roman" pitchFamily="18" charset="0"/>
                <a:cs typeface="Times New Roman" pitchFamily="18" charset="0"/>
              </a:rPr>
              <a:t> et la </a:t>
            </a:r>
            <a:r>
              <a:rPr lang="en-GB" sz="2400" dirty="0" err="1">
                <a:latin typeface="Times New Roman" pitchFamily="18" charset="0"/>
                <a:cs typeface="Times New Roman" pitchFamily="18" charset="0"/>
              </a:rPr>
              <a:t>spécialisation</a:t>
            </a:r>
            <a:r>
              <a:rPr lang="en-GB" sz="2400" dirty="0">
                <a:latin typeface="Times New Roman" pitchFamily="18" charset="0"/>
                <a:cs typeface="Times New Roman" pitchFamily="18" charset="0"/>
              </a:rPr>
              <a:t> de la </a:t>
            </a:r>
            <a:r>
              <a:rPr lang="en-GB" sz="2400" dirty="0" err="1">
                <a:latin typeface="Times New Roman" pitchFamily="18" charset="0"/>
                <a:cs typeface="Times New Roman" pitchFamily="18" charset="0"/>
              </a:rPr>
              <a:t>technologie</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deux</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créneaux</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porteurs</a:t>
            </a:r>
            <a:endParaRPr lang="fr-FR" sz="2400" dirty="0">
              <a:latin typeface="Times New Roman" pitchFamily="18" charset="0"/>
              <a:cs typeface="Times New Roman" pitchFamily="18" charset="0"/>
            </a:endParaRPr>
          </a:p>
        </p:txBody>
      </p:sp>
      <p:sp>
        <p:nvSpPr>
          <p:cNvPr id="3" name="Espace réservé du contenu 2"/>
          <p:cNvSpPr>
            <a:spLocks noGrp="1"/>
          </p:cNvSpPr>
          <p:nvPr>
            <p:ph idx="1"/>
          </p:nvPr>
        </p:nvSpPr>
        <p:spPr/>
        <p:txBody>
          <a:bodyPr>
            <a:normAutofit/>
          </a:bodyPr>
          <a:lstStyle/>
          <a:p>
            <a:pPr>
              <a:buNone/>
            </a:pPr>
            <a:r>
              <a:rPr lang="fr-FR" sz="1500" dirty="0" smtClean="0">
                <a:latin typeface="Times New Roman" pitchFamily="18" charset="0"/>
                <a:cs typeface="Times New Roman" pitchFamily="18" charset="0"/>
              </a:rPr>
              <a:t>Informatique: Les différents résultats lorsqu’on fait rêver un </a:t>
            </a:r>
            <a:r>
              <a:rPr lang="fr-FR" sz="1500" dirty="0" err="1" smtClean="0">
                <a:latin typeface="Times New Roman" pitchFamily="18" charset="0"/>
                <a:cs typeface="Times New Roman" pitchFamily="18" charset="0"/>
              </a:rPr>
              <a:t>geek</a:t>
            </a:r>
            <a:r>
              <a:rPr lang="fr-FR" sz="1500" dirty="0" smtClean="0">
                <a:latin typeface="Times New Roman" pitchFamily="18" charset="0"/>
                <a:cs typeface="Times New Roman" pitchFamily="18" charset="0"/>
              </a:rPr>
              <a:t>: (Prix moyen du PC 1500€)</a:t>
            </a:r>
          </a:p>
          <a:p>
            <a:pPr>
              <a:buNone/>
            </a:pPr>
            <a:endParaRPr lang="fr-FR" sz="1500" dirty="0" smtClean="0">
              <a:latin typeface="Times New Roman" pitchFamily="18" charset="0"/>
              <a:cs typeface="Times New Roman" pitchFamily="18" charset="0"/>
            </a:endParaRPr>
          </a:p>
        </p:txBody>
      </p:sp>
      <p:pic>
        <p:nvPicPr>
          <p:cNvPr id="7170" name="Picture 2" descr="C:\Users\Chantal\Desktop\Dossier wallart binomes\1 (2).jpg"/>
          <p:cNvPicPr>
            <a:picLocks noChangeAspect="1" noChangeArrowheads="1"/>
          </p:cNvPicPr>
          <p:nvPr/>
        </p:nvPicPr>
        <p:blipFill>
          <a:blip r:embed="rId2"/>
          <a:srcRect/>
          <a:stretch>
            <a:fillRect/>
          </a:stretch>
        </p:blipFill>
        <p:spPr bwMode="auto">
          <a:xfrm>
            <a:off x="5266269" y="2643182"/>
            <a:ext cx="3877731" cy="2908298"/>
          </a:xfrm>
          <a:prstGeom prst="rect">
            <a:avLst/>
          </a:prstGeom>
          <a:noFill/>
        </p:spPr>
      </p:pic>
      <p:pic>
        <p:nvPicPr>
          <p:cNvPr id="7171" name="Picture 3" descr="C:\Users\Chantal\Desktop\Dossier wallart binomes\000_0513.jpg"/>
          <p:cNvPicPr>
            <a:picLocks noChangeAspect="1" noChangeArrowheads="1"/>
          </p:cNvPicPr>
          <p:nvPr/>
        </p:nvPicPr>
        <p:blipFill>
          <a:blip r:embed="rId3"/>
          <a:srcRect/>
          <a:stretch>
            <a:fillRect/>
          </a:stretch>
        </p:blipFill>
        <p:spPr bwMode="auto">
          <a:xfrm>
            <a:off x="214282" y="2786058"/>
            <a:ext cx="4548708" cy="3411531"/>
          </a:xfrm>
          <a:prstGeom prst="rect">
            <a:avLst/>
          </a:prstGeom>
          <a:noFill/>
        </p:spPr>
      </p:pic>
      <p:pic>
        <p:nvPicPr>
          <p:cNvPr id="7172" name="Picture 4" descr="C:\Users\Chantal\Desktop\Dossier wallart binomes\tuning-pc-tuning-dunites-centrales-geek-photo-L-6.jpeg"/>
          <p:cNvPicPr>
            <a:picLocks noChangeAspect="1" noChangeArrowheads="1"/>
          </p:cNvPicPr>
          <p:nvPr/>
        </p:nvPicPr>
        <p:blipFill>
          <a:blip r:embed="rId4"/>
          <a:srcRect/>
          <a:stretch>
            <a:fillRect/>
          </a:stretch>
        </p:blipFill>
        <p:spPr bwMode="auto">
          <a:xfrm>
            <a:off x="2924175" y="2849563"/>
            <a:ext cx="4762500" cy="3571875"/>
          </a:xfrm>
          <a:prstGeom prst="rect">
            <a:avLst/>
          </a:prstGeom>
          <a:noFill/>
        </p:spPr>
      </p:pic>
      <p:sp>
        <p:nvSpPr>
          <p:cNvPr id="4" name="Espace réservé du numéro de diapositive 3"/>
          <p:cNvSpPr>
            <a:spLocks noGrp="1"/>
          </p:cNvSpPr>
          <p:nvPr>
            <p:ph type="sldNum" sz="quarter" idx="12"/>
          </p:nvPr>
        </p:nvSpPr>
        <p:spPr/>
        <p:txBody>
          <a:bodyPr/>
          <a:lstStyle/>
          <a:p>
            <a:fld id="{9B04A7D2-5F50-4CDF-97DF-9F3E4FBBC783}" type="slidenum">
              <a:rPr lang="fr-FR" smtClean="0"/>
              <a:pPr/>
              <a:t>25</a:t>
            </a:fld>
            <a:endParaRPr lang="fr-FR"/>
          </a:p>
        </p:txBody>
      </p:sp>
      <p:sp>
        <p:nvSpPr>
          <p:cNvPr id="5" name="Espace réservé du pied de page 4"/>
          <p:cNvSpPr>
            <a:spLocks noGrp="1"/>
          </p:cNvSpPr>
          <p:nvPr>
            <p:ph type="ftr" sz="quarter" idx="11"/>
          </p:nvPr>
        </p:nvSpPr>
        <p:spPr/>
        <p:txBody>
          <a:bodyPr/>
          <a:lstStyle/>
          <a:p>
            <a:r>
              <a:rPr lang="fr-FR" smtClean="0"/>
              <a:t>Nicolas PIGATI  -  Marie JACOB</a:t>
            </a:r>
            <a:endParaRPr lang="fr-FR"/>
          </a:p>
        </p:txBody>
      </p:sp>
      <p:pic>
        <p:nvPicPr>
          <p:cNvPr id="9" name="Image 8"/>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0" y="-243408"/>
            <a:ext cx="2507152" cy="2389629"/>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6896" y="413792"/>
            <a:ext cx="8229600" cy="1143000"/>
          </a:xfrm>
        </p:spPr>
        <p:txBody>
          <a:bodyPr vert="horz" lIns="91440" tIns="45720" rIns="91440" bIns="45720" rtlCol="0" anchor="ctr">
            <a:normAutofit/>
          </a:bodyPr>
          <a:lstStyle/>
          <a:p>
            <a:r>
              <a:rPr lang="en-GB" sz="2400" dirty="0">
                <a:latin typeface="Times New Roman" pitchFamily="18" charset="0"/>
                <a:cs typeface="Times New Roman" pitchFamily="18" charset="0"/>
              </a:rPr>
              <a:t>Les </a:t>
            </a:r>
            <a:r>
              <a:rPr lang="en-GB" sz="2400" dirty="0" err="1">
                <a:latin typeface="Times New Roman" pitchFamily="18" charset="0"/>
                <a:cs typeface="Times New Roman" pitchFamily="18" charset="0"/>
              </a:rPr>
              <a:t>produits</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hauts</a:t>
            </a:r>
            <a:r>
              <a:rPr lang="en-GB" sz="2400" dirty="0">
                <a:latin typeface="Times New Roman" pitchFamily="18" charset="0"/>
                <a:cs typeface="Times New Roman" pitchFamily="18" charset="0"/>
              </a:rPr>
              <a:t> de </a:t>
            </a:r>
            <a:r>
              <a:rPr lang="en-GB" sz="2400" dirty="0" err="1">
                <a:latin typeface="Times New Roman" pitchFamily="18" charset="0"/>
                <a:cs typeface="Times New Roman" pitchFamily="18" charset="0"/>
              </a:rPr>
              <a:t>gamme</a:t>
            </a:r>
            <a:r>
              <a:rPr lang="en-GB" sz="2400" dirty="0">
                <a:latin typeface="Times New Roman" pitchFamily="18" charset="0"/>
                <a:cs typeface="Times New Roman" pitchFamily="18" charset="0"/>
              </a:rPr>
              <a:t> et la </a:t>
            </a:r>
            <a:r>
              <a:rPr lang="en-GB" sz="2400" dirty="0" err="1">
                <a:latin typeface="Times New Roman" pitchFamily="18" charset="0"/>
                <a:cs typeface="Times New Roman" pitchFamily="18" charset="0"/>
              </a:rPr>
              <a:t>spécialisation</a:t>
            </a:r>
            <a:r>
              <a:rPr lang="en-GB" sz="2400" dirty="0">
                <a:latin typeface="Times New Roman" pitchFamily="18" charset="0"/>
                <a:cs typeface="Times New Roman" pitchFamily="18" charset="0"/>
              </a:rPr>
              <a:t> de la </a:t>
            </a:r>
            <a:r>
              <a:rPr lang="en-GB" sz="2400" dirty="0" err="1">
                <a:latin typeface="Times New Roman" pitchFamily="18" charset="0"/>
                <a:cs typeface="Times New Roman" pitchFamily="18" charset="0"/>
              </a:rPr>
              <a:t>technologie</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deux</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créneaux</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porteurs</a:t>
            </a:r>
            <a:endParaRPr lang="fr-FR" sz="2400" dirty="0">
              <a:latin typeface="Times New Roman" pitchFamily="18" charset="0"/>
              <a:cs typeface="Times New Roman" pitchFamily="18" charset="0"/>
            </a:endParaRPr>
          </a:p>
        </p:txBody>
      </p:sp>
      <p:sp>
        <p:nvSpPr>
          <p:cNvPr id="3" name="Espace réservé du contenu 2"/>
          <p:cNvSpPr>
            <a:spLocks noGrp="1"/>
          </p:cNvSpPr>
          <p:nvPr>
            <p:ph idx="1"/>
          </p:nvPr>
        </p:nvSpPr>
        <p:spPr>
          <a:xfrm>
            <a:off x="457200" y="2058982"/>
            <a:ext cx="8229600" cy="4525963"/>
          </a:xfrm>
        </p:spPr>
        <p:txBody>
          <a:bodyPr>
            <a:normAutofit/>
          </a:bodyPr>
          <a:lstStyle/>
          <a:p>
            <a:pPr>
              <a:buNone/>
            </a:pPr>
            <a:r>
              <a:rPr lang="fr-FR" sz="1500" dirty="0" smtClean="0">
                <a:latin typeface="Times New Roman" pitchFamily="18" charset="0"/>
                <a:cs typeface="Times New Roman" pitchFamily="18" charset="0"/>
              </a:rPr>
              <a:t>Informatique: Les différents résultats lorsqu’on fait rêver un </a:t>
            </a:r>
            <a:r>
              <a:rPr lang="fr-FR" sz="1500" dirty="0" err="1" smtClean="0">
                <a:latin typeface="Times New Roman" pitchFamily="18" charset="0"/>
                <a:cs typeface="Times New Roman" pitchFamily="18" charset="0"/>
              </a:rPr>
              <a:t>geek</a:t>
            </a:r>
            <a:r>
              <a:rPr lang="fr-FR" sz="1500" dirty="0" smtClean="0">
                <a:latin typeface="Times New Roman" pitchFamily="18" charset="0"/>
                <a:cs typeface="Times New Roman" pitchFamily="18" charset="0"/>
              </a:rPr>
              <a:t>: (Prix moyen du PC 1500€)</a:t>
            </a:r>
          </a:p>
          <a:p>
            <a:pPr>
              <a:buNone/>
            </a:pPr>
            <a:endParaRPr lang="fr-FR" sz="1500" dirty="0" smtClean="0">
              <a:latin typeface="Times New Roman" pitchFamily="18" charset="0"/>
              <a:cs typeface="Times New Roman" pitchFamily="18" charset="0"/>
            </a:endParaRPr>
          </a:p>
        </p:txBody>
      </p:sp>
      <p:pic>
        <p:nvPicPr>
          <p:cNvPr id="7172" name="Picture 4" descr="C:\Users\Chantal\Desktop\Dossier wallart binomes\tuning-pc-tuning-dunites-centrales-geek-photo-L-6.jpeg"/>
          <p:cNvPicPr>
            <a:picLocks noChangeAspect="1" noChangeArrowheads="1"/>
          </p:cNvPicPr>
          <p:nvPr/>
        </p:nvPicPr>
        <p:blipFill>
          <a:blip r:embed="rId2"/>
          <a:srcRect/>
          <a:stretch>
            <a:fillRect/>
          </a:stretch>
        </p:blipFill>
        <p:spPr bwMode="auto">
          <a:xfrm>
            <a:off x="142844" y="3000372"/>
            <a:ext cx="4286247" cy="3214685"/>
          </a:xfrm>
          <a:prstGeom prst="rect">
            <a:avLst/>
          </a:prstGeom>
          <a:noFill/>
        </p:spPr>
      </p:pic>
      <p:pic>
        <p:nvPicPr>
          <p:cNvPr id="8194" name="Picture 2" descr="C:\Users\Chantal\Desktop\Dossier wallart binomes\395.jpg"/>
          <p:cNvPicPr>
            <a:picLocks noChangeAspect="1" noChangeArrowheads="1"/>
          </p:cNvPicPr>
          <p:nvPr/>
        </p:nvPicPr>
        <p:blipFill>
          <a:blip r:embed="rId3"/>
          <a:srcRect/>
          <a:stretch>
            <a:fillRect/>
          </a:stretch>
        </p:blipFill>
        <p:spPr bwMode="auto">
          <a:xfrm>
            <a:off x="4643438" y="3000372"/>
            <a:ext cx="4344937" cy="3584573"/>
          </a:xfrm>
          <a:prstGeom prst="rect">
            <a:avLst/>
          </a:prstGeom>
          <a:noFill/>
        </p:spPr>
      </p:pic>
      <p:sp>
        <p:nvSpPr>
          <p:cNvPr id="4" name="Espace réservé du numéro de diapositive 3"/>
          <p:cNvSpPr>
            <a:spLocks noGrp="1"/>
          </p:cNvSpPr>
          <p:nvPr>
            <p:ph type="sldNum" sz="quarter" idx="12"/>
          </p:nvPr>
        </p:nvSpPr>
        <p:spPr/>
        <p:txBody>
          <a:bodyPr/>
          <a:lstStyle/>
          <a:p>
            <a:fld id="{9B04A7D2-5F50-4CDF-97DF-9F3E4FBBC783}" type="slidenum">
              <a:rPr lang="fr-FR" smtClean="0"/>
              <a:pPr/>
              <a:t>26</a:t>
            </a:fld>
            <a:endParaRPr lang="fr-FR"/>
          </a:p>
        </p:txBody>
      </p:sp>
      <p:sp>
        <p:nvSpPr>
          <p:cNvPr id="5" name="Espace réservé du pied de page 4"/>
          <p:cNvSpPr>
            <a:spLocks noGrp="1"/>
          </p:cNvSpPr>
          <p:nvPr>
            <p:ph type="ftr" sz="quarter" idx="11"/>
          </p:nvPr>
        </p:nvSpPr>
        <p:spPr/>
        <p:txBody>
          <a:bodyPr/>
          <a:lstStyle/>
          <a:p>
            <a:r>
              <a:rPr lang="fr-FR" smtClean="0"/>
              <a:t>Nicolas PIGATI  -  Marie JACOB</a:t>
            </a:r>
            <a:endParaRPr lang="fr-FR"/>
          </a:p>
        </p:txBody>
      </p:sp>
      <p:pic>
        <p:nvPicPr>
          <p:cNvPr id="8" name="Image 7"/>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0" y="-243408"/>
            <a:ext cx="2507152" cy="2389629"/>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8904" y="413792"/>
            <a:ext cx="8229600" cy="1143000"/>
          </a:xfrm>
        </p:spPr>
        <p:txBody>
          <a:bodyPr vert="horz" lIns="91440" tIns="45720" rIns="91440" bIns="45720" rtlCol="0" anchor="ctr">
            <a:normAutofit/>
          </a:bodyPr>
          <a:lstStyle/>
          <a:p>
            <a:r>
              <a:rPr lang="en-GB" sz="2400" dirty="0">
                <a:latin typeface="Times New Roman" pitchFamily="18" charset="0"/>
                <a:cs typeface="Times New Roman" pitchFamily="18" charset="0"/>
              </a:rPr>
              <a:t>Les </a:t>
            </a:r>
            <a:r>
              <a:rPr lang="en-GB" sz="2400" dirty="0" err="1">
                <a:latin typeface="Times New Roman" pitchFamily="18" charset="0"/>
                <a:cs typeface="Times New Roman" pitchFamily="18" charset="0"/>
              </a:rPr>
              <a:t>produits</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hauts</a:t>
            </a:r>
            <a:r>
              <a:rPr lang="en-GB" sz="2400" dirty="0">
                <a:latin typeface="Times New Roman" pitchFamily="18" charset="0"/>
                <a:cs typeface="Times New Roman" pitchFamily="18" charset="0"/>
              </a:rPr>
              <a:t> de </a:t>
            </a:r>
            <a:r>
              <a:rPr lang="en-GB" sz="2400" dirty="0" err="1">
                <a:latin typeface="Times New Roman" pitchFamily="18" charset="0"/>
                <a:cs typeface="Times New Roman" pitchFamily="18" charset="0"/>
              </a:rPr>
              <a:t>gamme</a:t>
            </a:r>
            <a:r>
              <a:rPr lang="en-GB" sz="2400" dirty="0">
                <a:latin typeface="Times New Roman" pitchFamily="18" charset="0"/>
                <a:cs typeface="Times New Roman" pitchFamily="18" charset="0"/>
              </a:rPr>
              <a:t> et la </a:t>
            </a:r>
            <a:r>
              <a:rPr lang="en-GB" sz="2400" dirty="0" err="1">
                <a:latin typeface="Times New Roman" pitchFamily="18" charset="0"/>
                <a:cs typeface="Times New Roman" pitchFamily="18" charset="0"/>
              </a:rPr>
              <a:t>spécialisation</a:t>
            </a:r>
            <a:r>
              <a:rPr lang="en-GB" sz="2400" dirty="0">
                <a:latin typeface="Times New Roman" pitchFamily="18" charset="0"/>
                <a:cs typeface="Times New Roman" pitchFamily="18" charset="0"/>
              </a:rPr>
              <a:t> de la </a:t>
            </a:r>
            <a:r>
              <a:rPr lang="en-GB" sz="2400" dirty="0" err="1">
                <a:latin typeface="Times New Roman" pitchFamily="18" charset="0"/>
                <a:cs typeface="Times New Roman" pitchFamily="18" charset="0"/>
              </a:rPr>
              <a:t>technologie</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deux</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créneaux</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porteurs</a:t>
            </a:r>
            <a:endParaRPr lang="fr-FR" sz="2400" dirty="0">
              <a:latin typeface="Times New Roman" pitchFamily="18" charset="0"/>
              <a:cs typeface="Times New Roman" pitchFamily="18" charset="0"/>
            </a:endParaRPr>
          </a:p>
        </p:txBody>
      </p:sp>
      <p:sp>
        <p:nvSpPr>
          <p:cNvPr id="3" name="Espace réservé du contenu 2"/>
          <p:cNvSpPr>
            <a:spLocks noGrp="1"/>
          </p:cNvSpPr>
          <p:nvPr>
            <p:ph idx="1"/>
          </p:nvPr>
        </p:nvSpPr>
        <p:spPr>
          <a:xfrm>
            <a:off x="457200" y="2143397"/>
            <a:ext cx="8229600" cy="4525963"/>
          </a:xfrm>
        </p:spPr>
        <p:txBody>
          <a:bodyPr>
            <a:normAutofit/>
          </a:bodyPr>
          <a:lstStyle/>
          <a:p>
            <a:pPr>
              <a:buNone/>
            </a:pPr>
            <a:r>
              <a:rPr lang="fr-FR" sz="1500" dirty="0" smtClean="0">
                <a:latin typeface="Times New Roman" pitchFamily="18" charset="0"/>
                <a:cs typeface="Times New Roman" pitchFamily="18" charset="0"/>
              </a:rPr>
              <a:t>Informatique: Les différents résultats lorsqu’on fait rêver un </a:t>
            </a:r>
            <a:r>
              <a:rPr lang="fr-FR" sz="1500" dirty="0" err="1" smtClean="0">
                <a:latin typeface="Times New Roman" pitchFamily="18" charset="0"/>
                <a:cs typeface="Times New Roman" pitchFamily="18" charset="0"/>
              </a:rPr>
              <a:t>geek</a:t>
            </a:r>
            <a:r>
              <a:rPr lang="fr-FR" sz="1500" dirty="0" smtClean="0">
                <a:latin typeface="Times New Roman" pitchFamily="18" charset="0"/>
                <a:cs typeface="Times New Roman" pitchFamily="18" charset="0"/>
              </a:rPr>
              <a:t>: (Prix moyen du PC 1500€)</a:t>
            </a:r>
          </a:p>
          <a:p>
            <a:pPr>
              <a:buNone/>
            </a:pPr>
            <a:endParaRPr lang="fr-FR" sz="1500" dirty="0" smtClean="0">
              <a:latin typeface="Times New Roman" pitchFamily="18" charset="0"/>
              <a:cs typeface="Times New Roman" pitchFamily="18" charset="0"/>
            </a:endParaRPr>
          </a:p>
        </p:txBody>
      </p:sp>
      <p:pic>
        <p:nvPicPr>
          <p:cNvPr id="8195" name="Picture 3" descr="C:\Users\Chantal\Desktop\Dossier wallart binomes\pc tuning2.jpg"/>
          <p:cNvPicPr>
            <a:picLocks noChangeAspect="1" noChangeArrowheads="1"/>
          </p:cNvPicPr>
          <p:nvPr/>
        </p:nvPicPr>
        <p:blipFill>
          <a:blip r:embed="rId2"/>
          <a:srcRect/>
          <a:stretch>
            <a:fillRect/>
          </a:stretch>
        </p:blipFill>
        <p:spPr bwMode="auto">
          <a:xfrm>
            <a:off x="285720" y="2714620"/>
            <a:ext cx="3357586" cy="3945430"/>
          </a:xfrm>
          <a:prstGeom prst="rect">
            <a:avLst/>
          </a:prstGeom>
          <a:noFill/>
        </p:spPr>
      </p:pic>
      <p:pic>
        <p:nvPicPr>
          <p:cNvPr id="9218" name="Picture 2" descr="C:\Users\Chantal\Desktop\Dossier wallart binomes\boitier-chimera-tuning-pc,Q-D-252373-13.jpg"/>
          <p:cNvPicPr>
            <a:picLocks noChangeAspect="1" noChangeArrowheads="1"/>
          </p:cNvPicPr>
          <p:nvPr/>
        </p:nvPicPr>
        <p:blipFill>
          <a:blip r:embed="rId3"/>
          <a:srcRect/>
          <a:stretch>
            <a:fillRect/>
          </a:stretch>
        </p:blipFill>
        <p:spPr bwMode="auto">
          <a:xfrm>
            <a:off x="3714744" y="2714620"/>
            <a:ext cx="5231037" cy="3929090"/>
          </a:xfrm>
          <a:prstGeom prst="rect">
            <a:avLst/>
          </a:prstGeom>
          <a:noFill/>
        </p:spPr>
      </p:pic>
      <p:sp>
        <p:nvSpPr>
          <p:cNvPr id="4" name="Espace réservé du numéro de diapositive 3"/>
          <p:cNvSpPr>
            <a:spLocks noGrp="1"/>
          </p:cNvSpPr>
          <p:nvPr>
            <p:ph type="sldNum" sz="quarter" idx="12"/>
          </p:nvPr>
        </p:nvSpPr>
        <p:spPr/>
        <p:txBody>
          <a:bodyPr/>
          <a:lstStyle/>
          <a:p>
            <a:fld id="{9B04A7D2-5F50-4CDF-97DF-9F3E4FBBC783}" type="slidenum">
              <a:rPr lang="fr-FR" smtClean="0"/>
              <a:pPr/>
              <a:t>27</a:t>
            </a:fld>
            <a:endParaRPr lang="fr-FR"/>
          </a:p>
        </p:txBody>
      </p:sp>
      <p:sp>
        <p:nvSpPr>
          <p:cNvPr id="5" name="Espace réservé du pied de page 4"/>
          <p:cNvSpPr>
            <a:spLocks noGrp="1"/>
          </p:cNvSpPr>
          <p:nvPr>
            <p:ph type="ftr" sz="quarter" idx="11"/>
          </p:nvPr>
        </p:nvSpPr>
        <p:spPr/>
        <p:txBody>
          <a:bodyPr/>
          <a:lstStyle/>
          <a:p>
            <a:r>
              <a:rPr lang="fr-FR" smtClean="0"/>
              <a:t>Nicolas PIGATI  -  Marie JACOB</a:t>
            </a:r>
            <a:endParaRPr lang="fr-FR"/>
          </a:p>
        </p:txBody>
      </p:sp>
      <p:pic>
        <p:nvPicPr>
          <p:cNvPr id="8" name="Image 7"/>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0" y="-243408"/>
            <a:ext cx="2507152" cy="2389629"/>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8904" y="413792"/>
            <a:ext cx="8229600" cy="1143000"/>
          </a:xfrm>
        </p:spPr>
        <p:txBody>
          <a:bodyPr vert="horz" lIns="91440" tIns="45720" rIns="91440" bIns="45720" rtlCol="0" anchor="ctr">
            <a:normAutofit/>
          </a:bodyPr>
          <a:lstStyle/>
          <a:p>
            <a:r>
              <a:rPr lang="en-GB" sz="2400" dirty="0">
                <a:latin typeface="Times New Roman" pitchFamily="18" charset="0"/>
                <a:cs typeface="Times New Roman" pitchFamily="18" charset="0"/>
              </a:rPr>
              <a:t>Les </a:t>
            </a:r>
            <a:r>
              <a:rPr lang="en-GB" sz="2400" dirty="0" err="1">
                <a:latin typeface="Times New Roman" pitchFamily="18" charset="0"/>
                <a:cs typeface="Times New Roman" pitchFamily="18" charset="0"/>
              </a:rPr>
              <a:t>produits</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hauts</a:t>
            </a:r>
            <a:r>
              <a:rPr lang="en-GB" sz="2400" dirty="0">
                <a:latin typeface="Times New Roman" pitchFamily="18" charset="0"/>
                <a:cs typeface="Times New Roman" pitchFamily="18" charset="0"/>
              </a:rPr>
              <a:t> de </a:t>
            </a:r>
            <a:r>
              <a:rPr lang="en-GB" sz="2400" dirty="0" err="1">
                <a:latin typeface="Times New Roman" pitchFamily="18" charset="0"/>
                <a:cs typeface="Times New Roman" pitchFamily="18" charset="0"/>
              </a:rPr>
              <a:t>gamme</a:t>
            </a:r>
            <a:r>
              <a:rPr lang="en-GB" sz="2400" dirty="0">
                <a:latin typeface="Times New Roman" pitchFamily="18" charset="0"/>
                <a:cs typeface="Times New Roman" pitchFamily="18" charset="0"/>
              </a:rPr>
              <a:t> et la </a:t>
            </a:r>
            <a:r>
              <a:rPr lang="en-GB" sz="2400" dirty="0" err="1">
                <a:latin typeface="Times New Roman" pitchFamily="18" charset="0"/>
                <a:cs typeface="Times New Roman" pitchFamily="18" charset="0"/>
              </a:rPr>
              <a:t>spécialisation</a:t>
            </a:r>
            <a:r>
              <a:rPr lang="en-GB" sz="2400" dirty="0">
                <a:latin typeface="Times New Roman" pitchFamily="18" charset="0"/>
                <a:cs typeface="Times New Roman" pitchFamily="18" charset="0"/>
              </a:rPr>
              <a:t> de la </a:t>
            </a:r>
            <a:r>
              <a:rPr lang="en-GB" sz="2400" dirty="0" err="1">
                <a:latin typeface="Times New Roman" pitchFamily="18" charset="0"/>
                <a:cs typeface="Times New Roman" pitchFamily="18" charset="0"/>
              </a:rPr>
              <a:t>technologie</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deux</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créneaux</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porteurs</a:t>
            </a:r>
            <a:endParaRPr lang="fr-FR" sz="2400" dirty="0">
              <a:latin typeface="Times New Roman" pitchFamily="18" charset="0"/>
              <a:cs typeface="Times New Roman" pitchFamily="18" charset="0"/>
            </a:endParaRPr>
          </a:p>
        </p:txBody>
      </p:sp>
      <p:sp>
        <p:nvSpPr>
          <p:cNvPr id="3" name="Espace réservé du contenu 2"/>
          <p:cNvSpPr>
            <a:spLocks noGrp="1"/>
          </p:cNvSpPr>
          <p:nvPr>
            <p:ph idx="1"/>
          </p:nvPr>
        </p:nvSpPr>
        <p:spPr>
          <a:xfrm>
            <a:off x="971600" y="2492896"/>
            <a:ext cx="7200800" cy="1656184"/>
          </a:xfrm>
          <a:ln>
            <a:solidFill>
              <a:schemeClr val="tx1"/>
            </a:solidFill>
          </a:ln>
        </p:spPr>
        <p:txBody>
          <a:bodyPr>
            <a:normAutofit/>
          </a:bodyPr>
          <a:lstStyle/>
          <a:p>
            <a:pPr marL="0" indent="0">
              <a:buNone/>
            </a:pPr>
            <a:r>
              <a:rPr lang="fr-FR" sz="1500" dirty="0" smtClean="0">
                <a:latin typeface="Times New Roman" pitchFamily="18" charset="0"/>
                <a:cs typeface="Times New Roman" pitchFamily="18" charset="0"/>
              </a:rPr>
              <a:t>Informatique: Les différents résultats lorsqu’on fait rêver un </a:t>
            </a:r>
            <a:r>
              <a:rPr lang="fr-FR" sz="1500" dirty="0" err="1" smtClean="0">
                <a:latin typeface="Times New Roman" pitchFamily="18" charset="0"/>
                <a:cs typeface="Times New Roman" pitchFamily="18" charset="0"/>
              </a:rPr>
              <a:t>geek</a:t>
            </a:r>
            <a:r>
              <a:rPr lang="fr-FR" sz="1500" dirty="0" smtClean="0">
                <a:latin typeface="Times New Roman" pitchFamily="18" charset="0"/>
                <a:cs typeface="Times New Roman" pitchFamily="18" charset="0"/>
              </a:rPr>
              <a:t>: (Prix moyen du PC 1500€).</a:t>
            </a:r>
          </a:p>
          <a:p>
            <a:pPr>
              <a:buNone/>
            </a:pPr>
            <a:endParaRPr lang="fr-FR" sz="1500" dirty="0" smtClean="0">
              <a:latin typeface="Times New Roman" pitchFamily="18" charset="0"/>
              <a:cs typeface="Times New Roman" pitchFamily="18" charset="0"/>
            </a:endParaRPr>
          </a:p>
          <a:p>
            <a:pPr marL="0" indent="0">
              <a:buNone/>
              <a:tabLst>
                <a:tab pos="0" algn="l"/>
              </a:tabLst>
            </a:pPr>
            <a:r>
              <a:rPr lang="fr-FR" sz="1500" dirty="0" smtClean="0">
                <a:latin typeface="Times New Roman" pitchFamily="18" charset="0"/>
                <a:cs typeface="Times New Roman" pitchFamily="18" charset="0"/>
              </a:rPr>
              <a:t>Un </a:t>
            </a:r>
            <a:r>
              <a:rPr lang="fr-FR" sz="1500" dirty="0" err="1" smtClean="0">
                <a:latin typeface="Times New Roman" pitchFamily="18" charset="0"/>
                <a:cs typeface="Times New Roman" pitchFamily="18" charset="0"/>
              </a:rPr>
              <a:t>geek</a:t>
            </a:r>
            <a:r>
              <a:rPr lang="fr-FR" sz="1500" dirty="0" smtClean="0">
                <a:latin typeface="Times New Roman" pitchFamily="18" charset="0"/>
                <a:cs typeface="Times New Roman" pitchFamily="18" charset="0"/>
              </a:rPr>
              <a:t> ne recule devant rien pour assouvir sa passion. Il peux dépenser beaucoup d’argent dedans. Il essaiera d’avoir les meilleurs composants pour sa machine en premier, après si il est créatif, il essaiera de modifier les éléments de son PC pour en faire une « œuvre d’art ».</a:t>
            </a:r>
          </a:p>
          <a:p>
            <a:pPr>
              <a:buNone/>
            </a:pPr>
            <a:endParaRPr lang="fr-FR" sz="1500" dirty="0" smtClean="0">
              <a:latin typeface="Times New Roman" pitchFamily="18" charset="0"/>
              <a:cs typeface="Times New Roman" pitchFamily="18" charset="0"/>
            </a:endParaRPr>
          </a:p>
        </p:txBody>
      </p:sp>
      <p:sp>
        <p:nvSpPr>
          <p:cNvPr id="4" name="Espace réservé du numéro de diapositive 3"/>
          <p:cNvSpPr>
            <a:spLocks noGrp="1"/>
          </p:cNvSpPr>
          <p:nvPr>
            <p:ph type="sldNum" sz="quarter" idx="12"/>
          </p:nvPr>
        </p:nvSpPr>
        <p:spPr/>
        <p:txBody>
          <a:bodyPr/>
          <a:lstStyle/>
          <a:p>
            <a:fld id="{9B04A7D2-5F50-4CDF-97DF-9F3E4FBBC783}" type="slidenum">
              <a:rPr lang="fr-FR" smtClean="0"/>
              <a:pPr/>
              <a:t>28</a:t>
            </a:fld>
            <a:endParaRPr lang="fr-FR"/>
          </a:p>
        </p:txBody>
      </p:sp>
      <p:sp>
        <p:nvSpPr>
          <p:cNvPr id="5" name="Espace réservé du pied de page 4"/>
          <p:cNvSpPr>
            <a:spLocks noGrp="1"/>
          </p:cNvSpPr>
          <p:nvPr>
            <p:ph type="ftr" sz="quarter" idx="11"/>
          </p:nvPr>
        </p:nvSpPr>
        <p:spPr/>
        <p:txBody>
          <a:bodyPr/>
          <a:lstStyle/>
          <a:p>
            <a:r>
              <a:rPr lang="fr-FR" smtClean="0"/>
              <a:t>Nicolas PIGATI  -  Marie JACOB</a:t>
            </a:r>
            <a:endParaRPr lang="fr-FR"/>
          </a:p>
        </p:txBody>
      </p:sp>
      <p:pic>
        <p:nvPicPr>
          <p:cNvPr id="6" name="Image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0" y="-243408"/>
            <a:ext cx="2507152" cy="2389629"/>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8904" y="413792"/>
            <a:ext cx="8229600" cy="1143000"/>
          </a:xfrm>
        </p:spPr>
        <p:txBody>
          <a:bodyPr vert="horz" lIns="91440" tIns="45720" rIns="91440" bIns="45720" rtlCol="0" anchor="ctr">
            <a:normAutofit/>
          </a:bodyPr>
          <a:lstStyle/>
          <a:p>
            <a:r>
              <a:rPr lang="en-GB" sz="2400" dirty="0">
                <a:latin typeface="Times New Roman" pitchFamily="18" charset="0"/>
                <a:cs typeface="Times New Roman" pitchFamily="18" charset="0"/>
              </a:rPr>
              <a:t>Les </a:t>
            </a:r>
            <a:r>
              <a:rPr lang="en-GB" sz="2400" dirty="0" err="1">
                <a:latin typeface="Times New Roman" pitchFamily="18" charset="0"/>
                <a:cs typeface="Times New Roman" pitchFamily="18" charset="0"/>
              </a:rPr>
              <a:t>produits</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hauts</a:t>
            </a:r>
            <a:r>
              <a:rPr lang="en-GB" sz="2400" dirty="0">
                <a:latin typeface="Times New Roman" pitchFamily="18" charset="0"/>
                <a:cs typeface="Times New Roman" pitchFamily="18" charset="0"/>
              </a:rPr>
              <a:t> de </a:t>
            </a:r>
            <a:r>
              <a:rPr lang="en-GB" sz="2400" dirty="0" err="1">
                <a:latin typeface="Times New Roman" pitchFamily="18" charset="0"/>
                <a:cs typeface="Times New Roman" pitchFamily="18" charset="0"/>
              </a:rPr>
              <a:t>gamme</a:t>
            </a:r>
            <a:r>
              <a:rPr lang="en-GB" sz="2400" dirty="0">
                <a:latin typeface="Times New Roman" pitchFamily="18" charset="0"/>
                <a:cs typeface="Times New Roman" pitchFamily="18" charset="0"/>
              </a:rPr>
              <a:t> et la </a:t>
            </a:r>
            <a:r>
              <a:rPr lang="en-GB" sz="2400" dirty="0" err="1">
                <a:latin typeface="Times New Roman" pitchFamily="18" charset="0"/>
                <a:cs typeface="Times New Roman" pitchFamily="18" charset="0"/>
              </a:rPr>
              <a:t>spécialisation</a:t>
            </a:r>
            <a:r>
              <a:rPr lang="en-GB" sz="2400" dirty="0">
                <a:latin typeface="Times New Roman" pitchFamily="18" charset="0"/>
                <a:cs typeface="Times New Roman" pitchFamily="18" charset="0"/>
              </a:rPr>
              <a:t> de la </a:t>
            </a:r>
            <a:r>
              <a:rPr lang="en-GB" sz="2400" dirty="0" err="1">
                <a:latin typeface="Times New Roman" pitchFamily="18" charset="0"/>
                <a:cs typeface="Times New Roman" pitchFamily="18" charset="0"/>
              </a:rPr>
              <a:t>technologie</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deux</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créneaux</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porteurs</a:t>
            </a:r>
            <a:endParaRPr lang="fr-FR" sz="2400" dirty="0">
              <a:latin typeface="Times New Roman" pitchFamily="18" charset="0"/>
              <a:cs typeface="Times New Roman" pitchFamily="18" charset="0"/>
            </a:endParaRPr>
          </a:p>
        </p:txBody>
      </p:sp>
      <p:sp>
        <p:nvSpPr>
          <p:cNvPr id="3" name="Espace réservé du contenu 2"/>
          <p:cNvSpPr>
            <a:spLocks noGrp="1"/>
          </p:cNvSpPr>
          <p:nvPr>
            <p:ph idx="1"/>
          </p:nvPr>
        </p:nvSpPr>
        <p:spPr>
          <a:xfrm>
            <a:off x="971600" y="2154560"/>
            <a:ext cx="7200800" cy="2714600"/>
          </a:xfrm>
          <a:ln>
            <a:solidFill>
              <a:schemeClr val="tx1"/>
            </a:solidFill>
          </a:ln>
        </p:spPr>
        <p:txBody>
          <a:bodyPr anchor="ctr">
            <a:normAutofit/>
          </a:bodyPr>
          <a:lstStyle/>
          <a:p>
            <a:pPr algn="just">
              <a:buNone/>
            </a:pPr>
            <a:r>
              <a:rPr lang="fr-FR" sz="1500" dirty="0" smtClean="0">
                <a:latin typeface="Times New Roman" pitchFamily="18" charset="0"/>
                <a:cs typeface="Times New Roman" pitchFamily="18" charset="0"/>
              </a:rPr>
              <a:t>Informatique:</a:t>
            </a:r>
          </a:p>
          <a:p>
            <a:pPr algn="just">
              <a:buNone/>
            </a:pPr>
            <a:r>
              <a:rPr lang="fr-FR" sz="1500" dirty="0" smtClean="0">
                <a:latin typeface="Times New Roman" pitchFamily="18" charset="0"/>
                <a:cs typeface="Times New Roman" pitchFamily="18" charset="0"/>
              </a:rPr>
              <a:t>Il faut faire attention au packaging et à l’aspect extérieur du produit. Il faut rendre le produit plus moderne et chic. Il faut qu’il soit agréable à regarder tout en étant attirant pour un connaisseur. Il faut mettre en avant les composants essentiels du produit final pour que les passionnés puissent reconnaitre facilement le type de composant ou le type de produit présenté.</a:t>
            </a:r>
          </a:p>
          <a:p>
            <a:pPr algn="just">
              <a:buNone/>
            </a:pPr>
            <a:endParaRPr lang="fr-FR" sz="1500" dirty="0" smtClean="0">
              <a:latin typeface="Times New Roman" pitchFamily="18" charset="0"/>
              <a:cs typeface="Times New Roman" pitchFamily="18" charset="0"/>
            </a:endParaRPr>
          </a:p>
          <a:p>
            <a:pPr algn="just">
              <a:buNone/>
            </a:pPr>
            <a:r>
              <a:rPr lang="fr-FR" sz="1500" dirty="0" smtClean="0">
                <a:latin typeface="Times New Roman" pitchFamily="18" charset="0"/>
                <a:cs typeface="Times New Roman" pitchFamily="18" charset="0"/>
              </a:rPr>
              <a:t>Avant les produits étaient vendus sans modifications d’ordre esthétique. Maintenant ne sont plus seulement des composants mais sont des produits à part entière. Il faut soigner l’esthétique de ces produits.</a:t>
            </a:r>
          </a:p>
        </p:txBody>
      </p:sp>
      <p:sp>
        <p:nvSpPr>
          <p:cNvPr id="4" name="Espace réservé du numéro de diapositive 3"/>
          <p:cNvSpPr>
            <a:spLocks noGrp="1"/>
          </p:cNvSpPr>
          <p:nvPr>
            <p:ph type="sldNum" sz="quarter" idx="12"/>
          </p:nvPr>
        </p:nvSpPr>
        <p:spPr/>
        <p:txBody>
          <a:bodyPr/>
          <a:lstStyle/>
          <a:p>
            <a:fld id="{9B04A7D2-5F50-4CDF-97DF-9F3E4FBBC783}" type="slidenum">
              <a:rPr lang="fr-FR" smtClean="0"/>
              <a:pPr/>
              <a:t>29</a:t>
            </a:fld>
            <a:endParaRPr lang="fr-FR"/>
          </a:p>
        </p:txBody>
      </p:sp>
      <p:sp>
        <p:nvSpPr>
          <p:cNvPr id="5" name="Espace réservé du pied de page 4"/>
          <p:cNvSpPr>
            <a:spLocks noGrp="1"/>
          </p:cNvSpPr>
          <p:nvPr>
            <p:ph type="ftr" sz="quarter" idx="11"/>
          </p:nvPr>
        </p:nvSpPr>
        <p:spPr/>
        <p:txBody>
          <a:bodyPr/>
          <a:lstStyle/>
          <a:p>
            <a:r>
              <a:rPr lang="fr-FR" smtClean="0"/>
              <a:t>Nicolas PIGATI  -  Marie JACOB</a:t>
            </a:r>
            <a:endParaRPr lang="fr-FR"/>
          </a:p>
        </p:txBody>
      </p:sp>
      <p:pic>
        <p:nvPicPr>
          <p:cNvPr id="6" name="Image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0" y="-243408"/>
            <a:ext cx="2507152" cy="238962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91440" tIns="45720" rIns="91440" bIns="45720" rtlCol="0" anchor="ctr">
            <a:normAutofit/>
          </a:bodyPr>
          <a:lstStyle/>
          <a:p>
            <a:r>
              <a:rPr lang="fr-FR" sz="3200" dirty="0">
                <a:latin typeface="Times New Roman" pitchFamily="18" charset="0"/>
                <a:cs typeface="Times New Roman" pitchFamily="18" charset="0"/>
              </a:rPr>
              <a:t>La communication</a:t>
            </a:r>
          </a:p>
        </p:txBody>
      </p:sp>
      <p:sp>
        <p:nvSpPr>
          <p:cNvPr id="3" name="Espace réservé du contenu 2"/>
          <p:cNvSpPr>
            <a:spLocks noGrp="1"/>
          </p:cNvSpPr>
          <p:nvPr>
            <p:ph idx="1"/>
          </p:nvPr>
        </p:nvSpPr>
        <p:spPr>
          <a:xfrm>
            <a:off x="971600" y="1866528"/>
            <a:ext cx="7200800" cy="3124944"/>
          </a:xfrm>
          <a:ln>
            <a:solidFill>
              <a:schemeClr val="tx1"/>
            </a:solidFill>
          </a:ln>
        </p:spPr>
        <p:txBody>
          <a:bodyPr anchor="ctr">
            <a:noAutofit/>
          </a:bodyPr>
          <a:lstStyle/>
          <a:p>
            <a:pPr algn="just">
              <a:buNone/>
            </a:pPr>
            <a:r>
              <a:rPr lang="fr-FR" sz="1500" dirty="0" smtClean="0">
                <a:latin typeface="Times New Roman" pitchFamily="18" charset="0"/>
                <a:cs typeface="Times New Roman" pitchFamily="18" charset="0"/>
              </a:rPr>
              <a:t>Utilisation des médias par les </a:t>
            </a:r>
            <a:r>
              <a:rPr lang="fr-FR" sz="1500" dirty="0" err="1" smtClean="0">
                <a:latin typeface="Times New Roman" pitchFamily="18" charset="0"/>
                <a:cs typeface="Times New Roman" pitchFamily="18" charset="0"/>
              </a:rPr>
              <a:t>geeks</a:t>
            </a:r>
            <a:r>
              <a:rPr lang="fr-FR" sz="1500" dirty="0" smtClean="0">
                <a:latin typeface="Times New Roman" pitchFamily="18" charset="0"/>
                <a:cs typeface="Times New Roman" pitchFamily="18" charset="0"/>
              </a:rPr>
              <a:t>:</a:t>
            </a:r>
          </a:p>
          <a:p>
            <a:pPr algn="just">
              <a:buNone/>
            </a:pPr>
            <a:endParaRPr lang="fr-FR" sz="1500" dirty="0" smtClean="0">
              <a:latin typeface="Times New Roman" pitchFamily="18" charset="0"/>
              <a:cs typeface="Times New Roman" pitchFamily="18" charset="0"/>
            </a:endParaRPr>
          </a:p>
          <a:p>
            <a:pPr algn="just"/>
            <a:r>
              <a:rPr lang="fr-FR" sz="1500" dirty="0" smtClean="0">
                <a:latin typeface="Times New Roman" pitchFamily="18" charset="0"/>
                <a:cs typeface="Times New Roman" pitchFamily="18" charset="0"/>
              </a:rPr>
              <a:t>Les geeks vont principalement sur internet pour la recherche d’information. Ils trouvent tout ce qu’ils veulent sur internet (blogs et sites spécialisés, vidéos, </a:t>
            </a:r>
            <a:r>
              <a:rPr lang="fr-FR" sz="1500" dirty="0" err="1" smtClean="0">
                <a:latin typeface="Times New Roman" pitchFamily="18" charset="0"/>
                <a:cs typeface="Times New Roman" pitchFamily="18" charset="0"/>
              </a:rPr>
              <a:t>peer</a:t>
            </a:r>
            <a:r>
              <a:rPr lang="fr-FR" sz="1500" dirty="0" smtClean="0">
                <a:latin typeface="Times New Roman" pitchFamily="18" charset="0"/>
                <a:cs typeface="Times New Roman" pitchFamily="18" charset="0"/>
              </a:rPr>
              <a:t> to </a:t>
            </a:r>
            <a:r>
              <a:rPr lang="fr-FR" sz="1500" dirty="0" err="1" smtClean="0">
                <a:latin typeface="Times New Roman" pitchFamily="18" charset="0"/>
                <a:cs typeface="Times New Roman" pitchFamily="18" charset="0"/>
              </a:rPr>
              <a:t>peer</a:t>
            </a:r>
            <a:r>
              <a:rPr lang="fr-FR" sz="1500" dirty="0" smtClean="0">
                <a:latin typeface="Times New Roman" pitchFamily="18" charset="0"/>
                <a:cs typeface="Times New Roman" pitchFamily="18" charset="0"/>
              </a:rPr>
              <a:t>).</a:t>
            </a:r>
          </a:p>
          <a:p>
            <a:pPr algn="just"/>
            <a:r>
              <a:rPr lang="fr-FR" sz="1500" dirty="0" smtClean="0">
                <a:latin typeface="Times New Roman" pitchFamily="18" charset="0"/>
                <a:cs typeface="Times New Roman" pitchFamily="18" charset="0"/>
              </a:rPr>
              <a:t>Le </a:t>
            </a:r>
            <a:r>
              <a:rPr lang="fr-FR" sz="1500" dirty="0" err="1" smtClean="0">
                <a:latin typeface="Times New Roman" pitchFamily="18" charset="0"/>
                <a:cs typeface="Times New Roman" pitchFamily="18" charset="0"/>
              </a:rPr>
              <a:t>geek</a:t>
            </a:r>
            <a:r>
              <a:rPr lang="fr-FR" sz="1500" dirty="0" smtClean="0">
                <a:latin typeface="Times New Roman" pitchFamily="18" charset="0"/>
                <a:cs typeface="Times New Roman" pitchFamily="18" charset="0"/>
              </a:rPr>
              <a:t> est un peu collectionneur, par conséquent, il va aussi chercher les informations sur la presse papier (magasines, mangas, livres).</a:t>
            </a:r>
          </a:p>
          <a:p>
            <a:pPr algn="just"/>
            <a:r>
              <a:rPr lang="fr-FR" sz="1500" dirty="0" smtClean="0">
                <a:latin typeface="Times New Roman" pitchFamily="18" charset="0"/>
                <a:cs typeface="Times New Roman" pitchFamily="18" charset="0"/>
              </a:rPr>
              <a:t>Les geeks qui sont cinéphiles préfèrent voir leur film préféré au cinéma pour la première fois au cinéma plutôt que de le télécharger.</a:t>
            </a:r>
          </a:p>
          <a:p>
            <a:pPr marL="0" indent="0" algn="just">
              <a:buNone/>
            </a:pPr>
            <a:endParaRPr lang="fr-FR" sz="1500" dirty="0" smtClean="0">
              <a:latin typeface="Times New Roman" pitchFamily="18" charset="0"/>
              <a:cs typeface="Times New Roman" pitchFamily="18" charset="0"/>
            </a:endParaRPr>
          </a:p>
          <a:p>
            <a:pPr algn="just">
              <a:buNone/>
            </a:pPr>
            <a:r>
              <a:rPr lang="fr-FR" sz="1500" dirty="0" smtClean="0">
                <a:latin typeface="Times New Roman" pitchFamily="18" charset="0"/>
                <a:cs typeface="Times New Roman" pitchFamily="18" charset="0"/>
              </a:rPr>
              <a:t>Puis quand la version boite de ce film est mise en vente, il va aller l’acheter même si il a téléchargé le film illégalement.</a:t>
            </a:r>
          </a:p>
        </p:txBody>
      </p:sp>
      <p:sp>
        <p:nvSpPr>
          <p:cNvPr id="4" name="Espace réservé du numéro de diapositive 3"/>
          <p:cNvSpPr>
            <a:spLocks noGrp="1"/>
          </p:cNvSpPr>
          <p:nvPr>
            <p:ph type="sldNum" sz="quarter" idx="12"/>
          </p:nvPr>
        </p:nvSpPr>
        <p:spPr/>
        <p:txBody>
          <a:bodyPr/>
          <a:lstStyle/>
          <a:p>
            <a:fld id="{9B04A7D2-5F50-4CDF-97DF-9F3E4FBBC783}" type="slidenum">
              <a:rPr lang="fr-FR" smtClean="0"/>
              <a:pPr/>
              <a:t>3</a:t>
            </a:fld>
            <a:endParaRPr lang="fr-FR"/>
          </a:p>
        </p:txBody>
      </p:sp>
      <p:sp>
        <p:nvSpPr>
          <p:cNvPr id="5" name="Espace réservé du pied de page 4"/>
          <p:cNvSpPr>
            <a:spLocks noGrp="1"/>
          </p:cNvSpPr>
          <p:nvPr>
            <p:ph type="ftr" sz="quarter" idx="11"/>
          </p:nvPr>
        </p:nvSpPr>
        <p:spPr/>
        <p:txBody>
          <a:bodyPr/>
          <a:lstStyle/>
          <a:p>
            <a:r>
              <a:rPr lang="fr-FR" smtClean="0"/>
              <a:t>Nicolas PIGATI  -  Marie JACOB</a:t>
            </a:r>
            <a:endParaRPr lang="fr-FR"/>
          </a:p>
        </p:txBody>
      </p:sp>
      <p:pic>
        <p:nvPicPr>
          <p:cNvPr id="6" name="Image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0" y="-243408"/>
            <a:ext cx="2507152" cy="2389629"/>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6896" y="413792"/>
            <a:ext cx="8229600" cy="1143000"/>
          </a:xfrm>
        </p:spPr>
        <p:txBody>
          <a:bodyPr vert="horz" lIns="91440" tIns="45720" rIns="91440" bIns="45720" rtlCol="0" anchor="ctr">
            <a:normAutofit/>
          </a:bodyPr>
          <a:lstStyle/>
          <a:p>
            <a:r>
              <a:rPr lang="en-GB" sz="2400" dirty="0">
                <a:latin typeface="Times New Roman" pitchFamily="18" charset="0"/>
                <a:cs typeface="Times New Roman" pitchFamily="18" charset="0"/>
              </a:rPr>
              <a:t>Les </a:t>
            </a:r>
            <a:r>
              <a:rPr lang="en-GB" sz="2400" dirty="0" err="1">
                <a:latin typeface="Times New Roman" pitchFamily="18" charset="0"/>
                <a:cs typeface="Times New Roman" pitchFamily="18" charset="0"/>
              </a:rPr>
              <a:t>produits</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hauts</a:t>
            </a:r>
            <a:r>
              <a:rPr lang="en-GB" sz="2400" dirty="0">
                <a:latin typeface="Times New Roman" pitchFamily="18" charset="0"/>
                <a:cs typeface="Times New Roman" pitchFamily="18" charset="0"/>
              </a:rPr>
              <a:t> de </a:t>
            </a:r>
            <a:r>
              <a:rPr lang="en-GB" sz="2400" dirty="0" err="1">
                <a:latin typeface="Times New Roman" pitchFamily="18" charset="0"/>
                <a:cs typeface="Times New Roman" pitchFamily="18" charset="0"/>
              </a:rPr>
              <a:t>gamme</a:t>
            </a:r>
            <a:r>
              <a:rPr lang="en-GB" sz="2400" dirty="0">
                <a:latin typeface="Times New Roman" pitchFamily="18" charset="0"/>
                <a:cs typeface="Times New Roman" pitchFamily="18" charset="0"/>
              </a:rPr>
              <a:t> et la </a:t>
            </a:r>
            <a:r>
              <a:rPr lang="en-GB" sz="2400" dirty="0" err="1">
                <a:latin typeface="Times New Roman" pitchFamily="18" charset="0"/>
                <a:cs typeface="Times New Roman" pitchFamily="18" charset="0"/>
              </a:rPr>
              <a:t>spécialisation</a:t>
            </a:r>
            <a:r>
              <a:rPr lang="en-GB" sz="2400" dirty="0">
                <a:latin typeface="Times New Roman" pitchFamily="18" charset="0"/>
                <a:cs typeface="Times New Roman" pitchFamily="18" charset="0"/>
              </a:rPr>
              <a:t> de la </a:t>
            </a:r>
            <a:r>
              <a:rPr lang="en-GB" sz="2400" dirty="0" err="1">
                <a:latin typeface="Times New Roman" pitchFamily="18" charset="0"/>
                <a:cs typeface="Times New Roman" pitchFamily="18" charset="0"/>
              </a:rPr>
              <a:t>technologie</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deux</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créneaux</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porteurs</a:t>
            </a:r>
            <a:endParaRPr lang="fr-FR" sz="2400" dirty="0">
              <a:latin typeface="Times New Roman" pitchFamily="18" charset="0"/>
              <a:cs typeface="Times New Roman" pitchFamily="18" charset="0"/>
            </a:endParaRPr>
          </a:p>
        </p:txBody>
      </p:sp>
      <p:sp>
        <p:nvSpPr>
          <p:cNvPr id="3" name="Espace réservé du contenu 2"/>
          <p:cNvSpPr>
            <a:spLocks noGrp="1"/>
          </p:cNvSpPr>
          <p:nvPr>
            <p:ph idx="1"/>
          </p:nvPr>
        </p:nvSpPr>
        <p:spPr>
          <a:xfrm>
            <a:off x="457200" y="2332037"/>
            <a:ext cx="8229600" cy="4525963"/>
          </a:xfrm>
        </p:spPr>
        <p:txBody>
          <a:bodyPr>
            <a:normAutofit/>
          </a:bodyPr>
          <a:lstStyle/>
          <a:p>
            <a:pPr>
              <a:buNone/>
            </a:pPr>
            <a:r>
              <a:rPr lang="fr-FR" sz="1500" dirty="0" smtClean="0">
                <a:latin typeface="Times New Roman" pitchFamily="18" charset="0"/>
                <a:cs typeface="Times New Roman" pitchFamily="18" charset="0"/>
              </a:rPr>
              <a:t>Informatique: Exemple de produit avant/après.</a:t>
            </a:r>
          </a:p>
          <a:p>
            <a:pPr>
              <a:buNone/>
            </a:pPr>
            <a:endParaRPr lang="fr-FR" sz="1500" dirty="0" smtClean="0">
              <a:latin typeface="Times New Roman" pitchFamily="18" charset="0"/>
              <a:cs typeface="Times New Roman" pitchFamily="18" charset="0"/>
            </a:endParaRPr>
          </a:p>
          <a:p>
            <a:pPr>
              <a:buNone/>
            </a:pPr>
            <a:r>
              <a:rPr lang="fr-FR" sz="1500" dirty="0" smtClean="0">
                <a:latin typeface="Times New Roman" pitchFamily="18" charset="0"/>
                <a:cs typeface="Times New Roman" pitchFamily="18" charset="0"/>
              </a:rPr>
              <a:t>		Avant			Après</a:t>
            </a:r>
          </a:p>
        </p:txBody>
      </p:sp>
      <p:pic>
        <p:nvPicPr>
          <p:cNvPr id="4" name="Picture 2" descr="C:\Users\Chantal\Desktop\Dossier wallart binomes\geforce-gtx-560-ti-asus-msi-nvidia.jpg"/>
          <p:cNvPicPr>
            <a:picLocks noChangeAspect="1" noChangeArrowheads="1"/>
          </p:cNvPicPr>
          <p:nvPr/>
        </p:nvPicPr>
        <p:blipFill>
          <a:blip r:embed="rId2" cstate="print"/>
          <a:srcRect/>
          <a:stretch>
            <a:fillRect/>
          </a:stretch>
        </p:blipFill>
        <p:spPr bwMode="auto">
          <a:xfrm>
            <a:off x="3833389" y="3495719"/>
            <a:ext cx="5310611" cy="3362281"/>
          </a:xfrm>
          <a:prstGeom prst="rect">
            <a:avLst/>
          </a:prstGeom>
          <a:noFill/>
        </p:spPr>
      </p:pic>
      <p:pic>
        <p:nvPicPr>
          <p:cNvPr id="11266" name="Picture 2" descr="C:\Users\Chantal\Desktop\Dossier wallart binomes\LD0000618044.jpg"/>
          <p:cNvPicPr>
            <a:picLocks noChangeAspect="1" noChangeArrowheads="1"/>
          </p:cNvPicPr>
          <p:nvPr/>
        </p:nvPicPr>
        <p:blipFill>
          <a:blip r:embed="rId3"/>
          <a:srcRect/>
          <a:stretch>
            <a:fillRect/>
          </a:stretch>
        </p:blipFill>
        <p:spPr bwMode="auto">
          <a:xfrm>
            <a:off x="0" y="3286124"/>
            <a:ext cx="3571877" cy="3571876"/>
          </a:xfrm>
          <a:prstGeom prst="rect">
            <a:avLst/>
          </a:prstGeom>
          <a:noFill/>
        </p:spPr>
      </p:pic>
      <p:sp>
        <p:nvSpPr>
          <p:cNvPr id="5" name="Espace réservé du numéro de diapositive 4"/>
          <p:cNvSpPr>
            <a:spLocks noGrp="1"/>
          </p:cNvSpPr>
          <p:nvPr>
            <p:ph type="sldNum" sz="quarter" idx="12"/>
          </p:nvPr>
        </p:nvSpPr>
        <p:spPr/>
        <p:txBody>
          <a:bodyPr/>
          <a:lstStyle/>
          <a:p>
            <a:fld id="{9B04A7D2-5F50-4CDF-97DF-9F3E4FBBC783}" type="slidenum">
              <a:rPr lang="fr-FR" smtClean="0"/>
              <a:pPr/>
              <a:t>30</a:t>
            </a:fld>
            <a:endParaRPr lang="fr-FR"/>
          </a:p>
        </p:txBody>
      </p:sp>
      <p:sp>
        <p:nvSpPr>
          <p:cNvPr id="6" name="Espace réservé du pied de page 5"/>
          <p:cNvSpPr>
            <a:spLocks noGrp="1"/>
          </p:cNvSpPr>
          <p:nvPr>
            <p:ph type="ftr" sz="quarter" idx="11"/>
          </p:nvPr>
        </p:nvSpPr>
        <p:spPr/>
        <p:txBody>
          <a:bodyPr/>
          <a:lstStyle/>
          <a:p>
            <a:r>
              <a:rPr lang="fr-FR" smtClean="0"/>
              <a:t>Nicolas PIGATI  -  Marie JACOB</a:t>
            </a:r>
            <a:endParaRPr lang="fr-FR"/>
          </a:p>
        </p:txBody>
      </p:sp>
      <p:pic>
        <p:nvPicPr>
          <p:cNvPr id="8" name="Image 7"/>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0" y="-243408"/>
            <a:ext cx="2507152" cy="2389629"/>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Chantal\Desktop\Dossier wallart binomes\LD0000618044.jpg"/>
          <p:cNvPicPr>
            <a:picLocks noChangeAspect="1" noChangeArrowheads="1"/>
          </p:cNvPicPr>
          <p:nvPr/>
        </p:nvPicPr>
        <p:blipFill>
          <a:blip r:embed="rId2"/>
          <a:srcRect/>
          <a:stretch>
            <a:fillRect/>
          </a:stretch>
        </p:blipFill>
        <p:spPr bwMode="auto">
          <a:xfrm>
            <a:off x="0" y="3286124"/>
            <a:ext cx="3571877" cy="3571876"/>
          </a:xfrm>
          <a:prstGeom prst="rect">
            <a:avLst/>
          </a:prstGeom>
          <a:noFill/>
        </p:spPr>
      </p:pic>
      <p:sp>
        <p:nvSpPr>
          <p:cNvPr id="2" name="Titre 1"/>
          <p:cNvSpPr>
            <a:spLocks noGrp="1"/>
          </p:cNvSpPr>
          <p:nvPr>
            <p:ph type="title"/>
          </p:nvPr>
        </p:nvSpPr>
        <p:spPr>
          <a:xfrm>
            <a:off x="878904" y="413792"/>
            <a:ext cx="8229600" cy="1143000"/>
          </a:xfrm>
        </p:spPr>
        <p:txBody>
          <a:bodyPr vert="horz" lIns="91440" tIns="45720" rIns="91440" bIns="45720" rtlCol="0" anchor="ctr">
            <a:normAutofit/>
          </a:bodyPr>
          <a:lstStyle/>
          <a:p>
            <a:r>
              <a:rPr lang="en-GB" sz="2400" dirty="0">
                <a:latin typeface="Times New Roman" pitchFamily="18" charset="0"/>
                <a:cs typeface="Times New Roman" pitchFamily="18" charset="0"/>
              </a:rPr>
              <a:t>Les </a:t>
            </a:r>
            <a:r>
              <a:rPr lang="en-GB" sz="2400" dirty="0" err="1">
                <a:latin typeface="Times New Roman" pitchFamily="18" charset="0"/>
                <a:cs typeface="Times New Roman" pitchFamily="18" charset="0"/>
              </a:rPr>
              <a:t>produits</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hauts</a:t>
            </a:r>
            <a:r>
              <a:rPr lang="en-GB" sz="2400" dirty="0">
                <a:latin typeface="Times New Roman" pitchFamily="18" charset="0"/>
                <a:cs typeface="Times New Roman" pitchFamily="18" charset="0"/>
              </a:rPr>
              <a:t> de </a:t>
            </a:r>
            <a:r>
              <a:rPr lang="en-GB" sz="2400" dirty="0" err="1">
                <a:latin typeface="Times New Roman" pitchFamily="18" charset="0"/>
                <a:cs typeface="Times New Roman" pitchFamily="18" charset="0"/>
              </a:rPr>
              <a:t>gamme</a:t>
            </a:r>
            <a:r>
              <a:rPr lang="en-GB" sz="2400" dirty="0">
                <a:latin typeface="Times New Roman" pitchFamily="18" charset="0"/>
                <a:cs typeface="Times New Roman" pitchFamily="18" charset="0"/>
              </a:rPr>
              <a:t> et la </a:t>
            </a:r>
            <a:r>
              <a:rPr lang="en-GB" sz="2400" dirty="0" err="1">
                <a:latin typeface="Times New Roman" pitchFamily="18" charset="0"/>
                <a:cs typeface="Times New Roman" pitchFamily="18" charset="0"/>
              </a:rPr>
              <a:t>spécialisation</a:t>
            </a:r>
            <a:r>
              <a:rPr lang="en-GB" sz="2400" dirty="0">
                <a:latin typeface="Times New Roman" pitchFamily="18" charset="0"/>
                <a:cs typeface="Times New Roman" pitchFamily="18" charset="0"/>
              </a:rPr>
              <a:t> de la </a:t>
            </a:r>
            <a:r>
              <a:rPr lang="en-GB" sz="2400" dirty="0" err="1">
                <a:latin typeface="Times New Roman" pitchFamily="18" charset="0"/>
                <a:cs typeface="Times New Roman" pitchFamily="18" charset="0"/>
              </a:rPr>
              <a:t>technologie</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deux</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créneaux</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porteurs</a:t>
            </a:r>
            <a:endParaRPr lang="fr-FR" sz="2400" dirty="0">
              <a:latin typeface="Times New Roman" pitchFamily="18" charset="0"/>
              <a:cs typeface="Times New Roman" pitchFamily="18" charset="0"/>
            </a:endParaRPr>
          </a:p>
        </p:txBody>
      </p:sp>
      <p:sp>
        <p:nvSpPr>
          <p:cNvPr id="3" name="Espace réservé du contenu 2"/>
          <p:cNvSpPr>
            <a:spLocks noGrp="1"/>
          </p:cNvSpPr>
          <p:nvPr>
            <p:ph idx="1"/>
          </p:nvPr>
        </p:nvSpPr>
        <p:spPr>
          <a:xfrm>
            <a:off x="457200" y="2564904"/>
            <a:ext cx="8229600" cy="4525963"/>
          </a:xfrm>
        </p:spPr>
        <p:txBody>
          <a:bodyPr>
            <a:normAutofit/>
          </a:bodyPr>
          <a:lstStyle/>
          <a:p>
            <a:pPr>
              <a:buNone/>
            </a:pPr>
            <a:r>
              <a:rPr lang="fr-FR" sz="1500" dirty="0" smtClean="0">
                <a:latin typeface="Times New Roman" pitchFamily="18" charset="0"/>
                <a:cs typeface="Times New Roman" pitchFamily="18" charset="0"/>
              </a:rPr>
              <a:t>Informatique:</a:t>
            </a:r>
          </a:p>
          <a:p>
            <a:pPr>
              <a:buNone/>
            </a:pPr>
            <a:r>
              <a:rPr lang="fr-FR" sz="1500" dirty="0" smtClean="0">
                <a:latin typeface="Times New Roman" pitchFamily="18" charset="0"/>
                <a:cs typeface="Times New Roman" pitchFamily="18" charset="0"/>
              </a:rPr>
              <a:t>On est plus tenté d’acheter le produit de droite que le produit de gauche. Même si ils ont les caractéristiques.</a:t>
            </a:r>
          </a:p>
        </p:txBody>
      </p:sp>
      <p:pic>
        <p:nvPicPr>
          <p:cNvPr id="4" name="Picture 2" descr="C:\Users\Chantal\Desktop\Dossier wallart binomes\geforce-gtx-560-ti-asus-msi-nvidia.jpg"/>
          <p:cNvPicPr>
            <a:picLocks noChangeAspect="1" noChangeArrowheads="1"/>
          </p:cNvPicPr>
          <p:nvPr/>
        </p:nvPicPr>
        <p:blipFill>
          <a:blip r:embed="rId3" cstate="print"/>
          <a:srcRect/>
          <a:stretch>
            <a:fillRect/>
          </a:stretch>
        </p:blipFill>
        <p:spPr bwMode="auto">
          <a:xfrm>
            <a:off x="3833389" y="3495719"/>
            <a:ext cx="5310611" cy="3362281"/>
          </a:xfrm>
          <a:prstGeom prst="rect">
            <a:avLst/>
          </a:prstGeom>
          <a:noFill/>
        </p:spPr>
      </p:pic>
      <p:sp>
        <p:nvSpPr>
          <p:cNvPr id="5" name="Espace réservé du numéro de diapositive 4"/>
          <p:cNvSpPr>
            <a:spLocks noGrp="1"/>
          </p:cNvSpPr>
          <p:nvPr>
            <p:ph type="sldNum" sz="quarter" idx="12"/>
          </p:nvPr>
        </p:nvSpPr>
        <p:spPr/>
        <p:txBody>
          <a:bodyPr/>
          <a:lstStyle/>
          <a:p>
            <a:fld id="{9B04A7D2-5F50-4CDF-97DF-9F3E4FBBC783}" type="slidenum">
              <a:rPr lang="fr-FR" smtClean="0"/>
              <a:pPr/>
              <a:t>31</a:t>
            </a:fld>
            <a:endParaRPr lang="fr-FR"/>
          </a:p>
        </p:txBody>
      </p:sp>
      <p:sp>
        <p:nvSpPr>
          <p:cNvPr id="6" name="Espace réservé du pied de page 5"/>
          <p:cNvSpPr>
            <a:spLocks noGrp="1"/>
          </p:cNvSpPr>
          <p:nvPr>
            <p:ph type="ftr" sz="quarter" idx="11"/>
          </p:nvPr>
        </p:nvSpPr>
        <p:spPr/>
        <p:txBody>
          <a:bodyPr/>
          <a:lstStyle/>
          <a:p>
            <a:r>
              <a:rPr lang="fr-FR" smtClean="0"/>
              <a:t>Nicolas PIGATI  -  Marie JACOB</a:t>
            </a:r>
            <a:endParaRPr lang="fr-FR"/>
          </a:p>
        </p:txBody>
      </p:sp>
      <p:pic>
        <p:nvPicPr>
          <p:cNvPr id="8" name="Image 7"/>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0" y="-243408"/>
            <a:ext cx="2507152" cy="2389629"/>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413792"/>
            <a:ext cx="8229600" cy="1143000"/>
          </a:xfrm>
        </p:spPr>
        <p:txBody>
          <a:bodyPr vert="horz" lIns="91440" tIns="45720" rIns="91440" bIns="45720" rtlCol="0" anchor="ctr">
            <a:normAutofit/>
          </a:bodyPr>
          <a:lstStyle/>
          <a:p>
            <a:r>
              <a:rPr lang="en-GB" sz="2400" dirty="0">
                <a:latin typeface="Times New Roman" pitchFamily="18" charset="0"/>
                <a:cs typeface="Times New Roman" pitchFamily="18" charset="0"/>
              </a:rPr>
              <a:t>Les </a:t>
            </a:r>
            <a:r>
              <a:rPr lang="en-GB" sz="2400" dirty="0" err="1">
                <a:latin typeface="Times New Roman" pitchFamily="18" charset="0"/>
                <a:cs typeface="Times New Roman" pitchFamily="18" charset="0"/>
              </a:rPr>
              <a:t>produits</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hauts</a:t>
            </a:r>
            <a:r>
              <a:rPr lang="en-GB" sz="2400" dirty="0">
                <a:latin typeface="Times New Roman" pitchFamily="18" charset="0"/>
                <a:cs typeface="Times New Roman" pitchFamily="18" charset="0"/>
              </a:rPr>
              <a:t> de </a:t>
            </a:r>
            <a:r>
              <a:rPr lang="en-GB" sz="2400" dirty="0" err="1">
                <a:latin typeface="Times New Roman" pitchFamily="18" charset="0"/>
                <a:cs typeface="Times New Roman" pitchFamily="18" charset="0"/>
              </a:rPr>
              <a:t>gamme</a:t>
            </a:r>
            <a:r>
              <a:rPr lang="en-GB" sz="2400" dirty="0">
                <a:latin typeface="Times New Roman" pitchFamily="18" charset="0"/>
                <a:cs typeface="Times New Roman" pitchFamily="18" charset="0"/>
              </a:rPr>
              <a:t> et la </a:t>
            </a:r>
            <a:r>
              <a:rPr lang="en-GB" sz="2400" dirty="0" err="1">
                <a:latin typeface="Times New Roman" pitchFamily="18" charset="0"/>
                <a:cs typeface="Times New Roman" pitchFamily="18" charset="0"/>
              </a:rPr>
              <a:t>spécialisation</a:t>
            </a:r>
            <a:r>
              <a:rPr lang="en-GB" sz="2400" dirty="0">
                <a:latin typeface="Times New Roman" pitchFamily="18" charset="0"/>
                <a:cs typeface="Times New Roman" pitchFamily="18" charset="0"/>
              </a:rPr>
              <a:t> de la </a:t>
            </a:r>
            <a:r>
              <a:rPr lang="en-GB" sz="2400" dirty="0" err="1">
                <a:latin typeface="Times New Roman" pitchFamily="18" charset="0"/>
                <a:cs typeface="Times New Roman" pitchFamily="18" charset="0"/>
              </a:rPr>
              <a:t>technologie</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deux</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créneaux</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porteurs</a:t>
            </a:r>
            <a:endParaRPr lang="fr-FR" sz="2400" dirty="0">
              <a:latin typeface="Times New Roman" pitchFamily="18" charset="0"/>
              <a:cs typeface="Times New Roman" pitchFamily="18" charset="0"/>
            </a:endParaRPr>
          </a:p>
        </p:txBody>
      </p:sp>
      <p:sp>
        <p:nvSpPr>
          <p:cNvPr id="3" name="Espace réservé du contenu 2"/>
          <p:cNvSpPr>
            <a:spLocks noGrp="1"/>
          </p:cNvSpPr>
          <p:nvPr>
            <p:ph idx="1"/>
          </p:nvPr>
        </p:nvSpPr>
        <p:spPr>
          <a:xfrm>
            <a:off x="971600" y="2032248"/>
            <a:ext cx="7200800" cy="2764904"/>
          </a:xfrm>
          <a:ln>
            <a:solidFill>
              <a:schemeClr val="tx1"/>
            </a:solidFill>
          </a:ln>
        </p:spPr>
        <p:txBody>
          <a:bodyPr anchor="ctr">
            <a:normAutofit/>
          </a:bodyPr>
          <a:lstStyle/>
          <a:p>
            <a:pPr marL="422275" indent="-317500" algn="just">
              <a:lnSpc>
                <a:spcPct val="85000"/>
              </a:lnSpc>
              <a:spcAft>
                <a:spcPts val="1425"/>
              </a:spcAft>
              <a:buClr>
                <a:srgbClr val="0E594D"/>
              </a:buClr>
              <a:buSzPct val="100000"/>
              <a:buNone/>
              <a:tabLst>
                <a:tab pos="422275" algn="l"/>
                <a:tab pos="869950" algn="l"/>
                <a:tab pos="1319213" algn="l"/>
                <a:tab pos="1768475" algn="l"/>
                <a:tab pos="2217738" algn="l"/>
                <a:tab pos="2667000" algn="l"/>
                <a:tab pos="3116263" algn="l"/>
                <a:tab pos="3565525" algn="l"/>
                <a:tab pos="4014788" algn="l"/>
                <a:tab pos="4464050" algn="l"/>
                <a:tab pos="4913313" algn="l"/>
                <a:tab pos="5362575" algn="l"/>
                <a:tab pos="5811838" algn="l"/>
                <a:tab pos="6261100" algn="l"/>
                <a:tab pos="6710363" algn="l"/>
                <a:tab pos="7159625" algn="l"/>
                <a:tab pos="7608888" algn="l"/>
                <a:tab pos="8058150" algn="l"/>
                <a:tab pos="8507413" algn="l"/>
                <a:tab pos="8956675" algn="l"/>
                <a:tab pos="9405938" algn="l"/>
              </a:tabLst>
            </a:pPr>
            <a:r>
              <a:rPr lang="en-GB" sz="1500" dirty="0" smtClean="0">
                <a:solidFill>
                  <a:srgbClr val="000000"/>
                </a:solidFill>
                <a:latin typeface="Times New Roman" pitchFamily="18" charset="0"/>
                <a:cs typeface="Times New Roman" pitchFamily="18" charset="0"/>
              </a:rPr>
              <a:t>Les geeks </a:t>
            </a:r>
            <a:r>
              <a:rPr lang="en-GB" sz="1500" dirty="0" err="1" smtClean="0">
                <a:solidFill>
                  <a:srgbClr val="000000"/>
                </a:solidFill>
                <a:latin typeface="Times New Roman" pitchFamily="18" charset="0"/>
                <a:cs typeface="Times New Roman" pitchFamily="18" charset="0"/>
              </a:rPr>
              <a:t>sont</a:t>
            </a:r>
            <a:r>
              <a:rPr lang="en-GB" sz="1500" dirty="0" smtClean="0">
                <a:solidFill>
                  <a:srgbClr val="000000"/>
                </a:solidFill>
                <a:latin typeface="Times New Roman" pitchFamily="18" charset="0"/>
                <a:cs typeface="Times New Roman" pitchFamily="18" charset="0"/>
              </a:rPr>
              <a:t> </a:t>
            </a:r>
            <a:r>
              <a:rPr lang="en-GB" sz="1500" dirty="0" err="1" smtClean="0">
                <a:solidFill>
                  <a:srgbClr val="000000"/>
                </a:solidFill>
                <a:latin typeface="Times New Roman" pitchFamily="18" charset="0"/>
                <a:cs typeface="Times New Roman" pitchFamily="18" charset="0"/>
              </a:rPr>
              <a:t>attirés</a:t>
            </a:r>
            <a:r>
              <a:rPr lang="en-GB" sz="1500" dirty="0" smtClean="0">
                <a:solidFill>
                  <a:srgbClr val="000000"/>
                </a:solidFill>
                <a:latin typeface="Times New Roman" pitchFamily="18" charset="0"/>
                <a:cs typeface="Times New Roman" pitchFamily="18" charset="0"/>
              </a:rPr>
              <a:t> par tout </a:t>
            </a:r>
            <a:r>
              <a:rPr lang="en-GB" sz="1500" dirty="0" err="1" smtClean="0">
                <a:solidFill>
                  <a:srgbClr val="000000"/>
                </a:solidFill>
                <a:latin typeface="Times New Roman" pitchFamily="18" charset="0"/>
                <a:cs typeface="Times New Roman" pitchFamily="18" charset="0"/>
              </a:rPr>
              <a:t>ce</a:t>
            </a:r>
            <a:r>
              <a:rPr lang="en-GB" sz="1500" dirty="0" smtClean="0">
                <a:solidFill>
                  <a:srgbClr val="000000"/>
                </a:solidFill>
                <a:latin typeface="Times New Roman" pitchFamily="18" charset="0"/>
                <a:cs typeface="Times New Roman" pitchFamily="18" charset="0"/>
              </a:rPr>
              <a:t> qui </a:t>
            </a:r>
            <a:r>
              <a:rPr lang="en-GB" sz="1500" dirty="0" err="1" smtClean="0">
                <a:solidFill>
                  <a:srgbClr val="000000"/>
                </a:solidFill>
                <a:latin typeface="Times New Roman" pitchFamily="18" charset="0"/>
                <a:cs typeface="Times New Roman" pitchFamily="18" charset="0"/>
              </a:rPr>
              <a:t>est</a:t>
            </a:r>
            <a:r>
              <a:rPr lang="en-GB" sz="1500" dirty="0" smtClean="0">
                <a:solidFill>
                  <a:srgbClr val="000000"/>
                </a:solidFill>
                <a:latin typeface="Times New Roman" pitchFamily="18" charset="0"/>
                <a:cs typeface="Times New Roman" pitchFamily="18" charset="0"/>
              </a:rPr>
              <a:t> </a:t>
            </a:r>
            <a:r>
              <a:rPr lang="en-GB" sz="1500" dirty="0" err="1" smtClean="0">
                <a:solidFill>
                  <a:srgbClr val="000000"/>
                </a:solidFill>
                <a:latin typeface="Times New Roman" pitchFamily="18" charset="0"/>
                <a:cs typeface="Times New Roman" pitchFamily="18" charset="0"/>
              </a:rPr>
              <a:t>futuriste</a:t>
            </a:r>
            <a:r>
              <a:rPr lang="en-GB" sz="1500" dirty="0" smtClean="0">
                <a:solidFill>
                  <a:srgbClr val="000000"/>
                </a:solidFill>
                <a:latin typeface="Times New Roman" pitchFamily="18" charset="0"/>
                <a:cs typeface="Times New Roman" pitchFamily="18" charset="0"/>
              </a:rPr>
              <a:t>. Les geeks </a:t>
            </a:r>
            <a:r>
              <a:rPr lang="en-GB" sz="1500" dirty="0" err="1" smtClean="0">
                <a:solidFill>
                  <a:srgbClr val="000000"/>
                </a:solidFill>
                <a:latin typeface="Times New Roman" pitchFamily="18" charset="0"/>
                <a:cs typeface="Times New Roman" pitchFamily="18" charset="0"/>
              </a:rPr>
              <a:t>veulent</a:t>
            </a:r>
            <a:r>
              <a:rPr lang="en-GB" sz="1500" dirty="0" smtClean="0">
                <a:solidFill>
                  <a:srgbClr val="000000"/>
                </a:solidFill>
                <a:latin typeface="Times New Roman" pitchFamily="18" charset="0"/>
                <a:cs typeface="Times New Roman" pitchFamily="18" charset="0"/>
              </a:rPr>
              <a:t> </a:t>
            </a:r>
            <a:r>
              <a:rPr lang="en-GB" sz="1500" dirty="0" err="1" smtClean="0">
                <a:solidFill>
                  <a:srgbClr val="000000"/>
                </a:solidFill>
                <a:latin typeface="Times New Roman" pitchFamily="18" charset="0"/>
                <a:cs typeface="Times New Roman" pitchFamily="18" charset="0"/>
              </a:rPr>
              <a:t>être</a:t>
            </a:r>
            <a:r>
              <a:rPr lang="en-GB" sz="1500" dirty="0" smtClean="0">
                <a:solidFill>
                  <a:srgbClr val="000000"/>
                </a:solidFill>
                <a:latin typeface="Times New Roman" pitchFamily="18" charset="0"/>
                <a:cs typeface="Times New Roman" pitchFamily="18" charset="0"/>
              </a:rPr>
              <a:t> les premiers à </a:t>
            </a:r>
            <a:r>
              <a:rPr lang="en-GB" sz="1500" dirty="0" err="1" smtClean="0">
                <a:solidFill>
                  <a:srgbClr val="000000"/>
                </a:solidFill>
                <a:latin typeface="Times New Roman" pitchFamily="18" charset="0"/>
                <a:cs typeface="Times New Roman" pitchFamily="18" charset="0"/>
              </a:rPr>
              <a:t>posséder</a:t>
            </a:r>
            <a:r>
              <a:rPr lang="en-GB" sz="1500" dirty="0" smtClean="0">
                <a:solidFill>
                  <a:srgbClr val="000000"/>
                </a:solidFill>
                <a:latin typeface="Times New Roman" pitchFamily="18" charset="0"/>
                <a:cs typeface="Times New Roman" pitchFamily="18" charset="0"/>
              </a:rPr>
              <a:t> les </a:t>
            </a:r>
            <a:r>
              <a:rPr lang="en-GB" sz="1500" dirty="0" err="1" smtClean="0">
                <a:solidFill>
                  <a:srgbClr val="000000"/>
                </a:solidFill>
                <a:latin typeface="Times New Roman" pitchFamily="18" charset="0"/>
                <a:cs typeface="Times New Roman" pitchFamily="18" charset="0"/>
              </a:rPr>
              <a:t>nouveautés</a:t>
            </a:r>
            <a:r>
              <a:rPr lang="en-GB" sz="1500" dirty="0" smtClean="0">
                <a:solidFill>
                  <a:srgbClr val="000000"/>
                </a:solidFill>
                <a:latin typeface="Times New Roman" pitchFamily="18" charset="0"/>
                <a:cs typeface="Times New Roman" pitchFamily="18" charset="0"/>
              </a:rPr>
              <a:t>. </a:t>
            </a:r>
            <a:r>
              <a:rPr lang="en-GB" sz="1500" dirty="0" err="1" smtClean="0">
                <a:solidFill>
                  <a:srgbClr val="000000"/>
                </a:solidFill>
                <a:latin typeface="Times New Roman" pitchFamily="18" charset="0"/>
                <a:cs typeface="Times New Roman" pitchFamily="18" charset="0"/>
              </a:rPr>
              <a:t>Cela</a:t>
            </a:r>
            <a:r>
              <a:rPr lang="en-GB" sz="1500" dirty="0" smtClean="0">
                <a:solidFill>
                  <a:srgbClr val="000000"/>
                </a:solidFill>
                <a:latin typeface="Times New Roman" pitchFamily="18" charset="0"/>
                <a:cs typeface="Times New Roman" pitchFamily="18" charset="0"/>
              </a:rPr>
              <a:t> les valorise et les </a:t>
            </a:r>
            <a:r>
              <a:rPr lang="en-GB" sz="1500" dirty="0" err="1" smtClean="0">
                <a:solidFill>
                  <a:srgbClr val="000000"/>
                </a:solidFill>
                <a:latin typeface="Times New Roman" pitchFamily="18" charset="0"/>
                <a:cs typeface="Times New Roman" pitchFamily="18" charset="0"/>
              </a:rPr>
              <a:t>conforte</a:t>
            </a:r>
            <a:r>
              <a:rPr lang="en-GB" sz="1500" dirty="0" smtClean="0">
                <a:solidFill>
                  <a:srgbClr val="000000"/>
                </a:solidFill>
                <a:latin typeface="Times New Roman" pitchFamily="18" charset="0"/>
                <a:cs typeface="Times New Roman" pitchFamily="18" charset="0"/>
              </a:rPr>
              <a:t> </a:t>
            </a:r>
            <a:r>
              <a:rPr lang="en-GB" sz="1500" dirty="0" err="1" smtClean="0">
                <a:solidFill>
                  <a:srgbClr val="000000"/>
                </a:solidFill>
                <a:latin typeface="Times New Roman" pitchFamily="18" charset="0"/>
                <a:cs typeface="Times New Roman" pitchFamily="18" charset="0"/>
              </a:rPr>
              <a:t>dans</a:t>
            </a:r>
            <a:r>
              <a:rPr lang="en-GB" sz="1500" dirty="0" smtClean="0">
                <a:solidFill>
                  <a:srgbClr val="000000"/>
                </a:solidFill>
                <a:latin typeface="Times New Roman" pitchFamily="18" charset="0"/>
                <a:cs typeface="Times New Roman" pitchFamily="18" charset="0"/>
              </a:rPr>
              <a:t> </a:t>
            </a:r>
            <a:r>
              <a:rPr lang="en-GB" sz="1500" dirty="0" err="1" smtClean="0">
                <a:solidFill>
                  <a:srgbClr val="000000"/>
                </a:solidFill>
                <a:latin typeface="Times New Roman" pitchFamily="18" charset="0"/>
                <a:cs typeface="Times New Roman" pitchFamily="18" charset="0"/>
              </a:rPr>
              <a:t>leur</a:t>
            </a:r>
            <a:r>
              <a:rPr lang="en-GB" sz="1500" dirty="0" smtClean="0">
                <a:solidFill>
                  <a:srgbClr val="000000"/>
                </a:solidFill>
                <a:latin typeface="Times New Roman" pitchFamily="18" charset="0"/>
                <a:cs typeface="Times New Roman" pitchFamily="18" charset="0"/>
              </a:rPr>
              <a:t> position </a:t>
            </a:r>
            <a:r>
              <a:rPr lang="en-GB" sz="1500" dirty="0" err="1" smtClean="0">
                <a:solidFill>
                  <a:srgbClr val="000000"/>
                </a:solidFill>
                <a:latin typeface="Times New Roman" pitchFamily="18" charset="0"/>
                <a:cs typeface="Times New Roman" pitchFamily="18" charset="0"/>
              </a:rPr>
              <a:t>sociale</a:t>
            </a:r>
            <a:r>
              <a:rPr lang="en-GB" sz="1500" dirty="0" smtClean="0">
                <a:solidFill>
                  <a:srgbClr val="000000"/>
                </a:solidFill>
                <a:latin typeface="Times New Roman" pitchFamily="18" charset="0"/>
                <a:cs typeface="Times New Roman" pitchFamily="18" charset="0"/>
              </a:rPr>
              <a:t> de la </a:t>
            </a:r>
            <a:r>
              <a:rPr lang="en-GB" sz="1500" dirty="0" err="1" smtClean="0">
                <a:solidFill>
                  <a:srgbClr val="000000"/>
                </a:solidFill>
                <a:latin typeface="Times New Roman" pitchFamily="18" charset="0"/>
                <a:cs typeface="Times New Roman" pitchFamily="18" charset="0"/>
              </a:rPr>
              <a:t>communauté</a:t>
            </a:r>
            <a:r>
              <a:rPr lang="en-GB" sz="1500" dirty="0" smtClean="0">
                <a:solidFill>
                  <a:srgbClr val="000000"/>
                </a:solidFill>
                <a:latin typeface="Times New Roman" pitchFamily="18" charset="0"/>
                <a:cs typeface="Times New Roman" pitchFamily="18" charset="0"/>
              </a:rPr>
              <a:t> geek.</a:t>
            </a:r>
          </a:p>
          <a:p>
            <a:pPr marL="422275" indent="-317500" algn="just">
              <a:lnSpc>
                <a:spcPct val="85000"/>
              </a:lnSpc>
              <a:spcAft>
                <a:spcPts val="1425"/>
              </a:spcAft>
              <a:buClr>
                <a:srgbClr val="0E594D"/>
              </a:buClr>
              <a:buSzPct val="100000"/>
              <a:buNone/>
              <a:tabLst>
                <a:tab pos="422275" algn="l"/>
                <a:tab pos="869950" algn="l"/>
                <a:tab pos="1319213" algn="l"/>
                <a:tab pos="1768475" algn="l"/>
                <a:tab pos="2217738" algn="l"/>
                <a:tab pos="2667000" algn="l"/>
                <a:tab pos="3116263" algn="l"/>
                <a:tab pos="3565525" algn="l"/>
                <a:tab pos="4014788" algn="l"/>
                <a:tab pos="4464050" algn="l"/>
                <a:tab pos="4913313" algn="l"/>
                <a:tab pos="5362575" algn="l"/>
                <a:tab pos="5811838" algn="l"/>
                <a:tab pos="6261100" algn="l"/>
                <a:tab pos="6710363" algn="l"/>
                <a:tab pos="7159625" algn="l"/>
                <a:tab pos="7608888" algn="l"/>
                <a:tab pos="8058150" algn="l"/>
                <a:tab pos="8507413" algn="l"/>
                <a:tab pos="8956675" algn="l"/>
                <a:tab pos="9405938" algn="l"/>
              </a:tabLst>
            </a:pPr>
            <a:r>
              <a:rPr lang="en-GB" sz="1500" dirty="0" err="1" smtClean="0">
                <a:solidFill>
                  <a:srgbClr val="000000"/>
                </a:solidFill>
                <a:latin typeface="Times New Roman" pitchFamily="18" charset="0"/>
                <a:cs typeface="Times New Roman" pitchFamily="18" charset="0"/>
              </a:rPr>
              <a:t>L’innovation</a:t>
            </a:r>
            <a:r>
              <a:rPr lang="en-GB" sz="1500" dirty="0" smtClean="0">
                <a:solidFill>
                  <a:srgbClr val="000000"/>
                </a:solidFill>
                <a:latin typeface="Times New Roman" pitchFamily="18" charset="0"/>
                <a:cs typeface="Times New Roman" pitchFamily="18" charset="0"/>
              </a:rPr>
              <a:t> </a:t>
            </a:r>
            <a:r>
              <a:rPr lang="en-GB" sz="1500" dirty="0" err="1" smtClean="0">
                <a:solidFill>
                  <a:srgbClr val="000000"/>
                </a:solidFill>
                <a:latin typeface="Times New Roman" pitchFamily="18" charset="0"/>
                <a:cs typeface="Times New Roman" pitchFamily="18" charset="0"/>
              </a:rPr>
              <a:t>peut</a:t>
            </a:r>
            <a:r>
              <a:rPr lang="en-GB" sz="1500" dirty="0" smtClean="0">
                <a:solidFill>
                  <a:srgbClr val="000000"/>
                </a:solidFill>
                <a:latin typeface="Times New Roman" pitchFamily="18" charset="0"/>
                <a:cs typeface="Times New Roman" pitchFamily="18" charset="0"/>
              </a:rPr>
              <a:t> </a:t>
            </a:r>
            <a:r>
              <a:rPr lang="en-GB" sz="1500" dirty="0" err="1" smtClean="0">
                <a:solidFill>
                  <a:srgbClr val="000000"/>
                </a:solidFill>
                <a:latin typeface="Times New Roman" pitchFamily="18" charset="0"/>
                <a:cs typeface="Times New Roman" pitchFamily="18" charset="0"/>
              </a:rPr>
              <a:t>être</a:t>
            </a:r>
            <a:r>
              <a:rPr lang="en-GB" sz="1500" dirty="0" smtClean="0">
                <a:solidFill>
                  <a:srgbClr val="000000"/>
                </a:solidFill>
                <a:latin typeface="Times New Roman" pitchFamily="18" charset="0"/>
                <a:cs typeface="Times New Roman" pitchFamily="18" charset="0"/>
              </a:rPr>
              <a:t> </a:t>
            </a:r>
            <a:r>
              <a:rPr lang="en-GB" sz="1500" dirty="0" err="1" smtClean="0">
                <a:solidFill>
                  <a:srgbClr val="000000"/>
                </a:solidFill>
                <a:latin typeface="Times New Roman" pitchFamily="18" charset="0"/>
                <a:cs typeface="Times New Roman" pitchFamily="18" charset="0"/>
              </a:rPr>
              <a:t>associée</a:t>
            </a:r>
            <a:r>
              <a:rPr lang="en-GB" sz="1500" dirty="0" smtClean="0">
                <a:solidFill>
                  <a:srgbClr val="000000"/>
                </a:solidFill>
                <a:latin typeface="Times New Roman" pitchFamily="18" charset="0"/>
                <a:cs typeface="Times New Roman" pitchFamily="18" charset="0"/>
              </a:rPr>
              <a:t> à la </a:t>
            </a:r>
            <a:r>
              <a:rPr lang="en-GB" sz="1500" dirty="0" err="1" smtClean="0">
                <a:solidFill>
                  <a:srgbClr val="000000"/>
                </a:solidFill>
                <a:latin typeface="Times New Roman" pitchFamily="18" charset="0"/>
                <a:cs typeface="Times New Roman" pitchFamily="18" charset="0"/>
              </a:rPr>
              <a:t>catégorie</a:t>
            </a:r>
            <a:r>
              <a:rPr lang="en-GB" sz="1500" dirty="0" smtClean="0">
                <a:solidFill>
                  <a:srgbClr val="000000"/>
                </a:solidFill>
                <a:latin typeface="Times New Roman" pitchFamily="18" charset="0"/>
                <a:cs typeface="Times New Roman" pitchFamily="18" charset="0"/>
              </a:rPr>
              <a:t> haut de </a:t>
            </a:r>
            <a:r>
              <a:rPr lang="en-GB" sz="1500" dirty="0" err="1" smtClean="0">
                <a:solidFill>
                  <a:srgbClr val="000000"/>
                </a:solidFill>
                <a:latin typeface="Times New Roman" pitchFamily="18" charset="0"/>
                <a:cs typeface="Times New Roman" pitchFamily="18" charset="0"/>
              </a:rPr>
              <a:t>gamme</a:t>
            </a:r>
            <a:r>
              <a:rPr lang="en-GB" sz="1500" dirty="0" smtClean="0">
                <a:solidFill>
                  <a:srgbClr val="000000"/>
                </a:solidFill>
                <a:latin typeface="Times New Roman" pitchFamily="18" charset="0"/>
                <a:cs typeface="Times New Roman" pitchFamily="18" charset="0"/>
              </a:rPr>
              <a:t>. Un </a:t>
            </a:r>
            <a:r>
              <a:rPr lang="en-GB" sz="1500" dirty="0" err="1" smtClean="0">
                <a:solidFill>
                  <a:srgbClr val="000000"/>
                </a:solidFill>
                <a:latin typeface="Times New Roman" pitchFamily="18" charset="0"/>
                <a:cs typeface="Times New Roman" pitchFamily="18" charset="0"/>
              </a:rPr>
              <a:t>produit</a:t>
            </a:r>
            <a:r>
              <a:rPr lang="en-GB" sz="1500" dirty="0" smtClean="0">
                <a:solidFill>
                  <a:srgbClr val="000000"/>
                </a:solidFill>
                <a:latin typeface="Times New Roman" pitchFamily="18" charset="0"/>
                <a:cs typeface="Times New Roman" pitchFamily="18" charset="0"/>
              </a:rPr>
              <a:t> </a:t>
            </a:r>
            <a:r>
              <a:rPr lang="en-GB" sz="1500" dirty="0" err="1" smtClean="0">
                <a:solidFill>
                  <a:srgbClr val="000000"/>
                </a:solidFill>
                <a:latin typeface="Times New Roman" pitchFamily="18" charset="0"/>
                <a:cs typeface="Times New Roman" pitchFamily="18" charset="0"/>
              </a:rPr>
              <a:t>innovant</a:t>
            </a:r>
            <a:r>
              <a:rPr lang="en-GB" sz="1500" dirty="0" smtClean="0">
                <a:solidFill>
                  <a:srgbClr val="000000"/>
                </a:solidFill>
                <a:latin typeface="Times New Roman" pitchFamily="18" charset="0"/>
                <a:cs typeface="Times New Roman" pitchFamily="18" charset="0"/>
              </a:rPr>
              <a:t> a </a:t>
            </a:r>
            <a:r>
              <a:rPr lang="en-GB" sz="1500" dirty="0" err="1" smtClean="0">
                <a:solidFill>
                  <a:srgbClr val="000000"/>
                </a:solidFill>
                <a:latin typeface="Times New Roman" pitchFamily="18" charset="0"/>
                <a:cs typeface="Times New Roman" pitchFamily="18" charset="0"/>
              </a:rPr>
              <a:t>une</a:t>
            </a:r>
            <a:r>
              <a:rPr lang="en-GB" sz="1500" dirty="0" smtClean="0">
                <a:solidFill>
                  <a:srgbClr val="000000"/>
                </a:solidFill>
                <a:latin typeface="Times New Roman" pitchFamily="18" charset="0"/>
                <a:cs typeface="Times New Roman" pitchFamily="18" charset="0"/>
              </a:rPr>
              <a:t> </a:t>
            </a:r>
            <a:r>
              <a:rPr lang="en-GB" sz="1500" dirty="0" err="1" smtClean="0">
                <a:solidFill>
                  <a:srgbClr val="000000"/>
                </a:solidFill>
                <a:latin typeface="Times New Roman" pitchFamily="18" charset="0"/>
                <a:cs typeface="Times New Roman" pitchFamily="18" charset="0"/>
              </a:rPr>
              <a:t>valeur</a:t>
            </a:r>
            <a:r>
              <a:rPr lang="en-GB" sz="1500" dirty="0" smtClean="0">
                <a:solidFill>
                  <a:srgbClr val="000000"/>
                </a:solidFill>
                <a:latin typeface="Times New Roman" pitchFamily="18" charset="0"/>
                <a:cs typeface="Times New Roman" pitchFamily="18" charset="0"/>
              </a:rPr>
              <a:t> </a:t>
            </a:r>
            <a:r>
              <a:rPr lang="en-GB" sz="1500" dirty="0" err="1" smtClean="0">
                <a:solidFill>
                  <a:srgbClr val="000000"/>
                </a:solidFill>
                <a:latin typeface="Times New Roman" pitchFamily="18" charset="0"/>
                <a:cs typeface="Times New Roman" pitchFamily="18" charset="0"/>
              </a:rPr>
              <a:t>ajoutée</a:t>
            </a:r>
            <a:r>
              <a:rPr lang="en-GB" sz="1500" dirty="0" smtClean="0">
                <a:solidFill>
                  <a:srgbClr val="000000"/>
                </a:solidFill>
                <a:latin typeface="Times New Roman" pitchFamily="18" charset="0"/>
                <a:cs typeface="Times New Roman" pitchFamily="18" charset="0"/>
              </a:rPr>
              <a:t> plus </a:t>
            </a:r>
            <a:r>
              <a:rPr lang="en-GB" sz="1500" dirty="0" err="1" smtClean="0">
                <a:solidFill>
                  <a:srgbClr val="000000"/>
                </a:solidFill>
                <a:latin typeface="Times New Roman" pitchFamily="18" charset="0"/>
                <a:cs typeface="Times New Roman" pitchFamily="18" charset="0"/>
              </a:rPr>
              <a:t>élevée</a:t>
            </a:r>
            <a:r>
              <a:rPr lang="en-GB" sz="1500" dirty="0" smtClean="0">
                <a:solidFill>
                  <a:srgbClr val="000000"/>
                </a:solidFill>
                <a:latin typeface="Times New Roman" pitchFamily="18" charset="0"/>
                <a:cs typeface="Times New Roman" pitchFamily="18" charset="0"/>
              </a:rPr>
              <a:t> au </a:t>
            </a:r>
            <a:r>
              <a:rPr lang="en-GB" sz="1500" dirty="0" err="1" smtClean="0">
                <a:solidFill>
                  <a:srgbClr val="000000"/>
                </a:solidFill>
                <a:latin typeface="Times New Roman" pitchFamily="18" charset="0"/>
                <a:cs typeface="Times New Roman" pitchFamily="18" charset="0"/>
              </a:rPr>
              <a:t>yeux</a:t>
            </a:r>
            <a:r>
              <a:rPr lang="en-GB" sz="1500" dirty="0" smtClean="0">
                <a:solidFill>
                  <a:srgbClr val="000000"/>
                </a:solidFill>
                <a:latin typeface="Times New Roman" pitchFamily="18" charset="0"/>
                <a:cs typeface="Times New Roman" pitchFamily="18" charset="0"/>
              </a:rPr>
              <a:t> d’un geek qui </a:t>
            </a:r>
            <a:r>
              <a:rPr lang="en-GB" sz="1500" dirty="0" err="1" smtClean="0">
                <a:solidFill>
                  <a:srgbClr val="000000"/>
                </a:solidFill>
                <a:latin typeface="Times New Roman" pitchFamily="18" charset="0"/>
                <a:cs typeface="Times New Roman" pitchFamily="18" charset="0"/>
              </a:rPr>
              <a:t>est</a:t>
            </a:r>
            <a:r>
              <a:rPr lang="en-GB" sz="1500" dirty="0" smtClean="0">
                <a:solidFill>
                  <a:srgbClr val="000000"/>
                </a:solidFill>
                <a:latin typeface="Times New Roman" pitchFamily="18" charset="0"/>
                <a:cs typeface="Times New Roman" pitchFamily="18" charset="0"/>
              </a:rPr>
              <a:t> </a:t>
            </a:r>
            <a:r>
              <a:rPr lang="en-GB" sz="1500" dirty="0" err="1" smtClean="0">
                <a:solidFill>
                  <a:srgbClr val="000000"/>
                </a:solidFill>
                <a:latin typeface="Times New Roman" pitchFamily="18" charset="0"/>
                <a:cs typeface="Times New Roman" pitchFamily="18" charset="0"/>
              </a:rPr>
              <a:t>attiré</a:t>
            </a:r>
            <a:r>
              <a:rPr lang="en-GB" sz="1500" dirty="0" smtClean="0">
                <a:solidFill>
                  <a:srgbClr val="000000"/>
                </a:solidFill>
                <a:latin typeface="Times New Roman" pitchFamily="18" charset="0"/>
                <a:cs typeface="Times New Roman" pitchFamily="18" charset="0"/>
              </a:rPr>
              <a:t> par la </a:t>
            </a:r>
            <a:r>
              <a:rPr lang="en-GB" sz="1500" dirty="0" err="1" smtClean="0">
                <a:solidFill>
                  <a:srgbClr val="000000"/>
                </a:solidFill>
                <a:latin typeface="Times New Roman" pitchFamily="18" charset="0"/>
                <a:cs typeface="Times New Roman" pitchFamily="18" charset="0"/>
              </a:rPr>
              <a:t>nouveauté</a:t>
            </a:r>
            <a:r>
              <a:rPr lang="en-GB" sz="1500" dirty="0" smtClean="0">
                <a:solidFill>
                  <a:srgbClr val="000000"/>
                </a:solidFill>
                <a:latin typeface="Times New Roman" pitchFamily="18" charset="0"/>
                <a:cs typeface="Times New Roman" pitchFamily="18" charset="0"/>
              </a:rPr>
              <a:t>, par les </a:t>
            </a:r>
            <a:r>
              <a:rPr lang="en-GB" sz="1500" dirty="0" err="1" smtClean="0">
                <a:solidFill>
                  <a:srgbClr val="000000"/>
                </a:solidFill>
                <a:latin typeface="Times New Roman" pitchFamily="18" charset="0"/>
                <a:cs typeface="Times New Roman" pitchFamily="18" charset="0"/>
              </a:rPr>
              <a:t>nouvelles</a:t>
            </a:r>
            <a:r>
              <a:rPr lang="en-GB" sz="1500" dirty="0" smtClean="0">
                <a:solidFill>
                  <a:srgbClr val="000000"/>
                </a:solidFill>
                <a:latin typeface="Times New Roman" pitchFamily="18" charset="0"/>
                <a:cs typeface="Times New Roman" pitchFamily="18" charset="0"/>
              </a:rPr>
              <a:t> </a:t>
            </a:r>
            <a:r>
              <a:rPr lang="en-GB" sz="1500" dirty="0" err="1" smtClean="0">
                <a:solidFill>
                  <a:srgbClr val="000000"/>
                </a:solidFill>
                <a:latin typeface="Times New Roman" pitchFamily="18" charset="0"/>
                <a:cs typeface="Times New Roman" pitchFamily="18" charset="0"/>
              </a:rPr>
              <a:t>capacités</a:t>
            </a:r>
            <a:r>
              <a:rPr lang="en-GB" sz="1500" dirty="0" smtClean="0">
                <a:solidFill>
                  <a:srgbClr val="000000"/>
                </a:solidFill>
                <a:latin typeface="Times New Roman" pitchFamily="18" charset="0"/>
                <a:cs typeface="Times New Roman" pitchFamily="18" charset="0"/>
              </a:rPr>
              <a:t> </a:t>
            </a:r>
            <a:r>
              <a:rPr lang="en-GB" sz="1500" dirty="0" err="1" smtClean="0">
                <a:solidFill>
                  <a:srgbClr val="000000"/>
                </a:solidFill>
                <a:latin typeface="Times New Roman" pitchFamily="18" charset="0"/>
                <a:cs typeface="Times New Roman" pitchFamily="18" charset="0"/>
              </a:rPr>
              <a:t>technologiques</a:t>
            </a:r>
            <a:r>
              <a:rPr lang="en-GB" sz="1500" dirty="0" smtClean="0">
                <a:solidFill>
                  <a:srgbClr val="000000"/>
                </a:solidFill>
                <a:latin typeface="Times New Roman" pitchFamily="18" charset="0"/>
                <a:cs typeface="Times New Roman" pitchFamily="18" charset="0"/>
              </a:rPr>
              <a:t> des nouveaux </a:t>
            </a:r>
            <a:r>
              <a:rPr lang="en-GB" sz="1500" dirty="0" err="1" smtClean="0">
                <a:solidFill>
                  <a:srgbClr val="000000"/>
                </a:solidFill>
                <a:latin typeface="Times New Roman" pitchFamily="18" charset="0"/>
                <a:cs typeface="Times New Roman" pitchFamily="18" charset="0"/>
              </a:rPr>
              <a:t>produits</a:t>
            </a:r>
            <a:r>
              <a:rPr lang="en-GB" sz="1500" dirty="0" smtClean="0">
                <a:solidFill>
                  <a:srgbClr val="000000"/>
                </a:solidFill>
                <a:latin typeface="Times New Roman" pitchFamily="18" charset="0"/>
                <a:cs typeface="Times New Roman" pitchFamily="18" charset="0"/>
              </a:rPr>
              <a:t>.</a:t>
            </a:r>
          </a:p>
          <a:p>
            <a:pPr marL="422275" indent="-317500" algn="just">
              <a:lnSpc>
                <a:spcPct val="85000"/>
              </a:lnSpc>
              <a:spcAft>
                <a:spcPts val="1425"/>
              </a:spcAft>
              <a:buClr>
                <a:srgbClr val="0E594D"/>
              </a:buClr>
              <a:buSzPct val="100000"/>
              <a:buNone/>
              <a:tabLst>
                <a:tab pos="422275" algn="l"/>
                <a:tab pos="869950" algn="l"/>
                <a:tab pos="1319213" algn="l"/>
                <a:tab pos="1768475" algn="l"/>
                <a:tab pos="2217738" algn="l"/>
                <a:tab pos="2667000" algn="l"/>
                <a:tab pos="3116263" algn="l"/>
                <a:tab pos="3565525" algn="l"/>
                <a:tab pos="4014788" algn="l"/>
                <a:tab pos="4464050" algn="l"/>
                <a:tab pos="4913313" algn="l"/>
                <a:tab pos="5362575" algn="l"/>
                <a:tab pos="5811838" algn="l"/>
                <a:tab pos="6261100" algn="l"/>
                <a:tab pos="6710363" algn="l"/>
                <a:tab pos="7159625" algn="l"/>
                <a:tab pos="7608888" algn="l"/>
                <a:tab pos="8058150" algn="l"/>
                <a:tab pos="8507413" algn="l"/>
                <a:tab pos="8956675" algn="l"/>
                <a:tab pos="9405938" algn="l"/>
              </a:tabLst>
            </a:pPr>
            <a:r>
              <a:rPr lang="en-GB" sz="1500" dirty="0" smtClean="0">
                <a:solidFill>
                  <a:srgbClr val="000000"/>
                </a:solidFill>
                <a:latin typeface="Times New Roman" pitchFamily="18" charset="0"/>
                <a:cs typeface="Times New Roman" pitchFamily="18" charset="0"/>
              </a:rPr>
              <a:t>Les </a:t>
            </a:r>
            <a:r>
              <a:rPr lang="en-GB" sz="1500" dirty="0" err="1" smtClean="0">
                <a:solidFill>
                  <a:srgbClr val="000000"/>
                </a:solidFill>
                <a:latin typeface="Times New Roman" pitchFamily="18" charset="0"/>
                <a:cs typeface="Times New Roman" pitchFamily="18" charset="0"/>
              </a:rPr>
              <a:t>nouvelles</a:t>
            </a:r>
            <a:r>
              <a:rPr lang="en-GB" sz="1500" dirty="0" smtClean="0">
                <a:solidFill>
                  <a:srgbClr val="000000"/>
                </a:solidFill>
                <a:latin typeface="Times New Roman" pitchFamily="18" charset="0"/>
                <a:cs typeface="Times New Roman" pitchFamily="18" charset="0"/>
              </a:rPr>
              <a:t> technologies </a:t>
            </a:r>
            <a:r>
              <a:rPr lang="en-GB" sz="1500" dirty="0" err="1" smtClean="0">
                <a:solidFill>
                  <a:srgbClr val="000000"/>
                </a:solidFill>
                <a:latin typeface="Times New Roman" pitchFamily="18" charset="0"/>
                <a:cs typeface="Times New Roman" pitchFamily="18" charset="0"/>
              </a:rPr>
              <a:t>sont</a:t>
            </a:r>
            <a:r>
              <a:rPr lang="en-GB" sz="1500" dirty="0" smtClean="0">
                <a:solidFill>
                  <a:srgbClr val="000000"/>
                </a:solidFill>
                <a:latin typeface="Times New Roman" pitchFamily="18" charset="0"/>
                <a:cs typeface="Times New Roman" pitchFamily="18" charset="0"/>
              </a:rPr>
              <a:t> </a:t>
            </a:r>
            <a:r>
              <a:rPr lang="en-GB" sz="1500" dirty="0" err="1" smtClean="0">
                <a:solidFill>
                  <a:srgbClr val="000000"/>
                </a:solidFill>
                <a:latin typeface="Times New Roman" pitchFamily="18" charset="0"/>
                <a:cs typeface="Times New Roman" pitchFamily="18" charset="0"/>
              </a:rPr>
              <a:t>autant</a:t>
            </a:r>
            <a:r>
              <a:rPr lang="en-GB" sz="1500" dirty="0" smtClean="0">
                <a:solidFill>
                  <a:srgbClr val="000000"/>
                </a:solidFill>
                <a:latin typeface="Times New Roman" pitchFamily="18" charset="0"/>
                <a:cs typeface="Times New Roman" pitchFamily="18" charset="0"/>
              </a:rPr>
              <a:t> </a:t>
            </a:r>
            <a:r>
              <a:rPr lang="en-GB" sz="1500" dirty="0" err="1" smtClean="0">
                <a:solidFill>
                  <a:srgbClr val="000000"/>
                </a:solidFill>
                <a:latin typeface="Times New Roman" pitchFamily="18" charset="0"/>
                <a:cs typeface="Times New Roman" pitchFamily="18" charset="0"/>
              </a:rPr>
              <a:t>utilisées</a:t>
            </a:r>
            <a:r>
              <a:rPr lang="en-GB" sz="1500" dirty="0" smtClean="0">
                <a:solidFill>
                  <a:srgbClr val="000000"/>
                </a:solidFill>
                <a:latin typeface="Times New Roman" pitchFamily="18" charset="0"/>
                <a:cs typeface="Times New Roman" pitchFamily="18" charset="0"/>
              </a:rPr>
              <a:t> </a:t>
            </a:r>
            <a:r>
              <a:rPr lang="en-GB" sz="1500" dirty="0" err="1" smtClean="0">
                <a:solidFill>
                  <a:srgbClr val="000000"/>
                </a:solidFill>
                <a:latin typeface="Times New Roman" pitchFamily="18" charset="0"/>
                <a:cs typeface="Times New Roman" pitchFamily="18" charset="0"/>
              </a:rPr>
              <a:t>dans</a:t>
            </a:r>
            <a:r>
              <a:rPr lang="en-GB" sz="1500" dirty="0" smtClean="0">
                <a:solidFill>
                  <a:srgbClr val="000000"/>
                </a:solidFill>
                <a:latin typeface="Times New Roman" pitchFamily="18" charset="0"/>
                <a:cs typeface="Times New Roman" pitchFamily="18" charset="0"/>
              </a:rPr>
              <a:t> le milieu </a:t>
            </a:r>
            <a:r>
              <a:rPr lang="en-GB" sz="1500" dirty="0" err="1" smtClean="0">
                <a:solidFill>
                  <a:srgbClr val="000000"/>
                </a:solidFill>
                <a:latin typeface="Times New Roman" pitchFamily="18" charset="0"/>
                <a:cs typeface="Times New Roman" pitchFamily="18" charset="0"/>
              </a:rPr>
              <a:t>professionnel</a:t>
            </a:r>
            <a:r>
              <a:rPr lang="en-GB" sz="1500" dirty="0" smtClean="0">
                <a:solidFill>
                  <a:srgbClr val="000000"/>
                </a:solidFill>
                <a:latin typeface="Times New Roman" pitchFamily="18" charset="0"/>
                <a:cs typeface="Times New Roman" pitchFamily="18" charset="0"/>
              </a:rPr>
              <a:t> </a:t>
            </a:r>
            <a:r>
              <a:rPr lang="en-GB" sz="1500" dirty="0" err="1" smtClean="0">
                <a:solidFill>
                  <a:srgbClr val="000000"/>
                </a:solidFill>
                <a:latin typeface="Times New Roman" pitchFamily="18" charset="0"/>
                <a:cs typeface="Times New Roman" pitchFamily="18" charset="0"/>
              </a:rPr>
              <a:t>que</a:t>
            </a:r>
            <a:r>
              <a:rPr lang="en-GB" sz="1500" dirty="0" smtClean="0">
                <a:solidFill>
                  <a:srgbClr val="000000"/>
                </a:solidFill>
                <a:latin typeface="Times New Roman" pitchFamily="18" charset="0"/>
                <a:cs typeface="Times New Roman" pitchFamily="18" charset="0"/>
              </a:rPr>
              <a:t> familial. </a:t>
            </a:r>
            <a:r>
              <a:rPr lang="en-GB" sz="1500" dirty="0" err="1" smtClean="0">
                <a:solidFill>
                  <a:srgbClr val="000000"/>
                </a:solidFill>
                <a:latin typeface="Times New Roman" pitchFamily="18" charset="0"/>
                <a:cs typeface="Times New Roman" pitchFamily="18" charset="0"/>
              </a:rPr>
              <a:t>Mais</a:t>
            </a:r>
            <a:r>
              <a:rPr lang="en-GB" sz="1500" dirty="0" smtClean="0">
                <a:solidFill>
                  <a:srgbClr val="000000"/>
                </a:solidFill>
                <a:latin typeface="Times New Roman" pitchFamily="18" charset="0"/>
                <a:cs typeface="Times New Roman" pitchFamily="18" charset="0"/>
              </a:rPr>
              <a:t> les geeks </a:t>
            </a:r>
            <a:r>
              <a:rPr lang="en-GB" sz="1500" dirty="0" err="1" smtClean="0">
                <a:solidFill>
                  <a:srgbClr val="000000"/>
                </a:solidFill>
                <a:latin typeface="Times New Roman" pitchFamily="18" charset="0"/>
                <a:cs typeface="Times New Roman" pitchFamily="18" charset="0"/>
              </a:rPr>
              <a:t>arrivent</a:t>
            </a:r>
            <a:r>
              <a:rPr lang="en-GB" sz="1500" dirty="0" smtClean="0">
                <a:solidFill>
                  <a:srgbClr val="000000"/>
                </a:solidFill>
                <a:latin typeface="Times New Roman" pitchFamily="18" charset="0"/>
                <a:cs typeface="Times New Roman" pitchFamily="18" charset="0"/>
              </a:rPr>
              <a:t> à changer les utilisations </a:t>
            </a:r>
            <a:r>
              <a:rPr lang="en-GB" sz="1500" dirty="0" err="1" smtClean="0">
                <a:solidFill>
                  <a:srgbClr val="000000"/>
                </a:solidFill>
                <a:latin typeface="Times New Roman" pitchFamily="18" charset="0"/>
                <a:cs typeface="Times New Roman" pitchFamily="18" charset="0"/>
              </a:rPr>
              <a:t>normales</a:t>
            </a:r>
            <a:r>
              <a:rPr lang="en-GB" sz="1500" dirty="0" smtClean="0">
                <a:solidFill>
                  <a:srgbClr val="000000"/>
                </a:solidFill>
                <a:latin typeface="Times New Roman" pitchFamily="18" charset="0"/>
                <a:cs typeface="Times New Roman" pitchFamily="18" charset="0"/>
              </a:rPr>
              <a:t> des </a:t>
            </a:r>
            <a:r>
              <a:rPr lang="en-GB" sz="1500" dirty="0" err="1" smtClean="0">
                <a:solidFill>
                  <a:srgbClr val="000000"/>
                </a:solidFill>
                <a:latin typeface="Times New Roman" pitchFamily="18" charset="0"/>
                <a:cs typeface="Times New Roman" pitchFamily="18" charset="0"/>
              </a:rPr>
              <a:t>nouvelles</a:t>
            </a:r>
            <a:r>
              <a:rPr lang="en-GB" sz="1500" dirty="0" smtClean="0">
                <a:solidFill>
                  <a:srgbClr val="000000"/>
                </a:solidFill>
                <a:latin typeface="Times New Roman" pitchFamily="18" charset="0"/>
                <a:cs typeface="Times New Roman" pitchFamily="18" charset="0"/>
              </a:rPr>
              <a:t> technologies. </a:t>
            </a:r>
            <a:r>
              <a:rPr lang="en-GB" sz="1500" dirty="0" err="1" smtClean="0">
                <a:solidFill>
                  <a:srgbClr val="000000"/>
                </a:solidFill>
                <a:latin typeface="Times New Roman" pitchFamily="18" charset="0"/>
                <a:cs typeface="Times New Roman" pitchFamily="18" charset="0"/>
              </a:rPr>
              <a:t>Ils</a:t>
            </a:r>
            <a:r>
              <a:rPr lang="en-GB" sz="1500" dirty="0" smtClean="0">
                <a:solidFill>
                  <a:srgbClr val="000000"/>
                </a:solidFill>
                <a:latin typeface="Times New Roman" pitchFamily="18" charset="0"/>
                <a:cs typeface="Times New Roman" pitchFamily="18" charset="0"/>
              </a:rPr>
              <a:t> </a:t>
            </a:r>
            <a:r>
              <a:rPr lang="en-GB" sz="1500" dirty="0" err="1" smtClean="0">
                <a:solidFill>
                  <a:srgbClr val="000000"/>
                </a:solidFill>
                <a:latin typeface="Times New Roman" pitchFamily="18" charset="0"/>
                <a:cs typeface="Times New Roman" pitchFamily="18" charset="0"/>
              </a:rPr>
              <a:t>arrivent</a:t>
            </a:r>
            <a:r>
              <a:rPr lang="en-GB" sz="1500" dirty="0" smtClean="0">
                <a:solidFill>
                  <a:srgbClr val="000000"/>
                </a:solidFill>
                <a:latin typeface="Times New Roman" pitchFamily="18" charset="0"/>
                <a:cs typeface="Times New Roman" pitchFamily="18" charset="0"/>
              </a:rPr>
              <a:t> à </a:t>
            </a:r>
            <a:r>
              <a:rPr lang="en-GB" sz="1500" dirty="0" err="1" smtClean="0">
                <a:solidFill>
                  <a:srgbClr val="000000"/>
                </a:solidFill>
                <a:latin typeface="Times New Roman" pitchFamily="18" charset="0"/>
                <a:cs typeface="Times New Roman" pitchFamily="18" charset="0"/>
              </a:rPr>
              <a:t>s’approprier</a:t>
            </a:r>
            <a:r>
              <a:rPr lang="en-GB" sz="1500" dirty="0" smtClean="0">
                <a:solidFill>
                  <a:srgbClr val="000000"/>
                </a:solidFill>
                <a:latin typeface="Times New Roman" pitchFamily="18" charset="0"/>
                <a:cs typeface="Times New Roman" pitchFamily="18" charset="0"/>
              </a:rPr>
              <a:t> le </a:t>
            </a:r>
            <a:r>
              <a:rPr lang="en-GB" sz="1500" dirty="0" err="1" smtClean="0">
                <a:solidFill>
                  <a:srgbClr val="000000"/>
                </a:solidFill>
                <a:latin typeface="Times New Roman" pitchFamily="18" charset="0"/>
                <a:cs typeface="Times New Roman" pitchFamily="18" charset="0"/>
              </a:rPr>
              <a:t>produit</a:t>
            </a:r>
            <a:r>
              <a:rPr lang="en-GB" sz="1500" dirty="0" smtClean="0">
                <a:solidFill>
                  <a:srgbClr val="000000"/>
                </a:solidFill>
                <a:latin typeface="Times New Roman" pitchFamily="18" charset="0"/>
                <a:cs typeface="Times New Roman" pitchFamily="18" charset="0"/>
              </a:rPr>
              <a:t> pour en faire un </a:t>
            </a:r>
            <a:r>
              <a:rPr lang="en-GB" sz="1500" dirty="0" err="1" smtClean="0">
                <a:solidFill>
                  <a:srgbClr val="000000"/>
                </a:solidFill>
                <a:latin typeface="Times New Roman" pitchFamily="18" charset="0"/>
                <a:cs typeface="Times New Roman" pitchFamily="18" charset="0"/>
              </a:rPr>
              <a:t>produit</a:t>
            </a:r>
            <a:r>
              <a:rPr lang="en-GB" sz="1500" dirty="0" smtClean="0">
                <a:solidFill>
                  <a:srgbClr val="000000"/>
                </a:solidFill>
                <a:latin typeface="Times New Roman" pitchFamily="18" charset="0"/>
                <a:cs typeface="Times New Roman" pitchFamily="18" charset="0"/>
              </a:rPr>
              <a:t> qui </a:t>
            </a:r>
            <a:r>
              <a:rPr lang="en-GB" sz="1500" dirty="0" err="1" smtClean="0">
                <a:solidFill>
                  <a:srgbClr val="000000"/>
                </a:solidFill>
                <a:latin typeface="Times New Roman" pitchFamily="18" charset="0"/>
                <a:cs typeface="Times New Roman" pitchFamily="18" charset="0"/>
              </a:rPr>
              <a:t>leur</a:t>
            </a:r>
            <a:r>
              <a:rPr lang="en-GB" sz="1500" dirty="0" smtClean="0">
                <a:solidFill>
                  <a:srgbClr val="000000"/>
                </a:solidFill>
                <a:latin typeface="Times New Roman" pitchFamily="18" charset="0"/>
                <a:cs typeface="Times New Roman" pitchFamily="18" charset="0"/>
              </a:rPr>
              <a:t> correspond </a:t>
            </a:r>
            <a:r>
              <a:rPr lang="en-GB" sz="1500" dirty="0" err="1" smtClean="0">
                <a:solidFill>
                  <a:srgbClr val="000000"/>
                </a:solidFill>
                <a:latin typeface="Times New Roman" pitchFamily="18" charset="0"/>
                <a:cs typeface="Times New Roman" pitchFamily="18" charset="0"/>
              </a:rPr>
              <a:t>entièrement</a:t>
            </a:r>
            <a:r>
              <a:rPr lang="en-GB" sz="1500" dirty="0" smtClean="0">
                <a:solidFill>
                  <a:srgbClr val="000000"/>
                </a:solidFill>
                <a:latin typeface="Times New Roman" pitchFamily="18" charset="0"/>
                <a:cs typeface="Times New Roman" pitchFamily="18" charset="0"/>
              </a:rPr>
              <a:t>.</a:t>
            </a:r>
            <a:endParaRPr lang="en-GB" sz="1500" dirty="0">
              <a:solidFill>
                <a:srgbClr val="000000"/>
              </a:solidFill>
              <a:latin typeface="Times New Roman" pitchFamily="18" charset="0"/>
              <a:cs typeface="Times New Roman" pitchFamily="18" charset="0"/>
            </a:endParaRPr>
          </a:p>
        </p:txBody>
      </p:sp>
      <p:sp>
        <p:nvSpPr>
          <p:cNvPr id="4" name="Espace réservé du numéro de diapositive 3"/>
          <p:cNvSpPr>
            <a:spLocks noGrp="1"/>
          </p:cNvSpPr>
          <p:nvPr>
            <p:ph type="sldNum" sz="quarter" idx="12"/>
          </p:nvPr>
        </p:nvSpPr>
        <p:spPr/>
        <p:txBody>
          <a:bodyPr/>
          <a:lstStyle/>
          <a:p>
            <a:fld id="{9B04A7D2-5F50-4CDF-97DF-9F3E4FBBC783}" type="slidenum">
              <a:rPr lang="fr-FR" smtClean="0"/>
              <a:pPr/>
              <a:t>32</a:t>
            </a:fld>
            <a:endParaRPr lang="fr-FR"/>
          </a:p>
        </p:txBody>
      </p:sp>
      <p:sp>
        <p:nvSpPr>
          <p:cNvPr id="5" name="Espace réservé du pied de page 4"/>
          <p:cNvSpPr>
            <a:spLocks noGrp="1"/>
          </p:cNvSpPr>
          <p:nvPr>
            <p:ph type="ftr" sz="quarter" idx="11"/>
          </p:nvPr>
        </p:nvSpPr>
        <p:spPr/>
        <p:txBody>
          <a:bodyPr/>
          <a:lstStyle/>
          <a:p>
            <a:r>
              <a:rPr lang="fr-FR" smtClean="0"/>
              <a:t>Nicolas PIGATI  -  Marie JACOB</a:t>
            </a:r>
            <a:endParaRPr lang="fr-FR"/>
          </a:p>
        </p:txBody>
      </p:sp>
      <p:pic>
        <p:nvPicPr>
          <p:cNvPr id="6" name="Image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0" y="-243408"/>
            <a:ext cx="2507152" cy="238962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91440" tIns="45720" rIns="91440" bIns="45720" rtlCol="0" anchor="ctr">
            <a:normAutofit/>
          </a:bodyPr>
          <a:lstStyle/>
          <a:p>
            <a:r>
              <a:rPr lang="fr-FR" sz="3200" dirty="0">
                <a:latin typeface="Times New Roman" pitchFamily="18" charset="0"/>
                <a:cs typeface="Times New Roman" pitchFamily="18" charset="0"/>
              </a:rPr>
              <a:t>La communication</a:t>
            </a:r>
          </a:p>
        </p:txBody>
      </p:sp>
      <p:sp>
        <p:nvSpPr>
          <p:cNvPr id="3" name="Espace réservé du contenu 2"/>
          <p:cNvSpPr>
            <a:spLocks noGrp="1"/>
          </p:cNvSpPr>
          <p:nvPr>
            <p:ph idx="1"/>
          </p:nvPr>
        </p:nvSpPr>
        <p:spPr>
          <a:xfrm>
            <a:off x="971600" y="2564904"/>
            <a:ext cx="7200800" cy="2088231"/>
          </a:xfrm>
          <a:ln>
            <a:solidFill>
              <a:schemeClr val="tx1"/>
            </a:solidFill>
          </a:ln>
        </p:spPr>
        <p:txBody>
          <a:bodyPr anchor="ctr">
            <a:noAutofit/>
          </a:bodyPr>
          <a:lstStyle/>
          <a:p>
            <a:pPr algn="just">
              <a:buNone/>
            </a:pPr>
            <a:r>
              <a:rPr lang="fr-FR" sz="1500" dirty="0" smtClean="0">
                <a:latin typeface="Times New Roman" pitchFamily="18" charset="0"/>
                <a:cs typeface="Times New Roman" pitchFamily="18" charset="0"/>
              </a:rPr>
              <a:t>Internet:</a:t>
            </a:r>
          </a:p>
          <a:p>
            <a:pPr algn="just">
              <a:buNone/>
            </a:pPr>
            <a:endParaRPr lang="fr-FR" sz="1500" dirty="0" smtClean="0">
              <a:latin typeface="Times New Roman" pitchFamily="18" charset="0"/>
              <a:cs typeface="Times New Roman" pitchFamily="18" charset="0"/>
            </a:endParaRPr>
          </a:p>
          <a:p>
            <a:pPr algn="just">
              <a:buNone/>
            </a:pPr>
            <a:r>
              <a:rPr lang="fr-FR" sz="1500" dirty="0" smtClean="0">
                <a:latin typeface="Times New Roman" pitchFamily="18" charset="0"/>
                <a:cs typeface="Times New Roman" pitchFamily="18" charset="0"/>
              </a:rPr>
              <a:t>Internet un lieu concentré d’information. Il faut constamment chercher les informations qui nous intéresse.</a:t>
            </a:r>
          </a:p>
          <a:p>
            <a:pPr algn="just">
              <a:buNone/>
            </a:pPr>
            <a:endParaRPr lang="fr-FR" sz="1500" dirty="0" smtClean="0">
              <a:latin typeface="Times New Roman" pitchFamily="18" charset="0"/>
              <a:cs typeface="Times New Roman" pitchFamily="18" charset="0"/>
            </a:endParaRPr>
          </a:p>
          <a:p>
            <a:pPr algn="just">
              <a:buNone/>
            </a:pPr>
            <a:r>
              <a:rPr lang="fr-FR" sz="1500" dirty="0" smtClean="0">
                <a:latin typeface="Times New Roman" pitchFamily="18" charset="0"/>
                <a:cs typeface="Times New Roman" pitchFamily="18" charset="0"/>
              </a:rPr>
              <a:t>Le </a:t>
            </a:r>
            <a:r>
              <a:rPr lang="fr-FR" sz="1500" dirty="0" err="1" smtClean="0">
                <a:latin typeface="Times New Roman" pitchFamily="18" charset="0"/>
                <a:cs typeface="Times New Roman" pitchFamily="18" charset="0"/>
              </a:rPr>
              <a:t>geek</a:t>
            </a:r>
            <a:r>
              <a:rPr lang="fr-FR" sz="1500" dirty="0" smtClean="0">
                <a:latin typeface="Times New Roman" pitchFamily="18" charset="0"/>
                <a:cs typeface="Times New Roman" pitchFamily="18" charset="0"/>
              </a:rPr>
              <a:t> a ses sources d’informations habituelles.</a:t>
            </a:r>
          </a:p>
        </p:txBody>
      </p:sp>
      <p:sp>
        <p:nvSpPr>
          <p:cNvPr id="4" name="Espace réservé du numéro de diapositive 3"/>
          <p:cNvSpPr>
            <a:spLocks noGrp="1"/>
          </p:cNvSpPr>
          <p:nvPr>
            <p:ph type="sldNum" sz="quarter" idx="12"/>
          </p:nvPr>
        </p:nvSpPr>
        <p:spPr/>
        <p:txBody>
          <a:bodyPr/>
          <a:lstStyle/>
          <a:p>
            <a:fld id="{9B04A7D2-5F50-4CDF-97DF-9F3E4FBBC783}" type="slidenum">
              <a:rPr lang="fr-FR" smtClean="0"/>
              <a:pPr/>
              <a:t>4</a:t>
            </a:fld>
            <a:endParaRPr lang="fr-FR"/>
          </a:p>
        </p:txBody>
      </p:sp>
      <p:sp>
        <p:nvSpPr>
          <p:cNvPr id="5" name="Espace réservé du pied de page 4"/>
          <p:cNvSpPr>
            <a:spLocks noGrp="1"/>
          </p:cNvSpPr>
          <p:nvPr>
            <p:ph type="ftr" sz="quarter" idx="11"/>
          </p:nvPr>
        </p:nvSpPr>
        <p:spPr/>
        <p:txBody>
          <a:bodyPr/>
          <a:lstStyle/>
          <a:p>
            <a:r>
              <a:rPr lang="fr-FR" smtClean="0"/>
              <a:t>Nicolas PIGATI  -  Marie JACOB</a:t>
            </a:r>
            <a:endParaRPr lang="fr-FR"/>
          </a:p>
        </p:txBody>
      </p:sp>
      <p:pic>
        <p:nvPicPr>
          <p:cNvPr id="6" name="Image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0" y="-243408"/>
            <a:ext cx="2507152" cy="2389629"/>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hantal\Desktop\Dossier wallart binomes\begeekbig.jpg"/>
          <p:cNvPicPr>
            <a:picLocks noChangeAspect="1" noChangeArrowheads="1"/>
          </p:cNvPicPr>
          <p:nvPr/>
        </p:nvPicPr>
        <p:blipFill>
          <a:blip r:embed="rId2"/>
          <a:srcRect/>
          <a:stretch>
            <a:fillRect/>
          </a:stretch>
        </p:blipFill>
        <p:spPr bwMode="auto">
          <a:xfrm>
            <a:off x="500034" y="2571744"/>
            <a:ext cx="2571768" cy="1285884"/>
          </a:xfrm>
          <a:prstGeom prst="rect">
            <a:avLst/>
          </a:prstGeom>
          <a:noFill/>
        </p:spPr>
      </p:pic>
      <p:sp>
        <p:nvSpPr>
          <p:cNvPr id="2" name="Titre 1"/>
          <p:cNvSpPr>
            <a:spLocks noGrp="1"/>
          </p:cNvSpPr>
          <p:nvPr>
            <p:ph type="title"/>
          </p:nvPr>
        </p:nvSpPr>
        <p:spPr/>
        <p:txBody>
          <a:bodyPr vert="horz" lIns="91440" tIns="45720" rIns="91440" bIns="45720" rtlCol="0" anchor="ctr">
            <a:normAutofit/>
          </a:bodyPr>
          <a:lstStyle/>
          <a:p>
            <a:r>
              <a:rPr lang="fr-FR" sz="3200" dirty="0">
                <a:latin typeface="Times New Roman" pitchFamily="18" charset="0"/>
                <a:cs typeface="Times New Roman" pitchFamily="18" charset="0"/>
              </a:rPr>
              <a:t>La communication</a:t>
            </a:r>
          </a:p>
        </p:txBody>
      </p:sp>
      <p:sp>
        <p:nvSpPr>
          <p:cNvPr id="3" name="Espace réservé du contenu 2"/>
          <p:cNvSpPr>
            <a:spLocks noGrp="1"/>
          </p:cNvSpPr>
          <p:nvPr>
            <p:ph idx="1"/>
          </p:nvPr>
        </p:nvSpPr>
        <p:spPr/>
        <p:txBody>
          <a:bodyPr>
            <a:noAutofit/>
          </a:bodyPr>
          <a:lstStyle/>
          <a:p>
            <a:pPr>
              <a:buNone/>
            </a:pPr>
            <a:r>
              <a:rPr lang="fr-FR" sz="1500" dirty="0" smtClean="0">
                <a:latin typeface="Times New Roman" pitchFamily="18" charset="0"/>
                <a:cs typeface="Times New Roman" pitchFamily="18" charset="0"/>
              </a:rPr>
              <a:t>Internet:</a:t>
            </a:r>
          </a:p>
          <a:p>
            <a:pPr>
              <a:buNone/>
            </a:pPr>
            <a:endParaRPr lang="fr-FR" sz="1500" dirty="0" smtClean="0">
              <a:latin typeface="Times New Roman" pitchFamily="18" charset="0"/>
              <a:cs typeface="Times New Roman" pitchFamily="18" charset="0"/>
            </a:endParaRPr>
          </a:p>
          <a:p>
            <a:pPr>
              <a:buNone/>
            </a:pPr>
            <a:r>
              <a:rPr lang="fr-FR" sz="1500" dirty="0" smtClean="0">
                <a:latin typeface="Times New Roman" pitchFamily="18" charset="0"/>
                <a:cs typeface="Times New Roman" pitchFamily="18" charset="0"/>
              </a:rPr>
              <a:t>Il va fréquemment sur des blogs fait par des </a:t>
            </a:r>
            <a:r>
              <a:rPr lang="fr-FR" sz="1500" dirty="0" err="1" smtClean="0">
                <a:latin typeface="Times New Roman" pitchFamily="18" charset="0"/>
                <a:cs typeface="Times New Roman" pitchFamily="18" charset="0"/>
              </a:rPr>
              <a:t>geeks</a:t>
            </a:r>
            <a:r>
              <a:rPr lang="fr-FR" sz="1500" dirty="0" smtClean="0">
                <a:latin typeface="Times New Roman" pitchFamily="18" charset="0"/>
                <a:cs typeface="Times New Roman" pitchFamily="18" charset="0"/>
              </a:rPr>
              <a:t>.</a:t>
            </a:r>
          </a:p>
        </p:txBody>
      </p:sp>
      <p:pic>
        <p:nvPicPr>
          <p:cNvPr id="1026" name="Picture 2" descr="C:\Users\Chantal\Desktop\Dossier wallart binomes\logoCineComics03.jpg"/>
          <p:cNvPicPr>
            <a:picLocks noChangeAspect="1" noChangeArrowheads="1"/>
          </p:cNvPicPr>
          <p:nvPr/>
        </p:nvPicPr>
        <p:blipFill>
          <a:blip r:embed="rId3"/>
          <a:srcRect/>
          <a:stretch>
            <a:fillRect/>
          </a:stretch>
        </p:blipFill>
        <p:spPr bwMode="auto">
          <a:xfrm>
            <a:off x="0" y="3571876"/>
            <a:ext cx="3488342" cy="1325570"/>
          </a:xfrm>
          <a:prstGeom prst="rect">
            <a:avLst/>
          </a:prstGeom>
          <a:noFill/>
        </p:spPr>
      </p:pic>
      <p:pic>
        <p:nvPicPr>
          <p:cNvPr id="2051" name="Picture 3" descr="C:\Users\Chantal\Desktop\Dossier wallart binomes\index.jpg"/>
          <p:cNvPicPr>
            <a:picLocks noChangeAspect="1" noChangeArrowheads="1"/>
          </p:cNvPicPr>
          <p:nvPr/>
        </p:nvPicPr>
        <p:blipFill>
          <a:blip r:embed="rId4"/>
          <a:srcRect/>
          <a:stretch>
            <a:fillRect/>
          </a:stretch>
        </p:blipFill>
        <p:spPr bwMode="auto">
          <a:xfrm>
            <a:off x="5600700" y="3500438"/>
            <a:ext cx="3543300" cy="2286000"/>
          </a:xfrm>
          <a:prstGeom prst="rect">
            <a:avLst/>
          </a:prstGeom>
          <a:noFill/>
        </p:spPr>
      </p:pic>
      <p:pic>
        <p:nvPicPr>
          <p:cNvPr id="2052" name="Picture 4" descr="C:\Users\Chantal\Desktop\Dossier wallart binomes\Le_Journal_du_Gamer1.png"/>
          <p:cNvPicPr>
            <a:picLocks noChangeAspect="1" noChangeArrowheads="1"/>
          </p:cNvPicPr>
          <p:nvPr/>
        </p:nvPicPr>
        <p:blipFill>
          <a:blip r:embed="rId5"/>
          <a:srcRect/>
          <a:stretch>
            <a:fillRect/>
          </a:stretch>
        </p:blipFill>
        <p:spPr bwMode="auto">
          <a:xfrm>
            <a:off x="3643306" y="3214686"/>
            <a:ext cx="1721907" cy="2582860"/>
          </a:xfrm>
          <a:prstGeom prst="rect">
            <a:avLst/>
          </a:prstGeom>
          <a:noFill/>
        </p:spPr>
      </p:pic>
      <p:pic>
        <p:nvPicPr>
          <p:cNvPr id="2053" name="Picture 5" descr="C:\Users\Chantal\Desktop\Dossier wallart binomes\presse_logo_rsfblog.jpg"/>
          <p:cNvPicPr>
            <a:picLocks noChangeAspect="1" noChangeArrowheads="1"/>
          </p:cNvPicPr>
          <p:nvPr/>
        </p:nvPicPr>
        <p:blipFill>
          <a:blip r:embed="rId6"/>
          <a:srcRect/>
          <a:stretch>
            <a:fillRect/>
          </a:stretch>
        </p:blipFill>
        <p:spPr bwMode="auto">
          <a:xfrm>
            <a:off x="6286512" y="2714620"/>
            <a:ext cx="2476500" cy="571500"/>
          </a:xfrm>
          <a:prstGeom prst="rect">
            <a:avLst/>
          </a:prstGeom>
          <a:noFill/>
        </p:spPr>
      </p:pic>
      <p:pic>
        <p:nvPicPr>
          <p:cNvPr id="2054" name="Picture 6" descr="C:\Users\Chantal\Desktop\Dossier wallart binomes\framablog.png"/>
          <p:cNvPicPr>
            <a:picLocks noChangeAspect="1" noChangeArrowheads="1"/>
          </p:cNvPicPr>
          <p:nvPr/>
        </p:nvPicPr>
        <p:blipFill>
          <a:blip r:embed="rId7"/>
          <a:srcRect/>
          <a:stretch>
            <a:fillRect/>
          </a:stretch>
        </p:blipFill>
        <p:spPr bwMode="auto">
          <a:xfrm>
            <a:off x="0" y="4786322"/>
            <a:ext cx="3324225" cy="1238250"/>
          </a:xfrm>
          <a:prstGeom prst="rect">
            <a:avLst/>
          </a:prstGeom>
          <a:noFill/>
        </p:spPr>
      </p:pic>
      <p:pic>
        <p:nvPicPr>
          <p:cNvPr id="2055" name="Picture 7" descr="C:\Users\Chantal\Desktop\Dossier wallart binomes\banniere-science.jpg"/>
          <p:cNvPicPr>
            <a:picLocks noChangeAspect="1" noChangeArrowheads="1"/>
          </p:cNvPicPr>
          <p:nvPr/>
        </p:nvPicPr>
        <p:blipFill>
          <a:blip r:embed="rId8"/>
          <a:srcRect/>
          <a:stretch>
            <a:fillRect/>
          </a:stretch>
        </p:blipFill>
        <p:spPr bwMode="auto">
          <a:xfrm>
            <a:off x="0" y="6022508"/>
            <a:ext cx="9144000" cy="835492"/>
          </a:xfrm>
          <a:prstGeom prst="rect">
            <a:avLst/>
          </a:prstGeom>
          <a:noFill/>
        </p:spPr>
      </p:pic>
      <p:sp>
        <p:nvSpPr>
          <p:cNvPr id="4" name="Espace réservé du numéro de diapositive 3"/>
          <p:cNvSpPr>
            <a:spLocks noGrp="1"/>
          </p:cNvSpPr>
          <p:nvPr>
            <p:ph type="sldNum" sz="quarter" idx="12"/>
          </p:nvPr>
        </p:nvSpPr>
        <p:spPr/>
        <p:txBody>
          <a:bodyPr/>
          <a:lstStyle/>
          <a:p>
            <a:fld id="{9B04A7D2-5F50-4CDF-97DF-9F3E4FBBC783}" type="slidenum">
              <a:rPr lang="fr-FR" smtClean="0"/>
              <a:pPr/>
              <a:t>5</a:t>
            </a:fld>
            <a:endParaRPr lang="fr-FR"/>
          </a:p>
        </p:txBody>
      </p:sp>
      <p:sp>
        <p:nvSpPr>
          <p:cNvPr id="5" name="Espace réservé du pied de page 4"/>
          <p:cNvSpPr>
            <a:spLocks noGrp="1"/>
          </p:cNvSpPr>
          <p:nvPr>
            <p:ph type="ftr" sz="quarter" idx="11"/>
          </p:nvPr>
        </p:nvSpPr>
        <p:spPr/>
        <p:txBody>
          <a:bodyPr/>
          <a:lstStyle/>
          <a:p>
            <a:r>
              <a:rPr lang="fr-FR" smtClean="0"/>
              <a:t>Nicolas PIGATI  -  Marie JACOB</a:t>
            </a:r>
            <a:endParaRPr lang="fr-FR"/>
          </a:p>
        </p:txBody>
      </p:sp>
      <p:pic>
        <p:nvPicPr>
          <p:cNvPr id="13" name="Image 12"/>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0" y="-243408"/>
            <a:ext cx="2507152" cy="2389629"/>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91440" tIns="45720" rIns="91440" bIns="45720" rtlCol="0" anchor="ctr">
            <a:normAutofit/>
          </a:bodyPr>
          <a:lstStyle/>
          <a:p>
            <a:r>
              <a:rPr lang="fr-FR" sz="3200" dirty="0">
                <a:latin typeface="Times New Roman" pitchFamily="18" charset="0"/>
                <a:cs typeface="Times New Roman" pitchFamily="18" charset="0"/>
              </a:rPr>
              <a:t>La communication</a:t>
            </a:r>
          </a:p>
        </p:txBody>
      </p:sp>
      <p:sp>
        <p:nvSpPr>
          <p:cNvPr id="3" name="Espace réservé du contenu 2"/>
          <p:cNvSpPr>
            <a:spLocks noGrp="1"/>
          </p:cNvSpPr>
          <p:nvPr>
            <p:ph idx="1"/>
          </p:nvPr>
        </p:nvSpPr>
        <p:spPr/>
        <p:txBody>
          <a:bodyPr>
            <a:noAutofit/>
          </a:bodyPr>
          <a:lstStyle/>
          <a:p>
            <a:pPr>
              <a:buNone/>
            </a:pPr>
            <a:r>
              <a:rPr lang="fr-FR" sz="1500" dirty="0" smtClean="0">
                <a:latin typeface="Times New Roman" pitchFamily="18" charset="0"/>
                <a:cs typeface="Times New Roman" pitchFamily="18" charset="0"/>
              </a:rPr>
              <a:t>Internet:</a:t>
            </a:r>
          </a:p>
          <a:p>
            <a:pPr>
              <a:buNone/>
            </a:pPr>
            <a:endParaRPr lang="fr-FR" sz="1500" dirty="0" smtClean="0">
              <a:latin typeface="Times New Roman" pitchFamily="18" charset="0"/>
              <a:cs typeface="Times New Roman" pitchFamily="18" charset="0"/>
            </a:endParaRPr>
          </a:p>
          <a:p>
            <a:pPr>
              <a:buNone/>
            </a:pPr>
            <a:r>
              <a:rPr lang="fr-FR" sz="1500" dirty="0" smtClean="0">
                <a:latin typeface="Times New Roman" pitchFamily="18" charset="0"/>
                <a:cs typeface="Times New Roman" pitchFamily="18" charset="0"/>
              </a:rPr>
              <a:t>Il va fréquemment visionner des vidéos.</a:t>
            </a:r>
          </a:p>
          <a:p>
            <a:pPr>
              <a:buNone/>
            </a:pPr>
            <a:endParaRPr lang="fr-FR" sz="1500" dirty="0" smtClean="0">
              <a:latin typeface="Times New Roman" pitchFamily="18" charset="0"/>
              <a:cs typeface="Times New Roman" pitchFamily="18" charset="0"/>
            </a:endParaRPr>
          </a:p>
          <a:p>
            <a:pPr>
              <a:buNone/>
            </a:pPr>
            <a:endParaRPr lang="fr-FR" sz="1500" dirty="0" smtClean="0">
              <a:latin typeface="Times New Roman" pitchFamily="18" charset="0"/>
              <a:cs typeface="Times New Roman" pitchFamily="18" charset="0"/>
            </a:endParaRPr>
          </a:p>
        </p:txBody>
      </p:sp>
      <p:pic>
        <p:nvPicPr>
          <p:cNvPr id="3078" name="Picture 6" descr="C:\Users\Chantal\Desktop\Dossier wallart binomes\RuTube.gif"/>
          <p:cNvPicPr>
            <a:picLocks noChangeAspect="1" noChangeArrowheads="1"/>
          </p:cNvPicPr>
          <p:nvPr/>
        </p:nvPicPr>
        <p:blipFill>
          <a:blip r:embed="rId2"/>
          <a:srcRect/>
          <a:stretch>
            <a:fillRect/>
          </a:stretch>
        </p:blipFill>
        <p:spPr bwMode="auto">
          <a:xfrm>
            <a:off x="285720" y="3286124"/>
            <a:ext cx="3429000" cy="1428750"/>
          </a:xfrm>
          <a:prstGeom prst="rect">
            <a:avLst/>
          </a:prstGeom>
          <a:noFill/>
        </p:spPr>
      </p:pic>
      <p:pic>
        <p:nvPicPr>
          <p:cNvPr id="3079" name="Picture 7" descr="C:\Users\Chantal\Desktop\Dossier wallart binomes\wat-tv-wat-tv-logo-2010-4458815scgew.jpg"/>
          <p:cNvPicPr>
            <a:picLocks noChangeAspect="1" noChangeArrowheads="1"/>
          </p:cNvPicPr>
          <p:nvPr/>
        </p:nvPicPr>
        <p:blipFill>
          <a:blip r:embed="rId3" cstate="print"/>
          <a:srcRect/>
          <a:stretch>
            <a:fillRect/>
          </a:stretch>
        </p:blipFill>
        <p:spPr bwMode="auto">
          <a:xfrm>
            <a:off x="3000364" y="5214950"/>
            <a:ext cx="3121025" cy="1350963"/>
          </a:xfrm>
          <a:prstGeom prst="rect">
            <a:avLst/>
          </a:prstGeom>
          <a:noFill/>
        </p:spPr>
      </p:pic>
      <p:pic>
        <p:nvPicPr>
          <p:cNvPr id="3080" name="Picture 8" descr="C:\Users\Chantal\Desktop\Dossier wallart binomes\google-logo-video.gif"/>
          <p:cNvPicPr>
            <a:picLocks noChangeAspect="1" noChangeArrowheads="1"/>
          </p:cNvPicPr>
          <p:nvPr/>
        </p:nvPicPr>
        <p:blipFill>
          <a:blip r:embed="rId4"/>
          <a:srcRect/>
          <a:stretch>
            <a:fillRect/>
          </a:stretch>
        </p:blipFill>
        <p:spPr bwMode="auto">
          <a:xfrm>
            <a:off x="5429256" y="3500438"/>
            <a:ext cx="2628900" cy="1047750"/>
          </a:xfrm>
          <a:prstGeom prst="rect">
            <a:avLst/>
          </a:prstGeom>
          <a:noFill/>
        </p:spPr>
      </p:pic>
      <p:sp>
        <p:nvSpPr>
          <p:cNvPr id="4" name="Espace réservé du numéro de diapositive 3"/>
          <p:cNvSpPr>
            <a:spLocks noGrp="1"/>
          </p:cNvSpPr>
          <p:nvPr>
            <p:ph type="sldNum" sz="quarter" idx="12"/>
          </p:nvPr>
        </p:nvSpPr>
        <p:spPr/>
        <p:txBody>
          <a:bodyPr/>
          <a:lstStyle/>
          <a:p>
            <a:fld id="{9B04A7D2-5F50-4CDF-97DF-9F3E4FBBC783}" type="slidenum">
              <a:rPr lang="fr-FR" smtClean="0"/>
              <a:pPr/>
              <a:t>6</a:t>
            </a:fld>
            <a:endParaRPr lang="fr-FR"/>
          </a:p>
        </p:txBody>
      </p:sp>
      <p:sp>
        <p:nvSpPr>
          <p:cNvPr id="5" name="Espace réservé du pied de page 4"/>
          <p:cNvSpPr>
            <a:spLocks noGrp="1"/>
          </p:cNvSpPr>
          <p:nvPr>
            <p:ph type="ftr" sz="quarter" idx="11"/>
          </p:nvPr>
        </p:nvSpPr>
        <p:spPr/>
        <p:txBody>
          <a:bodyPr/>
          <a:lstStyle/>
          <a:p>
            <a:r>
              <a:rPr lang="fr-FR" smtClean="0"/>
              <a:t>Nicolas PIGATI  -  Marie JACOB</a:t>
            </a:r>
            <a:endParaRPr lang="fr-FR"/>
          </a:p>
        </p:txBody>
      </p:sp>
      <p:pic>
        <p:nvPicPr>
          <p:cNvPr id="9" name="Image 8"/>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0" y="-243408"/>
            <a:ext cx="2507152" cy="2389629"/>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91440" tIns="45720" rIns="91440" bIns="45720" rtlCol="0" anchor="ctr">
            <a:normAutofit/>
          </a:bodyPr>
          <a:lstStyle/>
          <a:p>
            <a:r>
              <a:rPr lang="fr-FR" sz="3200" dirty="0">
                <a:latin typeface="Times New Roman" pitchFamily="18" charset="0"/>
                <a:cs typeface="Times New Roman" pitchFamily="18" charset="0"/>
              </a:rPr>
              <a:t>La communication</a:t>
            </a:r>
          </a:p>
        </p:txBody>
      </p:sp>
      <p:sp>
        <p:nvSpPr>
          <p:cNvPr id="3" name="Espace réservé du contenu 2"/>
          <p:cNvSpPr>
            <a:spLocks noGrp="1"/>
          </p:cNvSpPr>
          <p:nvPr>
            <p:ph idx="1"/>
          </p:nvPr>
        </p:nvSpPr>
        <p:spPr/>
        <p:txBody>
          <a:bodyPr>
            <a:noAutofit/>
          </a:bodyPr>
          <a:lstStyle/>
          <a:p>
            <a:pPr>
              <a:buNone/>
            </a:pPr>
            <a:r>
              <a:rPr lang="fr-FR" sz="1500" dirty="0" smtClean="0">
                <a:latin typeface="Times New Roman" pitchFamily="18" charset="0"/>
                <a:cs typeface="Times New Roman" pitchFamily="18" charset="0"/>
              </a:rPr>
              <a:t>Internet:</a:t>
            </a:r>
          </a:p>
          <a:p>
            <a:pPr>
              <a:buNone/>
            </a:pPr>
            <a:endParaRPr lang="fr-FR" sz="1500" dirty="0" smtClean="0">
              <a:latin typeface="Times New Roman" pitchFamily="18" charset="0"/>
              <a:cs typeface="Times New Roman" pitchFamily="18" charset="0"/>
            </a:endParaRPr>
          </a:p>
          <a:p>
            <a:pPr>
              <a:buNone/>
            </a:pPr>
            <a:r>
              <a:rPr lang="fr-FR" sz="1500" dirty="0" smtClean="0">
                <a:latin typeface="Times New Roman" pitchFamily="18" charset="0"/>
                <a:cs typeface="Times New Roman" pitchFamily="18" charset="0"/>
              </a:rPr>
              <a:t>Il va fréquemment télécharger en </a:t>
            </a:r>
            <a:r>
              <a:rPr lang="fr-FR" sz="1500" dirty="0" err="1" smtClean="0">
                <a:latin typeface="Times New Roman" pitchFamily="18" charset="0"/>
                <a:cs typeface="Times New Roman" pitchFamily="18" charset="0"/>
              </a:rPr>
              <a:t>peer</a:t>
            </a:r>
            <a:r>
              <a:rPr lang="fr-FR" sz="1500" dirty="0" smtClean="0">
                <a:latin typeface="Times New Roman" pitchFamily="18" charset="0"/>
                <a:cs typeface="Times New Roman" pitchFamily="18" charset="0"/>
              </a:rPr>
              <a:t> to </a:t>
            </a:r>
            <a:r>
              <a:rPr lang="fr-FR" sz="1500" dirty="0" err="1" smtClean="0">
                <a:latin typeface="Times New Roman" pitchFamily="18" charset="0"/>
                <a:cs typeface="Times New Roman" pitchFamily="18" charset="0"/>
              </a:rPr>
              <a:t>peer</a:t>
            </a:r>
            <a:r>
              <a:rPr lang="fr-FR" sz="1500" dirty="0" smtClean="0">
                <a:latin typeface="Times New Roman" pitchFamily="18" charset="0"/>
                <a:cs typeface="Times New Roman" pitchFamily="18" charset="0"/>
              </a:rPr>
              <a:t>.</a:t>
            </a:r>
          </a:p>
          <a:p>
            <a:pPr>
              <a:buNone/>
            </a:pPr>
            <a:endParaRPr lang="fr-FR" sz="1500" dirty="0" smtClean="0">
              <a:latin typeface="Times New Roman" pitchFamily="18" charset="0"/>
              <a:cs typeface="Times New Roman" pitchFamily="18" charset="0"/>
            </a:endParaRPr>
          </a:p>
          <a:p>
            <a:pPr>
              <a:buNone/>
            </a:pPr>
            <a:endParaRPr lang="fr-FR" sz="1500" dirty="0" smtClean="0">
              <a:latin typeface="Times New Roman" pitchFamily="18" charset="0"/>
              <a:cs typeface="Times New Roman" pitchFamily="18" charset="0"/>
            </a:endParaRPr>
          </a:p>
        </p:txBody>
      </p:sp>
      <p:pic>
        <p:nvPicPr>
          <p:cNvPr id="4098" name="Picture 2" descr="C:\Users\Chantal\Desktop\Dossier wallart binomes\images.jpg"/>
          <p:cNvPicPr>
            <a:picLocks noChangeAspect="1" noChangeArrowheads="1"/>
          </p:cNvPicPr>
          <p:nvPr/>
        </p:nvPicPr>
        <p:blipFill>
          <a:blip r:embed="rId2"/>
          <a:srcRect/>
          <a:stretch>
            <a:fillRect/>
          </a:stretch>
        </p:blipFill>
        <p:spPr bwMode="auto">
          <a:xfrm>
            <a:off x="5214942" y="3000372"/>
            <a:ext cx="3429000" cy="1066800"/>
          </a:xfrm>
          <a:prstGeom prst="rect">
            <a:avLst/>
          </a:prstGeom>
          <a:noFill/>
        </p:spPr>
      </p:pic>
      <p:pic>
        <p:nvPicPr>
          <p:cNvPr id="4099" name="Picture 3" descr="C:\Users\Chantal\Desktop\Dossier wallart binomes\uTor.png"/>
          <p:cNvPicPr>
            <a:picLocks noChangeAspect="1" noChangeArrowheads="1"/>
          </p:cNvPicPr>
          <p:nvPr/>
        </p:nvPicPr>
        <p:blipFill>
          <a:blip r:embed="rId3"/>
          <a:srcRect/>
          <a:stretch>
            <a:fillRect/>
          </a:stretch>
        </p:blipFill>
        <p:spPr bwMode="auto">
          <a:xfrm>
            <a:off x="5357818" y="4000504"/>
            <a:ext cx="3357586" cy="2518190"/>
          </a:xfrm>
          <a:prstGeom prst="rect">
            <a:avLst/>
          </a:prstGeom>
          <a:noFill/>
        </p:spPr>
      </p:pic>
      <p:pic>
        <p:nvPicPr>
          <p:cNvPr id="4100" name="Picture 4" descr="C:\Users\Chantal\Desktop\Dossier wallart binomes\BitComet_Logo.png"/>
          <p:cNvPicPr>
            <a:picLocks noChangeAspect="1" noChangeArrowheads="1"/>
          </p:cNvPicPr>
          <p:nvPr/>
        </p:nvPicPr>
        <p:blipFill>
          <a:blip r:embed="rId4"/>
          <a:srcRect/>
          <a:stretch>
            <a:fillRect/>
          </a:stretch>
        </p:blipFill>
        <p:spPr bwMode="auto">
          <a:xfrm>
            <a:off x="214282" y="3857628"/>
            <a:ext cx="4762500" cy="1190625"/>
          </a:xfrm>
          <a:prstGeom prst="rect">
            <a:avLst/>
          </a:prstGeom>
          <a:noFill/>
        </p:spPr>
      </p:pic>
      <p:sp>
        <p:nvSpPr>
          <p:cNvPr id="4" name="Espace réservé du numéro de diapositive 3"/>
          <p:cNvSpPr>
            <a:spLocks noGrp="1"/>
          </p:cNvSpPr>
          <p:nvPr>
            <p:ph type="sldNum" sz="quarter" idx="12"/>
          </p:nvPr>
        </p:nvSpPr>
        <p:spPr/>
        <p:txBody>
          <a:bodyPr/>
          <a:lstStyle/>
          <a:p>
            <a:fld id="{9B04A7D2-5F50-4CDF-97DF-9F3E4FBBC783}" type="slidenum">
              <a:rPr lang="fr-FR" smtClean="0"/>
              <a:pPr/>
              <a:t>7</a:t>
            </a:fld>
            <a:endParaRPr lang="fr-FR"/>
          </a:p>
        </p:txBody>
      </p:sp>
      <p:sp>
        <p:nvSpPr>
          <p:cNvPr id="5" name="Espace réservé du pied de page 4"/>
          <p:cNvSpPr>
            <a:spLocks noGrp="1"/>
          </p:cNvSpPr>
          <p:nvPr>
            <p:ph type="ftr" sz="quarter" idx="11"/>
          </p:nvPr>
        </p:nvSpPr>
        <p:spPr/>
        <p:txBody>
          <a:bodyPr/>
          <a:lstStyle/>
          <a:p>
            <a:r>
              <a:rPr lang="fr-FR" smtClean="0"/>
              <a:t>Nicolas PIGATI  -  Marie JACOB</a:t>
            </a:r>
            <a:endParaRPr lang="fr-FR"/>
          </a:p>
        </p:txBody>
      </p:sp>
      <p:pic>
        <p:nvPicPr>
          <p:cNvPr id="9" name="Image 8"/>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0" y="-243408"/>
            <a:ext cx="2507152" cy="2389629"/>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91440" tIns="45720" rIns="91440" bIns="45720" rtlCol="0" anchor="ctr">
            <a:normAutofit/>
          </a:bodyPr>
          <a:lstStyle/>
          <a:p>
            <a:r>
              <a:rPr lang="fr-FR" sz="3200" dirty="0">
                <a:latin typeface="Times New Roman" pitchFamily="18" charset="0"/>
                <a:cs typeface="Times New Roman" pitchFamily="18" charset="0"/>
              </a:rPr>
              <a:t>La communication</a:t>
            </a:r>
          </a:p>
        </p:txBody>
      </p:sp>
      <p:sp>
        <p:nvSpPr>
          <p:cNvPr id="3" name="Espace réservé du contenu 2"/>
          <p:cNvSpPr>
            <a:spLocks noGrp="1"/>
          </p:cNvSpPr>
          <p:nvPr>
            <p:ph idx="1"/>
          </p:nvPr>
        </p:nvSpPr>
        <p:spPr>
          <a:xfrm>
            <a:off x="971600" y="1600201"/>
            <a:ext cx="7200800" cy="3989040"/>
          </a:xfrm>
          <a:ln>
            <a:solidFill>
              <a:schemeClr val="tx1"/>
            </a:solidFill>
          </a:ln>
        </p:spPr>
        <p:txBody>
          <a:bodyPr anchor="ctr">
            <a:noAutofit/>
          </a:bodyPr>
          <a:lstStyle/>
          <a:p>
            <a:pPr algn="just">
              <a:buNone/>
            </a:pPr>
            <a:r>
              <a:rPr lang="fr-FR" sz="1500" dirty="0" smtClean="0">
                <a:latin typeface="Times New Roman" pitchFamily="18" charset="0"/>
                <a:cs typeface="Times New Roman" pitchFamily="18" charset="0"/>
              </a:rPr>
              <a:t>Utilisation des médias par les </a:t>
            </a:r>
            <a:r>
              <a:rPr lang="fr-FR" sz="1500" dirty="0" err="1" smtClean="0">
                <a:latin typeface="Times New Roman" pitchFamily="18" charset="0"/>
                <a:cs typeface="Times New Roman" pitchFamily="18" charset="0"/>
              </a:rPr>
              <a:t>geeks</a:t>
            </a:r>
            <a:r>
              <a:rPr lang="fr-FR" sz="1500" dirty="0" smtClean="0">
                <a:latin typeface="Times New Roman" pitchFamily="18" charset="0"/>
                <a:cs typeface="Times New Roman" pitchFamily="18" charset="0"/>
              </a:rPr>
              <a:t>:</a:t>
            </a:r>
          </a:p>
          <a:p>
            <a:pPr algn="just">
              <a:buNone/>
            </a:pPr>
            <a:endParaRPr lang="fr-FR" sz="1500" dirty="0" smtClean="0">
              <a:latin typeface="Times New Roman" pitchFamily="18" charset="0"/>
              <a:cs typeface="Times New Roman" pitchFamily="18" charset="0"/>
            </a:endParaRPr>
          </a:p>
          <a:p>
            <a:pPr algn="just"/>
            <a:r>
              <a:rPr lang="fr-FR" sz="1500" dirty="0" smtClean="0">
                <a:latin typeface="Times New Roman" pitchFamily="18" charset="0"/>
                <a:cs typeface="Times New Roman" pitchFamily="18" charset="0"/>
              </a:rPr>
              <a:t>Les geeks vont principalement sur internet pour la recherche d’informations. Ils trouvent tout ce qu’ils veulent sur internet (blogs et sites spécialisés, vidéos, </a:t>
            </a:r>
            <a:r>
              <a:rPr lang="fr-FR" sz="1500" dirty="0" err="1" smtClean="0">
                <a:latin typeface="Times New Roman" pitchFamily="18" charset="0"/>
                <a:cs typeface="Times New Roman" pitchFamily="18" charset="0"/>
              </a:rPr>
              <a:t>peer</a:t>
            </a:r>
            <a:r>
              <a:rPr lang="fr-FR" sz="1500" dirty="0" smtClean="0">
                <a:latin typeface="Times New Roman" pitchFamily="18" charset="0"/>
                <a:cs typeface="Times New Roman" pitchFamily="18" charset="0"/>
              </a:rPr>
              <a:t> to </a:t>
            </a:r>
            <a:r>
              <a:rPr lang="fr-FR" sz="1500" dirty="0" err="1" smtClean="0">
                <a:latin typeface="Times New Roman" pitchFamily="18" charset="0"/>
                <a:cs typeface="Times New Roman" pitchFamily="18" charset="0"/>
              </a:rPr>
              <a:t>peer</a:t>
            </a:r>
            <a:r>
              <a:rPr lang="fr-FR" sz="1500" dirty="0" smtClean="0">
                <a:latin typeface="Times New Roman" pitchFamily="18" charset="0"/>
                <a:cs typeface="Times New Roman" pitchFamily="18" charset="0"/>
              </a:rPr>
              <a:t>).</a:t>
            </a:r>
          </a:p>
          <a:p>
            <a:pPr algn="just">
              <a:buNone/>
            </a:pPr>
            <a:endParaRPr lang="fr-FR" sz="1500" dirty="0" smtClean="0">
              <a:latin typeface="Times New Roman" pitchFamily="18" charset="0"/>
              <a:cs typeface="Times New Roman" pitchFamily="18" charset="0"/>
            </a:endParaRPr>
          </a:p>
          <a:p>
            <a:pPr algn="just"/>
            <a:r>
              <a:rPr lang="fr-FR" sz="1500" dirty="0" smtClean="0">
                <a:latin typeface="Times New Roman" pitchFamily="18" charset="0"/>
                <a:cs typeface="Times New Roman" pitchFamily="18" charset="0"/>
              </a:rPr>
              <a:t>Le </a:t>
            </a:r>
            <a:r>
              <a:rPr lang="fr-FR" sz="1500" dirty="0" err="1" smtClean="0">
                <a:latin typeface="Times New Roman" pitchFamily="18" charset="0"/>
                <a:cs typeface="Times New Roman" pitchFamily="18" charset="0"/>
              </a:rPr>
              <a:t>geek</a:t>
            </a:r>
            <a:r>
              <a:rPr lang="fr-FR" sz="1500" dirty="0" smtClean="0">
                <a:latin typeface="Times New Roman" pitchFamily="18" charset="0"/>
                <a:cs typeface="Times New Roman" pitchFamily="18" charset="0"/>
              </a:rPr>
              <a:t> est un peu collectionneur, par conséquent, il va aussi chercher les informations sur la presse papier (magazines).</a:t>
            </a:r>
          </a:p>
          <a:p>
            <a:pPr algn="just">
              <a:buNone/>
            </a:pPr>
            <a:endParaRPr lang="fr-FR" sz="1500" dirty="0" smtClean="0">
              <a:latin typeface="Times New Roman" pitchFamily="18" charset="0"/>
              <a:cs typeface="Times New Roman" pitchFamily="18" charset="0"/>
            </a:endParaRPr>
          </a:p>
          <a:p>
            <a:pPr algn="just"/>
            <a:r>
              <a:rPr lang="fr-FR" sz="1500" dirty="0" smtClean="0">
                <a:latin typeface="Times New Roman" pitchFamily="18" charset="0"/>
                <a:cs typeface="Times New Roman" pitchFamily="18" charset="0"/>
              </a:rPr>
              <a:t>Les </a:t>
            </a:r>
            <a:r>
              <a:rPr lang="fr-FR" sz="1500" dirty="0" err="1" smtClean="0">
                <a:latin typeface="Times New Roman" pitchFamily="18" charset="0"/>
                <a:cs typeface="Times New Roman" pitchFamily="18" charset="0"/>
              </a:rPr>
              <a:t>geeks</a:t>
            </a:r>
            <a:r>
              <a:rPr lang="fr-FR" sz="1500" dirty="0" smtClean="0">
                <a:latin typeface="Times New Roman" pitchFamily="18" charset="0"/>
                <a:cs typeface="Times New Roman" pitchFamily="18" charset="0"/>
              </a:rPr>
              <a:t> qui sont cinéphiles préfèrent voir leur film préféré au cinéma pour la première fois au cinéma plutôt que de le télécharger.</a:t>
            </a:r>
          </a:p>
          <a:p>
            <a:pPr algn="just">
              <a:buNone/>
            </a:pPr>
            <a:endParaRPr lang="fr-FR" sz="1500" dirty="0" smtClean="0">
              <a:latin typeface="Times New Roman" pitchFamily="18" charset="0"/>
              <a:cs typeface="Times New Roman" pitchFamily="18" charset="0"/>
            </a:endParaRPr>
          </a:p>
          <a:p>
            <a:pPr algn="just">
              <a:buNone/>
            </a:pPr>
            <a:r>
              <a:rPr lang="fr-FR" sz="1500" dirty="0" smtClean="0">
                <a:latin typeface="Times New Roman" pitchFamily="18" charset="0"/>
                <a:cs typeface="Times New Roman" pitchFamily="18" charset="0"/>
              </a:rPr>
              <a:t>Ils ont des émissions de radio pour eux.</a:t>
            </a:r>
          </a:p>
        </p:txBody>
      </p:sp>
      <p:sp>
        <p:nvSpPr>
          <p:cNvPr id="4" name="Espace réservé du numéro de diapositive 3"/>
          <p:cNvSpPr>
            <a:spLocks noGrp="1"/>
          </p:cNvSpPr>
          <p:nvPr>
            <p:ph type="sldNum" sz="quarter" idx="12"/>
          </p:nvPr>
        </p:nvSpPr>
        <p:spPr/>
        <p:txBody>
          <a:bodyPr/>
          <a:lstStyle/>
          <a:p>
            <a:fld id="{9B04A7D2-5F50-4CDF-97DF-9F3E4FBBC783}" type="slidenum">
              <a:rPr lang="fr-FR" smtClean="0"/>
              <a:pPr/>
              <a:t>8</a:t>
            </a:fld>
            <a:endParaRPr lang="fr-FR"/>
          </a:p>
        </p:txBody>
      </p:sp>
      <p:sp>
        <p:nvSpPr>
          <p:cNvPr id="5" name="Espace réservé du pied de page 4"/>
          <p:cNvSpPr>
            <a:spLocks noGrp="1"/>
          </p:cNvSpPr>
          <p:nvPr>
            <p:ph type="ftr" sz="quarter" idx="11"/>
          </p:nvPr>
        </p:nvSpPr>
        <p:spPr/>
        <p:txBody>
          <a:bodyPr/>
          <a:lstStyle/>
          <a:p>
            <a:r>
              <a:rPr lang="fr-FR" smtClean="0"/>
              <a:t>Nicolas PIGATI  -  Marie JACOB</a:t>
            </a:r>
            <a:endParaRPr lang="fr-FR"/>
          </a:p>
        </p:txBody>
      </p:sp>
      <p:pic>
        <p:nvPicPr>
          <p:cNvPr id="6" name="Image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0" y="-243408"/>
            <a:ext cx="2507152" cy="2389629"/>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91440" tIns="45720" rIns="91440" bIns="45720" rtlCol="0" anchor="ctr">
            <a:normAutofit/>
          </a:bodyPr>
          <a:lstStyle/>
          <a:p>
            <a:r>
              <a:rPr lang="fr-FR" sz="3200" dirty="0">
                <a:latin typeface="Times New Roman" pitchFamily="18" charset="0"/>
                <a:cs typeface="Times New Roman" pitchFamily="18" charset="0"/>
              </a:rPr>
              <a:t>La communication</a:t>
            </a:r>
          </a:p>
        </p:txBody>
      </p:sp>
      <p:sp>
        <p:nvSpPr>
          <p:cNvPr id="3" name="Espace réservé du contenu 2"/>
          <p:cNvSpPr>
            <a:spLocks noGrp="1"/>
          </p:cNvSpPr>
          <p:nvPr>
            <p:ph idx="1"/>
          </p:nvPr>
        </p:nvSpPr>
        <p:spPr/>
        <p:txBody>
          <a:bodyPr>
            <a:noAutofit/>
          </a:bodyPr>
          <a:lstStyle/>
          <a:p>
            <a:pPr>
              <a:buNone/>
            </a:pPr>
            <a:r>
              <a:rPr lang="fr-FR" sz="1500" dirty="0" smtClean="0">
                <a:latin typeface="Times New Roman" pitchFamily="18" charset="0"/>
                <a:cs typeface="Times New Roman" pitchFamily="18" charset="0"/>
              </a:rPr>
              <a:t>Presse:</a:t>
            </a:r>
          </a:p>
          <a:p>
            <a:pPr>
              <a:buNone/>
            </a:pPr>
            <a:endParaRPr lang="fr-FR" sz="1500" dirty="0" smtClean="0">
              <a:latin typeface="Times New Roman" pitchFamily="18" charset="0"/>
              <a:cs typeface="Times New Roman" pitchFamily="18" charset="0"/>
            </a:endParaRPr>
          </a:p>
          <a:p>
            <a:pPr>
              <a:buNone/>
            </a:pPr>
            <a:r>
              <a:rPr lang="fr-FR" sz="1500" dirty="0" smtClean="0">
                <a:latin typeface="Times New Roman" pitchFamily="18" charset="0"/>
                <a:cs typeface="Times New Roman" pitchFamily="18" charset="0"/>
              </a:rPr>
              <a:t>Il va acheter les magazines qui regroupes le maximum d’informations pertinentes de ses passions.</a:t>
            </a:r>
          </a:p>
          <a:p>
            <a:pPr>
              <a:buNone/>
            </a:pPr>
            <a:endParaRPr lang="fr-FR" sz="1500" dirty="0" smtClean="0">
              <a:latin typeface="Times New Roman" pitchFamily="18" charset="0"/>
              <a:cs typeface="Times New Roman" pitchFamily="18" charset="0"/>
            </a:endParaRPr>
          </a:p>
          <a:p>
            <a:pPr>
              <a:buNone/>
            </a:pPr>
            <a:endParaRPr lang="fr-FR" sz="1500" dirty="0" smtClean="0">
              <a:latin typeface="Times New Roman" pitchFamily="18" charset="0"/>
              <a:cs typeface="Times New Roman" pitchFamily="18" charset="0"/>
            </a:endParaRPr>
          </a:p>
        </p:txBody>
      </p:sp>
      <p:pic>
        <p:nvPicPr>
          <p:cNvPr id="5122" name="Picture 2" descr="C:\Users\Chantal\Desktop\Dossier wallart binomes\couverture-micro-hebdo.png"/>
          <p:cNvPicPr>
            <a:picLocks noChangeAspect="1" noChangeArrowheads="1"/>
          </p:cNvPicPr>
          <p:nvPr/>
        </p:nvPicPr>
        <p:blipFill>
          <a:blip r:embed="rId2"/>
          <a:srcRect/>
          <a:stretch>
            <a:fillRect/>
          </a:stretch>
        </p:blipFill>
        <p:spPr bwMode="auto">
          <a:xfrm>
            <a:off x="214282" y="3286124"/>
            <a:ext cx="1827710" cy="2500306"/>
          </a:xfrm>
          <a:prstGeom prst="rect">
            <a:avLst/>
          </a:prstGeom>
          <a:noFill/>
        </p:spPr>
      </p:pic>
      <p:pic>
        <p:nvPicPr>
          <p:cNvPr id="5123" name="Picture 3" descr="C:\Users\Chantal\Desktop\Dossier wallart binomes\lordiindiv217juin2009.jpg"/>
          <p:cNvPicPr>
            <a:picLocks noChangeAspect="1" noChangeArrowheads="1"/>
          </p:cNvPicPr>
          <p:nvPr/>
        </p:nvPicPr>
        <p:blipFill>
          <a:blip r:embed="rId3" cstate="print"/>
          <a:srcRect/>
          <a:stretch>
            <a:fillRect/>
          </a:stretch>
        </p:blipFill>
        <p:spPr bwMode="auto">
          <a:xfrm>
            <a:off x="2357422" y="3286124"/>
            <a:ext cx="1830107" cy="2500330"/>
          </a:xfrm>
          <a:prstGeom prst="rect">
            <a:avLst/>
          </a:prstGeom>
          <a:noFill/>
        </p:spPr>
      </p:pic>
      <p:pic>
        <p:nvPicPr>
          <p:cNvPr id="5124" name="Picture 4" descr="C:\Users\Chantal\Desktop\Dossier wallart binomes\couv_Canard_PC_167_332.jpg"/>
          <p:cNvPicPr>
            <a:picLocks noChangeAspect="1" noChangeArrowheads="1"/>
          </p:cNvPicPr>
          <p:nvPr/>
        </p:nvPicPr>
        <p:blipFill>
          <a:blip r:embed="rId4"/>
          <a:srcRect/>
          <a:stretch>
            <a:fillRect/>
          </a:stretch>
        </p:blipFill>
        <p:spPr bwMode="auto">
          <a:xfrm>
            <a:off x="6643702" y="3286124"/>
            <a:ext cx="1812796" cy="2571768"/>
          </a:xfrm>
          <a:prstGeom prst="rect">
            <a:avLst/>
          </a:prstGeom>
          <a:noFill/>
        </p:spPr>
      </p:pic>
      <p:pic>
        <p:nvPicPr>
          <p:cNvPr id="5125" name="Picture 5" descr="C:\Users\Chantal\Desktop\Dossier wallart binomes\1551372294.jpg"/>
          <p:cNvPicPr>
            <a:picLocks noChangeAspect="1" noChangeArrowheads="1"/>
          </p:cNvPicPr>
          <p:nvPr/>
        </p:nvPicPr>
        <p:blipFill>
          <a:blip r:embed="rId5"/>
          <a:srcRect/>
          <a:stretch>
            <a:fillRect/>
          </a:stretch>
        </p:blipFill>
        <p:spPr bwMode="auto">
          <a:xfrm>
            <a:off x="4357686" y="3214686"/>
            <a:ext cx="2119632" cy="2643206"/>
          </a:xfrm>
          <a:prstGeom prst="rect">
            <a:avLst/>
          </a:prstGeom>
          <a:noFill/>
        </p:spPr>
      </p:pic>
      <p:sp>
        <p:nvSpPr>
          <p:cNvPr id="4" name="Espace réservé du numéro de diapositive 3"/>
          <p:cNvSpPr>
            <a:spLocks noGrp="1"/>
          </p:cNvSpPr>
          <p:nvPr>
            <p:ph type="sldNum" sz="quarter" idx="12"/>
          </p:nvPr>
        </p:nvSpPr>
        <p:spPr/>
        <p:txBody>
          <a:bodyPr/>
          <a:lstStyle/>
          <a:p>
            <a:fld id="{9B04A7D2-5F50-4CDF-97DF-9F3E4FBBC783}" type="slidenum">
              <a:rPr lang="fr-FR" smtClean="0"/>
              <a:pPr/>
              <a:t>9</a:t>
            </a:fld>
            <a:endParaRPr lang="fr-FR"/>
          </a:p>
        </p:txBody>
      </p:sp>
      <p:sp>
        <p:nvSpPr>
          <p:cNvPr id="5" name="Espace réservé du pied de page 4"/>
          <p:cNvSpPr>
            <a:spLocks noGrp="1"/>
          </p:cNvSpPr>
          <p:nvPr>
            <p:ph type="ftr" sz="quarter" idx="11"/>
          </p:nvPr>
        </p:nvSpPr>
        <p:spPr/>
        <p:txBody>
          <a:bodyPr/>
          <a:lstStyle/>
          <a:p>
            <a:r>
              <a:rPr lang="fr-FR" smtClean="0"/>
              <a:t>Nicolas PIGATI  -  Marie JACOB</a:t>
            </a:r>
            <a:endParaRPr lang="fr-FR"/>
          </a:p>
        </p:txBody>
      </p:sp>
      <p:pic>
        <p:nvPicPr>
          <p:cNvPr id="10" name="Image 9"/>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0" y="-243408"/>
            <a:ext cx="2507152" cy="2389629"/>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1572</Words>
  <PresentationFormat>Affichage à l'écran (4:3)</PresentationFormat>
  <Paragraphs>203</Paragraphs>
  <Slides>32</Slides>
  <Notes>0</Notes>
  <HiddenSlides>0</HiddenSlides>
  <MMClips>0</MMClips>
  <ScaleCrop>false</ScaleCrop>
  <HeadingPairs>
    <vt:vector size="4" baseType="variant">
      <vt:variant>
        <vt:lpstr>Thème</vt:lpstr>
      </vt:variant>
      <vt:variant>
        <vt:i4>1</vt:i4>
      </vt:variant>
      <vt:variant>
        <vt:lpstr>Titres des diapositives</vt:lpstr>
      </vt:variant>
      <vt:variant>
        <vt:i4>32</vt:i4>
      </vt:variant>
    </vt:vector>
  </HeadingPairs>
  <TitlesOfParts>
    <vt:vector size="33" baseType="lpstr">
      <vt:lpstr>Thème Office</vt:lpstr>
      <vt:lpstr>Diapositive 1</vt:lpstr>
      <vt:lpstr>La communication</vt:lpstr>
      <vt:lpstr>La communication</vt:lpstr>
      <vt:lpstr>La communication</vt:lpstr>
      <vt:lpstr>La communication</vt:lpstr>
      <vt:lpstr>La communication</vt:lpstr>
      <vt:lpstr>La communication</vt:lpstr>
      <vt:lpstr>La communication</vt:lpstr>
      <vt:lpstr>La communication</vt:lpstr>
      <vt:lpstr>La communication</vt:lpstr>
      <vt:lpstr>La communication</vt:lpstr>
      <vt:lpstr>La communication</vt:lpstr>
      <vt:lpstr>Diapositive 13</vt:lpstr>
      <vt:lpstr>Les attentes et les évolutions de consommation </vt:lpstr>
      <vt:lpstr>Les attentes et les évolutions de consommation</vt:lpstr>
      <vt:lpstr>Les attentes et les évolutions de consommation</vt:lpstr>
      <vt:lpstr>Diapositive 17</vt:lpstr>
      <vt:lpstr>Les produits hauts de gamme et la spécialisation de la technologie: deux créneaux porteurs</vt:lpstr>
      <vt:lpstr>Les produits hauts de gamme et la spécialisation de la technologie: deux créneaux porteurs</vt:lpstr>
      <vt:lpstr>Les produits hauts de gamme et la spécialisation de la technologie: deux créneaux porteurs</vt:lpstr>
      <vt:lpstr>Les produits hauts de gamme et la spécialisation de la technologie: deux créneaux porteurs</vt:lpstr>
      <vt:lpstr>Les produits hauts de gamme et la spécialisation de la technologie: deux créneaux porteurs</vt:lpstr>
      <vt:lpstr>Les produits hauts de gamme et la spécialisation de la technologie: deux créneaux porteurs</vt:lpstr>
      <vt:lpstr>Les produits hauts de gamme et la spécialisation de la technologie: deux créneaux porteurs</vt:lpstr>
      <vt:lpstr>Les produits hauts de gamme et la spécialisation de la technologie: deux créneaux porteurs</vt:lpstr>
      <vt:lpstr>Les produits hauts de gamme et la spécialisation de la technologie: deux créneaux porteurs</vt:lpstr>
      <vt:lpstr>Les produits hauts de gamme et la spécialisation de la technologie: deux créneaux porteurs</vt:lpstr>
      <vt:lpstr>Les produits hauts de gamme et la spécialisation de la technologie: deux créneaux porteurs</vt:lpstr>
      <vt:lpstr>Les produits hauts de gamme et la spécialisation de la technologie: deux créneaux porteurs</vt:lpstr>
      <vt:lpstr>Les produits hauts de gamme et la spécialisation de la technologie: deux créneaux porteurs</vt:lpstr>
      <vt:lpstr>Les produits hauts de gamme et la spécialisation de la technologie: deux créneaux porteurs</vt:lpstr>
      <vt:lpstr>Les produits hauts de gamme et la spécialisation de la technologie: deux créneaux porteurs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segmentation</dc:title>
  <dc:creator>Nicolas</dc:creator>
  <cp:lastModifiedBy>Nicolas</cp:lastModifiedBy>
  <cp:revision>7</cp:revision>
  <dcterms:created xsi:type="dcterms:W3CDTF">2012-05-18T06:02:20Z</dcterms:created>
  <dcterms:modified xsi:type="dcterms:W3CDTF">2012-05-18T08:50:55Z</dcterms:modified>
</cp:coreProperties>
</file>