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97" r:id="rId3"/>
    <p:sldId id="264" r:id="rId4"/>
    <p:sldId id="298" r:id="rId5"/>
    <p:sldId id="257" r:id="rId6"/>
    <p:sldId id="258" r:id="rId7"/>
    <p:sldId id="299" r:id="rId8"/>
    <p:sldId id="259" r:id="rId9"/>
    <p:sldId id="260" r:id="rId10"/>
    <p:sldId id="261" r:id="rId11"/>
    <p:sldId id="284" r:id="rId12"/>
    <p:sldId id="262" r:id="rId13"/>
    <p:sldId id="263" r:id="rId14"/>
    <p:sldId id="265" r:id="rId15"/>
    <p:sldId id="266" r:id="rId16"/>
    <p:sldId id="285" r:id="rId17"/>
    <p:sldId id="267" r:id="rId18"/>
    <p:sldId id="286" r:id="rId19"/>
    <p:sldId id="268" r:id="rId20"/>
    <p:sldId id="269" r:id="rId21"/>
    <p:sldId id="290" r:id="rId22"/>
    <p:sldId id="271" r:id="rId23"/>
    <p:sldId id="287" r:id="rId24"/>
    <p:sldId id="296" r:id="rId25"/>
    <p:sldId id="273" r:id="rId26"/>
    <p:sldId id="291" r:id="rId27"/>
    <p:sldId id="288" r:id="rId28"/>
    <p:sldId id="275" r:id="rId29"/>
    <p:sldId id="292" r:id="rId30"/>
    <p:sldId id="277" r:id="rId31"/>
    <p:sldId id="293" r:id="rId32"/>
    <p:sldId id="279" r:id="rId33"/>
    <p:sldId id="289" r:id="rId34"/>
    <p:sldId id="294" r:id="rId35"/>
    <p:sldId id="281" r:id="rId36"/>
    <p:sldId id="295" r:id="rId37"/>
    <p:sldId id="282" r:id="rId38"/>
    <p:sldId id="283"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660"/>
  </p:normalViewPr>
  <p:slideViewPr>
    <p:cSldViewPr>
      <p:cViewPr varScale="1">
        <p:scale>
          <a:sx n="69" d="100"/>
          <a:sy n="69" d="100"/>
        </p:scale>
        <p:origin x="-1380" y="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4A92F9-03A0-44D0-8784-5B91E913794E}" type="datetimeFigureOut">
              <a:rPr lang="fr-FR" smtClean="0"/>
              <a:t>19/05/2012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C488D5-17D3-4383-A84C-46DBC4D511D6}"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38</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0C488D5-17D3-4383-A84C-46DBC4D511D6}" type="slidenum">
              <a:rPr lang="fr-FR" smtClean="0"/>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Cliquez pour modifier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0951B89-1AC6-4B69-BAD2-51E125EB972F}" type="datetimeFigureOut">
              <a:rPr lang="fr-FR" smtClean="0"/>
              <a:t>19/05/2012</a:t>
            </a:fld>
            <a:endParaRPr lang="fr-FR"/>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DA65D4E-948C-4693-8D13-B9810475F260}"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0951B89-1AC6-4B69-BAD2-51E125EB972F}" type="datetimeFigureOut">
              <a:rPr lang="fr-FR" smtClean="0"/>
              <a:t>19/05/2012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DDA65D4E-948C-4693-8D13-B9810475F260}"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80951B89-1AC6-4B69-BAD2-51E125EB972F}" type="datetimeFigureOut">
              <a:rPr lang="fr-FR" smtClean="0"/>
              <a:t>19/05/2012</a:t>
            </a:fld>
            <a:endParaRPr lang="fr-FR"/>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FR"/>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DA65D4E-948C-4693-8D13-B9810475F260}"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0951B89-1AC6-4B69-BAD2-51E125EB972F}" type="datetimeFigureOut">
              <a:rPr lang="fr-FR" smtClean="0"/>
              <a:t>19/05/2012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DDA65D4E-948C-4693-8D13-B9810475F260}"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0951B89-1AC6-4B69-BAD2-51E125EB972F}" type="datetimeFigureOut">
              <a:rPr lang="fr-FR" smtClean="0"/>
              <a:t>19/05/2012</a:t>
            </a:fld>
            <a:endParaRPr lang="fr-FR"/>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DDA65D4E-948C-4693-8D13-B9810475F260}"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80951B89-1AC6-4B69-BAD2-51E125EB972F}" type="datetimeFigureOut">
              <a:rPr lang="fr-FR" smtClean="0"/>
              <a:t>19/05/2012</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DDA65D4E-948C-4693-8D13-B9810475F260}"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80951B89-1AC6-4B69-BAD2-51E125EB972F}" type="datetimeFigureOut">
              <a:rPr lang="fr-FR" smtClean="0"/>
              <a:t>19/05/2012</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DDA65D4E-948C-4693-8D13-B9810475F260}"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80951B89-1AC6-4B69-BAD2-51E125EB972F}" type="datetimeFigureOut">
              <a:rPr lang="fr-FR" smtClean="0"/>
              <a:t>19/05/2012</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DDA65D4E-948C-4693-8D13-B9810475F260}"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80951B89-1AC6-4B69-BAD2-51E125EB972F}" type="datetimeFigureOut">
              <a:rPr lang="fr-FR" smtClean="0"/>
              <a:t>19/05/2012</a:t>
            </a:fld>
            <a:endParaRPr lang="fr-F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a:p>
        </p:txBody>
      </p:sp>
      <p:sp>
        <p:nvSpPr>
          <p:cNvPr id="4" name="Espace réservé du numéro de diapositive 3"/>
          <p:cNvSpPr>
            <a:spLocks noGrp="1"/>
          </p:cNvSpPr>
          <p:nvPr>
            <p:ph type="sldNum" sz="quarter" idx="12"/>
          </p:nvPr>
        </p:nvSpPr>
        <p:spPr/>
        <p:txBody>
          <a:bodyPr/>
          <a:lstStyle>
            <a:extLst/>
          </a:lstStyle>
          <a:p>
            <a:fld id="{DDA65D4E-948C-4693-8D13-B9810475F260}"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80951B89-1AC6-4B69-BAD2-51E125EB972F}" type="datetimeFigureOut">
              <a:rPr lang="fr-FR" smtClean="0"/>
              <a:t>19/05/2012</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DDA65D4E-948C-4693-8D13-B9810475F260}"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extLst/>
          </a:lstStyle>
          <a:p>
            <a:fld id="{80951B89-1AC6-4B69-BAD2-51E125EB972F}" type="datetimeFigureOut">
              <a:rPr lang="fr-FR" smtClean="0"/>
              <a:t>19/05/2012</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DDA65D4E-948C-4693-8D13-B9810475F260}" type="slidenum">
              <a:rPr lang="fr-FR" smtClean="0"/>
              <a:t>‹N°›</a:t>
            </a:fld>
            <a:endParaRPr lang="fr-FR"/>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0951B89-1AC6-4B69-BAD2-51E125EB972F}" type="datetimeFigureOut">
              <a:rPr lang="fr-FR" smtClean="0"/>
              <a:t>19/05/2012</a:t>
            </a:fld>
            <a:endParaRPr lang="fr-FR"/>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DA65D4E-948C-4693-8D13-B9810475F260}"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torage.canalblog.com/95/55/33128/12707184.pdf" TargetMode="External"/><Relationship Id="rId3" Type="http://schemas.openxmlformats.org/officeDocument/2006/relationships/hyperlink" Target="http://fr.wikipedia.org/" TargetMode="External"/><Relationship Id="rId7" Type="http://schemas.openxmlformats.org/officeDocument/2006/relationships/hyperlink" Target="http://www.lexpress.fr/actualite/economie/le-marche-du-luxe-en-pleine-ebullition_1010466.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lefigaro.fr/flash-eco/2011/05/03/97002-20110503FILWWW00526-luxe-croissance-de-8-en-2011-etude.php" TargetMode="External"/><Relationship Id="rId5" Type="http://schemas.openxmlformats.org/officeDocument/2006/relationships/hyperlink" Target="http://www.entreprises.ccip.fr/c/document_library/get_file?uuid=972e4548-c8d3-4f56-94c5-0672add20c04&amp;groupId=10139" TargetMode="External"/><Relationship Id="rId4" Type="http://schemas.openxmlformats.org/officeDocument/2006/relationships/hyperlink" Target="http://lexpansion.lexpress.fr/entreprise/2011-annee-faste-pour-le-secteur-du-luxe_283161.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03848" y="3501008"/>
            <a:ext cx="5105400" cy="2868168"/>
          </a:xfrm>
        </p:spPr>
        <p:txBody>
          <a:bodyPr>
            <a:normAutofit fontScale="90000"/>
          </a:bodyPr>
          <a:lstStyle/>
          <a:p>
            <a:r>
              <a:rPr lang="fr-FR" u="sng" dirty="0"/>
              <a:t>LE LUXE</a:t>
            </a:r>
            <a:r>
              <a:rPr lang="fr-FR" dirty="0"/>
              <a:t> :</a:t>
            </a:r>
            <a:br>
              <a:rPr lang="fr-FR" dirty="0"/>
            </a:br>
            <a:r>
              <a:rPr lang="fr-FR" dirty="0"/>
              <a:t> AUTHENTIQUE, EXCEPTIONNEL, CONFIDENTIEL, ELEGANT, SURMESURE, CONVIVIAL, ATTENTIF //MULTISENSORIEL, HIGH TECH</a:t>
            </a:r>
            <a:br>
              <a:rPr lang="fr-FR" dirty="0"/>
            </a:br>
            <a:endParaRPr lang="fr-FR" dirty="0"/>
          </a:p>
        </p:txBody>
      </p:sp>
      <p:sp>
        <p:nvSpPr>
          <p:cNvPr id="3" name="Sous-titre 2"/>
          <p:cNvSpPr>
            <a:spLocks noGrp="1"/>
          </p:cNvSpPr>
          <p:nvPr>
            <p:ph type="subTitle" idx="1"/>
          </p:nvPr>
        </p:nvSpPr>
        <p:spPr/>
        <p:txBody>
          <a:bodyPr/>
          <a:lstStyle/>
          <a:p>
            <a:endParaRPr lang="fr-FR"/>
          </a:p>
        </p:txBody>
      </p:sp>
      <p:sp>
        <p:nvSpPr>
          <p:cNvPr id="4" name="ZoneTexte 3"/>
          <p:cNvSpPr txBox="1"/>
          <p:nvPr/>
        </p:nvSpPr>
        <p:spPr>
          <a:xfrm>
            <a:off x="179512" y="764704"/>
            <a:ext cx="2304256" cy="1415772"/>
          </a:xfrm>
          <a:prstGeom prst="rect">
            <a:avLst/>
          </a:prstGeom>
          <a:noFill/>
        </p:spPr>
        <p:txBody>
          <a:bodyPr wrap="square" rtlCol="0">
            <a:spAutoFit/>
          </a:bodyPr>
          <a:lstStyle/>
          <a:p>
            <a:r>
              <a:rPr lang="fr-FR" sz="2400" b="1" dirty="0" smtClean="0"/>
              <a:t>L3 MV 2012</a:t>
            </a:r>
          </a:p>
          <a:p>
            <a:endParaRPr lang="fr-FR" dirty="0"/>
          </a:p>
          <a:p>
            <a:r>
              <a:rPr lang="fr-FR" sz="2200" dirty="0" smtClean="0"/>
              <a:t>Inès LEGEUIL</a:t>
            </a:r>
          </a:p>
          <a:p>
            <a:r>
              <a:rPr lang="fr-FR" sz="2200" dirty="0" smtClean="0"/>
              <a:t>Caroline POTIEZ</a:t>
            </a:r>
            <a:endParaRPr lang="fr-FR" sz="2200" dirty="0"/>
          </a:p>
        </p:txBody>
      </p:sp>
      <p:pic>
        <p:nvPicPr>
          <p:cNvPr id="1026" name="Picture 2"/>
          <p:cNvPicPr>
            <a:picLocks noChangeAspect="1" noChangeArrowheads="1"/>
          </p:cNvPicPr>
          <p:nvPr/>
        </p:nvPicPr>
        <p:blipFill>
          <a:blip r:embed="rId3" cstate="print"/>
          <a:srcRect/>
          <a:stretch>
            <a:fillRect/>
          </a:stretch>
        </p:blipFill>
        <p:spPr bwMode="auto">
          <a:xfrm>
            <a:off x="1" y="5085184"/>
            <a:ext cx="2659224" cy="1772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9432"/>
            <a:ext cx="7239000" cy="1143000"/>
          </a:xfrm>
        </p:spPr>
        <p:txBody>
          <a:bodyPr/>
          <a:lstStyle/>
          <a:p>
            <a:r>
              <a:rPr lang="fr-FR" dirty="0" smtClean="0"/>
              <a:t>a. LVMH</a:t>
            </a:r>
            <a:endParaRPr lang="fr-FR" dirty="0"/>
          </a:p>
        </p:txBody>
      </p:sp>
      <p:sp>
        <p:nvSpPr>
          <p:cNvPr id="3" name="Espace réservé du contenu 2"/>
          <p:cNvSpPr>
            <a:spLocks noGrp="1"/>
          </p:cNvSpPr>
          <p:nvPr>
            <p:ph idx="1"/>
          </p:nvPr>
        </p:nvSpPr>
        <p:spPr>
          <a:xfrm>
            <a:off x="539552" y="908720"/>
            <a:ext cx="7239000" cy="6858000"/>
          </a:xfrm>
        </p:spPr>
        <p:txBody>
          <a:bodyPr>
            <a:normAutofit fontScale="70000" lnSpcReduction="20000"/>
          </a:bodyPr>
          <a:lstStyle/>
          <a:p>
            <a:pPr>
              <a:buNone/>
            </a:pPr>
            <a:r>
              <a:rPr lang="fr-FR" i="1" dirty="0" smtClean="0"/>
              <a:t>Les activités de LVMH sont réparties en 5 pôles et un divers :</a:t>
            </a:r>
          </a:p>
          <a:p>
            <a:pPr>
              <a:buNone/>
            </a:pPr>
            <a:endParaRPr lang="fr-FR" dirty="0" smtClean="0"/>
          </a:p>
          <a:p>
            <a:pPr>
              <a:buNone/>
            </a:pPr>
            <a:r>
              <a:rPr lang="fr-FR" i="1" dirty="0" smtClean="0"/>
              <a:t>	</a:t>
            </a:r>
            <a:r>
              <a:rPr lang="fr-FR" sz="2900" b="1" i="1" dirty="0" smtClean="0"/>
              <a:t>Vins et spiritueux</a:t>
            </a:r>
            <a:endParaRPr lang="fr-FR" sz="2900" b="1" dirty="0" smtClean="0"/>
          </a:p>
          <a:p>
            <a:r>
              <a:rPr lang="fr-FR" dirty="0" smtClean="0"/>
              <a:t>Le pôle est constitué de deux branches : champagne et vins, cognac et spiritueux.</a:t>
            </a:r>
          </a:p>
          <a:p>
            <a:r>
              <a:rPr lang="fr-FR" dirty="0" smtClean="0"/>
              <a:t>Les Marques de champagne possédées par le Groupe sont les suivantes : Moët et </a:t>
            </a:r>
            <a:r>
              <a:rPr lang="fr-FR" dirty="0" err="1" smtClean="0"/>
              <a:t>Chandon</a:t>
            </a:r>
            <a:r>
              <a:rPr lang="fr-FR" dirty="0" smtClean="0"/>
              <a:t>, Dom </a:t>
            </a:r>
            <a:r>
              <a:rPr lang="fr-FR" dirty="0" err="1" smtClean="0"/>
              <a:t>Perignon</a:t>
            </a:r>
            <a:r>
              <a:rPr lang="fr-FR" dirty="0" smtClean="0"/>
              <a:t>, Veuve Clicquot, </a:t>
            </a:r>
            <a:r>
              <a:rPr lang="fr-FR" dirty="0" err="1" smtClean="0"/>
              <a:t>Krug</a:t>
            </a:r>
            <a:r>
              <a:rPr lang="fr-FR" dirty="0" smtClean="0"/>
              <a:t>, Mercier, </a:t>
            </a:r>
            <a:r>
              <a:rPr lang="fr-FR" dirty="0" err="1" smtClean="0"/>
              <a:t>Ruinart</a:t>
            </a:r>
            <a:r>
              <a:rPr lang="fr-FR" dirty="0" smtClean="0"/>
              <a:t>. Le 12 décembre 2008, Moët Hennessy a acquis la Maison de champagne </a:t>
            </a:r>
            <a:r>
              <a:rPr lang="fr-FR" dirty="0" err="1" smtClean="0"/>
              <a:t>Montaubon</a:t>
            </a:r>
            <a:r>
              <a:rPr lang="fr-FR" dirty="0" smtClean="0"/>
              <a:t> qui exporte dans plus de 25 pays. En 2008, Moët Hennessy a établi des filiales en Pologne et République Tchèque.</a:t>
            </a:r>
          </a:p>
          <a:p>
            <a:pPr lvl="0">
              <a:buNone/>
            </a:pPr>
            <a:endParaRPr lang="fr-FR" dirty="0" smtClean="0"/>
          </a:p>
          <a:p>
            <a:pPr lvl="0">
              <a:buNone/>
            </a:pPr>
            <a:r>
              <a:rPr lang="fr-FR" sz="2900" b="1" i="1" dirty="0" smtClean="0"/>
              <a:t>	Mode et maroquinerie</a:t>
            </a:r>
            <a:endParaRPr lang="fr-FR" sz="2900" b="1" dirty="0" smtClean="0"/>
          </a:p>
          <a:p>
            <a:r>
              <a:rPr lang="fr-FR" dirty="0" smtClean="0"/>
              <a:t>Les Marques détenues sont : Louis Vuitton, Céline, Loewe, </a:t>
            </a:r>
            <a:r>
              <a:rPr lang="fr-FR" dirty="0" err="1" smtClean="0"/>
              <a:t>Berluti</a:t>
            </a:r>
            <a:r>
              <a:rPr lang="fr-FR" dirty="0" smtClean="0"/>
              <a:t>, Kenzo, Givenchy, Marc Jacobs, </a:t>
            </a:r>
            <a:r>
              <a:rPr lang="fr-FR" dirty="0" err="1" smtClean="0"/>
              <a:t>Fendi</a:t>
            </a:r>
            <a:r>
              <a:rPr lang="fr-FR" dirty="0" smtClean="0"/>
              <a:t>, </a:t>
            </a:r>
            <a:r>
              <a:rPr lang="fr-FR" dirty="0" err="1" smtClean="0"/>
              <a:t>StefanoBi</a:t>
            </a:r>
            <a:r>
              <a:rPr lang="fr-FR" dirty="0" smtClean="0"/>
              <a:t>, Emilio </a:t>
            </a:r>
            <a:r>
              <a:rPr lang="fr-FR" dirty="0" err="1" smtClean="0"/>
              <a:t>Pucci</a:t>
            </a:r>
            <a:r>
              <a:rPr lang="fr-FR" dirty="0" smtClean="0"/>
              <a:t>, Thomas </a:t>
            </a:r>
            <a:r>
              <a:rPr lang="fr-FR" dirty="0" err="1" smtClean="0"/>
              <a:t>Pink</a:t>
            </a:r>
            <a:r>
              <a:rPr lang="fr-FR" dirty="0" smtClean="0"/>
              <a:t>, Donna </a:t>
            </a:r>
            <a:r>
              <a:rPr lang="fr-FR" dirty="0" err="1" smtClean="0"/>
              <a:t>Karan</a:t>
            </a:r>
            <a:r>
              <a:rPr lang="fr-FR" dirty="0" smtClean="0"/>
              <a:t>, </a:t>
            </a:r>
            <a:r>
              <a:rPr lang="fr-FR" dirty="0" err="1" smtClean="0"/>
              <a:t>eluxury</a:t>
            </a:r>
            <a:r>
              <a:rPr lang="fr-FR" dirty="0" smtClean="0"/>
              <a:t>.</a:t>
            </a:r>
          </a:p>
          <a:p>
            <a:pPr>
              <a:buNone/>
            </a:pPr>
            <a:endParaRPr lang="fr-FR" dirty="0" smtClean="0"/>
          </a:p>
          <a:p>
            <a:pPr>
              <a:buNone/>
            </a:pPr>
            <a:r>
              <a:rPr lang="fr-FR" sz="2900" i="1" dirty="0" smtClean="0"/>
              <a:t>	</a:t>
            </a:r>
            <a:r>
              <a:rPr lang="fr-FR" sz="2900" b="1" i="1" dirty="0" smtClean="0"/>
              <a:t>Parfums et cosmétiques</a:t>
            </a:r>
            <a:endParaRPr lang="fr-FR" sz="2900" b="1" dirty="0" smtClean="0"/>
          </a:p>
          <a:p>
            <a:r>
              <a:rPr lang="fr-FR" dirty="0" smtClean="0"/>
              <a:t>Les grands piliers du pôle sont les Parfums Christian Dior, Guerlain, Parfums Givenchy, Kenzo parfums, La Brosse et Dupont, </a:t>
            </a:r>
            <a:r>
              <a:rPr lang="fr-FR" dirty="0" err="1" smtClean="0"/>
              <a:t>BeneFit</a:t>
            </a:r>
            <a:r>
              <a:rPr lang="fr-FR" dirty="0" smtClean="0"/>
              <a:t> </a:t>
            </a:r>
            <a:r>
              <a:rPr lang="fr-FR" dirty="0" err="1" smtClean="0"/>
              <a:t>Cosmetics</a:t>
            </a:r>
            <a:r>
              <a:rPr lang="fr-FR" dirty="0" smtClean="0"/>
              <a:t>, </a:t>
            </a:r>
            <a:r>
              <a:rPr lang="fr-FR" dirty="0" err="1" smtClean="0"/>
              <a:t>Fresh</a:t>
            </a:r>
            <a:r>
              <a:rPr lang="fr-FR" dirty="0" smtClean="0"/>
              <a:t>, Maki Up For </a:t>
            </a:r>
            <a:r>
              <a:rPr lang="fr-FR" dirty="0" err="1" smtClean="0"/>
              <a:t>Ever</a:t>
            </a:r>
            <a:r>
              <a:rPr lang="fr-FR" dirty="0" smtClean="0"/>
              <a:t>, </a:t>
            </a:r>
            <a:r>
              <a:rPr lang="fr-FR" dirty="0" err="1" smtClean="0"/>
              <a:t>Acqua</a:t>
            </a:r>
            <a:r>
              <a:rPr lang="fr-FR" dirty="0" smtClean="0"/>
              <a:t> di Parma, </a:t>
            </a:r>
            <a:r>
              <a:rPr lang="fr-FR" dirty="0" err="1" smtClean="0"/>
              <a:t>Perfumes</a:t>
            </a:r>
            <a:r>
              <a:rPr lang="fr-FR" dirty="0" smtClean="0"/>
              <a:t> Loewe.</a:t>
            </a:r>
          </a:p>
          <a:p>
            <a:pPr>
              <a:buNone/>
            </a:pPr>
            <a:endParaRPr lang="fr-FR" i="1" dirty="0" smtClean="0"/>
          </a:p>
          <a:p>
            <a:pPr>
              <a:buNone/>
            </a:pPr>
            <a:r>
              <a:rPr lang="fr-FR" i="1" dirty="0" smtClean="0"/>
              <a:t>	</a:t>
            </a:r>
            <a:endParaRPr lang="fr-FR" dirty="0" smtClean="0"/>
          </a:p>
          <a:p>
            <a:pPr>
              <a:buNone/>
            </a:pPr>
            <a:r>
              <a:rPr lang="fr-FR" i="1" dirty="0" smtClean="0"/>
              <a:t>	</a:t>
            </a:r>
            <a:endParaRPr lang="fr-FR" dirty="0" smtClean="0"/>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7239000" cy="1143000"/>
          </a:xfrm>
        </p:spPr>
        <p:txBody>
          <a:bodyPr/>
          <a:lstStyle/>
          <a:p>
            <a:r>
              <a:rPr lang="fr-FR" dirty="0" smtClean="0"/>
              <a:t>A. LVMH</a:t>
            </a:r>
            <a:endParaRPr lang="fr-FR" dirty="0"/>
          </a:p>
        </p:txBody>
      </p:sp>
      <p:sp>
        <p:nvSpPr>
          <p:cNvPr id="3" name="Espace réservé du contenu 2"/>
          <p:cNvSpPr>
            <a:spLocks noGrp="1"/>
          </p:cNvSpPr>
          <p:nvPr>
            <p:ph idx="1"/>
          </p:nvPr>
        </p:nvSpPr>
        <p:spPr>
          <a:xfrm>
            <a:off x="457200" y="1609416"/>
            <a:ext cx="7239000" cy="4987936"/>
          </a:xfrm>
        </p:spPr>
        <p:txBody>
          <a:bodyPr>
            <a:normAutofit fontScale="70000" lnSpcReduction="20000"/>
          </a:bodyPr>
          <a:lstStyle/>
          <a:p>
            <a:pPr>
              <a:buNone/>
            </a:pPr>
            <a:r>
              <a:rPr lang="fr-FR" b="1" i="1" dirty="0" smtClean="0"/>
              <a:t>	</a:t>
            </a:r>
            <a:r>
              <a:rPr lang="fr-FR" b="1" i="1" dirty="0" smtClean="0"/>
              <a:t>Montres et joaillerie</a:t>
            </a:r>
            <a:endParaRPr lang="fr-FR" b="1" dirty="0" smtClean="0"/>
          </a:p>
          <a:p>
            <a:r>
              <a:rPr lang="fr-FR" sz="2300" dirty="0" smtClean="0"/>
              <a:t>Ce pôle, constitué en 1999 détient </a:t>
            </a:r>
            <a:r>
              <a:rPr lang="fr-FR" sz="2300" dirty="0" err="1" smtClean="0"/>
              <a:t>TAGHeuer</a:t>
            </a:r>
            <a:r>
              <a:rPr lang="fr-FR" sz="2300" dirty="0" smtClean="0"/>
              <a:t>, </a:t>
            </a:r>
            <a:r>
              <a:rPr lang="fr-FR" sz="2300" dirty="0" err="1" smtClean="0"/>
              <a:t>Zenith</a:t>
            </a:r>
            <a:r>
              <a:rPr lang="fr-FR" sz="2300" dirty="0" smtClean="0"/>
              <a:t>, Christian Dior Montres, Fred, </a:t>
            </a:r>
            <a:r>
              <a:rPr lang="fr-FR" sz="2300" dirty="0" err="1" smtClean="0"/>
              <a:t>Chaumet</a:t>
            </a:r>
            <a:r>
              <a:rPr lang="fr-FR" sz="2300" dirty="0" smtClean="0"/>
              <a:t>, OMAS. LVMH a acquis Hublot, une marque horlogère suisse haut de gamme. LVMH revendique la 3ème place mondiale en horlogerie.</a:t>
            </a:r>
          </a:p>
          <a:p>
            <a:pPr>
              <a:buNone/>
            </a:pPr>
            <a:endParaRPr lang="fr-FR" b="1" i="1" dirty="0" smtClean="0"/>
          </a:p>
          <a:p>
            <a:pPr>
              <a:buNone/>
            </a:pPr>
            <a:r>
              <a:rPr lang="fr-FR" b="1" i="1" dirty="0" smtClean="0"/>
              <a:t>	Distribution </a:t>
            </a:r>
            <a:r>
              <a:rPr lang="fr-FR" b="1" i="1" dirty="0" smtClean="0"/>
              <a:t>sélective</a:t>
            </a:r>
            <a:endParaRPr lang="fr-FR" b="1" dirty="0" smtClean="0"/>
          </a:p>
          <a:p>
            <a:r>
              <a:rPr lang="fr-FR" sz="2300" dirty="0" smtClean="0"/>
              <a:t>Les marques détenues sont DFS (leader mondial de la vente aux voyageurs internationaux), Miami </a:t>
            </a:r>
            <a:r>
              <a:rPr lang="fr-FR" sz="2300" dirty="0" err="1" smtClean="0"/>
              <a:t>Cruiseline</a:t>
            </a:r>
            <a:r>
              <a:rPr lang="fr-FR" sz="2300" dirty="0" smtClean="0"/>
              <a:t> Services, </a:t>
            </a:r>
            <a:r>
              <a:rPr lang="fr-FR" sz="2300" dirty="0" err="1" smtClean="0"/>
              <a:t>Sephora</a:t>
            </a:r>
            <a:r>
              <a:rPr lang="fr-FR" sz="2300" dirty="0" smtClean="0"/>
              <a:t>, Sephora.com, Le Bon Marché, la Samaritaine.</a:t>
            </a:r>
          </a:p>
          <a:p>
            <a:pPr>
              <a:buNone/>
            </a:pPr>
            <a:endParaRPr lang="fr-FR" dirty="0" smtClean="0"/>
          </a:p>
          <a:p>
            <a:pPr>
              <a:buNone/>
            </a:pPr>
            <a:r>
              <a:rPr lang="fr-FR" b="1" i="1" dirty="0" smtClean="0"/>
              <a:t>	Autres activités </a:t>
            </a:r>
            <a:endParaRPr lang="fr-FR" b="1" dirty="0" smtClean="0"/>
          </a:p>
          <a:p>
            <a:r>
              <a:rPr lang="fr-FR" sz="2300" dirty="0" smtClean="0"/>
              <a:t>LVMH possède aussi D.I Group, présent en économie, en finance, dans l’art, la culture, la musique avec : les Echos, les Echos.fr, Enjeux-les Echos, Investir, Défis et notes d’information, Connaissance des arts, radio classique, le Monde de la Musique. D.I Group, c’est aussi le Salon des entrepreneurs et l’univers de l’édition avec </a:t>
            </a:r>
            <a:r>
              <a:rPr lang="fr-FR" sz="2300" dirty="0" err="1" smtClean="0"/>
              <a:t>Arléa</a:t>
            </a:r>
            <a:r>
              <a:rPr lang="fr-FR" sz="2300" dirty="0" smtClean="0"/>
              <a:t>.</a:t>
            </a:r>
          </a:p>
          <a:p>
            <a:pPr>
              <a:buNone/>
            </a:pPr>
            <a:r>
              <a:rPr lang="fr-FR" dirty="0" smtClean="0"/>
              <a:t> </a:t>
            </a:r>
          </a:p>
          <a:p>
            <a:r>
              <a:rPr lang="fr-FR" b="1" dirty="0" smtClean="0"/>
              <a:t>En 2011, le chiffre d’affaires de LVMH était de 23.65 milliards d’€uros pour un résultat net de 3.1 milliards d’€uros.</a:t>
            </a:r>
            <a:endParaRPr lang="fr-FR" dirty="0" smtClean="0"/>
          </a:p>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29816"/>
            <a:ext cx="7239000" cy="1143000"/>
          </a:xfrm>
        </p:spPr>
        <p:txBody>
          <a:bodyPr>
            <a:normAutofit fontScale="90000"/>
          </a:bodyPr>
          <a:lstStyle/>
          <a:p>
            <a:pPr lvl="0"/>
            <a:r>
              <a:rPr lang="fr-FR" dirty="0" smtClean="0"/>
              <a:t>Forces et faiblesses</a:t>
            </a:r>
            <a:r>
              <a:rPr lang="fr-FR" dirty="0" smtClean="0"/>
              <a:t/>
            </a:r>
            <a:br>
              <a:rPr lang="fr-FR" dirty="0" smtClean="0"/>
            </a:br>
            <a:r>
              <a:rPr lang="fr-FR" dirty="0" smtClean="0"/>
              <a:t>De LVMH</a:t>
            </a:r>
            <a:br>
              <a:rPr lang="fr-FR" dirty="0" smtClean="0"/>
            </a:br>
            <a:endParaRPr lang="fr-FR" dirty="0"/>
          </a:p>
        </p:txBody>
      </p:sp>
      <p:sp>
        <p:nvSpPr>
          <p:cNvPr id="3" name="Espace réservé du contenu 2"/>
          <p:cNvSpPr>
            <a:spLocks noGrp="1"/>
          </p:cNvSpPr>
          <p:nvPr>
            <p:ph idx="1"/>
          </p:nvPr>
        </p:nvSpPr>
        <p:spPr>
          <a:xfrm>
            <a:off x="457200" y="1196752"/>
            <a:ext cx="7239000" cy="5661248"/>
          </a:xfrm>
        </p:spPr>
        <p:txBody>
          <a:bodyPr>
            <a:normAutofit fontScale="55000" lnSpcReduction="20000"/>
          </a:bodyPr>
          <a:lstStyle/>
          <a:p>
            <a:pPr>
              <a:buNone/>
            </a:pPr>
            <a:endParaRPr lang="fr-FR" b="1" dirty="0" smtClean="0"/>
          </a:p>
          <a:p>
            <a:pPr>
              <a:buNone/>
            </a:pPr>
            <a:r>
              <a:rPr lang="fr-FR" sz="3600" b="1" i="1" dirty="0" smtClean="0"/>
              <a:t>	Financières</a:t>
            </a:r>
            <a:endParaRPr lang="fr-FR" sz="3600" b="1" i="1" dirty="0"/>
          </a:p>
          <a:p>
            <a:r>
              <a:rPr lang="fr-FR" dirty="0"/>
              <a:t>CA (23.65 milliards d'Euros en 2011) et résultat opérationnel élevé et en croissance</a:t>
            </a:r>
          </a:p>
          <a:p>
            <a:r>
              <a:rPr lang="fr-FR" dirty="0"/>
              <a:t>Croissance continue des PDM</a:t>
            </a:r>
          </a:p>
          <a:p>
            <a:r>
              <a:rPr lang="fr-FR" dirty="0"/>
              <a:t>Pôle mode maroquinerie dégageant des marges brutes considérables</a:t>
            </a:r>
          </a:p>
          <a:p>
            <a:r>
              <a:rPr lang="fr-FR" dirty="0"/>
              <a:t>Endettement de plusieurs milliards d’€uros</a:t>
            </a:r>
          </a:p>
          <a:p>
            <a:r>
              <a:rPr lang="fr-FR" dirty="0"/>
              <a:t>Vulnérabilité face aux fluctuations monétaires (Yen et Dollar)</a:t>
            </a:r>
          </a:p>
          <a:p>
            <a:pPr>
              <a:buNone/>
            </a:pPr>
            <a:endParaRPr lang="fr-FR" b="1" dirty="0" smtClean="0"/>
          </a:p>
          <a:p>
            <a:pPr>
              <a:buNone/>
            </a:pPr>
            <a:r>
              <a:rPr lang="fr-FR" sz="3600" b="1" i="1" dirty="0" smtClean="0"/>
              <a:t>	Physiques </a:t>
            </a:r>
            <a:r>
              <a:rPr lang="fr-FR" sz="3600" b="1" i="1" dirty="0"/>
              <a:t>et Techniques</a:t>
            </a:r>
          </a:p>
          <a:p>
            <a:r>
              <a:rPr lang="fr-FR" dirty="0"/>
              <a:t>Proches des préoccupations clients (magasins remontent les infos clients) pour enrichir la BDD</a:t>
            </a:r>
          </a:p>
          <a:p>
            <a:r>
              <a:rPr lang="fr-FR" dirty="0"/>
              <a:t>Fait du e-commerce et veut devenir un acteur majeur pour Internet</a:t>
            </a:r>
          </a:p>
          <a:p>
            <a:r>
              <a:rPr lang="fr-FR" dirty="0"/>
              <a:t>Produit adapté aux différents types de clients</a:t>
            </a:r>
          </a:p>
          <a:p>
            <a:r>
              <a:rPr lang="fr-FR" dirty="0"/>
              <a:t>Equilibre entre les métiers et la présence géographique qui compense aléa de la conjoncture (grande diversité)</a:t>
            </a:r>
          </a:p>
          <a:p>
            <a:r>
              <a:rPr lang="fr-FR" dirty="0"/>
              <a:t>Font durer le cycle de vie d’un produit en le relançant dans d’autres pays, ce qui crée un équilibre au niveau international</a:t>
            </a:r>
          </a:p>
          <a:p>
            <a:r>
              <a:rPr lang="fr-FR" dirty="0"/>
              <a:t>Positionnement Haut de gamme sur tous les marchés</a:t>
            </a:r>
          </a:p>
          <a:p>
            <a:pPr>
              <a:buNone/>
            </a:pPr>
            <a:endParaRPr lang="fr-FR" dirty="0" smtClean="0"/>
          </a:p>
          <a:p>
            <a:pPr>
              <a:buNone/>
            </a:pPr>
            <a:r>
              <a:rPr lang="fr-FR" sz="3600" b="1" i="1" dirty="0" smtClean="0"/>
              <a:t>	Faiblesse </a:t>
            </a:r>
            <a:r>
              <a:rPr lang="fr-FR" sz="3600" b="1" i="1" dirty="0"/>
              <a:t>de l’horlogerie</a:t>
            </a:r>
          </a:p>
          <a:p>
            <a:r>
              <a:rPr lang="fr-FR" dirty="0"/>
              <a:t>Louis Vuitton a quelques problèmes pour répondre à la demande croissante (mais cela peut être assimilé à une volonté de créer un effet de rareté)</a:t>
            </a:r>
          </a:p>
          <a:p>
            <a:r>
              <a:rPr lang="fr-FR" dirty="0"/>
              <a:t>Le prêt-à-porter n’est pas assez </a:t>
            </a:r>
            <a:r>
              <a:rPr lang="fr-FR" dirty="0" smtClean="0"/>
              <a:t>rentable</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Forces et faiblesse </a:t>
            </a:r>
            <a:br>
              <a:rPr lang="fr-FR" dirty="0" smtClean="0"/>
            </a:br>
            <a:r>
              <a:rPr lang="fr-FR" dirty="0" smtClean="0"/>
              <a:t>De LVMH</a:t>
            </a:r>
            <a:endParaRPr lang="fr-FR" dirty="0"/>
          </a:p>
        </p:txBody>
      </p:sp>
      <p:sp>
        <p:nvSpPr>
          <p:cNvPr id="3" name="Espace réservé du contenu 2"/>
          <p:cNvSpPr>
            <a:spLocks noGrp="1"/>
          </p:cNvSpPr>
          <p:nvPr>
            <p:ph idx="1"/>
          </p:nvPr>
        </p:nvSpPr>
        <p:spPr>
          <a:xfrm>
            <a:off x="457200" y="1556792"/>
            <a:ext cx="7239000" cy="5491992"/>
          </a:xfrm>
        </p:spPr>
        <p:txBody>
          <a:bodyPr>
            <a:normAutofit fontScale="55000" lnSpcReduction="20000"/>
          </a:bodyPr>
          <a:lstStyle/>
          <a:p>
            <a:pPr>
              <a:buNone/>
            </a:pPr>
            <a:r>
              <a:rPr lang="fr-FR" sz="3600" b="1" i="1" dirty="0" smtClean="0"/>
              <a:t>	Humaines</a:t>
            </a:r>
          </a:p>
          <a:p>
            <a:r>
              <a:rPr lang="fr-FR" dirty="0" smtClean="0"/>
              <a:t>Les champions de la technique des lessiviers sont à la tête</a:t>
            </a:r>
          </a:p>
          <a:p>
            <a:r>
              <a:rPr lang="fr-FR" dirty="0" smtClean="0"/>
              <a:t>Cohabitation de différentes cultures</a:t>
            </a:r>
          </a:p>
          <a:p>
            <a:r>
              <a:rPr lang="fr-FR" dirty="0" smtClean="0"/>
              <a:t>Equipes de grands talents</a:t>
            </a:r>
          </a:p>
          <a:p>
            <a:r>
              <a:rPr lang="fr-FR" dirty="0" smtClean="0"/>
              <a:t>Renouvelle et étoffe ses équipes</a:t>
            </a:r>
          </a:p>
          <a:p>
            <a:r>
              <a:rPr lang="fr-FR" dirty="0" smtClean="0"/>
              <a:t>Pression permanente sur les plus proches collaborateurs d’où peur de tomber en disgrâce (pression de la hiérarchie)</a:t>
            </a:r>
          </a:p>
          <a:p>
            <a:r>
              <a:rPr lang="fr-FR" dirty="0" smtClean="0"/>
              <a:t>Atmosphère féodale de cour</a:t>
            </a:r>
          </a:p>
          <a:p>
            <a:r>
              <a:rPr lang="fr-FR" dirty="0" smtClean="0"/>
              <a:t>Attitude déshumanisante de la part de Bernard Arnault</a:t>
            </a:r>
          </a:p>
          <a:p>
            <a:r>
              <a:rPr lang="fr-FR" dirty="0" smtClean="0"/>
              <a:t>Manque de dialogue social qui caractérise les équipes dirigeantes du groupe</a:t>
            </a:r>
          </a:p>
          <a:p>
            <a:r>
              <a:rPr lang="fr-FR" dirty="0" smtClean="0"/>
              <a:t>Succession constante de directeurs généraux</a:t>
            </a:r>
          </a:p>
          <a:p>
            <a:r>
              <a:rPr lang="fr-FR" b="1" dirty="0" smtClean="0"/>
              <a:t>Intangibles</a:t>
            </a:r>
            <a:endParaRPr lang="fr-FR" dirty="0" smtClean="0"/>
          </a:p>
          <a:p>
            <a:r>
              <a:rPr lang="fr-FR" dirty="0" smtClean="0"/>
              <a:t>Notoriété mondiale (n°1 du secteur du luxe)</a:t>
            </a:r>
          </a:p>
          <a:p>
            <a:r>
              <a:rPr lang="fr-FR" dirty="0" smtClean="0"/>
              <a:t>Image forte</a:t>
            </a:r>
          </a:p>
          <a:p>
            <a:r>
              <a:rPr lang="fr-FR" dirty="0" smtClean="0"/>
              <a:t>Firme internationale qui regroupe les plus prestigieuses marques du monde (portefeuille unique de marques)</a:t>
            </a:r>
          </a:p>
          <a:p>
            <a:r>
              <a:rPr lang="fr-FR" dirty="0" smtClean="0"/>
              <a:t>Qualité inégalable</a:t>
            </a:r>
          </a:p>
          <a:p>
            <a:r>
              <a:rPr lang="fr-FR" dirty="0" smtClean="0"/>
              <a:t>Action de mécénat</a:t>
            </a:r>
          </a:p>
          <a:p>
            <a:r>
              <a:rPr lang="fr-FR" dirty="0" smtClean="0"/>
              <a:t>Politique de protection de l’environnement</a:t>
            </a:r>
          </a:p>
          <a:p>
            <a:r>
              <a:rPr lang="fr-FR" dirty="0" smtClean="0"/>
              <a:t>Rachats d’entreprises diverses (Tv, Presse…) qui ne correspondent pas à l’image du luxe.</a:t>
            </a:r>
          </a:p>
          <a:p>
            <a:endParaRPr lang="fr-FR" dirty="0" smtClean="0"/>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773832"/>
            <a:ext cx="7239000" cy="1143000"/>
          </a:xfrm>
        </p:spPr>
        <p:txBody>
          <a:bodyPr>
            <a:normAutofit fontScale="90000"/>
          </a:bodyPr>
          <a:lstStyle/>
          <a:p>
            <a:pPr lvl="0"/>
            <a:r>
              <a:rPr lang="fr-FR" sz="6700" dirty="0" smtClean="0"/>
              <a:t>B. PPR</a:t>
            </a:r>
            <a:r>
              <a:rPr lang="fr-FR" dirty="0" smtClean="0"/>
              <a:t/>
            </a:r>
            <a:br>
              <a:rPr lang="fr-FR" dirty="0" smtClean="0"/>
            </a:br>
            <a:endParaRPr lang="fr-FR" dirty="0"/>
          </a:p>
        </p:txBody>
      </p:sp>
      <p:pic>
        <p:nvPicPr>
          <p:cNvPr id="4098" name="Picture 2"/>
          <p:cNvPicPr>
            <a:picLocks noChangeAspect="1" noChangeArrowheads="1"/>
          </p:cNvPicPr>
          <p:nvPr/>
        </p:nvPicPr>
        <p:blipFill>
          <a:blip r:embed="rId3" cstate="print"/>
          <a:srcRect/>
          <a:stretch>
            <a:fillRect/>
          </a:stretch>
        </p:blipFill>
        <p:spPr bwMode="auto">
          <a:xfrm>
            <a:off x="5904656" y="0"/>
            <a:ext cx="2267744" cy="1437749"/>
          </a:xfrm>
          <a:prstGeom prst="rect">
            <a:avLst/>
          </a:prstGeom>
          <a:noFill/>
          <a:ln w="9525">
            <a:noFill/>
            <a:miter lim="800000"/>
            <a:headEnd/>
            <a:tailEnd/>
          </a:ln>
        </p:spPr>
      </p:pic>
      <p:sp>
        <p:nvSpPr>
          <p:cNvPr id="3" name="Espace réservé du contenu 2"/>
          <p:cNvSpPr>
            <a:spLocks noGrp="1"/>
          </p:cNvSpPr>
          <p:nvPr>
            <p:ph idx="1"/>
          </p:nvPr>
        </p:nvSpPr>
        <p:spPr/>
        <p:txBody>
          <a:bodyPr>
            <a:normAutofit fontScale="62500" lnSpcReduction="20000"/>
          </a:bodyPr>
          <a:lstStyle/>
          <a:p>
            <a:pPr lvl="0">
              <a:buNone/>
            </a:pPr>
            <a:r>
              <a:rPr lang="fr-FR" sz="3200" b="1" dirty="0" smtClean="0"/>
              <a:t>	</a:t>
            </a:r>
            <a:r>
              <a:rPr lang="fr-FR" sz="3200" b="1" i="1" dirty="0" smtClean="0"/>
              <a:t>Historique</a:t>
            </a:r>
            <a:endParaRPr lang="fr-FR" sz="3200" b="1" i="1" dirty="0"/>
          </a:p>
          <a:p>
            <a:r>
              <a:rPr lang="fr-FR" dirty="0"/>
              <a:t>L'histoire de Pinault-Printemps-Redoute commence en 1963 avec la création par François Pinault du groupe Pinault, spécialisé dans le négoce de bois. Quarante ans plus tard, grâce à une politique d'expansion basée sur les acquisitions et le développement interne, Pinault-Printemps-Redoute est devenu un des leaders de la distribution spécialisée en Europe.</a:t>
            </a:r>
          </a:p>
          <a:p>
            <a:endParaRPr lang="fr-FR" dirty="0"/>
          </a:p>
          <a:p>
            <a:r>
              <a:rPr lang="fr-FR" dirty="0"/>
              <a:t>En 1999, le Groupe prend la décision stratégique d'investir dans le secteur du luxe en achetant 42% de Gucci Group. Cette entrée dans le secteur du luxe s'accompagne de la mise en ouvre d'une stratégie visant à faire de Gucci Group un des tout premiers acteurs multimarques de son secteur. Elle conforte la place du client particulier dans les activités de PPR et renforce son potentiel de croissance, de rentabilité et d'expansion internationale.</a:t>
            </a:r>
          </a:p>
          <a:p>
            <a:endParaRPr lang="fr-FR" dirty="0"/>
          </a:p>
          <a:p>
            <a:r>
              <a:rPr lang="fr-FR" dirty="0"/>
              <a:t>Cet investissement a conduit trois ans plus tard au désengagement progressif de la distribution professionnelle et des activités de crédit à la consommation. Aujourd'hui, Pinault-Printemps-Redoute se concentre sur ses deux segments les plus porteurs, la Distribution Grand Public et le Luxe.</a:t>
            </a:r>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1824"/>
            <a:ext cx="7239000" cy="1143000"/>
          </a:xfrm>
        </p:spPr>
        <p:txBody>
          <a:bodyPr>
            <a:normAutofit fontScale="90000"/>
          </a:bodyPr>
          <a:lstStyle/>
          <a:p>
            <a:pPr lvl="0"/>
            <a:r>
              <a:rPr lang="fr-FR" dirty="0" smtClean="0"/>
              <a:t>Forces et faiblesses </a:t>
            </a:r>
            <a:r>
              <a:rPr lang="fr-FR" dirty="0" smtClean="0"/>
              <a:t>De PPR</a:t>
            </a:r>
            <a:r>
              <a:rPr lang="fr-FR" dirty="0" smtClean="0"/>
              <a:t/>
            </a:r>
            <a:br>
              <a:rPr lang="fr-FR" dirty="0" smtClean="0"/>
            </a:br>
            <a:endParaRPr lang="fr-FR" dirty="0"/>
          </a:p>
        </p:txBody>
      </p:sp>
      <p:sp>
        <p:nvSpPr>
          <p:cNvPr id="3" name="Espace réservé du contenu 2"/>
          <p:cNvSpPr>
            <a:spLocks noGrp="1"/>
          </p:cNvSpPr>
          <p:nvPr>
            <p:ph idx="1"/>
          </p:nvPr>
        </p:nvSpPr>
        <p:spPr>
          <a:xfrm>
            <a:off x="457200" y="1412776"/>
            <a:ext cx="8229600" cy="6408712"/>
          </a:xfrm>
        </p:spPr>
        <p:txBody>
          <a:bodyPr>
            <a:normAutofit fontScale="62500" lnSpcReduction="20000"/>
          </a:bodyPr>
          <a:lstStyle/>
          <a:p>
            <a:r>
              <a:rPr lang="fr-FR" b="1" i="1" dirty="0"/>
              <a:t>En 2011, le chiffre d’affaires de PPR était de 12.23 milliards d’€uros</a:t>
            </a:r>
            <a:r>
              <a:rPr lang="fr-FR" b="1" i="1" dirty="0" smtClean="0"/>
              <a:t>.</a:t>
            </a:r>
          </a:p>
          <a:p>
            <a:endParaRPr lang="fr-FR" b="1" dirty="0" smtClean="0"/>
          </a:p>
          <a:p>
            <a:pPr>
              <a:buNone/>
            </a:pPr>
            <a:r>
              <a:rPr lang="fr-FR" b="1" dirty="0" smtClean="0"/>
              <a:t>	</a:t>
            </a:r>
            <a:r>
              <a:rPr lang="fr-FR" sz="3200" b="1" i="1" dirty="0" smtClean="0"/>
              <a:t>Financières</a:t>
            </a:r>
            <a:endParaRPr lang="fr-FR" sz="3200" i="1" dirty="0"/>
          </a:p>
          <a:p>
            <a:r>
              <a:rPr lang="fr-FR" dirty="0"/>
              <a:t>CA (12,3 milliards d’euros en 2011).</a:t>
            </a:r>
          </a:p>
          <a:p>
            <a:r>
              <a:rPr lang="fr-FR" dirty="0"/>
              <a:t>Gucci est l’une des marques les plus rentables de l’industrie du luxe.</a:t>
            </a:r>
          </a:p>
          <a:p>
            <a:r>
              <a:rPr lang="fr-FR" dirty="0"/>
              <a:t>La part du Luxe au sein du CA total de PPR est en augmentation</a:t>
            </a:r>
          </a:p>
          <a:p>
            <a:r>
              <a:rPr lang="fr-FR" dirty="0"/>
              <a:t>Endettement stable</a:t>
            </a:r>
          </a:p>
          <a:p>
            <a:r>
              <a:rPr lang="fr-FR" dirty="0"/>
              <a:t>Contexte économique difficile à cause de la chute du dollar.</a:t>
            </a:r>
          </a:p>
          <a:p>
            <a:r>
              <a:rPr lang="fr-FR" dirty="0"/>
              <a:t>Risque </a:t>
            </a:r>
            <a:r>
              <a:rPr lang="fr-FR" dirty="0" smtClean="0"/>
              <a:t>géopolitiques</a:t>
            </a:r>
          </a:p>
          <a:p>
            <a:endParaRPr lang="fr-FR" dirty="0"/>
          </a:p>
          <a:p>
            <a:pPr>
              <a:buNone/>
            </a:pPr>
            <a:r>
              <a:rPr lang="fr-FR" sz="3200" b="1" i="1" dirty="0" smtClean="0"/>
              <a:t>	Physiques </a:t>
            </a:r>
            <a:r>
              <a:rPr lang="fr-FR" sz="3200" b="1" i="1" dirty="0"/>
              <a:t>et Techniques</a:t>
            </a:r>
            <a:endParaRPr lang="fr-FR" sz="3200" i="1" dirty="0"/>
          </a:p>
          <a:p>
            <a:r>
              <a:rPr lang="fr-FR" dirty="0"/>
              <a:t>Gucci Group est présent sur les 5 continents du globe.</a:t>
            </a:r>
          </a:p>
          <a:p>
            <a:r>
              <a:rPr lang="fr-FR" dirty="0"/>
              <a:t>PPR possède des boutiques multimarques à travers le monde.</a:t>
            </a:r>
          </a:p>
          <a:p>
            <a:r>
              <a:rPr lang="fr-FR" dirty="0"/>
              <a:t>Grande diversification de ses marques : maroquinerie, chaussures, parfums, </a:t>
            </a:r>
            <a:endParaRPr lang="fr-FR" dirty="0" smtClean="0"/>
          </a:p>
          <a:p>
            <a:r>
              <a:rPr lang="fr-FR" dirty="0" smtClean="0"/>
              <a:t>produits </a:t>
            </a:r>
            <a:r>
              <a:rPr lang="fr-FR" dirty="0"/>
              <a:t>de beauté, prêt-à-porter, montres, joaillerie, etc.</a:t>
            </a:r>
          </a:p>
          <a:p>
            <a:r>
              <a:rPr lang="fr-FR" dirty="0"/>
              <a:t>YSL est un groupe de production et distribution.</a:t>
            </a:r>
          </a:p>
          <a:p>
            <a:r>
              <a:rPr lang="fr-FR" dirty="0"/>
              <a:t>Innovation permanente de Gucci dans l’univers du Luxe.</a:t>
            </a:r>
          </a:p>
          <a:p>
            <a:r>
              <a:rPr lang="fr-FR" dirty="0"/>
              <a:t>Secteur en forte concurrence, avec présence de grands groupes notamment LVMH.</a:t>
            </a:r>
          </a:p>
          <a:p>
            <a:pPr>
              <a:buNone/>
            </a:pPr>
            <a:endParaRPr lang="fr-FR" b="1" dirty="0" smtClean="0"/>
          </a:p>
          <a:p>
            <a:pPr>
              <a:buNone/>
            </a:pPr>
            <a:r>
              <a:rPr lang="fr-FR" b="1" dirty="0" smtClean="0"/>
              <a:t>	</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Forces et faiblesses de PPR</a:t>
            </a:r>
            <a:endParaRPr lang="fr-FR" dirty="0"/>
          </a:p>
        </p:txBody>
      </p:sp>
      <p:sp>
        <p:nvSpPr>
          <p:cNvPr id="3" name="Espace réservé du contenu 2"/>
          <p:cNvSpPr>
            <a:spLocks noGrp="1"/>
          </p:cNvSpPr>
          <p:nvPr>
            <p:ph idx="1"/>
          </p:nvPr>
        </p:nvSpPr>
        <p:spPr/>
        <p:txBody>
          <a:bodyPr>
            <a:normAutofit fontScale="77500" lnSpcReduction="20000"/>
          </a:bodyPr>
          <a:lstStyle/>
          <a:p>
            <a:pPr>
              <a:buNone/>
            </a:pPr>
            <a:r>
              <a:rPr lang="fr-FR" sz="2800" b="1" i="1" dirty="0" smtClean="0"/>
              <a:t>	Humaines</a:t>
            </a:r>
            <a:endParaRPr lang="fr-FR" sz="2800" i="1" dirty="0" smtClean="0"/>
          </a:p>
          <a:p>
            <a:r>
              <a:rPr lang="fr-FR" sz="2300" dirty="0" smtClean="0"/>
              <a:t>Main d’œuvre reconnue (essentiellement italienne).</a:t>
            </a:r>
          </a:p>
          <a:p>
            <a:r>
              <a:rPr lang="fr-FR" sz="2300" dirty="0" smtClean="0"/>
              <a:t>Succession des dirigeants</a:t>
            </a:r>
          </a:p>
          <a:p>
            <a:r>
              <a:rPr lang="fr-FR" sz="2300" dirty="0" smtClean="0"/>
              <a:t>Forte pression</a:t>
            </a:r>
          </a:p>
          <a:p>
            <a:pPr>
              <a:buNone/>
            </a:pPr>
            <a:r>
              <a:rPr lang="fr-FR" b="1" dirty="0" smtClean="0"/>
              <a:t>	</a:t>
            </a:r>
          </a:p>
          <a:p>
            <a:pPr>
              <a:buNone/>
            </a:pPr>
            <a:r>
              <a:rPr lang="fr-FR" sz="2800" b="1" dirty="0" smtClean="0"/>
              <a:t>	</a:t>
            </a:r>
            <a:r>
              <a:rPr lang="fr-FR" sz="2800" b="1" i="1" dirty="0" smtClean="0"/>
              <a:t>Intangibles</a:t>
            </a:r>
            <a:endParaRPr lang="fr-FR" sz="2800" i="1" dirty="0" smtClean="0"/>
          </a:p>
          <a:p>
            <a:r>
              <a:rPr lang="fr-FR" sz="2300" dirty="0" smtClean="0"/>
              <a:t>Forte notoriété à travers le monde.</a:t>
            </a:r>
          </a:p>
          <a:p>
            <a:r>
              <a:rPr lang="fr-FR" sz="2300" dirty="0" smtClean="0"/>
              <a:t>Nombreuses marques : Gucci, Yves Saint Laurent, YSL Beauté, </a:t>
            </a:r>
            <a:r>
              <a:rPr lang="fr-FR" sz="2300" dirty="0" err="1" smtClean="0"/>
              <a:t>Bottega</a:t>
            </a:r>
            <a:r>
              <a:rPr lang="fr-FR" sz="2300" dirty="0" smtClean="0"/>
              <a:t> </a:t>
            </a:r>
            <a:r>
              <a:rPr lang="fr-FR" sz="2300" dirty="0" err="1" smtClean="0"/>
              <a:t>Veneta</a:t>
            </a:r>
            <a:r>
              <a:rPr lang="fr-FR" sz="2300" dirty="0" smtClean="0"/>
              <a:t>, Sergio Rossi, Boucheron, </a:t>
            </a:r>
            <a:r>
              <a:rPr lang="fr-FR" sz="2300" dirty="0" err="1" smtClean="0"/>
              <a:t>Bédat</a:t>
            </a:r>
            <a:r>
              <a:rPr lang="fr-FR" sz="2300" dirty="0" smtClean="0"/>
              <a:t> &amp; Co, Balenciaga, Stella McCartney et Alexander McQueen.</a:t>
            </a:r>
          </a:p>
          <a:p>
            <a:r>
              <a:rPr lang="fr-FR" sz="2300" dirty="0" smtClean="0"/>
              <a:t>3ème groupe mondial du luxe</a:t>
            </a:r>
          </a:p>
          <a:p>
            <a:r>
              <a:rPr lang="fr-FR" sz="2300" dirty="0" smtClean="0"/>
              <a:t>Gucci, marque historique dont le lancement dans la mode date de 1921.</a:t>
            </a:r>
          </a:p>
          <a:p>
            <a:r>
              <a:rPr lang="fr-FR" sz="2300" dirty="0" smtClean="0"/>
              <a:t>Savoir-faire reconnu</a:t>
            </a:r>
          </a:p>
          <a:p>
            <a:r>
              <a:rPr lang="fr-FR" sz="2300" dirty="0" smtClean="0"/>
              <a:t>Image vieillissante de YSL mais qui est en cours de redressement.</a:t>
            </a:r>
          </a:p>
          <a:p>
            <a:r>
              <a:rPr lang="fr-FR" sz="2300" dirty="0" smtClean="0"/>
              <a:t>Expérience assez récente de PPR dans l'univers du luxe</a:t>
            </a:r>
          </a:p>
          <a:p>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dirty="0" smtClean="0"/>
              <a:t>C. Le suisse Richemont</a:t>
            </a:r>
            <a:br>
              <a:rPr lang="fr-FR" dirty="0" smtClean="0"/>
            </a:br>
            <a:endParaRPr lang="fr-FR" dirty="0"/>
          </a:p>
        </p:txBody>
      </p:sp>
      <p:sp>
        <p:nvSpPr>
          <p:cNvPr id="3" name="Espace réservé du contenu 2"/>
          <p:cNvSpPr>
            <a:spLocks noGrp="1"/>
          </p:cNvSpPr>
          <p:nvPr>
            <p:ph idx="1"/>
          </p:nvPr>
        </p:nvSpPr>
        <p:spPr>
          <a:xfrm>
            <a:off x="179512" y="1268760"/>
            <a:ext cx="8229600" cy="5256584"/>
          </a:xfrm>
        </p:spPr>
        <p:txBody>
          <a:bodyPr>
            <a:normAutofit fontScale="70000" lnSpcReduction="20000"/>
          </a:bodyPr>
          <a:lstStyle/>
          <a:p>
            <a:r>
              <a:rPr lang="fr-FR" dirty="0" smtClean="0"/>
              <a:t>Le </a:t>
            </a:r>
            <a:r>
              <a:rPr lang="fr-FR" dirty="0"/>
              <a:t>groupe Suisse a été fondé en 1988 quand la famille Rupert (principal actionnaire) a séparé ses actifs étrangers de ses actifs sud-africains afin d'éviter les sanctions internationales qui pourraient frapper le régime de l'apartheid. C'est le 3</a:t>
            </a:r>
            <a:r>
              <a:rPr lang="fr-FR" baseline="30000" dirty="0"/>
              <a:t>ème</a:t>
            </a:r>
            <a:r>
              <a:rPr lang="fr-FR" dirty="0"/>
              <a:t> groupe mondial de luxe (en termes de chiffres d'affaires) derrière LVMH et PPR. </a:t>
            </a:r>
            <a:endParaRPr lang="fr-FR" dirty="0" smtClean="0"/>
          </a:p>
          <a:p>
            <a:pPr>
              <a:buNone/>
            </a:pPr>
            <a:endParaRPr lang="fr-FR" dirty="0"/>
          </a:p>
          <a:p>
            <a:r>
              <a:rPr lang="fr-FR" dirty="0"/>
              <a:t>Le siège du groupe se trouve à Bellevue dans le canton de Genève en Suisse. Ses activités sont réparties en 5 divisions et 17 marques : </a:t>
            </a:r>
            <a:endParaRPr lang="fr-FR" dirty="0" smtClean="0"/>
          </a:p>
          <a:p>
            <a:endParaRPr lang="fr-FR" dirty="0"/>
          </a:p>
          <a:p>
            <a:pPr lvl="0">
              <a:buNone/>
            </a:pPr>
            <a:r>
              <a:rPr lang="fr-FR" sz="3400" b="1" i="1" dirty="0" smtClean="0"/>
              <a:t>	Maisons </a:t>
            </a:r>
            <a:r>
              <a:rPr lang="fr-FR" sz="3400" b="1" i="1" dirty="0"/>
              <a:t>de haute joaillerie</a:t>
            </a:r>
            <a:endParaRPr lang="fr-FR" sz="3400" b="1" dirty="0"/>
          </a:p>
          <a:p>
            <a:r>
              <a:rPr lang="fr-FR" dirty="0"/>
              <a:t>Cartier et Van </a:t>
            </a:r>
            <a:r>
              <a:rPr lang="fr-FR" dirty="0" err="1"/>
              <a:t>Cleef</a:t>
            </a:r>
            <a:r>
              <a:rPr lang="fr-FR" dirty="0"/>
              <a:t> &amp; </a:t>
            </a:r>
            <a:r>
              <a:rPr lang="fr-FR" dirty="0" err="1"/>
              <a:t>Arpels</a:t>
            </a:r>
            <a:r>
              <a:rPr lang="fr-FR" dirty="0"/>
              <a:t> : 50 % du CA.</a:t>
            </a:r>
          </a:p>
          <a:p>
            <a:endParaRPr lang="fr-FR" dirty="0"/>
          </a:p>
          <a:p>
            <a:pPr lvl="0">
              <a:buNone/>
            </a:pPr>
            <a:r>
              <a:rPr lang="fr-FR" sz="3400" b="1" i="1" dirty="0" smtClean="0"/>
              <a:t>	Spécialistes </a:t>
            </a:r>
            <a:r>
              <a:rPr lang="fr-FR" sz="3400" b="1" i="1" dirty="0"/>
              <a:t>horlogerie </a:t>
            </a:r>
            <a:endParaRPr lang="fr-FR" sz="3400" b="1" dirty="0"/>
          </a:p>
          <a:p>
            <a:r>
              <a:rPr lang="fr-FR" dirty="0"/>
              <a:t>Piaget, A. Lange &amp; </a:t>
            </a:r>
            <a:r>
              <a:rPr lang="fr-FR" dirty="0" err="1"/>
              <a:t>Söhne</a:t>
            </a:r>
            <a:r>
              <a:rPr lang="fr-FR" dirty="0"/>
              <a:t>, Jaeger - </a:t>
            </a:r>
            <a:r>
              <a:rPr lang="fr-FR" dirty="0" err="1"/>
              <a:t>LeCoultre</a:t>
            </a:r>
            <a:r>
              <a:rPr lang="fr-FR" dirty="0"/>
              <a:t>, </a:t>
            </a:r>
            <a:r>
              <a:rPr lang="fr-FR" dirty="0" err="1"/>
              <a:t>Vacheron</a:t>
            </a:r>
            <a:r>
              <a:rPr lang="fr-FR" dirty="0"/>
              <a:t> Constantin, Officine Panerai,</a:t>
            </a:r>
          </a:p>
          <a:p>
            <a:r>
              <a:rPr lang="fr-FR" dirty="0"/>
              <a:t>IWC, Baume &amp; Mercier : 26% du CA.</a:t>
            </a:r>
          </a:p>
          <a:p>
            <a:endParaRPr lang="fr-FR" dirty="0"/>
          </a:p>
          <a:p>
            <a:pPr lvl="0">
              <a:buNone/>
            </a:pPr>
            <a:r>
              <a:rPr lang="fr-FR" sz="3400" b="1" i="1" dirty="0" smtClean="0"/>
              <a:t>	</a:t>
            </a:r>
            <a:endParaRPr lang="fr-FR" dirty="0"/>
          </a:p>
        </p:txBody>
      </p:sp>
      <p:pic>
        <p:nvPicPr>
          <p:cNvPr id="5124" name="Picture 4"/>
          <p:cNvPicPr>
            <a:picLocks noChangeAspect="1" noChangeArrowheads="1"/>
          </p:cNvPicPr>
          <p:nvPr/>
        </p:nvPicPr>
        <p:blipFill>
          <a:blip r:embed="rId3" cstate="print"/>
          <a:srcRect/>
          <a:stretch>
            <a:fillRect/>
          </a:stretch>
        </p:blipFill>
        <p:spPr bwMode="auto">
          <a:xfrm>
            <a:off x="6588224" y="5349238"/>
            <a:ext cx="2555776" cy="150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 Le suisse </a:t>
            </a:r>
            <a:r>
              <a:rPr lang="fr-FR" dirty="0" err="1" smtClean="0"/>
              <a:t>richemont</a:t>
            </a:r>
            <a:endParaRPr lang="fr-FR" dirty="0"/>
          </a:p>
        </p:txBody>
      </p:sp>
      <p:sp>
        <p:nvSpPr>
          <p:cNvPr id="3" name="Espace réservé du contenu 2"/>
          <p:cNvSpPr>
            <a:spLocks noGrp="1"/>
          </p:cNvSpPr>
          <p:nvPr>
            <p:ph idx="1"/>
          </p:nvPr>
        </p:nvSpPr>
        <p:spPr/>
        <p:txBody>
          <a:bodyPr>
            <a:normAutofit fontScale="92500" lnSpcReduction="10000"/>
          </a:bodyPr>
          <a:lstStyle/>
          <a:p>
            <a:pPr lvl="0">
              <a:buNone/>
            </a:pPr>
            <a:r>
              <a:rPr lang="fr-FR" b="1" i="1" dirty="0" smtClean="0"/>
              <a:t>	</a:t>
            </a:r>
            <a:r>
              <a:rPr lang="fr-FR" sz="2200" b="1" i="1" dirty="0" smtClean="0"/>
              <a:t>Maisons d’instruments d’écriture</a:t>
            </a:r>
            <a:endParaRPr lang="fr-FR" sz="2200" b="1" dirty="0" smtClean="0"/>
          </a:p>
          <a:p>
            <a:r>
              <a:rPr lang="fr-FR" dirty="0" err="1" smtClean="0"/>
              <a:t>Montblanc</a:t>
            </a:r>
            <a:r>
              <a:rPr lang="fr-FR" dirty="0" smtClean="0"/>
              <a:t> et </a:t>
            </a:r>
            <a:r>
              <a:rPr lang="fr-FR" dirty="0" err="1" smtClean="0"/>
              <a:t>Montegrappa</a:t>
            </a:r>
            <a:r>
              <a:rPr lang="fr-FR" dirty="0" smtClean="0"/>
              <a:t> : 12 % du CA.</a:t>
            </a:r>
          </a:p>
          <a:p>
            <a:pPr lvl="0">
              <a:buNone/>
            </a:pPr>
            <a:endParaRPr lang="fr-FR" b="1" i="1" dirty="0" smtClean="0"/>
          </a:p>
          <a:p>
            <a:pPr lvl="0">
              <a:buNone/>
            </a:pPr>
            <a:r>
              <a:rPr lang="fr-FR" b="1" i="1" dirty="0" smtClean="0"/>
              <a:t>	</a:t>
            </a:r>
            <a:r>
              <a:rPr lang="fr-FR" sz="2200" b="1" i="1" dirty="0" smtClean="0"/>
              <a:t>Cuirs </a:t>
            </a:r>
            <a:r>
              <a:rPr lang="fr-FR" sz="2200" b="1" i="1" dirty="0" smtClean="0"/>
              <a:t>et accessoires </a:t>
            </a:r>
            <a:r>
              <a:rPr lang="fr-FR" sz="2200" b="1" i="1" dirty="0" smtClean="0"/>
              <a:t>:</a:t>
            </a:r>
            <a:endParaRPr lang="fr-FR" sz="2200" b="1" dirty="0" smtClean="0"/>
          </a:p>
          <a:p>
            <a:r>
              <a:rPr lang="fr-FR" sz="2000" dirty="0" smtClean="0"/>
              <a:t>Alfred </a:t>
            </a:r>
            <a:r>
              <a:rPr lang="fr-FR" sz="2000" dirty="0" err="1" smtClean="0"/>
              <a:t>Dunhill</a:t>
            </a:r>
            <a:r>
              <a:rPr lang="fr-FR" sz="2000" dirty="0" smtClean="0"/>
              <a:t>, </a:t>
            </a:r>
            <a:r>
              <a:rPr lang="fr-FR" sz="2000" dirty="0" err="1" smtClean="0"/>
              <a:t>Lancel</a:t>
            </a:r>
            <a:r>
              <a:rPr lang="fr-FR" sz="2000" dirty="0" smtClean="0"/>
              <a:t> : 6 % du CA</a:t>
            </a:r>
          </a:p>
          <a:p>
            <a:endParaRPr lang="fr-FR" dirty="0" smtClean="0"/>
          </a:p>
          <a:p>
            <a:pPr lvl="0">
              <a:buNone/>
            </a:pPr>
            <a:r>
              <a:rPr lang="fr-FR" b="1" i="1" dirty="0" smtClean="0"/>
              <a:t>	</a:t>
            </a:r>
            <a:r>
              <a:rPr lang="fr-FR" sz="2200" b="1" i="1" dirty="0" smtClean="0"/>
              <a:t>Autres </a:t>
            </a:r>
            <a:r>
              <a:rPr lang="fr-FR" sz="2200" b="1" dirty="0" smtClean="0"/>
              <a:t>: </a:t>
            </a:r>
            <a:endParaRPr lang="fr-FR" sz="2200" b="1" dirty="0" smtClean="0"/>
          </a:p>
          <a:p>
            <a:pPr lvl="0"/>
            <a:r>
              <a:rPr lang="fr-FR" sz="2000" dirty="0" smtClean="0"/>
              <a:t>Chloé </a:t>
            </a:r>
            <a:r>
              <a:rPr lang="fr-FR" sz="2000" dirty="0" smtClean="0"/>
              <a:t>(mode), Azzedine </a:t>
            </a:r>
            <a:r>
              <a:rPr lang="fr-FR" sz="2000" dirty="0" err="1" smtClean="0"/>
              <a:t>Alaiä</a:t>
            </a:r>
            <a:r>
              <a:rPr lang="fr-FR" sz="2000" dirty="0" smtClean="0"/>
              <a:t> (mode) a rejoint Richemont en octobre 2007, </a:t>
            </a:r>
            <a:r>
              <a:rPr lang="fr-FR" sz="2000" dirty="0" err="1" smtClean="0"/>
              <a:t>Purdey</a:t>
            </a:r>
            <a:r>
              <a:rPr lang="fr-FR" sz="2000" dirty="0" smtClean="0"/>
              <a:t> (fusils, mode et accessoires).</a:t>
            </a:r>
          </a:p>
          <a:p>
            <a:endParaRPr lang="fr-FR" dirty="0" smtClean="0"/>
          </a:p>
          <a:p>
            <a:r>
              <a:rPr lang="fr-FR" sz="2400" b="1" i="1" dirty="0" smtClean="0"/>
              <a:t>En 2011, le chiffre d’affaires du groupe Richemont était de 6.89 milliards d’€uros. </a:t>
            </a:r>
            <a:endParaRPr lang="fr-FR" sz="2400" i="1" dirty="0" smtClean="0"/>
          </a:p>
          <a:p>
            <a:pPr>
              <a:buNone/>
            </a:pPr>
            <a:endParaRPr lang="fr-FR" dirty="0" smtClean="0"/>
          </a:p>
          <a:p>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dirty="0" smtClean="0"/>
              <a:t>D. Hermès International</a:t>
            </a:r>
            <a:br>
              <a:rPr lang="fr-FR" dirty="0" smtClean="0"/>
            </a:b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Hermès </a:t>
            </a:r>
            <a:r>
              <a:rPr lang="fr-FR" dirty="0"/>
              <a:t>International, ou simplement Hermès, est une société française œuvrant dans la conception, la fabrication et la vente de produits de luxe, notamment dans les domaines de la maroquinerie, du prêt-à-porter, de la parfumerie, de l'horlogerie, de la maison, de l'art de vivre et des arts de la table. Entreprise de harnachement et de sellerie au départ, elle se diversifie par la suite. Fondée à Paris en 1837 par Thierry Hermès, l'entreprise appartient encore de nos jours majoritairement à ses héritiers</a:t>
            </a:r>
            <a:r>
              <a:rPr lang="fr-FR" dirty="0" smtClean="0"/>
              <a:t>.</a:t>
            </a:r>
          </a:p>
          <a:p>
            <a:endParaRPr lang="fr-FR" dirty="0"/>
          </a:p>
          <a:p>
            <a:r>
              <a:rPr lang="fr-FR" dirty="0"/>
              <a:t>Le 23 octobre 2010, le groupe LVMH a acquis environ 17,1 % du capital de Hermès (3 001 246 actions), sans volonté de prise de contrôle et en affirmant le respect du management familial du groupe. La direction d'Hermès a précisé que son statut de gérance en commandite (par actions) le protège de toute opération financière hostile (OPA, etc.).</a:t>
            </a:r>
          </a:p>
          <a:p>
            <a:pPr>
              <a:buNone/>
            </a:pPr>
            <a:endParaRPr lang="fr-FR" dirty="0"/>
          </a:p>
          <a:p>
            <a:r>
              <a:rPr lang="fr-FR" b="1" i="1" dirty="0"/>
              <a:t>En 2011, le chiffre d’affaires d’Hermès International était de 2.83 milliards d’€uros. </a:t>
            </a:r>
            <a:endParaRPr lang="fr-FR" i="1" dirty="0"/>
          </a:p>
          <a:p>
            <a:endParaRPr lang="fr-FR" dirty="0"/>
          </a:p>
        </p:txBody>
      </p:sp>
      <p:pic>
        <p:nvPicPr>
          <p:cNvPr id="6146" name="Picture 2"/>
          <p:cNvPicPr>
            <a:picLocks noChangeAspect="1" noChangeArrowheads="1"/>
          </p:cNvPicPr>
          <p:nvPr/>
        </p:nvPicPr>
        <p:blipFill>
          <a:blip r:embed="rId3" cstate="print"/>
          <a:srcRect/>
          <a:stretch>
            <a:fillRect/>
          </a:stretch>
        </p:blipFill>
        <p:spPr bwMode="auto">
          <a:xfrm>
            <a:off x="6948264" y="-1"/>
            <a:ext cx="2195736" cy="14589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66868" y="848864"/>
            <a:ext cx="5105400" cy="2868168"/>
          </a:xfrm>
        </p:spPr>
        <p:txBody>
          <a:bodyPr/>
          <a:lstStyle/>
          <a:p>
            <a:r>
              <a:rPr lang="fr-FR" u="sng" dirty="0" smtClean="0"/>
              <a:t>INTRODUCTION</a:t>
            </a:r>
            <a:endParaRPr lang="fr-FR" dirty="0"/>
          </a:p>
        </p:txBody>
      </p:sp>
      <p:sp>
        <p:nvSpPr>
          <p:cNvPr id="3" name="Sous-titre 2"/>
          <p:cNvSpPr>
            <a:spLocks noGrp="1"/>
          </p:cNvSpPr>
          <p:nvPr>
            <p:ph type="subTitle" idx="1"/>
          </p:nvPr>
        </p:nvSpPr>
        <p:spPr/>
        <p:txBody>
          <a:bodyPr/>
          <a:lstStyle/>
          <a:p>
            <a:endParaRPr lang="fr-FR"/>
          </a:p>
        </p:txBody>
      </p:sp>
      <p:pic>
        <p:nvPicPr>
          <p:cNvPr id="9218" name="Picture 2"/>
          <p:cNvPicPr>
            <a:picLocks noChangeAspect="1" noChangeArrowheads="1"/>
          </p:cNvPicPr>
          <p:nvPr/>
        </p:nvPicPr>
        <p:blipFill>
          <a:blip r:embed="rId3" cstate="print"/>
          <a:srcRect/>
          <a:stretch>
            <a:fillRect/>
          </a:stretch>
        </p:blipFill>
        <p:spPr bwMode="auto">
          <a:xfrm>
            <a:off x="0" y="0"/>
            <a:ext cx="2699791" cy="2024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5368" y="320040"/>
            <a:ext cx="7239000" cy="1143000"/>
          </a:xfrm>
        </p:spPr>
        <p:txBody>
          <a:bodyPr>
            <a:normAutofit fontScale="90000"/>
          </a:bodyPr>
          <a:lstStyle/>
          <a:p>
            <a:pPr lvl="0"/>
            <a:r>
              <a:rPr lang="fr-FR" dirty="0" smtClean="0"/>
              <a:t>E. Le suisse </a:t>
            </a:r>
            <a:r>
              <a:rPr lang="fr-FR" dirty="0" err="1" smtClean="0"/>
              <a:t>Pamerco</a:t>
            </a:r>
            <a:r>
              <a:rPr lang="fr-FR" dirty="0" smtClean="0"/>
              <a:t> (Chanel)</a:t>
            </a:r>
            <a:br>
              <a:rPr lang="fr-FR" dirty="0" smtClean="0"/>
            </a:b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err="1" smtClean="0"/>
              <a:t>Pamerco</a:t>
            </a:r>
            <a:r>
              <a:rPr lang="fr-FR" dirty="0" smtClean="0"/>
              <a:t> </a:t>
            </a:r>
            <a:r>
              <a:rPr lang="fr-FR" dirty="0"/>
              <a:t>AG est un holding suisse présent en France à travers sa participation en tant que seul actionnaire de la maison Chanel, spécialisée dans la haute couture, les parfums (célèbre n°5) et cosmétiques, les créations de mode et les bijoux</a:t>
            </a:r>
            <a:r>
              <a:rPr lang="fr-FR" dirty="0" smtClean="0"/>
              <a:t>.</a:t>
            </a:r>
          </a:p>
          <a:p>
            <a:endParaRPr lang="fr-FR" dirty="0"/>
          </a:p>
          <a:p>
            <a:r>
              <a:rPr lang="fr-FR" dirty="0"/>
              <a:t>La Maison Chanel, plus connue sous le nom de Chanel, est une maison de haute couture française fondée par Gabrielle Chanel dite « Coco Chanel ». L'entreprise appartient aujourd'hui à Alain Wertheimer et Gérard Wertheimer, 8ème fortune de France en 2010 avec 4,5 milliards d'euros, les petits-fils de l'associé de Coco Chanel, Pierre Wertheimer. </a:t>
            </a:r>
          </a:p>
          <a:p>
            <a:pPr>
              <a:buNone/>
            </a:pPr>
            <a:endParaRPr lang="fr-FR" i="1" dirty="0"/>
          </a:p>
          <a:p>
            <a:r>
              <a:rPr lang="fr-FR" b="1" i="1" dirty="0"/>
              <a:t>En 2011, le chiffre d'affaires de l'entreprise s'élevait à près de 1,8 milliard d'euros.</a:t>
            </a:r>
            <a:endParaRPr lang="fr-FR" i="1" dirty="0"/>
          </a:p>
          <a:p>
            <a:endParaRPr lang="fr-FR" dirty="0"/>
          </a:p>
        </p:txBody>
      </p:sp>
      <p:pic>
        <p:nvPicPr>
          <p:cNvPr id="7170" name="Picture 2"/>
          <p:cNvPicPr>
            <a:picLocks noChangeAspect="1" noChangeArrowheads="1"/>
          </p:cNvPicPr>
          <p:nvPr/>
        </p:nvPicPr>
        <p:blipFill>
          <a:blip r:embed="rId3" cstate="print"/>
          <a:srcRect/>
          <a:stretch>
            <a:fillRect/>
          </a:stretch>
        </p:blipFill>
        <p:spPr bwMode="auto">
          <a:xfrm>
            <a:off x="6840760" y="5324369"/>
            <a:ext cx="1331640" cy="15336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66868" y="1772816"/>
            <a:ext cx="5105400" cy="2868168"/>
          </a:xfrm>
        </p:spPr>
        <p:txBody>
          <a:bodyPr/>
          <a:lstStyle/>
          <a:p>
            <a:r>
              <a:rPr lang="fr-FR" u="sng" dirty="0" smtClean="0"/>
              <a:t>Partie 3 : le marché du luxe et ses tendances ?</a:t>
            </a:r>
            <a:r>
              <a:rPr lang="fr-FR" dirty="0" smtClean="0"/>
              <a:t/>
            </a:r>
            <a:br>
              <a:rPr lang="fr-FR" dirty="0" smtClean="0"/>
            </a:br>
            <a:endParaRPr lang="fr-FR" dirty="0"/>
          </a:p>
        </p:txBody>
      </p:sp>
      <p:sp>
        <p:nvSpPr>
          <p:cNvPr id="3" name="Sous-titre 2"/>
          <p:cNvSpPr>
            <a:spLocks noGrp="1"/>
          </p:cNvSpPr>
          <p:nvPr>
            <p:ph type="subTitle" idx="1"/>
          </p:nvPr>
        </p:nvSpPr>
        <p:spPr/>
        <p:txBody>
          <a:bodyPr/>
          <a:lstStyle/>
          <a:p>
            <a:endParaRPr lang="fr-FR"/>
          </a:p>
        </p:txBody>
      </p:sp>
      <p:pic>
        <p:nvPicPr>
          <p:cNvPr id="11266" name="Picture 2"/>
          <p:cNvPicPr>
            <a:picLocks noChangeAspect="1" noChangeArrowheads="1"/>
          </p:cNvPicPr>
          <p:nvPr/>
        </p:nvPicPr>
        <p:blipFill>
          <a:blip r:embed="rId3" cstate="print"/>
          <a:srcRect/>
          <a:stretch>
            <a:fillRect/>
          </a:stretch>
        </p:blipFill>
        <p:spPr bwMode="auto">
          <a:xfrm>
            <a:off x="0" y="5085184"/>
            <a:ext cx="2703231" cy="1772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78328"/>
            <a:ext cx="7239000" cy="6123080"/>
          </a:xfrm>
        </p:spPr>
        <p:txBody>
          <a:bodyPr>
            <a:normAutofit fontScale="77500" lnSpcReduction="20000"/>
          </a:bodyPr>
          <a:lstStyle/>
          <a:p>
            <a:pPr>
              <a:buNone/>
            </a:pPr>
            <a:endParaRPr lang="fr-FR" sz="2800" b="1" i="1" dirty="0" smtClean="0"/>
          </a:p>
          <a:p>
            <a:pPr>
              <a:buNone/>
            </a:pPr>
            <a:r>
              <a:rPr lang="fr-FR" sz="2800" b="1" i="1" dirty="0" smtClean="0"/>
              <a:t>	Il existe selon Roland Berger, 6 tendances principales sur le marché du luxe :</a:t>
            </a:r>
          </a:p>
          <a:p>
            <a:pPr>
              <a:buNone/>
            </a:pPr>
            <a:endParaRPr lang="fr-FR" dirty="0" smtClean="0"/>
          </a:p>
          <a:p>
            <a:r>
              <a:rPr lang="fr-FR" dirty="0" smtClean="0"/>
              <a:t>La consolidation, c'est l’amélioration de la qualité intrinsèque du produit ;</a:t>
            </a:r>
          </a:p>
          <a:p>
            <a:endParaRPr lang="fr-FR" dirty="0" smtClean="0"/>
          </a:p>
          <a:p>
            <a:r>
              <a:rPr lang="fr-FR" dirty="0" smtClean="0"/>
              <a:t>La numérisation, c’est la prise en compte des NTIC dans l’amélioration des relations entre les clients et les entreprises ;</a:t>
            </a:r>
          </a:p>
          <a:p>
            <a:endParaRPr lang="fr-FR" dirty="0" smtClean="0"/>
          </a:p>
          <a:p>
            <a:r>
              <a:rPr lang="fr-FR" dirty="0" smtClean="0"/>
              <a:t>La responsabilité sociale ;</a:t>
            </a:r>
          </a:p>
          <a:p>
            <a:endParaRPr lang="fr-FR" dirty="0" smtClean="0"/>
          </a:p>
          <a:p>
            <a:r>
              <a:rPr lang="fr-FR" dirty="0" smtClean="0"/>
              <a:t>La durabilité ;</a:t>
            </a:r>
          </a:p>
          <a:p>
            <a:endParaRPr lang="fr-FR" dirty="0" smtClean="0"/>
          </a:p>
          <a:p>
            <a:r>
              <a:rPr lang="fr-FR" dirty="0" smtClean="0"/>
              <a:t>Le marketing ;</a:t>
            </a:r>
          </a:p>
          <a:p>
            <a:endParaRPr lang="fr-FR" dirty="0" smtClean="0"/>
          </a:p>
          <a:p>
            <a:r>
              <a:rPr lang="fr-FR" dirty="0" smtClean="0"/>
              <a:t>Et la tarification.</a:t>
            </a:r>
          </a:p>
          <a:p>
            <a:pPr>
              <a:buNone/>
            </a:pPr>
            <a:r>
              <a:rPr lang="fr-FR" dirty="0" smtClean="0"/>
              <a:t> </a:t>
            </a:r>
          </a:p>
          <a:p>
            <a:endParaRPr lang="fr-FR" dirty="0"/>
          </a:p>
        </p:txBody>
      </p:sp>
      <p:sp>
        <p:nvSpPr>
          <p:cNvPr id="4" name="Titre 1"/>
          <p:cNvSpPr>
            <a:spLocks noGrp="1"/>
          </p:cNvSpPr>
          <p:nvPr>
            <p:ph type="title"/>
          </p:nvPr>
        </p:nvSpPr>
        <p:spPr>
          <a:xfrm>
            <a:off x="861392" y="485800"/>
            <a:ext cx="7239000" cy="1143000"/>
          </a:xfrm>
        </p:spPr>
        <p:txBody>
          <a:bodyPr>
            <a:normAutofit fontScale="90000"/>
          </a:bodyPr>
          <a:lstStyle/>
          <a:p>
            <a:r>
              <a:rPr lang="fr-FR" u="sng" dirty="0" smtClean="0"/>
              <a:t>le marché du luxe et ses tendances </a:t>
            </a: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701824"/>
            <a:ext cx="7239000" cy="1143000"/>
          </a:xfrm>
        </p:spPr>
        <p:txBody>
          <a:bodyPr>
            <a:normAutofit fontScale="90000"/>
          </a:bodyPr>
          <a:lstStyle/>
          <a:p>
            <a:r>
              <a:rPr lang="fr-FR" u="sng" dirty="0" smtClean="0"/>
              <a:t>le marché du luxe et ses tendances </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77500" lnSpcReduction="20000"/>
          </a:bodyPr>
          <a:lstStyle/>
          <a:p>
            <a:pPr lvl="1"/>
            <a:r>
              <a:rPr lang="fr-FR" sz="2800" dirty="0" smtClean="0"/>
              <a:t>Deux tendances principales ont marqués la tendance du luxe sur la période 1995‐2007</a:t>
            </a:r>
          </a:p>
          <a:p>
            <a:pPr lvl="1"/>
            <a:endParaRPr lang="fr-FR" dirty="0" smtClean="0"/>
          </a:p>
          <a:p>
            <a:pPr>
              <a:buNone/>
            </a:pPr>
            <a:r>
              <a:rPr lang="fr-FR" dirty="0" smtClean="0"/>
              <a:t>• </a:t>
            </a:r>
            <a:r>
              <a:rPr lang="fr-FR" dirty="0" smtClean="0"/>
              <a:t>Premièrement, les opérations de concentration se sont multipliées avec souvent lʹintégration de maisons indépendantes au sein de grands groupes.</a:t>
            </a:r>
          </a:p>
          <a:p>
            <a:pPr>
              <a:buNone/>
            </a:pPr>
            <a:r>
              <a:rPr lang="fr-FR" dirty="0" smtClean="0"/>
              <a:t>•  Et deuxièmement, les industries du luxe qui tentent de renforcer leurs positions à lʹinternational.</a:t>
            </a:r>
          </a:p>
          <a:p>
            <a:endParaRPr lang="fr-FR" dirty="0" smtClean="0"/>
          </a:p>
          <a:p>
            <a:r>
              <a:rPr lang="fr-FR" dirty="0" smtClean="0"/>
              <a:t>Nous pouvons également constater que la tendance de l’écologie touche aussi le secteur du luxe. Une opportunité pour les marques de véhiculer une bonne image (marques consciente, respectueuses de l’environnement..) auprès de leurs clients. L’organisme WWF a ainsi récompensé les efforts écologiques en termes de marketing des groupes LVMH, L’Oréal et hermès.</a:t>
            </a:r>
          </a:p>
          <a:p>
            <a:endParaRPr lang="fr-FR" dirty="0"/>
          </a:p>
        </p:txBody>
      </p:sp>
      <p:pic>
        <p:nvPicPr>
          <p:cNvPr id="4" name="Image 3" descr="img-043.jpg"/>
          <p:cNvPicPr/>
          <p:nvPr/>
        </p:nvPicPr>
        <p:blipFill>
          <a:blip r:embed="rId3" cstate="print"/>
          <a:stretch>
            <a:fillRect/>
          </a:stretch>
        </p:blipFill>
        <p:spPr>
          <a:xfrm>
            <a:off x="6732240" y="0"/>
            <a:ext cx="2411760" cy="155679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66868" y="1412776"/>
            <a:ext cx="5105400" cy="2868168"/>
          </a:xfrm>
        </p:spPr>
        <p:txBody>
          <a:bodyPr/>
          <a:lstStyle/>
          <a:p>
            <a:r>
              <a:rPr lang="fr-FR" dirty="0" smtClean="0"/>
              <a:t>Partie 5: </a:t>
            </a:r>
            <a:r>
              <a:rPr lang="fr-FR" dirty="0" smtClean="0"/>
              <a:t/>
            </a:r>
            <a:br>
              <a:rPr lang="fr-FR" dirty="0" smtClean="0"/>
            </a:br>
            <a:r>
              <a:rPr lang="fr-FR" dirty="0" smtClean="0"/>
              <a:t>LES consommateurs?</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40768"/>
            <a:ext cx="7239000" cy="6120680"/>
          </a:xfrm>
        </p:spPr>
        <p:txBody>
          <a:bodyPr>
            <a:normAutofit fontScale="70000" lnSpcReduction="20000"/>
          </a:bodyPr>
          <a:lstStyle/>
          <a:p>
            <a:pPr>
              <a:buNone/>
            </a:pPr>
            <a:endParaRPr lang="fr-FR" dirty="0" smtClean="0"/>
          </a:p>
          <a:p>
            <a:pPr>
              <a:buNone/>
            </a:pPr>
            <a:r>
              <a:rPr lang="fr-FR" dirty="0" smtClean="0"/>
              <a:t>Nous </a:t>
            </a:r>
            <a:r>
              <a:rPr lang="fr-FR" dirty="0"/>
              <a:t>pouvons distinguer 3 catégories de clients du luxe </a:t>
            </a:r>
            <a:r>
              <a:rPr lang="fr-FR" dirty="0" smtClean="0"/>
              <a:t>:</a:t>
            </a:r>
          </a:p>
          <a:p>
            <a:pPr>
              <a:buNone/>
            </a:pPr>
            <a:r>
              <a:rPr lang="fr-FR" dirty="0" smtClean="0"/>
              <a:t> </a:t>
            </a:r>
            <a:endParaRPr lang="fr-FR" dirty="0"/>
          </a:p>
          <a:p>
            <a:pPr lvl="0"/>
            <a:r>
              <a:rPr lang="fr-FR" b="1" dirty="0"/>
              <a:t>Les habitués</a:t>
            </a:r>
            <a:r>
              <a:rPr lang="fr-FR" dirty="0"/>
              <a:t> qui ne sont qu’un noyau limité et homogène de clients privilégiés qui ont érigé le luxe en " art de vivre ". En témoignent les 4000 clients que compte la haute couture à travers le monde. </a:t>
            </a:r>
          </a:p>
          <a:p>
            <a:endParaRPr lang="fr-FR" dirty="0"/>
          </a:p>
          <a:p>
            <a:pPr lvl="0"/>
            <a:r>
              <a:rPr lang="fr-FR" b="1" dirty="0"/>
              <a:t>Les exclus</a:t>
            </a:r>
            <a:r>
              <a:rPr lang="fr-FR" dirty="0"/>
              <a:t> qui, par choix ou faute de moyens, n’ont pas de relation avec le monde du luxe. </a:t>
            </a:r>
          </a:p>
          <a:p>
            <a:endParaRPr lang="fr-FR" dirty="0"/>
          </a:p>
          <a:p>
            <a:pPr lvl="0"/>
            <a:r>
              <a:rPr lang="fr-FR" b="1" dirty="0"/>
              <a:t>Les touristes</a:t>
            </a:r>
            <a:r>
              <a:rPr lang="fr-FR" dirty="0"/>
              <a:t> ou </a:t>
            </a:r>
            <a:r>
              <a:rPr lang="fr-FR" b="1" dirty="0"/>
              <a:t>excursionnistes</a:t>
            </a:r>
            <a:r>
              <a:rPr lang="fr-FR" dirty="0"/>
              <a:t> qui sont des clients occasionnels. Depuis une quinzaine d’années, la plupart des achats de produits de luxe sont effectués par ces clients. </a:t>
            </a:r>
          </a:p>
          <a:p>
            <a:endParaRPr lang="fr-FR" dirty="0"/>
          </a:p>
          <a:p>
            <a:r>
              <a:rPr lang="fr-FR" dirty="0"/>
              <a:t>Cette dernière catégorie de consommateurs devient une cible privilégiée pour la majorité des grandes marques qui, dans cet esprit, développent leurs gammes d’accessoires ou lancent des séries de produits à des prix moins élevés. Plus accessible, l’univers du luxe s’ouvre ainsi progressivement à une clientèle plus vaste et hétérogène. </a:t>
            </a:r>
          </a:p>
          <a:p>
            <a:endParaRPr lang="fr-FR" dirty="0"/>
          </a:p>
        </p:txBody>
      </p:sp>
      <p:sp>
        <p:nvSpPr>
          <p:cNvPr id="6" name="Titre 1"/>
          <p:cNvSpPr>
            <a:spLocks noGrp="1"/>
          </p:cNvSpPr>
          <p:nvPr>
            <p:ph type="title"/>
          </p:nvPr>
        </p:nvSpPr>
        <p:spPr>
          <a:xfrm>
            <a:off x="539552" y="845840"/>
            <a:ext cx="7239000" cy="1143000"/>
          </a:xfrm>
        </p:spPr>
        <p:txBody>
          <a:bodyPr>
            <a:normAutofit fontScale="90000"/>
          </a:bodyPr>
          <a:lstStyle/>
          <a:p>
            <a:r>
              <a:rPr lang="fr-FR" u="sng" dirty="0" smtClean="0"/>
              <a:t>LES CONSOMMATEURS ?</a:t>
            </a:r>
            <a:r>
              <a:rPr lang="fr-FR" dirty="0" smtClean="0"/>
              <a:t/>
            </a:r>
            <a:br>
              <a:rPr lang="fr-FR" dirty="0" smtClean="0"/>
            </a:br>
            <a:endParaRPr lang="fr-FR"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66868" y="1208904"/>
            <a:ext cx="5105400" cy="2868168"/>
          </a:xfrm>
        </p:spPr>
        <p:txBody>
          <a:bodyPr/>
          <a:lstStyle/>
          <a:p>
            <a:r>
              <a:rPr lang="fr-FR" dirty="0" smtClean="0"/>
              <a:t>Partie 5: </a:t>
            </a:r>
            <a:r>
              <a:rPr lang="fr-FR" dirty="0" smtClean="0"/>
              <a:t/>
            </a:r>
            <a:br>
              <a:rPr lang="fr-FR" dirty="0" smtClean="0"/>
            </a:br>
            <a:r>
              <a:rPr lang="fr-FR" dirty="0" smtClean="0"/>
              <a:t>La </a:t>
            </a:r>
            <a:r>
              <a:rPr lang="fr-FR" dirty="0" smtClean="0"/>
              <a:t>concurrence</a:t>
            </a:r>
            <a:endParaRPr lang="fr-FR" dirty="0"/>
          </a:p>
        </p:txBody>
      </p:sp>
      <p:sp>
        <p:nvSpPr>
          <p:cNvPr id="4" name="Sous-titre 3"/>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626400"/>
            <a:ext cx="7239000" cy="5330992"/>
          </a:xfrm>
        </p:spPr>
        <p:txBody>
          <a:bodyPr>
            <a:normAutofit fontScale="70000" lnSpcReduction="20000"/>
          </a:bodyPr>
          <a:lstStyle/>
          <a:p>
            <a:r>
              <a:rPr lang="fr-FR" dirty="0" smtClean="0"/>
              <a:t>Après le trou d'air de 2009, où les ventes avaient reculé de 11% en pleine crise, le luxe profite d'un remarquable rebond de la demande, tiré par une forte demande en Chine, en Amérique latine ou en Russie, par l'explosion des flux touristiques, mais aussi par la reprise de la consommation en Europe et aux Etats-Unis.</a:t>
            </a:r>
          </a:p>
          <a:p>
            <a:endParaRPr lang="fr-FR" dirty="0" smtClean="0"/>
          </a:p>
          <a:p>
            <a:r>
              <a:rPr lang="fr-FR" dirty="0" smtClean="0"/>
              <a:t>Si les Etats-Unis restent le premier marché mondial du luxe (estimé à 48 milliards de dollars), la "grande" Chine (incluant Hong Kong, Macao et Taïwan) talonne le Japon (18 milliards d'euros) avec un marché estimé à 17,6 milliards. </a:t>
            </a:r>
          </a:p>
          <a:p>
            <a:endParaRPr lang="fr-FR" dirty="0" smtClean="0"/>
          </a:p>
          <a:p>
            <a:r>
              <a:rPr lang="fr-FR" dirty="0" smtClean="0"/>
              <a:t>La clientèle chinoise - celle qui achète dans le pays mais aussi celle qui voyage - a déjà pris la deuxième place sur le podium mondial derrière la clientèle américaine. Au Japon, où le marché du luxe décline depuis 2007, la baisse devrait se poursuivre, dans un marché affecté par le séisme et le tsunami qui ont ravagé le nord-est du pays. Mais les analystes anticipe une baisse de 5% du marché du luxe nippon cette année.</a:t>
            </a:r>
          </a:p>
          <a:p>
            <a:endParaRPr lang="fr-FR" dirty="0"/>
          </a:p>
        </p:txBody>
      </p:sp>
      <p:sp>
        <p:nvSpPr>
          <p:cNvPr id="4" name="Titre 1"/>
          <p:cNvSpPr>
            <a:spLocks noGrp="1"/>
          </p:cNvSpPr>
          <p:nvPr>
            <p:ph type="title"/>
          </p:nvPr>
        </p:nvSpPr>
        <p:spPr>
          <a:xfrm>
            <a:off x="501352" y="701824"/>
            <a:ext cx="7239000" cy="1143000"/>
          </a:xfrm>
        </p:spPr>
        <p:txBody>
          <a:bodyPr>
            <a:normAutofit fontScale="90000"/>
          </a:bodyPr>
          <a:lstStyle/>
          <a:p>
            <a:r>
              <a:rPr lang="fr-FR" u="sng" dirty="0" smtClean="0"/>
              <a:t>LA CONCURRENCE</a:t>
            </a: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0376"/>
            <a:ext cx="7239000" cy="5403000"/>
          </a:xfrm>
        </p:spPr>
        <p:txBody>
          <a:bodyPr>
            <a:normAutofit fontScale="77500" lnSpcReduction="20000"/>
          </a:bodyPr>
          <a:lstStyle/>
          <a:p>
            <a:r>
              <a:rPr lang="fr-FR" dirty="0"/>
              <a:t>L’intensité concurrentielle se mesure grâce aux barrières à l’entrée et à la </a:t>
            </a:r>
            <a:r>
              <a:rPr lang="fr-FR" dirty="0" smtClean="0"/>
              <a:t>sortie.7</a:t>
            </a:r>
          </a:p>
          <a:p>
            <a:endParaRPr lang="fr-FR" dirty="0"/>
          </a:p>
          <a:p>
            <a:r>
              <a:rPr lang="fr-FR" dirty="0"/>
              <a:t>On trouve 4 barrières principales dans le secteur du luxe :</a:t>
            </a:r>
          </a:p>
          <a:p>
            <a:pPr>
              <a:buNone/>
            </a:pPr>
            <a:r>
              <a:rPr lang="fr-FR" dirty="0"/>
              <a:t>• Lʹancienneté et l’image de marque qui joue un rôle déterminant ;</a:t>
            </a:r>
          </a:p>
          <a:p>
            <a:pPr>
              <a:buNone/>
            </a:pPr>
            <a:r>
              <a:rPr lang="fr-FR" dirty="0"/>
              <a:t>• La barrière du temps : Pour s’inscrire dans le secteur du luxe, bénéficié d’une image de marque dans l’esprit des consommateurs </a:t>
            </a:r>
            <a:r>
              <a:rPr lang="fr-FR" dirty="0" smtClean="0"/>
              <a:t>;</a:t>
            </a:r>
          </a:p>
          <a:p>
            <a:pPr>
              <a:buNone/>
            </a:pPr>
            <a:endParaRPr lang="fr-FR" dirty="0"/>
          </a:p>
          <a:p>
            <a:pPr>
              <a:buNone/>
            </a:pPr>
            <a:r>
              <a:rPr lang="fr-FR" dirty="0"/>
              <a:t>• La barrière de la ressource : Avec les appellations contrôlées (Ex : Méthode champenoise) ;</a:t>
            </a:r>
          </a:p>
          <a:p>
            <a:pPr>
              <a:buNone/>
            </a:pPr>
            <a:r>
              <a:rPr lang="fr-FR" dirty="0"/>
              <a:t>• La barrière de </a:t>
            </a:r>
            <a:r>
              <a:rPr lang="fr-FR" dirty="0" err="1"/>
              <a:t>lʹargent</a:t>
            </a:r>
            <a:r>
              <a:rPr lang="fr-FR" dirty="0"/>
              <a:t> : Qui correspond au coût de production.</a:t>
            </a:r>
          </a:p>
          <a:p>
            <a:endParaRPr lang="fr-FR" dirty="0"/>
          </a:p>
          <a:p>
            <a:r>
              <a:rPr lang="fr-FR" dirty="0"/>
              <a:t>Ainsi, l’intensité concurrentielle dans le secteur du luxe est très forte.</a:t>
            </a:r>
          </a:p>
          <a:p>
            <a:endParaRPr lang="fr-FR" dirty="0"/>
          </a:p>
        </p:txBody>
      </p:sp>
      <p:sp>
        <p:nvSpPr>
          <p:cNvPr id="4" name="Titre 1"/>
          <p:cNvSpPr>
            <a:spLocks noGrp="1"/>
          </p:cNvSpPr>
          <p:nvPr>
            <p:ph type="title"/>
          </p:nvPr>
        </p:nvSpPr>
        <p:spPr>
          <a:xfrm>
            <a:off x="501352" y="404664"/>
            <a:ext cx="7239000" cy="1143000"/>
          </a:xfrm>
        </p:spPr>
        <p:txBody>
          <a:bodyPr>
            <a:normAutofit fontScale="90000"/>
          </a:bodyPr>
          <a:lstStyle/>
          <a:p>
            <a:r>
              <a:rPr lang="fr-FR" u="sng" dirty="0" smtClean="0"/>
              <a:t>La concurrence</a:t>
            </a: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47864" y="2289024"/>
            <a:ext cx="5105400" cy="2868168"/>
          </a:xfrm>
        </p:spPr>
        <p:txBody>
          <a:bodyPr/>
          <a:lstStyle/>
          <a:p>
            <a:r>
              <a:rPr lang="fr-FR" u="sng" dirty="0" smtClean="0"/>
              <a:t>Partie 6 : Les Facteurs Clefs de Succès du marché du luxe ?</a:t>
            </a:r>
            <a:r>
              <a:rPr lang="fr-FR" dirty="0" smtClean="0"/>
              <a:t/>
            </a:r>
            <a:br>
              <a:rPr lang="fr-FR" dirty="0" smtClean="0"/>
            </a:br>
            <a:endParaRPr lang="fr-FR" dirty="0"/>
          </a:p>
        </p:txBody>
      </p:sp>
      <p:sp>
        <p:nvSpPr>
          <p:cNvPr id="4" name="Sous-titre 3"/>
          <p:cNvSpPr>
            <a:spLocks noGrp="1"/>
          </p:cNvSpPr>
          <p:nvPr>
            <p:ph type="subTitle" idx="1"/>
          </p:nvPr>
        </p:nvSpPr>
        <p:spPr/>
        <p:txBody>
          <a:bodyPr/>
          <a:lstStyle/>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6156176" y="61139"/>
            <a:ext cx="1944216" cy="1783685"/>
          </a:xfrm>
          <a:prstGeom prst="rect">
            <a:avLst/>
          </a:prstGeom>
          <a:noFill/>
          <a:ln w="9525">
            <a:noFill/>
            <a:miter lim="800000"/>
            <a:headEnd/>
            <a:tailEnd/>
          </a:ln>
        </p:spPr>
      </p:pic>
      <p:sp>
        <p:nvSpPr>
          <p:cNvPr id="2" name="Titre 1"/>
          <p:cNvSpPr>
            <a:spLocks noGrp="1"/>
          </p:cNvSpPr>
          <p:nvPr>
            <p:ph type="title"/>
          </p:nvPr>
        </p:nvSpPr>
        <p:spPr>
          <a:xfrm>
            <a:off x="457200" y="485800"/>
            <a:ext cx="7239000" cy="1143000"/>
          </a:xfrm>
        </p:spPr>
        <p:txBody>
          <a:bodyPr>
            <a:normAutofit fontScale="90000"/>
          </a:bodyPr>
          <a:lstStyle/>
          <a:p>
            <a:r>
              <a:rPr lang="fr-FR" u="sng" dirty="0" smtClean="0"/>
              <a:t>Introduction </a:t>
            </a:r>
            <a:r>
              <a:rPr lang="fr-FR" dirty="0" smtClean="0"/>
              <a:t/>
            </a:r>
            <a:br>
              <a:rPr lang="fr-FR" dirty="0" smtClean="0"/>
            </a:br>
            <a:endParaRPr lang="fr-FR" dirty="0"/>
          </a:p>
        </p:txBody>
      </p:sp>
      <p:sp>
        <p:nvSpPr>
          <p:cNvPr id="3" name="Espace réservé du contenu 2"/>
          <p:cNvSpPr>
            <a:spLocks noGrp="1"/>
          </p:cNvSpPr>
          <p:nvPr>
            <p:ph idx="1"/>
          </p:nvPr>
        </p:nvSpPr>
        <p:spPr>
          <a:xfrm>
            <a:off x="457200" y="1368152"/>
            <a:ext cx="7239000" cy="6093296"/>
          </a:xfrm>
        </p:spPr>
        <p:txBody>
          <a:bodyPr>
            <a:normAutofit fontScale="62500" lnSpcReduction="20000"/>
          </a:bodyPr>
          <a:lstStyle/>
          <a:p>
            <a:pPr>
              <a:buNone/>
            </a:pPr>
            <a:r>
              <a:rPr lang="fr-FR" dirty="0"/>
              <a:t> </a:t>
            </a:r>
          </a:p>
          <a:p>
            <a:r>
              <a:rPr lang="fr-FR" dirty="0"/>
              <a:t>En 2010, le chiffre d’affaires mondial du luxe a atteint 172 milliards de dollars.  Le luxe, dans son appellation classique, est segmenté en quatre secteurs : </a:t>
            </a:r>
            <a:endParaRPr lang="fr-FR" dirty="0" smtClean="0"/>
          </a:p>
          <a:p>
            <a:endParaRPr lang="fr-FR" dirty="0"/>
          </a:p>
          <a:p>
            <a:r>
              <a:rPr lang="fr-FR" dirty="0"/>
              <a:t>- La haute couture et le Prêt-à-porter qui représentent environ 32%</a:t>
            </a:r>
          </a:p>
          <a:p>
            <a:r>
              <a:rPr lang="fr-FR" dirty="0"/>
              <a:t>- Les Parfums et la cosmétique qui représentent 30%</a:t>
            </a:r>
          </a:p>
          <a:p>
            <a:r>
              <a:rPr lang="fr-FR" dirty="0"/>
              <a:t>- Le cuir et les accessoires qui représentent 21%</a:t>
            </a:r>
          </a:p>
          <a:p>
            <a:r>
              <a:rPr lang="fr-FR" dirty="0"/>
              <a:t>- Les montres et la bijouterie qui représentent 17% </a:t>
            </a:r>
            <a:endParaRPr lang="fr-FR" dirty="0" smtClean="0"/>
          </a:p>
          <a:p>
            <a:endParaRPr lang="fr-FR" dirty="0"/>
          </a:p>
          <a:p>
            <a:r>
              <a:rPr lang="fr-FR" dirty="0"/>
              <a:t>Dans une appellation plus large, le secteur comprend aussi les vins et spiritueux, l’automobile haut de gamme, les bateaux de plaisance, l’hôtellerie haut de gamme(…) Les plus belles valeurs de luxe sont européennes, avec trois pays leaders : La France, l’Italie et la Suisse, qui ont tous trois su développer un grand savoir faire dans le domaine. </a:t>
            </a:r>
            <a:endParaRPr lang="fr-FR" dirty="0" smtClean="0"/>
          </a:p>
          <a:p>
            <a:endParaRPr lang="fr-FR" dirty="0"/>
          </a:p>
          <a:p>
            <a:r>
              <a:rPr lang="fr-FR" dirty="0"/>
              <a:t>Les marques françaises et européennes sont au premier plan car ce sont des marques connues, qui ont entre 50 et 200 ans d’existence et ont su capitaliser sur ce passé tout en étant innovantes. Ce passé est très important car il permet une notoriété et une légitimité à une marque. Il est très difficile de créer et d’imposer une marque nouvelle sur ce secteur.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24744"/>
            <a:ext cx="7239000" cy="5616624"/>
          </a:xfrm>
        </p:spPr>
        <p:txBody>
          <a:bodyPr>
            <a:normAutofit fontScale="70000" lnSpcReduction="20000"/>
          </a:bodyPr>
          <a:lstStyle/>
          <a:p>
            <a:pPr lvl="0"/>
            <a:r>
              <a:rPr lang="fr-FR" u="sng" dirty="0"/>
              <a:t> l’image</a:t>
            </a:r>
            <a:r>
              <a:rPr lang="fr-FR" dirty="0"/>
              <a:t> représente un FCS, ce qu’on appelle dans le secteur du luxe le « MIF » (Mythe </a:t>
            </a:r>
            <a:r>
              <a:rPr lang="fr-FR" dirty="0" err="1"/>
              <a:t>simbole</a:t>
            </a:r>
            <a:r>
              <a:rPr lang="fr-FR" dirty="0"/>
              <a:t>). Il est très important pour les marques de luxes de conserver une image </a:t>
            </a:r>
            <a:r>
              <a:rPr lang="fr-FR" dirty="0" err="1"/>
              <a:t>préstigieuse</a:t>
            </a:r>
            <a:r>
              <a:rPr lang="fr-FR" dirty="0"/>
              <a:t> et contrôler </a:t>
            </a:r>
            <a:r>
              <a:rPr lang="fr-FR" dirty="0" smtClean="0"/>
              <a:t>;</a:t>
            </a:r>
          </a:p>
          <a:p>
            <a:pPr lvl="0"/>
            <a:endParaRPr lang="fr-FR" dirty="0"/>
          </a:p>
          <a:p>
            <a:pPr lvl="0"/>
            <a:r>
              <a:rPr lang="fr-FR" u="sng" dirty="0"/>
              <a:t>le savoir faire rare et fragile</a:t>
            </a:r>
            <a:r>
              <a:rPr lang="fr-FR" dirty="0"/>
              <a:t> : cela </a:t>
            </a:r>
            <a:r>
              <a:rPr lang="fr-FR" dirty="0" err="1"/>
              <a:t>consitue</a:t>
            </a:r>
            <a:r>
              <a:rPr lang="fr-FR" dirty="0"/>
              <a:t> les compétences </a:t>
            </a:r>
            <a:r>
              <a:rPr lang="fr-FR" dirty="0" err="1"/>
              <a:t>tehniques</a:t>
            </a:r>
            <a:r>
              <a:rPr lang="fr-FR" dirty="0"/>
              <a:t> et commerciales maitriser </a:t>
            </a:r>
            <a:r>
              <a:rPr lang="fr-FR" dirty="0" smtClean="0"/>
              <a:t>;</a:t>
            </a:r>
          </a:p>
          <a:p>
            <a:pPr lvl="0"/>
            <a:endParaRPr lang="fr-FR" dirty="0"/>
          </a:p>
          <a:p>
            <a:pPr lvl="0"/>
            <a:r>
              <a:rPr lang="fr-FR" u="sng" dirty="0"/>
              <a:t>Qualité contrôle de la production</a:t>
            </a:r>
            <a:r>
              <a:rPr lang="fr-FR" dirty="0"/>
              <a:t> </a:t>
            </a:r>
            <a:r>
              <a:rPr lang="fr-FR" dirty="0" smtClean="0"/>
              <a:t>;</a:t>
            </a:r>
          </a:p>
          <a:p>
            <a:pPr lvl="0"/>
            <a:endParaRPr lang="fr-FR" dirty="0"/>
          </a:p>
          <a:p>
            <a:pPr lvl="0"/>
            <a:r>
              <a:rPr lang="fr-FR" u="sng" dirty="0"/>
              <a:t>Qualité haut de gamme</a:t>
            </a:r>
            <a:r>
              <a:rPr lang="fr-FR" dirty="0"/>
              <a:t> (label « made in France ») </a:t>
            </a:r>
            <a:r>
              <a:rPr lang="fr-FR" dirty="0" smtClean="0"/>
              <a:t>;</a:t>
            </a:r>
          </a:p>
          <a:p>
            <a:pPr lvl="0"/>
            <a:endParaRPr lang="fr-FR" dirty="0"/>
          </a:p>
          <a:p>
            <a:pPr lvl="0"/>
            <a:r>
              <a:rPr lang="fr-FR" u="sng" dirty="0"/>
              <a:t>Rareté</a:t>
            </a:r>
            <a:r>
              <a:rPr lang="fr-FR" dirty="0"/>
              <a:t> </a:t>
            </a:r>
            <a:r>
              <a:rPr lang="fr-FR" dirty="0" smtClean="0"/>
              <a:t>;</a:t>
            </a:r>
          </a:p>
          <a:p>
            <a:pPr lvl="0"/>
            <a:endParaRPr lang="fr-FR" dirty="0"/>
          </a:p>
          <a:p>
            <a:pPr lvl="0"/>
            <a:r>
              <a:rPr lang="fr-FR" u="sng" dirty="0"/>
              <a:t>Distribution exclusive</a:t>
            </a:r>
            <a:r>
              <a:rPr lang="fr-FR" dirty="0"/>
              <a:t> </a:t>
            </a:r>
            <a:r>
              <a:rPr lang="fr-FR" dirty="0" smtClean="0"/>
              <a:t>;</a:t>
            </a:r>
          </a:p>
          <a:p>
            <a:pPr lvl="0"/>
            <a:endParaRPr lang="fr-FR" dirty="0"/>
          </a:p>
          <a:p>
            <a:pPr lvl="0"/>
            <a:r>
              <a:rPr lang="fr-FR" u="sng" dirty="0"/>
              <a:t>Communication sélective</a:t>
            </a:r>
            <a:r>
              <a:rPr lang="fr-FR" dirty="0"/>
              <a:t> </a:t>
            </a:r>
            <a:r>
              <a:rPr lang="fr-FR" dirty="0" smtClean="0"/>
              <a:t>;</a:t>
            </a:r>
          </a:p>
          <a:p>
            <a:pPr lvl="0"/>
            <a:endParaRPr lang="fr-FR" dirty="0"/>
          </a:p>
          <a:p>
            <a:pPr lvl="0"/>
            <a:r>
              <a:rPr lang="fr-FR" u="sng" dirty="0"/>
              <a:t>Achat d’espaces publicitaires les plus convoités</a:t>
            </a:r>
            <a:r>
              <a:rPr lang="fr-FR" dirty="0"/>
              <a:t>.</a:t>
            </a:r>
          </a:p>
          <a:p>
            <a:endParaRPr lang="fr-FR" dirty="0"/>
          </a:p>
        </p:txBody>
      </p:sp>
      <p:sp>
        <p:nvSpPr>
          <p:cNvPr id="5" name="Titre 1"/>
          <p:cNvSpPr>
            <a:spLocks noGrp="1"/>
          </p:cNvSpPr>
          <p:nvPr>
            <p:ph type="title"/>
          </p:nvPr>
        </p:nvSpPr>
        <p:spPr>
          <a:xfrm>
            <a:off x="501352" y="188640"/>
            <a:ext cx="7239000" cy="1143000"/>
          </a:xfrm>
        </p:spPr>
        <p:txBody>
          <a:bodyPr>
            <a:normAutofit fontScale="90000"/>
          </a:bodyPr>
          <a:lstStyle/>
          <a:p>
            <a:r>
              <a:rPr lang="fr-FR" u="sng" dirty="0" smtClean="0"/>
              <a:t>LES FACTEURS CLEFS DE SUCCES</a:t>
            </a: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47864" y="1496936"/>
            <a:ext cx="5105400" cy="2868168"/>
          </a:xfrm>
        </p:spPr>
        <p:txBody>
          <a:bodyPr/>
          <a:lstStyle/>
          <a:p>
            <a:r>
              <a:rPr lang="fr-FR" dirty="0" smtClean="0"/>
              <a:t>Partie 7: opportunités </a:t>
            </a:r>
            <a:r>
              <a:rPr lang="fr-FR" dirty="0" smtClean="0"/>
              <a:t>&amp; menaces :</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08720"/>
            <a:ext cx="7239000" cy="5976664"/>
          </a:xfrm>
        </p:spPr>
        <p:txBody>
          <a:bodyPr>
            <a:normAutofit fontScale="92500" lnSpcReduction="10000"/>
          </a:bodyPr>
          <a:lstStyle/>
          <a:p>
            <a:pPr>
              <a:buNone/>
            </a:pPr>
            <a:r>
              <a:rPr lang="fr-FR" dirty="0" smtClean="0"/>
              <a:t>	</a:t>
            </a:r>
            <a:r>
              <a:rPr lang="fr-FR" b="1" i="1" dirty="0" smtClean="0"/>
              <a:t>Problème </a:t>
            </a:r>
            <a:r>
              <a:rPr lang="fr-FR" b="1" i="1" dirty="0"/>
              <a:t>de production et d’imitation </a:t>
            </a:r>
            <a:r>
              <a:rPr lang="fr-FR" b="1" i="1" dirty="0" smtClean="0"/>
              <a:t>:</a:t>
            </a:r>
            <a:endParaRPr lang="fr-FR" dirty="0"/>
          </a:p>
          <a:p>
            <a:r>
              <a:rPr lang="fr-FR" dirty="0" smtClean="0"/>
              <a:t>Les </a:t>
            </a:r>
            <a:r>
              <a:rPr lang="fr-FR" dirty="0"/>
              <a:t>entreprises ne peuvent  pas délocaliser leur production vers l'Inde ou la Chine, au risque de perdre leur prestige. </a:t>
            </a:r>
            <a:endParaRPr lang="fr-FR" dirty="0" smtClean="0"/>
          </a:p>
          <a:p>
            <a:endParaRPr lang="fr-FR" dirty="0"/>
          </a:p>
          <a:p>
            <a:r>
              <a:rPr lang="fr-FR" dirty="0" smtClean="0"/>
              <a:t>Elles </a:t>
            </a:r>
            <a:r>
              <a:rPr lang="fr-FR" dirty="0"/>
              <a:t>souffrent de la rareté des artisans indispensables à leur pérennité. </a:t>
            </a:r>
            <a:endParaRPr lang="fr-FR" dirty="0" smtClean="0"/>
          </a:p>
          <a:p>
            <a:endParaRPr lang="fr-FR" dirty="0"/>
          </a:p>
          <a:p>
            <a:pPr>
              <a:buNone/>
            </a:pPr>
            <a:r>
              <a:rPr lang="fr-FR" dirty="0"/>
              <a:t>• D’où le recours à la formation dans les lycées professionnelles ou l’achat d’ateliers d’artisans comme c’est le cas pour  Chanel et Hermès.</a:t>
            </a:r>
          </a:p>
          <a:p>
            <a:pPr>
              <a:buNone/>
            </a:pPr>
            <a:r>
              <a:rPr lang="fr-FR" dirty="0"/>
              <a:t>• La contrefaçon est l’une des plus grandes menaces du  secteur du luxe français. </a:t>
            </a:r>
          </a:p>
          <a:p>
            <a:pPr>
              <a:buNone/>
            </a:pPr>
            <a:r>
              <a:rPr lang="fr-FR" dirty="0"/>
              <a:t>• Selon le sondage de l’expansion 20% des français seraient  prêts à acheter des articles de contrefaçon. Menaces et opportunités</a:t>
            </a:r>
          </a:p>
          <a:p>
            <a:endParaRPr lang="fr-FR" dirty="0"/>
          </a:p>
        </p:txBody>
      </p:sp>
      <p:sp>
        <p:nvSpPr>
          <p:cNvPr id="5" name="Titre 1"/>
          <p:cNvSpPr>
            <a:spLocks noGrp="1"/>
          </p:cNvSpPr>
          <p:nvPr>
            <p:ph type="title"/>
          </p:nvPr>
        </p:nvSpPr>
        <p:spPr>
          <a:xfrm>
            <a:off x="789384" y="-387424"/>
            <a:ext cx="7239000" cy="1143000"/>
          </a:xfrm>
        </p:spPr>
        <p:txBody>
          <a:bodyPr/>
          <a:lstStyle/>
          <a:p>
            <a:r>
              <a:rPr lang="fr-FR" dirty="0" smtClean="0"/>
              <a:t>Opportunités et menaces</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3408"/>
            <a:ext cx="7239000" cy="1143000"/>
          </a:xfrm>
        </p:spPr>
        <p:txBody>
          <a:bodyPr/>
          <a:lstStyle/>
          <a:p>
            <a:r>
              <a:rPr lang="fr-FR" dirty="0" smtClean="0"/>
              <a:t>Opportunités et menaces</a:t>
            </a:r>
            <a:endParaRPr lang="fr-FR" dirty="0"/>
          </a:p>
        </p:txBody>
      </p:sp>
      <p:sp>
        <p:nvSpPr>
          <p:cNvPr id="3" name="Espace réservé du contenu 2"/>
          <p:cNvSpPr>
            <a:spLocks noGrp="1"/>
          </p:cNvSpPr>
          <p:nvPr>
            <p:ph idx="1"/>
          </p:nvPr>
        </p:nvSpPr>
        <p:spPr>
          <a:xfrm>
            <a:off x="457200" y="1196752"/>
            <a:ext cx="7239000" cy="5636008"/>
          </a:xfrm>
        </p:spPr>
        <p:txBody>
          <a:bodyPr>
            <a:normAutofit fontScale="62500" lnSpcReduction="20000"/>
          </a:bodyPr>
          <a:lstStyle/>
          <a:p>
            <a:r>
              <a:rPr lang="fr-FR" dirty="0" smtClean="0"/>
              <a:t>De nouveaux acteurs :</a:t>
            </a:r>
          </a:p>
          <a:p>
            <a:pPr>
              <a:buNone/>
            </a:pPr>
            <a:r>
              <a:rPr lang="fr-FR" dirty="0" smtClean="0"/>
              <a:t>• Apparition de nouvelles stratégies et de nouveaux codes dans le secteur du luxe.</a:t>
            </a:r>
          </a:p>
          <a:p>
            <a:pPr>
              <a:buNone/>
            </a:pPr>
            <a:r>
              <a:rPr lang="fr-FR" dirty="0" smtClean="0"/>
              <a:t>• Ces marques se basent sur:</a:t>
            </a:r>
          </a:p>
          <a:p>
            <a:pPr>
              <a:buNone/>
            </a:pPr>
            <a:r>
              <a:rPr lang="fr-FR" dirty="0" smtClean="0"/>
              <a:t>• la singularité et l’authenticité,</a:t>
            </a:r>
          </a:p>
          <a:p>
            <a:pPr>
              <a:buNone/>
            </a:pPr>
            <a:r>
              <a:rPr lang="fr-FR" dirty="0" smtClean="0"/>
              <a:t>• l’unique, le sur mesure </a:t>
            </a:r>
          </a:p>
          <a:p>
            <a:pPr>
              <a:buNone/>
            </a:pPr>
            <a:r>
              <a:rPr lang="fr-FR" dirty="0" smtClean="0"/>
              <a:t>• et la création individuelle. </a:t>
            </a:r>
          </a:p>
          <a:p>
            <a:pPr>
              <a:buNone/>
            </a:pPr>
            <a:r>
              <a:rPr lang="fr-FR" dirty="0" smtClean="0"/>
              <a:t>• Ces marques se passent de publicité et préfèrent le bouche à  oreille. En somme, </a:t>
            </a:r>
            <a:r>
              <a:rPr lang="fr-FR" dirty="0" smtClean="0"/>
              <a:t>de l’ultra </a:t>
            </a:r>
            <a:r>
              <a:rPr lang="fr-FR" dirty="0" smtClean="0"/>
              <a:t>élitisme  basé sur une stratégie d’écrémage. Menaces et </a:t>
            </a:r>
            <a:r>
              <a:rPr lang="fr-FR" dirty="0" smtClean="0"/>
              <a:t>opportunités</a:t>
            </a:r>
          </a:p>
          <a:p>
            <a:pPr>
              <a:buNone/>
            </a:pPr>
            <a:endParaRPr lang="fr-FR" dirty="0" smtClean="0"/>
          </a:p>
          <a:p>
            <a:r>
              <a:rPr lang="fr-FR" dirty="0" smtClean="0"/>
              <a:t>De nouvelles attentes et de nouveaux consommateurs</a:t>
            </a:r>
          </a:p>
          <a:p>
            <a:pPr>
              <a:buNone/>
            </a:pPr>
            <a:r>
              <a:rPr lang="fr-FR" dirty="0" smtClean="0"/>
              <a:t>• Les attentes des consommateurs et les comportements relatifs aux biens de luxe ont également changé</a:t>
            </a:r>
          </a:p>
          <a:p>
            <a:pPr>
              <a:buNone/>
            </a:pPr>
            <a:r>
              <a:rPr lang="fr-FR" dirty="0" smtClean="0"/>
              <a:t>• « droit » pour tous de consommer des choses superflues,</a:t>
            </a:r>
          </a:p>
          <a:p>
            <a:pPr>
              <a:buNone/>
            </a:pPr>
            <a:r>
              <a:rPr lang="fr-FR" dirty="0" smtClean="0"/>
              <a:t>• goût pour les grandes marques,</a:t>
            </a:r>
          </a:p>
          <a:p>
            <a:pPr>
              <a:buNone/>
            </a:pPr>
            <a:r>
              <a:rPr lang="fr-FR" dirty="0" smtClean="0"/>
              <a:t>• essor de consommations occasionnelles dans des fractions élargies de la population</a:t>
            </a:r>
          </a:p>
          <a:p>
            <a:pPr>
              <a:buNone/>
            </a:pPr>
            <a:r>
              <a:rPr lang="fr-FR" dirty="0" smtClean="0"/>
              <a:t>• rapport au luxe moins institutionnalisé.</a:t>
            </a:r>
          </a:p>
          <a:p>
            <a:pPr>
              <a:buNone/>
            </a:pPr>
            <a:r>
              <a:rPr lang="fr-FR" dirty="0" smtClean="0"/>
              <a:t>• C’est bel et bien une nouvelle culture du luxe qui grandit sous nos yeux. Elle était l’apanage d’un monde clos, elle est aujourd’hui également le culte des masses.</a:t>
            </a:r>
          </a:p>
          <a:p>
            <a:endParaRPr lang="fr-FR" dirty="0" smtClean="0"/>
          </a:p>
          <a:p>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47864" y="1496936"/>
            <a:ext cx="5105400" cy="2868168"/>
          </a:xfrm>
        </p:spPr>
        <p:txBody>
          <a:bodyPr/>
          <a:lstStyle/>
          <a:p>
            <a:r>
              <a:rPr lang="fr-FR" dirty="0" smtClean="0"/>
              <a:t>Partie 8: </a:t>
            </a:r>
            <a:r>
              <a:rPr lang="fr-FR" dirty="0" smtClean="0"/>
              <a:t>Le luxe et la </a:t>
            </a:r>
            <a:r>
              <a:rPr lang="fr-FR" dirty="0" smtClean="0"/>
              <a:t>crise ?</a:t>
            </a:r>
            <a:endParaRPr lang="fr-FR" dirty="0"/>
          </a:p>
        </p:txBody>
      </p:sp>
      <p:pic>
        <p:nvPicPr>
          <p:cNvPr id="8194" name="Picture 2"/>
          <p:cNvPicPr>
            <a:picLocks noChangeAspect="1" noChangeArrowheads="1"/>
          </p:cNvPicPr>
          <p:nvPr/>
        </p:nvPicPr>
        <p:blipFill>
          <a:blip r:embed="rId3" cstate="print"/>
          <a:srcRect/>
          <a:stretch>
            <a:fillRect/>
          </a:stretch>
        </p:blipFill>
        <p:spPr bwMode="auto">
          <a:xfrm>
            <a:off x="0" y="0"/>
            <a:ext cx="2699792" cy="22048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24744"/>
            <a:ext cx="7239000" cy="5832648"/>
          </a:xfrm>
        </p:spPr>
        <p:txBody>
          <a:bodyPr>
            <a:normAutofit fontScale="77500" lnSpcReduction="20000"/>
          </a:bodyPr>
          <a:lstStyle/>
          <a:p>
            <a:endParaRPr lang="fr-FR" dirty="0"/>
          </a:p>
          <a:p>
            <a:r>
              <a:rPr lang="fr-FR" dirty="0"/>
              <a:t>Alors que la "situation économique mondiale est difficile", avec un risque de récession envisagé dans les pays occidentaux, le secteur du luxe est, lui, "en bonne </a:t>
            </a:r>
            <a:r>
              <a:rPr lang="fr-FR" dirty="0" smtClean="0"/>
              <a:t>santé« </a:t>
            </a:r>
          </a:p>
          <a:p>
            <a:endParaRPr lang="fr-FR" dirty="0"/>
          </a:p>
          <a:p>
            <a:r>
              <a:rPr lang="fr-FR" dirty="0"/>
              <a:t>La raison de ce </a:t>
            </a:r>
            <a:r>
              <a:rPr lang="fr-FR" dirty="0" err="1"/>
              <a:t>ce</a:t>
            </a:r>
            <a:r>
              <a:rPr lang="fr-FR" dirty="0"/>
              <a:t> dynamisme se trouve sans surprise en Asie et en particulier en Chine</a:t>
            </a:r>
            <a:r>
              <a:rPr lang="fr-FR" dirty="0" smtClean="0"/>
              <a:t>.</a:t>
            </a:r>
          </a:p>
          <a:p>
            <a:endParaRPr lang="fr-FR" dirty="0"/>
          </a:p>
          <a:p>
            <a:r>
              <a:rPr lang="fr-FR" dirty="0"/>
              <a:t>Par produits, les plus fortes croissances devraient être enregistrées cette année par les montres et les bijoux (+18%) et les accessoires (+13%). L'habillement devrait croître de son côté de 8% et les parfums-cosmétiques et les arts de la table de 3</a:t>
            </a:r>
            <a:r>
              <a:rPr lang="fr-FR" dirty="0" smtClean="0"/>
              <a:t>%.</a:t>
            </a:r>
          </a:p>
          <a:p>
            <a:endParaRPr lang="fr-FR" dirty="0" smtClean="0"/>
          </a:p>
          <a:p>
            <a:r>
              <a:rPr lang="fr-FR" dirty="0" smtClean="0"/>
              <a:t>Les grands groupes Hermès, LVMH ou encore PPR ont publié en février des chiffres de vente records pour l'année 2011. Si le secteur du luxe ne connaît pas la crise, c'est en raison de l'appétit des marchés émergents, Chine en tête, pour le chic. Le tourisme de shopping assure un flux exponentiel de clients à des marques qui ont su consolider leur image.</a:t>
            </a:r>
          </a:p>
          <a:p>
            <a:endParaRPr lang="fr-FR" dirty="0" smtClean="0"/>
          </a:p>
          <a:p>
            <a:pPr>
              <a:buNone/>
            </a:pPr>
            <a:endParaRPr lang="fr-FR" dirty="0"/>
          </a:p>
          <a:p>
            <a:endParaRPr lang="fr-FR" dirty="0"/>
          </a:p>
          <a:p>
            <a:endParaRPr lang="fr-FR" dirty="0"/>
          </a:p>
        </p:txBody>
      </p:sp>
      <p:sp>
        <p:nvSpPr>
          <p:cNvPr id="4" name="Titre 1"/>
          <p:cNvSpPr>
            <a:spLocks noGrp="1"/>
          </p:cNvSpPr>
          <p:nvPr>
            <p:ph type="title"/>
          </p:nvPr>
        </p:nvSpPr>
        <p:spPr>
          <a:xfrm>
            <a:off x="539552" y="-162272"/>
            <a:ext cx="7239000" cy="1143000"/>
          </a:xfrm>
        </p:spPr>
        <p:txBody>
          <a:bodyPr/>
          <a:lstStyle/>
          <a:p>
            <a:r>
              <a:rPr lang="fr-FR" dirty="0" smtClean="0"/>
              <a:t>Le luxe et la crise</a:t>
            </a: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7500" lnSpcReduction="20000"/>
          </a:bodyPr>
          <a:lstStyle/>
          <a:p>
            <a:endParaRPr lang="fr-FR" dirty="0" smtClean="0"/>
          </a:p>
          <a:p>
            <a:r>
              <a:rPr lang="fr-FR" dirty="0" smtClean="0"/>
              <a:t>Un succès à l’explication simplissime : la demande explose. Entre 1995 et 2011, le marché du luxe est passé de 77 milliards d’euros à 191 milliards, et pourrait atteindre 230 milliards d’ici 2014, selon le cabinet Bain &amp; </a:t>
            </a:r>
            <a:r>
              <a:rPr lang="fr-FR" dirty="0" err="1" smtClean="0"/>
              <a:t>Company</a:t>
            </a:r>
            <a:r>
              <a:rPr lang="fr-FR" dirty="0" smtClean="0"/>
              <a:t>. Non seulement le client traditionnel du luxe est moins touché par la crise que le consommateur lambda, mais les amateurs de ces produits haut de gamme sont prêts à se serrer la ceinture pour posséder l’objet tant convoité.</a:t>
            </a:r>
          </a:p>
          <a:p>
            <a:endParaRPr lang="fr-FR" dirty="0" smtClean="0"/>
          </a:p>
          <a:p>
            <a:r>
              <a:rPr lang="fr-FR" dirty="0" smtClean="0"/>
              <a:t>Mais c’est surtout la forte croissance des pays émergents d’Asie et d’Amérique latine qui assure l’excellente santé des groupes qui s’y précipitent. Les achats des Chinois explosent, et représentent 17% du marché. En outre, l’essor du tourisme de shopping permet de booster le marché européen</a:t>
            </a:r>
            <a:r>
              <a:rPr lang="fr-FR" dirty="0" smtClean="0"/>
              <a:t>.</a:t>
            </a:r>
            <a:endParaRPr lang="fr-FR" dirty="0" smtClean="0"/>
          </a:p>
        </p:txBody>
      </p:sp>
      <p:sp>
        <p:nvSpPr>
          <p:cNvPr id="4" name="Titre 1"/>
          <p:cNvSpPr>
            <a:spLocks noGrp="1"/>
          </p:cNvSpPr>
          <p:nvPr>
            <p:ph type="title"/>
          </p:nvPr>
        </p:nvSpPr>
        <p:spPr>
          <a:xfrm>
            <a:off x="457200" y="116632"/>
            <a:ext cx="7239000" cy="1143000"/>
          </a:xfrm>
        </p:spPr>
        <p:txBody>
          <a:bodyPr/>
          <a:lstStyle/>
          <a:p>
            <a:r>
              <a:rPr lang="fr-FR" dirty="0" smtClean="0"/>
              <a:t>Le luxe et la crise</a:t>
            </a:r>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320040"/>
            <a:ext cx="7239000" cy="1143000"/>
          </a:xfrm>
        </p:spPr>
        <p:txBody>
          <a:bodyPr>
            <a:normAutofit fontScale="90000"/>
          </a:bodyPr>
          <a:lstStyle/>
          <a:p>
            <a:r>
              <a:rPr lang="fr-FR" dirty="0" smtClean="0"/>
              <a:t>Conclusion</a:t>
            </a:r>
            <a:br>
              <a:rPr lang="fr-FR" dirty="0" smtClean="0"/>
            </a:br>
            <a:endParaRPr lang="fr-FR" dirty="0"/>
          </a:p>
        </p:txBody>
      </p:sp>
      <p:sp>
        <p:nvSpPr>
          <p:cNvPr id="3" name="Espace réservé du contenu 2"/>
          <p:cNvSpPr>
            <a:spLocks noGrp="1"/>
          </p:cNvSpPr>
          <p:nvPr>
            <p:ph idx="1"/>
          </p:nvPr>
        </p:nvSpPr>
        <p:spPr>
          <a:xfrm>
            <a:off x="69304" y="1340768"/>
            <a:ext cx="7239000" cy="4846320"/>
          </a:xfrm>
        </p:spPr>
        <p:txBody>
          <a:bodyPr>
            <a:normAutofit fontScale="92500"/>
          </a:bodyPr>
          <a:lstStyle/>
          <a:p>
            <a:r>
              <a:rPr lang="fr-FR" dirty="0"/>
              <a:t>Le secteur du luxe se diversifie vers de nouveaux marchés, entre </a:t>
            </a:r>
            <a:r>
              <a:rPr lang="fr-FR" dirty="0" smtClean="0"/>
              <a:t>autres:</a:t>
            </a:r>
          </a:p>
          <a:p>
            <a:r>
              <a:rPr lang="fr-FR" dirty="0" smtClean="0"/>
              <a:t>L’immobilier;</a:t>
            </a:r>
            <a:endParaRPr lang="fr-FR" dirty="0"/>
          </a:p>
          <a:p>
            <a:r>
              <a:rPr lang="fr-FR" dirty="0"/>
              <a:t>Le </a:t>
            </a:r>
            <a:r>
              <a:rPr lang="fr-FR" dirty="0" smtClean="0"/>
              <a:t>voyage;</a:t>
            </a:r>
            <a:endParaRPr lang="fr-FR" dirty="0"/>
          </a:p>
          <a:p>
            <a:r>
              <a:rPr lang="fr-FR" dirty="0"/>
              <a:t>Et les services.</a:t>
            </a:r>
          </a:p>
          <a:p>
            <a:endParaRPr lang="fr-FR" dirty="0"/>
          </a:p>
          <a:p>
            <a:r>
              <a:rPr lang="fr-FR" dirty="0"/>
              <a:t>On assiste également à 2 tendances majeures et opposés :</a:t>
            </a:r>
          </a:p>
          <a:p>
            <a:pPr>
              <a:buNone/>
            </a:pPr>
            <a:r>
              <a:rPr lang="fr-FR" dirty="0" smtClean="0"/>
              <a:t>	• </a:t>
            </a:r>
            <a:r>
              <a:rPr lang="fr-FR" dirty="0"/>
              <a:t>La première qui véhicule la puissance du rêve et de l’attraction du luxe,</a:t>
            </a:r>
          </a:p>
          <a:p>
            <a:pPr>
              <a:buNone/>
            </a:pPr>
            <a:r>
              <a:rPr lang="fr-FR" dirty="0" smtClean="0"/>
              <a:t>	• </a:t>
            </a:r>
            <a:r>
              <a:rPr lang="fr-FR" dirty="0"/>
              <a:t>Et l’autre qui banalise et popularise le luxe.</a:t>
            </a:r>
          </a:p>
          <a:p>
            <a:endParaRPr lang="fr-FR" dirty="0"/>
          </a:p>
          <a:p>
            <a:endParaRPr lang="fr-FR" dirty="0"/>
          </a:p>
          <a:p>
            <a:endParaRPr lang="fr-FR" dirty="0"/>
          </a:p>
        </p:txBody>
      </p:sp>
      <p:pic>
        <p:nvPicPr>
          <p:cNvPr id="12291" name="Picture 3"/>
          <p:cNvPicPr>
            <a:picLocks noChangeAspect="1" noChangeArrowheads="1"/>
          </p:cNvPicPr>
          <p:nvPr/>
        </p:nvPicPr>
        <p:blipFill>
          <a:blip r:embed="rId3" cstate="print"/>
          <a:srcRect/>
          <a:stretch>
            <a:fillRect/>
          </a:stretch>
        </p:blipFill>
        <p:spPr bwMode="auto">
          <a:xfrm>
            <a:off x="7236296" y="-27384"/>
            <a:ext cx="1907704" cy="1430778"/>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7236296" y="1340768"/>
            <a:ext cx="1907704" cy="1430778"/>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7236296" y="2708920"/>
            <a:ext cx="1907704" cy="1430778"/>
          </a:xfrm>
          <a:prstGeom prst="rect">
            <a:avLst/>
          </a:prstGeom>
          <a:noFill/>
          <a:ln w="9525">
            <a:noFill/>
            <a:miter lim="800000"/>
            <a:headEnd/>
            <a:tailEnd/>
          </a:ln>
        </p:spPr>
      </p:pic>
      <p:pic>
        <p:nvPicPr>
          <p:cNvPr id="11" name="Picture 3"/>
          <p:cNvPicPr>
            <a:picLocks noChangeAspect="1" noChangeArrowheads="1"/>
          </p:cNvPicPr>
          <p:nvPr/>
        </p:nvPicPr>
        <p:blipFill>
          <a:blip r:embed="rId3" cstate="print"/>
          <a:srcRect/>
          <a:stretch>
            <a:fillRect/>
          </a:stretch>
        </p:blipFill>
        <p:spPr bwMode="auto">
          <a:xfrm>
            <a:off x="7236296" y="4086454"/>
            <a:ext cx="1907704" cy="1430778"/>
          </a:xfrm>
          <a:prstGeom prst="rect">
            <a:avLst/>
          </a:prstGeom>
          <a:noFill/>
          <a:ln w="9525">
            <a:noFill/>
            <a:miter lim="800000"/>
            <a:headEnd/>
            <a:tailEnd/>
          </a:ln>
        </p:spPr>
      </p:pic>
      <p:pic>
        <p:nvPicPr>
          <p:cNvPr id="12" name="Picture 3"/>
          <p:cNvPicPr>
            <a:picLocks noChangeAspect="1" noChangeArrowheads="1"/>
          </p:cNvPicPr>
          <p:nvPr/>
        </p:nvPicPr>
        <p:blipFill>
          <a:blip r:embed="rId3" cstate="print"/>
          <a:srcRect/>
          <a:stretch>
            <a:fillRect/>
          </a:stretch>
        </p:blipFill>
        <p:spPr bwMode="auto">
          <a:xfrm>
            <a:off x="7236296" y="5454606"/>
            <a:ext cx="1907704" cy="14307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Sources</a:t>
            </a:r>
            <a:endParaRPr lang="fr-FR" dirty="0"/>
          </a:p>
        </p:txBody>
      </p:sp>
      <p:sp>
        <p:nvSpPr>
          <p:cNvPr id="3" name="Espace réservé du contenu 2"/>
          <p:cNvSpPr>
            <a:spLocks noGrp="1"/>
          </p:cNvSpPr>
          <p:nvPr>
            <p:ph idx="1"/>
          </p:nvPr>
        </p:nvSpPr>
        <p:spPr/>
        <p:txBody>
          <a:bodyPr>
            <a:normAutofit fontScale="70000" lnSpcReduction="20000"/>
          </a:bodyPr>
          <a:lstStyle/>
          <a:p>
            <a:r>
              <a:rPr lang="fr-FR" u="sng" dirty="0">
                <a:hlinkClick r:id="rId3"/>
              </a:rPr>
              <a:t>http://fr.wikipedia.org/</a:t>
            </a:r>
            <a:endParaRPr lang="fr-FR" dirty="0"/>
          </a:p>
          <a:p>
            <a:pPr>
              <a:buNone/>
            </a:pPr>
            <a:endParaRPr lang="fr-FR" dirty="0"/>
          </a:p>
          <a:p>
            <a:r>
              <a:rPr lang="fr-FR" u="sng" dirty="0">
                <a:hlinkClick r:id="rId4"/>
              </a:rPr>
              <a:t>http://lexpansion.lexpress.fr/entreprise/2011-annee-faste-pour-le-secteur-du-luxe_283161.html</a:t>
            </a:r>
            <a:endParaRPr lang="fr-FR" dirty="0"/>
          </a:p>
          <a:p>
            <a:pPr>
              <a:buNone/>
            </a:pPr>
            <a:endParaRPr lang="fr-FR" dirty="0"/>
          </a:p>
          <a:p>
            <a:r>
              <a:rPr lang="fr-FR" u="sng" dirty="0">
                <a:hlinkClick r:id="rId5"/>
              </a:rPr>
              <a:t>http://www.entreprises.ccip.fr/c/document_library/get_file?uuid=972e4548-c8d3-4f56-94c5-0672add20c04&amp;groupId=10139</a:t>
            </a:r>
            <a:endParaRPr lang="fr-FR" dirty="0"/>
          </a:p>
          <a:p>
            <a:pPr>
              <a:buNone/>
            </a:pPr>
            <a:endParaRPr lang="fr-FR" dirty="0"/>
          </a:p>
          <a:p>
            <a:r>
              <a:rPr lang="fr-FR" u="sng" dirty="0">
                <a:hlinkClick r:id="rId6"/>
              </a:rPr>
              <a:t>http://www.lefigaro.fr/flash-eco/2011/05/03/97002-20110503FILWWW00526-luxe-croissance-de-8-en-2011-etude.php</a:t>
            </a:r>
            <a:endParaRPr lang="fr-FR" dirty="0"/>
          </a:p>
          <a:p>
            <a:endParaRPr lang="fr-FR" dirty="0"/>
          </a:p>
          <a:p>
            <a:r>
              <a:rPr lang="fr-FR" u="sng" dirty="0">
                <a:hlinkClick r:id="rId7"/>
              </a:rPr>
              <a:t>http://www.lexpress.fr/actualite/economie/le-marche-du-luxe-en-pleine-ebullition_1010466.html</a:t>
            </a:r>
            <a:endParaRPr lang="fr-FR" dirty="0"/>
          </a:p>
          <a:p>
            <a:pPr>
              <a:buNone/>
            </a:pPr>
            <a:endParaRPr lang="fr-FR" dirty="0"/>
          </a:p>
          <a:p>
            <a:r>
              <a:rPr lang="fr-FR" u="sng" dirty="0">
                <a:hlinkClick r:id="rId8"/>
              </a:rPr>
              <a:t>http://storage.canalblog.com/95/55/33128/12707184.pdf</a:t>
            </a:r>
            <a:endParaRPr lang="fr-FR" dirty="0"/>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66868" y="1772816"/>
            <a:ext cx="5105400" cy="2868168"/>
          </a:xfrm>
        </p:spPr>
        <p:txBody>
          <a:bodyPr/>
          <a:lstStyle/>
          <a:p>
            <a:r>
              <a:rPr lang="fr-FR" u="sng" dirty="0" smtClean="0"/>
              <a:t>Partie 1 : </a:t>
            </a:r>
            <a:r>
              <a:rPr lang="fr-FR" u="sng" dirty="0" smtClean="0"/>
              <a:t/>
            </a:r>
            <a:br>
              <a:rPr lang="fr-FR" u="sng" dirty="0" smtClean="0"/>
            </a:br>
            <a:r>
              <a:rPr lang="fr-FR" u="sng" dirty="0" smtClean="0"/>
              <a:t>Qu’est </a:t>
            </a:r>
            <a:r>
              <a:rPr lang="fr-FR" u="sng" dirty="0" smtClean="0"/>
              <a:t>ce que le luxe</a:t>
            </a:r>
            <a:r>
              <a:rPr lang="fr-FR" dirty="0" smtClean="0"/>
              <a:t> ?</a:t>
            </a:r>
            <a:br>
              <a:rPr lang="fr-FR" dirty="0" smtClean="0"/>
            </a:br>
            <a:endParaRPr lang="fr-FR" dirty="0"/>
          </a:p>
        </p:txBody>
      </p:sp>
      <p:sp>
        <p:nvSpPr>
          <p:cNvPr id="3" name="Sous-titre 2"/>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1824"/>
            <a:ext cx="7239000" cy="1143000"/>
          </a:xfrm>
        </p:spPr>
        <p:txBody>
          <a:bodyPr>
            <a:normAutofit fontScale="90000"/>
          </a:bodyPr>
          <a:lstStyle/>
          <a:p>
            <a:r>
              <a:rPr lang="fr-FR" b="1" u="sng" dirty="0" smtClean="0"/>
              <a:t>Qu’est ce que le luxe</a:t>
            </a:r>
            <a:r>
              <a:rPr lang="fr-FR" b="1" dirty="0" smtClean="0"/>
              <a:t> :</a:t>
            </a:r>
            <a:r>
              <a:rPr lang="fr-FR" dirty="0" smtClean="0"/>
              <a:t/>
            </a:r>
            <a:br>
              <a:rPr lang="fr-FR" dirty="0" smtClean="0"/>
            </a:br>
            <a:endParaRPr lang="fr-FR" dirty="0"/>
          </a:p>
        </p:txBody>
      </p:sp>
      <p:sp>
        <p:nvSpPr>
          <p:cNvPr id="3" name="Espace réservé du contenu 2"/>
          <p:cNvSpPr>
            <a:spLocks noGrp="1"/>
          </p:cNvSpPr>
          <p:nvPr>
            <p:ph idx="1"/>
          </p:nvPr>
        </p:nvSpPr>
        <p:spPr>
          <a:xfrm>
            <a:off x="457200" y="1609416"/>
            <a:ext cx="7239000" cy="5248584"/>
          </a:xfrm>
        </p:spPr>
        <p:txBody>
          <a:bodyPr>
            <a:normAutofit fontScale="62500" lnSpcReduction="20000"/>
          </a:bodyPr>
          <a:lstStyle/>
          <a:p>
            <a:r>
              <a:rPr lang="fr-FR" dirty="0"/>
              <a:t>Le luxe vient du latin </a:t>
            </a:r>
            <a:r>
              <a:rPr lang="fr-FR" dirty="0" err="1"/>
              <a:t>luxus</a:t>
            </a:r>
            <a:r>
              <a:rPr lang="fr-FR" dirty="0"/>
              <a:t> qui signifie "excès". Le luxe est un monde superflu dirigé uniquement par le plaisir. </a:t>
            </a:r>
            <a:endParaRPr lang="fr-FR" dirty="0" smtClean="0"/>
          </a:p>
          <a:p>
            <a:endParaRPr lang="fr-FR" dirty="0"/>
          </a:p>
          <a:p>
            <a:r>
              <a:rPr lang="fr-FR" dirty="0"/>
              <a:t> C’est un univers qui fascine et qui est mis sur un pied d'</a:t>
            </a:r>
            <a:r>
              <a:rPr lang="fr-FR" dirty="0" err="1"/>
              <a:t>estale</a:t>
            </a:r>
            <a:r>
              <a:rPr lang="fr-FR" dirty="0"/>
              <a:t>. Le mode de vie de cet univers est particulier, il est caractérisé par de grandes dépenses consacrées à l’acquisition de biens superflus, par goût de l’ostentation et du plus grand bien-être. Il est notamment synonyme de rareté et la notion d’image est capitale. </a:t>
            </a:r>
            <a:endParaRPr lang="fr-FR" dirty="0" smtClean="0"/>
          </a:p>
          <a:p>
            <a:endParaRPr lang="fr-FR" dirty="0"/>
          </a:p>
          <a:p>
            <a:r>
              <a:rPr lang="fr-FR" dirty="0"/>
              <a:t>En effet, l’image de la marque est primordiale, car sa valeur réside dans l’intégrité de son image, son histoire et le rêve qu’elle suscite. </a:t>
            </a:r>
            <a:endParaRPr lang="fr-FR" dirty="0" smtClean="0"/>
          </a:p>
          <a:p>
            <a:endParaRPr lang="fr-FR" dirty="0"/>
          </a:p>
          <a:p>
            <a:r>
              <a:rPr lang="fr-FR" dirty="0"/>
              <a:t>Ce monde du luxe est uniquement réservé à des privilégiés car il a ses codes et bouleverse les conventions. Par exemple, comme Ferrari qui met en vente une nouvelle voiture seulement accessible à ceux qui en possède déjà une. </a:t>
            </a:r>
          </a:p>
          <a:p>
            <a:pPr>
              <a:buNone/>
            </a:pPr>
            <a:r>
              <a:rPr lang="fr-FR" dirty="0"/>
              <a:t> </a:t>
            </a:r>
          </a:p>
          <a:p>
            <a:r>
              <a:rPr lang="fr-FR" dirty="0"/>
              <a:t>Un produit ou un service de luxe est identifié par six attributs distinctifs : L</a:t>
            </a:r>
            <a:r>
              <a:rPr lang="fr-FR" dirty="0" smtClean="0"/>
              <a:t>a </a:t>
            </a:r>
            <a:r>
              <a:rPr lang="fr-FR" dirty="0"/>
              <a:t>perception d'une excellente qualité, conférée soit par la singularité des matières (comme </a:t>
            </a:r>
            <a:r>
              <a:rPr lang="fr-FR" dirty="0" smtClean="0"/>
              <a:t>dans le cas </a:t>
            </a:r>
            <a:r>
              <a:rPr lang="fr-FR" dirty="0"/>
              <a:t>du diamant), soit par l'expertise et la minutie du processus d'élaboration (comme dans le cas d'un restaurant à étoiles</a:t>
            </a:r>
            <a:r>
              <a:rPr lang="fr-FR" dirty="0" smtClean="0"/>
              <a:t>).</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629816"/>
            <a:ext cx="7239000" cy="1143000"/>
          </a:xfrm>
        </p:spPr>
        <p:txBody>
          <a:bodyPr>
            <a:normAutofit fontScale="90000"/>
          </a:bodyPr>
          <a:lstStyle/>
          <a:p>
            <a:r>
              <a:rPr lang="fr-FR" b="1" u="sng" dirty="0" smtClean="0"/>
              <a:t>Qu’est ce que le luxe</a:t>
            </a:r>
            <a:r>
              <a:rPr lang="fr-FR" b="1" dirty="0" smtClean="0"/>
              <a:t> :</a:t>
            </a:r>
            <a:r>
              <a:rPr lang="fr-FR" dirty="0" smtClean="0"/>
              <a:t/>
            </a:r>
            <a:br>
              <a:rPr lang="fr-FR" dirty="0" smtClean="0"/>
            </a:br>
            <a:endParaRPr lang="fr-FR" dirty="0"/>
          </a:p>
        </p:txBody>
      </p:sp>
      <p:sp>
        <p:nvSpPr>
          <p:cNvPr id="3" name="Espace réservé du contenu 2"/>
          <p:cNvSpPr>
            <a:spLocks noGrp="1"/>
          </p:cNvSpPr>
          <p:nvPr>
            <p:ph idx="1"/>
          </p:nvPr>
        </p:nvSpPr>
        <p:spPr>
          <a:xfrm>
            <a:off x="467544" y="1340768"/>
            <a:ext cx="7239000" cy="5544616"/>
          </a:xfrm>
        </p:spPr>
        <p:txBody>
          <a:bodyPr>
            <a:normAutofit fontScale="62500" lnSpcReduction="20000"/>
          </a:bodyPr>
          <a:lstStyle/>
          <a:p>
            <a:pPr lvl="0"/>
            <a:r>
              <a:rPr lang="fr-FR" dirty="0" smtClean="0"/>
              <a:t>la perception d'un prix très élevé </a:t>
            </a:r>
          </a:p>
          <a:p>
            <a:pPr>
              <a:buNone/>
            </a:pPr>
            <a:r>
              <a:rPr lang="fr-FR" dirty="0" smtClean="0"/>
              <a:t> </a:t>
            </a:r>
          </a:p>
          <a:p>
            <a:pPr lvl="0"/>
            <a:r>
              <a:rPr lang="fr-FR" dirty="0" smtClean="0"/>
              <a:t>la certitude d'une rareté, non seulement dans l'offre, mais aussi dans la demande. Un produit de luxe ne peut ni être vendu en grande surface, ni être possédé par trop de gens.</a:t>
            </a:r>
          </a:p>
          <a:p>
            <a:endParaRPr lang="fr-FR" dirty="0" smtClean="0"/>
          </a:p>
          <a:p>
            <a:pPr lvl="0"/>
            <a:r>
              <a:rPr lang="fr-FR" dirty="0" smtClean="0"/>
              <a:t>Un appel à tous les sens est également nécessaire. Idéalement, tous les produits de luxe devraient être beaux, sentir bon, être agréables au toucher comme au palais et émettre des sons harmonieux. Consommer un produit de luxe prend ainsi la forme d'une expérience hédonique et sensuelle. De ce fait, le monde du luxe entretient des rapports difficiles avec la haute technologie, que les excursionnistes jugent froide et déshumanisée. </a:t>
            </a:r>
          </a:p>
          <a:p>
            <a:endParaRPr lang="fr-FR" dirty="0" smtClean="0"/>
          </a:p>
          <a:p>
            <a:pPr lvl="0"/>
            <a:r>
              <a:rPr lang="fr-FR" dirty="0" smtClean="0"/>
              <a:t>Le monde du luxe entretient également un rapport privilégié avec le passé. Le vrai luxe est immortel. Il a toujours existé, et il existera toujours.</a:t>
            </a:r>
          </a:p>
          <a:p>
            <a:endParaRPr lang="fr-FR" dirty="0" smtClean="0"/>
          </a:p>
          <a:p>
            <a:pPr lvl="0"/>
            <a:r>
              <a:rPr lang="fr-FR" dirty="0" smtClean="0"/>
              <a:t>Un produit luxueux n’est jamais caractérisé par sa fonctionnalité mais au contraire ses atouts accessoires. Ainsi, les voitures de luxe ne sont pas caractérisées par le moyen de transport qu’elles représentent mais plutôt par la qualité du cuir de l’aménagement intérieur par exemple. Les performances d'une Jaguar comptent moins que son aménagement intérieur. </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66868" y="1772816"/>
            <a:ext cx="5105400" cy="2868168"/>
          </a:xfrm>
        </p:spPr>
        <p:txBody>
          <a:bodyPr/>
          <a:lstStyle/>
          <a:p>
            <a:r>
              <a:rPr lang="fr-FR" u="sng" dirty="0" smtClean="0"/>
              <a:t>Partie 2 : </a:t>
            </a:r>
            <a:r>
              <a:rPr lang="fr-FR" u="sng" dirty="0" smtClean="0"/>
              <a:t/>
            </a:r>
            <a:br>
              <a:rPr lang="fr-FR" u="sng" dirty="0" smtClean="0"/>
            </a:br>
            <a:r>
              <a:rPr lang="fr-FR" u="sng" dirty="0" smtClean="0"/>
              <a:t>les </a:t>
            </a:r>
            <a:r>
              <a:rPr lang="fr-FR" u="sng" dirty="0" smtClean="0"/>
              <a:t>acteurs du marché ?</a:t>
            </a:r>
            <a:endParaRPr lang="fr-FR" dirty="0"/>
          </a:p>
        </p:txBody>
      </p:sp>
      <p:sp>
        <p:nvSpPr>
          <p:cNvPr id="3" name="Sous-titre 2"/>
          <p:cNvSpPr>
            <a:spLocks noGrp="1"/>
          </p:cNvSpPr>
          <p:nvPr>
            <p:ph type="subTitle" idx="1"/>
          </p:nvPr>
        </p:nvSpPr>
        <p:spPr/>
        <p:txBody>
          <a:bodyPr/>
          <a:lstStyle/>
          <a:p>
            <a:endParaRPr lang="fr-FR"/>
          </a:p>
        </p:txBody>
      </p:sp>
      <p:pic>
        <p:nvPicPr>
          <p:cNvPr id="10242" name="Picture 2"/>
          <p:cNvPicPr>
            <a:picLocks noChangeAspect="1" noChangeArrowheads="1"/>
          </p:cNvPicPr>
          <p:nvPr/>
        </p:nvPicPr>
        <p:blipFill>
          <a:blip r:embed="rId3" cstate="print"/>
          <a:srcRect/>
          <a:stretch>
            <a:fillRect/>
          </a:stretch>
        </p:blipFill>
        <p:spPr bwMode="auto">
          <a:xfrm>
            <a:off x="-1" y="0"/>
            <a:ext cx="2699793" cy="2024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29816"/>
            <a:ext cx="7239000" cy="1143000"/>
          </a:xfrm>
        </p:spPr>
        <p:txBody>
          <a:bodyPr>
            <a:normAutofit fontScale="90000"/>
          </a:bodyPr>
          <a:lstStyle/>
          <a:p>
            <a:r>
              <a:rPr lang="fr-FR" b="1" u="sng" dirty="0" smtClean="0"/>
              <a:t>les acteurs du marché :</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70000" lnSpcReduction="20000"/>
          </a:bodyPr>
          <a:lstStyle/>
          <a:p>
            <a:r>
              <a:rPr lang="fr-FR" i="1" dirty="0" smtClean="0"/>
              <a:t>Paris </a:t>
            </a:r>
            <a:r>
              <a:rPr lang="fr-FR" i="1" dirty="0"/>
              <a:t>qui est la capitale mondiale du luxe représente 1/3 du marché mondial du luxe ; 33 000 emplois directs ; 115 000 emplois liés au marché du luxe ; 82% des ventes vers l’étranger et 12,1 Milliards d’euros en 2005.</a:t>
            </a:r>
            <a:endParaRPr lang="fr-FR" dirty="0"/>
          </a:p>
          <a:p>
            <a:pPr>
              <a:buNone/>
            </a:pPr>
            <a:r>
              <a:rPr lang="fr-FR" dirty="0"/>
              <a:t> </a:t>
            </a:r>
          </a:p>
          <a:p>
            <a:r>
              <a:rPr lang="fr-FR" dirty="0"/>
              <a:t>Depuis les années 1990, on assiste à une concentration du secteur du luxe</a:t>
            </a:r>
            <a:r>
              <a:rPr lang="fr-FR" dirty="0" smtClean="0"/>
              <a:t>.</a:t>
            </a:r>
          </a:p>
          <a:p>
            <a:endParaRPr lang="fr-FR" dirty="0"/>
          </a:p>
          <a:p>
            <a:r>
              <a:rPr lang="fr-FR" dirty="0"/>
              <a:t>Le luxe français est ainsi contrôlé aujourd’hui par de très grands groupes multimarques dont LVMH, Richemont et PPR. Des marques emblématiques du « luxe à la française » sont détenues par des groupes étrangers : Chanel par le groupe suisse PAMERCO, Nina Ricci et Paco Rabanne par l’espagnol PUIG, Christian Lacroix par l’américain FALIC, Lanvin par le luxembourgeois HARMONIE</a:t>
            </a:r>
            <a:r>
              <a:rPr lang="fr-FR" dirty="0" smtClean="0"/>
              <a:t>.</a:t>
            </a:r>
          </a:p>
          <a:p>
            <a:endParaRPr lang="fr-FR" dirty="0"/>
          </a:p>
          <a:p>
            <a:r>
              <a:rPr lang="fr-FR" dirty="0"/>
              <a:t>Un groupe français de taille moyenne ALLIANCE DESIGNERS, filiale de DUMENIL possède sinon environ 10 marques dans la couture, la maroquinerie et la joaillerie dont Scherrer, Féraud, Jacques Fath, Francesco </a:t>
            </a:r>
            <a:r>
              <a:rPr lang="fr-FR" dirty="0" err="1"/>
              <a:t>Smalto</a:t>
            </a:r>
            <a:r>
              <a:rPr lang="fr-FR" dirty="0"/>
              <a:t>.</a:t>
            </a:r>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dirty="0" smtClean="0"/>
              <a:t>A. LVMH</a:t>
            </a:r>
            <a:br>
              <a:rPr lang="fr-FR" dirty="0" smtClean="0"/>
            </a:br>
            <a:endParaRPr lang="fr-FR" dirty="0"/>
          </a:p>
        </p:txBody>
      </p:sp>
      <p:sp>
        <p:nvSpPr>
          <p:cNvPr id="3" name="Espace réservé du contenu 2"/>
          <p:cNvSpPr>
            <a:spLocks noGrp="1"/>
          </p:cNvSpPr>
          <p:nvPr>
            <p:ph idx="1"/>
          </p:nvPr>
        </p:nvSpPr>
        <p:spPr>
          <a:xfrm>
            <a:off x="457200" y="1008112"/>
            <a:ext cx="7239000" cy="5877272"/>
          </a:xfrm>
        </p:spPr>
        <p:txBody>
          <a:bodyPr>
            <a:normAutofit fontScale="62500" lnSpcReduction="20000"/>
          </a:bodyPr>
          <a:lstStyle/>
          <a:p>
            <a:pPr lvl="0">
              <a:buNone/>
            </a:pPr>
            <a:r>
              <a:rPr lang="fr-FR" b="1" u="sng" dirty="0" smtClean="0"/>
              <a:t>Historique</a:t>
            </a:r>
          </a:p>
          <a:p>
            <a:pPr lvl="0">
              <a:buNone/>
            </a:pPr>
            <a:endParaRPr lang="fr-FR" b="1" u="sng" dirty="0"/>
          </a:p>
          <a:p>
            <a:r>
              <a:rPr lang="fr-FR" dirty="0"/>
              <a:t>Le groupe LVMH est né en 1987 du rapprochement de Moët Hennessy et de Louis Vuitton qui a permis de constituer le leader mondial des produits de luxe</a:t>
            </a:r>
            <a:r>
              <a:rPr lang="fr-FR" dirty="0" smtClean="0"/>
              <a:t>.</a:t>
            </a:r>
          </a:p>
          <a:p>
            <a:endParaRPr lang="fr-FR" dirty="0"/>
          </a:p>
          <a:p>
            <a:r>
              <a:rPr lang="fr-FR" dirty="0"/>
              <a:t>Héritier d'une longue histoire, LVMH réunit des métiers nobles, à fortes traditions et un ensemble unique de marques mondialement établies.</a:t>
            </a:r>
          </a:p>
          <a:p>
            <a:endParaRPr lang="fr-FR" dirty="0"/>
          </a:p>
          <a:p>
            <a:r>
              <a:rPr lang="fr-FR" dirty="0"/>
              <a:t>Dans le domaine du champagne, des spiritueux et de la maroquinerie, les sociétés qui le composent sont plus que centenaires, voire bicentenaires : les origines de Moët &amp; </a:t>
            </a:r>
            <a:r>
              <a:rPr lang="fr-FR" dirty="0" err="1"/>
              <a:t>Chandon</a:t>
            </a:r>
            <a:r>
              <a:rPr lang="fr-FR" dirty="0"/>
              <a:t> remontent à 1743, celles de Veuve Clicquot </a:t>
            </a:r>
            <a:r>
              <a:rPr lang="fr-FR" dirty="0" err="1"/>
              <a:t>Ponsardin</a:t>
            </a:r>
            <a:r>
              <a:rPr lang="fr-FR" dirty="0"/>
              <a:t> à 1772, celles du cognac Hennessy à 1765 ; Johan-Joseph </a:t>
            </a:r>
            <a:r>
              <a:rPr lang="fr-FR" dirty="0" err="1"/>
              <a:t>Krug</a:t>
            </a:r>
            <a:r>
              <a:rPr lang="fr-FR" dirty="0"/>
              <a:t> fonda sa Maison en 1843, les origines d'</a:t>
            </a:r>
            <a:r>
              <a:rPr lang="fr-FR" dirty="0" err="1"/>
              <a:t>Yquem</a:t>
            </a:r>
            <a:r>
              <a:rPr lang="fr-FR" dirty="0"/>
              <a:t> et de son vin remontent à 1593. La Maison Louis Vuitton a été fondée, pour sa part, en 1854</a:t>
            </a:r>
            <a:r>
              <a:rPr lang="fr-FR" dirty="0" smtClean="0"/>
              <a:t>.</a:t>
            </a:r>
          </a:p>
          <a:p>
            <a:endParaRPr lang="fr-FR" dirty="0"/>
          </a:p>
          <a:p>
            <a:r>
              <a:rPr lang="fr-FR" dirty="0"/>
              <a:t>Dans le domaine des parfums et cosmétiques et dans celui de la couture, les sociétés, parfois de création plus récente, ont développé au fil du temps leur rayonnement international. L'origine de la Maison Guerlain remonte à 1829, celle de Christian Dior à 1947. Givenchy a été fondé en 1951 et le lancement de ses parfums remonte à 1957.</a:t>
            </a:r>
          </a:p>
          <a:p>
            <a:pPr>
              <a:buNone/>
            </a:pPr>
            <a:r>
              <a:rPr lang="fr-FR" dirty="0"/>
              <a:t> </a:t>
            </a:r>
          </a:p>
          <a:p>
            <a:r>
              <a:rPr lang="fr-FR" dirty="0"/>
              <a:t>Aujourd’hui,  le groupe LVMH compte plus de 64 marques grâce à une politique de croissance externe agressive</a:t>
            </a:r>
            <a:r>
              <a:rPr lang="fr-FR" dirty="0" smtClean="0"/>
              <a:t>.</a:t>
            </a:r>
            <a:endParaRPr lang="fr-FR" dirty="0"/>
          </a:p>
        </p:txBody>
      </p:sp>
      <p:pic>
        <p:nvPicPr>
          <p:cNvPr id="3075" name="Picture 3"/>
          <p:cNvPicPr>
            <a:picLocks noChangeAspect="1" noChangeArrowheads="1"/>
          </p:cNvPicPr>
          <p:nvPr/>
        </p:nvPicPr>
        <p:blipFill>
          <a:blip r:embed="rId3" cstate="print"/>
          <a:srcRect/>
          <a:stretch>
            <a:fillRect/>
          </a:stretch>
        </p:blipFill>
        <p:spPr bwMode="auto">
          <a:xfrm>
            <a:off x="4139952" y="0"/>
            <a:ext cx="3400425" cy="134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144</TotalTime>
  <Words>1573</Words>
  <Application>Microsoft Office PowerPoint</Application>
  <PresentationFormat>Affichage à l'écran (4:3)</PresentationFormat>
  <Paragraphs>377</Paragraphs>
  <Slides>38</Slides>
  <Notes>38</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Opulent</vt:lpstr>
      <vt:lpstr>LE LUXE :  AUTHENTIQUE, EXCEPTIONNEL, CONFIDENTIEL, ELEGANT, SURMESURE, CONVIVIAL, ATTENTIF //MULTISENSORIEL, HIGH TECH </vt:lpstr>
      <vt:lpstr>INTRODUCTION</vt:lpstr>
      <vt:lpstr>Introduction  </vt:lpstr>
      <vt:lpstr>Partie 1 :  Qu’est ce que le luxe ? </vt:lpstr>
      <vt:lpstr>Qu’est ce que le luxe : </vt:lpstr>
      <vt:lpstr>Qu’est ce que le luxe : </vt:lpstr>
      <vt:lpstr>Partie 2 :  les acteurs du marché ?</vt:lpstr>
      <vt:lpstr>les acteurs du marché : </vt:lpstr>
      <vt:lpstr>A. LVMH </vt:lpstr>
      <vt:lpstr>a. LVMH</vt:lpstr>
      <vt:lpstr>A. LVMH</vt:lpstr>
      <vt:lpstr>Forces et faiblesses De LVMH </vt:lpstr>
      <vt:lpstr>Forces et faiblesse  De LVMH</vt:lpstr>
      <vt:lpstr>B. PPR </vt:lpstr>
      <vt:lpstr>Forces et faiblesses De PPR </vt:lpstr>
      <vt:lpstr>Forces et faiblesses de PPR</vt:lpstr>
      <vt:lpstr>C. Le suisse Richemont </vt:lpstr>
      <vt:lpstr>C. Le suisse richemont</vt:lpstr>
      <vt:lpstr>D. Hermès International </vt:lpstr>
      <vt:lpstr>E. Le suisse Pamerco (Chanel) </vt:lpstr>
      <vt:lpstr>Partie 3 : le marché du luxe et ses tendances ? </vt:lpstr>
      <vt:lpstr>le marché du luxe et ses tendances  </vt:lpstr>
      <vt:lpstr>le marché du luxe et ses tendances  </vt:lpstr>
      <vt:lpstr>Partie 5:  LES consommateurs?</vt:lpstr>
      <vt:lpstr>LES CONSOMMATEURS ? </vt:lpstr>
      <vt:lpstr>Partie 5:  La concurrence</vt:lpstr>
      <vt:lpstr>LA CONCURRENCE </vt:lpstr>
      <vt:lpstr>La concurrence </vt:lpstr>
      <vt:lpstr>Partie 6 : Les Facteurs Clefs de Succès du marché du luxe ? </vt:lpstr>
      <vt:lpstr>LES FACTEURS CLEFS DE SUCCES </vt:lpstr>
      <vt:lpstr>Partie 7: opportunités &amp; menaces :</vt:lpstr>
      <vt:lpstr>Opportunités et menaces</vt:lpstr>
      <vt:lpstr>Opportunités et menaces</vt:lpstr>
      <vt:lpstr>Partie 8: Le luxe et la crise ?</vt:lpstr>
      <vt:lpstr>Le luxe et la crise</vt:lpstr>
      <vt:lpstr>Le luxe et la crise</vt:lpstr>
      <vt:lpstr>Conclusion </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LUXE :  AUTHENTIQUE, EXCEPTIONNEL, CONFIDENTIEL, ELEGANT, SURMESURE, CONVIVIAL, ATTENTIF //MULTISENSORIEL, HIGH TECH</dc:title>
  <dc:creator>Caroline</dc:creator>
  <cp:lastModifiedBy>Caroline</cp:lastModifiedBy>
  <cp:revision>54</cp:revision>
  <dcterms:created xsi:type="dcterms:W3CDTF">2012-05-19T20:42:13Z</dcterms:created>
  <dcterms:modified xsi:type="dcterms:W3CDTF">2012-05-19T23:06:39Z</dcterms:modified>
</cp:coreProperties>
</file>