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80" r:id="rId4"/>
    <p:sldId id="281" r:id="rId5"/>
    <p:sldId id="282" r:id="rId6"/>
    <p:sldId id="283" r:id="rId7"/>
    <p:sldId id="284" r:id="rId8"/>
    <p:sldId id="258" r:id="rId9"/>
    <p:sldId id="270" r:id="rId10"/>
    <p:sldId id="259" r:id="rId11"/>
    <p:sldId id="269" r:id="rId12"/>
    <p:sldId id="260" r:id="rId13"/>
    <p:sldId id="279" r:id="rId14"/>
    <p:sldId id="261" r:id="rId15"/>
    <p:sldId id="268" r:id="rId16"/>
    <p:sldId id="263" r:id="rId17"/>
    <p:sldId id="272" r:id="rId18"/>
    <p:sldId id="275" r:id="rId19"/>
    <p:sldId id="274" r:id="rId20"/>
    <p:sldId id="277" r:id="rId21"/>
    <p:sldId id="265" r:id="rId22"/>
    <p:sldId id="266" r:id="rId23"/>
    <p:sldId id="276" r:id="rId24"/>
    <p:sldId id="286" r:id="rId2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38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Triangle isocè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540544" y="776288"/>
            <a:ext cx="8062912" cy="1470025"/>
          </a:xfrm>
        </p:spPr>
        <p:txBody>
          <a:bodyPr anchor="b">
            <a:normAutofit/>
          </a:bodyPr>
          <a:lstStyle>
            <a:lvl1pPr algn="r">
              <a:defRPr sz="4400"/>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a:xfrm>
            <a:off x="1371600" y="6012656"/>
            <a:ext cx="5791200" cy="365125"/>
          </a:xfrm>
        </p:spPr>
        <p:txBody>
          <a:bodyPr tIns="0" bIns="0" anchor="t"/>
          <a:lstStyle>
            <a:lvl1pPr algn="r">
              <a:defRPr sz="1000"/>
            </a:lvl1pPr>
          </a:lstStyle>
          <a:p>
            <a:fld id="{6DFEEE09-3F93-4BD8-8487-F343FD11B6E2}" type="datetimeFigureOut">
              <a:rPr lang="fr-FR" smtClean="0"/>
              <a:pPr/>
              <a:t>19/05/2012</a:t>
            </a:fld>
            <a:endParaRPr lang="fr-FR"/>
          </a:p>
        </p:txBody>
      </p:sp>
      <p:sp>
        <p:nvSpPr>
          <p:cNvPr id="17" name="Espace réservé du pied de page 16"/>
          <p:cNvSpPr>
            <a:spLocks noGrp="1"/>
          </p:cNvSpPr>
          <p:nvPr>
            <p:ph type="ftr" sz="quarter" idx="11"/>
          </p:nvPr>
        </p:nvSpPr>
        <p:spPr>
          <a:xfrm>
            <a:off x="1371600" y="5650704"/>
            <a:ext cx="5791200" cy="365125"/>
          </a:xfrm>
        </p:spPr>
        <p:txBody>
          <a:bodyPr tIns="0" bIns="0" anchor="b"/>
          <a:lstStyle>
            <a:lvl1pPr algn="r">
              <a:defRPr sz="1100"/>
            </a:lvl1pPr>
          </a:lstStyle>
          <a:p>
            <a:endParaRPr lang="fr-FR"/>
          </a:p>
        </p:txBody>
      </p:sp>
      <p:sp>
        <p:nvSpPr>
          <p:cNvPr id="29" name="Espace réservé du numéro de diapositive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0BDA1CB3-646E-41EA-85D5-BA2291B907A6}"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6DFEEE09-3F93-4BD8-8487-F343FD11B6E2}" type="datetimeFigureOut">
              <a:rPr lang="fr-FR" smtClean="0"/>
              <a:pPr/>
              <a:t>19/05/2012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BDA1CB3-646E-41EA-85D5-BA2291B907A6}"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81800" y="381000"/>
            <a:ext cx="1905000" cy="5486400"/>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381000"/>
            <a:ext cx="6248400" cy="5486400"/>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6DFEEE09-3F93-4BD8-8487-F343FD11B6E2}" type="datetimeFigureOut">
              <a:rPr lang="fr-FR" smtClean="0"/>
              <a:pPr/>
              <a:t>19/05/2012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BDA1CB3-646E-41EA-85D5-BA2291B907A6}"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67494"/>
            <a:ext cx="8229600" cy="1399032"/>
          </a:xfrm>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a:xfrm>
            <a:off x="457200" y="1882808"/>
            <a:ext cx="8229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4791456" y="6480048"/>
            <a:ext cx="2133600" cy="301752"/>
          </a:xfrm>
        </p:spPr>
        <p:txBody>
          <a:bodyPr/>
          <a:lstStyle/>
          <a:p>
            <a:fld id="{6DFEEE09-3F93-4BD8-8487-F343FD11B6E2}" type="datetimeFigureOut">
              <a:rPr lang="fr-FR" smtClean="0"/>
              <a:pPr/>
              <a:t>19/05/2012</a:t>
            </a:fld>
            <a:endParaRPr lang="fr-FR"/>
          </a:p>
        </p:txBody>
      </p:sp>
      <p:sp>
        <p:nvSpPr>
          <p:cNvPr id="5" name="Espace réservé du pied de page 4"/>
          <p:cNvSpPr>
            <a:spLocks noGrp="1"/>
          </p:cNvSpPr>
          <p:nvPr>
            <p:ph type="ftr" sz="quarter" idx="11"/>
          </p:nvPr>
        </p:nvSpPr>
        <p:spPr>
          <a:xfrm>
            <a:off x="457200" y="6480969"/>
            <a:ext cx="4260056" cy="300831"/>
          </a:xfrm>
        </p:spPr>
        <p:txBody>
          <a:bodyPr/>
          <a:lstStyle/>
          <a:p>
            <a:endParaRPr lang="fr-FR"/>
          </a:p>
        </p:txBody>
      </p:sp>
      <p:sp>
        <p:nvSpPr>
          <p:cNvPr id="6" name="Espace réservé du numéro de diapositive 5"/>
          <p:cNvSpPr>
            <a:spLocks noGrp="1"/>
          </p:cNvSpPr>
          <p:nvPr>
            <p:ph type="sldNum" sz="quarter" idx="12"/>
          </p:nvPr>
        </p:nvSpPr>
        <p:spPr/>
        <p:txBody>
          <a:bodyPr/>
          <a:lstStyle/>
          <a:p>
            <a:fld id="{0BDA1CB3-646E-41EA-85D5-BA2291B907A6}"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1"/>
      </p:bgRef>
    </p:bg>
    <p:spTree>
      <p:nvGrpSpPr>
        <p:cNvPr id="1" name=""/>
        <p:cNvGrpSpPr/>
        <p:nvPr/>
      </p:nvGrpSpPr>
      <p:grpSpPr>
        <a:xfrm>
          <a:off x="0" y="0"/>
          <a:ext cx="0" cy="0"/>
          <a:chOff x="0" y="0"/>
          <a:chExt cx="0" cy="0"/>
        </a:xfrm>
      </p:grpSpPr>
      <p:sp>
        <p:nvSpPr>
          <p:cNvPr id="9" name="Triangle rect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Triangle isocè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Espace réservé de la date 3"/>
          <p:cNvSpPr>
            <a:spLocks noGrp="1"/>
          </p:cNvSpPr>
          <p:nvPr>
            <p:ph type="dt" sz="half" idx="10"/>
          </p:nvPr>
        </p:nvSpPr>
        <p:spPr>
          <a:xfrm>
            <a:off x="6955632" y="6477000"/>
            <a:ext cx="2133600" cy="304800"/>
          </a:xfrm>
        </p:spPr>
        <p:txBody>
          <a:bodyPr/>
          <a:lstStyle/>
          <a:p>
            <a:fld id="{6DFEEE09-3F93-4BD8-8487-F343FD11B6E2}" type="datetimeFigureOut">
              <a:rPr lang="fr-FR" smtClean="0"/>
              <a:pPr/>
              <a:t>19/05/2012</a:t>
            </a:fld>
            <a:endParaRPr lang="fr-FR"/>
          </a:p>
        </p:txBody>
      </p:sp>
      <p:sp>
        <p:nvSpPr>
          <p:cNvPr id="5" name="Espace réservé du pied de page 4"/>
          <p:cNvSpPr>
            <a:spLocks noGrp="1"/>
          </p:cNvSpPr>
          <p:nvPr>
            <p:ph type="ftr" sz="quarter" idx="11"/>
          </p:nvPr>
        </p:nvSpPr>
        <p:spPr>
          <a:xfrm>
            <a:off x="2619376" y="6480969"/>
            <a:ext cx="4260056" cy="300831"/>
          </a:xfrm>
        </p:spPr>
        <p:txBody>
          <a:bodyPr/>
          <a:lstStyle/>
          <a:p>
            <a:endParaRPr lang="fr-FR"/>
          </a:p>
        </p:txBody>
      </p:sp>
      <p:sp>
        <p:nvSpPr>
          <p:cNvPr id="6" name="Espace réservé du numéro de diapositive 5"/>
          <p:cNvSpPr>
            <a:spLocks noGrp="1"/>
          </p:cNvSpPr>
          <p:nvPr>
            <p:ph type="sldNum" sz="quarter" idx="12"/>
          </p:nvPr>
        </p:nvSpPr>
        <p:spPr>
          <a:xfrm>
            <a:off x="8451056" y="809624"/>
            <a:ext cx="502920" cy="300831"/>
          </a:xfrm>
        </p:spPr>
        <p:txBody>
          <a:bodyPr/>
          <a:lstStyle/>
          <a:p>
            <a:fld id="{0BDA1CB3-646E-41EA-85D5-BA2291B907A6}" type="slidenum">
              <a:rPr lang="fr-FR" smtClean="0"/>
              <a:pPr/>
              <a:t>‹N°›</a:t>
            </a:fld>
            <a:endParaRPr lang="fr-FR"/>
          </a:p>
        </p:txBody>
      </p:sp>
      <p:cxnSp>
        <p:nvCxnSpPr>
          <p:cNvPr id="11" name="Connecteur droit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Connecteur droit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r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marL="0" algn="l">
              <a:defRPr/>
            </a:lvl1p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4791456" y="6480969"/>
            <a:ext cx="2133600" cy="301752"/>
          </a:xfrm>
        </p:spPr>
        <p:txBody>
          <a:bodyPr/>
          <a:lstStyle/>
          <a:p>
            <a:fld id="{6DFEEE09-3F93-4BD8-8487-F343FD11B6E2}" type="datetimeFigureOut">
              <a:rPr lang="fr-FR" smtClean="0"/>
              <a:pPr/>
              <a:t>19/05/2012</a:t>
            </a:fld>
            <a:endParaRPr lang="fr-FR"/>
          </a:p>
        </p:txBody>
      </p:sp>
      <p:sp>
        <p:nvSpPr>
          <p:cNvPr id="6" name="Espace réservé du pied de page 5"/>
          <p:cNvSpPr>
            <a:spLocks noGrp="1"/>
          </p:cNvSpPr>
          <p:nvPr>
            <p:ph type="ftr" sz="quarter" idx="11"/>
          </p:nvPr>
        </p:nvSpPr>
        <p:spPr>
          <a:xfrm>
            <a:off x="457200" y="6480969"/>
            <a:ext cx="4260056" cy="301752"/>
          </a:xfrm>
        </p:spPr>
        <p:txBody>
          <a:bodyPr/>
          <a:lstStyle/>
          <a:p>
            <a:endParaRPr lang="fr-FR"/>
          </a:p>
        </p:txBody>
      </p:sp>
      <p:sp>
        <p:nvSpPr>
          <p:cNvPr id="7" name="Espace réservé du numéro de diapositive 6"/>
          <p:cNvSpPr>
            <a:spLocks noGrp="1"/>
          </p:cNvSpPr>
          <p:nvPr>
            <p:ph type="sldNum" sz="quarter" idx="12"/>
          </p:nvPr>
        </p:nvSpPr>
        <p:spPr>
          <a:xfrm>
            <a:off x="7589520" y="6480969"/>
            <a:ext cx="502920" cy="301752"/>
          </a:xfrm>
        </p:spPr>
        <p:txBody>
          <a:bodyPr/>
          <a:lstStyle/>
          <a:p>
            <a:fld id="{0BDA1CB3-646E-41EA-85D5-BA2291B907A6}"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a:xfrm>
            <a:off x="4791456" y="6480969"/>
            <a:ext cx="2130552" cy="301752"/>
          </a:xfrm>
        </p:spPr>
        <p:txBody>
          <a:bodyPr/>
          <a:lstStyle/>
          <a:p>
            <a:fld id="{6DFEEE09-3F93-4BD8-8487-F343FD11B6E2}" type="datetimeFigureOut">
              <a:rPr lang="fr-FR" smtClean="0"/>
              <a:pPr/>
              <a:t>19/05/2012</a:t>
            </a:fld>
            <a:endParaRPr lang="fr-FR"/>
          </a:p>
        </p:txBody>
      </p:sp>
      <p:sp>
        <p:nvSpPr>
          <p:cNvPr id="8" name="Espace réservé du pied de page 7"/>
          <p:cNvSpPr>
            <a:spLocks noGrp="1"/>
          </p:cNvSpPr>
          <p:nvPr>
            <p:ph type="ftr" sz="quarter" idx="11"/>
          </p:nvPr>
        </p:nvSpPr>
        <p:spPr>
          <a:xfrm>
            <a:off x="457200" y="6480969"/>
            <a:ext cx="4261104" cy="301752"/>
          </a:xfrm>
        </p:spPr>
        <p:txBody>
          <a:bodyPr/>
          <a:lstStyle/>
          <a:p>
            <a:endParaRPr lang="fr-FR"/>
          </a:p>
        </p:txBody>
      </p:sp>
      <p:sp>
        <p:nvSpPr>
          <p:cNvPr id="9" name="Espace réservé du numéro de diapositive 8"/>
          <p:cNvSpPr>
            <a:spLocks noGrp="1"/>
          </p:cNvSpPr>
          <p:nvPr>
            <p:ph type="sldNum" sz="quarter" idx="12"/>
          </p:nvPr>
        </p:nvSpPr>
        <p:spPr>
          <a:xfrm>
            <a:off x="7589520" y="6483096"/>
            <a:ext cx="502920" cy="301752"/>
          </a:xfrm>
        </p:spPr>
        <p:txBody>
          <a:bodyPr/>
          <a:lstStyle>
            <a:lvl1pPr algn="ctr">
              <a:defRPr/>
            </a:lvl1pPr>
          </a:lstStyle>
          <a:p>
            <a:fld id="{0BDA1CB3-646E-41EA-85D5-BA2291B907A6}"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b="0"/>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6DFEEE09-3F93-4BD8-8487-F343FD11B6E2}" type="datetimeFigureOut">
              <a:rPr lang="fr-FR" smtClean="0"/>
              <a:pPr/>
              <a:t>19/05/2012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BDA1CB3-646E-41EA-85D5-BA2291B907A6}"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4791456" y="6480969"/>
            <a:ext cx="2133600" cy="301752"/>
          </a:xfrm>
        </p:spPr>
        <p:txBody>
          <a:bodyPr/>
          <a:lstStyle/>
          <a:p>
            <a:fld id="{6DFEEE09-3F93-4BD8-8487-F343FD11B6E2}" type="datetimeFigureOut">
              <a:rPr lang="fr-FR" smtClean="0"/>
              <a:pPr/>
              <a:t>19/05/2012</a:t>
            </a:fld>
            <a:endParaRPr lang="fr-FR"/>
          </a:p>
        </p:txBody>
      </p:sp>
      <p:sp>
        <p:nvSpPr>
          <p:cNvPr id="3" name="Espace réservé du pied de page 2"/>
          <p:cNvSpPr>
            <a:spLocks noGrp="1"/>
          </p:cNvSpPr>
          <p:nvPr>
            <p:ph type="ftr" sz="quarter" idx="11"/>
          </p:nvPr>
        </p:nvSpPr>
        <p:spPr>
          <a:xfrm>
            <a:off x="457200" y="6481890"/>
            <a:ext cx="4260056" cy="300831"/>
          </a:xfrm>
        </p:spPr>
        <p:txBody>
          <a:bodyPr/>
          <a:lstStyle/>
          <a:p>
            <a:endParaRPr lang="fr-FR"/>
          </a:p>
        </p:txBody>
      </p:sp>
      <p:sp>
        <p:nvSpPr>
          <p:cNvPr id="4" name="Espace réservé du numéro de diapositive 3"/>
          <p:cNvSpPr>
            <a:spLocks noGrp="1"/>
          </p:cNvSpPr>
          <p:nvPr>
            <p:ph type="sldNum" sz="quarter" idx="12"/>
          </p:nvPr>
        </p:nvSpPr>
        <p:spPr>
          <a:xfrm>
            <a:off x="7589520" y="6480969"/>
            <a:ext cx="502920" cy="301752"/>
          </a:xfrm>
        </p:spPr>
        <p:txBody>
          <a:bodyPr/>
          <a:lstStyle/>
          <a:p>
            <a:fld id="{0BDA1CB3-646E-41EA-85D5-BA2291B907A6}"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278976" y="6556248"/>
            <a:ext cx="2133600" cy="301752"/>
          </a:xfrm>
        </p:spPr>
        <p:txBody>
          <a:bodyPr/>
          <a:lstStyle>
            <a:lvl1pPr>
              <a:defRPr sz="900"/>
            </a:lvl1pPr>
          </a:lstStyle>
          <a:p>
            <a:fld id="{6DFEEE09-3F93-4BD8-8487-F343FD11B6E2}" type="datetimeFigureOut">
              <a:rPr lang="fr-FR" smtClean="0"/>
              <a:pPr/>
              <a:t>19/05/2012</a:t>
            </a:fld>
            <a:endParaRPr lang="fr-FR"/>
          </a:p>
        </p:txBody>
      </p:sp>
      <p:sp>
        <p:nvSpPr>
          <p:cNvPr id="6" name="Espace réservé du pied de page 5"/>
          <p:cNvSpPr>
            <a:spLocks noGrp="1"/>
          </p:cNvSpPr>
          <p:nvPr>
            <p:ph type="ftr" sz="quarter" idx="11"/>
          </p:nvPr>
        </p:nvSpPr>
        <p:spPr>
          <a:xfrm>
            <a:off x="1135856" y="6556248"/>
            <a:ext cx="5143120" cy="301752"/>
          </a:xfrm>
        </p:spPr>
        <p:txBody>
          <a:bodyPr/>
          <a:lstStyle>
            <a:lvl1pPr>
              <a:defRPr sz="900"/>
            </a:lvl1pPr>
          </a:lstStyle>
          <a:p>
            <a:endParaRPr lang="fr-FR"/>
          </a:p>
        </p:txBody>
      </p:sp>
      <p:sp>
        <p:nvSpPr>
          <p:cNvPr id="7" name="Espace réservé du numéro de diapositive 6"/>
          <p:cNvSpPr>
            <a:spLocks noGrp="1"/>
          </p:cNvSpPr>
          <p:nvPr>
            <p:ph type="sldNum" sz="quarter" idx="12"/>
          </p:nvPr>
        </p:nvSpPr>
        <p:spPr>
          <a:xfrm>
            <a:off x="8410576" y="6556248"/>
            <a:ext cx="502920" cy="301752"/>
          </a:xfrm>
        </p:spPr>
        <p:txBody>
          <a:bodyPr/>
          <a:lstStyle>
            <a:lvl1pPr>
              <a:defRPr sz="900"/>
            </a:lvl1pPr>
          </a:lstStyle>
          <a:p>
            <a:fld id="{0BDA1CB3-646E-41EA-85D5-BA2291B907A6}"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a:xfrm>
            <a:off x="6108192" y="6556248"/>
            <a:ext cx="2103120" cy="301752"/>
          </a:xfrm>
        </p:spPr>
        <p:txBody>
          <a:bodyPr/>
          <a:lstStyle>
            <a:lvl1pPr>
              <a:defRPr sz="900"/>
            </a:lvl1pPr>
          </a:lstStyle>
          <a:p>
            <a:fld id="{6DFEEE09-3F93-4BD8-8487-F343FD11B6E2}" type="datetimeFigureOut">
              <a:rPr lang="fr-FR" smtClean="0"/>
              <a:pPr/>
              <a:t>19/05/2012</a:t>
            </a:fld>
            <a:endParaRPr lang="fr-FR"/>
          </a:p>
        </p:txBody>
      </p:sp>
      <p:sp>
        <p:nvSpPr>
          <p:cNvPr id="6" name="Espace réservé du pied de page 5"/>
          <p:cNvSpPr>
            <a:spLocks noGrp="1"/>
          </p:cNvSpPr>
          <p:nvPr>
            <p:ph type="ftr" sz="quarter" idx="11"/>
          </p:nvPr>
        </p:nvSpPr>
        <p:spPr>
          <a:xfrm>
            <a:off x="1170432" y="6557169"/>
            <a:ext cx="4948072" cy="301752"/>
          </a:xfrm>
        </p:spPr>
        <p:txBody>
          <a:bodyPr/>
          <a:lstStyle>
            <a:lvl1pPr>
              <a:defRPr sz="900"/>
            </a:lvl1pPr>
          </a:lstStyle>
          <a:p>
            <a:endParaRPr lang="fr-FR"/>
          </a:p>
        </p:txBody>
      </p:sp>
      <p:sp>
        <p:nvSpPr>
          <p:cNvPr id="7" name="Espace réservé du numéro de diapositive 6"/>
          <p:cNvSpPr>
            <a:spLocks noGrp="1"/>
          </p:cNvSpPr>
          <p:nvPr>
            <p:ph type="sldNum" sz="quarter" idx="12"/>
          </p:nvPr>
        </p:nvSpPr>
        <p:spPr>
          <a:xfrm>
            <a:off x="8217192" y="6556248"/>
            <a:ext cx="365760" cy="301752"/>
          </a:xfrm>
        </p:spPr>
        <p:txBody>
          <a:bodyPr/>
          <a:lstStyle>
            <a:lvl1pPr algn="ctr">
              <a:defRPr sz="900"/>
            </a:lvl1pPr>
          </a:lstStyle>
          <a:p>
            <a:fld id="{0BDA1CB3-646E-41EA-85D5-BA2291B907A6}"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Triangle rect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Connecteur droit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Connecteur droit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Espace réservé du titre 21"/>
          <p:cNvSpPr>
            <a:spLocks noGrp="1"/>
          </p:cNvSpPr>
          <p:nvPr>
            <p:ph type="title"/>
          </p:nvPr>
        </p:nvSpPr>
        <p:spPr>
          <a:xfrm>
            <a:off x="457200" y="267494"/>
            <a:ext cx="8229600" cy="1399032"/>
          </a:xfrm>
          <a:prstGeom prst="rect">
            <a:avLst/>
          </a:prstGeom>
        </p:spPr>
        <p:txBody>
          <a:bodyPr vert="horz" anchor="ctr">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6DFEEE09-3F93-4BD8-8487-F343FD11B6E2}" type="datetimeFigureOut">
              <a:rPr lang="fr-FR" smtClean="0"/>
              <a:pPr/>
              <a:t>19/05/2012</a:t>
            </a:fld>
            <a:endParaRPr lang="fr-FR"/>
          </a:p>
        </p:txBody>
      </p:sp>
      <p:sp>
        <p:nvSpPr>
          <p:cNvPr id="3" name="Espace réservé du pied de page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fr-FR"/>
          </a:p>
        </p:txBody>
      </p:sp>
      <p:sp>
        <p:nvSpPr>
          <p:cNvPr id="23" name="Espace réservé du numéro de diapositive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0BDA1CB3-646E-41EA-85D5-BA2291B907A6}" type="slidenum">
              <a:rPr lang="fr-FR" smtClean="0"/>
              <a:pPr/>
              <a:t>‹N°›</a:t>
            </a:fld>
            <a:endParaRPr lang="fr-F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2.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www.youtube.com/watch?v=ZA0a8dXrRSo" TargetMode="External"/><Relationship Id="rId1" Type="http://schemas.openxmlformats.org/officeDocument/2006/relationships/slideLayout" Target="../slideLayouts/slideLayout2.xml"/><Relationship Id="rId5" Type="http://schemas.openxmlformats.org/officeDocument/2006/relationships/image" Target="../media/image16.jpeg"/><Relationship Id="rId4" Type="http://schemas.openxmlformats.org/officeDocument/2006/relationships/image" Target="../media/image15.jpeg"/></Relationships>
</file>

<file path=ppt/slides/_rels/slide19.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hyperlink" Target="http://www.youtube.com/watch?v=4WwWViufrTA" TargetMode="External"/><Relationship Id="rId1" Type="http://schemas.openxmlformats.org/officeDocument/2006/relationships/slideLayout" Target="../slideLayouts/slideLayout2.xml"/><Relationship Id="rId4" Type="http://schemas.openxmlformats.org/officeDocument/2006/relationships/image" Target="../media/image18.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hyperlink" Target="http://www.culturepub.fr/videos/mtv-mobile-rodrigo"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telegraph.co.uk/" TargetMode="External"/><Relationship Id="rId2" Type="http://schemas.openxmlformats.org/officeDocument/2006/relationships/hyperlink" Target="http://www.e-marketing.fr/Marketing-Direct/Article/5-reperes-pour-apprehender-la-cible-jeune-13356-1.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10.xml"/><Relationship Id="rId1" Type="http://schemas.openxmlformats.org/officeDocument/2006/relationships/slideLayout" Target="../slideLayouts/slideLayout2.xml"/><Relationship Id="rId5" Type="http://schemas.openxmlformats.org/officeDocument/2006/relationships/slide" Target="slide14.xml"/><Relationship Id="rId4" Type="http://schemas.openxmlformats.org/officeDocument/2006/relationships/slide" Target="slide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95536" y="1340768"/>
            <a:ext cx="8062912" cy="1470025"/>
          </a:xfrm>
        </p:spPr>
        <p:txBody>
          <a:bodyPr/>
          <a:lstStyle/>
          <a:p>
            <a:pPr algn="ctr"/>
            <a:r>
              <a:rPr lang="fr-FR" b="1" dirty="0" smtClean="0"/>
              <a:t>Dossier binôme: </a:t>
            </a:r>
            <a:br>
              <a:rPr lang="fr-FR" b="1" dirty="0" smtClean="0"/>
            </a:br>
            <a:r>
              <a:rPr lang="fr-FR" b="1" dirty="0" smtClean="0"/>
              <a:t>segment des étudiants</a:t>
            </a:r>
            <a:endParaRPr lang="fr-FR" b="1" dirty="0"/>
          </a:p>
        </p:txBody>
      </p:sp>
      <p:sp>
        <p:nvSpPr>
          <p:cNvPr id="3" name="Sous-titre 2"/>
          <p:cNvSpPr>
            <a:spLocks noGrp="1"/>
          </p:cNvSpPr>
          <p:nvPr>
            <p:ph type="subTitle" idx="1"/>
          </p:nvPr>
        </p:nvSpPr>
        <p:spPr>
          <a:xfrm>
            <a:off x="251520" y="4365104"/>
            <a:ext cx="8496944" cy="1752600"/>
          </a:xfrm>
        </p:spPr>
        <p:txBody>
          <a:bodyPr>
            <a:normAutofit fontScale="85000" lnSpcReduction="10000"/>
          </a:bodyPr>
          <a:lstStyle/>
          <a:p>
            <a:pPr algn="l"/>
            <a:r>
              <a:rPr lang="fr-FR" b="1" dirty="0" smtClean="0">
                <a:solidFill>
                  <a:schemeClr val="tx1">
                    <a:lumMod val="95000"/>
                  </a:schemeClr>
                </a:solidFill>
              </a:rPr>
              <a:t>Alexandra Deligny: alexandra.deligny@gmail.com </a:t>
            </a:r>
          </a:p>
          <a:p>
            <a:pPr algn="l"/>
            <a:r>
              <a:rPr lang="fr-FR" b="1" dirty="0" smtClean="0">
                <a:solidFill>
                  <a:schemeClr val="tx1">
                    <a:lumMod val="95000"/>
                  </a:schemeClr>
                </a:solidFill>
              </a:rPr>
              <a:t>Marjorie Fleury: marjoriefleury@laposte.net</a:t>
            </a:r>
          </a:p>
          <a:p>
            <a:pPr algn="l"/>
            <a:r>
              <a:rPr lang="fr-FR" b="1" dirty="0" smtClean="0">
                <a:solidFill>
                  <a:schemeClr val="tx1">
                    <a:lumMod val="95000"/>
                  </a:schemeClr>
                </a:solidFill>
              </a:rPr>
              <a:t>L3 MV</a:t>
            </a:r>
          </a:p>
          <a:p>
            <a:pPr algn="l"/>
            <a:r>
              <a:rPr lang="fr-FR" b="1" dirty="0" smtClean="0">
                <a:solidFill>
                  <a:schemeClr val="tx1">
                    <a:lumMod val="95000"/>
                  </a:schemeClr>
                </a:solidFill>
              </a:rPr>
              <a:t>Mai 2012 </a:t>
            </a:r>
          </a:p>
          <a:p>
            <a:pPr algn="l"/>
            <a:endParaRPr lang="fr-FR" b="1" dirty="0">
              <a:solidFill>
                <a:schemeClr val="tx1">
                  <a:lumMod val="95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Accessibilité </a:t>
            </a:r>
            <a:endParaRPr lang="fr-FR" dirty="0"/>
          </a:p>
        </p:txBody>
      </p:sp>
      <p:sp>
        <p:nvSpPr>
          <p:cNvPr id="3" name="Espace réservé du contenu 2"/>
          <p:cNvSpPr>
            <a:spLocks noGrp="1"/>
          </p:cNvSpPr>
          <p:nvPr>
            <p:ph idx="1"/>
          </p:nvPr>
        </p:nvSpPr>
        <p:spPr/>
        <p:txBody>
          <a:bodyPr>
            <a:normAutofit fontScale="92500" lnSpcReduction="20000"/>
          </a:bodyPr>
          <a:lstStyle/>
          <a:p>
            <a:pPr algn="just"/>
            <a:r>
              <a:rPr lang="fr-FR" dirty="0" smtClean="0"/>
              <a:t>Cible difficile à atteindre, divers moyens sont utilisés:</a:t>
            </a:r>
          </a:p>
          <a:p>
            <a:pPr lvl="1" algn="just"/>
            <a:r>
              <a:rPr lang="fr-FR" b="1" dirty="0" smtClean="0"/>
              <a:t>Internet: </a:t>
            </a:r>
            <a:r>
              <a:rPr lang="fr-FR" dirty="0" smtClean="0"/>
              <a:t>réseaux sociaux, sites spécialisés</a:t>
            </a:r>
          </a:p>
          <a:p>
            <a:pPr lvl="2" algn="just"/>
            <a:r>
              <a:rPr lang="fr-FR" i="1" dirty="0" smtClean="0"/>
              <a:t>Le </a:t>
            </a:r>
            <a:r>
              <a:rPr lang="fr-FR" i="1" dirty="0" err="1" smtClean="0"/>
              <a:t>crous</a:t>
            </a:r>
            <a:r>
              <a:rPr lang="fr-FR" i="1" dirty="0" smtClean="0"/>
              <a:t>, l’étudiant, tarif-étudiant.com, mailing</a:t>
            </a:r>
          </a:p>
          <a:p>
            <a:pPr lvl="1" algn="just"/>
            <a:r>
              <a:rPr lang="fr-FR" b="1" dirty="0" smtClean="0"/>
              <a:t>Street marketing: </a:t>
            </a:r>
            <a:r>
              <a:rPr lang="fr-FR" dirty="0" err="1" smtClean="0"/>
              <a:t>flyers</a:t>
            </a:r>
            <a:r>
              <a:rPr lang="fr-FR" dirty="0" smtClean="0"/>
              <a:t>, distribution d’échantillon</a:t>
            </a:r>
          </a:p>
          <a:p>
            <a:pPr lvl="2" algn="just"/>
            <a:r>
              <a:rPr lang="fr-FR" i="1" dirty="0" smtClean="0"/>
              <a:t>Distribution d’échantillon de la boisson </a:t>
            </a:r>
            <a:r>
              <a:rPr lang="fr-FR" i="1" dirty="0" err="1" smtClean="0"/>
              <a:t>Redbull</a:t>
            </a:r>
            <a:endParaRPr lang="fr-FR" i="1" dirty="0" smtClean="0"/>
          </a:p>
          <a:p>
            <a:pPr lvl="1" algn="just"/>
            <a:r>
              <a:rPr lang="fr-FR" b="1" dirty="0" smtClean="0"/>
              <a:t>Événementiel: </a:t>
            </a:r>
            <a:r>
              <a:rPr lang="fr-FR" dirty="0" smtClean="0"/>
              <a:t>salons, rassemblements, partenariats</a:t>
            </a:r>
          </a:p>
          <a:p>
            <a:pPr lvl="2" algn="just"/>
            <a:r>
              <a:rPr lang="fr-FR" i="1" dirty="0" smtClean="0"/>
              <a:t>salon de l’étudiant, journées d’intégration, journées portes ouvertes </a:t>
            </a:r>
          </a:p>
          <a:p>
            <a:pPr lvl="1" algn="just"/>
            <a:r>
              <a:rPr lang="fr-FR" b="1" dirty="0" smtClean="0"/>
              <a:t>Presse: </a:t>
            </a:r>
            <a:r>
              <a:rPr lang="fr-FR" dirty="0" smtClean="0"/>
              <a:t>guide de l’étudiant, journaux gratuits</a:t>
            </a:r>
          </a:p>
          <a:p>
            <a:pPr lvl="2" algn="just"/>
            <a:r>
              <a:rPr lang="fr-FR" i="1" dirty="0" smtClean="0"/>
              <a:t>Journaux gratuits à disposition des étudiants dans les établissements</a:t>
            </a:r>
            <a:endParaRPr lang="fr-FR" i="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88640"/>
            <a:ext cx="8229600" cy="1399032"/>
          </a:xfrm>
        </p:spPr>
        <p:txBody>
          <a:bodyPr/>
          <a:lstStyle/>
          <a:p>
            <a:r>
              <a:rPr lang="fr-FR" dirty="0" smtClean="0"/>
              <a:t>Les réductions étudiantes</a:t>
            </a:r>
            <a:endParaRPr lang="fr-FR" dirty="0"/>
          </a:p>
        </p:txBody>
      </p:sp>
      <p:sp>
        <p:nvSpPr>
          <p:cNvPr id="3" name="Espace réservé du contenu 2"/>
          <p:cNvSpPr>
            <a:spLocks noGrp="1"/>
          </p:cNvSpPr>
          <p:nvPr>
            <p:ph idx="1"/>
          </p:nvPr>
        </p:nvSpPr>
        <p:spPr>
          <a:xfrm>
            <a:off x="395536" y="1385392"/>
            <a:ext cx="6552728" cy="5472608"/>
          </a:xfrm>
        </p:spPr>
        <p:txBody>
          <a:bodyPr>
            <a:normAutofit fontScale="77500" lnSpcReduction="20000"/>
          </a:bodyPr>
          <a:lstStyle/>
          <a:p>
            <a:r>
              <a:rPr lang="fr-FR" sz="2800" b="1" dirty="0" smtClean="0"/>
              <a:t>Tarifs préférentiels sur les services:</a:t>
            </a:r>
            <a:r>
              <a:rPr lang="fr-FR" sz="2800" dirty="0" smtClean="0"/>
              <a:t> sorties culturelles (théâtre, cinéma…), assurance, banque, </a:t>
            </a:r>
            <a:r>
              <a:rPr lang="fr-FR" sz="2800" dirty="0" smtClean="0"/>
              <a:t>abonnements divers</a:t>
            </a:r>
            <a:endParaRPr lang="fr-FR" sz="2800" dirty="0" smtClean="0"/>
          </a:p>
          <a:p>
            <a:pPr lvl="1"/>
            <a:r>
              <a:rPr lang="fr-FR" sz="2400" i="1" dirty="0" smtClean="0"/>
              <a:t>6,50€ au lieu de 9€ la place de cinéma</a:t>
            </a:r>
          </a:p>
          <a:p>
            <a:pPr lvl="1">
              <a:buNone/>
            </a:pPr>
            <a:endParaRPr lang="fr-FR" sz="2400" dirty="0" smtClean="0"/>
          </a:p>
          <a:p>
            <a:pPr lvl="1"/>
            <a:endParaRPr lang="fr-FR" sz="2400" dirty="0" smtClean="0"/>
          </a:p>
          <a:p>
            <a:r>
              <a:rPr lang="fr-FR" sz="2800" b="1" dirty="0" smtClean="0"/>
              <a:t>Tarifs préférentiels sur les produits: </a:t>
            </a:r>
            <a:r>
              <a:rPr lang="fr-FR" sz="2800" dirty="0" smtClean="0"/>
              <a:t>restauration, déguisement, informatique, certains magasins du prêt-à-porter</a:t>
            </a:r>
          </a:p>
          <a:p>
            <a:pPr lvl="1"/>
            <a:r>
              <a:rPr lang="fr-FR" sz="2400" i="1" dirty="0" smtClean="0"/>
              <a:t>Le menu XL à 5,50€ ou un hamburger</a:t>
            </a:r>
          </a:p>
          <a:p>
            <a:pPr lvl="1">
              <a:buNone/>
            </a:pPr>
            <a:r>
              <a:rPr lang="fr-FR" sz="2400" i="1" dirty="0" smtClean="0"/>
              <a:t>     offert chez Quick</a:t>
            </a:r>
          </a:p>
          <a:p>
            <a:pPr lvl="1"/>
            <a:endParaRPr lang="fr-FR" sz="2400" dirty="0" smtClean="0"/>
          </a:p>
          <a:p>
            <a:pPr lvl="1"/>
            <a:endParaRPr lang="fr-FR" sz="2400" dirty="0" smtClean="0"/>
          </a:p>
          <a:p>
            <a:r>
              <a:rPr lang="fr-FR" sz="2800" b="1" dirty="0" smtClean="0"/>
              <a:t>Tarifs préférentiels concernant les pouvoirs publics: </a:t>
            </a:r>
            <a:r>
              <a:rPr lang="fr-FR" sz="2800" dirty="0" smtClean="0"/>
              <a:t>aide au logement, bourses, carte 12-25 de la SNCF, carte pour les transports en commun</a:t>
            </a:r>
          </a:p>
          <a:p>
            <a:pPr lvl="1"/>
            <a:r>
              <a:rPr lang="fr-FR" i="1" dirty="0" smtClean="0"/>
              <a:t>APL (Aide personnalisée au logement)</a:t>
            </a:r>
            <a:endParaRPr lang="fr-FR" i="1" dirty="0"/>
          </a:p>
        </p:txBody>
      </p:sp>
      <p:sp>
        <p:nvSpPr>
          <p:cNvPr id="2052" name="AutoShape 4" descr="data:image/jpeg;base64,/9j/4AAQSkZJRgABAQAAAQABAAD/2wCEAAkGBhESERUREhQVEhQVFhwYGRMYGBkeGhsZHhwcHxMSHhQcJzIeGCUnGhgYHzsgIyg1Lyw4Hx4xNjwqNSYrLCkBCQoKDQsNGQ4OGTUkHSQ1NTU1NTU1NTU0NTQ1NTUyNTQ2NC81NSwvLCw1NTQ0NCwvLDE1LCwsNCwvLC0sLDQpNf/AABEIAFsAUAMBIgACEQEDEQH/xAAbAAABBQEBAAAAAAAAAAAAAAAAAwQFBgcCAf/EAEEQAAIBAgMDBQ0FBwUAAAAAAAECEQADBBIhBTFBBgdRcaETFiI0NVNhkZKys9HwMkJSYoEVJHJzk7HhIyUzg6P/xAAZAQACAwEAAAAAAAAAAAAAAAAEBQABAgb/xAAwEQABAwIEAwcDBQEAAAAAAAABAAIRAwQFEiGBMaHwFUFRYXHB0RNSkSMyQrHhBv/aAAwDAQACEQMRAD8A2jH463ZttdusERRJY7hwHaah+/zZ/nx7L/KkOcvyXiOpPiJWRNvPXTCztWVw7MeCVYhevtS0NAMytk7/AHZ/nx7L/Kjv92f58ey/yrGqKO7MpeJ62S3tmt9o5rZe/wB2f58ey/yo7/dn+fHsv8qxqPrr3UAdtTs2l4nrZTtit9o5rZe/3Z/nx7L/ACqW2dtK1fQXbTZ0JIDQRuMHQ676wStd5uPEE/if3jQl3ZsoU8zSeKOscQqXNTI4AaKz0UUUsTlVnnL8mYjqT4iVleAuot0NcEqCeGYAwQjFPvgNDZeMRWq85CzszEDpyD13EArNe9y8Sdw16aOtby3tmuFZ+WUpv7O5uHsdQZmj/EpaxuHWSwF1t/8AxALnE6hBAykZdDxnRa8xm0bTpuUv3NVOZOi0qALliIdWedxzLvgrXS8mH4so7aVXkwOL+oVH4zhrDP1Cdj8QsMwnE3CPpAD1HzK8x23VdWOd2ZktK1tgcjZUti88qftFragHgAY1YQWNsqotr3VyADnBRjE9zBsoQwKL3O2FBUyTJb7UqsvJu2N7E+qlV2DZHAn9fo+qaDf/ANBh7RADjsPco1mB4i45nFo3PjPcFWHIk5QQJMAmSBPgieMCBNa3zceIJ/E/vGqgmyLI3LPb2GDV95I2guFUKABmbQCPvHhWe3KV/wDo02Ed8nrzWqOB1LA/We8GdICmaKKKiKVc5xPJ17rtfFt1WbzxmPRJqy843k6912/ipVNv4l1ZlJB1PDspBi4lzN/ZOsLbmzbLvD4ws0EDXdFdY24QogxJpijkGRAP9qUxOcGGM/23/wCKTZdU8yDMneDcldddYHT9dvXTXHfa9ECklY8CR+teMxJk6k1YbBlWGw6VIYVyy66xpJ16td4q9clvFl62941mgFaPyPH7pb0jVveNMsLbFwT5H2SvFGxRnz+VNUUUV0q5xVznFP8At149Btn/ANUqj3U8HNvJc/57TNXjnE8nXuu18a3VIxlvK0cDLAdEnUdlIcW/cwevsnuEfy290iqSY6a7v3CTroQACPSN9cAwZ9NLY77Z6hSfvTzvXFi2WMAxp6/RRiCM2m4AD1CprkzyaOJVrvdMmVyoAUGYAkkk+ncKk25vwSf3hp4+Auk8d9Hsw+u8B4iClz8Ro06haZ00VQtMNQSJy7uM6QI36nTStC5NObWHtpdR7Z11YaST4IJBOWZ49VSGztj2LVtURFIXcYBJYffLcTPGneIsB1ZDuYEH9RFOLSxbbvzkyUlvL59y3KBA/PXWq6opphrjhzbchoUMGAI4kEESeiZHT6NXdMCIQAMhVvnF8nXuu38VKpu0SM9aZtTZlvEWms3RmRokAkHQgqZGo1ANRbci8Md5un/sNK72zfcOaWEaTxTGyu2205hMqiZ0BAhpheK75B3Ea9FOsbi1DA5eH4bXAn8n1pVx7y8N03f6hoPIvDdN3+o1BDDbgRDhz+EccTokyWnrdI8grgaxcI0/1mG5ehfwgCo29jBG0ihi/da4lqJzMLFpQ2Uj8JZv13VY9g4BLIu20nKLs6mTJVSdaaXuSiDE28RZCoV7qzA5jmuOBleJ6c09M10tpFJoa/jA5a/2ucu5qvL2DiTzMcgVC8lNpWrIxbWcpsW7di4FVlC5jbIu+ETlUkqJk79+tN9hY21iGtm/Ny/dYNmGLQZOIVLCuGUACMuWTrM61bNh7Ga0Lj3WV7t5szlVyoIACoqmTAHSZMk8aaYLY+Kw8WrNyy2HDeCLiubiITLWwymGgSATu0mYoo1WEujjprt16oRtJ4DZ4a6b/H4UoPGD/KHvNTumg8YP8oe81O6CcjWd69NeV6a8rK2iiiioomrWnV2dAGDRKkxqNAwPVAj0VybF5tHdVBOoQGY/CHJ7Y9VPKK1mWMgTb9nJ+b22+dH7OT83tt86c0VMx8VeRvgkrGFRCSo1MSSSSY3CT1mlaKKomeKsADgv/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2054" name="AutoShape 6" descr="data:image/jpeg;base64,/9j/4AAQSkZJRgABAQAAAQABAAD/2wCEAAkGBhESERUREhQVEhQVFhwYGRMYGBkeGhsZHhwcHxMSHhQcJzIeGCUnGhgYHzsgIyg1Lyw4Hx4xNjwqNSYrLCkBCQoKDQsNGQ4OGTUkHSQ1NTU1NTU1NTU0NTQ1NTUyNTQ2NC81NSwvLCw1NTQ0NCwvLDE1LCwsNCwvLC0sLDQpNf/AABEIAFsAUAMBIgACEQEDEQH/xAAbAAABBQEBAAAAAAAAAAAAAAAAAwQFBgcCAf/EAEEQAAIBAgMDBQ0FBwUAAAAAAAECEQADBBIhBTFBBgdRcaETFiI0NVNhkZKys9HwMkJSYoEVJHJzk7HhIyUzg6P/xAAZAQACAwEAAAAAAAAAAAAAAAAEBQABAgb/xAAwEQABAwIEAwcDBQEAAAAAAAABAAIRAwQFEiGBMaHwFUFRYXHB0RNSkSMyQrHhBv/aAAwDAQACEQMRAD8A2jH463ZttdusERRJY7hwHaah+/zZ/nx7L/KkOcvyXiOpPiJWRNvPXTCztWVw7MeCVYhevtS0NAMytk7/AHZ/nx7L/Kjv92f58ey/yrGqKO7MpeJ62S3tmt9o5rZe/wB2f58ey/yo7/dn+fHsv8qxqPrr3UAdtTs2l4nrZTtit9o5rZe/3Z/nx7L/ACqW2dtK1fQXbTZ0JIDQRuMHQ676wStd5uPEE/if3jQl3ZsoU8zSeKOscQqXNTI4AaKz0UUUsTlVnnL8mYjqT4iVleAuot0NcEqCeGYAwQjFPvgNDZeMRWq85CzszEDpyD13EArNe9y8Sdw16aOtby3tmuFZ+WUpv7O5uHsdQZmj/EpaxuHWSwF1t/8AxALnE6hBAykZdDxnRa8xm0bTpuUv3NVOZOi0qALliIdWedxzLvgrXS8mH4so7aVXkwOL+oVH4zhrDP1Cdj8QsMwnE3CPpAD1HzK8x23VdWOd2ZktK1tgcjZUti88qftFragHgAY1YQWNsqotr3VyADnBRjE9zBsoQwKL3O2FBUyTJb7UqsvJu2N7E+qlV2DZHAn9fo+qaDf/ANBh7RADjsPco1mB4i45nFo3PjPcFWHIk5QQJMAmSBPgieMCBNa3zceIJ/E/vGqgmyLI3LPb2GDV95I2guFUKABmbQCPvHhWe3KV/wDo02Ed8nrzWqOB1LA/We8GdICmaKKKiKVc5xPJ17rtfFt1WbzxmPRJqy843k6912/ipVNv4l1ZlJB1PDspBi4lzN/ZOsLbmzbLvD4ws0EDXdFdY24QogxJpijkGRAP9qUxOcGGM/23/wCKTZdU8yDMneDcldddYHT9dvXTXHfa9ECklY8CR+teMxJk6k1YbBlWGw6VIYVyy66xpJ16td4q9clvFl62941mgFaPyPH7pb0jVveNMsLbFwT5H2SvFGxRnz+VNUUUV0q5xVznFP8At149Btn/ANUqj3U8HNvJc/57TNXjnE8nXuu18a3VIxlvK0cDLAdEnUdlIcW/cwevsnuEfy290iqSY6a7v3CTroQACPSN9cAwZ9NLY77Z6hSfvTzvXFi2WMAxp6/RRiCM2m4AD1CprkzyaOJVrvdMmVyoAUGYAkkk+ncKk25vwSf3hp4+Auk8d9Hsw+u8B4iClz8Ro06haZ00VQtMNQSJy7uM6QI36nTStC5NObWHtpdR7Z11YaST4IJBOWZ49VSGztj2LVtURFIXcYBJYffLcTPGneIsB1ZDuYEH9RFOLSxbbvzkyUlvL59y3KBA/PXWq6opphrjhzbchoUMGAI4kEESeiZHT6NXdMCIQAMhVvnF8nXuu38VKpu0SM9aZtTZlvEWms3RmRokAkHQgqZGo1ANRbci8Md5un/sNK72zfcOaWEaTxTGyu2205hMqiZ0BAhpheK75B3Ea9FOsbi1DA5eH4bXAn8n1pVx7y8N03f6hoPIvDdN3+o1BDDbgRDhz+EccTokyWnrdI8grgaxcI0/1mG5ehfwgCo29jBG0ihi/da4lqJzMLFpQ2Uj8JZv13VY9g4BLIu20nKLs6mTJVSdaaXuSiDE28RZCoV7qzA5jmuOBleJ6c09M10tpFJoa/jA5a/2ucu5qvL2DiTzMcgVC8lNpWrIxbWcpsW7di4FVlC5jbIu+ETlUkqJk79+tN9hY21iGtm/Ny/dYNmGLQZOIVLCuGUACMuWTrM61bNh7Ga0Lj3WV7t5szlVyoIACoqmTAHSZMk8aaYLY+Kw8WrNyy2HDeCLiubiITLWwymGgSATu0mYoo1WEujjprt16oRtJ4DZ4a6b/H4UoPGD/KHvNTumg8YP8oe81O6CcjWd69NeV6a8rK2iiiioomrWnV2dAGDRKkxqNAwPVAj0VybF5tHdVBOoQGY/CHJ7Y9VPKK1mWMgTb9nJ+b22+dH7OT83tt86c0VMx8VeRvgkrGFRCSo1MSSSSY3CT1mlaKKomeKsADgv/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2056" name="AutoShape 8" descr="data:image/jpeg;base64,/9j/4AAQSkZJRgABAQAAAQABAAD/2wCEAAkGBhESERUREhQVEhQVFhwYGRMYGBkeGhsZHhwcHxMSHhQcJzIeGCUnGhgYHzsgIyg1Lyw4Hx4xNjwqNSYrLCkBCQoKDQsNGQ4OGTUkHSQ1NTU1NTU1NTU0NTQ1NTUyNTQ2NC81NSwvLCw1NTQ0NCwvLDE1LCwsNCwvLC0sLDQpNf/AABEIAFsAUAMBIgACEQEDEQH/xAAbAAABBQEBAAAAAAAAAAAAAAAAAwQFBgcCAf/EAEEQAAIBAgMDBQ0FBwUAAAAAAAECEQADBBIhBTFBBgdRcaETFiI0NVNhkZKys9HwMkJSYoEVJHJzk7HhIyUzg6P/xAAZAQACAwEAAAAAAAAAAAAAAAAEBQABAgb/xAAwEQABAwIEAwcDBQEAAAAAAAABAAIRAwQFEiGBMaHwFUFRYXHB0RNSkSMyQrHhBv/aAAwDAQACEQMRAD8A2jH463ZttdusERRJY7hwHaah+/zZ/nx7L/KkOcvyXiOpPiJWRNvPXTCztWVw7MeCVYhevtS0NAMytk7/AHZ/nx7L/Kjv92f58ey/yrGqKO7MpeJ62S3tmt9o5rZe/wB2f58ey/yo7/dn+fHsv8qxqPrr3UAdtTs2l4nrZTtit9o5rZe/3Z/nx7L/ACqW2dtK1fQXbTZ0JIDQRuMHQ676wStd5uPEE/if3jQl3ZsoU8zSeKOscQqXNTI4AaKz0UUUsTlVnnL8mYjqT4iVleAuot0NcEqCeGYAwQjFPvgNDZeMRWq85CzszEDpyD13EArNe9y8Sdw16aOtby3tmuFZ+WUpv7O5uHsdQZmj/EpaxuHWSwF1t/8AxALnE6hBAykZdDxnRa8xm0bTpuUv3NVOZOi0qALliIdWedxzLvgrXS8mH4so7aVXkwOL+oVH4zhrDP1Cdj8QsMwnE3CPpAD1HzK8x23VdWOd2ZktK1tgcjZUti88qftFragHgAY1YQWNsqotr3VyADnBRjE9zBsoQwKL3O2FBUyTJb7UqsvJu2N7E+qlV2DZHAn9fo+qaDf/ANBh7RADjsPco1mB4i45nFo3PjPcFWHIk5QQJMAmSBPgieMCBNa3zceIJ/E/vGqgmyLI3LPb2GDV95I2guFUKABmbQCPvHhWe3KV/wDo02Ed8nrzWqOB1LA/We8GdICmaKKKiKVc5xPJ17rtfFt1WbzxmPRJqy843k6912/ipVNv4l1ZlJB1PDspBi4lzN/ZOsLbmzbLvD4ws0EDXdFdY24QogxJpijkGRAP9qUxOcGGM/23/wCKTZdU8yDMneDcldddYHT9dvXTXHfa9ECklY8CR+teMxJk6k1YbBlWGw6VIYVyy66xpJ16td4q9clvFl62941mgFaPyPH7pb0jVveNMsLbFwT5H2SvFGxRnz+VNUUUV0q5xVznFP8At149Btn/ANUqj3U8HNvJc/57TNXjnE8nXuu18a3VIxlvK0cDLAdEnUdlIcW/cwevsnuEfy290iqSY6a7v3CTroQACPSN9cAwZ9NLY77Z6hSfvTzvXFi2WMAxp6/RRiCM2m4AD1CprkzyaOJVrvdMmVyoAUGYAkkk+ncKk25vwSf3hp4+Auk8d9Hsw+u8B4iClz8Ro06haZ00VQtMNQSJy7uM6QI36nTStC5NObWHtpdR7Z11YaST4IJBOWZ49VSGztj2LVtURFIXcYBJYffLcTPGneIsB1ZDuYEH9RFOLSxbbvzkyUlvL59y3KBA/PXWq6opphrjhzbchoUMGAI4kEESeiZHT6NXdMCIQAMhVvnF8nXuu38VKpu0SM9aZtTZlvEWms3RmRokAkHQgqZGo1ANRbci8Md5un/sNK72zfcOaWEaTxTGyu2205hMqiZ0BAhpheK75B3Ea9FOsbi1DA5eH4bXAn8n1pVx7y8N03f6hoPIvDdN3+o1BDDbgRDhz+EccTokyWnrdI8grgaxcI0/1mG5ehfwgCo29jBG0ihi/da4lqJzMLFpQ2Uj8JZv13VY9g4BLIu20nKLs6mTJVSdaaXuSiDE28RZCoV7qzA5jmuOBleJ6c09M10tpFJoa/jA5a/2ucu5qvL2DiTzMcgVC8lNpWrIxbWcpsW7di4FVlC5jbIu+ETlUkqJk79+tN9hY21iGtm/Ny/dYNmGLQZOIVLCuGUACMuWTrM61bNh7Ga0Lj3WV7t5szlVyoIACoqmTAHSZMk8aaYLY+Kw8WrNyy2HDeCLiubiITLWwymGgSATu0mYoo1WEujjprt16oRtJ4DZ4a6b/H4UoPGD/KHvNTumg8YP8oe81O6CcjWd69NeV6a8rK2iiiioomrWnV2dAGDRKkxqNAwPVAj0VybF5tHdVBOoQGY/CHJ7Y9VPKK1mWMgTb9nJ+b22+dH7OT83tt86c0VMx8VeRvgkrGFRCSo1MSSSSY3CT1mlaKKomeKsADgv/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2058" name="Picture 10" descr="http://www.kelbillet.com/blog/wp-content/uploads/2010/08/visu_euro_1225.jpg"/>
          <p:cNvPicPr>
            <a:picLocks noChangeAspect="1" noChangeArrowheads="1"/>
          </p:cNvPicPr>
          <p:nvPr/>
        </p:nvPicPr>
        <p:blipFill>
          <a:blip r:embed="rId2" cstate="print"/>
          <a:srcRect/>
          <a:stretch>
            <a:fillRect/>
          </a:stretch>
        </p:blipFill>
        <p:spPr bwMode="auto">
          <a:xfrm>
            <a:off x="7452320" y="5301208"/>
            <a:ext cx="1096516" cy="1250028"/>
          </a:xfrm>
          <a:prstGeom prst="rect">
            <a:avLst/>
          </a:prstGeom>
          <a:noFill/>
        </p:spPr>
      </p:pic>
      <p:pic>
        <p:nvPicPr>
          <p:cNvPr id="2060" name="Picture 12" descr="http://t0.gstatic.com/images?q=tbn:ANd9GcRNg0bUh7XWTvFbYAR70oQ8895AWVowH0WqYKuH9o7zAzpoawLkJw"/>
          <p:cNvPicPr>
            <a:picLocks noChangeAspect="1" noChangeArrowheads="1"/>
          </p:cNvPicPr>
          <p:nvPr/>
        </p:nvPicPr>
        <p:blipFill>
          <a:blip r:embed="rId3" cstate="print"/>
          <a:srcRect/>
          <a:stretch>
            <a:fillRect/>
          </a:stretch>
        </p:blipFill>
        <p:spPr bwMode="auto">
          <a:xfrm>
            <a:off x="7092280" y="3356992"/>
            <a:ext cx="1714500" cy="1238250"/>
          </a:xfrm>
          <a:prstGeom prst="rect">
            <a:avLst/>
          </a:prstGeom>
          <a:noFill/>
        </p:spPr>
      </p:pic>
      <p:pic>
        <p:nvPicPr>
          <p:cNvPr id="2062" name="Picture 14" descr="http://t1.gstatic.com/images?q=tbn:ANd9GcRbHpjgA1zYv3c_o3IrJ1EvDM6_YyOeSutVIAlEqzKGOwvBC8Du"/>
          <p:cNvPicPr>
            <a:picLocks noChangeAspect="1" noChangeArrowheads="1"/>
          </p:cNvPicPr>
          <p:nvPr/>
        </p:nvPicPr>
        <p:blipFill>
          <a:blip r:embed="rId4" cstate="print"/>
          <a:srcRect/>
          <a:stretch>
            <a:fillRect/>
          </a:stretch>
        </p:blipFill>
        <p:spPr bwMode="auto">
          <a:xfrm>
            <a:off x="7092280" y="1412776"/>
            <a:ext cx="1676527" cy="1654272"/>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88640"/>
            <a:ext cx="8229600" cy="1399032"/>
          </a:xfrm>
        </p:spPr>
        <p:txBody>
          <a:bodyPr/>
          <a:lstStyle/>
          <a:p>
            <a:r>
              <a:rPr lang="fr-FR" dirty="0" smtClean="0"/>
              <a:t>Importance stratégique</a:t>
            </a:r>
            <a:endParaRPr lang="fr-FR" dirty="0"/>
          </a:p>
        </p:txBody>
      </p:sp>
      <p:sp>
        <p:nvSpPr>
          <p:cNvPr id="4" name="Ellipse 3"/>
          <p:cNvSpPr/>
          <p:nvPr/>
        </p:nvSpPr>
        <p:spPr>
          <a:xfrm>
            <a:off x="1691680" y="2852936"/>
            <a:ext cx="2232248" cy="7920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Accessibilité </a:t>
            </a:r>
            <a:endParaRPr lang="fr-FR" dirty="0"/>
          </a:p>
        </p:txBody>
      </p:sp>
      <p:sp>
        <p:nvSpPr>
          <p:cNvPr id="5" name="Ellipse 4"/>
          <p:cNvSpPr/>
          <p:nvPr/>
        </p:nvSpPr>
        <p:spPr>
          <a:xfrm>
            <a:off x="1619672" y="4869160"/>
            <a:ext cx="2232248" cy="7920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Tendance </a:t>
            </a:r>
            <a:endParaRPr lang="fr-FR" dirty="0"/>
          </a:p>
        </p:txBody>
      </p:sp>
      <p:sp>
        <p:nvSpPr>
          <p:cNvPr id="6" name="Ellipse 5"/>
          <p:cNvSpPr/>
          <p:nvPr/>
        </p:nvSpPr>
        <p:spPr>
          <a:xfrm>
            <a:off x="3563888" y="3861048"/>
            <a:ext cx="2232248" cy="7920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Innovation</a:t>
            </a:r>
            <a:endParaRPr lang="fr-FR" dirty="0"/>
          </a:p>
        </p:txBody>
      </p:sp>
      <p:sp>
        <p:nvSpPr>
          <p:cNvPr id="7" name="Ellipse 6"/>
          <p:cNvSpPr/>
          <p:nvPr/>
        </p:nvSpPr>
        <p:spPr>
          <a:xfrm>
            <a:off x="5724128" y="2924944"/>
            <a:ext cx="2232248" cy="7920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Créativité</a:t>
            </a:r>
            <a:endParaRPr lang="fr-FR" dirty="0"/>
          </a:p>
        </p:txBody>
      </p:sp>
      <p:sp>
        <p:nvSpPr>
          <p:cNvPr id="8" name="Ellipse 7"/>
          <p:cNvSpPr/>
          <p:nvPr/>
        </p:nvSpPr>
        <p:spPr>
          <a:xfrm>
            <a:off x="6660232" y="1628800"/>
            <a:ext cx="2232248" cy="7920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Praticité </a:t>
            </a:r>
            <a:endParaRPr lang="fr-FR" dirty="0"/>
          </a:p>
        </p:txBody>
      </p:sp>
      <p:sp>
        <p:nvSpPr>
          <p:cNvPr id="9" name="Ellipse 8"/>
          <p:cNvSpPr/>
          <p:nvPr/>
        </p:nvSpPr>
        <p:spPr>
          <a:xfrm>
            <a:off x="6516216" y="5877272"/>
            <a:ext cx="2232248" cy="7920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Visibilité </a:t>
            </a:r>
            <a:endParaRPr lang="fr-FR" dirty="0"/>
          </a:p>
        </p:txBody>
      </p:sp>
      <p:sp>
        <p:nvSpPr>
          <p:cNvPr id="10" name="Ellipse 9"/>
          <p:cNvSpPr/>
          <p:nvPr/>
        </p:nvSpPr>
        <p:spPr>
          <a:xfrm>
            <a:off x="467544" y="1628800"/>
            <a:ext cx="2232248" cy="7920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Esthétique </a:t>
            </a:r>
            <a:endParaRPr lang="fr-FR" dirty="0"/>
          </a:p>
        </p:txBody>
      </p:sp>
      <p:sp>
        <p:nvSpPr>
          <p:cNvPr id="11" name="Ellipse 10"/>
          <p:cNvSpPr/>
          <p:nvPr/>
        </p:nvSpPr>
        <p:spPr>
          <a:xfrm>
            <a:off x="5652120" y="4797152"/>
            <a:ext cx="2232248" cy="7920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Attractivité </a:t>
            </a:r>
            <a:endParaRPr lang="fr-FR" dirty="0"/>
          </a:p>
        </p:txBody>
      </p:sp>
      <p:sp>
        <p:nvSpPr>
          <p:cNvPr id="12" name="Ellipse 11"/>
          <p:cNvSpPr/>
          <p:nvPr/>
        </p:nvSpPr>
        <p:spPr>
          <a:xfrm>
            <a:off x="539552" y="5877272"/>
            <a:ext cx="2232248" cy="7920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Convivialité </a:t>
            </a: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Importance stratégique</a:t>
            </a:r>
            <a:endParaRPr lang="fr-FR" dirty="0"/>
          </a:p>
        </p:txBody>
      </p:sp>
      <p:sp>
        <p:nvSpPr>
          <p:cNvPr id="3" name="Espace réservé du contenu 2"/>
          <p:cNvSpPr>
            <a:spLocks noGrp="1"/>
          </p:cNvSpPr>
          <p:nvPr>
            <p:ph idx="1"/>
          </p:nvPr>
        </p:nvSpPr>
        <p:spPr>
          <a:xfrm>
            <a:off x="457200" y="1556792"/>
            <a:ext cx="8229600" cy="4898016"/>
          </a:xfrm>
        </p:spPr>
        <p:txBody>
          <a:bodyPr>
            <a:normAutofit fontScale="77500" lnSpcReduction="20000"/>
          </a:bodyPr>
          <a:lstStyle/>
          <a:p>
            <a:r>
              <a:rPr lang="fr-FR" sz="2800" dirty="0" smtClean="0"/>
              <a:t>Marché de niche : le manuel scolaire numérique (ou </a:t>
            </a:r>
            <a:r>
              <a:rPr lang="fr-FR" sz="2800" dirty="0" err="1" smtClean="0"/>
              <a:t>etextbooks</a:t>
            </a:r>
            <a:r>
              <a:rPr lang="fr-FR" sz="2800" dirty="0" smtClean="0"/>
              <a:t>). Ces tablettes numériques remplaceraient et dématérialiseraient les manuels scolaires papier</a:t>
            </a:r>
            <a:r>
              <a:rPr lang="fr-FR" sz="2800" dirty="0" smtClean="0"/>
              <a:t>.</a:t>
            </a:r>
          </a:p>
          <a:p>
            <a:endParaRPr lang="fr-FR" sz="2800" dirty="0" smtClean="0"/>
          </a:p>
          <a:p>
            <a:r>
              <a:rPr lang="fr-FR" sz="2800" dirty="0" smtClean="0"/>
              <a:t>Marché de mimétisme : les étudiants vont généralement à la même banque et la même assurance que leurs parents</a:t>
            </a:r>
            <a:r>
              <a:rPr lang="fr-FR" sz="2800" dirty="0" smtClean="0"/>
              <a:t>.</a:t>
            </a:r>
          </a:p>
          <a:p>
            <a:pPr marL="64008" indent="0">
              <a:buNone/>
            </a:pPr>
            <a:r>
              <a:rPr lang="fr-FR" sz="2800" dirty="0" smtClean="0"/>
              <a:t> </a:t>
            </a:r>
            <a:endParaRPr lang="fr-FR" sz="2800" dirty="0" smtClean="0"/>
          </a:p>
          <a:p>
            <a:r>
              <a:rPr lang="fr-FR" sz="2800" dirty="0" smtClean="0"/>
              <a:t>Marché porteur : l’alimentation et plus particulièrement le </a:t>
            </a:r>
            <a:r>
              <a:rPr lang="fr-FR" sz="2800" dirty="0" err="1" smtClean="0"/>
              <a:t>snacking</a:t>
            </a:r>
            <a:endParaRPr lang="fr-FR" sz="2800" dirty="0" smtClean="0"/>
          </a:p>
          <a:p>
            <a:pPr marL="64008" indent="0">
              <a:buNone/>
            </a:pPr>
            <a:endParaRPr lang="fr-FR" sz="2800" dirty="0" smtClean="0"/>
          </a:p>
          <a:p>
            <a:r>
              <a:rPr lang="fr-FR" sz="2800" dirty="0" smtClean="0"/>
              <a:t>Circuit de distribution : essentiellement consommation en dehors du foyer, c’est-à-dire café, boulangerie, bar, restauration rapide…</a:t>
            </a:r>
          </a:p>
          <a:p>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67494"/>
            <a:ext cx="8686800" cy="1399032"/>
          </a:xfrm>
        </p:spPr>
        <p:txBody>
          <a:bodyPr/>
          <a:lstStyle/>
          <a:p>
            <a:r>
              <a:rPr lang="fr-FR" dirty="0" smtClean="0"/>
              <a:t>Comportements des étudiants </a:t>
            </a:r>
            <a:endParaRPr lang="fr-FR" dirty="0"/>
          </a:p>
        </p:txBody>
      </p:sp>
      <p:sp>
        <p:nvSpPr>
          <p:cNvPr id="3" name="Espace réservé du contenu 2"/>
          <p:cNvSpPr>
            <a:spLocks noGrp="1"/>
          </p:cNvSpPr>
          <p:nvPr>
            <p:ph idx="1"/>
          </p:nvPr>
        </p:nvSpPr>
        <p:spPr>
          <a:xfrm>
            <a:off x="395536" y="1772816"/>
            <a:ext cx="8424936" cy="4860032"/>
          </a:xfrm>
        </p:spPr>
        <p:txBody>
          <a:bodyPr>
            <a:noAutofit/>
          </a:bodyPr>
          <a:lstStyle/>
          <a:p>
            <a:pPr algn="just"/>
            <a:r>
              <a:rPr lang="fr-FR" sz="1600" dirty="0" smtClean="0"/>
              <a:t>Cible difficile à appréhender car l’évolution de leurs comportements est très rapide</a:t>
            </a:r>
          </a:p>
          <a:p>
            <a:pPr algn="just"/>
            <a:endParaRPr lang="fr-FR" sz="1600" dirty="0" smtClean="0"/>
          </a:p>
          <a:p>
            <a:pPr algn="just"/>
            <a:r>
              <a:rPr lang="fr-FR" sz="1600" dirty="0" smtClean="0"/>
              <a:t>Groupe très hétérogène: CSP, formation, géo-localisation </a:t>
            </a:r>
          </a:p>
          <a:p>
            <a:pPr algn="just"/>
            <a:endParaRPr lang="fr-FR" sz="1600" dirty="0" smtClean="0"/>
          </a:p>
          <a:p>
            <a:pPr algn="just"/>
            <a:r>
              <a:rPr lang="fr-FR" sz="1600" dirty="0" smtClean="0"/>
              <a:t>Les jeunes ne sont jamais monomarque même si ils font preuves de </a:t>
            </a:r>
            <a:r>
              <a:rPr lang="fr-FR" sz="1600" dirty="0" smtClean="0"/>
              <a:t>fidélité </a:t>
            </a:r>
            <a:r>
              <a:rPr lang="fr-FR" sz="1600" dirty="0" smtClean="0"/>
              <a:t>et d’appartenance. Ils sont facilement </a:t>
            </a:r>
            <a:r>
              <a:rPr lang="fr-FR" sz="1600" dirty="0" smtClean="0"/>
              <a:t>influençables </a:t>
            </a:r>
            <a:r>
              <a:rPr lang="fr-FR" sz="1600" dirty="0" smtClean="0"/>
              <a:t>par les people. </a:t>
            </a:r>
            <a:r>
              <a:rPr lang="fr-FR" sz="1600" dirty="0" smtClean="0"/>
              <a:t>Ils </a:t>
            </a:r>
            <a:r>
              <a:rPr lang="fr-FR" sz="1600" dirty="0" smtClean="0"/>
              <a:t>semblent avoir besoin d'être toujours surpris. L'offre produit doit être avant tout pertinente, attractive. La communication se doit d'être fidèle à toutes les expressions de la marque</a:t>
            </a:r>
          </a:p>
          <a:p>
            <a:pPr algn="just"/>
            <a:endParaRPr lang="fr-FR" sz="1600" dirty="0" smtClean="0"/>
          </a:p>
          <a:p>
            <a:pPr algn="just"/>
            <a:r>
              <a:rPr lang="fr-FR" sz="1600" dirty="0" smtClean="0"/>
              <a:t>Difficile à cerner les réels étudiants </a:t>
            </a:r>
            <a:r>
              <a:rPr lang="fr-FR" sz="1600" dirty="0" smtClean="0"/>
              <a:t>comparé </a:t>
            </a:r>
            <a:r>
              <a:rPr lang="fr-FR" sz="1600" dirty="0" smtClean="0"/>
              <a:t>au nombre d’inscrits: nombreuses inscriptions fictives</a:t>
            </a:r>
          </a:p>
          <a:p>
            <a:pPr algn="just"/>
            <a:endParaRPr lang="fr-FR" sz="1600" dirty="0" smtClean="0"/>
          </a:p>
          <a:p>
            <a:pPr algn="just"/>
            <a:r>
              <a:rPr lang="fr-FR" sz="1600" dirty="0" smtClean="0"/>
              <a:t>Influence du budget sur les comportements : dépend de la CSP des parents, du phénomène boursier, des jobs étudiants et jobs d’été. L’ensemble va </a:t>
            </a:r>
            <a:r>
              <a:rPr lang="fr-FR" sz="1600" dirty="0" smtClean="0"/>
              <a:t>favoriser </a:t>
            </a:r>
            <a:r>
              <a:rPr lang="fr-FR" sz="1600" dirty="0" smtClean="0"/>
              <a:t>ou non la consommation pendant l ’année universitaire </a:t>
            </a:r>
          </a:p>
          <a:p>
            <a:pPr algn="just"/>
            <a:endParaRPr lang="fr-FR" sz="1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typologies des étudiants</a:t>
            </a:r>
            <a:endParaRPr lang="fr-FR" dirty="0"/>
          </a:p>
        </p:txBody>
      </p:sp>
      <p:sp>
        <p:nvSpPr>
          <p:cNvPr id="3" name="Espace réservé du contenu 2"/>
          <p:cNvSpPr>
            <a:spLocks noGrp="1"/>
          </p:cNvSpPr>
          <p:nvPr>
            <p:ph idx="1"/>
          </p:nvPr>
        </p:nvSpPr>
        <p:spPr/>
        <p:txBody>
          <a:bodyPr>
            <a:normAutofit fontScale="55000" lnSpcReduction="20000"/>
          </a:bodyPr>
          <a:lstStyle/>
          <a:p>
            <a:pPr lvl="0" algn="just"/>
            <a:r>
              <a:rPr lang="fr-FR" sz="3300" b="1" dirty="0" smtClean="0"/>
              <a:t>Les étudiants modèles : </a:t>
            </a:r>
            <a:r>
              <a:rPr lang="fr-FR" sz="3300" dirty="0" smtClean="0"/>
              <a:t>étudiants sérieux qui se concentrent sur leurs études et sont focalisés sur leur réussite. Ils ne consacrent que peu de temps et d’argent aux loisirs, leurs dépenses reposent essentiellement sur les livres, le loyer et la nourriture.</a:t>
            </a:r>
          </a:p>
          <a:p>
            <a:pPr lvl="0" algn="just"/>
            <a:endParaRPr lang="fr-FR" sz="3300" i="1" dirty="0" smtClean="0"/>
          </a:p>
          <a:p>
            <a:pPr lvl="0" algn="just"/>
            <a:r>
              <a:rPr lang="fr-FR" sz="3300" b="1" dirty="0" smtClean="0"/>
              <a:t>Les bobos : </a:t>
            </a:r>
            <a:r>
              <a:rPr lang="fr-FR" sz="3300" dirty="0" smtClean="0"/>
              <a:t>ce sont les étudiants « fils à papa » qui ont un pouvoir d’achat élevé pendant leurs études. Ils dépensent sans compter et n’ont pas de budget précis.</a:t>
            </a:r>
          </a:p>
          <a:p>
            <a:pPr lvl="0" algn="just"/>
            <a:endParaRPr lang="fr-FR" sz="3300" i="1" dirty="0" smtClean="0"/>
          </a:p>
          <a:p>
            <a:pPr lvl="0" algn="just"/>
            <a:r>
              <a:rPr lang="fr-FR" sz="3300" b="1" dirty="0" smtClean="0"/>
              <a:t>Les extravertis : </a:t>
            </a:r>
            <a:r>
              <a:rPr lang="fr-FR" sz="3300" dirty="0" smtClean="0"/>
              <a:t>ils n’ont aucune limites et agissent souvent par excès (alcool, cigarettes…) et ne sont pas forcément assidus aux cours. Leurs dépenses se concentrent essentiellement dans les sorties et loisirs. </a:t>
            </a:r>
          </a:p>
          <a:p>
            <a:pPr lvl="0" algn="just"/>
            <a:endParaRPr lang="fr-FR" sz="3300" i="1" dirty="0" smtClean="0"/>
          </a:p>
          <a:p>
            <a:pPr lvl="0" algn="just"/>
            <a:r>
              <a:rPr lang="fr-FR" sz="3300" b="1" dirty="0" smtClean="0"/>
              <a:t>Les fêtards : </a:t>
            </a:r>
            <a:r>
              <a:rPr lang="fr-FR" sz="3300" dirty="0" smtClean="0"/>
              <a:t>leurs principales occupations sont les sorties et la vie nocturne étudiante. Leurs dépenses sont liées à leurs sorties mais peuvent concerner également leurs études. Les fêtards sont toutefois impliqués dans leur cursus scolaire. </a:t>
            </a:r>
            <a:endParaRPr lang="fr-FR" sz="3300" i="1" dirty="0" smtClean="0"/>
          </a:p>
          <a:p>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332656"/>
            <a:ext cx="8229600" cy="1399032"/>
          </a:xfrm>
        </p:spPr>
        <p:txBody>
          <a:bodyPr>
            <a:normAutofit/>
          </a:bodyPr>
          <a:lstStyle/>
          <a:p>
            <a:r>
              <a:rPr lang="fr-FR" dirty="0" smtClean="0"/>
              <a:t>Médias dédiés</a:t>
            </a:r>
            <a:endParaRPr lang="fr-FR" dirty="0"/>
          </a:p>
        </p:txBody>
      </p:sp>
      <p:sp>
        <p:nvSpPr>
          <p:cNvPr id="3" name="Espace réservé du contenu 2"/>
          <p:cNvSpPr>
            <a:spLocks noGrp="1"/>
          </p:cNvSpPr>
          <p:nvPr>
            <p:ph idx="1"/>
          </p:nvPr>
        </p:nvSpPr>
        <p:spPr>
          <a:xfrm>
            <a:off x="467544" y="1844824"/>
            <a:ext cx="6408712" cy="4239344"/>
          </a:xfrm>
        </p:spPr>
        <p:txBody>
          <a:bodyPr>
            <a:normAutofit fontScale="85000" lnSpcReduction="20000"/>
          </a:bodyPr>
          <a:lstStyle/>
          <a:p>
            <a:r>
              <a:rPr lang="fr-FR" b="1" dirty="0" smtClean="0"/>
              <a:t>Presse: </a:t>
            </a:r>
            <a:r>
              <a:rPr lang="fr-FR" dirty="0" smtClean="0"/>
              <a:t>vocable, magazines ciblés étudiants</a:t>
            </a:r>
          </a:p>
          <a:p>
            <a:endParaRPr lang="fr-FR" dirty="0" smtClean="0"/>
          </a:p>
          <a:p>
            <a:r>
              <a:rPr lang="fr-FR" b="1" dirty="0" smtClean="0"/>
              <a:t>Cinéma</a:t>
            </a:r>
          </a:p>
          <a:p>
            <a:endParaRPr lang="fr-FR" dirty="0" smtClean="0"/>
          </a:p>
          <a:p>
            <a:r>
              <a:rPr lang="fr-FR" b="1" dirty="0" smtClean="0"/>
              <a:t>Internet: </a:t>
            </a:r>
            <a:r>
              <a:rPr lang="fr-FR" dirty="0" smtClean="0"/>
              <a:t>réseaux sociaux, sites dédiés aux étudiants, mailing</a:t>
            </a:r>
          </a:p>
          <a:p>
            <a:endParaRPr lang="fr-FR" dirty="0" smtClean="0"/>
          </a:p>
          <a:p>
            <a:r>
              <a:rPr lang="fr-FR" b="1" dirty="0" smtClean="0"/>
              <a:t>TV: </a:t>
            </a:r>
            <a:r>
              <a:rPr lang="fr-FR" dirty="0" smtClean="0"/>
              <a:t>M6</a:t>
            </a:r>
          </a:p>
          <a:p>
            <a:endParaRPr lang="fr-FR" dirty="0" smtClean="0"/>
          </a:p>
          <a:p>
            <a:r>
              <a:rPr lang="fr-FR" b="1" dirty="0" smtClean="0"/>
              <a:t>Radio: </a:t>
            </a:r>
            <a:r>
              <a:rPr lang="fr-FR" dirty="0" smtClean="0"/>
              <a:t>NRJ, Virgin radio, Fun radio </a:t>
            </a:r>
          </a:p>
          <a:p>
            <a:endParaRPr lang="fr-FR" dirty="0" smtClean="0"/>
          </a:p>
        </p:txBody>
      </p:sp>
      <p:pic>
        <p:nvPicPr>
          <p:cNvPr id="7170" name="Picture 2" descr="http://t2.gstatic.com/images?q=tbn:ANd9GcRu8E-9STW5zrhigFzuvIww9ugpkB314ddJp67Z6nbSeQ5y9ijrfA"/>
          <p:cNvPicPr>
            <a:picLocks noChangeAspect="1" noChangeArrowheads="1"/>
          </p:cNvPicPr>
          <p:nvPr/>
        </p:nvPicPr>
        <p:blipFill>
          <a:blip r:embed="rId2" cstate="print"/>
          <a:srcRect/>
          <a:stretch>
            <a:fillRect/>
          </a:stretch>
        </p:blipFill>
        <p:spPr bwMode="auto">
          <a:xfrm>
            <a:off x="5796136" y="2564904"/>
            <a:ext cx="1534323" cy="1008112"/>
          </a:xfrm>
          <a:prstGeom prst="rect">
            <a:avLst/>
          </a:prstGeom>
          <a:noFill/>
        </p:spPr>
      </p:pic>
      <p:pic>
        <p:nvPicPr>
          <p:cNvPr id="7172" name="Picture 4" descr="http://www.plus-de-webmarketing.com/wp-content/uploads/2012/01/facebook-logo1.png"/>
          <p:cNvPicPr>
            <a:picLocks noChangeAspect="1" noChangeArrowheads="1"/>
          </p:cNvPicPr>
          <p:nvPr/>
        </p:nvPicPr>
        <p:blipFill>
          <a:blip r:embed="rId3" cstate="print"/>
          <a:srcRect/>
          <a:stretch>
            <a:fillRect/>
          </a:stretch>
        </p:blipFill>
        <p:spPr bwMode="auto">
          <a:xfrm>
            <a:off x="7668344" y="3501008"/>
            <a:ext cx="1224136" cy="1224136"/>
          </a:xfrm>
          <a:prstGeom prst="rect">
            <a:avLst/>
          </a:prstGeom>
          <a:noFill/>
        </p:spPr>
      </p:pic>
      <p:pic>
        <p:nvPicPr>
          <p:cNvPr id="7174" name="Picture 6" descr="http://t2.gstatic.com/images?q=tbn:ANd9GcTmrIerZpw8g6H9MJAihgq12VfRYf27Jr-90hvk5q7vVWBJ5FDteA"/>
          <p:cNvPicPr>
            <a:picLocks noChangeAspect="1" noChangeArrowheads="1"/>
          </p:cNvPicPr>
          <p:nvPr/>
        </p:nvPicPr>
        <p:blipFill>
          <a:blip r:embed="rId4" cstate="print"/>
          <a:srcRect/>
          <a:stretch>
            <a:fillRect/>
          </a:stretch>
        </p:blipFill>
        <p:spPr bwMode="auto">
          <a:xfrm>
            <a:off x="5508104" y="4581128"/>
            <a:ext cx="1411356" cy="1008112"/>
          </a:xfrm>
          <a:prstGeom prst="rect">
            <a:avLst/>
          </a:prstGeom>
          <a:noFill/>
        </p:spPr>
      </p:pic>
      <p:pic>
        <p:nvPicPr>
          <p:cNvPr id="7176" name="Picture 8" descr="http://t1.gstatic.com/images?q=tbn:ANd9GcQsiYqMpXV-YlwCRY3jIAM62eoLiAdW3Lm9bU9I4oc4MJRWmMVm"/>
          <p:cNvPicPr>
            <a:picLocks noChangeAspect="1" noChangeArrowheads="1"/>
          </p:cNvPicPr>
          <p:nvPr/>
        </p:nvPicPr>
        <p:blipFill>
          <a:blip r:embed="rId5" cstate="print"/>
          <a:srcRect/>
          <a:stretch>
            <a:fillRect/>
          </a:stretch>
        </p:blipFill>
        <p:spPr bwMode="auto">
          <a:xfrm>
            <a:off x="7380312" y="5373216"/>
            <a:ext cx="1423336" cy="1296144"/>
          </a:xfrm>
          <a:prstGeom prst="rect">
            <a:avLst/>
          </a:prstGeom>
          <a:noFill/>
        </p:spPr>
      </p:pic>
      <p:pic>
        <p:nvPicPr>
          <p:cNvPr id="7178" name="Picture 10" descr="http://t3.gstatic.com/images?q=tbn:ANd9GcSg8zXwW0QJBlaiN9G3iaYPjdgU22-hybBnYG86C8WVIwH53ODD"/>
          <p:cNvPicPr>
            <a:picLocks noChangeAspect="1" noChangeArrowheads="1"/>
          </p:cNvPicPr>
          <p:nvPr/>
        </p:nvPicPr>
        <p:blipFill>
          <a:blip r:embed="rId6" cstate="print"/>
          <a:srcRect/>
          <a:stretch>
            <a:fillRect/>
          </a:stretch>
        </p:blipFill>
        <p:spPr bwMode="auto">
          <a:xfrm>
            <a:off x="7308304" y="548680"/>
            <a:ext cx="1294673" cy="167903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Fréquentation de sources de communication / distribution</a:t>
            </a:r>
            <a:endParaRPr lang="fr-FR" dirty="0"/>
          </a:p>
        </p:txBody>
      </p:sp>
      <p:sp>
        <p:nvSpPr>
          <p:cNvPr id="3" name="Espace réservé du contenu 2"/>
          <p:cNvSpPr>
            <a:spLocks noGrp="1"/>
          </p:cNvSpPr>
          <p:nvPr>
            <p:ph idx="1"/>
          </p:nvPr>
        </p:nvSpPr>
        <p:spPr/>
        <p:txBody>
          <a:bodyPr>
            <a:normAutofit fontScale="77500" lnSpcReduction="20000"/>
          </a:bodyPr>
          <a:lstStyle/>
          <a:p>
            <a:pPr algn="just"/>
            <a:r>
              <a:rPr lang="fr-FR" dirty="0" smtClean="0"/>
              <a:t>Les jeunes seront plus facile à atteindre sur internet qu’à travers la presse. Le temps </a:t>
            </a:r>
            <a:r>
              <a:rPr lang="fr-FR" dirty="0" smtClean="0"/>
              <a:t>moyen </a:t>
            </a:r>
            <a:r>
              <a:rPr lang="fr-FR" dirty="0" smtClean="0"/>
              <a:t>journalier passé sur internet en </a:t>
            </a:r>
            <a:r>
              <a:rPr lang="fr-FR" dirty="0" smtClean="0"/>
              <a:t>général de </a:t>
            </a:r>
            <a:r>
              <a:rPr lang="fr-FR" dirty="0" smtClean="0"/>
              <a:t>de 31 heures par mois </a:t>
            </a:r>
            <a:endParaRPr lang="fr-FR" dirty="0" smtClean="0"/>
          </a:p>
          <a:p>
            <a:pPr algn="just"/>
            <a:endParaRPr lang="fr-FR" dirty="0" smtClean="0"/>
          </a:p>
          <a:p>
            <a:pPr algn="just"/>
            <a:endParaRPr lang="fr-FR" dirty="0" smtClean="0"/>
          </a:p>
          <a:p>
            <a:pPr algn="just"/>
            <a:r>
              <a:rPr lang="fr-FR" dirty="0" smtClean="0"/>
              <a:t>Le street-marketing est également un moyen d’attirer les jeunes en les surprenant</a:t>
            </a:r>
          </a:p>
          <a:p>
            <a:pPr algn="just"/>
            <a:endParaRPr lang="fr-FR" dirty="0" smtClean="0"/>
          </a:p>
          <a:p>
            <a:pPr algn="just"/>
            <a:r>
              <a:rPr lang="fr-FR" dirty="0" smtClean="0"/>
              <a:t>Le buzz et le flash-mob sont de nouveaux outils qui rencontrent un réel succès auprès des jeunes  pour faire connaître ou faire parler une marque</a:t>
            </a:r>
          </a:p>
          <a:p>
            <a:pPr>
              <a:buNone/>
            </a:pPr>
            <a:endParaRPr lang="fr-FR" dirty="0" smtClean="0"/>
          </a:p>
          <a:p>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Benchmark de stratégie d’entreprise qui propose des offres adaptées</a:t>
            </a:r>
            <a:endParaRPr lang="fr-FR" dirty="0"/>
          </a:p>
        </p:txBody>
      </p:sp>
      <p:sp>
        <p:nvSpPr>
          <p:cNvPr id="3" name="Espace réservé du contenu 2"/>
          <p:cNvSpPr>
            <a:spLocks noGrp="1"/>
          </p:cNvSpPr>
          <p:nvPr>
            <p:ph idx="1"/>
          </p:nvPr>
        </p:nvSpPr>
        <p:spPr>
          <a:xfrm>
            <a:off x="251520" y="1988840"/>
            <a:ext cx="4752528" cy="4680520"/>
          </a:xfrm>
        </p:spPr>
        <p:txBody>
          <a:bodyPr>
            <a:normAutofit fontScale="55000" lnSpcReduction="20000"/>
          </a:bodyPr>
          <a:lstStyle/>
          <a:p>
            <a:r>
              <a:rPr lang="fr-FR" dirty="0" smtClean="0"/>
              <a:t>Spot TV par l’INPES contre l’abus de l’alcool:</a:t>
            </a:r>
            <a:endParaRPr lang="fr-FR" dirty="0" smtClean="0">
              <a:hlinkClick r:id="rId2"/>
            </a:endParaRPr>
          </a:p>
          <a:p>
            <a:r>
              <a:rPr lang="fr-FR" dirty="0" smtClean="0">
                <a:hlinkClick r:id="rId2"/>
              </a:rPr>
              <a:t>http://www.youtube.com/watch?v=ZA0a8dXrRSo</a:t>
            </a:r>
            <a:endParaRPr lang="fr-FR" dirty="0" smtClean="0"/>
          </a:p>
          <a:p>
            <a:endParaRPr lang="fr-FR" dirty="0" smtClean="0"/>
          </a:p>
          <a:p>
            <a:r>
              <a:rPr lang="fr-FR" dirty="0" smtClean="0"/>
              <a:t>Affiche publicitaire dans le secteur de la banque adressé aux étudiants:</a:t>
            </a:r>
          </a:p>
          <a:p>
            <a:endParaRPr lang="fr-FR" dirty="0" smtClean="0"/>
          </a:p>
          <a:p>
            <a:r>
              <a:rPr lang="fr-FR" dirty="0" smtClean="0"/>
              <a:t>La presse cible également les jeunes en proposant des guides dans les villes étudiantes pour renseigner les étudiants</a:t>
            </a:r>
          </a:p>
          <a:p>
            <a:endParaRPr lang="fr-FR" dirty="0" smtClean="0"/>
          </a:p>
          <a:p>
            <a:endParaRPr lang="fr-FR" dirty="0" smtClean="0"/>
          </a:p>
          <a:p>
            <a:r>
              <a:rPr lang="fr-FR" dirty="0" smtClean="0"/>
              <a:t>Dans le domaine de l’informatique et la technologie les entreprises attirent leurs cibles privilégiés : les jeunes par des offres promotionnelles et des tarifs préférentiels</a:t>
            </a:r>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a:p>
        </p:txBody>
      </p:sp>
      <p:pic>
        <p:nvPicPr>
          <p:cNvPr id="4" name="Picture 2" descr="http://t0.gstatic.com/images?q=tbn:ANd9GcSbbuZkwsNdJtwA0JUiixV4dTHW_otu-Vk1JJwVbyKWiDy-zb2c"/>
          <p:cNvPicPr>
            <a:picLocks noChangeAspect="1" noChangeArrowheads="1"/>
          </p:cNvPicPr>
          <p:nvPr/>
        </p:nvPicPr>
        <p:blipFill>
          <a:blip r:embed="rId3" cstate="print"/>
          <a:srcRect/>
          <a:stretch>
            <a:fillRect/>
          </a:stretch>
        </p:blipFill>
        <p:spPr bwMode="auto">
          <a:xfrm>
            <a:off x="7414942" y="1484784"/>
            <a:ext cx="1477538" cy="2016224"/>
          </a:xfrm>
          <a:prstGeom prst="rect">
            <a:avLst/>
          </a:prstGeom>
          <a:noFill/>
        </p:spPr>
      </p:pic>
      <p:pic>
        <p:nvPicPr>
          <p:cNvPr id="5" name="Picture 8" descr="http://t1.gstatic.com/images?q=tbn:ANd9GcT-iyE395Qre5sqaHu56UlX-7F93rnlmMjwYf1f6cMVtcWigJms"/>
          <p:cNvPicPr>
            <a:picLocks noChangeAspect="1" noChangeArrowheads="1"/>
          </p:cNvPicPr>
          <p:nvPr/>
        </p:nvPicPr>
        <p:blipFill>
          <a:blip r:embed="rId4" cstate="print"/>
          <a:srcRect/>
          <a:stretch>
            <a:fillRect/>
          </a:stretch>
        </p:blipFill>
        <p:spPr bwMode="auto">
          <a:xfrm>
            <a:off x="4860032" y="5699223"/>
            <a:ext cx="4283968" cy="990726"/>
          </a:xfrm>
          <a:prstGeom prst="rect">
            <a:avLst/>
          </a:prstGeom>
          <a:noFill/>
        </p:spPr>
      </p:pic>
      <p:pic>
        <p:nvPicPr>
          <p:cNvPr id="6" name="Picture 2" descr="http://t2.gstatic.com/images?q=tbn:ANd9GcQVg-z-YatIySYy3O_ozPAND3kT6mp_9eJfvENRyvmmizK1NFeW"/>
          <p:cNvPicPr>
            <a:picLocks noChangeAspect="1" noChangeArrowheads="1"/>
          </p:cNvPicPr>
          <p:nvPr/>
        </p:nvPicPr>
        <p:blipFill>
          <a:blip r:embed="rId5" cstate="print"/>
          <a:srcRect/>
          <a:stretch>
            <a:fillRect/>
          </a:stretch>
        </p:blipFill>
        <p:spPr bwMode="auto">
          <a:xfrm>
            <a:off x="5837322" y="3356992"/>
            <a:ext cx="1398974" cy="193366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01776"/>
            <a:ext cx="8229600" cy="1399032"/>
          </a:xfrm>
        </p:spPr>
        <p:txBody>
          <a:bodyPr>
            <a:normAutofit fontScale="90000"/>
          </a:bodyPr>
          <a:lstStyle/>
          <a:p>
            <a:r>
              <a:rPr lang="fr-FR" dirty="0" smtClean="0"/>
              <a:t>Benchmark de stratégie d’entreprise qui propose des offres adaptées</a:t>
            </a:r>
            <a:endParaRPr lang="fr-FR" dirty="0"/>
          </a:p>
        </p:txBody>
      </p:sp>
      <p:sp>
        <p:nvSpPr>
          <p:cNvPr id="3" name="Espace réservé du contenu 2"/>
          <p:cNvSpPr>
            <a:spLocks noGrp="1"/>
          </p:cNvSpPr>
          <p:nvPr>
            <p:ph idx="1"/>
          </p:nvPr>
        </p:nvSpPr>
        <p:spPr>
          <a:xfrm>
            <a:off x="0" y="2132856"/>
            <a:ext cx="5724128" cy="4824536"/>
          </a:xfrm>
        </p:spPr>
        <p:txBody>
          <a:bodyPr>
            <a:normAutofit/>
          </a:bodyPr>
          <a:lstStyle/>
          <a:p>
            <a:r>
              <a:rPr lang="fr-FR" sz="1800" dirty="0" smtClean="0"/>
              <a:t>Les étudiants sont de grands consommateurs de </a:t>
            </a:r>
            <a:r>
              <a:rPr lang="fr-FR" sz="1800" dirty="0" err="1" smtClean="0"/>
              <a:t>snaking</a:t>
            </a:r>
            <a:r>
              <a:rPr lang="fr-FR" sz="1800" dirty="0" smtClean="0"/>
              <a:t> et gâteaux apéritifs, comme nous le remarquons la marque </a:t>
            </a:r>
            <a:r>
              <a:rPr lang="fr-FR" sz="1800" dirty="0" err="1" smtClean="0"/>
              <a:t>vico</a:t>
            </a:r>
            <a:r>
              <a:rPr lang="fr-FR" sz="1800" dirty="0" smtClean="0"/>
              <a:t> fabrique des produits </a:t>
            </a:r>
            <a:r>
              <a:rPr lang="fr-FR" sz="1800" dirty="0" smtClean="0"/>
              <a:t>individuels </a:t>
            </a:r>
            <a:r>
              <a:rPr lang="fr-FR" sz="1800" dirty="0" smtClean="0"/>
              <a:t>à consommer et à emporter partout où l’on va.</a:t>
            </a:r>
          </a:p>
          <a:p>
            <a:endParaRPr lang="fr-FR" sz="1800" dirty="0" smtClean="0"/>
          </a:p>
          <a:p>
            <a:r>
              <a:rPr lang="fr-FR" sz="1800" dirty="0" smtClean="0"/>
              <a:t>Nombreux </a:t>
            </a:r>
            <a:r>
              <a:rPr lang="fr-FR" sz="1800" dirty="0" err="1" smtClean="0"/>
              <a:t>snaking</a:t>
            </a:r>
            <a:r>
              <a:rPr lang="fr-FR" sz="1800" dirty="0" smtClean="0"/>
              <a:t> créent des menus spécial étudiant comme nous le prouve </a:t>
            </a:r>
            <a:r>
              <a:rPr lang="fr-FR" sz="1800" dirty="0" err="1" smtClean="0"/>
              <a:t>Subway</a:t>
            </a:r>
            <a:endParaRPr lang="fr-FR" sz="1800" dirty="0" smtClean="0"/>
          </a:p>
          <a:p>
            <a:pPr>
              <a:buNone/>
            </a:pPr>
            <a:endParaRPr lang="fr-FR" sz="1800" dirty="0" smtClean="0"/>
          </a:p>
          <a:p>
            <a:r>
              <a:rPr lang="fr-FR" sz="1800" dirty="0" smtClean="0"/>
              <a:t>Dans le secteur de la téléphonie mais surtout M6 mobile et </a:t>
            </a:r>
            <a:r>
              <a:rPr lang="fr-FR" sz="1800" dirty="0" err="1" smtClean="0"/>
              <a:t>Uniserval</a:t>
            </a:r>
            <a:r>
              <a:rPr lang="fr-FR" sz="1800" dirty="0" smtClean="0"/>
              <a:t> mobil </a:t>
            </a:r>
            <a:r>
              <a:rPr lang="fr-FR" sz="1800" dirty="0" smtClean="0"/>
              <a:t>les opérateurs ciblent essentiellement </a:t>
            </a:r>
            <a:r>
              <a:rPr lang="fr-FR" sz="1800" dirty="0" smtClean="0"/>
              <a:t>les jeunes comme dans ce spot TV : </a:t>
            </a:r>
            <a:r>
              <a:rPr lang="fr-FR" sz="1600" dirty="0" smtClean="0">
                <a:hlinkClick r:id="rId2"/>
              </a:rPr>
              <a:t>http://www.youtube.com/watch?v=4WwWViufrTA</a:t>
            </a:r>
            <a:r>
              <a:rPr lang="fr-FR" sz="1800" dirty="0" smtClean="0"/>
              <a:t> </a:t>
            </a:r>
          </a:p>
          <a:p>
            <a:endParaRPr lang="fr-FR" sz="1800" dirty="0" smtClean="0"/>
          </a:p>
          <a:p>
            <a:endParaRPr lang="fr-FR" sz="1800" dirty="0" smtClean="0"/>
          </a:p>
          <a:p>
            <a:endParaRPr lang="fr-FR" sz="1800" dirty="0" smtClean="0"/>
          </a:p>
          <a:p>
            <a:endParaRPr lang="fr-FR" sz="1800" dirty="0"/>
          </a:p>
        </p:txBody>
      </p:sp>
      <p:pic>
        <p:nvPicPr>
          <p:cNvPr id="4" name="Picture 6" descr="http://t2.gstatic.com/images?q=tbn:ANd9GcQshUNahVl6H0noivrJaXLyK2bm-wd7-fqPY_TXqbGiLb4TLn35Xg"/>
          <p:cNvPicPr>
            <a:picLocks noChangeAspect="1" noChangeArrowheads="1"/>
          </p:cNvPicPr>
          <p:nvPr/>
        </p:nvPicPr>
        <p:blipFill>
          <a:blip r:embed="rId3" cstate="print"/>
          <a:srcRect/>
          <a:stretch>
            <a:fillRect/>
          </a:stretch>
        </p:blipFill>
        <p:spPr bwMode="auto">
          <a:xfrm>
            <a:off x="6732240" y="1772816"/>
            <a:ext cx="1584176" cy="2123124"/>
          </a:xfrm>
          <a:prstGeom prst="rect">
            <a:avLst/>
          </a:prstGeom>
          <a:noFill/>
        </p:spPr>
      </p:pic>
      <p:pic>
        <p:nvPicPr>
          <p:cNvPr id="5" name="Picture 4" descr="Nude a accompagné Vico lors du récent positionnement de la marque, en créant un autre logo et en relookant le packaging."/>
          <p:cNvPicPr>
            <a:picLocks noChangeAspect="1" noChangeArrowheads="1"/>
          </p:cNvPicPr>
          <p:nvPr/>
        </p:nvPicPr>
        <p:blipFill>
          <a:blip r:embed="rId4" cstate="print"/>
          <a:srcRect/>
          <a:stretch>
            <a:fillRect/>
          </a:stretch>
        </p:blipFill>
        <p:spPr bwMode="auto">
          <a:xfrm>
            <a:off x="6732240" y="4725144"/>
            <a:ext cx="1600177" cy="1368152"/>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Introduction </a:t>
            </a:r>
            <a:endParaRPr lang="fr-FR" dirty="0"/>
          </a:p>
        </p:txBody>
      </p:sp>
      <p:sp>
        <p:nvSpPr>
          <p:cNvPr id="3" name="Espace réservé du contenu 2"/>
          <p:cNvSpPr>
            <a:spLocks noGrp="1"/>
          </p:cNvSpPr>
          <p:nvPr>
            <p:ph idx="1"/>
          </p:nvPr>
        </p:nvSpPr>
        <p:spPr/>
        <p:txBody>
          <a:bodyPr>
            <a:normAutofit/>
          </a:bodyPr>
          <a:lstStyle/>
          <a:p>
            <a:r>
              <a:rPr lang="fr-FR" dirty="0" smtClean="0"/>
              <a:t>Qu’est-ce que la segmentation?</a:t>
            </a:r>
          </a:p>
          <a:p>
            <a:pPr algn="just">
              <a:buNone/>
            </a:pPr>
            <a:r>
              <a:rPr lang="fr-FR" sz="1800" dirty="0" smtClean="0"/>
              <a:t>Segmenter un public consiste à le découper en groupes homogènes en fonction de critères déterminés, chacun de ces groupes étant distinct l’un de l’autre et pouvant être choisi comme cible d’une action marketing</a:t>
            </a:r>
          </a:p>
          <a:p>
            <a:pPr>
              <a:buNone/>
            </a:pPr>
            <a:endParaRPr lang="fr-FR" dirty="0" smtClean="0"/>
          </a:p>
          <a:p>
            <a:r>
              <a:rPr lang="fr-FR" dirty="0" smtClean="0"/>
              <a:t>Qu’est-ce qu’un étudiant?</a:t>
            </a:r>
          </a:p>
          <a:p>
            <a:pPr algn="just">
              <a:buNone/>
            </a:pPr>
            <a:r>
              <a:rPr lang="fr-FR" sz="1800" dirty="0" smtClean="0"/>
              <a:t>Les étudiants sont des jeunes âgés de 18 à 25 ans possédant un numéro de sécurité </a:t>
            </a:r>
            <a:r>
              <a:rPr lang="fr-FR" sz="1800" dirty="0" smtClean="0"/>
              <a:t>sociale </a:t>
            </a:r>
            <a:r>
              <a:rPr lang="fr-FR" sz="1800" dirty="0" smtClean="0"/>
              <a:t>étudiant, une carte étudiant et fréquentant des locaux universitaires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548680"/>
            <a:ext cx="8712968" cy="1440160"/>
          </a:xfrm>
        </p:spPr>
        <p:txBody>
          <a:bodyPr>
            <a:normAutofit fontScale="90000"/>
          </a:bodyPr>
          <a:lstStyle/>
          <a:p>
            <a:r>
              <a:rPr lang="fr-FR" dirty="0" smtClean="0"/>
              <a:t>Benchmark de stratégie d’entreprise qui propose des offres adaptées au niveau international</a:t>
            </a:r>
            <a:endParaRPr lang="fr-FR" dirty="0"/>
          </a:p>
        </p:txBody>
      </p:sp>
      <p:sp>
        <p:nvSpPr>
          <p:cNvPr id="3" name="Espace réservé du contenu 2"/>
          <p:cNvSpPr>
            <a:spLocks noGrp="1"/>
          </p:cNvSpPr>
          <p:nvPr>
            <p:ph idx="1"/>
          </p:nvPr>
        </p:nvSpPr>
        <p:spPr>
          <a:xfrm>
            <a:off x="457200" y="2636912"/>
            <a:ext cx="5554960" cy="3960440"/>
          </a:xfrm>
        </p:spPr>
        <p:txBody>
          <a:bodyPr>
            <a:normAutofit fontScale="85000" lnSpcReduction="20000"/>
          </a:bodyPr>
          <a:lstStyle/>
          <a:p>
            <a:r>
              <a:rPr lang="fr-FR" dirty="0" smtClean="0"/>
              <a:t>Les campagnes publicitaire  des enseignes du prêt-à-porter mettent en avant la manière d’être des étudiants au quotidien  comme The </a:t>
            </a:r>
            <a:r>
              <a:rPr lang="fr-FR" dirty="0" err="1" smtClean="0"/>
              <a:t>kooples</a:t>
            </a:r>
            <a:r>
              <a:rPr lang="fr-FR" dirty="0" smtClean="0"/>
              <a:t> : </a:t>
            </a:r>
          </a:p>
          <a:p>
            <a:endParaRPr lang="fr-FR" dirty="0" smtClean="0"/>
          </a:p>
          <a:p>
            <a:r>
              <a:rPr lang="fr-FR" dirty="0" smtClean="0"/>
              <a:t>L’offre d’un mobile adapté aux besoins des étudiants : </a:t>
            </a:r>
            <a:r>
              <a:rPr lang="fr-FR" dirty="0" smtClean="0">
                <a:hlinkClick r:id="rId2"/>
              </a:rPr>
              <a:t>http://www.culturepub.fr/videos/mtv-mobile-rodrigo</a:t>
            </a:r>
            <a:endParaRPr lang="fr-FR" dirty="0"/>
          </a:p>
        </p:txBody>
      </p:sp>
      <p:pic>
        <p:nvPicPr>
          <p:cNvPr id="30722" name="Picture 2" descr="http://t3.gstatic.com/images?q=tbn:ANd9GcRmMXmnn55fX-Ztm7MYaBx_X1DTfjzR2OH1gcVfNbbl0UCleLn-0w"/>
          <p:cNvPicPr>
            <a:picLocks noChangeAspect="1" noChangeArrowheads="1"/>
          </p:cNvPicPr>
          <p:nvPr/>
        </p:nvPicPr>
        <p:blipFill>
          <a:blip r:embed="rId3" cstate="print"/>
          <a:srcRect/>
          <a:stretch>
            <a:fillRect/>
          </a:stretch>
        </p:blipFill>
        <p:spPr bwMode="auto">
          <a:xfrm>
            <a:off x="6300192" y="3284984"/>
            <a:ext cx="2438400" cy="1876425"/>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Points réglementaires </a:t>
            </a:r>
            <a:endParaRPr lang="fr-FR" dirty="0"/>
          </a:p>
        </p:txBody>
      </p:sp>
      <p:sp>
        <p:nvSpPr>
          <p:cNvPr id="3" name="Espace réservé du contenu 2"/>
          <p:cNvSpPr>
            <a:spLocks noGrp="1"/>
          </p:cNvSpPr>
          <p:nvPr>
            <p:ph idx="1"/>
          </p:nvPr>
        </p:nvSpPr>
        <p:spPr>
          <a:xfrm>
            <a:off x="179512" y="1887976"/>
            <a:ext cx="8507288" cy="4970024"/>
          </a:xfrm>
        </p:spPr>
        <p:txBody>
          <a:bodyPr/>
          <a:lstStyle/>
          <a:p>
            <a:r>
              <a:rPr lang="fr-FR" dirty="0" smtClean="0"/>
              <a:t>La cible des jeunes est très réglementaire et </a:t>
            </a:r>
            <a:r>
              <a:rPr lang="fr-FR" dirty="0" smtClean="0"/>
              <a:t>contrôlée. </a:t>
            </a:r>
            <a:r>
              <a:rPr lang="fr-FR" dirty="0" smtClean="0"/>
              <a:t>En effet, </a:t>
            </a:r>
            <a:r>
              <a:rPr lang="fr-FR" dirty="0" smtClean="0"/>
              <a:t>dans la </a:t>
            </a:r>
            <a:r>
              <a:rPr lang="fr-FR" dirty="0" smtClean="0"/>
              <a:t>publicité sur l’alimentation, le tabac et l’alcool </a:t>
            </a:r>
            <a:r>
              <a:rPr lang="fr-FR" dirty="0" smtClean="0"/>
              <a:t>doit </a:t>
            </a:r>
            <a:r>
              <a:rPr lang="fr-FR" dirty="0" smtClean="0"/>
              <a:t>être mentionné un texte comme par exemple:</a:t>
            </a:r>
          </a:p>
          <a:p>
            <a:pPr lvl="1"/>
            <a:r>
              <a:rPr lang="fr-FR" dirty="0" smtClean="0"/>
              <a:t>Alimentation : « manger 5 fruits et légumes par jour »</a:t>
            </a:r>
          </a:p>
          <a:p>
            <a:pPr lvl="1"/>
            <a:r>
              <a:rPr lang="fr-FR" dirty="0" smtClean="0"/>
              <a:t>Tabac : «  </a:t>
            </a:r>
            <a:r>
              <a:rPr lang="fr-FR" dirty="0" smtClean="0"/>
              <a:t>fumer </a:t>
            </a:r>
            <a:r>
              <a:rPr lang="fr-FR" dirty="0" smtClean="0"/>
              <a:t>nuit gravement à la santé » </a:t>
            </a:r>
          </a:p>
          <a:p>
            <a:pPr lvl="1"/>
            <a:r>
              <a:rPr lang="fr-FR" dirty="0" smtClean="0"/>
              <a:t>Alcool : « à </a:t>
            </a:r>
            <a:r>
              <a:rPr lang="fr-FR" dirty="0" smtClean="0"/>
              <a:t>consommer </a:t>
            </a:r>
            <a:r>
              <a:rPr lang="fr-FR" dirty="0" smtClean="0"/>
              <a:t>avec modération »</a:t>
            </a:r>
            <a:endParaRPr lang="fr-F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Questionnements </a:t>
            </a:r>
            <a:endParaRPr lang="fr-FR" dirty="0"/>
          </a:p>
        </p:txBody>
      </p:sp>
      <p:sp>
        <p:nvSpPr>
          <p:cNvPr id="3" name="Espace réservé du contenu 2"/>
          <p:cNvSpPr>
            <a:spLocks noGrp="1"/>
          </p:cNvSpPr>
          <p:nvPr>
            <p:ph idx="1"/>
          </p:nvPr>
        </p:nvSpPr>
        <p:spPr/>
        <p:txBody>
          <a:bodyPr>
            <a:normAutofit fontScale="92500" lnSpcReduction="10000"/>
          </a:bodyPr>
          <a:lstStyle/>
          <a:p>
            <a:r>
              <a:rPr lang="fr-FR" dirty="0" smtClean="0"/>
              <a:t>Quelle stratégie </a:t>
            </a:r>
            <a:r>
              <a:rPr lang="fr-FR" dirty="0" smtClean="0"/>
              <a:t>adapter </a:t>
            </a:r>
            <a:r>
              <a:rPr lang="fr-FR" dirty="0" smtClean="0"/>
              <a:t>pour cibler au mieux les jeunes tout en prenant en compte leurs comportements </a:t>
            </a:r>
            <a:r>
              <a:rPr lang="fr-FR" dirty="0" smtClean="0"/>
              <a:t>hétéroclites?</a:t>
            </a:r>
            <a:endParaRPr lang="fr-FR" dirty="0" smtClean="0"/>
          </a:p>
          <a:p>
            <a:endParaRPr lang="fr-FR" dirty="0" smtClean="0"/>
          </a:p>
          <a:p>
            <a:r>
              <a:rPr lang="fr-FR" dirty="0" smtClean="0"/>
              <a:t>Peut-on définir précisément un stéréotype des étudiants?</a:t>
            </a:r>
          </a:p>
          <a:p>
            <a:endParaRPr lang="fr-FR" dirty="0" smtClean="0"/>
          </a:p>
          <a:p>
            <a:r>
              <a:rPr lang="fr-FR" dirty="0" smtClean="0"/>
              <a:t>Comment peut-on faire devenir les étudiants </a:t>
            </a:r>
            <a:r>
              <a:rPr lang="fr-FR" dirty="0" smtClean="0"/>
              <a:t>des consommateurs </a:t>
            </a:r>
            <a:r>
              <a:rPr lang="fr-FR" dirty="0" err="1" smtClean="0"/>
              <a:t>monomarque</a:t>
            </a:r>
            <a:r>
              <a:rPr lang="fr-FR" dirty="0" smtClean="0"/>
              <a:t>? </a:t>
            </a:r>
          </a:p>
          <a:p>
            <a:endParaRPr lang="fr-FR" dirty="0" smtClean="0"/>
          </a:p>
          <a:p>
            <a:endParaRPr lang="fr-F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Conclusion </a:t>
            </a:r>
            <a:endParaRPr lang="fr-FR" dirty="0"/>
          </a:p>
        </p:txBody>
      </p:sp>
      <p:sp>
        <p:nvSpPr>
          <p:cNvPr id="3" name="Espace réservé du contenu 2"/>
          <p:cNvSpPr>
            <a:spLocks noGrp="1"/>
          </p:cNvSpPr>
          <p:nvPr>
            <p:ph idx="1"/>
          </p:nvPr>
        </p:nvSpPr>
        <p:spPr/>
        <p:txBody>
          <a:bodyPr>
            <a:normAutofit lnSpcReduction="10000"/>
          </a:bodyPr>
          <a:lstStyle/>
          <a:p>
            <a:r>
              <a:rPr lang="fr-FR" dirty="0" smtClean="0"/>
              <a:t>Généralement, nous remarquons qu’il existe peu de produit </a:t>
            </a:r>
            <a:r>
              <a:rPr lang="fr-FR" dirty="0" smtClean="0"/>
              <a:t>adaptés </a:t>
            </a:r>
            <a:r>
              <a:rPr lang="fr-FR" dirty="0" smtClean="0"/>
              <a:t>seulement aux étudiants mais </a:t>
            </a:r>
            <a:r>
              <a:rPr lang="fr-FR" dirty="0" smtClean="0"/>
              <a:t>étendus </a:t>
            </a:r>
            <a:r>
              <a:rPr lang="fr-FR" dirty="0" smtClean="0"/>
              <a:t>à la cible des célibataires et jeunes. </a:t>
            </a:r>
            <a:endParaRPr lang="fr-FR" dirty="0" smtClean="0"/>
          </a:p>
          <a:p>
            <a:endParaRPr lang="fr-FR" dirty="0" smtClean="0"/>
          </a:p>
          <a:p>
            <a:r>
              <a:rPr lang="fr-FR" dirty="0" smtClean="0"/>
              <a:t>Cependant, les jeunes sont un segment attrayant à fort potentiel malgré leurs caractéristiques difficiles: versatile, exigeant et à la recherche de </a:t>
            </a:r>
            <a:r>
              <a:rPr lang="fr-FR" dirty="0" smtClean="0"/>
              <a:t>nouveauté  permanente.</a:t>
            </a:r>
            <a:endParaRPr lang="fr-F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Bibliographie </a:t>
            </a:r>
            <a:endParaRPr lang="fr-FR" dirty="0"/>
          </a:p>
        </p:txBody>
      </p:sp>
      <p:sp>
        <p:nvSpPr>
          <p:cNvPr id="3" name="Espace réservé du contenu 2"/>
          <p:cNvSpPr>
            <a:spLocks noGrp="1"/>
          </p:cNvSpPr>
          <p:nvPr>
            <p:ph idx="1"/>
          </p:nvPr>
        </p:nvSpPr>
        <p:spPr/>
        <p:txBody>
          <a:bodyPr>
            <a:normAutofit fontScale="92500" lnSpcReduction="20000"/>
          </a:bodyPr>
          <a:lstStyle/>
          <a:p>
            <a:r>
              <a:rPr lang="fr-FR" dirty="0" smtClean="0"/>
              <a:t>MERCATOR 8</a:t>
            </a:r>
            <a:r>
              <a:rPr lang="fr-FR" baseline="30000" dirty="0" smtClean="0"/>
              <a:t>ème</a:t>
            </a:r>
            <a:r>
              <a:rPr lang="fr-FR" dirty="0" smtClean="0"/>
              <a:t> édition</a:t>
            </a:r>
          </a:p>
          <a:p>
            <a:r>
              <a:rPr lang="fr-FR" dirty="0" smtClean="0"/>
              <a:t>Images Google </a:t>
            </a:r>
          </a:p>
          <a:p>
            <a:r>
              <a:rPr lang="fr-FR" dirty="0" smtClean="0"/>
              <a:t>Tarif-étudiant.com</a:t>
            </a:r>
          </a:p>
          <a:p>
            <a:r>
              <a:rPr lang="fr-FR" dirty="0" smtClean="0"/>
              <a:t>Google image</a:t>
            </a:r>
          </a:p>
          <a:p>
            <a:r>
              <a:rPr lang="fr-FR" dirty="0" smtClean="0"/>
              <a:t>Culture pub</a:t>
            </a:r>
          </a:p>
          <a:p>
            <a:r>
              <a:rPr lang="fr-FR" dirty="0" smtClean="0"/>
              <a:t>You tube </a:t>
            </a:r>
          </a:p>
          <a:p>
            <a:r>
              <a:rPr lang="fr-FR" dirty="0" smtClean="0"/>
              <a:t>E-marketing: </a:t>
            </a:r>
            <a:r>
              <a:rPr lang="fr-FR" dirty="0" smtClean="0">
                <a:hlinkClick r:id="rId2"/>
              </a:rPr>
              <a:t>http://www.e-marketing.fr/Marketing-Direct/Article/5-reperes-pour-apprehender-la-cible-jeune-13356-1.htm</a:t>
            </a:r>
            <a:r>
              <a:rPr lang="fr-FR" dirty="0" smtClean="0"/>
              <a:t> </a:t>
            </a:r>
          </a:p>
          <a:p>
            <a:r>
              <a:rPr lang="fr-FR" dirty="0" smtClean="0"/>
              <a:t>The </a:t>
            </a:r>
            <a:r>
              <a:rPr lang="fr-FR" dirty="0" err="1" smtClean="0"/>
              <a:t>telegraph</a:t>
            </a:r>
            <a:r>
              <a:rPr lang="fr-FR" dirty="0" smtClean="0"/>
              <a:t> : </a:t>
            </a:r>
            <a:r>
              <a:rPr lang="fr-FR" dirty="0" smtClean="0">
                <a:hlinkClick r:id="rId3"/>
              </a:rPr>
              <a:t>www.telegraph.co.uk</a:t>
            </a:r>
            <a:endParaRPr lang="fr-FR" dirty="0" smtClean="0"/>
          </a:p>
          <a:p>
            <a:endParaRPr lang="fr-FR" dirty="0"/>
          </a:p>
        </p:txBody>
      </p:sp>
    </p:spTree>
    <p:extLst>
      <p:ext uri="{BB962C8B-B14F-4D97-AF65-F5344CB8AC3E}">
        <p14:creationId xmlns:p14="http://schemas.microsoft.com/office/powerpoint/2010/main" val="12466661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2"/>
          <p:cNvSpPr>
            <a:spLocks noChangeArrowheads="1"/>
          </p:cNvSpPr>
          <p:nvPr/>
        </p:nvSpPr>
        <p:spPr bwMode="auto">
          <a:xfrm>
            <a:off x="3071813" y="3357563"/>
            <a:ext cx="2800350" cy="1214437"/>
          </a:xfrm>
          <a:prstGeom prst="ellipse">
            <a:avLst/>
          </a:prstGeom>
          <a:solidFill>
            <a:srgbClr val="FFFFFF"/>
          </a:solidFill>
          <a:ln w="9525">
            <a:solidFill>
              <a:srgbClr val="000000"/>
            </a:solidFill>
            <a:round/>
            <a:headEnd/>
            <a:tailEnd/>
          </a:ln>
        </p:spPr>
        <p:txBody>
          <a:bodyPr/>
          <a:lstStyle/>
          <a:p>
            <a:pPr algn="ctr"/>
            <a:r>
              <a:rPr lang="fr-FR" sz="1800" dirty="0">
                <a:solidFill>
                  <a:schemeClr val="bg1"/>
                </a:solidFill>
              </a:rPr>
              <a:t>Comment séduire la cible des </a:t>
            </a:r>
            <a:r>
              <a:rPr lang="fr-FR" sz="1800" dirty="0" smtClean="0">
                <a:solidFill>
                  <a:schemeClr val="bg1"/>
                </a:solidFill>
              </a:rPr>
              <a:t>jeunes?</a:t>
            </a:r>
            <a:endParaRPr lang="fr-FR" sz="1800" dirty="0">
              <a:solidFill>
                <a:schemeClr val="bg1"/>
              </a:solidFill>
            </a:endParaRPr>
          </a:p>
        </p:txBody>
      </p:sp>
      <p:sp>
        <p:nvSpPr>
          <p:cNvPr id="5" name="Ellipse 4"/>
          <p:cNvSpPr/>
          <p:nvPr/>
        </p:nvSpPr>
        <p:spPr>
          <a:xfrm>
            <a:off x="142874" y="3500438"/>
            <a:ext cx="2844950" cy="1143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1800" dirty="0">
                <a:hlinkClick r:id="rId2" action="ppaction://hlinksldjump"/>
              </a:rPr>
              <a:t>Communication</a:t>
            </a:r>
            <a:endParaRPr lang="fr-FR" sz="1800" dirty="0"/>
          </a:p>
        </p:txBody>
      </p:sp>
      <p:sp>
        <p:nvSpPr>
          <p:cNvPr id="6" name="Ellipse 5"/>
          <p:cNvSpPr/>
          <p:nvPr/>
        </p:nvSpPr>
        <p:spPr>
          <a:xfrm>
            <a:off x="6286500" y="3500438"/>
            <a:ext cx="2571750" cy="1143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800" dirty="0">
                <a:solidFill>
                  <a:schemeClr val="bg1"/>
                </a:solidFill>
              </a:rPr>
              <a:t>Qui sont les </a:t>
            </a:r>
            <a:r>
              <a:rPr lang="fr-FR" sz="1800" dirty="0" smtClean="0">
                <a:solidFill>
                  <a:schemeClr val="bg1"/>
                </a:solidFill>
                <a:hlinkClick r:id="rId3" action="ppaction://hlinksldjump"/>
              </a:rPr>
              <a:t>jeunes</a:t>
            </a:r>
            <a:r>
              <a:rPr lang="fr-FR" sz="1800" dirty="0" smtClean="0">
                <a:solidFill>
                  <a:srgbClr val="FFFFFF"/>
                </a:solidFill>
              </a:rPr>
              <a:t> </a:t>
            </a:r>
            <a:r>
              <a:rPr lang="fr-FR" sz="1800" dirty="0">
                <a:solidFill>
                  <a:srgbClr val="FFFFFF"/>
                </a:solidFill>
              </a:rPr>
              <a:t>?</a:t>
            </a:r>
          </a:p>
        </p:txBody>
      </p:sp>
      <p:sp>
        <p:nvSpPr>
          <p:cNvPr id="7" name="Ellipse 6"/>
          <p:cNvSpPr/>
          <p:nvPr/>
        </p:nvSpPr>
        <p:spPr>
          <a:xfrm>
            <a:off x="3286125" y="5286375"/>
            <a:ext cx="2571750" cy="12858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1800" dirty="0"/>
              <a:t>Circuits de </a:t>
            </a:r>
            <a:r>
              <a:rPr lang="fr-FR" sz="1800" dirty="0">
                <a:hlinkClick r:id="rId4" action="ppaction://hlinksldjump"/>
              </a:rPr>
              <a:t>distribution</a:t>
            </a:r>
            <a:endParaRPr lang="fr-FR" sz="1800" dirty="0"/>
          </a:p>
        </p:txBody>
      </p:sp>
      <p:sp>
        <p:nvSpPr>
          <p:cNvPr id="8" name="Ellipse 7"/>
          <p:cNvSpPr/>
          <p:nvPr/>
        </p:nvSpPr>
        <p:spPr>
          <a:xfrm>
            <a:off x="3286125" y="1428750"/>
            <a:ext cx="2500313" cy="14287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1800" dirty="0"/>
              <a:t>Conception de l’</a:t>
            </a:r>
            <a:r>
              <a:rPr lang="fr-FR" sz="1800" dirty="0">
                <a:hlinkClick r:id="rId5" action="ppaction://hlinksldjump"/>
              </a:rPr>
              <a:t>offre</a:t>
            </a:r>
            <a:endParaRPr lang="fr-FR" sz="1800" dirty="0"/>
          </a:p>
        </p:txBody>
      </p:sp>
      <p:sp>
        <p:nvSpPr>
          <p:cNvPr id="9" name="ZoneTexte 10"/>
          <p:cNvSpPr txBox="1">
            <a:spLocks noChangeArrowheads="1"/>
          </p:cNvSpPr>
          <p:nvPr/>
        </p:nvSpPr>
        <p:spPr bwMode="auto">
          <a:xfrm>
            <a:off x="214313" y="2714625"/>
            <a:ext cx="1443037" cy="369888"/>
          </a:xfrm>
          <a:prstGeom prst="rect">
            <a:avLst/>
          </a:prstGeom>
          <a:noFill/>
          <a:ln w="9525">
            <a:noFill/>
            <a:miter lim="800000"/>
            <a:headEnd/>
            <a:tailEnd/>
          </a:ln>
        </p:spPr>
        <p:txBody>
          <a:bodyPr wrap="none">
            <a:spAutoFit/>
          </a:bodyPr>
          <a:lstStyle/>
          <a:p>
            <a:r>
              <a:rPr lang="fr-FR" sz="1800"/>
              <a:t>Les messages</a:t>
            </a:r>
          </a:p>
        </p:txBody>
      </p:sp>
      <p:sp>
        <p:nvSpPr>
          <p:cNvPr id="10" name="ZoneTexte 11"/>
          <p:cNvSpPr txBox="1">
            <a:spLocks noChangeArrowheads="1"/>
          </p:cNvSpPr>
          <p:nvPr/>
        </p:nvSpPr>
        <p:spPr bwMode="auto">
          <a:xfrm>
            <a:off x="2000250" y="2786063"/>
            <a:ext cx="1216025" cy="369887"/>
          </a:xfrm>
          <a:prstGeom prst="rect">
            <a:avLst/>
          </a:prstGeom>
          <a:noFill/>
          <a:ln w="9525">
            <a:noFill/>
            <a:miter lim="800000"/>
            <a:headEnd/>
            <a:tailEnd/>
          </a:ln>
        </p:spPr>
        <p:txBody>
          <a:bodyPr wrap="none">
            <a:spAutoFit/>
          </a:bodyPr>
          <a:lstStyle/>
          <a:p>
            <a:r>
              <a:rPr lang="fr-FR" sz="1800"/>
              <a:t>Les médias</a:t>
            </a:r>
          </a:p>
        </p:txBody>
      </p:sp>
      <p:sp>
        <p:nvSpPr>
          <p:cNvPr id="11" name="ZoneTexte 12"/>
          <p:cNvSpPr txBox="1">
            <a:spLocks noChangeArrowheads="1"/>
          </p:cNvSpPr>
          <p:nvPr/>
        </p:nvSpPr>
        <p:spPr bwMode="auto">
          <a:xfrm>
            <a:off x="1143000" y="1571625"/>
            <a:ext cx="974725" cy="369888"/>
          </a:xfrm>
          <a:prstGeom prst="rect">
            <a:avLst/>
          </a:prstGeom>
          <a:noFill/>
          <a:ln w="9525">
            <a:noFill/>
            <a:miter lim="800000"/>
            <a:headEnd/>
            <a:tailEnd/>
          </a:ln>
        </p:spPr>
        <p:txBody>
          <a:bodyPr wrap="none">
            <a:spAutoFit/>
          </a:bodyPr>
          <a:lstStyle/>
          <a:p>
            <a:r>
              <a:rPr lang="fr-FR" sz="1800"/>
              <a:t>Discours</a:t>
            </a:r>
          </a:p>
        </p:txBody>
      </p:sp>
      <p:sp>
        <p:nvSpPr>
          <p:cNvPr id="12" name="ZoneTexte 13"/>
          <p:cNvSpPr txBox="1">
            <a:spLocks noChangeArrowheads="1"/>
          </p:cNvSpPr>
          <p:nvPr/>
        </p:nvSpPr>
        <p:spPr bwMode="auto">
          <a:xfrm>
            <a:off x="71438" y="1571625"/>
            <a:ext cx="520700" cy="369888"/>
          </a:xfrm>
          <a:prstGeom prst="rect">
            <a:avLst/>
          </a:prstGeom>
          <a:noFill/>
          <a:ln w="9525">
            <a:noFill/>
            <a:miter lim="800000"/>
            <a:headEnd/>
            <a:tailEnd/>
          </a:ln>
        </p:spPr>
        <p:txBody>
          <a:bodyPr wrap="none">
            <a:spAutoFit/>
          </a:bodyPr>
          <a:lstStyle/>
          <a:p>
            <a:r>
              <a:rPr lang="fr-FR" sz="1800"/>
              <a:t>Ton</a:t>
            </a:r>
          </a:p>
        </p:txBody>
      </p:sp>
      <p:cxnSp>
        <p:nvCxnSpPr>
          <p:cNvPr id="13" name="Connecteur droit avec flèche 12"/>
          <p:cNvCxnSpPr/>
          <p:nvPr/>
        </p:nvCxnSpPr>
        <p:spPr>
          <a:xfrm rot="16200000" flipV="1">
            <a:off x="214313" y="2286000"/>
            <a:ext cx="642937" cy="2143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Connecteur droit avec flèche 13"/>
          <p:cNvCxnSpPr/>
          <p:nvPr/>
        </p:nvCxnSpPr>
        <p:spPr>
          <a:xfrm rot="5400000" flipH="1" flipV="1">
            <a:off x="892969" y="2250282"/>
            <a:ext cx="642937" cy="2857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ZoneTexte 14"/>
          <p:cNvSpPr txBox="1">
            <a:spLocks noChangeArrowheads="1"/>
          </p:cNvSpPr>
          <p:nvPr/>
        </p:nvSpPr>
        <p:spPr bwMode="auto">
          <a:xfrm>
            <a:off x="2286000" y="428625"/>
            <a:ext cx="1428750" cy="646113"/>
          </a:xfrm>
          <a:prstGeom prst="rect">
            <a:avLst/>
          </a:prstGeom>
          <a:noFill/>
          <a:ln w="9525">
            <a:noFill/>
            <a:miter lim="800000"/>
            <a:headEnd/>
            <a:tailEnd/>
          </a:ln>
        </p:spPr>
        <p:txBody>
          <a:bodyPr>
            <a:spAutoFit/>
          </a:bodyPr>
          <a:lstStyle/>
          <a:p>
            <a:r>
              <a:rPr lang="fr-FR" sz="1800"/>
              <a:t>Tendances actuelles</a:t>
            </a:r>
          </a:p>
        </p:txBody>
      </p:sp>
      <p:sp>
        <p:nvSpPr>
          <p:cNvPr id="16" name="ZoneTexte 16"/>
          <p:cNvSpPr txBox="1">
            <a:spLocks noChangeArrowheads="1"/>
          </p:cNvSpPr>
          <p:nvPr/>
        </p:nvSpPr>
        <p:spPr bwMode="auto">
          <a:xfrm>
            <a:off x="3786188" y="214313"/>
            <a:ext cx="1428750" cy="646112"/>
          </a:xfrm>
          <a:prstGeom prst="rect">
            <a:avLst/>
          </a:prstGeom>
          <a:noFill/>
          <a:ln w="9525">
            <a:noFill/>
            <a:miter lim="800000"/>
            <a:headEnd/>
            <a:tailEnd/>
          </a:ln>
        </p:spPr>
        <p:txBody>
          <a:bodyPr>
            <a:spAutoFit/>
          </a:bodyPr>
          <a:lstStyle/>
          <a:p>
            <a:r>
              <a:rPr lang="fr-FR" sz="1800"/>
              <a:t>Créneaux porteurs</a:t>
            </a:r>
          </a:p>
        </p:txBody>
      </p:sp>
      <p:sp>
        <p:nvSpPr>
          <p:cNvPr id="17" name="ZoneTexte 18"/>
          <p:cNvSpPr txBox="1">
            <a:spLocks noChangeArrowheads="1"/>
          </p:cNvSpPr>
          <p:nvPr/>
        </p:nvSpPr>
        <p:spPr bwMode="auto">
          <a:xfrm>
            <a:off x="5148064" y="548680"/>
            <a:ext cx="2451124" cy="369332"/>
          </a:xfrm>
          <a:prstGeom prst="rect">
            <a:avLst/>
          </a:prstGeom>
          <a:noFill/>
          <a:ln w="9525">
            <a:noFill/>
            <a:miter lim="800000"/>
            <a:headEnd/>
            <a:tailEnd/>
          </a:ln>
        </p:spPr>
        <p:txBody>
          <a:bodyPr wrap="square">
            <a:spAutoFit/>
          </a:bodyPr>
          <a:lstStyle/>
          <a:p>
            <a:r>
              <a:rPr lang="fr-FR" sz="1800" dirty="0"/>
              <a:t>Offres situationnelles</a:t>
            </a:r>
          </a:p>
        </p:txBody>
      </p:sp>
      <p:cxnSp>
        <p:nvCxnSpPr>
          <p:cNvPr id="18" name="Connecteur droit avec flèche 17"/>
          <p:cNvCxnSpPr>
            <a:stCxn id="8" idx="0"/>
            <a:endCxn id="16" idx="2"/>
          </p:cNvCxnSpPr>
          <p:nvPr/>
        </p:nvCxnSpPr>
        <p:spPr>
          <a:xfrm rot="16200000" flipV="1">
            <a:off x="4234656" y="1126332"/>
            <a:ext cx="568325" cy="365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Connecteur droit avec flèche 18"/>
          <p:cNvCxnSpPr/>
          <p:nvPr/>
        </p:nvCxnSpPr>
        <p:spPr>
          <a:xfrm rot="16200000" flipV="1">
            <a:off x="3321844" y="1107281"/>
            <a:ext cx="571500" cy="3571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Connecteur droit avec flèche 19"/>
          <p:cNvCxnSpPr/>
          <p:nvPr/>
        </p:nvCxnSpPr>
        <p:spPr>
          <a:xfrm rot="5400000" flipH="1" flipV="1">
            <a:off x="5179219" y="1035844"/>
            <a:ext cx="428625" cy="3571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Connecteur droit 20"/>
          <p:cNvCxnSpPr/>
          <p:nvPr/>
        </p:nvCxnSpPr>
        <p:spPr>
          <a:xfrm rot="16200000" flipH="1">
            <a:off x="785813" y="3214688"/>
            <a:ext cx="357187" cy="71437"/>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Connecteur droit 21"/>
          <p:cNvCxnSpPr/>
          <p:nvPr/>
        </p:nvCxnSpPr>
        <p:spPr>
          <a:xfrm rot="5400000">
            <a:off x="2000250" y="3214688"/>
            <a:ext cx="357188" cy="214312"/>
          </a:xfrm>
          <a:prstGeom prst="line">
            <a:avLst/>
          </a:prstGeom>
        </p:spPr>
        <p:style>
          <a:lnRef idx="1">
            <a:schemeClr val="accent1"/>
          </a:lnRef>
          <a:fillRef idx="0">
            <a:schemeClr val="accent1"/>
          </a:fillRef>
          <a:effectRef idx="0">
            <a:schemeClr val="accent1"/>
          </a:effectRef>
          <a:fontRef idx="minor">
            <a:schemeClr val="tx1"/>
          </a:fontRef>
        </p:style>
      </p:cxnSp>
      <p:sp>
        <p:nvSpPr>
          <p:cNvPr id="23" name="ZoneTexte 43"/>
          <p:cNvSpPr txBox="1">
            <a:spLocks noChangeArrowheads="1"/>
          </p:cNvSpPr>
          <p:nvPr/>
        </p:nvSpPr>
        <p:spPr bwMode="auto">
          <a:xfrm>
            <a:off x="6072188" y="1214438"/>
            <a:ext cx="2532260" cy="646112"/>
          </a:xfrm>
          <a:prstGeom prst="rect">
            <a:avLst/>
          </a:prstGeom>
          <a:noFill/>
          <a:ln w="9525">
            <a:noFill/>
            <a:miter lim="800000"/>
            <a:headEnd/>
            <a:tailEnd/>
          </a:ln>
        </p:spPr>
        <p:txBody>
          <a:bodyPr wrap="square">
            <a:spAutoFit/>
          </a:bodyPr>
          <a:lstStyle/>
          <a:p>
            <a:r>
              <a:rPr lang="fr-FR" sz="1800" dirty="0"/>
              <a:t>Relance d’un nouveau produit</a:t>
            </a:r>
          </a:p>
        </p:txBody>
      </p:sp>
      <p:cxnSp>
        <p:nvCxnSpPr>
          <p:cNvPr id="24" name="Connecteur droit avec flèche 23"/>
          <p:cNvCxnSpPr/>
          <p:nvPr/>
        </p:nvCxnSpPr>
        <p:spPr>
          <a:xfrm flipV="1">
            <a:off x="5572125" y="1500188"/>
            <a:ext cx="500063" cy="2857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5" name="ZoneTexte 52"/>
          <p:cNvSpPr txBox="1">
            <a:spLocks noChangeArrowheads="1"/>
          </p:cNvSpPr>
          <p:nvPr/>
        </p:nvSpPr>
        <p:spPr bwMode="auto">
          <a:xfrm>
            <a:off x="6286500" y="2000250"/>
            <a:ext cx="1714500" cy="646113"/>
          </a:xfrm>
          <a:prstGeom prst="rect">
            <a:avLst/>
          </a:prstGeom>
          <a:noFill/>
          <a:ln w="9525">
            <a:noFill/>
            <a:miter lim="800000"/>
            <a:headEnd/>
            <a:tailEnd/>
          </a:ln>
        </p:spPr>
        <p:txBody>
          <a:bodyPr>
            <a:spAutoFit/>
          </a:bodyPr>
          <a:lstStyle/>
          <a:p>
            <a:r>
              <a:rPr lang="fr-FR" sz="1800"/>
              <a:t>Critères essentiels</a:t>
            </a:r>
          </a:p>
        </p:txBody>
      </p:sp>
      <p:cxnSp>
        <p:nvCxnSpPr>
          <p:cNvPr id="26" name="Connecteur droit avec flèche 25"/>
          <p:cNvCxnSpPr>
            <a:endCxn id="25" idx="1"/>
          </p:cNvCxnSpPr>
          <p:nvPr/>
        </p:nvCxnSpPr>
        <p:spPr>
          <a:xfrm>
            <a:off x="5715000" y="2071688"/>
            <a:ext cx="571500" cy="2524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2"/>
          <p:cNvSpPr>
            <a:spLocks noChangeArrowheads="1"/>
          </p:cNvSpPr>
          <p:nvPr/>
        </p:nvSpPr>
        <p:spPr bwMode="auto">
          <a:xfrm>
            <a:off x="3071813" y="2214563"/>
            <a:ext cx="2800350" cy="1214437"/>
          </a:xfrm>
          <a:prstGeom prst="ellipse">
            <a:avLst/>
          </a:prstGeom>
          <a:solidFill>
            <a:schemeClr val="accent1"/>
          </a:solidFill>
          <a:ln w="9525">
            <a:solidFill>
              <a:srgbClr val="000000"/>
            </a:solidFill>
            <a:round/>
            <a:headEnd/>
            <a:tailEnd/>
          </a:ln>
        </p:spPr>
        <p:txBody>
          <a:bodyPr/>
          <a:lstStyle/>
          <a:p>
            <a:endParaRPr lang="fr-FR" sz="1800"/>
          </a:p>
        </p:txBody>
      </p:sp>
      <p:sp>
        <p:nvSpPr>
          <p:cNvPr id="5" name="Text Box 3"/>
          <p:cNvSpPr txBox="1">
            <a:spLocks noChangeArrowheads="1"/>
          </p:cNvSpPr>
          <p:nvPr/>
        </p:nvSpPr>
        <p:spPr bwMode="auto">
          <a:xfrm>
            <a:off x="1691680" y="4869160"/>
            <a:ext cx="885825" cy="492125"/>
          </a:xfrm>
          <a:prstGeom prst="rect">
            <a:avLst/>
          </a:prstGeom>
          <a:solidFill>
            <a:srgbClr val="FFFFFF"/>
          </a:solidFill>
          <a:ln w="9525">
            <a:noFill/>
            <a:miter lim="800000"/>
            <a:headEnd/>
            <a:tailEnd/>
          </a:ln>
        </p:spPr>
        <p:txBody>
          <a:bodyPr/>
          <a:lstStyle/>
          <a:p>
            <a:pPr>
              <a:spcAft>
                <a:spcPts val="1000"/>
              </a:spcAft>
            </a:pPr>
            <a:r>
              <a:rPr lang="fr-FR" sz="1200" dirty="0">
                <a:solidFill>
                  <a:schemeClr val="bg1"/>
                </a:solidFill>
                <a:latin typeface="Calibri" pitchFamily="34" charset="0"/>
                <a:cs typeface="Arial" charset="0"/>
              </a:rPr>
              <a:t>Praticité du produit</a:t>
            </a:r>
            <a:endParaRPr lang="fr-FR" sz="1200" dirty="0">
              <a:solidFill>
                <a:schemeClr val="bg1"/>
              </a:solidFill>
              <a:latin typeface="Arial" charset="0"/>
              <a:cs typeface="Arial" charset="0"/>
            </a:endParaRPr>
          </a:p>
        </p:txBody>
      </p:sp>
      <p:sp>
        <p:nvSpPr>
          <p:cNvPr id="6" name="Text Box 4"/>
          <p:cNvSpPr txBox="1">
            <a:spLocks noChangeArrowheads="1"/>
          </p:cNvSpPr>
          <p:nvPr/>
        </p:nvSpPr>
        <p:spPr bwMode="auto">
          <a:xfrm>
            <a:off x="539552" y="4869160"/>
            <a:ext cx="935038" cy="492125"/>
          </a:xfrm>
          <a:prstGeom prst="rect">
            <a:avLst/>
          </a:prstGeom>
          <a:solidFill>
            <a:srgbClr val="FFFFFF"/>
          </a:solidFill>
          <a:ln w="9525">
            <a:noFill/>
            <a:miter lim="800000"/>
            <a:headEnd/>
            <a:tailEnd/>
          </a:ln>
        </p:spPr>
        <p:txBody>
          <a:bodyPr/>
          <a:lstStyle/>
          <a:p>
            <a:pPr>
              <a:spcAft>
                <a:spcPts val="1000"/>
              </a:spcAft>
            </a:pPr>
            <a:r>
              <a:rPr lang="fr-FR" sz="1200" dirty="0">
                <a:solidFill>
                  <a:schemeClr val="bg1"/>
                </a:solidFill>
                <a:latin typeface="Calibri" pitchFamily="34" charset="0"/>
                <a:cs typeface="Arial" charset="0"/>
              </a:rPr>
              <a:t>Budget plus élevé</a:t>
            </a:r>
            <a:endParaRPr lang="fr-FR" sz="1200" dirty="0">
              <a:solidFill>
                <a:schemeClr val="bg1"/>
              </a:solidFill>
              <a:latin typeface="Arial" charset="0"/>
              <a:cs typeface="Arial" charset="0"/>
            </a:endParaRPr>
          </a:p>
        </p:txBody>
      </p:sp>
      <p:sp>
        <p:nvSpPr>
          <p:cNvPr id="7" name="Text Box 5"/>
          <p:cNvSpPr txBox="1">
            <a:spLocks noChangeArrowheads="1"/>
          </p:cNvSpPr>
          <p:nvPr/>
        </p:nvSpPr>
        <p:spPr bwMode="auto">
          <a:xfrm>
            <a:off x="1979713" y="2857500"/>
            <a:ext cx="1008112" cy="339725"/>
          </a:xfrm>
          <a:prstGeom prst="rect">
            <a:avLst/>
          </a:prstGeom>
          <a:solidFill>
            <a:srgbClr val="FFFFFF"/>
          </a:solidFill>
          <a:ln w="9525">
            <a:solidFill>
              <a:schemeClr val="tx1"/>
            </a:solidFill>
            <a:miter lim="800000"/>
            <a:headEnd/>
            <a:tailEnd/>
          </a:ln>
        </p:spPr>
        <p:txBody>
          <a:bodyPr/>
          <a:lstStyle/>
          <a:p>
            <a:pPr>
              <a:spcAft>
                <a:spcPts val="1000"/>
              </a:spcAft>
            </a:pPr>
            <a:r>
              <a:rPr lang="fr-FR" sz="1200" dirty="0" smtClean="0">
                <a:solidFill>
                  <a:schemeClr val="bg1"/>
                </a:solidFill>
                <a:latin typeface="Calibri" pitchFamily="34" charset="0"/>
                <a:cs typeface="Arial" charset="0"/>
              </a:rPr>
              <a:t>Esprit jeune</a:t>
            </a:r>
            <a:endParaRPr lang="fr-FR" sz="1200" dirty="0">
              <a:solidFill>
                <a:schemeClr val="bg1"/>
              </a:solidFill>
              <a:latin typeface="Arial" charset="0"/>
              <a:cs typeface="Arial" charset="0"/>
            </a:endParaRPr>
          </a:p>
        </p:txBody>
      </p:sp>
      <p:sp>
        <p:nvSpPr>
          <p:cNvPr id="8" name="Text Box 6"/>
          <p:cNvSpPr txBox="1">
            <a:spLocks noChangeArrowheads="1"/>
          </p:cNvSpPr>
          <p:nvPr/>
        </p:nvSpPr>
        <p:spPr bwMode="auto">
          <a:xfrm>
            <a:off x="2987825" y="836712"/>
            <a:ext cx="1222226" cy="501551"/>
          </a:xfrm>
          <a:prstGeom prst="rect">
            <a:avLst/>
          </a:prstGeom>
          <a:solidFill>
            <a:srgbClr val="FFFFFF"/>
          </a:solidFill>
          <a:ln w="9525">
            <a:noFill/>
            <a:miter lim="800000"/>
            <a:headEnd/>
            <a:tailEnd/>
          </a:ln>
        </p:spPr>
        <p:txBody>
          <a:bodyPr/>
          <a:lstStyle/>
          <a:p>
            <a:pPr>
              <a:spcAft>
                <a:spcPts val="1000"/>
              </a:spcAft>
            </a:pPr>
            <a:r>
              <a:rPr lang="fr-FR" sz="1200" dirty="0" smtClean="0">
                <a:solidFill>
                  <a:schemeClr val="bg1"/>
                </a:solidFill>
                <a:latin typeface="Calibri" pitchFamily="34" charset="0"/>
                <a:cs typeface="Arial" charset="0"/>
              </a:rPr>
              <a:t>Vivent chez leurs parents</a:t>
            </a:r>
            <a:endParaRPr lang="fr-FR" sz="1200" dirty="0">
              <a:solidFill>
                <a:schemeClr val="bg1"/>
              </a:solidFill>
              <a:latin typeface="Arial" charset="0"/>
              <a:cs typeface="Arial" charset="0"/>
            </a:endParaRPr>
          </a:p>
        </p:txBody>
      </p:sp>
      <p:sp>
        <p:nvSpPr>
          <p:cNvPr id="9" name="Text Box 7"/>
          <p:cNvSpPr txBox="1">
            <a:spLocks noChangeArrowheads="1"/>
          </p:cNvSpPr>
          <p:nvPr/>
        </p:nvSpPr>
        <p:spPr bwMode="auto">
          <a:xfrm>
            <a:off x="4291012" y="476672"/>
            <a:ext cx="1433116" cy="861591"/>
          </a:xfrm>
          <a:prstGeom prst="rect">
            <a:avLst/>
          </a:prstGeom>
          <a:solidFill>
            <a:srgbClr val="FFFFFF"/>
          </a:solidFill>
          <a:ln w="9525">
            <a:noFill/>
            <a:miter lim="800000"/>
            <a:headEnd/>
            <a:tailEnd/>
          </a:ln>
        </p:spPr>
        <p:txBody>
          <a:bodyPr/>
          <a:lstStyle/>
          <a:p>
            <a:pPr algn="ctr">
              <a:spcAft>
                <a:spcPts val="1000"/>
              </a:spcAft>
            </a:pPr>
            <a:r>
              <a:rPr lang="fr-FR" sz="1200" dirty="0" smtClean="0">
                <a:solidFill>
                  <a:schemeClr val="bg1"/>
                </a:solidFill>
                <a:latin typeface="Calibri" pitchFamily="34" charset="0"/>
                <a:cs typeface="Arial" charset="0"/>
              </a:rPr>
              <a:t>On leur propre indépendance, vivent dans un appartement</a:t>
            </a:r>
            <a:endParaRPr lang="fr-FR" sz="1200" dirty="0">
              <a:solidFill>
                <a:schemeClr val="bg1"/>
              </a:solidFill>
              <a:latin typeface="Arial" charset="0"/>
              <a:cs typeface="Arial" charset="0"/>
            </a:endParaRPr>
          </a:p>
        </p:txBody>
      </p:sp>
      <p:sp>
        <p:nvSpPr>
          <p:cNvPr id="10" name="Text Box 8"/>
          <p:cNvSpPr txBox="1">
            <a:spLocks noChangeArrowheads="1"/>
          </p:cNvSpPr>
          <p:nvPr/>
        </p:nvSpPr>
        <p:spPr bwMode="auto">
          <a:xfrm>
            <a:off x="2411761" y="5715000"/>
            <a:ext cx="1368152" cy="522312"/>
          </a:xfrm>
          <a:prstGeom prst="rect">
            <a:avLst/>
          </a:prstGeom>
          <a:solidFill>
            <a:srgbClr val="FFFFFF"/>
          </a:solidFill>
          <a:ln w="9525">
            <a:noFill/>
            <a:miter lim="800000"/>
            <a:headEnd/>
            <a:tailEnd/>
          </a:ln>
        </p:spPr>
        <p:txBody>
          <a:bodyPr/>
          <a:lstStyle/>
          <a:p>
            <a:pPr algn="ctr">
              <a:spcAft>
                <a:spcPts val="1000"/>
              </a:spcAft>
            </a:pPr>
            <a:r>
              <a:rPr lang="fr-FR" sz="1200" dirty="0">
                <a:solidFill>
                  <a:schemeClr val="bg1"/>
                </a:solidFill>
              </a:rPr>
              <a:t>Consommation plus réfléchie </a:t>
            </a:r>
          </a:p>
        </p:txBody>
      </p:sp>
      <p:sp>
        <p:nvSpPr>
          <p:cNvPr id="11" name="Text Box 9"/>
          <p:cNvSpPr txBox="1">
            <a:spLocks noChangeArrowheads="1"/>
          </p:cNvSpPr>
          <p:nvPr/>
        </p:nvSpPr>
        <p:spPr bwMode="auto">
          <a:xfrm>
            <a:off x="3857624" y="5715000"/>
            <a:ext cx="1722487" cy="522312"/>
          </a:xfrm>
          <a:prstGeom prst="rect">
            <a:avLst/>
          </a:prstGeom>
          <a:solidFill>
            <a:srgbClr val="FFFFFF"/>
          </a:solidFill>
          <a:ln w="9525">
            <a:noFill/>
            <a:miter lim="800000"/>
            <a:headEnd/>
            <a:tailEnd/>
          </a:ln>
        </p:spPr>
        <p:txBody>
          <a:bodyPr/>
          <a:lstStyle/>
          <a:p>
            <a:pPr algn="ctr">
              <a:spcAft>
                <a:spcPts val="1000"/>
              </a:spcAft>
            </a:pPr>
            <a:r>
              <a:rPr lang="fr-FR" sz="1200" dirty="0">
                <a:solidFill>
                  <a:schemeClr val="bg1"/>
                </a:solidFill>
              </a:rPr>
              <a:t>Disponibilité mentale face à l’information</a:t>
            </a:r>
          </a:p>
        </p:txBody>
      </p:sp>
      <p:sp>
        <p:nvSpPr>
          <p:cNvPr id="12" name="Text Box 12"/>
          <p:cNvSpPr txBox="1">
            <a:spLocks noChangeArrowheads="1"/>
          </p:cNvSpPr>
          <p:nvPr/>
        </p:nvSpPr>
        <p:spPr bwMode="auto">
          <a:xfrm>
            <a:off x="6072188" y="3071813"/>
            <a:ext cx="1398587" cy="503237"/>
          </a:xfrm>
          <a:prstGeom prst="rect">
            <a:avLst/>
          </a:prstGeom>
          <a:solidFill>
            <a:srgbClr val="FFFFFF"/>
          </a:solidFill>
          <a:ln w="9525">
            <a:solidFill>
              <a:schemeClr val="tx1"/>
            </a:solidFill>
            <a:miter lim="800000"/>
            <a:headEnd/>
            <a:tailEnd/>
          </a:ln>
        </p:spPr>
        <p:txBody>
          <a:bodyPr/>
          <a:lstStyle/>
          <a:p>
            <a:pPr algn="ctr">
              <a:spcAft>
                <a:spcPts val="1000"/>
              </a:spcAft>
            </a:pPr>
            <a:r>
              <a:rPr lang="fr-FR" sz="1200" dirty="0">
                <a:solidFill>
                  <a:schemeClr val="bg1"/>
                </a:solidFill>
                <a:latin typeface="Calibri" pitchFamily="34" charset="0"/>
                <a:cs typeface="Arial" charset="0"/>
              </a:rPr>
              <a:t>En moyenne entre </a:t>
            </a:r>
            <a:r>
              <a:rPr lang="fr-FR" sz="1200" dirty="0" smtClean="0">
                <a:solidFill>
                  <a:schemeClr val="bg1"/>
                </a:solidFill>
                <a:latin typeface="Calibri" pitchFamily="34" charset="0"/>
                <a:cs typeface="Arial" charset="0"/>
              </a:rPr>
              <a:t>18 </a:t>
            </a:r>
            <a:r>
              <a:rPr lang="fr-FR" sz="1200" dirty="0">
                <a:solidFill>
                  <a:schemeClr val="bg1"/>
                </a:solidFill>
                <a:latin typeface="Calibri" pitchFamily="34" charset="0"/>
                <a:cs typeface="Arial" charset="0"/>
              </a:rPr>
              <a:t>et </a:t>
            </a:r>
            <a:r>
              <a:rPr lang="fr-FR" sz="1200" dirty="0" smtClean="0">
                <a:solidFill>
                  <a:schemeClr val="bg1"/>
                </a:solidFill>
                <a:latin typeface="Calibri" pitchFamily="34" charset="0"/>
                <a:cs typeface="Arial" charset="0"/>
              </a:rPr>
              <a:t>25 </a:t>
            </a:r>
            <a:r>
              <a:rPr lang="fr-FR" sz="1200" dirty="0">
                <a:solidFill>
                  <a:schemeClr val="bg1"/>
                </a:solidFill>
                <a:latin typeface="Calibri" pitchFamily="34" charset="0"/>
                <a:cs typeface="Arial" charset="0"/>
              </a:rPr>
              <a:t>ans</a:t>
            </a:r>
            <a:endParaRPr lang="fr-FR" sz="1200" dirty="0">
              <a:solidFill>
                <a:schemeClr val="bg1"/>
              </a:solidFill>
              <a:latin typeface="Arial" charset="0"/>
              <a:cs typeface="Arial" charset="0"/>
            </a:endParaRPr>
          </a:p>
        </p:txBody>
      </p:sp>
      <p:sp>
        <p:nvSpPr>
          <p:cNvPr id="13" name="Text Box 13"/>
          <p:cNvSpPr txBox="1">
            <a:spLocks noChangeArrowheads="1"/>
          </p:cNvSpPr>
          <p:nvPr/>
        </p:nvSpPr>
        <p:spPr bwMode="auto">
          <a:xfrm>
            <a:off x="4000500" y="4143375"/>
            <a:ext cx="785813" cy="357188"/>
          </a:xfrm>
          <a:prstGeom prst="rect">
            <a:avLst/>
          </a:prstGeom>
          <a:solidFill>
            <a:srgbClr val="FFFFFF"/>
          </a:solidFill>
          <a:ln w="9525">
            <a:solidFill>
              <a:schemeClr val="tx1"/>
            </a:solidFill>
            <a:miter lim="800000"/>
            <a:headEnd/>
            <a:tailEnd/>
          </a:ln>
        </p:spPr>
        <p:txBody>
          <a:bodyPr/>
          <a:lstStyle/>
          <a:p>
            <a:pPr>
              <a:spcAft>
                <a:spcPts val="1000"/>
              </a:spcAft>
            </a:pPr>
            <a:r>
              <a:rPr lang="fr-FR" sz="1200" dirty="0" smtClean="0">
                <a:solidFill>
                  <a:schemeClr val="bg1"/>
                </a:solidFill>
                <a:latin typeface="Calibri" pitchFamily="34" charset="0"/>
                <a:cs typeface="Arial" charset="0"/>
              </a:rPr>
              <a:t>Etudiants</a:t>
            </a:r>
            <a:endParaRPr lang="fr-FR" sz="1200" dirty="0">
              <a:solidFill>
                <a:schemeClr val="bg1"/>
              </a:solidFill>
              <a:latin typeface="Arial" charset="0"/>
              <a:cs typeface="Arial" charset="0"/>
            </a:endParaRPr>
          </a:p>
        </p:txBody>
      </p:sp>
      <p:sp>
        <p:nvSpPr>
          <p:cNvPr id="14" name="Text Box 14"/>
          <p:cNvSpPr txBox="1">
            <a:spLocks noChangeArrowheads="1"/>
          </p:cNvSpPr>
          <p:nvPr/>
        </p:nvSpPr>
        <p:spPr bwMode="auto">
          <a:xfrm>
            <a:off x="899592" y="3933056"/>
            <a:ext cx="1584176" cy="648072"/>
          </a:xfrm>
          <a:prstGeom prst="rect">
            <a:avLst/>
          </a:prstGeom>
          <a:solidFill>
            <a:srgbClr val="FFFFFF"/>
          </a:solidFill>
          <a:ln w="9525">
            <a:solidFill>
              <a:schemeClr val="tx1"/>
            </a:solidFill>
            <a:miter lim="800000"/>
            <a:headEnd/>
            <a:tailEnd/>
          </a:ln>
        </p:spPr>
        <p:txBody>
          <a:bodyPr/>
          <a:lstStyle/>
          <a:p>
            <a:pPr>
              <a:spcAft>
                <a:spcPts val="1000"/>
              </a:spcAft>
            </a:pPr>
            <a:r>
              <a:rPr lang="fr-FR" sz="1200" dirty="0" smtClean="0">
                <a:solidFill>
                  <a:schemeClr val="bg1"/>
                </a:solidFill>
                <a:latin typeface="Calibri" pitchFamily="34" charset="0"/>
                <a:cs typeface="Arial" charset="0"/>
              </a:rPr>
              <a:t>Cumulent le statut étudiant avec un job étudiant </a:t>
            </a:r>
            <a:endParaRPr lang="fr-FR" sz="1200" dirty="0">
              <a:solidFill>
                <a:schemeClr val="bg1"/>
              </a:solidFill>
              <a:latin typeface="Arial" charset="0"/>
              <a:cs typeface="Arial" charset="0"/>
            </a:endParaRPr>
          </a:p>
        </p:txBody>
      </p:sp>
      <p:sp>
        <p:nvSpPr>
          <p:cNvPr id="15" name="ZoneTexte 17"/>
          <p:cNvSpPr txBox="1">
            <a:spLocks noChangeArrowheads="1"/>
          </p:cNvSpPr>
          <p:nvPr/>
        </p:nvSpPr>
        <p:spPr bwMode="auto">
          <a:xfrm>
            <a:off x="3714750" y="2500313"/>
            <a:ext cx="1500188" cy="646331"/>
          </a:xfrm>
          <a:prstGeom prst="rect">
            <a:avLst/>
          </a:prstGeom>
          <a:noFill/>
          <a:ln w="9525">
            <a:noFill/>
            <a:miter lim="800000"/>
            <a:headEnd/>
            <a:tailEnd/>
          </a:ln>
        </p:spPr>
        <p:txBody>
          <a:bodyPr>
            <a:spAutoFit/>
          </a:bodyPr>
          <a:lstStyle/>
          <a:p>
            <a:pPr algn="ctr"/>
            <a:r>
              <a:rPr lang="fr-FR" sz="1800" dirty="0">
                <a:solidFill>
                  <a:schemeClr val="bg1"/>
                </a:solidFill>
              </a:rPr>
              <a:t>Qui sont </a:t>
            </a:r>
            <a:r>
              <a:rPr lang="fr-FR" sz="1800" dirty="0" smtClean="0">
                <a:solidFill>
                  <a:schemeClr val="bg1"/>
                </a:solidFill>
              </a:rPr>
              <a:t>les jeunes </a:t>
            </a:r>
            <a:r>
              <a:rPr lang="fr-FR" sz="1800" dirty="0">
                <a:solidFill>
                  <a:schemeClr val="bg1"/>
                </a:solidFill>
              </a:rPr>
              <a:t>?</a:t>
            </a:r>
          </a:p>
        </p:txBody>
      </p:sp>
      <p:sp>
        <p:nvSpPr>
          <p:cNvPr id="16" name="ZoneTexte 18"/>
          <p:cNvSpPr txBox="1">
            <a:spLocks noChangeArrowheads="1"/>
          </p:cNvSpPr>
          <p:nvPr/>
        </p:nvSpPr>
        <p:spPr bwMode="auto">
          <a:xfrm>
            <a:off x="2857500" y="4714875"/>
            <a:ext cx="1143000" cy="461963"/>
          </a:xfrm>
          <a:prstGeom prst="rect">
            <a:avLst/>
          </a:prstGeom>
          <a:noFill/>
          <a:ln w="9525">
            <a:noFill/>
            <a:miter lim="800000"/>
            <a:headEnd/>
            <a:tailEnd/>
          </a:ln>
        </p:spPr>
        <p:txBody>
          <a:bodyPr>
            <a:spAutoFit/>
          </a:bodyPr>
          <a:lstStyle/>
          <a:p>
            <a:r>
              <a:rPr lang="fr-FR" sz="1200"/>
              <a:t>Contrainte budgétaire</a:t>
            </a:r>
          </a:p>
        </p:txBody>
      </p:sp>
      <p:cxnSp>
        <p:nvCxnSpPr>
          <p:cNvPr id="17" name="Connecteur droit avec flèche 16"/>
          <p:cNvCxnSpPr/>
          <p:nvPr/>
        </p:nvCxnSpPr>
        <p:spPr>
          <a:xfrm rot="5400000">
            <a:off x="3000376" y="5357812"/>
            <a:ext cx="285750" cy="1428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ZoneTexte 24"/>
          <p:cNvSpPr txBox="1">
            <a:spLocks noChangeArrowheads="1"/>
          </p:cNvSpPr>
          <p:nvPr/>
        </p:nvSpPr>
        <p:spPr bwMode="auto">
          <a:xfrm>
            <a:off x="4500563" y="4714875"/>
            <a:ext cx="1143000" cy="461963"/>
          </a:xfrm>
          <a:prstGeom prst="rect">
            <a:avLst/>
          </a:prstGeom>
          <a:noFill/>
          <a:ln w="9525">
            <a:noFill/>
            <a:miter lim="800000"/>
            <a:headEnd/>
            <a:tailEnd/>
          </a:ln>
        </p:spPr>
        <p:txBody>
          <a:bodyPr>
            <a:spAutoFit/>
          </a:bodyPr>
          <a:lstStyle/>
          <a:p>
            <a:r>
              <a:rPr lang="fr-FR" sz="1200"/>
              <a:t>Plus de temps libre </a:t>
            </a:r>
          </a:p>
        </p:txBody>
      </p:sp>
      <p:cxnSp>
        <p:nvCxnSpPr>
          <p:cNvPr id="19" name="Connecteur droit avec flèche 18"/>
          <p:cNvCxnSpPr/>
          <p:nvPr/>
        </p:nvCxnSpPr>
        <p:spPr>
          <a:xfrm rot="5400000">
            <a:off x="4500563" y="5357813"/>
            <a:ext cx="357187" cy="714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ZoneTexte 26"/>
          <p:cNvSpPr txBox="1">
            <a:spLocks noChangeArrowheads="1"/>
          </p:cNvSpPr>
          <p:nvPr/>
        </p:nvSpPr>
        <p:spPr bwMode="auto">
          <a:xfrm>
            <a:off x="899592" y="2571750"/>
            <a:ext cx="1029221" cy="276225"/>
          </a:xfrm>
          <a:prstGeom prst="rect">
            <a:avLst/>
          </a:prstGeom>
          <a:noFill/>
          <a:ln w="9525">
            <a:noFill/>
            <a:miter lim="800000"/>
            <a:headEnd/>
            <a:tailEnd/>
          </a:ln>
        </p:spPr>
        <p:txBody>
          <a:bodyPr wrap="square">
            <a:spAutoFit/>
          </a:bodyPr>
          <a:lstStyle/>
          <a:p>
            <a:r>
              <a:rPr lang="fr-FR" sz="1200" dirty="0"/>
              <a:t>Shopping</a:t>
            </a:r>
          </a:p>
        </p:txBody>
      </p:sp>
      <p:cxnSp>
        <p:nvCxnSpPr>
          <p:cNvPr id="21" name="Connecteur droit avec flèche 20"/>
          <p:cNvCxnSpPr/>
          <p:nvPr/>
        </p:nvCxnSpPr>
        <p:spPr>
          <a:xfrm rot="10800000">
            <a:off x="1835696" y="2636912"/>
            <a:ext cx="357188" cy="1428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Connecteur droit avec flèche 21"/>
          <p:cNvCxnSpPr/>
          <p:nvPr/>
        </p:nvCxnSpPr>
        <p:spPr>
          <a:xfrm rot="5400000">
            <a:off x="4179887" y="3822701"/>
            <a:ext cx="49847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Connecteur droit avec flèche 22"/>
          <p:cNvCxnSpPr/>
          <p:nvPr/>
        </p:nvCxnSpPr>
        <p:spPr>
          <a:xfrm flipH="1">
            <a:off x="2483768" y="3429000"/>
            <a:ext cx="1088108"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Connecteur droit avec flèche 23"/>
          <p:cNvCxnSpPr/>
          <p:nvPr/>
        </p:nvCxnSpPr>
        <p:spPr>
          <a:xfrm>
            <a:off x="6000750" y="2786063"/>
            <a:ext cx="500063" cy="2143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5" name="ZoneTexte 40"/>
          <p:cNvSpPr txBox="1">
            <a:spLocks noChangeArrowheads="1"/>
          </p:cNvSpPr>
          <p:nvPr/>
        </p:nvSpPr>
        <p:spPr bwMode="auto">
          <a:xfrm>
            <a:off x="251520" y="2928938"/>
            <a:ext cx="1343638" cy="276999"/>
          </a:xfrm>
          <a:prstGeom prst="rect">
            <a:avLst/>
          </a:prstGeom>
          <a:noFill/>
          <a:ln w="9525">
            <a:noFill/>
            <a:miter lim="800000"/>
            <a:headEnd/>
            <a:tailEnd/>
          </a:ln>
        </p:spPr>
        <p:txBody>
          <a:bodyPr wrap="none">
            <a:spAutoFit/>
          </a:bodyPr>
          <a:lstStyle/>
          <a:p>
            <a:r>
              <a:rPr lang="fr-FR" sz="1200" dirty="0" smtClean="0"/>
              <a:t>Aime les soirées</a:t>
            </a:r>
            <a:endParaRPr lang="fr-FR" sz="1200" dirty="0"/>
          </a:p>
        </p:txBody>
      </p:sp>
      <p:cxnSp>
        <p:nvCxnSpPr>
          <p:cNvPr id="26" name="Connecteur droit avec flèche 25"/>
          <p:cNvCxnSpPr/>
          <p:nvPr/>
        </p:nvCxnSpPr>
        <p:spPr>
          <a:xfrm rot="10800000">
            <a:off x="1475656" y="3068960"/>
            <a:ext cx="428625"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7" name="ZoneTexte 43"/>
          <p:cNvSpPr txBox="1">
            <a:spLocks noChangeArrowheads="1"/>
          </p:cNvSpPr>
          <p:nvPr/>
        </p:nvSpPr>
        <p:spPr bwMode="auto">
          <a:xfrm>
            <a:off x="683568" y="3357563"/>
            <a:ext cx="1173807" cy="461962"/>
          </a:xfrm>
          <a:prstGeom prst="rect">
            <a:avLst/>
          </a:prstGeom>
          <a:noFill/>
          <a:ln w="9525">
            <a:noFill/>
            <a:miter lim="800000"/>
            <a:headEnd/>
            <a:tailEnd/>
          </a:ln>
        </p:spPr>
        <p:txBody>
          <a:bodyPr wrap="square">
            <a:spAutoFit/>
          </a:bodyPr>
          <a:lstStyle/>
          <a:p>
            <a:r>
              <a:rPr lang="fr-FR" sz="1200" dirty="0"/>
              <a:t>Apparence physique</a:t>
            </a:r>
          </a:p>
        </p:txBody>
      </p:sp>
      <p:cxnSp>
        <p:nvCxnSpPr>
          <p:cNvPr id="28" name="Connecteur droit avec flèche 27"/>
          <p:cNvCxnSpPr/>
          <p:nvPr/>
        </p:nvCxnSpPr>
        <p:spPr>
          <a:xfrm rot="10800000" flipV="1">
            <a:off x="1785938" y="3214688"/>
            <a:ext cx="714375" cy="3571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9" name="ZoneTexte 51"/>
          <p:cNvSpPr txBox="1">
            <a:spLocks noChangeArrowheads="1"/>
          </p:cNvSpPr>
          <p:nvPr/>
        </p:nvSpPr>
        <p:spPr bwMode="auto">
          <a:xfrm>
            <a:off x="5796136" y="4149080"/>
            <a:ext cx="1143000" cy="285750"/>
          </a:xfrm>
          <a:prstGeom prst="rect">
            <a:avLst/>
          </a:prstGeom>
          <a:noFill/>
          <a:ln w="9525">
            <a:solidFill>
              <a:schemeClr val="tx1"/>
            </a:solidFill>
            <a:miter lim="800000"/>
            <a:headEnd/>
            <a:tailEnd/>
          </a:ln>
        </p:spPr>
        <p:txBody>
          <a:bodyPr>
            <a:spAutoFit/>
          </a:bodyPr>
          <a:lstStyle/>
          <a:p>
            <a:r>
              <a:rPr lang="fr-FR" sz="1200"/>
              <a:t>Le marché</a:t>
            </a:r>
          </a:p>
        </p:txBody>
      </p:sp>
      <p:sp>
        <p:nvSpPr>
          <p:cNvPr id="30" name="ZoneTexte 52"/>
          <p:cNvSpPr txBox="1">
            <a:spLocks noChangeArrowheads="1"/>
          </p:cNvSpPr>
          <p:nvPr/>
        </p:nvSpPr>
        <p:spPr bwMode="auto">
          <a:xfrm>
            <a:off x="3708400" y="1628800"/>
            <a:ext cx="1583680" cy="276999"/>
          </a:xfrm>
          <a:prstGeom prst="rect">
            <a:avLst/>
          </a:prstGeom>
          <a:noFill/>
          <a:ln w="9525">
            <a:solidFill>
              <a:schemeClr val="tx1"/>
            </a:solidFill>
            <a:miter lim="800000"/>
            <a:headEnd/>
            <a:tailEnd/>
          </a:ln>
        </p:spPr>
        <p:txBody>
          <a:bodyPr wrap="square">
            <a:spAutoFit/>
          </a:bodyPr>
          <a:lstStyle/>
          <a:p>
            <a:r>
              <a:rPr lang="fr-FR" sz="1200" dirty="0"/>
              <a:t>Type de </a:t>
            </a:r>
            <a:r>
              <a:rPr lang="fr-FR" sz="1200" dirty="0" smtClean="0"/>
              <a:t>vie</a:t>
            </a:r>
            <a:endParaRPr lang="fr-FR" sz="1200" dirty="0"/>
          </a:p>
        </p:txBody>
      </p:sp>
      <p:sp>
        <p:nvSpPr>
          <p:cNvPr id="31" name="ZoneTexte 28"/>
          <p:cNvSpPr txBox="1">
            <a:spLocks noChangeArrowheads="1"/>
          </p:cNvSpPr>
          <p:nvPr/>
        </p:nvSpPr>
        <p:spPr bwMode="auto">
          <a:xfrm>
            <a:off x="6929438" y="2357438"/>
            <a:ext cx="1071562" cy="276999"/>
          </a:xfrm>
          <a:prstGeom prst="rect">
            <a:avLst/>
          </a:prstGeom>
          <a:noFill/>
          <a:ln w="9525">
            <a:noFill/>
            <a:miter lim="800000"/>
            <a:headEnd/>
            <a:tailEnd/>
          </a:ln>
        </p:spPr>
        <p:txBody>
          <a:bodyPr>
            <a:spAutoFit/>
          </a:bodyPr>
          <a:lstStyle/>
          <a:p>
            <a:r>
              <a:rPr lang="fr-FR" sz="1200" dirty="0" smtClean="0"/>
              <a:t>Novateurs</a:t>
            </a:r>
            <a:endParaRPr lang="fr-FR" sz="1200" dirty="0"/>
          </a:p>
        </p:txBody>
      </p:sp>
      <p:sp>
        <p:nvSpPr>
          <p:cNvPr id="32" name="ZoneTexte 29"/>
          <p:cNvSpPr txBox="1">
            <a:spLocks noChangeArrowheads="1"/>
          </p:cNvSpPr>
          <p:nvPr/>
        </p:nvSpPr>
        <p:spPr bwMode="auto">
          <a:xfrm>
            <a:off x="6858000" y="1428750"/>
            <a:ext cx="1214438" cy="276225"/>
          </a:xfrm>
          <a:prstGeom prst="rect">
            <a:avLst/>
          </a:prstGeom>
          <a:noFill/>
          <a:ln w="9525">
            <a:noFill/>
            <a:miter lim="800000"/>
            <a:headEnd/>
            <a:tailEnd/>
          </a:ln>
        </p:spPr>
        <p:txBody>
          <a:bodyPr>
            <a:spAutoFit/>
          </a:bodyPr>
          <a:lstStyle/>
          <a:p>
            <a:r>
              <a:rPr lang="fr-FR" sz="1200" dirty="0" smtClean="0"/>
              <a:t>Multimarques</a:t>
            </a:r>
            <a:endParaRPr lang="fr-FR" sz="1200" dirty="0"/>
          </a:p>
        </p:txBody>
      </p:sp>
      <p:sp>
        <p:nvSpPr>
          <p:cNvPr id="33" name="ZoneTexte 31"/>
          <p:cNvSpPr txBox="1">
            <a:spLocks noChangeArrowheads="1"/>
          </p:cNvSpPr>
          <p:nvPr/>
        </p:nvSpPr>
        <p:spPr bwMode="auto">
          <a:xfrm>
            <a:off x="5500688" y="1857375"/>
            <a:ext cx="1375568" cy="461665"/>
          </a:xfrm>
          <a:prstGeom prst="rect">
            <a:avLst/>
          </a:prstGeom>
          <a:noFill/>
          <a:ln w="9525">
            <a:solidFill>
              <a:schemeClr val="tx1"/>
            </a:solidFill>
            <a:miter lim="800000"/>
            <a:headEnd/>
            <a:tailEnd/>
          </a:ln>
        </p:spPr>
        <p:txBody>
          <a:bodyPr wrap="square">
            <a:spAutoFit/>
          </a:bodyPr>
          <a:lstStyle/>
          <a:p>
            <a:r>
              <a:rPr lang="fr-FR" sz="1200" dirty="0"/>
              <a:t>Type de </a:t>
            </a:r>
            <a:r>
              <a:rPr lang="fr-FR" sz="1200" dirty="0" smtClean="0"/>
              <a:t>consommateurs</a:t>
            </a:r>
            <a:endParaRPr lang="fr-FR" sz="1200" dirty="0"/>
          </a:p>
        </p:txBody>
      </p:sp>
      <p:cxnSp>
        <p:nvCxnSpPr>
          <p:cNvPr id="34" name="Connecteur droit avec flèche 33"/>
          <p:cNvCxnSpPr/>
          <p:nvPr/>
        </p:nvCxnSpPr>
        <p:spPr>
          <a:xfrm>
            <a:off x="5500688" y="3357563"/>
            <a:ext cx="439466" cy="71951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Connecteur droit avec flèche 34"/>
          <p:cNvCxnSpPr/>
          <p:nvPr/>
        </p:nvCxnSpPr>
        <p:spPr>
          <a:xfrm flipV="1">
            <a:off x="5000625" y="2071688"/>
            <a:ext cx="500063" cy="2143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Connecteur droit avec flèche 42"/>
          <p:cNvCxnSpPr>
            <a:cxnSpLocks noChangeShapeType="1"/>
            <a:stCxn id="4" idx="0"/>
          </p:cNvCxnSpPr>
          <p:nvPr/>
        </p:nvCxnSpPr>
        <p:spPr bwMode="auto">
          <a:xfrm flipH="1" flipV="1">
            <a:off x="4427538" y="1916113"/>
            <a:ext cx="44450" cy="298450"/>
          </a:xfrm>
          <a:prstGeom prst="straightConnector1">
            <a:avLst/>
          </a:prstGeom>
          <a:noFill/>
          <a:ln w="12700" algn="ctr">
            <a:solidFill>
              <a:srgbClr val="FF6903"/>
            </a:solidFill>
            <a:round/>
            <a:headEnd/>
            <a:tailEnd type="arrow" w="med" len="med"/>
          </a:ln>
        </p:spPr>
      </p:cxnSp>
      <p:cxnSp>
        <p:nvCxnSpPr>
          <p:cNvPr id="37" name="Connecteur droit 36"/>
          <p:cNvCxnSpPr/>
          <p:nvPr/>
        </p:nvCxnSpPr>
        <p:spPr>
          <a:xfrm rot="16200000" flipH="1">
            <a:off x="4643437" y="4643438"/>
            <a:ext cx="214313"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Connecteur droit 37"/>
          <p:cNvCxnSpPr/>
          <p:nvPr/>
        </p:nvCxnSpPr>
        <p:spPr>
          <a:xfrm rot="10800000" flipV="1">
            <a:off x="3571875" y="4429125"/>
            <a:ext cx="357188" cy="28575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Connecteur droit 38"/>
          <p:cNvCxnSpPr/>
          <p:nvPr/>
        </p:nvCxnSpPr>
        <p:spPr>
          <a:xfrm rot="10800000" flipV="1">
            <a:off x="899592" y="4581128"/>
            <a:ext cx="428625" cy="214313"/>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Connecteur droit 39"/>
          <p:cNvCxnSpPr/>
          <p:nvPr/>
        </p:nvCxnSpPr>
        <p:spPr>
          <a:xfrm rot="16200000" flipH="1">
            <a:off x="1907704" y="4581129"/>
            <a:ext cx="214313" cy="214312"/>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Connecteur droit 40"/>
          <p:cNvCxnSpPr/>
          <p:nvPr/>
        </p:nvCxnSpPr>
        <p:spPr>
          <a:xfrm rot="10800000" flipV="1">
            <a:off x="6357938" y="1643063"/>
            <a:ext cx="428625" cy="214312"/>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Connecteur droit 41"/>
          <p:cNvCxnSpPr/>
          <p:nvPr/>
        </p:nvCxnSpPr>
        <p:spPr>
          <a:xfrm rot="10800000">
            <a:off x="6500813" y="2357438"/>
            <a:ext cx="357187" cy="1428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Connecteur droit 42"/>
          <p:cNvCxnSpPr>
            <a:stCxn id="7" idx="3"/>
          </p:cNvCxnSpPr>
          <p:nvPr/>
        </p:nvCxnSpPr>
        <p:spPr>
          <a:xfrm flipV="1">
            <a:off x="2987825" y="3000375"/>
            <a:ext cx="112563" cy="26988"/>
          </a:xfrm>
          <a:prstGeom prst="line">
            <a:avLst/>
          </a:prstGeom>
        </p:spPr>
        <p:style>
          <a:lnRef idx="1">
            <a:schemeClr val="accent1"/>
          </a:lnRef>
          <a:fillRef idx="0">
            <a:schemeClr val="accent1"/>
          </a:fillRef>
          <a:effectRef idx="0">
            <a:schemeClr val="accent1"/>
          </a:effectRef>
          <a:fontRef idx="minor">
            <a:schemeClr val="tx1"/>
          </a:fontRef>
        </p:style>
      </p:cxnSp>
      <p:sp>
        <p:nvSpPr>
          <p:cNvPr id="44" name="ZoneTexte 67"/>
          <p:cNvSpPr txBox="1">
            <a:spLocks noChangeArrowheads="1"/>
          </p:cNvSpPr>
          <p:nvPr/>
        </p:nvSpPr>
        <p:spPr bwMode="auto">
          <a:xfrm>
            <a:off x="6715125" y="714375"/>
            <a:ext cx="2000250" cy="461665"/>
          </a:xfrm>
          <a:prstGeom prst="rect">
            <a:avLst/>
          </a:prstGeom>
          <a:noFill/>
          <a:ln w="9525">
            <a:noFill/>
            <a:miter lim="800000"/>
            <a:headEnd/>
            <a:tailEnd/>
          </a:ln>
        </p:spPr>
        <p:txBody>
          <a:bodyPr>
            <a:spAutoFit/>
          </a:bodyPr>
          <a:lstStyle/>
          <a:p>
            <a:r>
              <a:rPr lang="fr-FR" sz="1200" dirty="0" smtClean="0"/>
              <a:t>Ils ne sont pas fidèles à une marque précises</a:t>
            </a:r>
            <a:endParaRPr lang="fr-FR" sz="1200" dirty="0"/>
          </a:p>
        </p:txBody>
      </p:sp>
      <p:cxnSp>
        <p:nvCxnSpPr>
          <p:cNvPr id="45" name="Connecteur droit 44"/>
          <p:cNvCxnSpPr/>
          <p:nvPr/>
        </p:nvCxnSpPr>
        <p:spPr>
          <a:xfrm rot="5400000">
            <a:off x="7393782" y="1321594"/>
            <a:ext cx="285750" cy="71437"/>
          </a:xfrm>
          <a:prstGeom prst="line">
            <a:avLst/>
          </a:prstGeom>
        </p:spPr>
        <p:style>
          <a:lnRef idx="1">
            <a:schemeClr val="accent1"/>
          </a:lnRef>
          <a:fillRef idx="0">
            <a:schemeClr val="accent1"/>
          </a:fillRef>
          <a:effectRef idx="0">
            <a:schemeClr val="accent1"/>
          </a:effectRef>
          <a:fontRef idx="minor">
            <a:schemeClr val="tx1"/>
          </a:fontRef>
        </p:style>
      </p:cxnSp>
      <p:sp>
        <p:nvSpPr>
          <p:cNvPr id="46" name="ZoneTexte 74"/>
          <p:cNvSpPr txBox="1">
            <a:spLocks noChangeArrowheads="1"/>
          </p:cNvSpPr>
          <p:nvPr/>
        </p:nvSpPr>
        <p:spPr bwMode="auto">
          <a:xfrm>
            <a:off x="6929438" y="1928813"/>
            <a:ext cx="1071562" cy="276225"/>
          </a:xfrm>
          <a:prstGeom prst="rect">
            <a:avLst/>
          </a:prstGeom>
          <a:noFill/>
          <a:ln w="9525">
            <a:noFill/>
            <a:miter lim="800000"/>
            <a:headEnd/>
            <a:tailEnd/>
          </a:ln>
        </p:spPr>
        <p:txBody>
          <a:bodyPr>
            <a:spAutoFit/>
          </a:bodyPr>
          <a:lstStyle/>
          <a:p>
            <a:r>
              <a:rPr lang="fr-FR" sz="1200" dirty="0" smtClean="0"/>
              <a:t>Versatiles</a:t>
            </a:r>
            <a:endParaRPr lang="fr-FR" sz="1200" dirty="0"/>
          </a:p>
        </p:txBody>
      </p:sp>
      <p:cxnSp>
        <p:nvCxnSpPr>
          <p:cNvPr id="47" name="Connecteur droit 46"/>
          <p:cNvCxnSpPr/>
          <p:nvPr/>
        </p:nvCxnSpPr>
        <p:spPr>
          <a:xfrm rot="10800000" flipV="1">
            <a:off x="6715125" y="2071688"/>
            <a:ext cx="285750" cy="9525"/>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Connecteur droit 47"/>
          <p:cNvCxnSpPr/>
          <p:nvPr/>
        </p:nvCxnSpPr>
        <p:spPr>
          <a:xfrm>
            <a:off x="4859338" y="1268413"/>
            <a:ext cx="694" cy="360387"/>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Connecteur droit 48"/>
          <p:cNvCxnSpPr/>
          <p:nvPr/>
        </p:nvCxnSpPr>
        <p:spPr>
          <a:xfrm flipV="1">
            <a:off x="3923928" y="1341439"/>
            <a:ext cx="372" cy="287361"/>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Connecteur droit 49"/>
          <p:cNvCxnSpPr/>
          <p:nvPr/>
        </p:nvCxnSpPr>
        <p:spPr>
          <a:xfrm rot="16200000" flipH="1">
            <a:off x="7608094" y="2678907"/>
            <a:ext cx="285750" cy="214312"/>
          </a:xfrm>
          <a:prstGeom prst="line">
            <a:avLst/>
          </a:prstGeom>
        </p:spPr>
        <p:style>
          <a:lnRef idx="1">
            <a:schemeClr val="accent1"/>
          </a:lnRef>
          <a:fillRef idx="0">
            <a:schemeClr val="accent1"/>
          </a:fillRef>
          <a:effectRef idx="0">
            <a:schemeClr val="accent1"/>
          </a:effectRef>
          <a:fontRef idx="minor">
            <a:schemeClr val="tx1"/>
          </a:fontRef>
        </p:style>
      </p:cxnSp>
      <p:sp>
        <p:nvSpPr>
          <p:cNvPr id="51" name="ZoneTexte 86"/>
          <p:cNvSpPr txBox="1">
            <a:spLocks noChangeArrowheads="1"/>
          </p:cNvSpPr>
          <p:nvPr/>
        </p:nvSpPr>
        <p:spPr bwMode="auto">
          <a:xfrm>
            <a:off x="7786688" y="2714625"/>
            <a:ext cx="1214437" cy="646113"/>
          </a:xfrm>
          <a:prstGeom prst="rect">
            <a:avLst/>
          </a:prstGeom>
          <a:noFill/>
          <a:ln w="9525">
            <a:noFill/>
            <a:miter lim="800000"/>
            <a:headEnd/>
            <a:tailEnd/>
          </a:ln>
        </p:spPr>
        <p:txBody>
          <a:bodyPr>
            <a:spAutoFit/>
          </a:bodyPr>
          <a:lstStyle/>
          <a:p>
            <a:r>
              <a:rPr lang="fr-FR" sz="1200"/>
              <a:t>Recherche permanente de nouveautés </a:t>
            </a:r>
          </a:p>
        </p:txBody>
      </p:sp>
      <p:sp>
        <p:nvSpPr>
          <p:cNvPr id="52" name="ZoneTexte 88"/>
          <p:cNvSpPr txBox="1">
            <a:spLocks noChangeArrowheads="1"/>
          </p:cNvSpPr>
          <p:nvPr/>
        </p:nvSpPr>
        <p:spPr bwMode="auto">
          <a:xfrm>
            <a:off x="7956376" y="1928813"/>
            <a:ext cx="1080120" cy="646331"/>
          </a:xfrm>
          <a:prstGeom prst="rect">
            <a:avLst/>
          </a:prstGeom>
          <a:noFill/>
          <a:ln w="9525">
            <a:noFill/>
            <a:miter lim="800000"/>
            <a:headEnd/>
            <a:tailEnd/>
          </a:ln>
        </p:spPr>
        <p:txBody>
          <a:bodyPr wrap="square">
            <a:spAutoFit/>
          </a:bodyPr>
          <a:lstStyle/>
          <a:p>
            <a:r>
              <a:rPr lang="fr-FR" sz="1200" dirty="0"/>
              <a:t>Effets de </a:t>
            </a:r>
            <a:r>
              <a:rPr lang="fr-FR" sz="1200" dirty="0" smtClean="0"/>
              <a:t>mode - tendances</a:t>
            </a:r>
            <a:endParaRPr lang="fr-FR" sz="1200" dirty="0"/>
          </a:p>
        </p:txBody>
      </p:sp>
      <p:sp>
        <p:nvSpPr>
          <p:cNvPr id="53" name="ZoneTexte 97"/>
          <p:cNvSpPr txBox="1">
            <a:spLocks noChangeArrowheads="1"/>
          </p:cNvSpPr>
          <p:nvPr/>
        </p:nvSpPr>
        <p:spPr bwMode="auto">
          <a:xfrm>
            <a:off x="5580112" y="4869160"/>
            <a:ext cx="1296144" cy="461665"/>
          </a:xfrm>
          <a:prstGeom prst="rect">
            <a:avLst/>
          </a:prstGeom>
          <a:noFill/>
          <a:ln w="9525">
            <a:noFill/>
            <a:miter lim="800000"/>
            <a:headEnd/>
            <a:tailEnd/>
          </a:ln>
        </p:spPr>
        <p:txBody>
          <a:bodyPr wrap="square">
            <a:spAutoFit/>
          </a:bodyPr>
          <a:lstStyle/>
          <a:p>
            <a:r>
              <a:rPr lang="fr-FR" sz="1200" dirty="0" smtClean="0"/>
              <a:t>Marché de niche</a:t>
            </a:r>
            <a:endParaRPr lang="fr-FR" sz="1200" dirty="0"/>
          </a:p>
        </p:txBody>
      </p:sp>
      <p:cxnSp>
        <p:nvCxnSpPr>
          <p:cNvPr id="55" name="Connecteur droit 54"/>
          <p:cNvCxnSpPr/>
          <p:nvPr/>
        </p:nvCxnSpPr>
        <p:spPr>
          <a:xfrm rot="10800000" flipV="1">
            <a:off x="7724775" y="2071688"/>
            <a:ext cx="347663" cy="9525"/>
          </a:xfrm>
          <a:prstGeom prst="line">
            <a:avLst/>
          </a:prstGeom>
        </p:spPr>
        <p:style>
          <a:lnRef idx="1">
            <a:schemeClr val="accent1"/>
          </a:lnRef>
          <a:fillRef idx="0">
            <a:schemeClr val="accent1"/>
          </a:fillRef>
          <a:effectRef idx="0">
            <a:schemeClr val="accent1"/>
          </a:effectRef>
          <a:fontRef idx="minor">
            <a:schemeClr val="tx1"/>
          </a:fontRef>
        </p:style>
      </p:cxnSp>
      <p:sp>
        <p:nvSpPr>
          <p:cNvPr id="56" name="ZoneTexte 103"/>
          <p:cNvSpPr txBox="1">
            <a:spLocks noChangeArrowheads="1"/>
          </p:cNvSpPr>
          <p:nvPr/>
        </p:nvSpPr>
        <p:spPr bwMode="auto">
          <a:xfrm>
            <a:off x="0" y="1143000"/>
            <a:ext cx="971600" cy="461665"/>
          </a:xfrm>
          <a:prstGeom prst="rect">
            <a:avLst/>
          </a:prstGeom>
          <a:noFill/>
          <a:ln w="9525">
            <a:noFill/>
            <a:miter lim="800000"/>
            <a:headEnd/>
            <a:tailEnd/>
          </a:ln>
        </p:spPr>
        <p:txBody>
          <a:bodyPr wrap="square">
            <a:spAutoFit/>
          </a:bodyPr>
          <a:lstStyle/>
          <a:p>
            <a:r>
              <a:rPr lang="fr-FR" sz="1200" dirty="0"/>
              <a:t>Influence des </a:t>
            </a:r>
            <a:r>
              <a:rPr lang="fr-FR" sz="1200" dirty="0" smtClean="0"/>
              <a:t>amis</a:t>
            </a:r>
            <a:endParaRPr lang="fr-FR" sz="1200" dirty="0"/>
          </a:p>
        </p:txBody>
      </p:sp>
      <p:sp>
        <p:nvSpPr>
          <p:cNvPr id="57" name="ZoneTexte 105"/>
          <p:cNvSpPr txBox="1">
            <a:spLocks noChangeArrowheads="1"/>
          </p:cNvSpPr>
          <p:nvPr/>
        </p:nvSpPr>
        <p:spPr bwMode="auto">
          <a:xfrm>
            <a:off x="1835150" y="1773238"/>
            <a:ext cx="1296988" cy="466725"/>
          </a:xfrm>
          <a:prstGeom prst="rect">
            <a:avLst/>
          </a:prstGeom>
          <a:noFill/>
          <a:ln w="9525">
            <a:solidFill>
              <a:schemeClr val="tx1"/>
            </a:solidFill>
            <a:miter lim="800000"/>
            <a:headEnd/>
            <a:tailEnd/>
          </a:ln>
        </p:spPr>
        <p:txBody>
          <a:bodyPr>
            <a:spAutoFit/>
          </a:bodyPr>
          <a:lstStyle/>
          <a:p>
            <a:r>
              <a:rPr lang="fr-FR" sz="1200"/>
              <a:t>Identification à un groupe</a:t>
            </a:r>
          </a:p>
        </p:txBody>
      </p:sp>
      <p:cxnSp>
        <p:nvCxnSpPr>
          <p:cNvPr id="58" name="Connecteur droit avec flèche 57"/>
          <p:cNvCxnSpPr/>
          <p:nvPr/>
        </p:nvCxnSpPr>
        <p:spPr>
          <a:xfrm rot="10800000">
            <a:off x="3071813" y="2214563"/>
            <a:ext cx="285750" cy="2143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9" name="Connecteur droit 58"/>
          <p:cNvCxnSpPr/>
          <p:nvPr/>
        </p:nvCxnSpPr>
        <p:spPr>
          <a:xfrm rot="10800000">
            <a:off x="1428750" y="2071688"/>
            <a:ext cx="428625" cy="1587"/>
          </a:xfrm>
          <a:prstGeom prst="line">
            <a:avLst/>
          </a:prstGeom>
        </p:spPr>
        <p:style>
          <a:lnRef idx="1">
            <a:schemeClr val="accent1"/>
          </a:lnRef>
          <a:fillRef idx="0">
            <a:schemeClr val="accent1"/>
          </a:fillRef>
          <a:effectRef idx="0">
            <a:schemeClr val="accent1"/>
          </a:effectRef>
          <a:fontRef idx="minor">
            <a:schemeClr val="tx1"/>
          </a:fontRef>
        </p:style>
      </p:cxnSp>
      <p:sp>
        <p:nvSpPr>
          <p:cNvPr id="60" name="ZoneTexte 111"/>
          <p:cNvSpPr txBox="1">
            <a:spLocks noChangeArrowheads="1"/>
          </p:cNvSpPr>
          <p:nvPr/>
        </p:nvSpPr>
        <p:spPr bwMode="auto">
          <a:xfrm>
            <a:off x="179512" y="1857375"/>
            <a:ext cx="1512168" cy="461665"/>
          </a:xfrm>
          <a:prstGeom prst="rect">
            <a:avLst/>
          </a:prstGeom>
          <a:noFill/>
          <a:ln w="9525">
            <a:noFill/>
            <a:miter lim="800000"/>
            <a:headEnd/>
            <a:tailEnd/>
          </a:ln>
        </p:spPr>
        <p:txBody>
          <a:bodyPr wrap="square">
            <a:spAutoFit/>
          </a:bodyPr>
          <a:lstStyle/>
          <a:p>
            <a:r>
              <a:rPr lang="fr-FR" sz="1200" dirty="0"/>
              <a:t>Groupe d’appartenance</a:t>
            </a:r>
          </a:p>
        </p:txBody>
      </p:sp>
      <p:sp>
        <p:nvSpPr>
          <p:cNvPr id="61" name="ZoneTexte 113"/>
          <p:cNvSpPr txBox="1">
            <a:spLocks noChangeArrowheads="1"/>
          </p:cNvSpPr>
          <p:nvPr/>
        </p:nvSpPr>
        <p:spPr bwMode="auto">
          <a:xfrm>
            <a:off x="785812" y="1071563"/>
            <a:ext cx="977875" cy="646112"/>
          </a:xfrm>
          <a:prstGeom prst="rect">
            <a:avLst/>
          </a:prstGeom>
          <a:noFill/>
          <a:ln w="9525">
            <a:noFill/>
            <a:miter lim="800000"/>
            <a:headEnd/>
            <a:tailEnd/>
          </a:ln>
        </p:spPr>
        <p:txBody>
          <a:bodyPr wrap="square">
            <a:spAutoFit/>
          </a:bodyPr>
          <a:lstStyle/>
          <a:p>
            <a:r>
              <a:rPr lang="fr-FR" sz="1200" dirty="0"/>
              <a:t>Influence de la famille</a:t>
            </a:r>
          </a:p>
        </p:txBody>
      </p:sp>
      <p:cxnSp>
        <p:nvCxnSpPr>
          <p:cNvPr id="62" name="Connecteur droit 61"/>
          <p:cNvCxnSpPr/>
          <p:nvPr/>
        </p:nvCxnSpPr>
        <p:spPr>
          <a:xfrm rot="16200000" flipH="1">
            <a:off x="321470" y="1678781"/>
            <a:ext cx="214312" cy="142875"/>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Connecteur droit 62"/>
          <p:cNvCxnSpPr/>
          <p:nvPr/>
        </p:nvCxnSpPr>
        <p:spPr>
          <a:xfrm rot="5400000">
            <a:off x="750094" y="1750219"/>
            <a:ext cx="214313" cy="142875"/>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Connecteur droit 63"/>
          <p:cNvCxnSpPr/>
          <p:nvPr/>
        </p:nvCxnSpPr>
        <p:spPr>
          <a:xfrm rot="16200000" flipH="1">
            <a:off x="1643063" y="1285875"/>
            <a:ext cx="642938" cy="357187"/>
          </a:xfrm>
          <a:prstGeom prst="line">
            <a:avLst/>
          </a:prstGeom>
        </p:spPr>
        <p:style>
          <a:lnRef idx="1">
            <a:schemeClr val="accent1"/>
          </a:lnRef>
          <a:fillRef idx="0">
            <a:schemeClr val="accent1"/>
          </a:fillRef>
          <a:effectRef idx="0">
            <a:schemeClr val="accent1"/>
          </a:effectRef>
          <a:fontRef idx="minor">
            <a:schemeClr val="tx1"/>
          </a:fontRef>
        </p:style>
      </p:cxnSp>
      <p:sp>
        <p:nvSpPr>
          <p:cNvPr id="65" name="ZoneTexte 126"/>
          <p:cNvSpPr txBox="1">
            <a:spLocks noChangeArrowheads="1"/>
          </p:cNvSpPr>
          <p:nvPr/>
        </p:nvSpPr>
        <p:spPr bwMode="auto">
          <a:xfrm>
            <a:off x="1214438" y="642938"/>
            <a:ext cx="1214437" cy="461962"/>
          </a:xfrm>
          <a:prstGeom prst="rect">
            <a:avLst/>
          </a:prstGeom>
          <a:noFill/>
          <a:ln w="9525">
            <a:noFill/>
            <a:miter lim="800000"/>
            <a:headEnd/>
            <a:tailEnd/>
          </a:ln>
        </p:spPr>
        <p:txBody>
          <a:bodyPr>
            <a:spAutoFit/>
          </a:bodyPr>
          <a:lstStyle/>
          <a:p>
            <a:r>
              <a:rPr lang="fr-FR" sz="1200"/>
              <a:t>Groupe de référence</a:t>
            </a:r>
          </a:p>
        </p:txBody>
      </p:sp>
      <p:sp>
        <p:nvSpPr>
          <p:cNvPr id="66" name="ZoneTexte 130"/>
          <p:cNvSpPr txBox="1">
            <a:spLocks noChangeArrowheads="1"/>
          </p:cNvSpPr>
          <p:nvPr/>
        </p:nvSpPr>
        <p:spPr bwMode="auto">
          <a:xfrm>
            <a:off x="214313" y="142875"/>
            <a:ext cx="1579562" cy="276225"/>
          </a:xfrm>
          <a:prstGeom prst="rect">
            <a:avLst/>
          </a:prstGeom>
          <a:noFill/>
          <a:ln w="9525">
            <a:noFill/>
            <a:miter lim="800000"/>
            <a:headEnd/>
            <a:tailEnd/>
          </a:ln>
        </p:spPr>
        <p:txBody>
          <a:bodyPr wrap="none">
            <a:spAutoFit/>
          </a:bodyPr>
          <a:lstStyle/>
          <a:p>
            <a:r>
              <a:rPr lang="fr-FR" sz="1200"/>
              <a:t>Fonction normative</a:t>
            </a:r>
          </a:p>
        </p:txBody>
      </p:sp>
      <p:cxnSp>
        <p:nvCxnSpPr>
          <p:cNvPr id="67" name="Connecteur droit 66"/>
          <p:cNvCxnSpPr/>
          <p:nvPr/>
        </p:nvCxnSpPr>
        <p:spPr>
          <a:xfrm rot="16200000" flipH="1">
            <a:off x="1107281" y="464344"/>
            <a:ext cx="214313" cy="142875"/>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Connecteur droit 67"/>
          <p:cNvCxnSpPr/>
          <p:nvPr/>
        </p:nvCxnSpPr>
        <p:spPr>
          <a:xfrm rot="10800000" flipV="1">
            <a:off x="1857375" y="428625"/>
            <a:ext cx="276225" cy="223838"/>
          </a:xfrm>
          <a:prstGeom prst="line">
            <a:avLst/>
          </a:prstGeom>
        </p:spPr>
        <p:style>
          <a:lnRef idx="1">
            <a:schemeClr val="accent1"/>
          </a:lnRef>
          <a:fillRef idx="0">
            <a:schemeClr val="accent1"/>
          </a:fillRef>
          <a:effectRef idx="0">
            <a:schemeClr val="accent1"/>
          </a:effectRef>
          <a:fontRef idx="minor">
            <a:schemeClr val="tx1"/>
          </a:fontRef>
        </p:style>
      </p:cxnSp>
      <p:sp>
        <p:nvSpPr>
          <p:cNvPr id="69" name="ZoneTexte 134"/>
          <p:cNvSpPr txBox="1">
            <a:spLocks noChangeArrowheads="1"/>
          </p:cNvSpPr>
          <p:nvPr/>
        </p:nvSpPr>
        <p:spPr bwMode="auto">
          <a:xfrm>
            <a:off x="2214563" y="142875"/>
            <a:ext cx="1857375" cy="646113"/>
          </a:xfrm>
          <a:prstGeom prst="rect">
            <a:avLst/>
          </a:prstGeom>
          <a:noFill/>
          <a:ln w="9525">
            <a:noFill/>
            <a:miter lim="800000"/>
            <a:headEnd/>
            <a:tailEnd/>
          </a:ln>
        </p:spPr>
        <p:txBody>
          <a:bodyPr>
            <a:spAutoFit/>
          </a:bodyPr>
          <a:lstStyle/>
          <a:p>
            <a:r>
              <a:rPr lang="fr-FR" sz="1200"/>
              <a:t>Fonction comparative afin de former des jugements</a:t>
            </a:r>
          </a:p>
        </p:txBody>
      </p:sp>
      <p:sp>
        <p:nvSpPr>
          <p:cNvPr id="75" name="ZoneTexte 97"/>
          <p:cNvSpPr txBox="1">
            <a:spLocks noChangeArrowheads="1"/>
          </p:cNvSpPr>
          <p:nvPr/>
        </p:nvSpPr>
        <p:spPr bwMode="auto">
          <a:xfrm>
            <a:off x="7308304" y="4077072"/>
            <a:ext cx="1593874" cy="276999"/>
          </a:xfrm>
          <a:prstGeom prst="rect">
            <a:avLst/>
          </a:prstGeom>
          <a:noFill/>
          <a:ln w="9525">
            <a:noFill/>
            <a:miter lim="800000"/>
            <a:headEnd/>
            <a:tailEnd/>
          </a:ln>
        </p:spPr>
        <p:txBody>
          <a:bodyPr wrap="square">
            <a:spAutoFit/>
          </a:bodyPr>
          <a:lstStyle/>
          <a:p>
            <a:r>
              <a:rPr lang="fr-FR" sz="1200" dirty="0" smtClean="0"/>
              <a:t>Marché porteur</a:t>
            </a:r>
            <a:endParaRPr lang="fr-FR" sz="1200" dirty="0"/>
          </a:p>
        </p:txBody>
      </p:sp>
      <p:sp>
        <p:nvSpPr>
          <p:cNvPr id="76" name="ZoneTexte 97"/>
          <p:cNvSpPr txBox="1">
            <a:spLocks noChangeArrowheads="1"/>
          </p:cNvSpPr>
          <p:nvPr/>
        </p:nvSpPr>
        <p:spPr bwMode="auto">
          <a:xfrm>
            <a:off x="7164288" y="4592161"/>
            <a:ext cx="1872208" cy="276999"/>
          </a:xfrm>
          <a:prstGeom prst="rect">
            <a:avLst/>
          </a:prstGeom>
          <a:noFill/>
          <a:ln w="9525">
            <a:noFill/>
            <a:miter lim="800000"/>
            <a:headEnd/>
            <a:tailEnd/>
          </a:ln>
        </p:spPr>
        <p:txBody>
          <a:bodyPr wrap="square">
            <a:spAutoFit/>
          </a:bodyPr>
          <a:lstStyle/>
          <a:p>
            <a:r>
              <a:rPr lang="fr-FR" sz="1200" dirty="0" smtClean="0"/>
              <a:t>Marché de mimétisme</a:t>
            </a:r>
            <a:endParaRPr lang="fr-FR" sz="1200" dirty="0"/>
          </a:p>
        </p:txBody>
      </p:sp>
      <p:sp>
        <p:nvSpPr>
          <p:cNvPr id="77" name="ZoneTexte 97"/>
          <p:cNvSpPr txBox="1">
            <a:spLocks noChangeArrowheads="1"/>
          </p:cNvSpPr>
          <p:nvPr/>
        </p:nvSpPr>
        <p:spPr bwMode="auto">
          <a:xfrm>
            <a:off x="6804248" y="4869160"/>
            <a:ext cx="1593874" cy="461665"/>
          </a:xfrm>
          <a:prstGeom prst="rect">
            <a:avLst/>
          </a:prstGeom>
          <a:noFill/>
          <a:ln w="9525">
            <a:noFill/>
            <a:miter lim="800000"/>
            <a:headEnd/>
            <a:tailEnd/>
          </a:ln>
        </p:spPr>
        <p:txBody>
          <a:bodyPr wrap="square">
            <a:spAutoFit/>
          </a:bodyPr>
          <a:lstStyle/>
          <a:p>
            <a:r>
              <a:rPr lang="fr-FR" sz="1200" dirty="0" smtClean="0"/>
              <a:t>Circuit de distribution</a:t>
            </a:r>
            <a:endParaRPr lang="fr-FR" sz="1200" dirty="0"/>
          </a:p>
        </p:txBody>
      </p:sp>
      <p:cxnSp>
        <p:nvCxnSpPr>
          <p:cNvPr id="79" name="Connecteur droit avec flèche 78"/>
          <p:cNvCxnSpPr/>
          <p:nvPr/>
        </p:nvCxnSpPr>
        <p:spPr>
          <a:xfrm rot="5400000">
            <a:off x="5940723" y="4580558"/>
            <a:ext cx="285750" cy="1428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0" name="Connecteur droit avec flèche 79"/>
          <p:cNvCxnSpPr/>
          <p:nvPr/>
        </p:nvCxnSpPr>
        <p:spPr>
          <a:xfrm>
            <a:off x="6659092" y="4509121"/>
            <a:ext cx="217164" cy="28803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2" name="Connecteur droit avec flèche 81"/>
          <p:cNvCxnSpPr/>
          <p:nvPr/>
        </p:nvCxnSpPr>
        <p:spPr>
          <a:xfrm>
            <a:off x="6948264" y="4293096"/>
            <a:ext cx="217164" cy="28803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3" name="Connecteur droit avec flèche 82"/>
          <p:cNvCxnSpPr/>
          <p:nvPr/>
        </p:nvCxnSpPr>
        <p:spPr>
          <a:xfrm>
            <a:off x="7020272" y="4149080"/>
            <a:ext cx="216024" cy="72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3143250" y="2786063"/>
            <a:ext cx="2500313" cy="14287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1800" dirty="0"/>
              <a:t>Conception de l’offre</a:t>
            </a:r>
          </a:p>
        </p:txBody>
      </p:sp>
      <p:sp>
        <p:nvSpPr>
          <p:cNvPr id="5" name="ZoneTexte 4"/>
          <p:cNvSpPr txBox="1">
            <a:spLocks noChangeArrowheads="1"/>
          </p:cNvSpPr>
          <p:nvPr/>
        </p:nvSpPr>
        <p:spPr bwMode="auto">
          <a:xfrm>
            <a:off x="1285875" y="2643188"/>
            <a:ext cx="1428750" cy="646112"/>
          </a:xfrm>
          <a:prstGeom prst="rect">
            <a:avLst/>
          </a:prstGeom>
          <a:noFill/>
          <a:ln w="9525">
            <a:solidFill>
              <a:schemeClr val="tx1"/>
            </a:solidFill>
            <a:miter lim="800000"/>
            <a:headEnd/>
            <a:tailEnd/>
          </a:ln>
        </p:spPr>
        <p:txBody>
          <a:bodyPr>
            <a:spAutoFit/>
          </a:bodyPr>
          <a:lstStyle/>
          <a:p>
            <a:r>
              <a:rPr lang="fr-FR" sz="1800"/>
              <a:t>Tendances actuelles</a:t>
            </a:r>
          </a:p>
        </p:txBody>
      </p:sp>
      <p:sp>
        <p:nvSpPr>
          <p:cNvPr id="6" name="ZoneTexte 5"/>
          <p:cNvSpPr txBox="1">
            <a:spLocks noChangeArrowheads="1"/>
          </p:cNvSpPr>
          <p:nvPr/>
        </p:nvSpPr>
        <p:spPr bwMode="auto">
          <a:xfrm>
            <a:off x="2643188" y="4429125"/>
            <a:ext cx="1428750" cy="646113"/>
          </a:xfrm>
          <a:prstGeom prst="rect">
            <a:avLst/>
          </a:prstGeom>
          <a:noFill/>
          <a:ln w="9525">
            <a:solidFill>
              <a:schemeClr val="tx1"/>
            </a:solidFill>
            <a:miter lim="800000"/>
            <a:headEnd/>
            <a:tailEnd/>
          </a:ln>
        </p:spPr>
        <p:txBody>
          <a:bodyPr>
            <a:spAutoFit/>
          </a:bodyPr>
          <a:lstStyle/>
          <a:p>
            <a:r>
              <a:rPr lang="fr-FR" sz="1800"/>
              <a:t>Créneaux porteurs</a:t>
            </a:r>
          </a:p>
        </p:txBody>
      </p:sp>
      <p:sp>
        <p:nvSpPr>
          <p:cNvPr id="7" name="ZoneTexte 6"/>
          <p:cNvSpPr txBox="1">
            <a:spLocks noChangeArrowheads="1"/>
          </p:cNvSpPr>
          <p:nvPr/>
        </p:nvSpPr>
        <p:spPr bwMode="auto">
          <a:xfrm>
            <a:off x="3357563" y="1643063"/>
            <a:ext cx="1928812" cy="646112"/>
          </a:xfrm>
          <a:prstGeom prst="rect">
            <a:avLst/>
          </a:prstGeom>
          <a:noFill/>
          <a:ln w="9525">
            <a:solidFill>
              <a:schemeClr val="tx1"/>
            </a:solidFill>
            <a:miter lim="800000"/>
            <a:headEnd/>
            <a:tailEnd/>
          </a:ln>
        </p:spPr>
        <p:txBody>
          <a:bodyPr>
            <a:spAutoFit/>
          </a:bodyPr>
          <a:lstStyle/>
          <a:p>
            <a:r>
              <a:rPr lang="fr-FR" sz="1800"/>
              <a:t>Offres situationnelles</a:t>
            </a:r>
          </a:p>
        </p:txBody>
      </p:sp>
      <p:sp>
        <p:nvSpPr>
          <p:cNvPr id="8" name="ZoneTexte 7"/>
          <p:cNvSpPr txBox="1">
            <a:spLocks noChangeArrowheads="1"/>
          </p:cNvSpPr>
          <p:nvPr/>
        </p:nvSpPr>
        <p:spPr bwMode="auto">
          <a:xfrm>
            <a:off x="5572125" y="2357438"/>
            <a:ext cx="1643063" cy="646112"/>
          </a:xfrm>
          <a:prstGeom prst="rect">
            <a:avLst/>
          </a:prstGeom>
          <a:noFill/>
          <a:ln w="9525">
            <a:solidFill>
              <a:schemeClr val="tx1"/>
            </a:solidFill>
            <a:miter lim="800000"/>
            <a:headEnd/>
            <a:tailEnd/>
          </a:ln>
        </p:spPr>
        <p:txBody>
          <a:bodyPr>
            <a:spAutoFit/>
          </a:bodyPr>
          <a:lstStyle/>
          <a:p>
            <a:r>
              <a:rPr lang="fr-FR" sz="1800"/>
              <a:t>Relance d’un produit</a:t>
            </a:r>
          </a:p>
        </p:txBody>
      </p:sp>
      <p:sp>
        <p:nvSpPr>
          <p:cNvPr id="9" name="ZoneTexte 8"/>
          <p:cNvSpPr txBox="1">
            <a:spLocks noChangeArrowheads="1"/>
          </p:cNvSpPr>
          <p:nvPr/>
        </p:nvSpPr>
        <p:spPr bwMode="auto">
          <a:xfrm>
            <a:off x="5429250" y="4214813"/>
            <a:ext cx="1357313" cy="646112"/>
          </a:xfrm>
          <a:prstGeom prst="rect">
            <a:avLst/>
          </a:prstGeom>
          <a:noFill/>
          <a:ln w="9525">
            <a:solidFill>
              <a:schemeClr val="tx1"/>
            </a:solidFill>
            <a:miter lim="800000"/>
            <a:headEnd/>
            <a:tailEnd/>
          </a:ln>
        </p:spPr>
        <p:txBody>
          <a:bodyPr>
            <a:spAutoFit/>
          </a:bodyPr>
          <a:lstStyle/>
          <a:p>
            <a:r>
              <a:rPr lang="fr-FR" sz="1800"/>
              <a:t>Critères essentiels</a:t>
            </a:r>
          </a:p>
        </p:txBody>
      </p:sp>
      <p:sp>
        <p:nvSpPr>
          <p:cNvPr id="10" name="ZoneTexte 9"/>
          <p:cNvSpPr txBox="1">
            <a:spLocks noChangeArrowheads="1"/>
          </p:cNvSpPr>
          <p:nvPr/>
        </p:nvSpPr>
        <p:spPr bwMode="auto">
          <a:xfrm>
            <a:off x="4857750" y="5357813"/>
            <a:ext cx="1214438" cy="369332"/>
          </a:xfrm>
          <a:prstGeom prst="rect">
            <a:avLst/>
          </a:prstGeom>
          <a:noFill/>
          <a:ln w="9525">
            <a:noFill/>
            <a:miter lim="800000"/>
            <a:headEnd/>
            <a:tailEnd/>
          </a:ln>
        </p:spPr>
        <p:txBody>
          <a:bodyPr>
            <a:spAutoFit/>
          </a:bodyPr>
          <a:lstStyle/>
          <a:p>
            <a:r>
              <a:rPr lang="fr-FR" dirty="0" smtClean="0"/>
              <a:t>Prix</a:t>
            </a:r>
            <a:endParaRPr lang="fr-FR" dirty="0"/>
          </a:p>
        </p:txBody>
      </p:sp>
      <p:sp>
        <p:nvSpPr>
          <p:cNvPr id="11" name="ZoneTexte 10"/>
          <p:cNvSpPr txBox="1">
            <a:spLocks noChangeArrowheads="1"/>
          </p:cNvSpPr>
          <p:nvPr/>
        </p:nvSpPr>
        <p:spPr bwMode="auto">
          <a:xfrm>
            <a:off x="6012160" y="5286375"/>
            <a:ext cx="1224136" cy="369332"/>
          </a:xfrm>
          <a:prstGeom prst="rect">
            <a:avLst/>
          </a:prstGeom>
          <a:noFill/>
          <a:ln w="9525">
            <a:noFill/>
            <a:miter lim="800000"/>
            <a:headEnd/>
            <a:tailEnd/>
          </a:ln>
        </p:spPr>
        <p:txBody>
          <a:bodyPr wrap="square">
            <a:spAutoFit/>
          </a:bodyPr>
          <a:lstStyle/>
          <a:p>
            <a:r>
              <a:rPr lang="fr-FR" dirty="0"/>
              <a:t>Sécurité</a:t>
            </a:r>
          </a:p>
        </p:txBody>
      </p:sp>
      <p:sp>
        <p:nvSpPr>
          <p:cNvPr id="12" name="ZoneTexte 11"/>
          <p:cNvSpPr txBox="1">
            <a:spLocks noChangeArrowheads="1"/>
          </p:cNvSpPr>
          <p:nvPr/>
        </p:nvSpPr>
        <p:spPr bwMode="auto">
          <a:xfrm>
            <a:off x="7192813" y="4293096"/>
            <a:ext cx="1123603" cy="369332"/>
          </a:xfrm>
          <a:prstGeom prst="rect">
            <a:avLst/>
          </a:prstGeom>
          <a:noFill/>
          <a:ln w="9525">
            <a:noFill/>
            <a:miter lim="800000"/>
            <a:headEnd/>
            <a:tailEnd/>
          </a:ln>
        </p:spPr>
        <p:txBody>
          <a:bodyPr wrap="square">
            <a:spAutoFit/>
          </a:bodyPr>
          <a:lstStyle/>
          <a:p>
            <a:r>
              <a:rPr lang="fr-FR" dirty="0"/>
              <a:t>Praticité</a:t>
            </a:r>
          </a:p>
        </p:txBody>
      </p:sp>
      <p:sp>
        <p:nvSpPr>
          <p:cNvPr id="13" name="ZoneTexte 12"/>
          <p:cNvSpPr txBox="1">
            <a:spLocks noChangeArrowheads="1"/>
          </p:cNvSpPr>
          <p:nvPr/>
        </p:nvSpPr>
        <p:spPr bwMode="auto">
          <a:xfrm>
            <a:off x="1500188" y="1785938"/>
            <a:ext cx="1184275" cy="307975"/>
          </a:xfrm>
          <a:prstGeom prst="rect">
            <a:avLst/>
          </a:prstGeom>
          <a:noFill/>
          <a:ln w="9525">
            <a:noFill/>
            <a:miter lim="800000"/>
            <a:headEnd/>
            <a:tailEnd/>
          </a:ln>
        </p:spPr>
        <p:txBody>
          <a:bodyPr wrap="none">
            <a:spAutoFit/>
          </a:bodyPr>
          <a:lstStyle/>
          <a:p>
            <a:r>
              <a:rPr lang="fr-FR"/>
              <a:t>Citoyenneté</a:t>
            </a:r>
          </a:p>
        </p:txBody>
      </p:sp>
      <p:sp>
        <p:nvSpPr>
          <p:cNvPr id="14" name="ZoneTexte 13"/>
          <p:cNvSpPr txBox="1">
            <a:spLocks noChangeArrowheads="1"/>
          </p:cNvSpPr>
          <p:nvPr/>
        </p:nvSpPr>
        <p:spPr bwMode="auto">
          <a:xfrm>
            <a:off x="323528" y="1928813"/>
            <a:ext cx="1319535" cy="369332"/>
          </a:xfrm>
          <a:prstGeom prst="rect">
            <a:avLst/>
          </a:prstGeom>
          <a:noFill/>
          <a:ln w="9525">
            <a:noFill/>
            <a:miter lim="800000"/>
            <a:headEnd/>
            <a:tailEnd/>
          </a:ln>
        </p:spPr>
        <p:txBody>
          <a:bodyPr wrap="square">
            <a:spAutoFit/>
          </a:bodyPr>
          <a:lstStyle/>
          <a:p>
            <a:r>
              <a:rPr lang="fr-FR" dirty="0" smtClean="0"/>
              <a:t>Ethique</a:t>
            </a:r>
            <a:endParaRPr lang="fr-FR" dirty="0"/>
          </a:p>
        </p:txBody>
      </p:sp>
      <p:sp>
        <p:nvSpPr>
          <p:cNvPr id="15" name="ZoneTexte 14"/>
          <p:cNvSpPr txBox="1">
            <a:spLocks noChangeArrowheads="1"/>
          </p:cNvSpPr>
          <p:nvPr/>
        </p:nvSpPr>
        <p:spPr bwMode="auto">
          <a:xfrm>
            <a:off x="35496" y="2500313"/>
            <a:ext cx="928687" cy="369332"/>
          </a:xfrm>
          <a:prstGeom prst="rect">
            <a:avLst/>
          </a:prstGeom>
          <a:noFill/>
          <a:ln w="9525">
            <a:noFill/>
            <a:miter lim="800000"/>
            <a:headEnd/>
            <a:tailEnd/>
          </a:ln>
        </p:spPr>
        <p:txBody>
          <a:bodyPr>
            <a:spAutoFit/>
          </a:bodyPr>
          <a:lstStyle/>
          <a:p>
            <a:r>
              <a:rPr lang="fr-FR" dirty="0" smtClean="0"/>
              <a:t>Web</a:t>
            </a:r>
            <a:endParaRPr lang="fr-FR" dirty="0"/>
          </a:p>
        </p:txBody>
      </p:sp>
      <p:sp>
        <p:nvSpPr>
          <p:cNvPr id="16" name="ZoneTexte 15"/>
          <p:cNvSpPr txBox="1">
            <a:spLocks noChangeArrowheads="1"/>
          </p:cNvSpPr>
          <p:nvPr/>
        </p:nvSpPr>
        <p:spPr bwMode="auto">
          <a:xfrm>
            <a:off x="2143125" y="5286375"/>
            <a:ext cx="1857375" cy="369332"/>
          </a:xfrm>
          <a:prstGeom prst="rect">
            <a:avLst/>
          </a:prstGeom>
          <a:noFill/>
          <a:ln w="9525">
            <a:noFill/>
            <a:miter lim="800000"/>
            <a:headEnd/>
            <a:tailEnd/>
          </a:ln>
        </p:spPr>
        <p:txBody>
          <a:bodyPr>
            <a:spAutoFit/>
          </a:bodyPr>
          <a:lstStyle/>
          <a:p>
            <a:endParaRPr lang="fr-FR" dirty="0"/>
          </a:p>
        </p:txBody>
      </p:sp>
      <p:sp>
        <p:nvSpPr>
          <p:cNvPr id="17" name="ZoneTexte 16"/>
          <p:cNvSpPr txBox="1">
            <a:spLocks noChangeArrowheads="1"/>
          </p:cNvSpPr>
          <p:nvPr/>
        </p:nvSpPr>
        <p:spPr bwMode="auto">
          <a:xfrm>
            <a:off x="214313" y="5214938"/>
            <a:ext cx="1643062" cy="646331"/>
          </a:xfrm>
          <a:prstGeom prst="rect">
            <a:avLst/>
          </a:prstGeom>
          <a:noFill/>
          <a:ln w="9525">
            <a:noFill/>
            <a:miter lim="800000"/>
            <a:headEnd/>
            <a:tailEnd/>
          </a:ln>
        </p:spPr>
        <p:txBody>
          <a:bodyPr>
            <a:spAutoFit/>
          </a:bodyPr>
          <a:lstStyle/>
          <a:p>
            <a:r>
              <a:rPr lang="fr-FR" dirty="0" smtClean="0"/>
              <a:t>Nouvelles technologies</a:t>
            </a:r>
            <a:endParaRPr lang="fr-FR" dirty="0"/>
          </a:p>
        </p:txBody>
      </p:sp>
      <p:sp>
        <p:nvSpPr>
          <p:cNvPr id="18" name="ZoneTexte 17"/>
          <p:cNvSpPr txBox="1">
            <a:spLocks noChangeArrowheads="1"/>
          </p:cNvSpPr>
          <p:nvPr/>
        </p:nvSpPr>
        <p:spPr bwMode="auto">
          <a:xfrm>
            <a:off x="358899" y="6237312"/>
            <a:ext cx="1332781" cy="276999"/>
          </a:xfrm>
          <a:prstGeom prst="rect">
            <a:avLst/>
          </a:prstGeom>
          <a:noFill/>
          <a:ln w="9525">
            <a:noFill/>
            <a:miter lim="800000"/>
            <a:headEnd/>
            <a:tailEnd/>
          </a:ln>
        </p:spPr>
        <p:txBody>
          <a:bodyPr wrap="square">
            <a:spAutoFit/>
          </a:bodyPr>
          <a:lstStyle/>
          <a:p>
            <a:r>
              <a:rPr lang="fr-FR" sz="1200" dirty="0" smtClean="0"/>
              <a:t>Internet</a:t>
            </a:r>
            <a:endParaRPr lang="fr-FR" sz="1200" dirty="0"/>
          </a:p>
        </p:txBody>
      </p:sp>
      <p:sp>
        <p:nvSpPr>
          <p:cNvPr id="19" name="ZoneTexte 18"/>
          <p:cNvSpPr txBox="1">
            <a:spLocks noChangeArrowheads="1"/>
          </p:cNvSpPr>
          <p:nvPr/>
        </p:nvSpPr>
        <p:spPr bwMode="auto">
          <a:xfrm>
            <a:off x="2346325" y="5399603"/>
            <a:ext cx="2000250" cy="276999"/>
          </a:xfrm>
          <a:prstGeom prst="rect">
            <a:avLst/>
          </a:prstGeom>
          <a:noFill/>
          <a:ln w="9525">
            <a:noFill/>
            <a:miter lim="800000"/>
            <a:headEnd/>
            <a:tailEnd/>
          </a:ln>
        </p:spPr>
        <p:txBody>
          <a:bodyPr>
            <a:spAutoFit/>
          </a:bodyPr>
          <a:lstStyle/>
          <a:p>
            <a:r>
              <a:rPr lang="fr-FR" sz="1200" dirty="0" err="1" smtClean="0"/>
              <a:t>Snacking</a:t>
            </a:r>
            <a:endParaRPr lang="fr-FR" sz="1200" dirty="0"/>
          </a:p>
        </p:txBody>
      </p:sp>
      <p:cxnSp>
        <p:nvCxnSpPr>
          <p:cNvPr id="20" name="Connecteur droit 19"/>
          <p:cNvCxnSpPr/>
          <p:nvPr/>
        </p:nvCxnSpPr>
        <p:spPr>
          <a:xfrm rot="5400000">
            <a:off x="4071938" y="4286250"/>
            <a:ext cx="142875" cy="142875"/>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Connecteur droit 20"/>
          <p:cNvCxnSpPr/>
          <p:nvPr/>
        </p:nvCxnSpPr>
        <p:spPr>
          <a:xfrm>
            <a:off x="4786313" y="4214813"/>
            <a:ext cx="571500" cy="357187"/>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Connecteur droit 21"/>
          <p:cNvCxnSpPr/>
          <p:nvPr/>
        </p:nvCxnSpPr>
        <p:spPr>
          <a:xfrm>
            <a:off x="2857500" y="2928938"/>
            <a:ext cx="500063" cy="71437"/>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Connecteur droit 22"/>
          <p:cNvCxnSpPr>
            <a:stCxn id="7" idx="2"/>
          </p:cNvCxnSpPr>
          <p:nvPr/>
        </p:nvCxnSpPr>
        <p:spPr>
          <a:xfrm rot="16200000" flipH="1">
            <a:off x="4126707" y="2483643"/>
            <a:ext cx="425450" cy="36513"/>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Connecteur droit 23"/>
          <p:cNvCxnSpPr/>
          <p:nvPr/>
        </p:nvCxnSpPr>
        <p:spPr>
          <a:xfrm flipV="1">
            <a:off x="5715000" y="3143250"/>
            <a:ext cx="357188" cy="285750"/>
          </a:xfrm>
          <a:prstGeom prst="line">
            <a:avLst/>
          </a:prstGeom>
        </p:spPr>
        <p:style>
          <a:lnRef idx="1">
            <a:schemeClr val="accent1"/>
          </a:lnRef>
          <a:fillRef idx="0">
            <a:schemeClr val="accent1"/>
          </a:fillRef>
          <a:effectRef idx="0">
            <a:schemeClr val="accent1"/>
          </a:effectRef>
          <a:fontRef idx="minor">
            <a:schemeClr val="tx1"/>
          </a:fontRef>
        </p:style>
      </p:cxnSp>
      <p:sp>
        <p:nvSpPr>
          <p:cNvPr id="25" name="ZoneTexte 31"/>
          <p:cNvSpPr txBox="1">
            <a:spLocks noChangeArrowheads="1"/>
          </p:cNvSpPr>
          <p:nvPr/>
        </p:nvSpPr>
        <p:spPr bwMode="auto">
          <a:xfrm>
            <a:off x="642938" y="857250"/>
            <a:ext cx="1500187" cy="646331"/>
          </a:xfrm>
          <a:prstGeom prst="rect">
            <a:avLst/>
          </a:prstGeom>
          <a:noFill/>
          <a:ln w="9525">
            <a:noFill/>
            <a:miter lim="800000"/>
            <a:headEnd/>
            <a:tailEnd/>
          </a:ln>
        </p:spPr>
        <p:txBody>
          <a:bodyPr>
            <a:spAutoFit/>
          </a:bodyPr>
          <a:lstStyle/>
          <a:p>
            <a:r>
              <a:rPr lang="fr-FR" sz="1200" dirty="0"/>
              <a:t>Importance du rôle </a:t>
            </a:r>
            <a:r>
              <a:rPr lang="fr-FR" sz="1200" dirty="0" smtClean="0"/>
              <a:t>du jeune </a:t>
            </a:r>
            <a:r>
              <a:rPr lang="fr-FR" sz="1200" dirty="0"/>
              <a:t>dans la société</a:t>
            </a:r>
          </a:p>
        </p:txBody>
      </p:sp>
      <p:sp>
        <p:nvSpPr>
          <p:cNvPr id="26" name="ZoneTexte 32"/>
          <p:cNvSpPr txBox="1">
            <a:spLocks noChangeArrowheads="1"/>
          </p:cNvSpPr>
          <p:nvPr/>
        </p:nvSpPr>
        <p:spPr bwMode="auto">
          <a:xfrm>
            <a:off x="2571750" y="1000125"/>
            <a:ext cx="774700" cy="276225"/>
          </a:xfrm>
          <a:prstGeom prst="rect">
            <a:avLst/>
          </a:prstGeom>
          <a:noFill/>
          <a:ln w="9525">
            <a:noFill/>
            <a:miter lim="800000"/>
            <a:headEnd/>
            <a:tailEnd/>
          </a:ln>
        </p:spPr>
        <p:txBody>
          <a:bodyPr wrap="none">
            <a:spAutoFit/>
          </a:bodyPr>
          <a:lstStyle/>
          <a:p>
            <a:r>
              <a:rPr lang="fr-FR" sz="1200" dirty="0"/>
              <a:t>Ecologie</a:t>
            </a:r>
          </a:p>
        </p:txBody>
      </p:sp>
      <p:sp>
        <p:nvSpPr>
          <p:cNvPr id="27" name="ZoneTexte 33"/>
          <p:cNvSpPr txBox="1">
            <a:spLocks noChangeArrowheads="1"/>
          </p:cNvSpPr>
          <p:nvPr/>
        </p:nvSpPr>
        <p:spPr bwMode="auto">
          <a:xfrm>
            <a:off x="1857375" y="285750"/>
            <a:ext cx="1357313" cy="646113"/>
          </a:xfrm>
          <a:prstGeom prst="rect">
            <a:avLst/>
          </a:prstGeom>
          <a:noFill/>
          <a:ln w="9525">
            <a:noFill/>
            <a:miter lim="800000"/>
            <a:headEnd/>
            <a:tailEnd/>
          </a:ln>
        </p:spPr>
        <p:txBody>
          <a:bodyPr>
            <a:spAutoFit/>
          </a:bodyPr>
          <a:lstStyle/>
          <a:p>
            <a:r>
              <a:rPr lang="fr-FR" sz="1200" dirty="0"/>
              <a:t>Avenir des générations futures</a:t>
            </a:r>
          </a:p>
        </p:txBody>
      </p:sp>
      <p:cxnSp>
        <p:nvCxnSpPr>
          <p:cNvPr id="28" name="Connecteur droit 27"/>
          <p:cNvCxnSpPr>
            <a:stCxn id="13" idx="2"/>
          </p:cNvCxnSpPr>
          <p:nvPr/>
        </p:nvCxnSpPr>
        <p:spPr>
          <a:xfrm rot="5400000">
            <a:off x="1843088" y="2322513"/>
            <a:ext cx="477837" cy="20637"/>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Connecteur droit 28"/>
          <p:cNvCxnSpPr/>
          <p:nvPr/>
        </p:nvCxnSpPr>
        <p:spPr>
          <a:xfrm rot="16200000" flipH="1">
            <a:off x="1525588" y="1546225"/>
            <a:ext cx="357187" cy="265113"/>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Connecteur droit 29"/>
          <p:cNvCxnSpPr/>
          <p:nvPr/>
        </p:nvCxnSpPr>
        <p:spPr>
          <a:xfrm>
            <a:off x="714375" y="2714625"/>
            <a:ext cx="500063"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Connecteur droit 30"/>
          <p:cNvCxnSpPr/>
          <p:nvPr/>
        </p:nvCxnSpPr>
        <p:spPr>
          <a:xfrm rot="5400000" flipH="1" flipV="1">
            <a:off x="2536031" y="1393032"/>
            <a:ext cx="428625" cy="3571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Connecteur droit 31"/>
          <p:cNvCxnSpPr/>
          <p:nvPr/>
        </p:nvCxnSpPr>
        <p:spPr>
          <a:xfrm flipV="1">
            <a:off x="1428750" y="642938"/>
            <a:ext cx="357188" cy="28575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Connecteur droit 32"/>
          <p:cNvCxnSpPr/>
          <p:nvPr/>
        </p:nvCxnSpPr>
        <p:spPr>
          <a:xfrm rot="16200000" flipH="1">
            <a:off x="1025525" y="2260601"/>
            <a:ext cx="357187" cy="265112"/>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Connecteur droit 33"/>
          <p:cNvCxnSpPr/>
          <p:nvPr/>
        </p:nvCxnSpPr>
        <p:spPr>
          <a:xfrm rot="16200000" flipH="1">
            <a:off x="2750344" y="750094"/>
            <a:ext cx="357187" cy="142875"/>
          </a:xfrm>
          <a:prstGeom prst="line">
            <a:avLst/>
          </a:prstGeom>
        </p:spPr>
        <p:style>
          <a:lnRef idx="1">
            <a:schemeClr val="accent1"/>
          </a:lnRef>
          <a:fillRef idx="0">
            <a:schemeClr val="accent1"/>
          </a:fillRef>
          <a:effectRef idx="0">
            <a:schemeClr val="accent1"/>
          </a:effectRef>
          <a:fontRef idx="minor">
            <a:schemeClr val="tx1"/>
          </a:fontRef>
        </p:style>
      </p:cxnSp>
      <p:sp>
        <p:nvSpPr>
          <p:cNvPr id="35" name="ZoneTexte 45"/>
          <p:cNvSpPr txBox="1">
            <a:spLocks noChangeArrowheads="1"/>
          </p:cNvSpPr>
          <p:nvPr/>
        </p:nvSpPr>
        <p:spPr bwMode="auto">
          <a:xfrm>
            <a:off x="6215063" y="1571625"/>
            <a:ext cx="1000125" cy="307975"/>
          </a:xfrm>
          <a:prstGeom prst="rect">
            <a:avLst/>
          </a:prstGeom>
          <a:noFill/>
          <a:ln w="9525">
            <a:noFill/>
            <a:miter lim="800000"/>
            <a:headEnd/>
            <a:tailEnd/>
          </a:ln>
        </p:spPr>
        <p:txBody>
          <a:bodyPr>
            <a:spAutoFit/>
          </a:bodyPr>
          <a:lstStyle/>
          <a:p>
            <a:r>
              <a:rPr lang="fr-FR"/>
              <a:t>Nostalgie</a:t>
            </a:r>
          </a:p>
        </p:txBody>
      </p:sp>
      <p:sp>
        <p:nvSpPr>
          <p:cNvPr id="36" name="ZoneTexte 46"/>
          <p:cNvSpPr txBox="1">
            <a:spLocks noChangeArrowheads="1"/>
          </p:cNvSpPr>
          <p:nvPr/>
        </p:nvSpPr>
        <p:spPr bwMode="auto">
          <a:xfrm>
            <a:off x="7358063" y="1428750"/>
            <a:ext cx="1214437" cy="307975"/>
          </a:xfrm>
          <a:prstGeom prst="rect">
            <a:avLst/>
          </a:prstGeom>
          <a:noFill/>
          <a:ln w="9525">
            <a:noFill/>
            <a:miter lim="800000"/>
            <a:headEnd/>
            <a:tailEnd/>
          </a:ln>
        </p:spPr>
        <p:txBody>
          <a:bodyPr>
            <a:spAutoFit/>
          </a:bodyPr>
          <a:lstStyle/>
          <a:p>
            <a:r>
              <a:rPr lang="fr-FR"/>
              <a:t>Convivialité</a:t>
            </a:r>
          </a:p>
        </p:txBody>
      </p:sp>
      <p:cxnSp>
        <p:nvCxnSpPr>
          <p:cNvPr id="37" name="Connecteur droit 36"/>
          <p:cNvCxnSpPr/>
          <p:nvPr/>
        </p:nvCxnSpPr>
        <p:spPr>
          <a:xfrm rot="16200000" flipH="1">
            <a:off x="6234907" y="2051843"/>
            <a:ext cx="425450" cy="36513"/>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Connecteur droit 37"/>
          <p:cNvCxnSpPr/>
          <p:nvPr/>
        </p:nvCxnSpPr>
        <p:spPr>
          <a:xfrm rot="5400000" flipH="1" flipV="1">
            <a:off x="7250907" y="1893094"/>
            <a:ext cx="500062" cy="28575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Connecteur droit 38"/>
          <p:cNvCxnSpPr/>
          <p:nvPr/>
        </p:nvCxnSpPr>
        <p:spPr>
          <a:xfrm rot="5400000" flipH="1" flipV="1">
            <a:off x="5214937" y="5000626"/>
            <a:ext cx="428625" cy="28575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Connecteur droit 39"/>
          <p:cNvCxnSpPr/>
          <p:nvPr/>
        </p:nvCxnSpPr>
        <p:spPr>
          <a:xfrm rot="5400000" flipH="1" flipV="1">
            <a:off x="6287294" y="5144294"/>
            <a:ext cx="428625"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Connecteur droit 40"/>
          <p:cNvCxnSpPr/>
          <p:nvPr/>
        </p:nvCxnSpPr>
        <p:spPr>
          <a:xfrm flipV="1">
            <a:off x="6858000" y="4500563"/>
            <a:ext cx="357188" cy="131762"/>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Connecteur droit 41"/>
          <p:cNvCxnSpPr/>
          <p:nvPr/>
        </p:nvCxnSpPr>
        <p:spPr>
          <a:xfrm flipV="1">
            <a:off x="1785938" y="4929188"/>
            <a:ext cx="857250" cy="428625"/>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Connecteur droit 42"/>
          <p:cNvCxnSpPr/>
          <p:nvPr/>
        </p:nvCxnSpPr>
        <p:spPr>
          <a:xfrm rot="5400000">
            <a:off x="3251200" y="5251451"/>
            <a:ext cx="21272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Connecteur droit 43"/>
          <p:cNvCxnSpPr/>
          <p:nvPr/>
        </p:nvCxnSpPr>
        <p:spPr>
          <a:xfrm rot="5400000" flipH="1" flipV="1">
            <a:off x="648420" y="5984428"/>
            <a:ext cx="285750" cy="71437"/>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Connecteur droit 45"/>
          <p:cNvCxnSpPr/>
          <p:nvPr/>
        </p:nvCxnSpPr>
        <p:spPr>
          <a:xfrm rot="5400000">
            <a:off x="6572250" y="1714501"/>
            <a:ext cx="1000125" cy="285750"/>
          </a:xfrm>
          <a:prstGeom prst="line">
            <a:avLst/>
          </a:prstGeom>
        </p:spPr>
        <p:style>
          <a:lnRef idx="1">
            <a:schemeClr val="accent1"/>
          </a:lnRef>
          <a:fillRef idx="0">
            <a:schemeClr val="accent1"/>
          </a:fillRef>
          <a:effectRef idx="0">
            <a:schemeClr val="accent1"/>
          </a:effectRef>
          <a:fontRef idx="minor">
            <a:schemeClr val="tx1"/>
          </a:fontRef>
        </p:style>
      </p:cxnSp>
      <p:sp>
        <p:nvSpPr>
          <p:cNvPr id="47" name="ZoneTexte 71"/>
          <p:cNvSpPr txBox="1">
            <a:spLocks noChangeArrowheads="1"/>
          </p:cNvSpPr>
          <p:nvPr/>
        </p:nvSpPr>
        <p:spPr bwMode="auto">
          <a:xfrm>
            <a:off x="6858000" y="1000125"/>
            <a:ext cx="1409700" cy="307975"/>
          </a:xfrm>
          <a:prstGeom prst="rect">
            <a:avLst/>
          </a:prstGeom>
          <a:noFill/>
          <a:ln w="9525">
            <a:noFill/>
            <a:miter lim="800000"/>
            <a:headEnd/>
            <a:tailEnd/>
          </a:ln>
        </p:spPr>
        <p:txBody>
          <a:bodyPr wrap="none">
            <a:spAutoFit/>
          </a:bodyPr>
          <a:lstStyle/>
          <a:p>
            <a:r>
              <a:rPr lang="fr-FR"/>
              <a:t>Benchmarking</a:t>
            </a:r>
          </a:p>
        </p:txBody>
      </p:sp>
      <p:cxnSp>
        <p:nvCxnSpPr>
          <p:cNvPr id="48" name="Connecteur droit 47"/>
          <p:cNvCxnSpPr/>
          <p:nvPr/>
        </p:nvCxnSpPr>
        <p:spPr>
          <a:xfrm rot="5400000">
            <a:off x="3250406" y="1035844"/>
            <a:ext cx="928688" cy="285750"/>
          </a:xfrm>
          <a:prstGeom prst="line">
            <a:avLst/>
          </a:prstGeom>
        </p:spPr>
        <p:style>
          <a:lnRef idx="1">
            <a:schemeClr val="accent1"/>
          </a:lnRef>
          <a:fillRef idx="0">
            <a:schemeClr val="accent1"/>
          </a:fillRef>
          <a:effectRef idx="0">
            <a:schemeClr val="accent1"/>
          </a:effectRef>
          <a:fontRef idx="minor">
            <a:schemeClr val="tx1"/>
          </a:fontRef>
        </p:style>
      </p:cxnSp>
      <p:sp>
        <p:nvSpPr>
          <p:cNvPr id="49" name="ZoneTexte 75"/>
          <p:cNvSpPr txBox="1">
            <a:spLocks noChangeArrowheads="1"/>
          </p:cNvSpPr>
          <p:nvPr/>
        </p:nvSpPr>
        <p:spPr bwMode="auto">
          <a:xfrm>
            <a:off x="3357563" y="428625"/>
            <a:ext cx="1500187" cy="307975"/>
          </a:xfrm>
          <a:prstGeom prst="rect">
            <a:avLst/>
          </a:prstGeom>
          <a:noFill/>
          <a:ln w="9525">
            <a:noFill/>
            <a:miter lim="800000"/>
            <a:headEnd/>
            <a:tailEnd/>
          </a:ln>
        </p:spPr>
        <p:txBody>
          <a:bodyPr>
            <a:spAutoFit/>
          </a:bodyPr>
          <a:lstStyle/>
          <a:p>
            <a:r>
              <a:rPr lang="fr-FR"/>
              <a:t>Echantillons</a:t>
            </a:r>
          </a:p>
        </p:txBody>
      </p:sp>
      <p:cxnSp>
        <p:nvCxnSpPr>
          <p:cNvPr id="50" name="Connecteur droit 49"/>
          <p:cNvCxnSpPr/>
          <p:nvPr/>
        </p:nvCxnSpPr>
        <p:spPr>
          <a:xfrm rot="5400000">
            <a:off x="4983163" y="946150"/>
            <a:ext cx="642937" cy="608013"/>
          </a:xfrm>
          <a:prstGeom prst="line">
            <a:avLst/>
          </a:prstGeom>
        </p:spPr>
        <p:style>
          <a:lnRef idx="1">
            <a:schemeClr val="accent1"/>
          </a:lnRef>
          <a:fillRef idx="0">
            <a:schemeClr val="accent1"/>
          </a:fillRef>
          <a:effectRef idx="0">
            <a:schemeClr val="accent1"/>
          </a:effectRef>
          <a:fontRef idx="minor">
            <a:schemeClr val="tx1"/>
          </a:fontRef>
        </p:style>
      </p:cxnSp>
      <p:sp>
        <p:nvSpPr>
          <p:cNvPr id="51" name="ZoneTexte 78"/>
          <p:cNvSpPr txBox="1">
            <a:spLocks noChangeArrowheads="1"/>
          </p:cNvSpPr>
          <p:nvPr/>
        </p:nvSpPr>
        <p:spPr bwMode="auto">
          <a:xfrm>
            <a:off x="4211960" y="976313"/>
            <a:ext cx="1217290" cy="646331"/>
          </a:xfrm>
          <a:prstGeom prst="rect">
            <a:avLst/>
          </a:prstGeom>
          <a:noFill/>
          <a:ln w="9525">
            <a:noFill/>
            <a:miter lim="800000"/>
            <a:headEnd/>
            <a:tailEnd/>
          </a:ln>
        </p:spPr>
        <p:txBody>
          <a:bodyPr wrap="square">
            <a:spAutoFit/>
          </a:bodyPr>
          <a:lstStyle/>
          <a:p>
            <a:r>
              <a:rPr lang="fr-FR" dirty="0" smtClean="0"/>
              <a:t>Essais - </a:t>
            </a:r>
            <a:r>
              <a:rPr lang="fr-FR" dirty="0"/>
              <a:t>Tests</a:t>
            </a:r>
          </a:p>
        </p:txBody>
      </p:sp>
      <p:cxnSp>
        <p:nvCxnSpPr>
          <p:cNvPr id="52" name="Connecteur droit 51"/>
          <p:cNvCxnSpPr/>
          <p:nvPr/>
        </p:nvCxnSpPr>
        <p:spPr>
          <a:xfrm rot="5400000">
            <a:off x="3966369" y="1248569"/>
            <a:ext cx="425450" cy="357188"/>
          </a:xfrm>
          <a:prstGeom prst="line">
            <a:avLst/>
          </a:prstGeom>
        </p:spPr>
        <p:style>
          <a:lnRef idx="1">
            <a:schemeClr val="accent1"/>
          </a:lnRef>
          <a:fillRef idx="0">
            <a:schemeClr val="accent1"/>
          </a:fillRef>
          <a:effectRef idx="0">
            <a:schemeClr val="accent1"/>
          </a:effectRef>
          <a:fontRef idx="minor">
            <a:schemeClr val="tx1"/>
          </a:fontRef>
        </p:style>
      </p:cxnSp>
      <p:sp>
        <p:nvSpPr>
          <p:cNvPr id="53" name="ZoneTexte 82"/>
          <p:cNvSpPr txBox="1">
            <a:spLocks noChangeArrowheads="1"/>
          </p:cNvSpPr>
          <p:nvPr/>
        </p:nvSpPr>
        <p:spPr bwMode="auto">
          <a:xfrm>
            <a:off x="4786313" y="571500"/>
            <a:ext cx="1851025" cy="307975"/>
          </a:xfrm>
          <a:prstGeom prst="rect">
            <a:avLst/>
          </a:prstGeom>
          <a:noFill/>
          <a:ln w="9525">
            <a:noFill/>
            <a:miter lim="800000"/>
            <a:headEnd/>
            <a:tailEnd/>
          </a:ln>
        </p:spPr>
        <p:txBody>
          <a:bodyPr wrap="none">
            <a:spAutoFit/>
          </a:bodyPr>
          <a:lstStyle/>
          <a:p>
            <a:r>
              <a:rPr lang="fr-FR"/>
              <a:t>Offres de lancement</a:t>
            </a:r>
          </a:p>
        </p:txBody>
      </p:sp>
      <p:cxnSp>
        <p:nvCxnSpPr>
          <p:cNvPr id="54" name="Connecteur droit 53"/>
          <p:cNvCxnSpPr/>
          <p:nvPr/>
        </p:nvCxnSpPr>
        <p:spPr>
          <a:xfrm rot="10800000" flipV="1">
            <a:off x="5214938" y="357188"/>
            <a:ext cx="500062" cy="282575"/>
          </a:xfrm>
          <a:prstGeom prst="line">
            <a:avLst/>
          </a:prstGeom>
        </p:spPr>
        <p:style>
          <a:lnRef idx="1">
            <a:schemeClr val="accent1"/>
          </a:lnRef>
          <a:fillRef idx="0">
            <a:schemeClr val="accent1"/>
          </a:fillRef>
          <a:effectRef idx="0">
            <a:schemeClr val="accent1"/>
          </a:effectRef>
          <a:fontRef idx="minor">
            <a:schemeClr val="tx1"/>
          </a:fontRef>
        </p:style>
      </p:cxnSp>
      <p:sp>
        <p:nvSpPr>
          <p:cNvPr id="55" name="ZoneTexte 86"/>
          <p:cNvSpPr txBox="1">
            <a:spLocks noChangeArrowheads="1"/>
          </p:cNvSpPr>
          <p:nvPr/>
        </p:nvSpPr>
        <p:spPr bwMode="auto">
          <a:xfrm>
            <a:off x="4929188" y="142875"/>
            <a:ext cx="1465262" cy="276225"/>
          </a:xfrm>
          <a:prstGeom prst="rect">
            <a:avLst/>
          </a:prstGeom>
          <a:noFill/>
          <a:ln w="9525">
            <a:noFill/>
            <a:miter lim="800000"/>
            <a:headEnd/>
            <a:tailEnd/>
          </a:ln>
        </p:spPr>
        <p:txBody>
          <a:bodyPr wrap="none">
            <a:spAutoFit/>
          </a:bodyPr>
          <a:lstStyle/>
          <a:p>
            <a:r>
              <a:rPr lang="fr-FR" sz="1200"/>
              <a:t>Bons de réduction</a:t>
            </a:r>
          </a:p>
        </p:txBody>
      </p:sp>
      <p:cxnSp>
        <p:nvCxnSpPr>
          <p:cNvPr id="56" name="Connecteur droit 55"/>
          <p:cNvCxnSpPr/>
          <p:nvPr/>
        </p:nvCxnSpPr>
        <p:spPr>
          <a:xfrm rot="10800000" flipV="1">
            <a:off x="6143625" y="357188"/>
            <a:ext cx="500063" cy="282575"/>
          </a:xfrm>
          <a:prstGeom prst="line">
            <a:avLst/>
          </a:prstGeom>
        </p:spPr>
        <p:style>
          <a:lnRef idx="1">
            <a:schemeClr val="accent1"/>
          </a:lnRef>
          <a:fillRef idx="0">
            <a:schemeClr val="accent1"/>
          </a:fillRef>
          <a:effectRef idx="0">
            <a:schemeClr val="accent1"/>
          </a:effectRef>
          <a:fontRef idx="minor">
            <a:schemeClr val="tx1"/>
          </a:fontRef>
        </p:style>
      </p:cxnSp>
      <p:sp>
        <p:nvSpPr>
          <p:cNvPr id="57" name="ZoneTexte 88"/>
          <p:cNvSpPr txBox="1">
            <a:spLocks noChangeArrowheads="1"/>
          </p:cNvSpPr>
          <p:nvPr/>
        </p:nvSpPr>
        <p:spPr bwMode="auto">
          <a:xfrm>
            <a:off x="6643688" y="0"/>
            <a:ext cx="1000125" cy="461665"/>
          </a:xfrm>
          <a:prstGeom prst="rect">
            <a:avLst/>
          </a:prstGeom>
          <a:noFill/>
          <a:ln w="9525">
            <a:noFill/>
            <a:miter lim="800000"/>
            <a:headEnd/>
            <a:tailEnd/>
          </a:ln>
        </p:spPr>
        <p:txBody>
          <a:bodyPr>
            <a:spAutoFit/>
          </a:bodyPr>
          <a:lstStyle/>
          <a:p>
            <a:r>
              <a:rPr lang="fr-FR" sz="1200" dirty="0"/>
              <a:t>Format </a:t>
            </a:r>
            <a:r>
              <a:rPr lang="fr-FR" sz="1200" dirty="0" smtClean="0"/>
              <a:t>individuel</a:t>
            </a:r>
            <a:endParaRPr lang="fr-FR" sz="1200" dirty="0"/>
          </a:p>
        </p:txBody>
      </p:sp>
      <p:cxnSp>
        <p:nvCxnSpPr>
          <p:cNvPr id="58" name="Connecteur droit 57"/>
          <p:cNvCxnSpPr/>
          <p:nvPr/>
        </p:nvCxnSpPr>
        <p:spPr>
          <a:xfrm rot="5400000" flipH="1" flipV="1">
            <a:off x="6107906" y="5750720"/>
            <a:ext cx="428625" cy="214312"/>
          </a:xfrm>
          <a:prstGeom prst="line">
            <a:avLst/>
          </a:prstGeom>
        </p:spPr>
        <p:style>
          <a:lnRef idx="1">
            <a:schemeClr val="accent1"/>
          </a:lnRef>
          <a:fillRef idx="0">
            <a:schemeClr val="accent1"/>
          </a:fillRef>
          <a:effectRef idx="0">
            <a:schemeClr val="accent1"/>
          </a:effectRef>
          <a:fontRef idx="minor">
            <a:schemeClr val="tx1"/>
          </a:fontRef>
        </p:style>
      </p:cxnSp>
      <p:sp>
        <p:nvSpPr>
          <p:cNvPr id="59" name="ZoneTexte 95"/>
          <p:cNvSpPr txBox="1">
            <a:spLocks noChangeArrowheads="1"/>
          </p:cNvSpPr>
          <p:nvPr/>
        </p:nvSpPr>
        <p:spPr bwMode="auto">
          <a:xfrm>
            <a:off x="5643563" y="6143625"/>
            <a:ext cx="1271587" cy="276225"/>
          </a:xfrm>
          <a:prstGeom prst="rect">
            <a:avLst/>
          </a:prstGeom>
          <a:noFill/>
          <a:ln w="9525">
            <a:noFill/>
            <a:miter lim="800000"/>
            <a:headEnd/>
            <a:tailEnd/>
          </a:ln>
        </p:spPr>
        <p:txBody>
          <a:bodyPr wrap="none">
            <a:spAutoFit/>
          </a:bodyPr>
          <a:lstStyle/>
          <a:p>
            <a:r>
              <a:rPr lang="fr-FR" sz="1200"/>
              <a:t>Normes légales</a:t>
            </a:r>
          </a:p>
        </p:txBody>
      </p:sp>
      <p:cxnSp>
        <p:nvCxnSpPr>
          <p:cNvPr id="60" name="Connecteur droit 59"/>
          <p:cNvCxnSpPr/>
          <p:nvPr/>
        </p:nvCxnSpPr>
        <p:spPr>
          <a:xfrm rot="5400000" flipH="1" flipV="1">
            <a:off x="4822032" y="5750719"/>
            <a:ext cx="357187" cy="142875"/>
          </a:xfrm>
          <a:prstGeom prst="line">
            <a:avLst/>
          </a:prstGeom>
        </p:spPr>
        <p:style>
          <a:lnRef idx="1">
            <a:schemeClr val="accent1"/>
          </a:lnRef>
          <a:fillRef idx="0">
            <a:schemeClr val="accent1"/>
          </a:fillRef>
          <a:effectRef idx="0">
            <a:schemeClr val="accent1"/>
          </a:effectRef>
          <a:fontRef idx="minor">
            <a:schemeClr val="tx1"/>
          </a:fontRef>
        </p:style>
      </p:cxnSp>
      <p:sp>
        <p:nvSpPr>
          <p:cNvPr id="61" name="ZoneTexte 98"/>
          <p:cNvSpPr txBox="1">
            <a:spLocks noChangeArrowheads="1"/>
          </p:cNvSpPr>
          <p:nvPr/>
        </p:nvSpPr>
        <p:spPr bwMode="auto">
          <a:xfrm>
            <a:off x="4357688" y="6000750"/>
            <a:ext cx="1143000" cy="461665"/>
          </a:xfrm>
          <a:prstGeom prst="rect">
            <a:avLst/>
          </a:prstGeom>
          <a:noFill/>
          <a:ln w="9525">
            <a:noFill/>
            <a:miter lim="800000"/>
            <a:headEnd/>
            <a:tailEnd/>
          </a:ln>
        </p:spPr>
        <p:txBody>
          <a:bodyPr>
            <a:spAutoFit/>
          </a:bodyPr>
          <a:lstStyle/>
          <a:p>
            <a:r>
              <a:rPr lang="fr-FR" sz="1200" dirty="0" smtClean="0"/>
              <a:t>Réduction étudiantes</a:t>
            </a:r>
            <a:endParaRPr lang="fr-FR" sz="1200" dirty="0"/>
          </a:p>
        </p:txBody>
      </p:sp>
      <p:sp>
        <p:nvSpPr>
          <p:cNvPr id="62" name="ZoneTexte 99"/>
          <p:cNvSpPr txBox="1">
            <a:spLocks noChangeArrowheads="1"/>
          </p:cNvSpPr>
          <p:nvPr/>
        </p:nvSpPr>
        <p:spPr bwMode="auto">
          <a:xfrm>
            <a:off x="4071938" y="6581775"/>
            <a:ext cx="788999" cy="276999"/>
          </a:xfrm>
          <a:prstGeom prst="rect">
            <a:avLst/>
          </a:prstGeom>
          <a:noFill/>
          <a:ln w="9525">
            <a:noFill/>
            <a:miter lim="800000"/>
            <a:headEnd/>
            <a:tailEnd/>
          </a:ln>
        </p:spPr>
        <p:txBody>
          <a:bodyPr wrap="none">
            <a:spAutoFit/>
          </a:bodyPr>
          <a:lstStyle/>
          <a:p>
            <a:r>
              <a:rPr lang="fr-FR" sz="1200" dirty="0" err="1" smtClean="0"/>
              <a:t>CInéma</a:t>
            </a:r>
            <a:endParaRPr lang="fr-FR" sz="1200" dirty="0"/>
          </a:p>
        </p:txBody>
      </p:sp>
      <p:cxnSp>
        <p:nvCxnSpPr>
          <p:cNvPr id="63" name="Connecteur droit 62"/>
          <p:cNvCxnSpPr/>
          <p:nvPr/>
        </p:nvCxnSpPr>
        <p:spPr>
          <a:xfrm rot="5400000" flipH="1" flipV="1">
            <a:off x="5036344" y="6465094"/>
            <a:ext cx="152400" cy="61912"/>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Connecteur droit 63"/>
          <p:cNvCxnSpPr/>
          <p:nvPr/>
        </p:nvCxnSpPr>
        <p:spPr>
          <a:xfrm flipV="1">
            <a:off x="6156176" y="4005064"/>
            <a:ext cx="357187" cy="131763"/>
          </a:xfrm>
          <a:prstGeom prst="line">
            <a:avLst/>
          </a:prstGeom>
        </p:spPr>
        <p:style>
          <a:lnRef idx="1">
            <a:schemeClr val="accent1"/>
          </a:lnRef>
          <a:fillRef idx="0">
            <a:schemeClr val="accent1"/>
          </a:fillRef>
          <a:effectRef idx="0">
            <a:schemeClr val="accent1"/>
          </a:effectRef>
          <a:fontRef idx="minor">
            <a:schemeClr val="tx1"/>
          </a:fontRef>
        </p:style>
      </p:cxnSp>
      <p:sp>
        <p:nvSpPr>
          <p:cNvPr id="65" name="ZoneTexte 104"/>
          <p:cNvSpPr txBox="1">
            <a:spLocks noChangeArrowheads="1"/>
          </p:cNvSpPr>
          <p:nvPr/>
        </p:nvSpPr>
        <p:spPr bwMode="auto">
          <a:xfrm>
            <a:off x="6444208" y="3717032"/>
            <a:ext cx="666750" cy="307975"/>
          </a:xfrm>
          <a:prstGeom prst="rect">
            <a:avLst/>
          </a:prstGeom>
          <a:noFill/>
          <a:ln w="9525">
            <a:noFill/>
            <a:miter lim="800000"/>
            <a:headEnd/>
            <a:tailEnd/>
          </a:ln>
        </p:spPr>
        <p:txBody>
          <a:bodyPr wrap="none">
            <a:spAutoFit/>
          </a:bodyPr>
          <a:lstStyle/>
          <a:p>
            <a:r>
              <a:rPr lang="fr-FR" dirty="0"/>
              <a:t>Santé</a:t>
            </a:r>
          </a:p>
        </p:txBody>
      </p:sp>
      <p:sp>
        <p:nvSpPr>
          <p:cNvPr id="68" name="ZoneTexte 108"/>
          <p:cNvSpPr txBox="1">
            <a:spLocks noChangeArrowheads="1"/>
          </p:cNvSpPr>
          <p:nvPr/>
        </p:nvSpPr>
        <p:spPr bwMode="auto">
          <a:xfrm>
            <a:off x="7286625" y="3143250"/>
            <a:ext cx="857250" cy="461963"/>
          </a:xfrm>
          <a:prstGeom prst="rect">
            <a:avLst/>
          </a:prstGeom>
          <a:noFill/>
          <a:ln w="9525">
            <a:noFill/>
            <a:miter lim="800000"/>
            <a:headEnd/>
            <a:tailEnd/>
          </a:ln>
        </p:spPr>
        <p:txBody>
          <a:bodyPr>
            <a:spAutoFit/>
          </a:bodyPr>
          <a:lstStyle/>
          <a:p>
            <a:r>
              <a:rPr lang="fr-FR" sz="1200"/>
              <a:t>Eléments nutritifs</a:t>
            </a:r>
          </a:p>
        </p:txBody>
      </p:sp>
      <p:sp>
        <p:nvSpPr>
          <p:cNvPr id="69" name="ZoneTexte 109"/>
          <p:cNvSpPr txBox="1">
            <a:spLocks noChangeArrowheads="1"/>
          </p:cNvSpPr>
          <p:nvPr/>
        </p:nvSpPr>
        <p:spPr bwMode="auto">
          <a:xfrm>
            <a:off x="7452320" y="2571751"/>
            <a:ext cx="1691680" cy="461665"/>
          </a:xfrm>
          <a:prstGeom prst="rect">
            <a:avLst/>
          </a:prstGeom>
          <a:noFill/>
          <a:ln w="9525">
            <a:noFill/>
            <a:miter lim="800000"/>
            <a:headEnd/>
            <a:tailEnd/>
          </a:ln>
        </p:spPr>
        <p:txBody>
          <a:bodyPr wrap="square">
            <a:spAutoFit/>
          </a:bodyPr>
          <a:lstStyle/>
          <a:p>
            <a:r>
              <a:rPr lang="fr-FR" sz="1200" dirty="0" smtClean="0"/>
              <a:t>Vitamines et céréales </a:t>
            </a:r>
            <a:r>
              <a:rPr lang="fr-FR" sz="1200" dirty="0" smtClean="0"/>
              <a:t>complètes </a:t>
            </a:r>
            <a:endParaRPr lang="fr-FR" sz="1200" dirty="0"/>
          </a:p>
        </p:txBody>
      </p:sp>
      <p:cxnSp>
        <p:nvCxnSpPr>
          <p:cNvPr id="70" name="Connecteur droit 69"/>
          <p:cNvCxnSpPr/>
          <p:nvPr/>
        </p:nvCxnSpPr>
        <p:spPr>
          <a:xfrm flipV="1">
            <a:off x="7000875" y="3571875"/>
            <a:ext cx="357188" cy="282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Connecteur droit 70"/>
          <p:cNvCxnSpPr>
            <a:endCxn id="69" idx="2"/>
          </p:cNvCxnSpPr>
          <p:nvPr/>
        </p:nvCxnSpPr>
        <p:spPr>
          <a:xfrm flipV="1">
            <a:off x="7929563" y="3033416"/>
            <a:ext cx="368597" cy="181273"/>
          </a:xfrm>
          <a:prstGeom prst="line">
            <a:avLst/>
          </a:prstGeom>
        </p:spPr>
        <p:style>
          <a:lnRef idx="1">
            <a:schemeClr val="accent1"/>
          </a:lnRef>
          <a:fillRef idx="0">
            <a:schemeClr val="accent1"/>
          </a:fillRef>
          <a:effectRef idx="0">
            <a:schemeClr val="accent1"/>
          </a:effectRef>
          <a:fontRef idx="minor">
            <a:schemeClr val="tx1"/>
          </a:fontRef>
        </p:style>
      </p:cxnSp>
      <p:cxnSp>
        <p:nvCxnSpPr>
          <p:cNvPr id="72" name="Connecteur droit 71"/>
          <p:cNvCxnSpPr/>
          <p:nvPr/>
        </p:nvCxnSpPr>
        <p:spPr>
          <a:xfrm rot="5400000">
            <a:off x="8180387" y="2535238"/>
            <a:ext cx="214313" cy="1588"/>
          </a:xfrm>
          <a:prstGeom prst="line">
            <a:avLst/>
          </a:prstGeom>
        </p:spPr>
        <p:style>
          <a:lnRef idx="1">
            <a:schemeClr val="accent1"/>
          </a:lnRef>
          <a:fillRef idx="0">
            <a:schemeClr val="accent1"/>
          </a:fillRef>
          <a:effectRef idx="0">
            <a:schemeClr val="accent1"/>
          </a:effectRef>
          <a:fontRef idx="minor">
            <a:schemeClr val="tx1"/>
          </a:fontRef>
        </p:style>
      </p:cxnSp>
      <p:sp>
        <p:nvSpPr>
          <p:cNvPr id="73" name="ZoneTexte 122"/>
          <p:cNvSpPr txBox="1">
            <a:spLocks noChangeArrowheads="1"/>
          </p:cNvSpPr>
          <p:nvPr/>
        </p:nvSpPr>
        <p:spPr bwMode="auto">
          <a:xfrm>
            <a:off x="7786688" y="1988840"/>
            <a:ext cx="1143000" cy="461665"/>
          </a:xfrm>
          <a:prstGeom prst="rect">
            <a:avLst/>
          </a:prstGeom>
          <a:noFill/>
          <a:ln w="9525">
            <a:noFill/>
            <a:miter lim="800000"/>
            <a:headEnd/>
            <a:tailEnd/>
          </a:ln>
        </p:spPr>
        <p:txBody>
          <a:bodyPr wrap="square">
            <a:spAutoFit/>
          </a:bodyPr>
          <a:lstStyle/>
          <a:p>
            <a:r>
              <a:rPr lang="fr-FR" sz="1200" dirty="0"/>
              <a:t>Biscuits Petit Prince</a:t>
            </a:r>
          </a:p>
        </p:txBody>
      </p:sp>
      <p:cxnSp>
        <p:nvCxnSpPr>
          <p:cNvPr id="74" name="Connecteur droit 73"/>
          <p:cNvCxnSpPr/>
          <p:nvPr/>
        </p:nvCxnSpPr>
        <p:spPr>
          <a:xfrm flipV="1">
            <a:off x="2857500" y="3714750"/>
            <a:ext cx="357188" cy="71438"/>
          </a:xfrm>
          <a:prstGeom prst="line">
            <a:avLst/>
          </a:prstGeom>
        </p:spPr>
        <p:style>
          <a:lnRef idx="1">
            <a:schemeClr val="accent1"/>
          </a:lnRef>
          <a:fillRef idx="0">
            <a:schemeClr val="accent1"/>
          </a:fillRef>
          <a:effectRef idx="0">
            <a:schemeClr val="accent1"/>
          </a:effectRef>
          <a:fontRef idx="minor">
            <a:schemeClr val="tx1"/>
          </a:fontRef>
        </p:style>
      </p:cxnSp>
      <p:sp>
        <p:nvSpPr>
          <p:cNvPr id="75" name="ZoneTexte 126"/>
          <p:cNvSpPr txBox="1">
            <a:spLocks noChangeArrowheads="1"/>
          </p:cNvSpPr>
          <p:nvPr/>
        </p:nvSpPr>
        <p:spPr bwMode="auto">
          <a:xfrm>
            <a:off x="1428750" y="3571875"/>
            <a:ext cx="1563248" cy="369332"/>
          </a:xfrm>
          <a:prstGeom prst="rect">
            <a:avLst/>
          </a:prstGeom>
          <a:noFill/>
          <a:ln w="9525">
            <a:solidFill>
              <a:schemeClr val="tx1"/>
            </a:solidFill>
            <a:miter lim="800000"/>
            <a:headEnd/>
            <a:tailEnd/>
          </a:ln>
        </p:spPr>
        <p:txBody>
          <a:bodyPr wrap="none">
            <a:spAutoFit/>
          </a:bodyPr>
          <a:lstStyle/>
          <a:p>
            <a:r>
              <a:rPr lang="fr-FR" sz="1800" dirty="0" smtClean="0"/>
              <a:t>Infidélisation</a:t>
            </a:r>
            <a:endParaRPr lang="fr-FR" sz="1800" dirty="0"/>
          </a:p>
        </p:txBody>
      </p:sp>
      <p:cxnSp>
        <p:nvCxnSpPr>
          <p:cNvPr id="78" name="Connecteur droit 77"/>
          <p:cNvCxnSpPr/>
          <p:nvPr/>
        </p:nvCxnSpPr>
        <p:spPr>
          <a:xfrm flipV="1">
            <a:off x="1428750" y="4000500"/>
            <a:ext cx="428625" cy="212725"/>
          </a:xfrm>
          <a:prstGeom prst="line">
            <a:avLst/>
          </a:prstGeom>
        </p:spPr>
        <p:style>
          <a:lnRef idx="1">
            <a:schemeClr val="accent1"/>
          </a:lnRef>
          <a:fillRef idx="0">
            <a:schemeClr val="accent1"/>
          </a:fillRef>
          <a:effectRef idx="0">
            <a:schemeClr val="accent1"/>
          </a:effectRef>
          <a:fontRef idx="minor">
            <a:schemeClr val="tx1"/>
          </a:fontRef>
        </p:style>
      </p:cxnSp>
      <p:sp>
        <p:nvSpPr>
          <p:cNvPr id="81" name="ZoneTexte 144"/>
          <p:cNvSpPr txBox="1">
            <a:spLocks noChangeArrowheads="1"/>
          </p:cNvSpPr>
          <p:nvPr/>
        </p:nvSpPr>
        <p:spPr bwMode="auto">
          <a:xfrm>
            <a:off x="323529" y="4005064"/>
            <a:ext cx="1390972" cy="600164"/>
          </a:xfrm>
          <a:prstGeom prst="rect">
            <a:avLst/>
          </a:prstGeom>
          <a:noFill/>
          <a:ln w="9525">
            <a:noFill/>
            <a:miter lim="800000"/>
            <a:headEnd/>
            <a:tailEnd/>
          </a:ln>
        </p:spPr>
        <p:txBody>
          <a:bodyPr wrap="square">
            <a:spAutoFit/>
          </a:bodyPr>
          <a:lstStyle/>
          <a:p>
            <a:r>
              <a:rPr lang="fr-FR" sz="1100" dirty="0" smtClean="0"/>
              <a:t>Change de marque tout le temps</a:t>
            </a:r>
            <a:endParaRPr lang="fr-FR" sz="1100" dirty="0"/>
          </a:p>
        </p:txBody>
      </p:sp>
      <p:sp>
        <p:nvSpPr>
          <p:cNvPr id="82" name="ZoneTexte 145"/>
          <p:cNvSpPr txBox="1">
            <a:spLocks noChangeArrowheads="1"/>
          </p:cNvSpPr>
          <p:nvPr/>
        </p:nvSpPr>
        <p:spPr bwMode="auto">
          <a:xfrm>
            <a:off x="6876257" y="4857750"/>
            <a:ext cx="910432" cy="430213"/>
          </a:xfrm>
          <a:prstGeom prst="rect">
            <a:avLst/>
          </a:prstGeom>
          <a:noFill/>
          <a:ln w="9525">
            <a:noFill/>
            <a:miter lim="800000"/>
            <a:headEnd/>
            <a:tailEnd/>
          </a:ln>
        </p:spPr>
        <p:txBody>
          <a:bodyPr wrap="square">
            <a:spAutoFit/>
          </a:bodyPr>
          <a:lstStyle/>
          <a:p>
            <a:r>
              <a:rPr lang="fr-FR" sz="1100" dirty="0"/>
              <a:t>Format compact </a:t>
            </a:r>
          </a:p>
        </p:txBody>
      </p:sp>
      <p:sp>
        <p:nvSpPr>
          <p:cNvPr id="83" name="ZoneTexte 146"/>
          <p:cNvSpPr txBox="1">
            <a:spLocks noChangeArrowheads="1"/>
          </p:cNvSpPr>
          <p:nvPr/>
        </p:nvSpPr>
        <p:spPr bwMode="auto">
          <a:xfrm>
            <a:off x="7668344" y="5229200"/>
            <a:ext cx="1143000" cy="261937"/>
          </a:xfrm>
          <a:prstGeom prst="rect">
            <a:avLst/>
          </a:prstGeom>
          <a:noFill/>
          <a:ln w="9525">
            <a:noFill/>
            <a:miter lim="800000"/>
            <a:headEnd/>
            <a:tailEnd/>
          </a:ln>
        </p:spPr>
        <p:txBody>
          <a:bodyPr>
            <a:spAutoFit/>
          </a:bodyPr>
          <a:lstStyle/>
          <a:p>
            <a:r>
              <a:rPr lang="fr-FR" sz="1100" dirty="0"/>
              <a:t>Transportable</a:t>
            </a:r>
          </a:p>
        </p:txBody>
      </p:sp>
      <p:sp>
        <p:nvSpPr>
          <p:cNvPr id="84" name="ZoneTexte 147"/>
          <p:cNvSpPr txBox="1">
            <a:spLocks noChangeArrowheads="1"/>
          </p:cNvSpPr>
          <p:nvPr/>
        </p:nvSpPr>
        <p:spPr bwMode="auto">
          <a:xfrm>
            <a:off x="8215313" y="4725144"/>
            <a:ext cx="928687" cy="430212"/>
          </a:xfrm>
          <a:prstGeom prst="rect">
            <a:avLst/>
          </a:prstGeom>
          <a:noFill/>
          <a:ln w="9525">
            <a:noFill/>
            <a:miter lim="800000"/>
            <a:headEnd/>
            <a:tailEnd/>
          </a:ln>
        </p:spPr>
        <p:txBody>
          <a:bodyPr>
            <a:spAutoFit/>
          </a:bodyPr>
          <a:lstStyle/>
          <a:p>
            <a:r>
              <a:rPr lang="fr-FR" sz="1100" dirty="0"/>
              <a:t>Emballage individuel</a:t>
            </a:r>
          </a:p>
        </p:txBody>
      </p:sp>
      <p:cxnSp>
        <p:nvCxnSpPr>
          <p:cNvPr id="85" name="Connecteur droit 84"/>
          <p:cNvCxnSpPr/>
          <p:nvPr/>
        </p:nvCxnSpPr>
        <p:spPr>
          <a:xfrm rot="16200000" flipH="1">
            <a:off x="7679531" y="4750595"/>
            <a:ext cx="428625" cy="214312"/>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Connecteur droit 85"/>
          <p:cNvCxnSpPr/>
          <p:nvPr/>
        </p:nvCxnSpPr>
        <p:spPr>
          <a:xfrm>
            <a:off x="8172400" y="4653136"/>
            <a:ext cx="72008" cy="72008"/>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Connecteur droit 86"/>
          <p:cNvCxnSpPr>
            <a:endCxn id="82" idx="0"/>
          </p:cNvCxnSpPr>
          <p:nvPr/>
        </p:nvCxnSpPr>
        <p:spPr>
          <a:xfrm flipH="1">
            <a:off x="7331473" y="4572000"/>
            <a:ext cx="240902" cy="285750"/>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Connecteur droit 87"/>
          <p:cNvCxnSpPr/>
          <p:nvPr/>
        </p:nvCxnSpPr>
        <p:spPr>
          <a:xfrm rot="10800000">
            <a:off x="6715125" y="5572125"/>
            <a:ext cx="571500" cy="428625"/>
          </a:xfrm>
          <a:prstGeom prst="line">
            <a:avLst/>
          </a:prstGeom>
        </p:spPr>
        <p:style>
          <a:lnRef idx="1">
            <a:schemeClr val="accent1"/>
          </a:lnRef>
          <a:fillRef idx="0">
            <a:schemeClr val="accent1"/>
          </a:fillRef>
          <a:effectRef idx="0">
            <a:schemeClr val="accent1"/>
          </a:effectRef>
          <a:fontRef idx="minor">
            <a:schemeClr val="tx1"/>
          </a:fontRef>
        </p:style>
      </p:cxnSp>
      <p:sp>
        <p:nvSpPr>
          <p:cNvPr id="89" name="ZoneTexte 164"/>
          <p:cNvSpPr txBox="1">
            <a:spLocks noChangeArrowheads="1"/>
          </p:cNvSpPr>
          <p:nvPr/>
        </p:nvSpPr>
        <p:spPr bwMode="auto">
          <a:xfrm>
            <a:off x="7215188" y="6072188"/>
            <a:ext cx="534987" cy="261937"/>
          </a:xfrm>
          <a:prstGeom prst="rect">
            <a:avLst/>
          </a:prstGeom>
          <a:noFill/>
          <a:ln w="9525">
            <a:noFill/>
            <a:miter lim="800000"/>
            <a:headEnd/>
            <a:tailEnd/>
          </a:ln>
        </p:spPr>
        <p:txBody>
          <a:bodyPr wrap="none">
            <a:spAutoFit/>
          </a:bodyPr>
          <a:lstStyle/>
          <a:p>
            <a:r>
              <a:rPr lang="fr-FR" sz="1100"/>
              <a:t>Tests</a:t>
            </a:r>
          </a:p>
        </p:txBody>
      </p:sp>
      <p:cxnSp>
        <p:nvCxnSpPr>
          <p:cNvPr id="90" name="Connecteur droit 89"/>
          <p:cNvCxnSpPr/>
          <p:nvPr/>
        </p:nvCxnSpPr>
        <p:spPr>
          <a:xfrm rot="5400000">
            <a:off x="6679406" y="607219"/>
            <a:ext cx="1214438" cy="857250"/>
          </a:xfrm>
          <a:prstGeom prst="line">
            <a:avLst/>
          </a:prstGeom>
        </p:spPr>
        <p:style>
          <a:lnRef idx="1">
            <a:schemeClr val="accent1"/>
          </a:lnRef>
          <a:fillRef idx="0">
            <a:schemeClr val="accent1"/>
          </a:fillRef>
          <a:effectRef idx="0">
            <a:schemeClr val="accent1"/>
          </a:effectRef>
          <a:fontRef idx="minor">
            <a:schemeClr val="tx1"/>
          </a:fontRef>
        </p:style>
      </p:cxnSp>
      <p:sp>
        <p:nvSpPr>
          <p:cNvPr id="91" name="ZoneTexte 168"/>
          <p:cNvSpPr txBox="1">
            <a:spLocks noChangeArrowheads="1"/>
          </p:cNvSpPr>
          <p:nvPr/>
        </p:nvSpPr>
        <p:spPr bwMode="auto">
          <a:xfrm>
            <a:off x="7786688" y="0"/>
            <a:ext cx="1143000" cy="769938"/>
          </a:xfrm>
          <a:prstGeom prst="rect">
            <a:avLst/>
          </a:prstGeom>
          <a:noFill/>
          <a:ln w="9525">
            <a:noFill/>
            <a:miter lim="800000"/>
            <a:headEnd/>
            <a:tailEnd/>
          </a:ln>
        </p:spPr>
        <p:txBody>
          <a:bodyPr>
            <a:spAutoFit/>
          </a:bodyPr>
          <a:lstStyle/>
          <a:p>
            <a:r>
              <a:rPr lang="fr-FR" sz="1100"/>
              <a:t>Relancer un produit qui n’est plus commercialisé</a:t>
            </a:r>
          </a:p>
        </p:txBody>
      </p:sp>
      <p:cxnSp>
        <p:nvCxnSpPr>
          <p:cNvPr id="92" name="Connecteur droit 91"/>
          <p:cNvCxnSpPr/>
          <p:nvPr/>
        </p:nvCxnSpPr>
        <p:spPr>
          <a:xfrm flipV="1">
            <a:off x="8028384" y="4143376"/>
            <a:ext cx="258366" cy="149720"/>
          </a:xfrm>
          <a:prstGeom prst="line">
            <a:avLst/>
          </a:prstGeom>
        </p:spPr>
        <p:style>
          <a:lnRef idx="1">
            <a:schemeClr val="accent1"/>
          </a:lnRef>
          <a:fillRef idx="0">
            <a:schemeClr val="accent1"/>
          </a:fillRef>
          <a:effectRef idx="0">
            <a:schemeClr val="accent1"/>
          </a:effectRef>
          <a:fontRef idx="minor">
            <a:schemeClr val="tx1"/>
          </a:fontRef>
        </p:style>
      </p:cxnSp>
      <p:sp>
        <p:nvSpPr>
          <p:cNvPr id="93" name="ZoneTexte 177"/>
          <p:cNvSpPr txBox="1">
            <a:spLocks noChangeArrowheads="1"/>
          </p:cNvSpPr>
          <p:nvPr/>
        </p:nvSpPr>
        <p:spPr bwMode="auto">
          <a:xfrm>
            <a:off x="8250238" y="4071938"/>
            <a:ext cx="893762" cy="261937"/>
          </a:xfrm>
          <a:prstGeom prst="rect">
            <a:avLst/>
          </a:prstGeom>
          <a:noFill/>
          <a:ln w="9525">
            <a:noFill/>
            <a:miter lim="800000"/>
            <a:headEnd/>
            <a:tailEnd/>
          </a:ln>
        </p:spPr>
        <p:txBody>
          <a:bodyPr wrap="none">
            <a:spAutoFit/>
          </a:bodyPr>
          <a:lstStyle/>
          <a:p>
            <a:r>
              <a:rPr lang="fr-FR" sz="1100"/>
              <a:t>Ergonomie</a:t>
            </a:r>
          </a:p>
        </p:txBody>
      </p:sp>
      <p:cxnSp>
        <p:nvCxnSpPr>
          <p:cNvPr id="94" name="Connecteur droit 93"/>
          <p:cNvCxnSpPr/>
          <p:nvPr/>
        </p:nvCxnSpPr>
        <p:spPr>
          <a:xfrm flipV="1">
            <a:off x="7596336" y="4071939"/>
            <a:ext cx="261789" cy="293165"/>
          </a:xfrm>
          <a:prstGeom prst="line">
            <a:avLst/>
          </a:prstGeom>
        </p:spPr>
        <p:style>
          <a:lnRef idx="1">
            <a:schemeClr val="accent1"/>
          </a:lnRef>
          <a:fillRef idx="0">
            <a:schemeClr val="accent1"/>
          </a:fillRef>
          <a:effectRef idx="0">
            <a:schemeClr val="accent1"/>
          </a:effectRef>
          <a:fontRef idx="minor">
            <a:schemeClr val="tx1"/>
          </a:fontRef>
        </p:style>
      </p:cxnSp>
      <p:sp>
        <p:nvSpPr>
          <p:cNvPr id="95" name="ZoneTexte 182"/>
          <p:cNvSpPr txBox="1">
            <a:spLocks noChangeArrowheads="1"/>
          </p:cNvSpPr>
          <p:nvPr/>
        </p:nvSpPr>
        <p:spPr bwMode="auto">
          <a:xfrm>
            <a:off x="7500938" y="3643313"/>
            <a:ext cx="1143000" cy="430212"/>
          </a:xfrm>
          <a:prstGeom prst="rect">
            <a:avLst/>
          </a:prstGeom>
          <a:noFill/>
          <a:ln w="9525">
            <a:noFill/>
            <a:miter lim="800000"/>
            <a:headEnd/>
            <a:tailEnd/>
          </a:ln>
        </p:spPr>
        <p:txBody>
          <a:bodyPr>
            <a:spAutoFit/>
          </a:bodyPr>
          <a:lstStyle/>
          <a:p>
            <a:r>
              <a:rPr lang="fr-FR" sz="1100"/>
              <a:t>Facilité d’utilisation</a:t>
            </a:r>
          </a:p>
        </p:txBody>
      </p:sp>
      <p:sp>
        <p:nvSpPr>
          <p:cNvPr id="96" name="ZoneTexte 191"/>
          <p:cNvSpPr txBox="1">
            <a:spLocks noChangeArrowheads="1"/>
          </p:cNvSpPr>
          <p:nvPr/>
        </p:nvSpPr>
        <p:spPr bwMode="auto">
          <a:xfrm>
            <a:off x="5500688" y="1071563"/>
            <a:ext cx="928687" cy="938212"/>
          </a:xfrm>
          <a:prstGeom prst="rect">
            <a:avLst/>
          </a:prstGeom>
          <a:noFill/>
          <a:ln w="9525">
            <a:noFill/>
            <a:miter lim="800000"/>
            <a:headEnd/>
            <a:tailEnd/>
          </a:ln>
        </p:spPr>
        <p:txBody>
          <a:bodyPr>
            <a:spAutoFit/>
          </a:bodyPr>
          <a:lstStyle/>
          <a:p>
            <a:r>
              <a:rPr lang="fr-FR" sz="1100"/>
              <a:t>« Ce qui était bon pour moi sera bon pour lui »</a:t>
            </a:r>
          </a:p>
        </p:txBody>
      </p:sp>
      <p:cxnSp>
        <p:nvCxnSpPr>
          <p:cNvPr id="97" name="Connecteur droit 96"/>
          <p:cNvCxnSpPr/>
          <p:nvPr/>
        </p:nvCxnSpPr>
        <p:spPr>
          <a:xfrm rot="16200000" flipH="1">
            <a:off x="6215063" y="1285875"/>
            <a:ext cx="357188" cy="357187"/>
          </a:xfrm>
          <a:prstGeom prst="line">
            <a:avLst/>
          </a:prstGeom>
        </p:spPr>
        <p:style>
          <a:lnRef idx="1">
            <a:schemeClr val="accent1"/>
          </a:lnRef>
          <a:fillRef idx="0">
            <a:schemeClr val="accent1"/>
          </a:fillRef>
          <a:effectRef idx="0">
            <a:schemeClr val="accent1"/>
          </a:effectRef>
          <a:fontRef idx="minor">
            <a:schemeClr val="tx1"/>
          </a:fontRef>
        </p:style>
      </p:cxnSp>
      <p:sp>
        <p:nvSpPr>
          <p:cNvPr id="107" name="ZoneTexte 147"/>
          <p:cNvSpPr txBox="1">
            <a:spLocks noChangeArrowheads="1"/>
          </p:cNvSpPr>
          <p:nvPr/>
        </p:nvSpPr>
        <p:spPr bwMode="auto">
          <a:xfrm>
            <a:off x="7884368" y="5733256"/>
            <a:ext cx="928687" cy="261610"/>
          </a:xfrm>
          <a:prstGeom prst="rect">
            <a:avLst/>
          </a:prstGeom>
          <a:noFill/>
          <a:ln w="9525">
            <a:noFill/>
            <a:miter lim="800000"/>
            <a:headEnd/>
            <a:tailEnd/>
          </a:ln>
        </p:spPr>
        <p:txBody>
          <a:bodyPr>
            <a:spAutoFit/>
          </a:bodyPr>
          <a:lstStyle/>
          <a:p>
            <a:r>
              <a:rPr lang="fr-FR" sz="1100" dirty="0" smtClean="0"/>
              <a:t>Snacking</a:t>
            </a:r>
            <a:endParaRPr lang="fr-FR" sz="1100" dirty="0"/>
          </a:p>
        </p:txBody>
      </p:sp>
      <p:cxnSp>
        <p:nvCxnSpPr>
          <p:cNvPr id="109" name="Connecteur droit 108"/>
          <p:cNvCxnSpPr/>
          <p:nvPr/>
        </p:nvCxnSpPr>
        <p:spPr>
          <a:xfrm>
            <a:off x="8100393" y="5445224"/>
            <a:ext cx="72007" cy="288032"/>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2771800" y="2643188"/>
            <a:ext cx="2943201" cy="1143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1800" dirty="0"/>
              <a:t>Communication</a:t>
            </a:r>
          </a:p>
        </p:txBody>
      </p:sp>
      <p:cxnSp>
        <p:nvCxnSpPr>
          <p:cNvPr id="5" name="Connecteur droit 4"/>
          <p:cNvCxnSpPr>
            <a:stCxn id="4" idx="0"/>
            <a:endCxn id="6" idx="2"/>
          </p:cNvCxnSpPr>
          <p:nvPr/>
        </p:nvCxnSpPr>
        <p:spPr>
          <a:xfrm flipV="1">
            <a:off x="4243401" y="2298700"/>
            <a:ext cx="114287" cy="344488"/>
          </a:xfrm>
          <a:prstGeom prst="line">
            <a:avLst/>
          </a:prstGeom>
        </p:spPr>
        <p:style>
          <a:lnRef idx="1">
            <a:schemeClr val="accent1"/>
          </a:lnRef>
          <a:fillRef idx="0">
            <a:schemeClr val="accent1"/>
          </a:fillRef>
          <a:effectRef idx="0">
            <a:schemeClr val="accent1"/>
          </a:effectRef>
          <a:fontRef idx="minor">
            <a:schemeClr val="tx1"/>
          </a:fontRef>
        </p:style>
      </p:cxnSp>
      <p:sp>
        <p:nvSpPr>
          <p:cNvPr id="6" name="ZoneTexte 6"/>
          <p:cNvSpPr txBox="1">
            <a:spLocks noChangeArrowheads="1"/>
          </p:cNvSpPr>
          <p:nvPr/>
        </p:nvSpPr>
        <p:spPr bwMode="auto">
          <a:xfrm>
            <a:off x="3857625" y="1928813"/>
            <a:ext cx="1000125" cy="369887"/>
          </a:xfrm>
          <a:prstGeom prst="rect">
            <a:avLst/>
          </a:prstGeom>
          <a:noFill/>
          <a:ln w="9525">
            <a:solidFill>
              <a:schemeClr val="tx1"/>
            </a:solidFill>
            <a:miter lim="800000"/>
            <a:headEnd/>
            <a:tailEnd/>
          </a:ln>
        </p:spPr>
        <p:txBody>
          <a:bodyPr>
            <a:spAutoFit/>
          </a:bodyPr>
          <a:lstStyle/>
          <a:p>
            <a:r>
              <a:rPr lang="fr-FR" sz="1800"/>
              <a:t>Médias</a:t>
            </a:r>
          </a:p>
        </p:txBody>
      </p:sp>
      <p:cxnSp>
        <p:nvCxnSpPr>
          <p:cNvPr id="7" name="Connecteur droit 6"/>
          <p:cNvCxnSpPr/>
          <p:nvPr/>
        </p:nvCxnSpPr>
        <p:spPr>
          <a:xfrm flipV="1">
            <a:off x="4500563" y="1484784"/>
            <a:ext cx="215455" cy="372591"/>
          </a:xfrm>
          <a:prstGeom prst="line">
            <a:avLst/>
          </a:prstGeom>
        </p:spPr>
        <p:style>
          <a:lnRef idx="1">
            <a:schemeClr val="accent1"/>
          </a:lnRef>
          <a:fillRef idx="0">
            <a:schemeClr val="accent1"/>
          </a:fillRef>
          <a:effectRef idx="0">
            <a:schemeClr val="accent1"/>
          </a:effectRef>
          <a:fontRef idx="minor">
            <a:schemeClr val="tx1"/>
          </a:fontRef>
        </p:style>
      </p:cxnSp>
      <p:sp>
        <p:nvSpPr>
          <p:cNvPr id="8" name="ZoneTexte 14"/>
          <p:cNvSpPr txBox="1">
            <a:spLocks noChangeArrowheads="1"/>
          </p:cNvSpPr>
          <p:nvPr/>
        </p:nvSpPr>
        <p:spPr bwMode="auto">
          <a:xfrm>
            <a:off x="3000374" y="4000500"/>
            <a:ext cx="1355601" cy="369888"/>
          </a:xfrm>
          <a:prstGeom prst="rect">
            <a:avLst/>
          </a:prstGeom>
          <a:noFill/>
          <a:ln w="9525">
            <a:solidFill>
              <a:schemeClr val="tx1"/>
            </a:solidFill>
            <a:miter lim="800000"/>
            <a:headEnd/>
            <a:tailEnd/>
          </a:ln>
        </p:spPr>
        <p:txBody>
          <a:bodyPr wrap="square">
            <a:spAutoFit/>
          </a:bodyPr>
          <a:lstStyle/>
          <a:p>
            <a:r>
              <a:rPr lang="fr-FR" sz="1800"/>
              <a:t>Message</a:t>
            </a:r>
          </a:p>
        </p:txBody>
      </p:sp>
      <p:sp>
        <p:nvSpPr>
          <p:cNvPr id="9" name="ZoneTexte 22"/>
          <p:cNvSpPr txBox="1">
            <a:spLocks noChangeArrowheads="1"/>
          </p:cNvSpPr>
          <p:nvPr/>
        </p:nvSpPr>
        <p:spPr bwMode="auto">
          <a:xfrm>
            <a:off x="2411761" y="4643438"/>
            <a:ext cx="1152128" cy="369332"/>
          </a:xfrm>
          <a:prstGeom prst="rect">
            <a:avLst/>
          </a:prstGeom>
          <a:noFill/>
          <a:ln w="9525">
            <a:noFill/>
            <a:miter lim="800000"/>
            <a:headEnd/>
            <a:tailEnd/>
          </a:ln>
        </p:spPr>
        <p:txBody>
          <a:bodyPr wrap="square">
            <a:spAutoFit/>
          </a:bodyPr>
          <a:lstStyle/>
          <a:p>
            <a:r>
              <a:rPr lang="fr-FR" dirty="0"/>
              <a:t>Discours</a:t>
            </a:r>
          </a:p>
        </p:txBody>
      </p:sp>
      <p:cxnSp>
        <p:nvCxnSpPr>
          <p:cNvPr id="10" name="Connecteur droit 9"/>
          <p:cNvCxnSpPr/>
          <p:nvPr/>
        </p:nvCxnSpPr>
        <p:spPr>
          <a:xfrm>
            <a:off x="7072313" y="3000375"/>
            <a:ext cx="285750"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Connecteur droit 10"/>
          <p:cNvCxnSpPr/>
          <p:nvPr/>
        </p:nvCxnSpPr>
        <p:spPr>
          <a:xfrm rot="16200000" flipH="1">
            <a:off x="3071813" y="4929188"/>
            <a:ext cx="571500" cy="571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Connecteur droit 11"/>
          <p:cNvCxnSpPr/>
          <p:nvPr/>
        </p:nvCxnSpPr>
        <p:spPr>
          <a:xfrm flipV="1">
            <a:off x="4929188" y="1500188"/>
            <a:ext cx="642937" cy="428625"/>
          </a:xfrm>
          <a:prstGeom prst="line">
            <a:avLst/>
          </a:prstGeom>
        </p:spPr>
        <p:style>
          <a:lnRef idx="1">
            <a:schemeClr val="accent1"/>
          </a:lnRef>
          <a:fillRef idx="0">
            <a:schemeClr val="accent1"/>
          </a:fillRef>
          <a:effectRef idx="0">
            <a:schemeClr val="accent1"/>
          </a:effectRef>
          <a:fontRef idx="minor">
            <a:schemeClr val="tx1"/>
          </a:fontRef>
        </p:style>
      </p:cxnSp>
      <p:sp>
        <p:nvSpPr>
          <p:cNvPr id="13" name="ZoneTexte 43"/>
          <p:cNvSpPr txBox="1">
            <a:spLocks noChangeArrowheads="1"/>
          </p:cNvSpPr>
          <p:nvPr/>
        </p:nvSpPr>
        <p:spPr bwMode="auto">
          <a:xfrm>
            <a:off x="5643563" y="1143000"/>
            <a:ext cx="500062" cy="307975"/>
          </a:xfrm>
          <a:prstGeom prst="rect">
            <a:avLst/>
          </a:prstGeom>
          <a:noFill/>
          <a:ln w="9525">
            <a:noFill/>
            <a:miter lim="800000"/>
            <a:headEnd/>
            <a:tailEnd/>
          </a:ln>
        </p:spPr>
        <p:txBody>
          <a:bodyPr>
            <a:spAutoFit/>
          </a:bodyPr>
          <a:lstStyle/>
          <a:p>
            <a:r>
              <a:rPr lang="fr-FR"/>
              <a:t>TV</a:t>
            </a:r>
          </a:p>
        </p:txBody>
      </p:sp>
      <p:sp>
        <p:nvSpPr>
          <p:cNvPr id="14" name="ZoneTexte 45"/>
          <p:cNvSpPr txBox="1">
            <a:spLocks noChangeArrowheads="1"/>
          </p:cNvSpPr>
          <p:nvPr/>
        </p:nvSpPr>
        <p:spPr bwMode="auto">
          <a:xfrm>
            <a:off x="4355976" y="1248817"/>
            <a:ext cx="928688" cy="307975"/>
          </a:xfrm>
          <a:prstGeom prst="rect">
            <a:avLst/>
          </a:prstGeom>
          <a:noFill/>
          <a:ln w="9525">
            <a:noFill/>
            <a:miter lim="800000"/>
            <a:headEnd/>
            <a:tailEnd/>
          </a:ln>
        </p:spPr>
        <p:txBody>
          <a:bodyPr>
            <a:spAutoFit/>
          </a:bodyPr>
          <a:lstStyle/>
          <a:p>
            <a:r>
              <a:rPr lang="fr-FR" dirty="0"/>
              <a:t>Presse</a:t>
            </a:r>
          </a:p>
        </p:txBody>
      </p:sp>
      <p:cxnSp>
        <p:nvCxnSpPr>
          <p:cNvPr id="15" name="Connecteur droit 14"/>
          <p:cNvCxnSpPr/>
          <p:nvPr/>
        </p:nvCxnSpPr>
        <p:spPr>
          <a:xfrm rot="10800000">
            <a:off x="3214688" y="1714500"/>
            <a:ext cx="571500" cy="428625"/>
          </a:xfrm>
          <a:prstGeom prst="line">
            <a:avLst/>
          </a:prstGeom>
        </p:spPr>
        <p:style>
          <a:lnRef idx="1">
            <a:schemeClr val="accent1"/>
          </a:lnRef>
          <a:fillRef idx="0">
            <a:schemeClr val="accent1"/>
          </a:fillRef>
          <a:effectRef idx="0">
            <a:schemeClr val="accent1"/>
          </a:effectRef>
          <a:fontRef idx="minor">
            <a:schemeClr val="tx1"/>
          </a:fontRef>
        </p:style>
      </p:cxnSp>
      <p:sp>
        <p:nvSpPr>
          <p:cNvPr id="16" name="ZoneTexte 48"/>
          <p:cNvSpPr txBox="1">
            <a:spLocks noChangeArrowheads="1"/>
          </p:cNvSpPr>
          <p:nvPr/>
        </p:nvSpPr>
        <p:spPr bwMode="auto">
          <a:xfrm>
            <a:off x="2714624" y="1428750"/>
            <a:ext cx="1137295" cy="369332"/>
          </a:xfrm>
          <a:prstGeom prst="rect">
            <a:avLst/>
          </a:prstGeom>
          <a:noFill/>
          <a:ln w="9525">
            <a:noFill/>
            <a:miter lim="800000"/>
            <a:headEnd/>
            <a:tailEnd/>
          </a:ln>
        </p:spPr>
        <p:txBody>
          <a:bodyPr wrap="square">
            <a:spAutoFit/>
          </a:bodyPr>
          <a:lstStyle/>
          <a:p>
            <a:r>
              <a:rPr lang="fr-FR"/>
              <a:t>Internet</a:t>
            </a:r>
          </a:p>
        </p:txBody>
      </p:sp>
      <p:cxnSp>
        <p:nvCxnSpPr>
          <p:cNvPr id="17" name="Connecteur droit 16"/>
          <p:cNvCxnSpPr/>
          <p:nvPr/>
        </p:nvCxnSpPr>
        <p:spPr>
          <a:xfrm rot="5400000">
            <a:off x="2201069" y="4942682"/>
            <a:ext cx="357187" cy="33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Connecteur droit 17"/>
          <p:cNvCxnSpPr>
            <a:endCxn id="8" idx="0"/>
          </p:cNvCxnSpPr>
          <p:nvPr/>
        </p:nvCxnSpPr>
        <p:spPr>
          <a:xfrm>
            <a:off x="3643313" y="3714750"/>
            <a:ext cx="34862" cy="28575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Connecteur droit avec flèche 18"/>
          <p:cNvCxnSpPr/>
          <p:nvPr/>
        </p:nvCxnSpPr>
        <p:spPr>
          <a:xfrm rot="5400000">
            <a:off x="3066257" y="4363244"/>
            <a:ext cx="296862" cy="2857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Connecteur droit 19"/>
          <p:cNvCxnSpPr/>
          <p:nvPr/>
        </p:nvCxnSpPr>
        <p:spPr>
          <a:xfrm rot="16200000" flipV="1">
            <a:off x="2428875" y="4286251"/>
            <a:ext cx="428625" cy="285750"/>
          </a:xfrm>
          <a:prstGeom prst="line">
            <a:avLst/>
          </a:prstGeom>
        </p:spPr>
        <p:style>
          <a:lnRef idx="1">
            <a:schemeClr val="accent1"/>
          </a:lnRef>
          <a:fillRef idx="0">
            <a:schemeClr val="accent1"/>
          </a:fillRef>
          <a:effectRef idx="0">
            <a:schemeClr val="accent1"/>
          </a:effectRef>
          <a:fontRef idx="minor">
            <a:schemeClr val="tx1"/>
          </a:fontRef>
        </p:style>
      </p:cxnSp>
      <p:sp>
        <p:nvSpPr>
          <p:cNvPr id="21" name="ZoneTexte 88"/>
          <p:cNvSpPr txBox="1">
            <a:spLocks noChangeArrowheads="1"/>
          </p:cNvSpPr>
          <p:nvPr/>
        </p:nvSpPr>
        <p:spPr bwMode="auto">
          <a:xfrm>
            <a:off x="1428750" y="3857625"/>
            <a:ext cx="1500188" cy="276999"/>
          </a:xfrm>
          <a:prstGeom prst="rect">
            <a:avLst/>
          </a:prstGeom>
          <a:noFill/>
          <a:ln w="9525">
            <a:noFill/>
            <a:miter lim="800000"/>
            <a:headEnd/>
            <a:tailEnd/>
          </a:ln>
        </p:spPr>
        <p:txBody>
          <a:bodyPr>
            <a:spAutoFit/>
          </a:bodyPr>
          <a:lstStyle/>
          <a:p>
            <a:r>
              <a:rPr lang="fr-FR" sz="1200" dirty="0" smtClean="0"/>
              <a:t>Indépendance </a:t>
            </a:r>
            <a:endParaRPr lang="fr-FR" sz="1200" dirty="0"/>
          </a:p>
        </p:txBody>
      </p:sp>
      <p:cxnSp>
        <p:nvCxnSpPr>
          <p:cNvPr id="22" name="Connecteur droit 21"/>
          <p:cNvCxnSpPr/>
          <p:nvPr/>
        </p:nvCxnSpPr>
        <p:spPr>
          <a:xfrm flipV="1">
            <a:off x="3429000" y="4500563"/>
            <a:ext cx="642938" cy="285750"/>
          </a:xfrm>
          <a:prstGeom prst="line">
            <a:avLst/>
          </a:prstGeom>
        </p:spPr>
        <p:style>
          <a:lnRef idx="1">
            <a:schemeClr val="accent1"/>
          </a:lnRef>
          <a:fillRef idx="0">
            <a:schemeClr val="accent1"/>
          </a:fillRef>
          <a:effectRef idx="0">
            <a:schemeClr val="accent1"/>
          </a:effectRef>
          <a:fontRef idx="minor">
            <a:schemeClr val="tx1"/>
          </a:fontRef>
        </p:style>
      </p:cxnSp>
      <p:sp>
        <p:nvSpPr>
          <p:cNvPr id="23" name="Text Box 2"/>
          <p:cNvSpPr txBox="1">
            <a:spLocks noChangeArrowheads="1"/>
          </p:cNvSpPr>
          <p:nvPr/>
        </p:nvSpPr>
        <p:spPr bwMode="auto">
          <a:xfrm>
            <a:off x="4071938" y="4357688"/>
            <a:ext cx="1271587" cy="303212"/>
          </a:xfrm>
          <a:prstGeom prst="rect">
            <a:avLst/>
          </a:prstGeom>
          <a:noFill/>
          <a:ln w="9525">
            <a:noFill/>
            <a:miter lim="800000"/>
            <a:headEnd/>
            <a:tailEnd/>
          </a:ln>
        </p:spPr>
        <p:txBody>
          <a:bodyPr/>
          <a:lstStyle/>
          <a:p>
            <a:pPr>
              <a:spcAft>
                <a:spcPts val="1000"/>
              </a:spcAft>
            </a:pPr>
            <a:r>
              <a:rPr lang="fr-FR" sz="1200" dirty="0" smtClean="0">
                <a:latin typeface="Calibri" pitchFamily="34" charset="0"/>
                <a:cs typeface="Arial" charset="0"/>
              </a:rPr>
              <a:t>convivialité</a:t>
            </a:r>
            <a:endParaRPr lang="fr-FR" sz="1200" dirty="0">
              <a:latin typeface="Arial" charset="0"/>
              <a:cs typeface="Arial" charset="0"/>
            </a:endParaRPr>
          </a:p>
        </p:txBody>
      </p:sp>
      <p:cxnSp>
        <p:nvCxnSpPr>
          <p:cNvPr id="24" name="Connecteur droit 23"/>
          <p:cNvCxnSpPr/>
          <p:nvPr/>
        </p:nvCxnSpPr>
        <p:spPr>
          <a:xfrm flipV="1">
            <a:off x="4929188" y="1785938"/>
            <a:ext cx="1071562" cy="357187"/>
          </a:xfrm>
          <a:prstGeom prst="line">
            <a:avLst/>
          </a:prstGeom>
        </p:spPr>
        <p:style>
          <a:lnRef idx="1">
            <a:schemeClr val="accent1"/>
          </a:lnRef>
          <a:fillRef idx="0">
            <a:schemeClr val="accent1"/>
          </a:fillRef>
          <a:effectRef idx="0">
            <a:schemeClr val="accent1"/>
          </a:effectRef>
          <a:fontRef idx="minor">
            <a:schemeClr val="tx1"/>
          </a:fontRef>
        </p:style>
      </p:cxnSp>
      <p:sp>
        <p:nvSpPr>
          <p:cNvPr id="25" name="ZoneTexte 97"/>
          <p:cNvSpPr txBox="1">
            <a:spLocks noChangeArrowheads="1"/>
          </p:cNvSpPr>
          <p:nvPr/>
        </p:nvSpPr>
        <p:spPr bwMode="auto">
          <a:xfrm>
            <a:off x="5929313" y="1500188"/>
            <a:ext cx="661987" cy="307975"/>
          </a:xfrm>
          <a:prstGeom prst="rect">
            <a:avLst/>
          </a:prstGeom>
          <a:noFill/>
          <a:ln w="9525">
            <a:noFill/>
            <a:miter lim="800000"/>
            <a:headEnd/>
            <a:tailEnd/>
          </a:ln>
        </p:spPr>
        <p:txBody>
          <a:bodyPr wrap="none">
            <a:spAutoFit/>
          </a:bodyPr>
          <a:lstStyle/>
          <a:p>
            <a:r>
              <a:rPr lang="fr-FR"/>
              <a:t>Radio</a:t>
            </a:r>
          </a:p>
        </p:txBody>
      </p:sp>
      <p:cxnSp>
        <p:nvCxnSpPr>
          <p:cNvPr id="26" name="Connecteur droit 25"/>
          <p:cNvCxnSpPr/>
          <p:nvPr/>
        </p:nvCxnSpPr>
        <p:spPr>
          <a:xfrm flipV="1">
            <a:off x="6429375" y="1143000"/>
            <a:ext cx="500063" cy="357188"/>
          </a:xfrm>
          <a:prstGeom prst="line">
            <a:avLst/>
          </a:prstGeom>
        </p:spPr>
        <p:style>
          <a:lnRef idx="1">
            <a:schemeClr val="accent1"/>
          </a:lnRef>
          <a:fillRef idx="0">
            <a:schemeClr val="accent1"/>
          </a:fillRef>
          <a:effectRef idx="0">
            <a:schemeClr val="accent1"/>
          </a:effectRef>
          <a:fontRef idx="minor">
            <a:schemeClr val="tx1"/>
          </a:fontRef>
        </p:style>
      </p:cxnSp>
      <p:sp>
        <p:nvSpPr>
          <p:cNvPr id="27" name="ZoneTexte 103"/>
          <p:cNvSpPr txBox="1">
            <a:spLocks noChangeArrowheads="1"/>
          </p:cNvSpPr>
          <p:nvPr/>
        </p:nvSpPr>
        <p:spPr bwMode="auto">
          <a:xfrm>
            <a:off x="7236296" y="1268760"/>
            <a:ext cx="1643063" cy="923330"/>
          </a:xfrm>
          <a:prstGeom prst="rect">
            <a:avLst/>
          </a:prstGeom>
          <a:noFill/>
          <a:ln w="9525">
            <a:noFill/>
            <a:miter lim="800000"/>
            <a:headEnd/>
            <a:tailEnd/>
          </a:ln>
        </p:spPr>
        <p:txBody>
          <a:bodyPr>
            <a:spAutoFit/>
          </a:bodyPr>
          <a:lstStyle/>
          <a:p>
            <a:r>
              <a:rPr lang="fr-FR" dirty="0" smtClean="0"/>
              <a:t>Musicales, exemple: NRJ</a:t>
            </a:r>
            <a:endParaRPr lang="fr-FR" dirty="0"/>
          </a:p>
        </p:txBody>
      </p:sp>
      <p:cxnSp>
        <p:nvCxnSpPr>
          <p:cNvPr id="28" name="Connecteur droit 27"/>
          <p:cNvCxnSpPr/>
          <p:nvPr/>
        </p:nvCxnSpPr>
        <p:spPr>
          <a:xfrm>
            <a:off x="6572250" y="1714500"/>
            <a:ext cx="561975" cy="13335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Connecteur droit 29"/>
          <p:cNvCxnSpPr/>
          <p:nvPr/>
        </p:nvCxnSpPr>
        <p:spPr>
          <a:xfrm flipV="1">
            <a:off x="6000750" y="785813"/>
            <a:ext cx="500063" cy="357187"/>
          </a:xfrm>
          <a:prstGeom prst="line">
            <a:avLst/>
          </a:prstGeom>
        </p:spPr>
        <p:style>
          <a:lnRef idx="1">
            <a:schemeClr val="accent1"/>
          </a:lnRef>
          <a:fillRef idx="0">
            <a:schemeClr val="accent1"/>
          </a:fillRef>
          <a:effectRef idx="0">
            <a:schemeClr val="accent1"/>
          </a:effectRef>
          <a:fontRef idx="minor">
            <a:schemeClr val="tx1"/>
          </a:fontRef>
        </p:style>
      </p:cxnSp>
      <p:sp>
        <p:nvSpPr>
          <p:cNvPr id="31" name="ZoneTexte 108"/>
          <p:cNvSpPr txBox="1">
            <a:spLocks noChangeArrowheads="1"/>
          </p:cNvSpPr>
          <p:nvPr/>
        </p:nvSpPr>
        <p:spPr bwMode="auto">
          <a:xfrm>
            <a:off x="6228184" y="116632"/>
            <a:ext cx="1714500" cy="646331"/>
          </a:xfrm>
          <a:prstGeom prst="rect">
            <a:avLst/>
          </a:prstGeom>
          <a:noFill/>
          <a:ln w="9525">
            <a:noFill/>
            <a:miter lim="800000"/>
            <a:headEnd/>
            <a:tailEnd/>
          </a:ln>
        </p:spPr>
        <p:txBody>
          <a:bodyPr>
            <a:spAutoFit/>
          </a:bodyPr>
          <a:lstStyle/>
          <a:p>
            <a:r>
              <a:rPr lang="fr-FR" dirty="0" err="1" smtClean="0"/>
              <a:t>Télé-réalité</a:t>
            </a:r>
            <a:r>
              <a:rPr lang="fr-FR" dirty="0" smtClean="0"/>
              <a:t> et séries</a:t>
            </a:r>
            <a:endParaRPr lang="fr-FR" dirty="0"/>
          </a:p>
        </p:txBody>
      </p:sp>
      <p:cxnSp>
        <p:nvCxnSpPr>
          <p:cNvPr id="32" name="Connecteur droit 31"/>
          <p:cNvCxnSpPr/>
          <p:nvPr/>
        </p:nvCxnSpPr>
        <p:spPr>
          <a:xfrm rot="5400000" flipH="1" flipV="1">
            <a:off x="4715669" y="999331"/>
            <a:ext cx="28575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3" name="ZoneTexte 110"/>
          <p:cNvSpPr txBox="1">
            <a:spLocks noChangeArrowheads="1"/>
          </p:cNvSpPr>
          <p:nvPr/>
        </p:nvSpPr>
        <p:spPr bwMode="auto">
          <a:xfrm>
            <a:off x="3779912" y="116632"/>
            <a:ext cx="2448271" cy="646331"/>
          </a:xfrm>
          <a:prstGeom prst="rect">
            <a:avLst/>
          </a:prstGeom>
          <a:noFill/>
          <a:ln w="9525">
            <a:noFill/>
            <a:miter lim="800000"/>
            <a:headEnd/>
            <a:tailEnd/>
          </a:ln>
        </p:spPr>
        <p:txBody>
          <a:bodyPr wrap="square">
            <a:spAutoFit/>
          </a:bodyPr>
          <a:lstStyle/>
          <a:p>
            <a:r>
              <a:rPr lang="fr-FR" dirty="0"/>
              <a:t>Magazines </a:t>
            </a:r>
            <a:r>
              <a:rPr lang="fr-FR" dirty="0" smtClean="0"/>
              <a:t>people –jeunes - actualité</a:t>
            </a:r>
            <a:endParaRPr lang="fr-FR" dirty="0"/>
          </a:p>
        </p:txBody>
      </p:sp>
      <p:cxnSp>
        <p:nvCxnSpPr>
          <p:cNvPr id="34" name="Connecteur droit 33"/>
          <p:cNvCxnSpPr/>
          <p:nvPr/>
        </p:nvCxnSpPr>
        <p:spPr>
          <a:xfrm rot="5400000" flipH="1" flipV="1">
            <a:off x="3232150" y="1054101"/>
            <a:ext cx="428625" cy="177800"/>
          </a:xfrm>
          <a:prstGeom prst="line">
            <a:avLst/>
          </a:prstGeom>
        </p:spPr>
        <p:style>
          <a:lnRef idx="1">
            <a:schemeClr val="accent1"/>
          </a:lnRef>
          <a:fillRef idx="0">
            <a:schemeClr val="accent1"/>
          </a:fillRef>
          <a:effectRef idx="0">
            <a:schemeClr val="accent1"/>
          </a:effectRef>
          <a:fontRef idx="minor">
            <a:schemeClr val="tx1"/>
          </a:fontRef>
        </p:style>
      </p:cxnSp>
      <p:sp>
        <p:nvSpPr>
          <p:cNvPr id="35" name="ZoneTexte 113"/>
          <p:cNvSpPr txBox="1">
            <a:spLocks noChangeArrowheads="1"/>
          </p:cNvSpPr>
          <p:nvPr/>
        </p:nvSpPr>
        <p:spPr bwMode="auto">
          <a:xfrm>
            <a:off x="2987824" y="571500"/>
            <a:ext cx="827087" cy="307975"/>
          </a:xfrm>
          <a:prstGeom prst="rect">
            <a:avLst/>
          </a:prstGeom>
          <a:noFill/>
          <a:ln w="9525">
            <a:noFill/>
            <a:miter lim="800000"/>
            <a:headEnd/>
            <a:tailEnd/>
          </a:ln>
        </p:spPr>
        <p:txBody>
          <a:bodyPr wrap="none">
            <a:spAutoFit/>
          </a:bodyPr>
          <a:lstStyle/>
          <a:p>
            <a:r>
              <a:rPr lang="fr-FR" dirty="0"/>
              <a:t>Forums</a:t>
            </a:r>
          </a:p>
        </p:txBody>
      </p:sp>
      <p:cxnSp>
        <p:nvCxnSpPr>
          <p:cNvPr id="36" name="Connecteur droit 35"/>
          <p:cNvCxnSpPr/>
          <p:nvPr/>
        </p:nvCxnSpPr>
        <p:spPr>
          <a:xfrm rot="10800000">
            <a:off x="2786063" y="928688"/>
            <a:ext cx="285750" cy="541337"/>
          </a:xfrm>
          <a:prstGeom prst="line">
            <a:avLst/>
          </a:prstGeom>
        </p:spPr>
        <p:style>
          <a:lnRef idx="1">
            <a:schemeClr val="accent1"/>
          </a:lnRef>
          <a:fillRef idx="0">
            <a:schemeClr val="accent1"/>
          </a:fillRef>
          <a:effectRef idx="0">
            <a:schemeClr val="accent1"/>
          </a:effectRef>
          <a:fontRef idx="minor">
            <a:schemeClr val="tx1"/>
          </a:fontRef>
        </p:style>
      </p:cxnSp>
      <p:sp>
        <p:nvSpPr>
          <p:cNvPr id="37" name="ZoneTexte 118"/>
          <p:cNvSpPr txBox="1">
            <a:spLocks noChangeArrowheads="1"/>
          </p:cNvSpPr>
          <p:nvPr/>
        </p:nvSpPr>
        <p:spPr bwMode="auto">
          <a:xfrm>
            <a:off x="539552" y="262389"/>
            <a:ext cx="2887737" cy="646331"/>
          </a:xfrm>
          <a:prstGeom prst="rect">
            <a:avLst/>
          </a:prstGeom>
          <a:noFill/>
          <a:ln w="9525">
            <a:noFill/>
            <a:miter lim="800000"/>
            <a:headEnd/>
            <a:tailEnd/>
          </a:ln>
        </p:spPr>
        <p:txBody>
          <a:bodyPr wrap="square">
            <a:spAutoFit/>
          </a:bodyPr>
          <a:lstStyle/>
          <a:p>
            <a:r>
              <a:rPr lang="fr-FR" dirty="0"/>
              <a:t>Sites d’informations dédiés aux </a:t>
            </a:r>
            <a:r>
              <a:rPr lang="fr-FR" dirty="0" smtClean="0"/>
              <a:t>jeunes</a:t>
            </a:r>
            <a:endParaRPr lang="fr-FR" dirty="0"/>
          </a:p>
        </p:txBody>
      </p:sp>
      <p:cxnSp>
        <p:nvCxnSpPr>
          <p:cNvPr id="38" name="Connecteur droit 37"/>
          <p:cNvCxnSpPr/>
          <p:nvPr/>
        </p:nvCxnSpPr>
        <p:spPr>
          <a:xfrm flipH="1">
            <a:off x="1763688" y="1571626"/>
            <a:ext cx="879500" cy="57174"/>
          </a:xfrm>
          <a:prstGeom prst="line">
            <a:avLst/>
          </a:prstGeom>
        </p:spPr>
        <p:style>
          <a:lnRef idx="1">
            <a:schemeClr val="accent1"/>
          </a:lnRef>
          <a:fillRef idx="0">
            <a:schemeClr val="accent1"/>
          </a:fillRef>
          <a:effectRef idx="0">
            <a:schemeClr val="accent1"/>
          </a:effectRef>
          <a:fontRef idx="minor">
            <a:schemeClr val="tx1"/>
          </a:fontRef>
        </p:style>
      </p:cxnSp>
      <p:sp>
        <p:nvSpPr>
          <p:cNvPr id="39" name="ZoneTexte 125"/>
          <p:cNvSpPr txBox="1">
            <a:spLocks noChangeArrowheads="1"/>
          </p:cNvSpPr>
          <p:nvPr/>
        </p:nvSpPr>
        <p:spPr bwMode="auto">
          <a:xfrm>
            <a:off x="395536" y="1268760"/>
            <a:ext cx="1800200" cy="646331"/>
          </a:xfrm>
          <a:prstGeom prst="rect">
            <a:avLst/>
          </a:prstGeom>
          <a:noFill/>
          <a:ln w="9525">
            <a:noFill/>
            <a:miter lim="800000"/>
            <a:headEnd/>
            <a:tailEnd/>
          </a:ln>
        </p:spPr>
        <p:txBody>
          <a:bodyPr wrap="square">
            <a:spAutoFit/>
          </a:bodyPr>
          <a:lstStyle/>
          <a:p>
            <a:r>
              <a:rPr lang="fr-FR" dirty="0"/>
              <a:t>Sites de vente en ligne </a:t>
            </a:r>
          </a:p>
        </p:txBody>
      </p:sp>
      <p:sp>
        <p:nvSpPr>
          <p:cNvPr id="40" name="ZoneTexte 132"/>
          <p:cNvSpPr txBox="1">
            <a:spLocks noChangeArrowheads="1"/>
          </p:cNvSpPr>
          <p:nvPr/>
        </p:nvSpPr>
        <p:spPr bwMode="auto">
          <a:xfrm>
            <a:off x="6286500" y="2857500"/>
            <a:ext cx="857250" cy="369888"/>
          </a:xfrm>
          <a:prstGeom prst="rect">
            <a:avLst/>
          </a:prstGeom>
          <a:noFill/>
          <a:ln w="9525">
            <a:solidFill>
              <a:schemeClr val="tx1"/>
            </a:solidFill>
            <a:miter lim="800000"/>
            <a:headEnd/>
            <a:tailEnd/>
          </a:ln>
        </p:spPr>
        <p:txBody>
          <a:bodyPr>
            <a:spAutoFit/>
          </a:bodyPr>
          <a:lstStyle/>
          <a:p>
            <a:r>
              <a:rPr lang="fr-FR" sz="1800"/>
              <a:t>Tons</a:t>
            </a:r>
          </a:p>
        </p:txBody>
      </p:sp>
      <p:cxnSp>
        <p:nvCxnSpPr>
          <p:cNvPr id="41" name="Connecteur droit 40"/>
          <p:cNvCxnSpPr/>
          <p:nvPr/>
        </p:nvCxnSpPr>
        <p:spPr>
          <a:xfrm rot="10800000" flipV="1">
            <a:off x="5715000" y="3286125"/>
            <a:ext cx="642938" cy="71438"/>
          </a:xfrm>
          <a:prstGeom prst="line">
            <a:avLst/>
          </a:prstGeom>
        </p:spPr>
        <p:style>
          <a:lnRef idx="1">
            <a:schemeClr val="accent1"/>
          </a:lnRef>
          <a:fillRef idx="0">
            <a:schemeClr val="accent1"/>
          </a:fillRef>
          <a:effectRef idx="0">
            <a:schemeClr val="accent1"/>
          </a:effectRef>
          <a:fontRef idx="minor">
            <a:schemeClr val="tx1"/>
          </a:fontRef>
        </p:style>
      </p:cxnSp>
      <p:sp>
        <p:nvSpPr>
          <p:cNvPr id="42" name="ZoneTexte 136"/>
          <p:cNvSpPr txBox="1">
            <a:spLocks noChangeArrowheads="1"/>
          </p:cNvSpPr>
          <p:nvPr/>
        </p:nvSpPr>
        <p:spPr bwMode="auto">
          <a:xfrm>
            <a:off x="6715125" y="2286000"/>
            <a:ext cx="1214438" cy="461665"/>
          </a:xfrm>
          <a:prstGeom prst="rect">
            <a:avLst/>
          </a:prstGeom>
          <a:noFill/>
          <a:ln w="9525">
            <a:noFill/>
            <a:miter lim="800000"/>
            <a:headEnd/>
            <a:tailEnd/>
          </a:ln>
        </p:spPr>
        <p:txBody>
          <a:bodyPr>
            <a:spAutoFit/>
          </a:bodyPr>
          <a:lstStyle/>
          <a:p>
            <a:r>
              <a:rPr lang="fr-FR" sz="1200" dirty="0" smtClean="0"/>
              <a:t>Emotionnel et affectif</a:t>
            </a:r>
            <a:endParaRPr lang="fr-FR" sz="1200" dirty="0"/>
          </a:p>
        </p:txBody>
      </p:sp>
      <p:sp>
        <p:nvSpPr>
          <p:cNvPr id="43" name="ZoneTexte 137"/>
          <p:cNvSpPr txBox="1">
            <a:spLocks noChangeArrowheads="1"/>
          </p:cNvSpPr>
          <p:nvPr/>
        </p:nvSpPr>
        <p:spPr bwMode="auto">
          <a:xfrm>
            <a:off x="6500813" y="3357563"/>
            <a:ext cx="1214437" cy="276225"/>
          </a:xfrm>
          <a:prstGeom prst="rect">
            <a:avLst/>
          </a:prstGeom>
          <a:noFill/>
          <a:ln w="9525">
            <a:noFill/>
            <a:miter lim="800000"/>
            <a:headEnd/>
            <a:tailEnd/>
          </a:ln>
        </p:spPr>
        <p:txBody>
          <a:bodyPr>
            <a:spAutoFit/>
          </a:bodyPr>
          <a:lstStyle/>
          <a:p>
            <a:r>
              <a:rPr lang="fr-FR" sz="1200" dirty="0" smtClean="0"/>
              <a:t>Loisirs</a:t>
            </a:r>
            <a:endParaRPr lang="fr-FR" sz="1200" dirty="0"/>
          </a:p>
        </p:txBody>
      </p:sp>
      <p:cxnSp>
        <p:nvCxnSpPr>
          <p:cNvPr id="44" name="Connecteur droit 43"/>
          <p:cNvCxnSpPr/>
          <p:nvPr/>
        </p:nvCxnSpPr>
        <p:spPr>
          <a:xfrm rot="10800000">
            <a:off x="6572250" y="3214688"/>
            <a:ext cx="214313" cy="1428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Connecteur droit 44"/>
          <p:cNvCxnSpPr/>
          <p:nvPr/>
        </p:nvCxnSpPr>
        <p:spPr>
          <a:xfrm rot="5400000" flipH="1" flipV="1">
            <a:off x="6537325" y="2535238"/>
            <a:ext cx="285750" cy="215900"/>
          </a:xfrm>
          <a:prstGeom prst="line">
            <a:avLst/>
          </a:prstGeom>
        </p:spPr>
        <p:style>
          <a:lnRef idx="1">
            <a:schemeClr val="accent1"/>
          </a:lnRef>
          <a:fillRef idx="0">
            <a:schemeClr val="accent1"/>
          </a:fillRef>
          <a:effectRef idx="0">
            <a:schemeClr val="accent1"/>
          </a:effectRef>
          <a:fontRef idx="minor">
            <a:schemeClr val="tx1"/>
          </a:fontRef>
        </p:style>
      </p:cxnSp>
      <p:sp>
        <p:nvSpPr>
          <p:cNvPr id="46" name="ZoneTexte 148"/>
          <p:cNvSpPr txBox="1">
            <a:spLocks noChangeArrowheads="1"/>
          </p:cNvSpPr>
          <p:nvPr/>
        </p:nvSpPr>
        <p:spPr bwMode="auto">
          <a:xfrm>
            <a:off x="7286625" y="2928938"/>
            <a:ext cx="1143000" cy="276225"/>
          </a:xfrm>
          <a:prstGeom prst="rect">
            <a:avLst/>
          </a:prstGeom>
          <a:noFill/>
          <a:ln w="9525">
            <a:noFill/>
            <a:miter lim="800000"/>
            <a:headEnd/>
            <a:tailEnd/>
          </a:ln>
        </p:spPr>
        <p:txBody>
          <a:bodyPr>
            <a:spAutoFit/>
          </a:bodyPr>
          <a:lstStyle/>
          <a:p>
            <a:r>
              <a:rPr lang="fr-FR" sz="1200" dirty="0" smtClean="0"/>
              <a:t>Légèreté</a:t>
            </a:r>
            <a:endParaRPr lang="fr-FR" sz="1200" dirty="0"/>
          </a:p>
        </p:txBody>
      </p:sp>
      <p:cxnSp>
        <p:nvCxnSpPr>
          <p:cNvPr id="47" name="Connecteur droit 46"/>
          <p:cNvCxnSpPr/>
          <p:nvPr/>
        </p:nvCxnSpPr>
        <p:spPr>
          <a:xfrm flipV="1">
            <a:off x="6072188" y="571500"/>
            <a:ext cx="1633537" cy="652463"/>
          </a:xfrm>
          <a:prstGeom prst="line">
            <a:avLst/>
          </a:prstGeom>
        </p:spPr>
        <p:style>
          <a:lnRef idx="1">
            <a:schemeClr val="accent1"/>
          </a:lnRef>
          <a:fillRef idx="0">
            <a:schemeClr val="accent1"/>
          </a:fillRef>
          <a:effectRef idx="0">
            <a:schemeClr val="accent1"/>
          </a:effectRef>
          <a:fontRef idx="minor">
            <a:schemeClr val="tx1"/>
          </a:fontRef>
        </p:style>
      </p:cxnSp>
      <p:sp>
        <p:nvSpPr>
          <p:cNvPr id="48" name="ZoneTexte 153"/>
          <p:cNvSpPr txBox="1">
            <a:spLocks noChangeArrowheads="1"/>
          </p:cNvSpPr>
          <p:nvPr/>
        </p:nvSpPr>
        <p:spPr bwMode="auto">
          <a:xfrm>
            <a:off x="7643813" y="357188"/>
            <a:ext cx="1248667" cy="369332"/>
          </a:xfrm>
          <a:prstGeom prst="rect">
            <a:avLst/>
          </a:prstGeom>
          <a:noFill/>
          <a:ln w="9525">
            <a:noFill/>
            <a:miter lim="800000"/>
            <a:headEnd/>
            <a:tailEnd/>
          </a:ln>
        </p:spPr>
        <p:txBody>
          <a:bodyPr wrap="square">
            <a:spAutoFit/>
          </a:bodyPr>
          <a:lstStyle/>
          <a:p>
            <a:r>
              <a:rPr lang="fr-FR" dirty="0"/>
              <a:t>Publicités</a:t>
            </a:r>
          </a:p>
        </p:txBody>
      </p:sp>
      <p:sp>
        <p:nvSpPr>
          <p:cNvPr id="49" name="ZoneTexte 50"/>
          <p:cNvSpPr txBox="1">
            <a:spLocks noChangeArrowheads="1"/>
          </p:cNvSpPr>
          <p:nvPr/>
        </p:nvSpPr>
        <p:spPr bwMode="auto">
          <a:xfrm>
            <a:off x="1357313" y="5072063"/>
            <a:ext cx="1285875" cy="461665"/>
          </a:xfrm>
          <a:prstGeom prst="rect">
            <a:avLst/>
          </a:prstGeom>
          <a:noFill/>
          <a:ln w="9525">
            <a:noFill/>
            <a:miter lim="800000"/>
            <a:headEnd/>
            <a:tailEnd/>
          </a:ln>
        </p:spPr>
        <p:txBody>
          <a:bodyPr>
            <a:spAutoFit/>
          </a:bodyPr>
          <a:lstStyle/>
          <a:p>
            <a:r>
              <a:rPr lang="fr-FR" sz="1200" dirty="0" smtClean="0"/>
              <a:t>Amis prescripteurs</a:t>
            </a:r>
            <a:endParaRPr lang="fr-FR" sz="1200" dirty="0"/>
          </a:p>
        </p:txBody>
      </p:sp>
      <p:sp>
        <p:nvSpPr>
          <p:cNvPr id="50" name="ZoneTexte 51"/>
          <p:cNvSpPr txBox="1">
            <a:spLocks noChangeArrowheads="1"/>
          </p:cNvSpPr>
          <p:nvPr/>
        </p:nvSpPr>
        <p:spPr bwMode="auto">
          <a:xfrm>
            <a:off x="3357563" y="5572125"/>
            <a:ext cx="1571625" cy="461665"/>
          </a:xfrm>
          <a:prstGeom prst="rect">
            <a:avLst/>
          </a:prstGeom>
          <a:noFill/>
          <a:ln w="9525">
            <a:noFill/>
            <a:miter lim="800000"/>
            <a:headEnd/>
            <a:tailEnd/>
          </a:ln>
        </p:spPr>
        <p:txBody>
          <a:bodyPr>
            <a:spAutoFit/>
          </a:bodyPr>
          <a:lstStyle/>
          <a:p>
            <a:r>
              <a:rPr lang="fr-FR" sz="1200" dirty="0"/>
              <a:t>Généralisation à </a:t>
            </a:r>
            <a:r>
              <a:rPr lang="fr-FR" sz="1200" dirty="0" smtClean="0"/>
              <a:t>l’individualité</a:t>
            </a:r>
            <a:endParaRPr lang="fr-FR" sz="1200" dirty="0"/>
          </a:p>
        </p:txBody>
      </p:sp>
      <p:cxnSp>
        <p:nvCxnSpPr>
          <p:cNvPr id="51" name="Connecteur droit 50"/>
          <p:cNvCxnSpPr/>
          <p:nvPr/>
        </p:nvCxnSpPr>
        <p:spPr>
          <a:xfrm>
            <a:off x="3500438" y="4857750"/>
            <a:ext cx="642937" cy="0"/>
          </a:xfrm>
          <a:prstGeom prst="line">
            <a:avLst/>
          </a:prstGeom>
        </p:spPr>
        <p:style>
          <a:lnRef idx="1">
            <a:schemeClr val="accent1"/>
          </a:lnRef>
          <a:fillRef idx="0">
            <a:schemeClr val="accent1"/>
          </a:fillRef>
          <a:effectRef idx="0">
            <a:schemeClr val="accent1"/>
          </a:effectRef>
          <a:fontRef idx="minor">
            <a:schemeClr val="tx1"/>
          </a:fontRef>
        </p:style>
      </p:cxnSp>
      <p:sp>
        <p:nvSpPr>
          <p:cNvPr id="52" name="ZoneTexte 56"/>
          <p:cNvSpPr txBox="1">
            <a:spLocks noChangeArrowheads="1"/>
          </p:cNvSpPr>
          <p:nvPr/>
        </p:nvSpPr>
        <p:spPr bwMode="auto">
          <a:xfrm>
            <a:off x="4143375" y="4643438"/>
            <a:ext cx="1214438" cy="461665"/>
          </a:xfrm>
          <a:prstGeom prst="rect">
            <a:avLst/>
          </a:prstGeom>
          <a:noFill/>
          <a:ln w="9525">
            <a:noFill/>
            <a:miter lim="800000"/>
            <a:headEnd/>
            <a:tailEnd/>
          </a:ln>
        </p:spPr>
        <p:txBody>
          <a:bodyPr>
            <a:spAutoFit/>
          </a:bodyPr>
          <a:lstStyle/>
          <a:p>
            <a:r>
              <a:rPr lang="fr-FR" sz="1200" dirty="0" smtClean="0"/>
              <a:t>Facilité d’utilisation</a:t>
            </a:r>
            <a:endParaRPr lang="fr-FR" sz="1200" dirty="0"/>
          </a:p>
        </p:txBody>
      </p:sp>
      <p:cxnSp>
        <p:nvCxnSpPr>
          <p:cNvPr id="53" name="Connecteur droit 52"/>
          <p:cNvCxnSpPr/>
          <p:nvPr/>
        </p:nvCxnSpPr>
        <p:spPr>
          <a:xfrm rot="5400000">
            <a:off x="2607469" y="5179219"/>
            <a:ext cx="428625" cy="71437"/>
          </a:xfrm>
          <a:prstGeom prst="line">
            <a:avLst/>
          </a:prstGeom>
        </p:spPr>
        <p:style>
          <a:lnRef idx="1">
            <a:schemeClr val="accent1"/>
          </a:lnRef>
          <a:fillRef idx="0">
            <a:schemeClr val="accent1"/>
          </a:fillRef>
          <a:effectRef idx="0">
            <a:schemeClr val="accent1"/>
          </a:effectRef>
          <a:fontRef idx="minor">
            <a:schemeClr val="tx1"/>
          </a:fontRef>
        </p:style>
      </p:cxnSp>
      <p:sp>
        <p:nvSpPr>
          <p:cNvPr id="54" name="ZoneTexte 59"/>
          <p:cNvSpPr txBox="1">
            <a:spLocks noChangeArrowheads="1"/>
          </p:cNvSpPr>
          <p:nvPr/>
        </p:nvSpPr>
        <p:spPr bwMode="auto">
          <a:xfrm>
            <a:off x="2143125" y="5500688"/>
            <a:ext cx="1357313" cy="461962"/>
          </a:xfrm>
          <a:prstGeom prst="rect">
            <a:avLst/>
          </a:prstGeom>
          <a:noFill/>
          <a:ln w="9525">
            <a:noFill/>
            <a:miter lim="800000"/>
            <a:headEnd/>
            <a:tailEnd/>
          </a:ln>
        </p:spPr>
        <p:txBody>
          <a:bodyPr>
            <a:spAutoFit/>
          </a:bodyPr>
          <a:lstStyle/>
          <a:p>
            <a:r>
              <a:rPr lang="fr-FR" sz="1200"/>
              <a:t>Syndrome de la perfection</a:t>
            </a:r>
          </a:p>
        </p:txBody>
      </p:sp>
      <p:cxnSp>
        <p:nvCxnSpPr>
          <p:cNvPr id="57" name="Connecteur droit 56"/>
          <p:cNvCxnSpPr/>
          <p:nvPr/>
        </p:nvCxnSpPr>
        <p:spPr>
          <a:xfrm>
            <a:off x="3429000" y="4929188"/>
            <a:ext cx="1071563" cy="428625"/>
          </a:xfrm>
          <a:prstGeom prst="line">
            <a:avLst/>
          </a:prstGeom>
        </p:spPr>
        <p:style>
          <a:lnRef idx="1">
            <a:schemeClr val="accent1"/>
          </a:lnRef>
          <a:fillRef idx="0">
            <a:schemeClr val="accent1"/>
          </a:fillRef>
          <a:effectRef idx="0">
            <a:schemeClr val="accent1"/>
          </a:effectRef>
          <a:fontRef idx="minor">
            <a:schemeClr val="tx1"/>
          </a:fontRef>
        </p:style>
      </p:cxnSp>
      <p:sp>
        <p:nvSpPr>
          <p:cNvPr id="58" name="ZoneTexte 84"/>
          <p:cNvSpPr txBox="1">
            <a:spLocks noChangeArrowheads="1"/>
          </p:cNvSpPr>
          <p:nvPr/>
        </p:nvSpPr>
        <p:spPr bwMode="auto">
          <a:xfrm>
            <a:off x="4572000" y="5085184"/>
            <a:ext cx="1785938" cy="646331"/>
          </a:xfrm>
          <a:prstGeom prst="rect">
            <a:avLst/>
          </a:prstGeom>
          <a:noFill/>
          <a:ln w="9525">
            <a:noFill/>
            <a:miter lim="800000"/>
            <a:headEnd/>
            <a:tailEnd/>
          </a:ln>
        </p:spPr>
        <p:txBody>
          <a:bodyPr>
            <a:spAutoFit/>
          </a:bodyPr>
          <a:lstStyle/>
          <a:p>
            <a:r>
              <a:rPr lang="fr-FR" sz="1200" dirty="0"/>
              <a:t>Jouer  sur </a:t>
            </a:r>
            <a:r>
              <a:rPr lang="fr-FR" sz="1200" dirty="0" smtClean="0"/>
              <a:t>la créativité, nouveauté et  </a:t>
            </a:r>
            <a:r>
              <a:rPr lang="fr-FR" sz="1200" dirty="0"/>
              <a:t>la </a:t>
            </a:r>
            <a:r>
              <a:rPr lang="fr-FR" sz="1200" dirty="0" smtClean="0"/>
              <a:t>tendance</a:t>
            </a:r>
            <a:endParaRPr lang="fr-FR" sz="1200" dirty="0"/>
          </a:p>
        </p:txBody>
      </p:sp>
      <p:cxnSp>
        <p:nvCxnSpPr>
          <p:cNvPr id="59" name="Connecteur droit 58"/>
          <p:cNvCxnSpPr/>
          <p:nvPr/>
        </p:nvCxnSpPr>
        <p:spPr>
          <a:xfrm rot="5400000">
            <a:off x="1143001" y="5500687"/>
            <a:ext cx="214312" cy="214313"/>
          </a:xfrm>
          <a:prstGeom prst="line">
            <a:avLst/>
          </a:prstGeom>
        </p:spPr>
        <p:style>
          <a:lnRef idx="1">
            <a:schemeClr val="accent1"/>
          </a:lnRef>
          <a:fillRef idx="0">
            <a:schemeClr val="accent1"/>
          </a:fillRef>
          <a:effectRef idx="0">
            <a:schemeClr val="accent1"/>
          </a:effectRef>
          <a:fontRef idx="minor">
            <a:schemeClr val="tx1"/>
          </a:fontRef>
        </p:style>
      </p:cxnSp>
      <p:sp>
        <p:nvSpPr>
          <p:cNvPr id="60" name="ZoneTexte 89"/>
          <p:cNvSpPr txBox="1">
            <a:spLocks noChangeArrowheads="1"/>
          </p:cNvSpPr>
          <p:nvPr/>
        </p:nvSpPr>
        <p:spPr bwMode="auto">
          <a:xfrm>
            <a:off x="642938" y="5643563"/>
            <a:ext cx="1285875" cy="461665"/>
          </a:xfrm>
          <a:prstGeom prst="rect">
            <a:avLst/>
          </a:prstGeom>
          <a:noFill/>
          <a:ln w="9525">
            <a:noFill/>
            <a:miter lim="800000"/>
            <a:headEnd/>
            <a:tailEnd/>
          </a:ln>
        </p:spPr>
        <p:txBody>
          <a:bodyPr>
            <a:spAutoFit/>
          </a:bodyPr>
          <a:lstStyle/>
          <a:p>
            <a:r>
              <a:rPr lang="fr-FR" sz="1200" dirty="0" smtClean="0"/>
              <a:t>Bouche à oreille</a:t>
            </a:r>
            <a:endParaRPr lang="fr-FR" sz="1200" dirty="0"/>
          </a:p>
        </p:txBody>
      </p:sp>
      <p:cxnSp>
        <p:nvCxnSpPr>
          <p:cNvPr id="61" name="Connecteur droit 60"/>
          <p:cNvCxnSpPr/>
          <p:nvPr/>
        </p:nvCxnSpPr>
        <p:spPr>
          <a:xfrm rot="16200000" flipH="1">
            <a:off x="2464594" y="6107907"/>
            <a:ext cx="35718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Connecteur droit 63"/>
          <p:cNvCxnSpPr/>
          <p:nvPr/>
        </p:nvCxnSpPr>
        <p:spPr>
          <a:xfrm flipV="1">
            <a:off x="6156325" y="5300663"/>
            <a:ext cx="630238" cy="57150"/>
          </a:xfrm>
          <a:prstGeom prst="line">
            <a:avLst/>
          </a:prstGeom>
        </p:spPr>
        <p:style>
          <a:lnRef idx="1">
            <a:schemeClr val="accent1"/>
          </a:lnRef>
          <a:fillRef idx="0">
            <a:schemeClr val="accent1"/>
          </a:fillRef>
          <a:effectRef idx="0">
            <a:schemeClr val="accent1"/>
          </a:effectRef>
          <a:fontRef idx="minor">
            <a:schemeClr val="tx1"/>
          </a:fontRef>
        </p:style>
      </p:cxnSp>
      <p:sp>
        <p:nvSpPr>
          <p:cNvPr id="65" name="ZoneTexte 115"/>
          <p:cNvSpPr txBox="1">
            <a:spLocks noChangeArrowheads="1"/>
          </p:cNvSpPr>
          <p:nvPr/>
        </p:nvSpPr>
        <p:spPr bwMode="auto">
          <a:xfrm>
            <a:off x="6732588" y="5013325"/>
            <a:ext cx="2000250" cy="1015663"/>
          </a:xfrm>
          <a:prstGeom prst="rect">
            <a:avLst/>
          </a:prstGeom>
          <a:noFill/>
          <a:ln w="9525">
            <a:noFill/>
            <a:miter lim="800000"/>
            <a:headEnd/>
            <a:tailEnd/>
          </a:ln>
        </p:spPr>
        <p:txBody>
          <a:bodyPr>
            <a:spAutoFit/>
          </a:bodyPr>
          <a:lstStyle/>
          <a:p>
            <a:r>
              <a:rPr lang="fr-FR" sz="1200" dirty="0"/>
              <a:t>La communication doit </a:t>
            </a:r>
            <a:r>
              <a:rPr lang="fr-FR" sz="1200" dirty="0" smtClean="0"/>
              <a:t>donné envie d’acheter dès la 1</a:t>
            </a:r>
            <a:r>
              <a:rPr lang="fr-FR" sz="1200" baseline="30000" dirty="0" smtClean="0"/>
              <a:t>ère</a:t>
            </a:r>
            <a:r>
              <a:rPr lang="fr-FR" sz="1200" dirty="0" smtClean="0"/>
              <a:t> approche avec un design attrayant par exemple</a:t>
            </a:r>
            <a:endParaRPr lang="fr-FR" sz="1200" dirty="0"/>
          </a:p>
        </p:txBody>
      </p:sp>
      <p:cxnSp>
        <p:nvCxnSpPr>
          <p:cNvPr id="66" name="Connecteur droit 65"/>
          <p:cNvCxnSpPr/>
          <p:nvPr/>
        </p:nvCxnSpPr>
        <p:spPr>
          <a:xfrm flipH="1" flipV="1">
            <a:off x="1763690" y="3499296"/>
            <a:ext cx="108767" cy="313085"/>
          </a:xfrm>
          <a:prstGeom prst="line">
            <a:avLst/>
          </a:prstGeom>
        </p:spPr>
        <p:style>
          <a:lnRef idx="1">
            <a:schemeClr val="accent1"/>
          </a:lnRef>
          <a:fillRef idx="0">
            <a:schemeClr val="accent1"/>
          </a:fillRef>
          <a:effectRef idx="0">
            <a:schemeClr val="accent1"/>
          </a:effectRef>
          <a:fontRef idx="minor">
            <a:schemeClr val="tx1"/>
          </a:fontRef>
        </p:style>
      </p:cxnSp>
      <p:sp>
        <p:nvSpPr>
          <p:cNvPr id="67" name="ZoneTexte 120"/>
          <p:cNvSpPr txBox="1">
            <a:spLocks noChangeArrowheads="1"/>
          </p:cNvSpPr>
          <p:nvPr/>
        </p:nvSpPr>
        <p:spPr bwMode="auto">
          <a:xfrm>
            <a:off x="1265995" y="3178684"/>
            <a:ext cx="1127026" cy="286320"/>
          </a:xfrm>
          <a:prstGeom prst="rect">
            <a:avLst/>
          </a:prstGeom>
          <a:noFill/>
          <a:ln w="9525">
            <a:noFill/>
            <a:miter lim="800000"/>
            <a:headEnd/>
            <a:tailEnd/>
          </a:ln>
        </p:spPr>
        <p:txBody>
          <a:bodyPr wrap="square">
            <a:spAutoFit/>
          </a:bodyPr>
          <a:lstStyle/>
          <a:p>
            <a:r>
              <a:rPr lang="fr-FR" sz="1200" dirty="0" smtClean="0"/>
              <a:t>Liberté</a:t>
            </a:r>
            <a:endParaRPr lang="fr-FR" sz="1200" dirty="0"/>
          </a:p>
        </p:txBody>
      </p:sp>
      <p:cxnSp>
        <p:nvCxnSpPr>
          <p:cNvPr id="68" name="Connecteur droit 67"/>
          <p:cNvCxnSpPr/>
          <p:nvPr/>
        </p:nvCxnSpPr>
        <p:spPr>
          <a:xfrm>
            <a:off x="3929063" y="6000750"/>
            <a:ext cx="285750" cy="214313"/>
          </a:xfrm>
          <a:prstGeom prst="line">
            <a:avLst/>
          </a:prstGeom>
        </p:spPr>
        <p:style>
          <a:lnRef idx="1">
            <a:schemeClr val="accent1"/>
          </a:lnRef>
          <a:fillRef idx="0">
            <a:schemeClr val="accent1"/>
          </a:fillRef>
          <a:effectRef idx="0">
            <a:schemeClr val="accent1"/>
          </a:effectRef>
          <a:fontRef idx="minor">
            <a:schemeClr val="tx1"/>
          </a:fontRef>
        </p:style>
      </p:cxnSp>
      <p:sp>
        <p:nvSpPr>
          <p:cNvPr id="69" name="ZoneTexte 124"/>
          <p:cNvSpPr txBox="1">
            <a:spLocks noChangeArrowheads="1"/>
          </p:cNvSpPr>
          <p:nvPr/>
        </p:nvSpPr>
        <p:spPr bwMode="auto">
          <a:xfrm>
            <a:off x="4214813" y="6000750"/>
            <a:ext cx="1285875" cy="830997"/>
          </a:xfrm>
          <a:prstGeom prst="rect">
            <a:avLst/>
          </a:prstGeom>
          <a:noFill/>
          <a:ln w="9525">
            <a:noFill/>
            <a:miter lim="800000"/>
            <a:headEnd/>
            <a:tailEnd/>
          </a:ln>
        </p:spPr>
        <p:txBody>
          <a:bodyPr>
            <a:spAutoFit/>
          </a:bodyPr>
          <a:lstStyle/>
          <a:p>
            <a:r>
              <a:rPr lang="fr-FR" sz="1200" dirty="0"/>
              <a:t>Produit adaptable à </a:t>
            </a:r>
            <a:r>
              <a:rPr lang="fr-FR" sz="1200" dirty="0" smtClean="0"/>
              <a:t>tous les moments</a:t>
            </a:r>
            <a:endParaRPr lang="fr-FR" sz="1200" dirty="0"/>
          </a:p>
        </p:txBody>
      </p:sp>
      <p:cxnSp>
        <p:nvCxnSpPr>
          <p:cNvPr id="70" name="Connecteur droit 69"/>
          <p:cNvCxnSpPr/>
          <p:nvPr/>
        </p:nvCxnSpPr>
        <p:spPr>
          <a:xfrm>
            <a:off x="5219700" y="6308725"/>
            <a:ext cx="709613" cy="192088"/>
          </a:xfrm>
          <a:prstGeom prst="line">
            <a:avLst/>
          </a:prstGeom>
        </p:spPr>
        <p:style>
          <a:lnRef idx="1">
            <a:schemeClr val="accent1"/>
          </a:lnRef>
          <a:fillRef idx="0">
            <a:schemeClr val="accent1"/>
          </a:fillRef>
          <a:effectRef idx="0">
            <a:schemeClr val="accent1"/>
          </a:effectRef>
          <a:fontRef idx="minor">
            <a:schemeClr val="tx1"/>
          </a:fontRef>
        </p:style>
      </p:cxnSp>
      <p:sp>
        <p:nvSpPr>
          <p:cNvPr id="71" name="ZoneTexte 128"/>
          <p:cNvSpPr txBox="1">
            <a:spLocks noChangeArrowheads="1"/>
          </p:cNvSpPr>
          <p:nvPr/>
        </p:nvSpPr>
        <p:spPr bwMode="auto">
          <a:xfrm>
            <a:off x="5940425" y="6035675"/>
            <a:ext cx="2664023" cy="830997"/>
          </a:xfrm>
          <a:prstGeom prst="rect">
            <a:avLst/>
          </a:prstGeom>
          <a:noFill/>
          <a:ln w="9525">
            <a:noFill/>
            <a:miter lim="800000"/>
            <a:headEnd/>
            <a:tailEnd/>
          </a:ln>
        </p:spPr>
        <p:txBody>
          <a:bodyPr wrap="square">
            <a:spAutoFit/>
          </a:bodyPr>
          <a:lstStyle/>
          <a:p>
            <a:r>
              <a:rPr lang="fr-FR" sz="1200" dirty="0" smtClean="0"/>
              <a:t>Transportable, individuel permet aux jeunes de bouger tout en consommant </a:t>
            </a:r>
            <a:r>
              <a:rPr lang="fr-FR" sz="1200" dirty="0"/>
              <a:t>Exemple: </a:t>
            </a:r>
            <a:r>
              <a:rPr lang="fr-FR" sz="1200" dirty="0" smtClean="0"/>
              <a:t>canette de coca</a:t>
            </a:r>
            <a:endParaRPr lang="fr-FR" sz="1200" dirty="0"/>
          </a:p>
        </p:txBody>
      </p:sp>
      <p:cxnSp>
        <p:nvCxnSpPr>
          <p:cNvPr id="72" name="Connecteur droit 71"/>
          <p:cNvCxnSpPr/>
          <p:nvPr/>
        </p:nvCxnSpPr>
        <p:spPr>
          <a:xfrm flipV="1">
            <a:off x="5357813" y="4868863"/>
            <a:ext cx="438150" cy="4762"/>
          </a:xfrm>
          <a:prstGeom prst="line">
            <a:avLst/>
          </a:prstGeom>
        </p:spPr>
        <p:style>
          <a:lnRef idx="1">
            <a:schemeClr val="accent1"/>
          </a:lnRef>
          <a:fillRef idx="0">
            <a:schemeClr val="accent1"/>
          </a:fillRef>
          <a:effectRef idx="0">
            <a:schemeClr val="accent1"/>
          </a:effectRef>
          <a:fontRef idx="minor">
            <a:schemeClr val="tx1"/>
          </a:fontRef>
        </p:style>
      </p:cxnSp>
      <p:sp>
        <p:nvSpPr>
          <p:cNvPr id="73" name="ZoneTexte 131"/>
          <p:cNvSpPr txBox="1">
            <a:spLocks noChangeArrowheads="1"/>
          </p:cNvSpPr>
          <p:nvPr/>
        </p:nvSpPr>
        <p:spPr bwMode="auto">
          <a:xfrm>
            <a:off x="5786438" y="4429125"/>
            <a:ext cx="1428750" cy="646331"/>
          </a:xfrm>
          <a:prstGeom prst="rect">
            <a:avLst/>
          </a:prstGeom>
          <a:noFill/>
          <a:ln w="9525">
            <a:noFill/>
            <a:miter lim="800000"/>
            <a:headEnd/>
            <a:tailEnd/>
          </a:ln>
        </p:spPr>
        <p:txBody>
          <a:bodyPr>
            <a:spAutoFit/>
          </a:bodyPr>
          <a:lstStyle/>
          <a:p>
            <a:r>
              <a:rPr lang="fr-FR" sz="1200" dirty="0" smtClean="0"/>
              <a:t>Mode d’emploi pour la cuisson par exemple</a:t>
            </a:r>
            <a:endParaRPr lang="fr-FR" sz="1200" dirty="0"/>
          </a:p>
        </p:txBody>
      </p:sp>
      <p:cxnSp>
        <p:nvCxnSpPr>
          <p:cNvPr id="74" name="Connecteur droit 73"/>
          <p:cNvCxnSpPr/>
          <p:nvPr/>
        </p:nvCxnSpPr>
        <p:spPr>
          <a:xfrm flipV="1">
            <a:off x="4857750" y="4143375"/>
            <a:ext cx="285750" cy="214313"/>
          </a:xfrm>
          <a:prstGeom prst="line">
            <a:avLst/>
          </a:prstGeom>
        </p:spPr>
        <p:style>
          <a:lnRef idx="1">
            <a:schemeClr val="accent1"/>
          </a:lnRef>
          <a:fillRef idx="0">
            <a:schemeClr val="accent1"/>
          </a:fillRef>
          <a:effectRef idx="0">
            <a:schemeClr val="accent1"/>
          </a:effectRef>
          <a:fontRef idx="minor">
            <a:schemeClr val="tx1"/>
          </a:fontRef>
        </p:style>
      </p:cxnSp>
      <p:sp>
        <p:nvSpPr>
          <p:cNvPr id="75" name="ZoneTexte 145"/>
          <p:cNvSpPr txBox="1">
            <a:spLocks noChangeArrowheads="1"/>
          </p:cNvSpPr>
          <p:nvPr/>
        </p:nvSpPr>
        <p:spPr bwMode="auto">
          <a:xfrm>
            <a:off x="5072063" y="3714750"/>
            <a:ext cx="1571625" cy="830997"/>
          </a:xfrm>
          <a:prstGeom prst="rect">
            <a:avLst/>
          </a:prstGeom>
          <a:noFill/>
          <a:ln w="9525">
            <a:noFill/>
            <a:miter lim="800000"/>
            <a:headEnd/>
            <a:tailEnd/>
          </a:ln>
        </p:spPr>
        <p:txBody>
          <a:bodyPr>
            <a:spAutoFit/>
          </a:bodyPr>
          <a:lstStyle/>
          <a:p>
            <a:r>
              <a:rPr lang="fr-FR" sz="1200" dirty="0"/>
              <a:t>Campagne publicitaire sur le thème </a:t>
            </a:r>
            <a:r>
              <a:rPr lang="fr-FR" sz="1200" dirty="0" smtClean="0"/>
              <a:t>des soirées entre amis</a:t>
            </a:r>
            <a:endParaRPr lang="fr-FR" sz="1200" dirty="0"/>
          </a:p>
        </p:txBody>
      </p:sp>
      <p:cxnSp>
        <p:nvCxnSpPr>
          <p:cNvPr id="76" name="Connecteur droit 75"/>
          <p:cNvCxnSpPr/>
          <p:nvPr/>
        </p:nvCxnSpPr>
        <p:spPr>
          <a:xfrm>
            <a:off x="6429375" y="4143375"/>
            <a:ext cx="428625" cy="104775"/>
          </a:xfrm>
          <a:prstGeom prst="line">
            <a:avLst/>
          </a:prstGeom>
        </p:spPr>
        <p:style>
          <a:lnRef idx="1">
            <a:schemeClr val="accent1"/>
          </a:lnRef>
          <a:fillRef idx="0">
            <a:schemeClr val="accent1"/>
          </a:fillRef>
          <a:effectRef idx="0">
            <a:schemeClr val="accent1"/>
          </a:effectRef>
          <a:fontRef idx="minor">
            <a:schemeClr val="tx1"/>
          </a:fontRef>
        </p:style>
      </p:cxnSp>
      <p:sp>
        <p:nvSpPr>
          <p:cNvPr id="77" name="ZoneTexte 152"/>
          <p:cNvSpPr txBox="1">
            <a:spLocks noChangeArrowheads="1"/>
          </p:cNvSpPr>
          <p:nvPr/>
        </p:nvSpPr>
        <p:spPr bwMode="auto">
          <a:xfrm>
            <a:off x="6877050" y="3789363"/>
            <a:ext cx="1500188" cy="461665"/>
          </a:xfrm>
          <a:prstGeom prst="rect">
            <a:avLst/>
          </a:prstGeom>
          <a:noFill/>
          <a:ln w="9525">
            <a:noFill/>
            <a:miter lim="800000"/>
            <a:headEnd/>
            <a:tailEnd/>
          </a:ln>
        </p:spPr>
        <p:txBody>
          <a:bodyPr>
            <a:spAutoFit/>
          </a:bodyPr>
          <a:lstStyle/>
          <a:p>
            <a:r>
              <a:rPr lang="fr-FR" sz="1200" dirty="0"/>
              <a:t>Exemple : </a:t>
            </a:r>
            <a:r>
              <a:rPr lang="fr-FR" sz="1200" dirty="0" smtClean="0"/>
              <a:t>les gâteaux apéritifs</a:t>
            </a:r>
            <a:endParaRPr lang="fr-FR" sz="1200" dirty="0"/>
          </a:p>
        </p:txBody>
      </p:sp>
      <p:cxnSp>
        <p:nvCxnSpPr>
          <p:cNvPr id="80" name="Connecteur droit 130"/>
          <p:cNvCxnSpPr/>
          <p:nvPr/>
        </p:nvCxnSpPr>
        <p:spPr>
          <a:xfrm flipV="1">
            <a:off x="6588125" y="4868863"/>
            <a:ext cx="720725" cy="4762"/>
          </a:xfrm>
          <a:prstGeom prst="line">
            <a:avLst/>
          </a:prstGeom>
        </p:spPr>
        <p:style>
          <a:lnRef idx="1">
            <a:schemeClr val="accent1"/>
          </a:lnRef>
          <a:fillRef idx="0">
            <a:schemeClr val="accent1"/>
          </a:fillRef>
          <a:effectRef idx="0">
            <a:schemeClr val="accent1"/>
          </a:effectRef>
          <a:fontRef idx="minor">
            <a:schemeClr val="tx1"/>
          </a:fontRef>
        </p:style>
      </p:cxnSp>
      <p:sp>
        <p:nvSpPr>
          <p:cNvPr id="81" name="Text Box 83"/>
          <p:cNvSpPr txBox="1">
            <a:spLocks noChangeArrowheads="1"/>
          </p:cNvSpPr>
          <p:nvPr/>
        </p:nvSpPr>
        <p:spPr bwMode="auto">
          <a:xfrm>
            <a:off x="7380288" y="4508500"/>
            <a:ext cx="1008062" cy="461665"/>
          </a:xfrm>
          <a:prstGeom prst="rect">
            <a:avLst/>
          </a:prstGeom>
          <a:noFill/>
          <a:ln w="9525">
            <a:noFill/>
            <a:miter lim="800000"/>
            <a:headEnd/>
            <a:tailEnd/>
          </a:ln>
        </p:spPr>
        <p:txBody>
          <a:bodyPr>
            <a:spAutoFit/>
          </a:bodyPr>
          <a:lstStyle/>
          <a:p>
            <a:pPr>
              <a:spcBef>
                <a:spcPct val="50000"/>
              </a:spcBef>
            </a:pPr>
            <a:r>
              <a:rPr lang="fr-FR" sz="1200" dirty="0" smtClean="0"/>
              <a:t>Produits surgelés</a:t>
            </a:r>
            <a:endParaRPr lang="fr-FR" sz="1200" dirty="0"/>
          </a:p>
        </p:txBody>
      </p:sp>
      <p:cxnSp>
        <p:nvCxnSpPr>
          <p:cNvPr id="82" name="Connecteur droit 117"/>
          <p:cNvCxnSpPr/>
          <p:nvPr/>
        </p:nvCxnSpPr>
        <p:spPr>
          <a:xfrm rot="5400000" flipH="1" flipV="1">
            <a:off x="1476797" y="2985057"/>
            <a:ext cx="357188" cy="71438"/>
          </a:xfrm>
          <a:prstGeom prst="line">
            <a:avLst/>
          </a:prstGeom>
        </p:spPr>
        <p:style>
          <a:lnRef idx="1">
            <a:schemeClr val="accent1"/>
          </a:lnRef>
          <a:fillRef idx="0">
            <a:schemeClr val="accent1"/>
          </a:fillRef>
          <a:effectRef idx="0">
            <a:schemeClr val="accent1"/>
          </a:effectRef>
          <a:fontRef idx="minor">
            <a:schemeClr val="tx1"/>
          </a:fontRef>
        </p:style>
      </p:cxnSp>
      <p:sp>
        <p:nvSpPr>
          <p:cNvPr id="83" name="Text Box 85"/>
          <p:cNvSpPr txBox="1">
            <a:spLocks noChangeArrowheads="1"/>
          </p:cNvSpPr>
          <p:nvPr/>
        </p:nvSpPr>
        <p:spPr bwMode="auto">
          <a:xfrm>
            <a:off x="1322117" y="2498338"/>
            <a:ext cx="1063112" cy="276999"/>
          </a:xfrm>
          <a:prstGeom prst="rect">
            <a:avLst/>
          </a:prstGeom>
          <a:noFill/>
          <a:ln w="9525">
            <a:noFill/>
            <a:miter lim="800000"/>
            <a:headEnd/>
            <a:tailEnd/>
          </a:ln>
        </p:spPr>
        <p:txBody>
          <a:bodyPr wrap="none">
            <a:spAutoFit/>
          </a:bodyPr>
          <a:lstStyle/>
          <a:p>
            <a:r>
              <a:rPr lang="fr-FR" sz="1200" dirty="0" smtClean="0">
                <a:latin typeface="Arial" charset="0"/>
              </a:rPr>
              <a:t>Appartement</a:t>
            </a:r>
            <a:endParaRPr lang="fr-FR" sz="1200" dirty="0">
              <a:latin typeface="Arial" charset="0"/>
            </a:endParaRPr>
          </a:p>
        </p:txBody>
      </p:sp>
      <p:sp>
        <p:nvSpPr>
          <p:cNvPr id="86" name="Text Box 88"/>
          <p:cNvSpPr txBox="1">
            <a:spLocks noChangeArrowheads="1"/>
          </p:cNvSpPr>
          <p:nvPr/>
        </p:nvSpPr>
        <p:spPr bwMode="auto">
          <a:xfrm>
            <a:off x="1908175" y="6218238"/>
            <a:ext cx="1655763" cy="639762"/>
          </a:xfrm>
          <a:prstGeom prst="rect">
            <a:avLst/>
          </a:prstGeom>
          <a:noFill/>
          <a:ln w="9525">
            <a:noFill/>
            <a:miter lim="800000"/>
            <a:headEnd/>
            <a:tailEnd/>
          </a:ln>
        </p:spPr>
        <p:txBody>
          <a:bodyPr>
            <a:spAutoFit/>
          </a:bodyPr>
          <a:lstStyle/>
          <a:p>
            <a:pPr>
              <a:spcBef>
                <a:spcPct val="50000"/>
              </a:spcBef>
            </a:pPr>
            <a:r>
              <a:rPr lang="fr-FR" sz="1200">
                <a:latin typeface="Arial" charset="0"/>
              </a:rPr>
              <a:t>Lait Gallia: « Après le vôtre, probablement le meilleur lait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3000375" y="2857500"/>
            <a:ext cx="2571750" cy="12858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1800" dirty="0"/>
              <a:t>Circuits de distribution</a:t>
            </a:r>
          </a:p>
        </p:txBody>
      </p:sp>
      <p:sp>
        <p:nvSpPr>
          <p:cNvPr id="5" name="ZoneTexte 5"/>
          <p:cNvSpPr txBox="1">
            <a:spLocks noChangeArrowheads="1"/>
          </p:cNvSpPr>
          <p:nvPr/>
        </p:nvSpPr>
        <p:spPr bwMode="auto">
          <a:xfrm>
            <a:off x="2267744" y="4857750"/>
            <a:ext cx="1232694" cy="369332"/>
          </a:xfrm>
          <a:prstGeom prst="rect">
            <a:avLst/>
          </a:prstGeom>
          <a:noFill/>
          <a:ln w="9525">
            <a:solidFill>
              <a:schemeClr val="tx1"/>
            </a:solidFill>
            <a:miter lim="800000"/>
            <a:headEnd/>
            <a:tailEnd/>
          </a:ln>
        </p:spPr>
        <p:txBody>
          <a:bodyPr wrap="square">
            <a:spAutoFit/>
          </a:bodyPr>
          <a:lstStyle/>
          <a:p>
            <a:r>
              <a:rPr lang="fr-FR" dirty="0"/>
              <a:t>Internet</a:t>
            </a:r>
          </a:p>
        </p:txBody>
      </p:sp>
      <p:sp>
        <p:nvSpPr>
          <p:cNvPr id="6" name="ZoneTexte 6"/>
          <p:cNvSpPr txBox="1">
            <a:spLocks noChangeArrowheads="1"/>
          </p:cNvSpPr>
          <p:nvPr/>
        </p:nvSpPr>
        <p:spPr bwMode="auto">
          <a:xfrm>
            <a:off x="6000750" y="2428875"/>
            <a:ext cx="2286000" cy="307975"/>
          </a:xfrm>
          <a:prstGeom prst="rect">
            <a:avLst/>
          </a:prstGeom>
          <a:noFill/>
          <a:ln w="9525">
            <a:solidFill>
              <a:schemeClr val="tx1"/>
            </a:solidFill>
            <a:miter lim="800000"/>
            <a:headEnd/>
            <a:tailEnd/>
          </a:ln>
        </p:spPr>
        <p:txBody>
          <a:bodyPr>
            <a:spAutoFit/>
          </a:bodyPr>
          <a:lstStyle/>
          <a:p>
            <a:r>
              <a:rPr lang="fr-FR"/>
              <a:t>Grande surface</a:t>
            </a:r>
          </a:p>
        </p:txBody>
      </p:sp>
      <p:sp>
        <p:nvSpPr>
          <p:cNvPr id="7" name="ZoneTexte 7"/>
          <p:cNvSpPr txBox="1">
            <a:spLocks noChangeArrowheads="1"/>
          </p:cNvSpPr>
          <p:nvPr/>
        </p:nvSpPr>
        <p:spPr bwMode="auto">
          <a:xfrm>
            <a:off x="2411760" y="1285875"/>
            <a:ext cx="1799878" cy="369332"/>
          </a:xfrm>
          <a:prstGeom prst="rect">
            <a:avLst/>
          </a:prstGeom>
          <a:noFill/>
          <a:ln w="9525">
            <a:solidFill>
              <a:schemeClr val="tx1"/>
            </a:solidFill>
            <a:miter lim="800000"/>
            <a:headEnd/>
            <a:tailEnd/>
          </a:ln>
        </p:spPr>
        <p:txBody>
          <a:bodyPr wrap="square">
            <a:spAutoFit/>
          </a:bodyPr>
          <a:lstStyle/>
          <a:p>
            <a:r>
              <a:rPr lang="fr-FR"/>
              <a:t>Ventes privées</a:t>
            </a:r>
          </a:p>
        </p:txBody>
      </p:sp>
      <p:sp>
        <p:nvSpPr>
          <p:cNvPr id="8" name="ZoneTexte 8"/>
          <p:cNvSpPr txBox="1">
            <a:spLocks noChangeArrowheads="1"/>
          </p:cNvSpPr>
          <p:nvPr/>
        </p:nvSpPr>
        <p:spPr bwMode="auto">
          <a:xfrm>
            <a:off x="4860032" y="4365104"/>
            <a:ext cx="2160240" cy="646331"/>
          </a:xfrm>
          <a:prstGeom prst="rect">
            <a:avLst/>
          </a:prstGeom>
          <a:noFill/>
          <a:ln w="9525">
            <a:solidFill>
              <a:schemeClr val="tx1"/>
            </a:solidFill>
            <a:miter lim="800000"/>
            <a:headEnd/>
            <a:tailEnd/>
          </a:ln>
        </p:spPr>
        <p:txBody>
          <a:bodyPr wrap="square">
            <a:spAutoFit/>
          </a:bodyPr>
          <a:lstStyle/>
          <a:p>
            <a:r>
              <a:rPr lang="fr-FR"/>
              <a:t>Vente par correspondance</a:t>
            </a:r>
          </a:p>
        </p:txBody>
      </p:sp>
      <p:sp>
        <p:nvSpPr>
          <p:cNvPr id="9" name="ZoneTexte 9"/>
          <p:cNvSpPr txBox="1">
            <a:spLocks noChangeArrowheads="1"/>
          </p:cNvSpPr>
          <p:nvPr/>
        </p:nvSpPr>
        <p:spPr bwMode="auto">
          <a:xfrm>
            <a:off x="928688" y="2071688"/>
            <a:ext cx="1771104" cy="646331"/>
          </a:xfrm>
          <a:prstGeom prst="rect">
            <a:avLst/>
          </a:prstGeom>
          <a:noFill/>
          <a:ln w="9525">
            <a:solidFill>
              <a:schemeClr val="tx1"/>
            </a:solidFill>
            <a:miter lim="800000"/>
            <a:headEnd/>
            <a:tailEnd/>
          </a:ln>
        </p:spPr>
        <p:txBody>
          <a:bodyPr wrap="square">
            <a:spAutoFit/>
          </a:bodyPr>
          <a:lstStyle/>
          <a:p>
            <a:r>
              <a:rPr lang="fr-FR" dirty="0"/>
              <a:t>Commerces de proximité</a:t>
            </a:r>
          </a:p>
        </p:txBody>
      </p:sp>
      <p:sp>
        <p:nvSpPr>
          <p:cNvPr id="10" name="ZoneTexte 10"/>
          <p:cNvSpPr txBox="1">
            <a:spLocks noChangeArrowheads="1"/>
          </p:cNvSpPr>
          <p:nvPr/>
        </p:nvSpPr>
        <p:spPr bwMode="auto">
          <a:xfrm>
            <a:off x="4286250" y="1285875"/>
            <a:ext cx="2373982" cy="923330"/>
          </a:xfrm>
          <a:prstGeom prst="rect">
            <a:avLst/>
          </a:prstGeom>
          <a:noFill/>
          <a:ln w="9525">
            <a:solidFill>
              <a:schemeClr val="tx1"/>
            </a:solidFill>
            <a:miter lim="800000"/>
            <a:headEnd/>
            <a:tailEnd/>
          </a:ln>
        </p:spPr>
        <p:txBody>
          <a:bodyPr wrap="square">
            <a:spAutoFit/>
          </a:bodyPr>
          <a:lstStyle/>
          <a:p>
            <a:pPr algn="ctr"/>
            <a:r>
              <a:rPr lang="fr-FR" dirty="0"/>
              <a:t>Chaîne de magasins spécialisés</a:t>
            </a:r>
          </a:p>
        </p:txBody>
      </p:sp>
      <p:sp>
        <p:nvSpPr>
          <p:cNvPr id="11" name="ZoneTexte 11"/>
          <p:cNvSpPr txBox="1">
            <a:spLocks noChangeArrowheads="1"/>
          </p:cNvSpPr>
          <p:nvPr/>
        </p:nvSpPr>
        <p:spPr bwMode="auto">
          <a:xfrm>
            <a:off x="611560" y="5229200"/>
            <a:ext cx="1643063" cy="523875"/>
          </a:xfrm>
          <a:prstGeom prst="rect">
            <a:avLst/>
          </a:prstGeom>
          <a:noFill/>
          <a:ln w="9525">
            <a:noFill/>
            <a:miter lim="800000"/>
            <a:headEnd/>
            <a:tailEnd/>
          </a:ln>
        </p:spPr>
        <p:txBody>
          <a:bodyPr>
            <a:spAutoFit/>
          </a:bodyPr>
          <a:lstStyle/>
          <a:p>
            <a:r>
              <a:rPr lang="fr-FR" dirty="0"/>
              <a:t>Sites de vente en ligne</a:t>
            </a:r>
          </a:p>
        </p:txBody>
      </p:sp>
      <p:sp>
        <p:nvSpPr>
          <p:cNvPr id="12" name="ZoneTexte 13"/>
          <p:cNvSpPr txBox="1">
            <a:spLocks noChangeArrowheads="1"/>
          </p:cNvSpPr>
          <p:nvPr/>
        </p:nvSpPr>
        <p:spPr bwMode="auto">
          <a:xfrm>
            <a:off x="1763688" y="5746030"/>
            <a:ext cx="2304256" cy="923330"/>
          </a:xfrm>
          <a:prstGeom prst="rect">
            <a:avLst/>
          </a:prstGeom>
          <a:noFill/>
          <a:ln w="9525">
            <a:noFill/>
            <a:miter lim="800000"/>
            <a:headEnd/>
            <a:tailEnd/>
          </a:ln>
        </p:spPr>
        <p:txBody>
          <a:bodyPr wrap="square">
            <a:spAutoFit/>
          </a:bodyPr>
          <a:lstStyle/>
          <a:p>
            <a:r>
              <a:rPr lang="fr-FR" dirty="0"/>
              <a:t>Newsletter avec coupons de réduction adaptés</a:t>
            </a:r>
          </a:p>
        </p:txBody>
      </p:sp>
      <p:sp>
        <p:nvSpPr>
          <p:cNvPr id="13" name="ZoneTexte 14"/>
          <p:cNvSpPr txBox="1">
            <a:spLocks noChangeArrowheads="1"/>
          </p:cNvSpPr>
          <p:nvPr/>
        </p:nvSpPr>
        <p:spPr bwMode="auto">
          <a:xfrm>
            <a:off x="7072313" y="3214688"/>
            <a:ext cx="1604143" cy="923330"/>
          </a:xfrm>
          <a:prstGeom prst="rect">
            <a:avLst/>
          </a:prstGeom>
          <a:noFill/>
          <a:ln w="9525">
            <a:noFill/>
            <a:miter lim="800000"/>
            <a:headEnd/>
            <a:tailEnd/>
          </a:ln>
        </p:spPr>
        <p:txBody>
          <a:bodyPr wrap="square">
            <a:spAutoFit/>
          </a:bodyPr>
          <a:lstStyle/>
          <a:p>
            <a:r>
              <a:rPr lang="fr-FR" dirty="0"/>
              <a:t>Placement des produits en linéaire</a:t>
            </a:r>
          </a:p>
        </p:txBody>
      </p:sp>
      <p:cxnSp>
        <p:nvCxnSpPr>
          <p:cNvPr id="14" name="Connecteur droit avec flèche 13"/>
          <p:cNvCxnSpPr/>
          <p:nvPr/>
        </p:nvCxnSpPr>
        <p:spPr>
          <a:xfrm flipV="1">
            <a:off x="4643438" y="2276872"/>
            <a:ext cx="216596" cy="50919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Connecteur droit avec flèche 15"/>
          <p:cNvCxnSpPr/>
          <p:nvPr/>
        </p:nvCxnSpPr>
        <p:spPr>
          <a:xfrm flipH="1" flipV="1">
            <a:off x="3419475" y="1773238"/>
            <a:ext cx="438150" cy="10842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Connecteur droit avec flèche 16"/>
          <p:cNvCxnSpPr/>
          <p:nvPr/>
        </p:nvCxnSpPr>
        <p:spPr>
          <a:xfrm rot="5400000">
            <a:off x="3005137" y="4352926"/>
            <a:ext cx="633413" cy="2143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Connecteur droit avec flèche 17"/>
          <p:cNvCxnSpPr/>
          <p:nvPr/>
        </p:nvCxnSpPr>
        <p:spPr>
          <a:xfrm rot="16200000" flipH="1">
            <a:off x="5357812" y="4000501"/>
            <a:ext cx="428625" cy="2857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Connecteur droit avec flèche 18"/>
          <p:cNvCxnSpPr/>
          <p:nvPr/>
        </p:nvCxnSpPr>
        <p:spPr>
          <a:xfrm flipV="1">
            <a:off x="5643563" y="2857500"/>
            <a:ext cx="500062" cy="4286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Connecteur droit 19"/>
          <p:cNvCxnSpPr/>
          <p:nvPr/>
        </p:nvCxnSpPr>
        <p:spPr>
          <a:xfrm rot="5400000">
            <a:off x="7430294" y="2928144"/>
            <a:ext cx="428625"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Connecteur droit 20"/>
          <p:cNvCxnSpPr/>
          <p:nvPr/>
        </p:nvCxnSpPr>
        <p:spPr>
          <a:xfrm flipH="1">
            <a:off x="1835696" y="5229200"/>
            <a:ext cx="592610" cy="216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Connecteur droit 21"/>
          <p:cNvCxnSpPr>
            <a:endCxn id="12" idx="0"/>
          </p:cNvCxnSpPr>
          <p:nvPr/>
        </p:nvCxnSpPr>
        <p:spPr>
          <a:xfrm flipH="1">
            <a:off x="2915816" y="5460280"/>
            <a:ext cx="514326" cy="28575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Connecteur droit 22"/>
          <p:cNvCxnSpPr/>
          <p:nvPr/>
        </p:nvCxnSpPr>
        <p:spPr>
          <a:xfrm>
            <a:off x="6643688" y="4929188"/>
            <a:ext cx="428625" cy="142875"/>
          </a:xfrm>
          <a:prstGeom prst="line">
            <a:avLst/>
          </a:prstGeom>
        </p:spPr>
        <p:style>
          <a:lnRef idx="1">
            <a:schemeClr val="accent1"/>
          </a:lnRef>
          <a:fillRef idx="0">
            <a:schemeClr val="accent1"/>
          </a:fillRef>
          <a:effectRef idx="0">
            <a:schemeClr val="accent1"/>
          </a:effectRef>
          <a:fontRef idx="minor">
            <a:schemeClr val="tx1"/>
          </a:fontRef>
        </p:style>
      </p:cxnSp>
      <p:sp>
        <p:nvSpPr>
          <p:cNvPr id="24" name="ZoneTexte 25"/>
          <p:cNvSpPr txBox="1">
            <a:spLocks noChangeArrowheads="1"/>
          </p:cNvSpPr>
          <p:nvPr/>
        </p:nvSpPr>
        <p:spPr bwMode="auto">
          <a:xfrm>
            <a:off x="7308304" y="4365104"/>
            <a:ext cx="1656084" cy="1477328"/>
          </a:xfrm>
          <a:prstGeom prst="rect">
            <a:avLst/>
          </a:prstGeom>
          <a:noFill/>
          <a:ln w="9525">
            <a:noFill/>
            <a:miter lim="800000"/>
            <a:headEnd/>
            <a:tailEnd/>
          </a:ln>
        </p:spPr>
        <p:txBody>
          <a:bodyPr wrap="square">
            <a:spAutoFit/>
          </a:bodyPr>
          <a:lstStyle/>
          <a:p>
            <a:r>
              <a:rPr lang="fr-FR" dirty="0"/>
              <a:t>Faciliter de commande et de paiement du produit</a:t>
            </a:r>
          </a:p>
        </p:txBody>
      </p:sp>
      <p:cxnSp>
        <p:nvCxnSpPr>
          <p:cNvPr id="25" name="Connecteur droit 24"/>
          <p:cNvCxnSpPr/>
          <p:nvPr/>
        </p:nvCxnSpPr>
        <p:spPr>
          <a:xfrm>
            <a:off x="6429375" y="5000625"/>
            <a:ext cx="662905" cy="1020663"/>
          </a:xfrm>
          <a:prstGeom prst="line">
            <a:avLst/>
          </a:prstGeom>
        </p:spPr>
        <p:style>
          <a:lnRef idx="1">
            <a:schemeClr val="accent1"/>
          </a:lnRef>
          <a:fillRef idx="0">
            <a:schemeClr val="accent1"/>
          </a:fillRef>
          <a:effectRef idx="0">
            <a:schemeClr val="accent1"/>
          </a:effectRef>
          <a:fontRef idx="minor">
            <a:schemeClr val="tx1"/>
          </a:fontRef>
        </p:style>
      </p:cxnSp>
      <p:sp>
        <p:nvSpPr>
          <p:cNvPr id="26" name="ZoneTexte 30"/>
          <p:cNvSpPr txBox="1">
            <a:spLocks noChangeArrowheads="1"/>
          </p:cNvSpPr>
          <p:nvPr/>
        </p:nvSpPr>
        <p:spPr bwMode="auto">
          <a:xfrm flipH="1">
            <a:off x="4139951" y="5500688"/>
            <a:ext cx="2952328" cy="1200329"/>
          </a:xfrm>
          <a:prstGeom prst="rect">
            <a:avLst/>
          </a:prstGeom>
          <a:noFill/>
          <a:ln w="9525">
            <a:noFill/>
            <a:miter lim="800000"/>
            <a:headEnd/>
            <a:tailEnd/>
          </a:ln>
        </p:spPr>
        <p:txBody>
          <a:bodyPr wrap="square">
            <a:spAutoFit/>
          </a:bodyPr>
          <a:lstStyle/>
          <a:p>
            <a:r>
              <a:rPr lang="fr-FR" dirty="0"/>
              <a:t>Prix de vente généralement inférieur aux prix observés en magasin</a:t>
            </a:r>
          </a:p>
        </p:txBody>
      </p:sp>
      <p:cxnSp>
        <p:nvCxnSpPr>
          <p:cNvPr id="27" name="Connecteur droit 26"/>
          <p:cNvCxnSpPr/>
          <p:nvPr/>
        </p:nvCxnSpPr>
        <p:spPr>
          <a:xfrm rot="5400000">
            <a:off x="5000626" y="5143500"/>
            <a:ext cx="500062" cy="71437"/>
          </a:xfrm>
          <a:prstGeom prst="line">
            <a:avLst/>
          </a:prstGeom>
        </p:spPr>
        <p:style>
          <a:lnRef idx="1">
            <a:schemeClr val="accent1"/>
          </a:lnRef>
          <a:fillRef idx="0">
            <a:schemeClr val="accent1"/>
          </a:fillRef>
          <a:effectRef idx="0">
            <a:schemeClr val="accent1"/>
          </a:effectRef>
          <a:fontRef idx="minor">
            <a:schemeClr val="tx1"/>
          </a:fontRef>
        </p:style>
      </p:cxnSp>
      <p:sp>
        <p:nvSpPr>
          <p:cNvPr id="28" name="ZoneTexte 38"/>
          <p:cNvSpPr txBox="1">
            <a:spLocks noChangeArrowheads="1"/>
          </p:cNvSpPr>
          <p:nvPr/>
        </p:nvSpPr>
        <p:spPr bwMode="auto">
          <a:xfrm>
            <a:off x="7020272" y="6021288"/>
            <a:ext cx="1872208" cy="369332"/>
          </a:xfrm>
          <a:prstGeom prst="rect">
            <a:avLst/>
          </a:prstGeom>
          <a:noFill/>
          <a:ln w="9525">
            <a:noFill/>
            <a:miter lim="800000"/>
            <a:headEnd/>
            <a:tailEnd/>
          </a:ln>
        </p:spPr>
        <p:txBody>
          <a:bodyPr wrap="square">
            <a:spAutoFit/>
          </a:bodyPr>
          <a:lstStyle/>
          <a:p>
            <a:r>
              <a:rPr lang="fr-FR" dirty="0"/>
              <a:t>Gain de temps</a:t>
            </a:r>
          </a:p>
        </p:txBody>
      </p:sp>
      <p:cxnSp>
        <p:nvCxnSpPr>
          <p:cNvPr id="29" name="Connecteur droit 28"/>
          <p:cNvCxnSpPr/>
          <p:nvPr/>
        </p:nvCxnSpPr>
        <p:spPr>
          <a:xfrm rot="10800000" flipV="1">
            <a:off x="4643438" y="4929188"/>
            <a:ext cx="357187" cy="214312"/>
          </a:xfrm>
          <a:prstGeom prst="line">
            <a:avLst/>
          </a:prstGeom>
        </p:spPr>
        <p:style>
          <a:lnRef idx="1">
            <a:schemeClr val="accent1"/>
          </a:lnRef>
          <a:fillRef idx="0">
            <a:schemeClr val="accent1"/>
          </a:fillRef>
          <a:effectRef idx="0">
            <a:schemeClr val="accent1"/>
          </a:effectRef>
          <a:fontRef idx="minor">
            <a:schemeClr val="tx1"/>
          </a:fontRef>
        </p:style>
      </p:cxnSp>
      <p:sp>
        <p:nvSpPr>
          <p:cNvPr id="30" name="ZoneTexte 42"/>
          <p:cNvSpPr txBox="1">
            <a:spLocks noChangeArrowheads="1"/>
          </p:cNvSpPr>
          <p:nvPr/>
        </p:nvSpPr>
        <p:spPr bwMode="auto">
          <a:xfrm>
            <a:off x="3635896" y="5157192"/>
            <a:ext cx="1512168" cy="369332"/>
          </a:xfrm>
          <a:prstGeom prst="rect">
            <a:avLst/>
          </a:prstGeom>
          <a:noFill/>
          <a:ln w="9525">
            <a:noFill/>
            <a:miter lim="800000"/>
            <a:headEnd/>
            <a:tailEnd/>
          </a:ln>
        </p:spPr>
        <p:txBody>
          <a:bodyPr wrap="square">
            <a:spAutoFit/>
          </a:bodyPr>
          <a:lstStyle/>
          <a:p>
            <a:r>
              <a:rPr lang="fr-FR" dirty="0" smtClean="0"/>
              <a:t>Tendance</a:t>
            </a:r>
            <a:endParaRPr lang="fr-FR" dirty="0"/>
          </a:p>
        </p:txBody>
      </p:sp>
      <p:cxnSp>
        <p:nvCxnSpPr>
          <p:cNvPr id="31" name="Connecteur droit 30"/>
          <p:cNvCxnSpPr/>
          <p:nvPr/>
        </p:nvCxnSpPr>
        <p:spPr>
          <a:xfrm rot="5400000" flipH="1" flipV="1">
            <a:off x="7608094" y="2178844"/>
            <a:ext cx="357187" cy="142875"/>
          </a:xfrm>
          <a:prstGeom prst="line">
            <a:avLst/>
          </a:prstGeom>
        </p:spPr>
        <p:style>
          <a:lnRef idx="1">
            <a:schemeClr val="accent1"/>
          </a:lnRef>
          <a:fillRef idx="0">
            <a:schemeClr val="accent1"/>
          </a:fillRef>
          <a:effectRef idx="0">
            <a:schemeClr val="accent1"/>
          </a:effectRef>
          <a:fontRef idx="minor">
            <a:schemeClr val="tx1"/>
          </a:fontRef>
        </p:style>
      </p:cxnSp>
      <p:sp>
        <p:nvSpPr>
          <p:cNvPr id="32" name="ZoneTexte 48"/>
          <p:cNvSpPr txBox="1">
            <a:spLocks noChangeArrowheads="1"/>
          </p:cNvSpPr>
          <p:nvPr/>
        </p:nvSpPr>
        <p:spPr bwMode="auto">
          <a:xfrm>
            <a:off x="7429500" y="1571625"/>
            <a:ext cx="1462980" cy="646331"/>
          </a:xfrm>
          <a:prstGeom prst="rect">
            <a:avLst/>
          </a:prstGeom>
          <a:noFill/>
          <a:ln w="9525">
            <a:noFill/>
            <a:miter lim="800000"/>
            <a:headEnd/>
            <a:tailEnd/>
          </a:ln>
        </p:spPr>
        <p:txBody>
          <a:bodyPr wrap="square">
            <a:spAutoFit/>
          </a:bodyPr>
          <a:lstStyle/>
          <a:p>
            <a:r>
              <a:rPr lang="fr-FR" dirty="0"/>
              <a:t>Choix important</a:t>
            </a:r>
          </a:p>
        </p:txBody>
      </p:sp>
      <p:cxnSp>
        <p:nvCxnSpPr>
          <p:cNvPr id="33" name="Connecteur droit 32"/>
          <p:cNvCxnSpPr/>
          <p:nvPr/>
        </p:nvCxnSpPr>
        <p:spPr>
          <a:xfrm rot="16200000" flipV="1">
            <a:off x="6715125" y="2214563"/>
            <a:ext cx="357187" cy="71438"/>
          </a:xfrm>
          <a:prstGeom prst="line">
            <a:avLst/>
          </a:prstGeom>
        </p:spPr>
        <p:style>
          <a:lnRef idx="1">
            <a:schemeClr val="accent1"/>
          </a:lnRef>
          <a:fillRef idx="0">
            <a:schemeClr val="accent1"/>
          </a:fillRef>
          <a:effectRef idx="0">
            <a:schemeClr val="accent1"/>
          </a:effectRef>
          <a:fontRef idx="minor">
            <a:schemeClr val="tx1"/>
          </a:fontRef>
        </p:style>
      </p:cxnSp>
      <p:sp>
        <p:nvSpPr>
          <p:cNvPr id="34" name="ZoneTexte 51"/>
          <p:cNvSpPr txBox="1">
            <a:spLocks noChangeArrowheads="1"/>
          </p:cNvSpPr>
          <p:nvPr/>
        </p:nvSpPr>
        <p:spPr bwMode="auto">
          <a:xfrm>
            <a:off x="6300192" y="1571625"/>
            <a:ext cx="1224136" cy="646331"/>
          </a:xfrm>
          <a:prstGeom prst="rect">
            <a:avLst/>
          </a:prstGeom>
          <a:noFill/>
          <a:ln w="9525">
            <a:noFill/>
            <a:miter lim="800000"/>
            <a:headEnd/>
            <a:tailEnd/>
          </a:ln>
        </p:spPr>
        <p:txBody>
          <a:bodyPr wrap="square">
            <a:spAutoFit/>
          </a:bodyPr>
          <a:lstStyle/>
          <a:p>
            <a:r>
              <a:rPr lang="fr-FR" dirty="0"/>
              <a:t>Prix </a:t>
            </a:r>
            <a:r>
              <a:rPr lang="fr-FR" dirty="0" smtClean="0"/>
              <a:t>discount</a:t>
            </a:r>
            <a:endParaRPr lang="fr-FR" dirty="0"/>
          </a:p>
        </p:txBody>
      </p:sp>
      <p:cxnSp>
        <p:nvCxnSpPr>
          <p:cNvPr id="35" name="Connecteur droit 34"/>
          <p:cNvCxnSpPr/>
          <p:nvPr/>
        </p:nvCxnSpPr>
        <p:spPr>
          <a:xfrm flipH="1" flipV="1">
            <a:off x="5652120" y="980728"/>
            <a:ext cx="1" cy="288032"/>
          </a:xfrm>
          <a:prstGeom prst="line">
            <a:avLst/>
          </a:prstGeom>
        </p:spPr>
        <p:style>
          <a:lnRef idx="1">
            <a:schemeClr val="accent1"/>
          </a:lnRef>
          <a:fillRef idx="0">
            <a:schemeClr val="accent1"/>
          </a:fillRef>
          <a:effectRef idx="0">
            <a:schemeClr val="accent1"/>
          </a:effectRef>
          <a:fontRef idx="minor">
            <a:schemeClr val="tx1"/>
          </a:fontRef>
        </p:style>
      </p:cxnSp>
      <p:sp>
        <p:nvSpPr>
          <p:cNvPr id="36" name="ZoneTexte 54"/>
          <p:cNvSpPr txBox="1">
            <a:spLocks noChangeArrowheads="1"/>
          </p:cNvSpPr>
          <p:nvPr/>
        </p:nvSpPr>
        <p:spPr bwMode="auto">
          <a:xfrm>
            <a:off x="5004048" y="260648"/>
            <a:ext cx="1586458" cy="646331"/>
          </a:xfrm>
          <a:prstGeom prst="rect">
            <a:avLst/>
          </a:prstGeom>
          <a:noFill/>
          <a:ln w="9525">
            <a:noFill/>
            <a:miter lim="800000"/>
            <a:headEnd/>
            <a:tailEnd/>
          </a:ln>
        </p:spPr>
        <p:txBody>
          <a:bodyPr wrap="square">
            <a:spAutoFit/>
          </a:bodyPr>
          <a:lstStyle/>
          <a:p>
            <a:r>
              <a:rPr lang="fr-FR" dirty="0"/>
              <a:t>Conseil de spécialiste </a:t>
            </a:r>
          </a:p>
        </p:txBody>
      </p:sp>
      <p:sp>
        <p:nvSpPr>
          <p:cNvPr id="37" name="ZoneTexte 55"/>
          <p:cNvSpPr txBox="1">
            <a:spLocks noChangeArrowheads="1"/>
          </p:cNvSpPr>
          <p:nvPr/>
        </p:nvSpPr>
        <p:spPr bwMode="auto">
          <a:xfrm>
            <a:off x="6647111" y="170656"/>
            <a:ext cx="2317377" cy="1200329"/>
          </a:xfrm>
          <a:prstGeom prst="rect">
            <a:avLst/>
          </a:prstGeom>
          <a:noFill/>
          <a:ln w="9525">
            <a:noFill/>
            <a:miter lim="800000"/>
            <a:headEnd/>
            <a:tailEnd/>
          </a:ln>
        </p:spPr>
        <p:txBody>
          <a:bodyPr wrap="square">
            <a:spAutoFit/>
          </a:bodyPr>
          <a:lstStyle/>
          <a:p>
            <a:r>
              <a:rPr lang="fr-FR" dirty="0"/>
              <a:t>Choix important de produit dans la </a:t>
            </a:r>
            <a:r>
              <a:rPr lang="fr-FR" dirty="0" smtClean="0"/>
              <a:t>spécialité, souvent produit technique</a:t>
            </a:r>
            <a:endParaRPr lang="fr-FR" dirty="0"/>
          </a:p>
        </p:txBody>
      </p:sp>
      <p:cxnSp>
        <p:nvCxnSpPr>
          <p:cNvPr id="38" name="Connecteur droit 37"/>
          <p:cNvCxnSpPr/>
          <p:nvPr/>
        </p:nvCxnSpPr>
        <p:spPr>
          <a:xfrm flipV="1">
            <a:off x="6000750" y="980728"/>
            <a:ext cx="659482" cy="305148"/>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Connecteur droit 38"/>
          <p:cNvCxnSpPr/>
          <p:nvPr/>
        </p:nvCxnSpPr>
        <p:spPr>
          <a:xfrm rot="16200000" flipV="1">
            <a:off x="1714501" y="1857375"/>
            <a:ext cx="285750" cy="142875"/>
          </a:xfrm>
          <a:prstGeom prst="line">
            <a:avLst/>
          </a:prstGeom>
        </p:spPr>
        <p:style>
          <a:lnRef idx="1">
            <a:schemeClr val="accent1"/>
          </a:lnRef>
          <a:fillRef idx="0">
            <a:schemeClr val="accent1"/>
          </a:fillRef>
          <a:effectRef idx="0">
            <a:schemeClr val="accent1"/>
          </a:effectRef>
          <a:fontRef idx="minor">
            <a:schemeClr val="tx1"/>
          </a:fontRef>
        </p:style>
      </p:cxnSp>
      <p:sp>
        <p:nvSpPr>
          <p:cNvPr id="40" name="ZoneTexte 60"/>
          <p:cNvSpPr txBox="1">
            <a:spLocks noChangeArrowheads="1"/>
          </p:cNvSpPr>
          <p:nvPr/>
        </p:nvSpPr>
        <p:spPr bwMode="auto">
          <a:xfrm>
            <a:off x="0" y="2204864"/>
            <a:ext cx="971600" cy="923330"/>
          </a:xfrm>
          <a:prstGeom prst="rect">
            <a:avLst/>
          </a:prstGeom>
          <a:noFill/>
          <a:ln w="9525">
            <a:noFill/>
            <a:miter lim="800000"/>
            <a:headEnd/>
            <a:tailEnd/>
          </a:ln>
        </p:spPr>
        <p:txBody>
          <a:bodyPr wrap="square">
            <a:spAutoFit/>
          </a:bodyPr>
          <a:lstStyle/>
          <a:p>
            <a:r>
              <a:rPr lang="fr-FR" dirty="0"/>
              <a:t>Gain de temps</a:t>
            </a:r>
          </a:p>
        </p:txBody>
      </p:sp>
      <p:cxnSp>
        <p:nvCxnSpPr>
          <p:cNvPr id="41" name="Connecteur droit 40"/>
          <p:cNvCxnSpPr/>
          <p:nvPr/>
        </p:nvCxnSpPr>
        <p:spPr>
          <a:xfrm rot="5400000">
            <a:off x="6250781" y="2964657"/>
            <a:ext cx="428625" cy="71438"/>
          </a:xfrm>
          <a:prstGeom prst="line">
            <a:avLst/>
          </a:prstGeom>
        </p:spPr>
        <p:style>
          <a:lnRef idx="1">
            <a:schemeClr val="accent1"/>
          </a:lnRef>
          <a:fillRef idx="0">
            <a:schemeClr val="accent1"/>
          </a:fillRef>
          <a:effectRef idx="0">
            <a:schemeClr val="accent1"/>
          </a:effectRef>
          <a:fontRef idx="minor">
            <a:schemeClr val="tx1"/>
          </a:fontRef>
        </p:style>
      </p:cxnSp>
      <p:sp>
        <p:nvSpPr>
          <p:cNvPr id="42" name="ZoneTexte 63"/>
          <p:cNvSpPr txBox="1">
            <a:spLocks noChangeArrowheads="1"/>
          </p:cNvSpPr>
          <p:nvPr/>
        </p:nvSpPr>
        <p:spPr bwMode="auto">
          <a:xfrm>
            <a:off x="5652120" y="3214688"/>
            <a:ext cx="1348755" cy="646331"/>
          </a:xfrm>
          <a:prstGeom prst="rect">
            <a:avLst/>
          </a:prstGeom>
          <a:noFill/>
          <a:ln w="9525">
            <a:noFill/>
            <a:miter lim="800000"/>
            <a:headEnd/>
            <a:tailEnd/>
          </a:ln>
        </p:spPr>
        <p:txBody>
          <a:bodyPr wrap="square">
            <a:spAutoFit/>
          </a:bodyPr>
          <a:lstStyle/>
          <a:p>
            <a:r>
              <a:rPr lang="fr-FR" dirty="0"/>
              <a:t>Stock très abondant</a:t>
            </a:r>
          </a:p>
        </p:txBody>
      </p:sp>
      <p:cxnSp>
        <p:nvCxnSpPr>
          <p:cNvPr id="43" name="Connecteur droit 42"/>
          <p:cNvCxnSpPr/>
          <p:nvPr/>
        </p:nvCxnSpPr>
        <p:spPr>
          <a:xfrm rot="5400000">
            <a:off x="1535907" y="2890937"/>
            <a:ext cx="357187" cy="142875"/>
          </a:xfrm>
          <a:prstGeom prst="line">
            <a:avLst/>
          </a:prstGeom>
        </p:spPr>
        <p:style>
          <a:lnRef idx="1">
            <a:schemeClr val="accent1"/>
          </a:lnRef>
          <a:fillRef idx="0">
            <a:schemeClr val="accent1"/>
          </a:fillRef>
          <a:effectRef idx="0">
            <a:schemeClr val="accent1"/>
          </a:effectRef>
          <a:fontRef idx="minor">
            <a:schemeClr val="tx1"/>
          </a:fontRef>
        </p:style>
      </p:cxnSp>
      <p:sp>
        <p:nvSpPr>
          <p:cNvPr id="44" name="ZoneTexte 66"/>
          <p:cNvSpPr txBox="1">
            <a:spLocks noChangeArrowheads="1"/>
          </p:cNvSpPr>
          <p:nvPr/>
        </p:nvSpPr>
        <p:spPr bwMode="auto">
          <a:xfrm>
            <a:off x="307233" y="1559480"/>
            <a:ext cx="1630511" cy="369332"/>
          </a:xfrm>
          <a:prstGeom prst="rect">
            <a:avLst/>
          </a:prstGeom>
          <a:noFill/>
          <a:ln w="9525">
            <a:noFill/>
            <a:miter lim="800000"/>
            <a:headEnd/>
            <a:tailEnd/>
          </a:ln>
        </p:spPr>
        <p:txBody>
          <a:bodyPr wrap="square">
            <a:spAutoFit/>
          </a:bodyPr>
          <a:lstStyle/>
          <a:p>
            <a:r>
              <a:rPr lang="fr-FR" dirty="0"/>
              <a:t>Convivialité</a:t>
            </a:r>
          </a:p>
        </p:txBody>
      </p:sp>
      <p:cxnSp>
        <p:nvCxnSpPr>
          <p:cNvPr id="45" name="Connecteur droit 44"/>
          <p:cNvCxnSpPr/>
          <p:nvPr/>
        </p:nvCxnSpPr>
        <p:spPr>
          <a:xfrm rot="10800000" flipV="1">
            <a:off x="571500" y="2143125"/>
            <a:ext cx="357188" cy="71438"/>
          </a:xfrm>
          <a:prstGeom prst="line">
            <a:avLst/>
          </a:prstGeom>
        </p:spPr>
        <p:style>
          <a:lnRef idx="1">
            <a:schemeClr val="accent1"/>
          </a:lnRef>
          <a:fillRef idx="0">
            <a:schemeClr val="accent1"/>
          </a:fillRef>
          <a:effectRef idx="0">
            <a:schemeClr val="accent1"/>
          </a:effectRef>
          <a:fontRef idx="minor">
            <a:schemeClr val="tx1"/>
          </a:fontRef>
        </p:style>
      </p:cxnSp>
      <p:sp>
        <p:nvSpPr>
          <p:cNvPr id="46" name="ZoneTexte 70"/>
          <p:cNvSpPr txBox="1">
            <a:spLocks noChangeArrowheads="1"/>
          </p:cNvSpPr>
          <p:nvPr/>
        </p:nvSpPr>
        <p:spPr bwMode="auto">
          <a:xfrm>
            <a:off x="179512" y="3861048"/>
            <a:ext cx="2808312" cy="923330"/>
          </a:xfrm>
          <a:prstGeom prst="rect">
            <a:avLst/>
          </a:prstGeom>
          <a:noFill/>
          <a:ln w="9525">
            <a:noFill/>
            <a:miter lim="800000"/>
            <a:headEnd/>
            <a:tailEnd/>
          </a:ln>
        </p:spPr>
        <p:txBody>
          <a:bodyPr wrap="square">
            <a:spAutoFit/>
          </a:bodyPr>
          <a:lstStyle/>
          <a:p>
            <a:r>
              <a:rPr lang="fr-FR" dirty="0"/>
              <a:t>Frais de transport quasi inexistant  voir inexistant</a:t>
            </a:r>
          </a:p>
        </p:txBody>
      </p:sp>
      <p:cxnSp>
        <p:nvCxnSpPr>
          <p:cNvPr id="47" name="Connecteur droit 46"/>
          <p:cNvCxnSpPr/>
          <p:nvPr/>
        </p:nvCxnSpPr>
        <p:spPr>
          <a:xfrm flipH="1">
            <a:off x="750094" y="2571750"/>
            <a:ext cx="250032" cy="1289298"/>
          </a:xfrm>
          <a:prstGeom prst="line">
            <a:avLst/>
          </a:prstGeom>
        </p:spPr>
        <p:style>
          <a:lnRef idx="1">
            <a:schemeClr val="accent1"/>
          </a:lnRef>
          <a:fillRef idx="0">
            <a:schemeClr val="accent1"/>
          </a:fillRef>
          <a:effectRef idx="0">
            <a:schemeClr val="accent1"/>
          </a:effectRef>
          <a:fontRef idx="minor">
            <a:schemeClr val="tx1"/>
          </a:fontRef>
        </p:style>
      </p:cxnSp>
      <p:sp>
        <p:nvSpPr>
          <p:cNvPr id="48" name="ZoneTexte 77"/>
          <p:cNvSpPr txBox="1">
            <a:spLocks noChangeArrowheads="1"/>
          </p:cNvSpPr>
          <p:nvPr/>
        </p:nvSpPr>
        <p:spPr bwMode="auto">
          <a:xfrm>
            <a:off x="1043211" y="3056226"/>
            <a:ext cx="2376264" cy="646331"/>
          </a:xfrm>
          <a:prstGeom prst="rect">
            <a:avLst/>
          </a:prstGeom>
          <a:noFill/>
          <a:ln w="9525">
            <a:noFill/>
            <a:miter lim="800000"/>
            <a:headEnd/>
            <a:tailEnd/>
          </a:ln>
        </p:spPr>
        <p:txBody>
          <a:bodyPr wrap="square">
            <a:spAutoFit/>
          </a:bodyPr>
          <a:lstStyle/>
          <a:p>
            <a:r>
              <a:rPr lang="fr-FR" dirty="0"/>
              <a:t>Service après vente plus facile à gérer</a:t>
            </a:r>
          </a:p>
        </p:txBody>
      </p:sp>
      <p:cxnSp>
        <p:nvCxnSpPr>
          <p:cNvPr id="49" name="Connecteur droit 48"/>
          <p:cNvCxnSpPr>
            <a:endCxn id="54" idx="2"/>
          </p:cNvCxnSpPr>
          <p:nvPr/>
        </p:nvCxnSpPr>
        <p:spPr>
          <a:xfrm rot="5400000" flipH="1" flipV="1">
            <a:off x="3814762" y="850901"/>
            <a:ext cx="549275" cy="463550"/>
          </a:xfrm>
          <a:prstGeom prst="line">
            <a:avLst/>
          </a:prstGeom>
        </p:spPr>
        <p:style>
          <a:lnRef idx="1">
            <a:schemeClr val="accent1"/>
          </a:lnRef>
          <a:fillRef idx="0">
            <a:schemeClr val="accent1"/>
          </a:fillRef>
          <a:effectRef idx="0">
            <a:schemeClr val="accent1"/>
          </a:effectRef>
          <a:fontRef idx="minor">
            <a:schemeClr val="tx1"/>
          </a:fontRef>
        </p:style>
      </p:cxnSp>
      <p:sp>
        <p:nvSpPr>
          <p:cNvPr id="50" name="ZoneTexte 80"/>
          <p:cNvSpPr txBox="1">
            <a:spLocks noChangeArrowheads="1"/>
          </p:cNvSpPr>
          <p:nvPr/>
        </p:nvSpPr>
        <p:spPr bwMode="auto">
          <a:xfrm>
            <a:off x="683569" y="214313"/>
            <a:ext cx="1602432" cy="923330"/>
          </a:xfrm>
          <a:prstGeom prst="rect">
            <a:avLst/>
          </a:prstGeom>
          <a:noFill/>
          <a:ln w="9525">
            <a:noFill/>
            <a:miter lim="800000"/>
            <a:headEnd/>
            <a:tailEnd/>
          </a:ln>
        </p:spPr>
        <p:txBody>
          <a:bodyPr wrap="square">
            <a:spAutoFit/>
          </a:bodyPr>
          <a:lstStyle/>
          <a:p>
            <a:r>
              <a:rPr lang="fr-FR" dirty="0"/>
              <a:t>Qualité des produits présentés</a:t>
            </a:r>
          </a:p>
        </p:txBody>
      </p:sp>
      <p:cxnSp>
        <p:nvCxnSpPr>
          <p:cNvPr id="51" name="Connecteur droit 50"/>
          <p:cNvCxnSpPr/>
          <p:nvPr/>
        </p:nvCxnSpPr>
        <p:spPr>
          <a:xfrm flipH="1" flipV="1">
            <a:off x="3419874" y="548680"/>
            <a:ext cx="152001" cy="665759"/>
          </a:xfrm>
          <a:prstGeom prst="line">
            <a:avLst/>
          </a:prstGeom>
        </p:spPr>
        <p:style>
          <a:lnRef idx="1">
            <a:schemeClr val="accent1"/>
          </a:lnRef>
          <a:fillRef idx="0">
            <a:schemeClr val="accent1"/>
          </a:fillRef>
          <a:effectRef idx="0">
            <a:schemeClr val="accent1"/>
          </a:effectRef>
          <a:fontRef idx="minor">
            <a:schemeClr val="tx1"/>
          </a:fontRef>
        </p:style>
      </p:cxnSp>
      <p:sp>
        <p:nvSpPr>
          <p:cNvPr id="52" name="ZoneTexte 83"/>
          <p:cNvSpPr txBox="1">
            <a:spLocks noChangeArrowheads="1"/>
          </p:cNvSpPr>
          <p:nvPr/>
        </p:nvSpPr>
        <p:spPr bwMode="auto">
          <a:xfrm>
            <a:off x="2712914" y="214313"/>
            <a:ext cx="2003102" cy="369332"/>
          </a:xfrm>
          <a:prstGeom prst="rect">
            <a:avLst/>
          </a:prstGeom>
          <a:noFill/>
          <a:ln w="9525">
            <a:noFill/>
            <a:miter lim="800000"/>
            <a:headEnd/>
            <a:tailEnd/>
          </a:ln>
        </p:spPr>
        <p:txBody>
          <a:bodyPr wrap="square">
            <a:spAutoFit/>
          </a:bodyPr>
          <a:lstStyle/>
          <a:p>
            <a:r>
              <a:rPr lang="fr-FR" dirty="0"/>
              <a:t>Test des produits</a:t>
            </a:r>
          </a:p>
        </p:txBody>
      </p:sp>
      <p:cxnSp>
        <p:nvCxnSpPr>
          <p:cNvPr id="53" name="Connecteur droit 52"/>
          <p:cNvCxnSpPr/>
          <p:nvPr/>
        </p:nvCxnSpPr>
        <p:spPr>
          <a:xfrm rot="10800000">
            <a:off x="2143125" y="857250"/>
            <a:ext cx="500063" cy="428625"/>
          </a:xfrm>
          <a:prstGeom prst="line">
            <a:avLst/>
          </a:prstGeom>
        </p:spPr>
        <p:style>
          <a:lnRef idx="1">
            <a:schemeClr val="accent1"/>
          </a:lnRef>
          <a:fillRef idx="0">
            <a:schemeClr val="accent1"/>
          </a:fillRef>
          <a:effectRef idx="0">
            <a:schemeClr val="accent1"/>
          </a:effectRef>
          <a:fontRef idx="minor">
            <a:schemeClr val="tx1"/>
          </a:fontRef>
        </p:style>
      </p:cxnSp>
      <p:sp>
        <p:nvSpPr>
          <p:cNvPr id="54" name="ZoneTexte 87"/>
          <p:cNvSpPr txBox="1">
            <a:spLocks noChangeArrowheads="1"/>
          </p:cNvSpPr>
          <p:nvPr/>
        </p:nvSpPr>
        <p:spPr bwMode="auto">
          <a:xfrm>
            <a:off x="3714750" y="500063"/>
            <a:ext cx="1214438" cy="307975"/>
          </a:xfrm>
          <a:prstGeom prst="rect">
            <a:avLst/>
          </a:prstGeom>
          <a:noFill/>
          <a:ln w="9525">
            <a:noFill/>
            <a:miter lim="800000"/>
            <a:headEnd/>
            <a:tailEnd/>
          </a:ln>
        </p:spPr>
        <p:txBody>
          <a:bodyPr>
            <a:spAutoFit/>
          </a:bodyPr>
          <a:lstStyle/>
          <a:p>
            <a:r>
              <a:rPr lang="fr-FR"/>
              <a:t>Dégustation</a:t>
            </a:r>
          </a:p>
        </p:txBody>
      </p:sp>
      <p:cxnSp>
        <p:nvCxnSpPr>
          <p:cNvPr id="55" name="Connecteur droit 54"/>
          <p:cNvCxnSpPr/>
          <p:nvPr/>
        </p:nvCxnSpPr>
        <p:spPr>
          <a:xfrm rot="16200000" flipV="1">
            <a:off x="2607469" y="892969"/>
            <a:ext cx="500062" cy="285750"/>
          </a:xfrm>
          <a:prstGeom prst="line">
            <a:avLst/>
          </a:prstGeom>
        </p:spPr>
        <p:style>
          <a:lnRef idx="1">
            <a:schemeClr val="accent1"/>
          </a:lnRef>
          <a:fillRef idx="0">
            <a:schemeClr val="accent1"/>
          </a:fillRef>
          <a:effectRef idx="0">
            <a:schemeClr val="accent1"/>
          </a:effectRef>
          <a:fontRef idx="minor">
            <a:schemeClr val="tx1"/>
          </a:fontRef>
        </p:style>
      </p:cxnSp>
      <p:sp>
        <p:nvSpPr>
          <p:cNvPr id="56" name="ZoneTexte 73"/>
          <p:cNvSpPr txBox="1">
            <a:spLocks noChangeArrowheads="1"/>
          </p:cNvSpPr>
          <p:nvPr/>
        </p:nvSpPr>
        <p:spPr bwMode="auto">
          <a:xfrm>
            <a:off x="2143125" y="428625"/>
            <a:ext cx="928688" cy="276225"/>
          </a:xfrm>
          <a:prstGeom prst="rect">
            <a:avLst/>
          </a:prstGeom>
          <a:noFill/>
          <a:ln w="9525">
            <a:noFill/>
            <a:miter lim="800000"/>
            <a:headEnd/>
            <a:tailEnd/>
          </a:ln>
        </p:spPr>
        <p:txBody>
          <a:bodyPr>
            <a:spAutoFit/>
          </a:bodyPr>
          <a:lstStyle/>
          <a:p>
            <a:r>
              <a:rPr lang="fr-FR" sz="1200"/>
              <a:t>Echange</a:t>
            </a:r>
          </a:p>
        </p:txBody>
      </p:sp>
      <p:cxnSp>
        <p:nvCxnSpPr>
          <p:cNvPr id="57" name="Connecteur droit avec flèche 56"/>
          <p:cNvCxnSpPr/>
          <p:nvPr/>
        </p:nvCxnSpPr>
        <p:spPr>
          <a:xfrm rot="10800000">
            <a:off x="2286001" y="2821780"/>
            <a:ext cx="785812" cy="5000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99392"/>
            <a:ext cx="8229600" cy="1399032"/>
          </a:xfrm>
        </p:spPr>
        <p:txBody>
          <a:bodyPr/>
          <a:lstStyle/>
          <a:p>
            <a:r>
              <a:rPr lang="fr-FR" dirty="0" smtClean="0"/>
              <a:t>Intérêt du segment</a:t>
            </a:r>
            <a:endParaRPr lang="fr-FR" dirty="0"/>
          </a:p>
        </p:txBody>
      </p:sp>
      <p:sp>
        <p:nvSpPr>
          <p:cNvPr id="3" name="Espace réservé du contenu 2"/>
          <p:cNvSpPr>
            <a:spLocks noGrp="1"/>
          </p:cNvSpPr>
          <p:nvPr>
            <p:ph idx="1"/>
          </p:nvPr>
        </p:nvSpPr>
        <p:spPr>
          <a:xfrm>
            <a:off x="467544" y="1268760"/>
            <a:ext cx="8229600" cy="4572000"/>
          </a:xfrm>
        </p:spPr>
        <p:txBody>
          <a:bodyPr>
            <a:normAutofit fontScale="77500" lnSpcReduction="20000"/>
          </a:bodyPr>
          <a:lstStyle/>
          <a:p>
            <a:pPr algn="just"/>
            <a:r>
              <a:rPr lang="fr-FR" dirty="0" smtClean="0"/>
              <a:t>La cible estudiantine n’est pas directement visée par l’ensemble des entreprises. </a:t>
            </a:r>
          </a:p>
          <a:p>
            <a:pPr algn="just"/>
            <a:endParaRPr lang="fr-FR" dirty="0" smtClean="0"/>
          </a:p>
          <a:p>
            <a:pPr algn="just"/>
            <a:r>
              <a:rPr lang="fr-FR" dirty="0" smtClean="0"/>
              <a:t>Les étudiants s’intéressent à de nombreux produits qui restent spécialisés comme par exemple les voyages, les livres, le cinéma, les produits de beauté ou les produits à la mode tel que le téléphone portable. </a:t>
            </a:r>
          </a:p>
          <a:p>
            <a:pPr algn="just"/>
            <a:endParaRPr lang="fr-FR" i="1" dirty="0" smtClean="0"/>
          </a:p>
          <a:p>
            <a:pPr algn="just"/>
            <a:r>
              <a:rPr lang="fr-FR" dirty="0" smtClean="0"/>
              <a:t>D’autres secteurs plus pointus comme les banques, l’immobilier ou la micro-informatique s’y consacrent aussi</a:t>
            </a:r>
          </a:p>
          <a:p>
            <a:pPr lvl="1" algn="just"/>
            <a:r>
              <a:rPr lang="fr-FR" i="1" dirty="0" smtClean="0"/>
              <a:t>La banque s’intéresse aux étudiants car ils sont des </a:t>
            </a:r>
            <a:r>
              <a:rPr lang="fr-FR" i="1" dirty="0" smtClean="0"/>
              <a:t>clients </a:t>
            </a:r>
            <a:r>
              <a:rPr lang="fr-FR" i="1" dirty="0" smtClean="0"/>
              <a:t>prometteurs, ils sont destinés à avoir de belle situations professionnelles à l’avenir.</a:t>
            </a:r>
          </a:p>
          <a:p>
            <a:endParaRPr lang="fr-FR" dirty="0" smtClean="0"/>
          </a:p>
          <a:p>
            <a:endParaRPr lang="fr-FR" i="1" dirty="0" smtClean="0"/>
          </a:p>
        </p:txBody>
      </p:sp>
      <p:pic>
        <p:nvPicPr>
          <p:cNvPr id="12290" name="Picture 2" descr="http://t1.gstatic.com/images?q=tbn:ANd9GcT2eP2vY1m9f7EteLnyuay_r8BrNq00WKKpGPJC_KzzjD5fyGinVA"/>
          <p:cNvPicPr>
            <a:picLocks noChangeAspect="1" noChangeArrowheads="1"/>
          </p:cNvPicPr>
          <p:nvPr/>
        </p:nvPicPr>
        <p:blipFill>
          <a:blip r:embed="rId2" cstate="print"/>
          <a:srcRect/>
          <a:stretch>
            <a:fillRect/>
          </a:stretch>
        </p:blipFill>
        <p:spPr bwMode="auto">
          <a:xfrm>
            <a:off x="6948264" y="5589240"/>
            <a:ext cx="1584175" cy="1101267"/>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Intérêt du segment</a:t>
            </a:r>
            <a:endParaRPr lang="fr-FR" dirty="0"/>
          </a:p>
        </p:txBody>
      </p:sp>
      <p:sp>
        <p:nvSpPr>
          <p:cNvPr id="3" name="Espace réservé du contenu 2"/>
          <p:cNvSpPr>
            <a:spLocks noGrp="1"/>
          </p:cNvSpPr>
          <p:nvPr>
            <p:ph idx="1"/>
          </p:nvPr>
        </p:nvSpPr>
        <p:spPr/>
        <p:txBody>
          <a:bodyPr>
            <a:normAutofit/>
          </a:bodyPr>
          <a:lstStyle/>
          <a:p>
            <a:pPr algn="just"/>
            <a:r>
              <a:rPr lang="fr-FR" sz="2000" dirty="0" smtClean="0"/>
              <a:t>Cependant, on ne retrouve pas de produits destinés spécialement aux étudiants pour les produits de grande consommation. Les enseignes ou grandes marques alimentaires ne se concentrent pas spécifiquement aux étudiants car c’est une cible trop précise alors qu’ils ont pour objectif de toucher un maximum de consommateurs.  Excepté les plats préparés et les formats individuels, ils ont comme cibles à la fois les célibataires et les étudiants. </a:t>
            </a:r>
          </a:p>
          <a:p>
            <a:endParaRPr lang="fr-FR" sz="2000" dirty="0"/>
          </a:p>
        </p:txBody>
      </p:sp>
      <p:pic>
        <p:nvPicPr>
          <p:cNvPr id="1026" name="Picture 2" descr="http://t1.gstatic.com/images?q=tbn:ANd9GcTpna65lb_4hWnahWTj597u9Y55jdv5mW_CB0FWKbxzVp3c6Nf_"/>
          <p:cNvPicPr>
            <a:picLocks noChangeAspect="1" noChangeArrowheads="1"/>
          </p:cNvPicPr>
          <p:nvPr/>
        </p:nvPicPr>
        <p:blipFill>
          <a:blip r:embed="rId2" cstate="print"/>
          <a:srcRect/>
          <a:stretch>
            <a:fillRect/>
          </a:stretch>
        </p:blipFill>
        <p:spPr bwMode="auto">
          <a:xfrm>
            <a:off x="3563888" y="4797152"/>
            <a:ext cx="1584176" cy="1584176"/>
          </a:xfrm>
          <a:prstGeom prst="rect">
            <a:avLst/>
          </a:prstGeom>
          <a:noFill/>
        </p:spPr>
      </p:pic>
      <p:pic>
        <p:nvPicPr>
          <p:cNvPr id="1030" name="Picture 6" descr="http://t0.gstatic.com/images?q=tbn:ANd9GcRGS6apFUaxNgyLjo8vb0wrXt-ZMunKy6uQs0pCz_S3DffZEd9o4Q"/>
          <p:cNvPicPr>
            <a:picLocks noChangeAspect="1" noChangeArrowheads="1"/>
          </p:cNvPicPr>
          <p:nvPr/>
        </p:nvPicPr>
        <p:blipFill>
          <a:blip r:embed="rId3" cstate="print"/>
          <a:srcRect/>
          <a:stretch>
            <a:fillRect/>
          </a:stretch>
        </p:blipFill>
        <p:spPr bwMode="auto">
          <a:xfrm>
            <a:off x="6444208" y="4725144"/>
            <a:ext cx="1728192" cy="1728192"/>
          </a:xfrm>
          <a:prstGeom prst="rect">
            <a:avLst/>
          </a:prstGeom>
          <a:noFill/>
        </p:spPr>
      </p:pic>
      <p:pic>
        <p:nvPicPr>
          <p:cNvPr id="1032" name="Picture 8" descr="http://t2.gstatic.com/images?q=tbn:ANd9GcRLPxBaLqO0aeUQVeAGVrZmQrv1QguEudOx67r3jUtpy-DS1IpnZQ"/>
          <p:cNvPicPr>
            <a:picLocks noChangeAspect="1" noChangeArrowheads="1"/>
          </p:cNvPicPr>
          <p:nvPr/>
        </p:nvPicPr>
        <p:blipFill>
          <a:blip r:embed="rId4" cstate="print"/>
          <a:srcRect/>
          <a:stretch>
            <a:fillRect/>
          </a:stretch>
        </p:blipFill>
        <p:spPr bwMode="auto">
          <a:xfrm>
            <a:off x="971600" y="4653136"/>
            <a:ext cx="963020" cy="1872208"/>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427</TotalTime>
  <Words>1598</Words>
  <Application>Microsoft Office PowerPoint</Application>
  <PresentationFormat>Affichage à l'écran (4:3)</PresentationFormat>
  <Paragraphs>310</Paragraphs>
  <Slides>24</Slides>
  <Notes>0</Notes>
  <HiddenSlides>0</HiddenSlides>
  <MMClips>0</MMClips>
  <ScaleCrop>false</ScaleCrop>
  <HeadingPairs>
    <vt:vector size="4" baseType="variant">
      <vt:variant>
        <vt:lpstr>Thème</vt:lpstr>
      </vt:variant>
      <vt:variant>
        <vt:i4>1</vt:i4>
      </vt:variant>
      <vt:variant>
        <vt:lpstr>Titres des diapositives</vt:lpstr>
      </vt:variant>
      <vt:variant>
        <vt:i4>24</vt:i4>
      </vt:variant>
    </vt:vector>
  </HeadingPairs>
  <TitlesOfParts>
    <vt:vector size="25" baseType="lpstr">
      <vt:lpstr>Verve</vt:lpstr>
      <vt:lpstr>Dossier binôme:  segment des étudiants</vt:lpstr>
      <vt:lpstr>Introduction </vt:lpstr>
      <vt:lpstr>Présentation PowerPoint</vt:lpstr>
      <vt:lpstr>Présentation PowerPoint</vt:lpstr>
      <vt:lpstr>Présentation PowerPoint</vt:lpstr>
      <vt:lpstr>Présentation PowerPoint</vt:lpstr>
      <vt:lpstr>Présentation PowerPoint</vt:lpstr>
      <vt:lpstr>Intérêt du segment</vt:lpstr>
      <vt:lpstr>Intérêt du segment</vt:lpstr>
      <vt:lpstr>Accessibilité </vt:lpstr>
      <vt:lpstr>Les réductions étudiantes</vt:lpstr>
      <vt:lpstr>Importance stratégique</vt:lpstr>
      <vt:lpstr>Importance stratégique</vt:lpstr>
      <vt:lpstr>Comportements des étudiants </vt:lpstr>
      <vt:lpstr>Les typologies des étudiants</vt:lpstr>
      <vt:lpstr>Médias dédiés</vt:lpstr>
      <vt:lpstr>Fréquentation de sources de communication / distribution</vt:lpstr>
      <vt:lpstr>Benchmark de stratégie d’entreprise qui propose des offres adaptées</vt:lpstr>
      <vt:lpstr>Benchmark de stratégie d’entreprise qui propose des offres adaptées</vt:lpstr>
      <vt:lpstr>Benchmark de stratégie d’entreprise qui propose des offres adaptées au niveau international</vt:lpstr>
      <vt:lpstr>Points réglementaires </vt:lpstr>
      <vt:lpstr>Questionnements </vt:lpstr>
      <vt:lpstr>Conclusion </vt:lpstr>
      <vt:lpstr>Bibliographie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Dossier veille binôme:  segment des étudiants</dc:title>
  <dc:creator>Marjorie</dc:creator>
  <cp:lastModifiedBy>Alex</cp:lastModifiedBy>
  <cp:revision>16</cp:revision>
  <dcterms:created xsi:type="dcterms:W3CDTF">2012-03-21T09:15:36Z</dcterms:created>
  <dcterms:modified xsi:type="dcterms:W3CDTF">2012-05-19T20:28:37Z</dcterms:modified>
</cp:coreProperties>
</file>