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314" r:id="rId3"/>
    <p:sldId id="315" r:id="rId4"/>
    <p:sldId id="316" r:id="rId5"/>
    <p:sldId id="313" r:id="rId6"/>
    <p:sldId id="317" r:id="rId7"/>
    <p:sldId id="318" r:id="rId8"/>
    <p:sldId id="319" r:id="rId9"/>
    <p:sldId id="321" r:id="rId10"/>
    <p:sldId id="320" r:id="rId11"/>
    <p:sldId id="298" r:id="rId12"/>
    <p:sldId id="300" r:id="rId13"/>
    <p:sldId id="322" r:id="rId14"/>
    <p:sldId id="301" r:id="rId15"/>
    <p:sldId id="323" r:id="rId16"/>
    <p:sldId id="302" r:id="rId17"/>
    <p:sldId id="303" r:id="rId18"/>
    <p:sldId id="304" r:id="rId19"/>
    <p:sldId id="305" r:id="rId20"/>
    <p:sldId id="306" r:id="rId21"/>
    <p:sldId id="299" r:id="rId22"/>
    <p:sldId id="307" r:id="rId23"/>
    <p:sldId id="308" r:id="rId24"/>
    <p:sldId id="309" r:id="rId25"/>
    <p:sldId id="310" r:id="rId26"/>
    <p:sldId id="311" r:id="rId27"/>
    <p:sldId id="312" r:id="rId28"/>
    <p:sldId id="327" r:id="rId29"/>
    <p:sldId id="328" r:id="rId30"/>
    <p:sldId id="329" r:id="rId31"/>
    <p:sldId id="330"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A33"/>
    <a:srgbClr val="FF3300"/>
    <a:srgbClr val="AD0772"/>
    <a:srgbClr val="FF6600"/>
    <a:srgbClr val="FDFFE7"/>
    <a:srgbClr val="F9FECE"/>
    <a:srgbClr val="FF9933"/>
    <a:srgbClr val="FABD44"/>
    <a:srgbClr val="FFFFCC"/>
    <a:srgbClr val="F96FC8"/>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60" d="100"/>
          <a:sy n="60" d="100"/>
        </p:scale>
        <p:origin x="-786"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7700141-F837-4E88-B823-592FC3ECD2D8}" type="datetimeFigureOut">
              <a:rPr lang="fr-FR" smtClean="0"/>
              <a:pPr/>
              <a:t>19/05/2012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5FF6AE-C617-4FAA-9F2D-5EDEEE8771EF}" type="slidenum">
              <a:rPr lang="fr-FR" smtClean="0"/>
              <a:pPr/>
              <a:t>‹N°›</a:t>
            </a:fld>
            <a:endParaRPr lang="fr-FR"/>
          </a:p>
        </p:txBody>
      </p:sp>
      <p:sp>
        <p:nvSpPr>
          <p:cNvPr id="10" name="Rectangle 9"/>
          <p:cNvSpPr/>
          <p:nvPr userDrawn="1"/>
        </p:nvSpPr>
        <p:spPr>
          <a:xfrm>
            <a:off x="0" y="0"/>
            <a:ext cx="9286908" cy="7072338"/>
          </a:xfrm>
          <a:prstGeom prst="rect">
            <a:avLst/>
          </a:prstGeo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userDrawn="1"/>
        </p:nvSpPr>
        <p:spPr>
          <a:xfrm>
            <a:off x="214282" y="285728"/>
            <a:ext cx="11072890" cy="7715304"/>
          </a:xfrm>
          <a:prstGeom prst="ellipse">
            <a:avLst/>
          </a:prstGeom>
          <a:solidFill>
            <a:srgbClr val="FDFF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700141-F837-4E88-B823-592FC3ECD2D8}" type="datetimeFigureOut">
              <a:rPr lang="fr-FR" smtClean="0"/>
              <a:pPr/>
              <a:t>19/05/2012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5FF6AE-C617-4FAA-9F2D-5EDEEE8771E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700141-F837-4E88-B823-592FC3ECD2D8}" type="datetimeFigureOut">
              <a:rPr lang="fr-FR" smtClean="0"/>
              <a:pPr/>
              <a:t>19/05/2012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5FF6AE-C617-4FAA-9F2D-5EDEEE8771E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700141-F837-4E88-B823-592FC3ECD2D8}" type="datetimeFigureOut">
              <a:rPr lang="fr-FR" smtClean="0"/>
              <a:pPr/>
              <a:t>19/05/2012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5FF6AE-C617-4FAA-9F2D-5EDEEE8771E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7700141-F837-4E88-B823-592FC3ECD2D8}" type="datetimeFigureOut">
              <a:rPr lang="fr-FR" smtClean="0"/>
              <a:pPr/>
              <a:t>19/05/2012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5FF6AE-C617-4FAA-9F2D-5EDEEE8771E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7700141-F837-4E88-B823-592FC3ECD2D8}" type="datetimeFigureOut">
              <a:rPr lang="fr-FR" smtClean="0"/>
              <a:pPr/>
              <a:t>19/05/2012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5FF6AE-C617-4FAA-9F2D-5EDEEE8771E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7700141-F837-4E88-B823-592FC3ECD2D8}" type="datetimeFigureOut">
              <a:rPr lang="fr-FR" smtClean="0"/>
              <a:pPr/>
              <a:t>19/05/2012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75FF6AE-C617-4FAA-9F2D-5EDEEE8771E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7700141-F837-4E88-B823-592FC3ECD2D8}" type="datetimeFigureOut">
              <a:rPr lang="fr-FR" smtClean="0"/>
              <a:pPr/>
              <a:t>19/05/2012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75FF6AE-C617-4FAA-9F2D-5EDEEE8771E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700141-F837-4E88-B823-592FC3ECD2D8}" type="datetimeFigureOut">
              <a:rPr lang="fr-FR" smtClean="0"/>
              <a:pPr/>
              <a:t>19/05/2012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75FF6AE-C617-4FAA-9F2D-5EDEEE8771E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700141-F837-4E88-B823-592FC3ECD2D8}" type="datetimeFigureOut">
              <a:rPr lang="fr-FR" smtClean="0"/>
              <a:pPr/>
              <a:t>19/05/2012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5FF6AE-C617-4FAA-9F2D-5EDEEE8771E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700141-F837-4E88-B823-592FC3ECD2D8}" type="datetimeFigureOut">
              <a:rPr lang="fr-FR" smtClean="0"/>
              <a:pPr/>
              <a:t>19/05/2012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5FF6AE-C617-4FAA-9F2D-5EDEEE8771E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00141-F837-4E88-B823-592FC3ECD2D8}" type="datetimeFigureOut">
              <a:rPr lang="fr-FR" smtClean="0"/>
              <a:pPr/>
              <a:t>19/05/2012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FF6AE-C617-4FAA-9F2D-5EDEEE8771E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www.strategies.fr/actualites/marques/152621W/les-supermarches-sont-les-commerces-les-moins-chers-en-zone-rurale.html" TargetMode="External"/><Relationship Id="rId3" Type="http://schemas.openxmlformats.org/officeDocument/2006/relationships/hyperlink" Target="http://www.mediametrie.fr/" TargetMode="External"/><Relationship Id="rId7" Type="http://schemas.openxmlformats.org/officeDocument/2006/relationships/hyperlink" Target="http://www.lenouveleconomiste.fr/lesdossiers/immobilier-le-centre-commercial-10460/" TargetMode="External"/><Relationship Id="rId2" Type="http://schemas.openxmlformats.org/officeDocument/2006/relationships/hyperlink" Target="http://www.e-marketing.fr/Marketing-Magazine/Article/Comportements-d-achat-europeens-les-7-familles-9949-1.htm" TargetMode="External"/><Relationship Id="rId1" Type="http://schemas.openxmlformats.org/officeDocument/2006/relationships/slideLayout" Target="../slideLayouts/slideLayout1.xml"/><Relationship Id="rId6" Type="http://schemas.openxmlformats.org/officeDocument/2006/relationships/hyperlink" Target="http://insee.maquettes.cndp.fr/cons/quoi/tendanceslongues.htm" TargetMode="External"/><Relationship Id="rId11" Type="http://schemas.openxmlformats.org/officeDocument/2006/relationships/hyperlink" Target="http://www.ipsos.fr/ipsos-public-affairs/actualites/l-influence%C2%A0-enfants-sur-budget-familial" TargetMode="External"/><Relationship Id="rId5" Type="http://schemas.openxmlformats.org/officeDocument/2006/relationships/hyperlink" Target="http://www.credoc.fr/pdf/Sou/prospective_consommation.pdf" TargetMode="External"/><Relationship Id="rId10" Type="http://schemas.openxmlformats.org/officeDocument/2006/relationships/hyperlink" Target="http://www.strategies.fr/actualites/medias/r37355W/carat-reinvente-la-famille.html" TargetMode="External"/><Relationship Id="rId4" Type="http://schemas.openxmlformats.org/officeDocument/2006/relationships/hyperlink" Target="http://librapport.org/getpdf.php?get=204&amp;id=17&amp;pagename=FILE:" TargetMode="External"/><Relationship Id="rId9" Type="http://schemas.openxmlformats.org/officeDocument/2006/relationships/hyperlink" Target="http://www.la-croix.com/Famille/Parents-Enfants/Dossiers/Couple-et-Famille/Famille-et-societe/Les-campagnes-de-pub-puisent-leur-inspiration-au-caeur-des-familles-_NP_-2011-10-13-72266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hyperlink" Target="http://www.lsa-conso.fr/le-prix-est-devenu-le-premier-critere-d-achat-pour-les-vetements,89804" TargetMode="External"/><Relationship Id="rId3" Type="http://schemas.openxmlformats.org/officeDocument/2006/relationships/hyperlink" Target="http://www.slideshare.net/youngplanneur/influence-pub-enfant" TargetMode="External"/><Relationship Id="rId7" Type="http://schemas.openxmlformats.org/officeDocument/2006/relationships/hyperlink" Target="http://www.aquadesign.be/actu/article-4445.php" TargetMode="External"/><Relationship Id="rId2" Type="http://schemas.openxmlformats.org/officeDocument/2006/relationships/hyperlink" Target="http://veilletourisme.ca/2011/06/01/linfluence-des-enfants-sur-les-decisions-de-voyage/" TargetMode="External"/><Relationship Id="rId1" Type="http://schemas.openxmlformats.org/officeDocument/2006/relationships/slideLayout" Target="../slideLayouts/slideLayout1.xml"/><Relationship Id="rId6" Type="http://schemas.openxmlformats.org/officeDocument/2006/relationships/hyperlink" Target="http://www.m6bonus.fr/actualites-2238/video-expliquez_nous_formats_individuels_et_familiaux-109698.html" TargetMode="External"/><Relationship Id="rId11" Type="http://schemas.openxmlformats.org/officeDocument/2006/relationships/hyperlink" Target="http://www.ariase.com/fr/television/canalsat/pack-famille.html" TargetMode="External"/><Relationship Id="rId5" Type="http://schemas.openxmlformats.org/officeDocument/2006/relationships/hyperlink" Target="http://www.intermarche.com/famille_nombreuse" TargetMode="External"/><Relationship Id="rId10" Type="http://schemas.openxmlformats.org/officeDocument/2006/relationships/hyperlink" Target="http://www.bouyguestelecom.fr/ideo_multi-lignes/" TargetMode="External"/><Relationship Id="rId4" Type="http://schemas.openxmlformats.org/officeDocument/2006/relationships/hyperlink" Target="http://www.lsa-conso.fr/la-carte-de-france-des-drive-in,124951" TargetMode="External"/><Relationship Id="rId9" Type="http://schemas.openxmlformats.org/officeDocument/2006/relationships/hyperlink" Target="http://www.mesurer-son-pouvoir-dachat.com/multimedia-et-loisirs/552-depenses-en-loisirs-selon-la-categorie-socioprofessionnelle.php"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strategies.fr/actualites/marques/152621W/les-supermarches-sont-les-commerces-les-moins-chers-en-zone-rurale.html" TargetMode="External"/><Relationship Id="rId2" Type="http://schemas.openxmlformats.org/officeDocument/2006/relationships/hyperlink" Target="http://veilletourisme.ca/2011/06/01/linfluence-des-enfants-sur-les-decisions-de-voyage/" TargetMode="External"/><Relationship Id="rId1" Type="http://schemas.openxmlformats.org/officeDocument/2006/relationships/slideLayout" Target="../slideLayouts/slideLayout1.xml"/><Relationship Id="rId5" Type="http://schemas.openxmlformats.org/officeDocument/2006/relationships/hyperlink" Target="http://www.insee.fr/fr/themes/tableau.asp?reg_id=0&amp;ref_id=AMFd2" TargetMode="External"/><Relationship Id="rId4" Type="http://schemas.openxmlformats.org/officeDocument/2006/relationships/hyperlink" Target="http://www.strategies.fr/actualites/medias/r37355W/carat-reinvente-la-famille.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t>
            </a:r>
            <a:endParaRPr lang="fr-FR" dirty="0"/>
          </a:p>
        </p:txBody>
      </p:sp>
      <p:sp>
        <p:nvSpPr>
          <p:cNvPr id="3" name="Sous-titre 2"/>
          <p:cNvSpPr>
            <a:spLocks noGrp="1"/>
          </p:cNvSpPr>
          <p:nvPr>
            <p:ph type="subTitle" idx="1"/>
          </p:nvPr>
        </p:nvSpPr>
        <p:spPr>
          <a:xfrm>
            <a:off x="1857356" y="2428868"/>
            <a:ext cx="6400800" cy="642942"/>
          </a:xfrm>
        </p:spPr>
        <p:txBody>
          <a:bodyPr>
            <a:noAutofit/>
          </a:bodyPr>
          <a:lstStyle/>
          <a:p>
            <a:r>
              <a:rPr lang="fr-FR" sz="4400" dirty="0" smtClean="0">
                <a:solidFill>
                  <a:srgbClr val="FF5A33"/>
                </a:solidFill>
                <a:latin typeface="Lucida Handwriting" pitchFamily="66" charset="0"/>
              </a:rPr>
              <a:t>Accessibilité ?</a:t>
            </a:r>
            <a:endParaRPr lang="fr-FR" sz="4400" dirty="0">
              <a:solidFill>
                <a:srgbClr val="FF5A33"/>
              </a:solidFill>
              <a:latin typeface="Lucida Handwriting" pitchFamily="66" charset="0"/>
            </a:endParaRPr>
          </a:p>
        </p:txBody>
      </p:sp>
      <p:sp>
        <p:nvSpPr>
          <p:cNvPr id="7" name="ZoneTexte 6"/>
          <p:cNvSpPr txBox="1"/>
          <p:nvPr/>
        </p:nvSpPr>
        <p:spPr>
          <a:xfrm>
            <a:off x="714348" y="1714488"/>
            <a:ext cx="7929618" cy="369332"/>
          </a:xfrm>
          <a:prstGeom prst="rect">
            <a:avLst/>
          </a:prstGeom>
          <a:noFill/>
        </p:spPr>
        <p:txBody>
          <a:bodyPr wrap="square" rtlCol="0">
            <a:spAutoFit/>
          </a:bodyPr>
          <a:lstStyle/>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p:cNvSpPr>
            <a:spLocks noGrp="1"/>
          </p:cNvSpPr>
          <p:nvPr>
            <p:ph type="subTitle" idx="1"/>
          </p:nvPr>
        </p:nvSpPr>
        <p:spPr>
          <a:xfrm>
            <a:off x="1571604" y="500042"/>
            <a:ext cx="6400800" cy="642942"/>
          </a:xfrm>
        </p:spPr>
        <p:txBody>
          <a:bodyPr>
            <a:normAutofit fontScale="85000" lnSpcReduction="10000"/>
          </a:bodyPr>
          <a:lstStyle/>
          <a:p>
            <a:r>
              <a:rPr lang="fr-FR" dirty="0" smtClean="0">
                <a:solidFill>
                  <a:srgbClr val="FF5A33"/>
                </a:solidFill>
                <a:latin typeface="Lucida Handwriting" pitchFamily="66" charset="0"/>
              </a:rPr>
              <a:t>Quels circuits de distribution?</a:t>
            </a:r>
            <a:endParaRPr lang="fr-FR" dirty="0">
              <a:solidFill>
                <a:srgbClr val="FF5A33"/>
              </a:solidFill>
              <a:latin typeface="Lucida Handwriting" pitchFamily="66" charset="0"/>
            </a:endParaRPr>
          </a:p>
        </p:txBody>
      </p:sp>
      <p:sp>
        <p:nvSpPr>
          <p:cNvPr id="9" name="ZoneTexte 8"/>
          <p:cNvSpPr txBox="1"/>
          <p:nvPr/>
        </p:nvSpPr>
        <p:spPr>
          <a:xfrm>
            <a:off x="868242" y="1196752"/>
            <a:ext cx="7632848" cy="400110"/>
          </a:xfrm>
          <a:prstGeom prst="rect">
            <a:avLst/>
          </a:prstGeom>
          <a:noFill/>
        </p:spPr>
        <p:txBody>
          <a:bodyPr wrap="square" rtlCol="0">
            <a:spAutoFit/>
          </a:bodyPr>
          <a:lstStyle/>
          <a:p>
            <a:pPr algn="ctr"/>
            <a:r>
              <a:rPr lang="fr-FR" sz="2000" dirty="0" smtClean="0">
                <a:latin typeface="Lucida Handwriting" pitchFamily="66" charset="0"/>
              </a:rPr>
              <a:t>Internet </a:t>
            </a:r>
            <a:endParaRPr lang="fr-FR" sz="2000" dirty="0">
              <a:latin typeface="Lucida Handwriting" pitchFamily="66" charset="0"/>
            </a:endParaRPr>
          </a:p>
        </p:txBody>
      </p:sp>
      <p:sp>
        <p:nvSpPr>
          <p:cNvPr id="4" name="ZoneTexte 3"/>
          <p:cNvSpPr txBox="1"/>
          <p:nvPr/>
        </p:nvSpPr>
        <p:spPr>
          <a:xfrm>
            <a:off x="785786" y="2000240"/>
            <a:ext cx="8143932" cy="4247317"/>
          </a:xfrm>
          <a:prstGeom prst="rect">
            <a:avLst/>
          </a:prstGeom>
          <a:noFill/>
        </p:spPr>
        <p:txBody>
          <a:bodyPr wrap="square" rtlCol="0">
            <a:spAutoFit/>
          </a:bodyPr>
          <a:lstStyle/>
          <a:p>
            <a:pPr algn="just"/>
            <a:r>
              <a:rPr lang="fr-FR" dirty="0" smtClean="0"/>
              <a:t>Internet est devenu un vrai canal de distribution pour les marques, peut être d’ailleurs le plus efficace actuellement. Il permet de toucher l’ensemble de la famille puisque tous les membres y ont accès. D’ailleurs, certains sites peuvent répondre aux besoins de toute la famille, ce qui permettra d’augmenter le panier; La Redoute par exemple</a:t>
            </a:r>
          </a:p>
          <a:p>
            <a:pPr algn="just"/>
            <a:endParaRPr lang="fr-FR" dirty="0" smtClean="0"/>
          </a:p>
          <a:p>
            <a:pPr algn="just"/>
            <a:r>
              <a:rPr lang="fr-FR" dirty="0" smtClean="0"/>
              <a:t>Le e-commerce ne semble pas connaitre la crise. 340 millions de transactions via internet ont été effectuées en France 2010, soit 36% de hausse par rapport à l’année précédente. Avec les 38,6 millions d’internautes en France à la fin du 1</a:t>
            </a:r>
            <a:r>
              <a:rPr lang="fr-FR" baseline="30000" dirty="0" smtClean="0"/>
              <a:t>er</a:t>
            </a:r>
            <a:r>
              <a:rPr lang="fr-FR" dirty="0" smtClean="0"/>
              <a:t> trimestre 2011, nous pouvions compter 28 millions d’acheteurs.</a:t>
            </a:r>
          </a:p>
          <a:p>
            <a:pPr algn="just"/>
            <a:endParaRPr lang="fr-FR" dirty="0" smtClean="0"/>
          </a:p>
          <a:p>
            <a:pPr algn="just"/>
            <a:r>
              <a:rPr lang="fr-FR" dirty="0" smtClean="0"/>
              <a:t>Il est estimé que près de 5% des achats de la population française s’effectuent pas ce canal.</a:t>
            </a:r>
          </a:p>
          <a:p>
            <a:pPr algn="just"/>
            <a:endParaRPr lang="fr-FR" dirty="0" smtClean="0"/>
          </a:p>
          <a:p>
            <a:pPr algn="just"/>
            <a:endParaRPr lang="fr-FR" dirty="0"/>
          </a:p>
        </p:txBody>
      </p:sp>
      <p:pic>
        <p:nvPicPr>
          <p:cNvPr id="23554" name="Picture 2" descr="http://t2.gstatic.com/images?q=tbn:ANd9GcTv3-Tzc1w2t2QZ9rch8X5ODRk9hZRgXS37tBCMgmwi81l_jI4YWOHo74rQcQ"/>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00166" y="5293181"/>
            <a:ext cx="1971672" cy="156481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t>
            </a:r>
            <a:endParaRPr lang="fr-FR" dirty="0"/>
          </a:p>
        </p:txBody>
      </p:sp>
      <p:sp>
        <p:nvSpPr>
          <p:cNvPr id="3" name="Sous-titre 2"/>
          <p:cNvSpPr>
            <a:spLocks noGrp="1"/>
          </p:cNvSpPr>
          <p:nvPr>
            <p:ph type="subTitle" idx="1"/>
          </p:nvPr>
        </p:nvSpPr>
        <p:spPr>
          <a:xfrm>
            <a:off x="1857356" y="2428868"/>
            <a:ext cx="6400800" cy="642942"/>
          </a:xfrm>
        </p:spPr>
        <p:txBody>
          <a:bodyPr>
            <a:noAutofit/>
          </a:bodyPr>
          <a:lstStyle/>
          <a:p>
            <a:r>
              <a:rPr lang="fr-FR" sz="4400" dirty="0" smtClean="0">
                <a:solidFill>
                  <a:srgbClr val="FF5A33"/>
                </a:solidFill>
                <a:latin typeface="Lucida Handwriting" pitchFamily="66" charset="0"/>
              </a:rPr>
              <a:t>Comment communiquer?</a:t>
            </a:r>
            <a:endParaRPr lang="fr-FR" sz="4400" dirty="0">
              <a:solidFill>
                <a:srgbClr val="FF5A33"/>
              </a:solidFill>
              <a:latin typeface="Lucida Handwriting" pitchFamily="66" charset="0"/>
            </a:endParaRPr>
          </a:p>
        </p:txBody>
      </p:sp>
      <p:sp>
        <p:nvSpPr>
          <p:cNvPr id="7" name="ZoneTexte 6"/>
          <p:cNvSpPr txBox="1"/>
          <p:nvPr/>
        </p:nvSpPr>
        <p:spPr>
          <a:xfrm>
            <a:off x="714348" y="1714488"/>
            <a:ext cx="7929618" cy="369332"/>
          </a:xfrm>
          <a:prstGeom prst="rect">
            <a:avLst/>
          </a:prstGeom>
          <a:noFill/>
        </p:spPr>
        <p:txBody>
          <a:bodyPr wrap="square" rtlCol="0">
            <a:spAutoFit/>
          </a:bodyPr>
          <a:lstStyle/>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939110" y="1000108"/>
            <a:ext cx="7704856" cy="400110"/>
          </a:xfrm>
          <a:prstGeom prst="rect">
            <a:avLst/>
          </a:prstGeom>
          <a:noFill/>
        </p:spPr>
        <p:txBody>
          <a:bodyPr wrap="square" rtlCol="0">
            <a:spAutoFit/>
          </a:bodyPr>
          <a:lstStyle/>
          <a:p>
            <a:pPr algn="ctr"/>
            <a:r>
              <a:rPr lang="fr-FR" sz="2000" dirty="0" smtClean="0">
                <a:latin typeface="Lucida Handwriting" pitchFamily="66" charset="0"/>
              </a:rPr>
              <a:t>Par quels médias?</a:t>
            </a:r>
            <a:endParaRPr lang="fr-FR" sz="2000" dirty="0">
              <a:latin typeface="Lucida Handwriting" pitchFamily="66" charset="0"/>
            </a:endParaRPr>
          </a:p>
        </p:txBody>
      </p:sp>
      <p:sp>
        <p:nvSpPr>
          <p:cNvPr id="7" name="ZoneTexte 6"/>
          <p:cNvSpPr txBox="1"/>
          <p:nvPr/>
        </p:nvSpPr>
        <p:spPr>
          <a:xfrm>
            <a:off x="1091676" y="1500174"/>
            <a:ext cx="6480720" cy="400110"/>
          </a:xfrm>
          <a:prstGeom prst="rect">
            <a:avLst/>
          </a:prstGeom>
          <a:noFill/>
        </p:spPr>
        <p:txBody>
          <a:bodyPr wrap="square" rtlCol="0">
            <a:spAutoFit/>
          </a:bodyPr>
          <a:lstStyle/>
          <a:p>
            <a:pPr algn="ctr"/>
            <a:r>
              <a:rPr lang="fr-FR" sz="2000" dirty="0" smtClean="0">
                <a:latin typeface="Lucida Handwriting" pitchFamily="66" charset="0"/>
              </a:rPr>
              <a:t>     La Télévision</a:t>
            </a:r>
            <a:endParaRPr lang="fr-FR" sz="2000" dirty="0">
              <a:latin typeface="Lucida Handwriting" pitchFamily="66" charset="0"/>
            </a:endParaRPr>
          </a:p>
        </p:txBody>
      </p:sp>
      <p:sp>
        <p:nvSpPr>
          <p:cNvPr id="8" name="ZoneTexte 7"/>
          <p:cNvSpPr txBox="1"/>
          <p:nvPr/>
        </p:nvSpPr>
        <p:spPr>
          <a:xfrm>
            <a:off x="394998" y="2754997"/>
            <a:ext cx="8820472" cy="2031325"/>
          </a:xfrm>
          <a:prstGeom prst="rect">
            <a:avLst/>
          </a:prstGeom>
          <a:noFill/>
        </p:spPr>
        <p:txBody>
          <a:bodyPr wrap="square" rtlCol="0">
            <a:spAutoFit/>
          </a:bodyPr>
          <a:lstStyle/>
          <a:p>
            <a:pPr algn="just"/>
            <a:r>
              <a:rPr lang="fr-FR" dirty="0" smtClean="0"/>
              <a:t>La télévision permet de réunir toute la famille devant les programmes télévisés. Il existe de nombreuses chaines adaptées aux membres de la famille. La tv est le média qui influence toute la famille pour consommer.</a:t>
            </a:r>
          </a:p>
          <a:p>
            <a:pPr algn="just"/>
            <a:endParaRPr lang="fr-FR" dirty="0" smtClean="0"/>
          </a:p>
          <a:p>
            <a:pPr algn="just"/>
            <a:r>
              <a:rPr lang="fr-FR" dirty="0" smtClean="0"/>
              <a:t>Ainsi pour réunir toute la famille, TF1 propose des émissions telles que Ma famille en or qui réuni une famille pour le moment d’un  jeu.  Cette émission met l’accent sur le côté convivial. </a:t>
            </a:r>
          </a:p>
        </p:txBody>
      </p:sp>
      <p:sp>
        <p:nvSpPr>
          <p:cNvPr id="4" name="ZoneTexte 3"/>
          <p:cNvSpPr txBox="1"/>
          <p:nvPr/>
        </p:nvSpPr>
        <p:spPr>
          <a:xfrm>
            <a:off x="1142976" y="415333"/>
            <a:ext cx="7488832"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communiquer?</a:t>
            </a:r>
            <a:endParaRPr lang="fr-FR" sz="3200" dirty="0">
              <a:solidFill>
                <a:srgbClr val="FF5A33"/>
              </a:solidFill>
              <a:latin typeface="Lucida Handwriting" pitchFamily="66" charset="0"/>
            </a:endParaRPr>
          </a:p>
        </p:txBody>
      </p:sp>
      <p:pic>
        <p:nvPicPr>
          <p:cNvPr id="21506" name="Picture 2" descr="http://le-boxon-de-lex.fr/galerie/originales/mai-2011/Guilaine--Une-Famille-En-Or--11-03-11--2.jpg"/>
          <p:cNvPicPr>
            <a:picLocks noChangeAspect="1" noChangeArrowheads="1"/>
          </p:cNvPicPr>
          <p:nvPr/>
        </p:nvPicPr>
        <p:blipFill>
          <a:blip r:embed="rId2" cstate="print"/>
          <a:srcRect/>
          <a:stretch>
            <a:fillRect/>
          </a:stretch>
        </p:blipFill>
        <p:spPr bwMode="auto">
          <a:xfrm>
            <a:off x="714348" y="1214396"/>
            <a:ext cx="2214578" cy="12457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939110" y="1000108"/>
            <a:ext cx="7704856" cy="400110"/>
          </a:xfrm>
          <a:prstGeom prst="rect">
            <a:avLst/>
          </a:prstGeom>
          <a:noFill/>
        </p:spPr>
        <p:txBody>
          <a:bodyPr wrap="square" rtlCol="0">
            <a:spAutoFit/>
          </a:bodyPr>
          <a:lstStyle/>
          <a:p>
            <a:pPr algn="ctr"/>
            <a:r>
              <a:rPr lang="fr-FR" sz="2000" dirty="0" smtClean="0">
                <a:latin typeface="Lucida Handwriting" pitchFamily="66" charset="0"/>
              </a:rPr>
              <a:t>Par quels médias?</a:t>
            </a:r>
            <a:endParaRPr lang="fr-FR" sz="2000" dirty="0">
              <a:latin typeface="Lucida Handwriting" pitchFamily="66" charset="0"/>
            </a:endParaRPr>
          </a:p>
        </p:txBody>
      </p:sp>
      <p:sp>
        <p:nvSpPr>
          <p:cNvPr id="7" name="ZoneTexte 6"/>
          <p:cNvSpPr txBox="1"/>
          <p:nvPr/>
        </p:nvSpPr>
        <p:spPr>
          <a:xfrm>
            <a:off x="1091676" y="1500174"/>
            <a:ext cx="6480720" cy="400110"/>
          </a:xfrm>
          <a:prstGeom prst="rect">
            <a:avLst/>
          </a:prstGeom>
          <a:noFill/>
        </p:spPr>
        <p:txBody>
          <a:bodyPr wrap="square" rtlCol="0">
            <a:spAutoFit/>
          </a:bodyPr>
          <a:lstStyle/>
          <a:p>
            <a:pPr algn="ctr"/>
            <a:r>
              <a:rPr lang="fr-FR" sz="2000" dirty="0" smtClean="0">
                <a:latin typeface="Lucida Handwriting" pitchFamily="66" charset="0"/>
              </a:rPr>
              <a:t>     La Télévision</a:t>
            </a:r>
            <a:endParaRPr lang="fr-FR" sz="2000" dirty="0">
              <a:latin typeface="Lucida Handwriting" pitchFamily="66" charset="0"/>
            </a:endParaRPr>
          </a:p>
        </p:txBody>
      </p:sp>
      <p:sp>
        <p:nvSpPr>
          <p:cNvPr id="8" name="ZoneTexte 7"/>
          <p:cNvSpPr txBox="1"/>
          <p:nvPr/>
        </p:nvSpPr>
        <p:spPr>
          <a:xfrm>
            <a:off x="323528" y="2584448"/>
            <a:ext cx="8820472" cy="3416320"/>
          </a:xfrm>
          <a:prstGeom prst="rect">
            <a:avLst/>
          </a:prstGeom>
          <a:noFill/>
        </p:spPr>
        <p:txBody>
          <a:bodyPr wrap="square" rtlCol="0">
            <a:spAutoFit/>
          </a:bodyPr>
          <a:lstStyle/>
          <a:p>
            <a:pPr algn="just"/>
            <a:r>
              <a:rPr lang="fr-FR" dirty="0" smtClean="0"/>
              <a:t>On peut également prendre comme exemple les publicités présentes à la télévision destinées aux familles.</a:t>
            </a:r>
          </a:p>
          <a:p>
            <a:pPr algn="just"/>
            <a:r>
              <a:rPr lang="fr-FR" dirty="0" smtClean="0"/>
              <a:t>Mac Donald avec sa nouvelle pub, montre une famille joyeuse, chanteuse qui souhaite commander un menu. Le père lui choisit un hamburger, la mère une salade composé et les enfants un happy </a:t>
            </a:r>
            <a:r>
              <a:rPr lang="fr-FR" dirty="0" err="1" smtClean="0"/>
              <a:t>meal</a:t>
            </a:r>
            <a:r>
              <a:rPr lang="fr-FR" dirty="0" smtClean="0"/>
              <a:t>, elle s’adresse donc à toute la famille. </a:t>
            </a:r>
          </a:p>
          <a:p>
            <a:pPr algn="just"/>
            <a:endParaRPr lang="fr-FR" dirty="0" smtClean="0"/>
          </a:p>
          <a:p>
            <a:pPr algn="just"/>
            <a:r>
              <a:rPr lang="fr-FR" dirty="0" smtClean="0"/>
              <a:t>La marque Nutella renvoie à l’image de la famille parfaite réunie devant un petit déjeuner équilibré. On peut voir que toute la famille aime le Nutella. </a:t>
            </a:r>
          </a:p>
          <a:p>
            <a:pPr algn="just"/>
            <a:endParaRPr lang="fr-FR" dirty="0" smtClean="0">
              <a:solidFill>
                <a:srgbClr val="FF5A33"/>
              </a:solidFill>
            </a:endParaRPr>
          </a:p>
          <a:p>
            <a:pPr algn="just"/>
            <a:r>
              <a:rPr lang="fr-FR" dirty="0" smtClean="0">
                <a:solidFill>
                  <a:srgbClr val="FF5A33"/>
                </a:solidFill>
                <a:sym typeface="Wingdings"/>
              </a:rPr>
              <a:t></a:t>
            </a:r>
            <a:r>
              <a:rPr lang="fr-FR" dirty="0" smtClean="0">
                <a:sym typeface="Wingdings"/>
              </a:rPr>
              <a:t>En mars 2012, en moyenne chaque jour, les individus entre 4 et 14ans ont regardé la télévision 2h20, entre 15 et 34 ans 2h53, ceux de 50ans et plus 5h13, les ménagères de moins de 50ans 4h11.</a:t>
            </a:r>
            <a:endParaRPr lang="fr-FR" dirty="0"/>
          </a:p>
        </p:txBody>
      </p:sp>
      <p:pic>
        <p:nvPicPr>
          <p:cNvPr id="6" name="Image 5" descr="mac do.jpg"/>
          <p:cNvPicPr>
            <a:picLocks noChangeAspect="1"/>
          </p:cNvPicPr>
          <p:nvPr/>
        </p:nvPicPr>
        <p:blipFill>
          <a:blip r:embed="rId2" cstate="print">
            <a:lum contrast="10000"/>
          </a:blip>
          <a:stretch>
            <a:fillRect/>
          </a:stretch>
        </p:blipFill>
        <p:spPr>
          <a:xfrm>
            <a:off x="412909" y="928670"/>
            <a:ext cx="2270886" cy="1500198"/>
          </a:xfrm>
          <a:prstGeom prst="roundRect">
            <a:avLst/>
          </a:prstGeom>
          <a:ln>
            <a:noFill/>
          </a:ln>
          <a:effectLst>
            <a:outerShdw blurRad="292100" dist="139700" dir="2700000" algn="tl" rotWithShape="0">
              <a:srgbClr val="333333">
                <a:alpha val="65000"/>
              </a:srgbClr>
            </a:outerShdw>
          </a:effectLst>
        </p:spPr>
      </p:pic>
      <p:sp>
        <p:nvSpPr>
          <p:cNvPr id="4" name="ZoneTexte 3"/>
          <p:cNvSpPr txBox="1"/>
          <p:nvPr/>
        </p:nvSpPr>
        <p:spPr>
          <a:xfrm>
            <a:off x="1142976" y="415333"/>
            <a:ext cx="7488832"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communiquer?</a:t>
            </a:r>
            <a:endParaRPr lang="fr-FR" sz="3200" dirty="0">
              <a:solidFill>
                <a:srgbClr val="FF5A33"/>
              </a:solidFill>
              <a:latin typeface="Lucida Handwriting"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520304" y="1428736"/>
            <a:ext cx="6480720" cy="400110"/>
          </a:xfrm>
          <a:prstGeom prst="rect">
            <a:avLst/>
          </a:prstGeom>
          <a:noFill/>
        </p:spPr>
        <p:txBody>
          <a:bodyPr wrap="square" rtlCol="0">
            <a:spAutoFit/>
          </a:bodyPr>
          <a:lstStyle/>
          <a:p>
            <a:pPr algn="ctr"/>
            <a:r>
              <a:rPr lang="fr-FR" sz="2000" dirty="0" smtClean="0">
                <a:latin typeface="Lucida Handwriting" pitchFamily="66" charset="0"/>
              </a:rPr>
              <a:t>Internet</a:t>
            </a:r>
            <a:endParaRPr lang="fr-FR" sz="2000" dirty="0">
              <a:latin typeface="Lucida Handwriting" pitchFamily="66" charset="0"/>
            </a:endParaRPr>
          </a:p>
        </p:txBody>
      </p:sp>
      <p:sp>
        <p:nvSpPr>
          <p:cNvPr id="7" name="ZoneTexte 6"/>
          <p:cNvSpPr txBox="1"/>
          <p:nvPr/>
        </p:nvSpPr>
        <p:spPr>
          <a:xfrm>
            <a:off x="251520" y="1857364"/>
            <a:ext cx="8892480" cy="3477875"/>
          </a:xfrm>
          <a:prstGeom prst="rect">
            <a:avLst/>
          </a:prstGeom>
          <a:noFill/>
        </p:spPr>
        <p:txBody>
          <a:bodyPr wrap="square" rtlCol="0">
            <a:spAutoFit/>
          </a:bodyPr>
          <a:lstStyle/>
          <a:p>
            <a:pPr algn="just"/>
            <a:r>
              <a:rPr lang="fr-FR" sz="2000" dirty="0" smtClean="0"/>
              <a:t>Avec l’évolution des nouvelles technologies, internet est devenu accessible pour tous; adolescents, parents, grands parents. </a:t>
            </a:r>
          </a:p>
          <a:p>
            <a:pPr algn="just"/>
            <a:r>
              <a:rPr lang="fr-FR" sz="2000" dirty="0" smtClean="0"/>
              <a:t>Néanmoins, au sein d’une famille les adolescents utilisent fréquemment internet. Ce média influence beaucoup les jeunes quand aux modes de consommation. </a:t>
            </a:r>
          </a:p>
          <a:p>
            <a:pPr algn="just"/>
            <a:r>
              <a:rPr lang="fr-FR" sz="2000" dirty="0" smtClean="0"/>
              <a:t>En effet, internet permet de communiquer sur les produits. Les marques proposent une large gamme d’offres allant des produits alimentaires aux offres de voyage pour toute la famille.</a:t>
            </a:r>
          </a:p>
          <a:p>
            <a:pPr algn="just"/>
            <a:endParaRPr lang="fr-FR" sz="2000" dirty="0" smtClean="0"/>
          </a:p>
          <a:p>
            <a:pPr algn="just"/>
            <a:r>
              <a:rPr lang="fr-FR" sz="2000" dirty="0" smtClean="0">
                <a:solidFill>
                  <a:srgbClr val="FF5A33"/>
                </a:solidFill>
                <a:sym typeface="Wingdings"/>
              </a:rPr>
              <a:t></a:t>
            </a:r>
            <a:r>
              <a:rPr lang="fr-FR" sz="2000" dirty="0" smtClean="0">
                <a:sym typeface="Wingdings"/>
              </a:rPr>
              <a:t>La toute nouvelle tendance pour les Smartphones facilite d’avantage cette communication via internet. En effet, en Janvier 2012, près de 9 </a:t>
            </a:r>
            <a:r>
              <a:rPr lang="fr-FR" sz="2000" dirty="0" err="1" smtClean="0">
                <a:sym typeface="Wingdings"/>
              </a:rPr>
              <a:t>mobinautes</a:t>
            </a:r>
            <a:r>
              <a:rPr lang="fr-FR" sz="2000" dirty="0" smtClean="0">
                <a:sym typeface="Wingdings"/>
              </a:rPr>
              <a:t> sur 10 (89,8%) ont visité un site optimisé ou non pour le mobile.</a:t>
            </a:r>
            <a:endParaRPr lang="fr-FR" sz="2000" dirty="0" smtClean="0"/>
          </a:p>
        </p:txBody>
      </p:sp>
      <p:sp>
        <p:nvSpPr>
          <p:cNvPr id="8" name="ZoneTexte 7"/>
          <p:cNvSpPr txBox="1"/>
          <p:nvPr/>
        </p:nvSpPr>
        <p:spPr>
          <a:xfrm>
            <a:off x="1142976" y="415333"/>
            <a:ext cx="7488832"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communiquer?</a:t>
            </a:r>
            <a:endParaRPr lang="fr-FR" sz="3200" dirty="0">
              <a:solidFill>
                <a:srgbClr val="FF5A33"/>
              </a:solidFill>
              <a:latin typeface="Lucida Handwriting" pitchFamily="66" charset="0"/>
            </a:endParaRPr>
          </a:p>
        </p:txBody>
      </p:sp>
      <p:sp>
        <p:nvSpPr>
          <p:cNvPr id="9" name="ZoneTexte 8"/>
          <p:cNvSpPr txBox="1"/>
          <p:nvPr/>
        </p:nvSpPr>
        <p:spPr>
          <a:xfrm>
            <a:off x="939110" y="1000108"/>
            <a:ext cx="7704856" cy="400110"/>
          </a:xfrm>
          <a:prstGeom prst="rect">
            <a:avLst/>
          </a:prstGeom>
          <a:noFill/>
        </p:spPr>
        <p:txBody>
          <a:bodyPr wrap="square" rtlCol="0">
            <a:spAutoFit/>
          </a:bodyPr>
          <a:lstStyle/>
          <a:p>
            <a:pPr algn="ctr"/>
            <a:r>
              <a:rPr lang="fr-FR" sz="2000" dirty="0" smtClean="0">
                <a:latin typeface="Lucida Handwriting" pitchFamily="66" charset="0"/>
              </a:rPr>
              <a:t>Par quels médias?</a:t>
            </a:r>
            <a:endParaRPr lang="fr-FR" sz="2000" dirty="0">
              <a:latin typeface="Lucida Handwriting"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520304" y="1428736"/>
            <a:ext cx="6480720" cy="400110"/>
          </a:xfrm>
          <a:prstGeom prst="rect">
            <a:avLst/>
          </a:prstGeom>
          <a:noFill/>
        </p:spPr>
        <p:txBody>
          <a:bodyPr wrap="square" rtlCol="0">
            <a:spAutoFit/>
          </a:bodyPr>
          <a:lstStyle/>
          <a:p>
            <a:pPr algn="ctr"/>
            <a:r>
              <a:rPr lang="fr-FR" sz="2000" dirty="0" smtClean="0">
                <a:latin typeface="Lucida Handwriting" pitchFamily="66" charset="0"/>
              </a:rPr>
              <a:t>Internet</a:t>
            </a:r>
            <a:endParaRPr lang="fr-FR" sz="2000" dirty="0">
              <a:latin typeface="Lucida Handwriting" pitchFamily="66" charset="0"/>
            </a:endParaRPr>
          </a:p>
        </p:txBody>
      </p:sp>
      <p:sp>
        <p:nvSpPr>
          <p:cNvPr id="7" name="ZoneTexte 6"/>
          <p:cNvSpPr txBox="1"/>
          <p:nvPr/>
        </p:nvSpPr>
        <p:spPr>
          <a:xfrm>
            <a:off x="251520" y="2325239"/>
            <a:ext cx="8892480" cy="2246769"/>
          </a:xfrm>
          <a:prstGeom prst="rect">
            <a:avLst/>
          </a:prstGeom>
          <a:noFill/>
        </p:spPr>
        <p:txBody>
          <a:bodyPr wrap="square" rtlCol="0">
            <a:spAutoFit/>
          </a:bodyPr>
          <a:lstStyle/>
          <a:p>
            <a:pPr algn="just"/>
            <a:r>
              <a:rPr lang="fr-FR" sz="2000" dirty="0" smtClean="0"/>
              <a:t>Il existe de nombreux sites internet qui permet aux familles de communiquer avec chaque membre. </a:t>
            </a:r>
          </a:p>
          <a:p>
            <a:pPr algn="just"/>
            <a:r>
              <a:rPr lang="fr-FR" sz="2000" dirty="0" smtClean="0"/>
              <a:t>Par exemple : Le site </a:t>
            </a:r>
            <a:r>
              <a:rPr lang="fr-FR" sz="2000" dirty="0" err="1" smtClean="0"/>
              <a:t>Tribuweb</a:t>
            </a:r>
            <a:r>
              <a:rPr lang="fr-FR" sz="2000" dirty="0" smtClean="0"/>
              <a:t> est une plateforme Internet gratuite, spécialement conçue pour les communautés telles que les familles. En créant son </a:t>
            </a:r>
            <a:r>
              <a:rPr lang="fr-FR" sz="2000" dirty="0" err="1" smtClean="0"/>
              <a:t>Tribuweb</a:t>
            </a:r>
            <a:r>
              <a:rPr lang="fr-FR" sz="2000" dirty="0" smtClean="0"/>
              <a:t>, chacun dispose d'un espace privé pour communiquer avec les membres de sa famille. Ce site permet de réunir virtuellement la famille éloignée, elle peut ainsi partager toutes ses photos.</a:t>
            </a:r>
            <a:endParaRPr lang="fr-FR" sz="2000" dirty="0"/>
          </a:p>
        </p:txBody>
      </p:sp>
      <p:sp>
        <p:nvSpPr>
          <p:cNvPr id="8" name="ZoneTexte 7"/>
          <p:cNvSpPr txBox="1"/>
          <p:nvPr/>
        </p:nvSpPr>
        <p:spPr>
          <a:xfrm>
            <a:off x="1142976" y="415333"/>
            <a:ext cx="7488832"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communiquer?</a:t>
            </a:r>
            <a:endParaRPr lang="fr-FR" sz="3200" dirty="0">
              <a:solidFill>
                <a:srgbClr val="FF5A33"/>
              </a:solidFill>
              <a:latin typeface="Lucida Handwriting" pitchFamily="66" charset="0"/>
            </a:endParaRPr>
          </a:p>
        </p:txBody>
      </p:sp>
      <p:sp>
        <p:nvSpPr>
          <p:cNvPr id="9" name="ZoneTexte 8"/>
          <p:cNvSpPr txBox="1"/>
          <p:nvPr/>
        </p:nvSpPr>
        <p:spPr>
          <a:xfrm>
            <a:off x="939110" y="1000108"/>
            <a:ext cx="7704856" cy="400110"/>
          </a:xfrm>
          <a:prstGeom prst="rect">
            <a:avLst/>
          </a:prstGeom>
          <a:noFill/>
        </p:spPr>
        <p:txBody>
          <a:bodyPr wrap="square" rtlCol="0">
            <a:spAutoFit/>
          </a:bodyPr>
          <a:lstStyle/>
          <a:p>
            <a:pPr algn="ctr"/>
            <a:r>
              <a:rPr lang="fr-FR" sz="2000" dirty="0" smtClean="0">
                <a:latin typeface="Lucida Handwriting" pitchFamily="66" charset="0"/>
              </a:rPr>
              <a:t>Par quels médias?</a:t>
            </a:r>
            <a:endParaRPr lang="fr-FR" sz="2000" dirty="0">
              <a:latin typeface="Lucida Handwriting" pitchFamily="66" charset="0"/>
            </a:endParaRPr>
          </a:p>
        </p:txBody>
      </p:sp>
      <p:pic>
        <p:nvPicPr>
          <p:cNvPr id="18434" name="Picture 2" descr="http://blog.cozic.fr/wp-content/uploads/2007/02/tribuweb_screenshot.jpg"/>
          <p:cNvPicPr>
            <a:picLocks noChangeAspect="1" noChangeArrowheads="1"/>
          </p:cNvPicPr>
          <p:nvPr/>
        </p:nvPicPr>
        <p:blipFill>
          <a:blip r:embed="rId2" cstate="print">
            <a:lum contrast="10000"/>
          </a:blip>
          <a:srcRect/>
          <a:stretch>
            <a:fillRect/>
          </a:stretch>
        </p:blipFill>
        <p:spPr bwMode="auto">
          <a:xfrm>
            <a:off x="3428992" y="4643446"/>
            <a:ext cx="2976560" cy="195602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611560" y="1671568"/>
            <a:ext cx="7704856" cy="400110"/>
          </a:xfrm>
          <a:prstGeom prst="rect">
            <a:avLst/>
          </a:prstGeom>
          <a:noFill/>
        </p:spPr>
        <p:txBody>
          <a:bodyPr wrap="square" rtlCol="0">
            <a:spAutoFit/>
          </a:bodyPr>
          <a:lstStyle/>
          <a:p>
            <a:pPr algn="ctr"/>
            <a:r>
              <a:rPr lang="fr-FR" sz="2000" dirty="0" smtClean="0">
                <a:latin typeface="Lucida Handwriting" pitchFamily="66" charset="0"/>
              </a:rPr>
              <a:t>L’Affichage</a:t>
            </a:r>
            <a:endParaRPr lang="fr-FR" sz="2000" dirty="0">
              <a:latin typeface="Lucida Handwriting" pitchFamily="66" charset="0"/>
            </a:endParaRPr>
          </a:p>
        </p:txBody>
      </p:sp>
      <p:sp>
        <p:nvSpPr>
          <p:cNvPr id="8" name="ZoneTexte 7"/>
          <p:cNvSpPr txBox="1"/>
          <p:nvPr/>
        </p:nvSpPr>
        <p:spPr>
          <a:xfrm>
            <a:off x="214282" y="2495504"/>
            <a:ext cx="9144000" cy="2862322"/>
          </a:xfrm>
          <a:prstGeom prst="rect">
            <a:avLst/>
          </a:prstGeom>
          <a:noFill/>
        </p:spPr>
        <p:txBody>
          <a:bodyPr wrap="square" rtlCol="0">
            <a:spAutoFit/>
          </a:bodyPr>
          <a:lstStyle/>
          <a:p>
            <a:pPr algn="just"/>
            <a:r>
              <a:rPr lang="fr-FR" sz="2000" dirty="0" smtClean="0"/>
              <a:t>L’affichage joue un rôle important  pour influencer la famille. En effet, il joue beaucoup sur le visuel, les couleurs afin d’attirer l’attention et susciter l’intérêt.</a:t>
            </a:r>
          </a:p>
          <a:p>
            <a:pPr algn="just"/>
            <a:endParaRPr lang="fr-FR" sz="2000" dirty="0" smtClean="0"/>
          </a:p>
          <a:p>
            <a:pPr algn="just"/>
            <a:r>
              <a:rPr lang="fr-FR" sz="2000" dirty="0" smtClean="0"/>
              <a:t>La marque de chaussures Eram, représente sur ses affiches publicitaires des portraits de familles différentes. Eram représente des familles recomposées, des familles monoparentales et des familles parentales. Le message véhiculé par la marque est un message de tolérance, de partage dont le slogan est « la famille c’est sacré ». En véhiculant ce message, Eram cherche à toucher toutes les familles en proposant des chaussures à toutes.</a:t>
            </a:r>
          </a:p>
        </p:txBody>
      </p:sp>
      <p:pic>
        <p:nvPicPr>
          <p:cNvPr id="7" name="Image 6" descr="eram1.jpg"/>
          <p:cNvPicPr>
            <a:picLocks noChangeAspect="1"/>
          </p:cNvPicPr>
          <p:nvPr/>
        </p:nvPicPr>
        <p:blipFill>
          <a:blip r:embed="rId2" cstate="print"/>
          <a:stretch>
            <a:fillRect/>
          </a:stretch>
        </p:blipFill>
        <p:spPr>
          <a:xfrm>
            <a:off x="214282" y="714356"/>
            <a:ext cx="1645542" cy="1728192"/>
          </a:xfrm>
          <a:prstGeom prst="roundRect">
            <a:avLst/>
          </a:prstGeom>
          <a:ln>
            <a:noFill/>
          </a:ln>
          <a:effectLst>
            <a:outerShdw blurRad="292100" dist="139700" dir="2700000" algn="tl" rotWithShape="0">
              <a:srgbClr val="333333">
                <a:alpha val="65000"/>
              </a:srgbClr>
            </a:outerShdw>
          </a:effectLst>
        </p:spPr>
      </p:pic>
      <p:pic>
        <p:nvPicPr>
          <p:cNvPr id="9" name="Image 8" descr="eram3.jpg"/>
          <p:cNvPicPr>
            <a:picLocks noChangeAspect="1"/>
          </p:cNvPicPr>
          <p:nvPr/>
        </p:nvPicPr>
        <p:blipFill>
          <a:blip r:embed="rId3" cstate="print"/>
          <a:stretch>
            <a:fillRect/>
          </a:stretch>
        </p:blipFill>
        <p:spPr>
          <a:xfrm>
            <a:off x="7786490" y="642918"/>
            <a:ext cx="1357510" cy="1705372"/>
          </a:xfrm>
          <a:prstGeom prst="roundRect">
            <a:avLst/>
          </a:prstGeom>
          <a:ln>
            <a:noFill/>
          </a:ln>
          <a:effectLst>
            <a:outerShdw blurRad="292100" dist="139700" dir="2700000" algn="tl" rotWithShape="0">
              <a:srgbClr val="333333">
                <a:alpha val="65000"/>
              </a:srgbClr>
            </a:outerShdw>
          </a:effectLst>
        </p:spPr>
      </p:pic>
      <p:sp>
        <p:nvSpPr>
          <p:cNvPr id="10" name="ZoneTexte 9"/>
          <p:cNvSpPr txBox="1"/>
          <p:nvPr/>
        </p:nvSpPr>
        <p:spPr>
          <a:xfrm>
            <a:off x="1142976" y="415333"/>
            <a:ext cx="7488832"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communiquer?</a:t>
            </a:r>
            <a:endParaRPr lang="fr-FR" sz="3200" dirty="0">
              <a:solidFill>
                <a:srgbClr val="FF5A33"/>
              </a:solidFill>
              <a:latin typeface="Lucida Handwriting" pitchFamily="66" charset="0"/>
            </a:endParaRPr>
          </a:p>
        </p:txBody>
      </p:sp>
      <p:sp>
        <p:nvSpPr>
          <p:cNvPr id="11" name="ZoneTexte 10"/>
          <p:cNvSpPr txBox="1"/>
          <p:nvPr/>
        </p:nvSpPr>
        <p:spPr>
          <a:xfrm>
            <a:off x="939110" y="1000108"/>
            <a:ext cx="7704856" cy="400110"/>
          </a:xfrm>
          <a:prstGeom prst="rect">
            <a:avLst/>
          </a:prstGeom>
          <a:noFill/>
        </p:spPr>
        <p:txBody>
          <a:bodyPr wrap="square" rtlCol="0">
            <a:spAutoFit/>
          </a:bodyPr>
          <a:lstStyle/>
          <a:p>
            <a:pPr algn="ctr"/>
            <a:r>
              <a:rPr lang="fr-FR" sz="2000" dirty="0" smtClean="0">
                <a:latin typeface="Lucida Handwriting" pitchFamily="66" charset="0"/>
              </a:rPr>
              <a:t>Par quels médias?</a:t>
            </a:r>
            <a:endParaRPr lang="fr-FR" sz="2000" dirty="0">
              <a:latin typeface="Lucida Handwriting"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23528" y="1772816"/>
            <a:ext cx="7920880" cy="400110"/>
          </a:xfrm>
          <a:prstGeom prst="rect">
            <a:avLst/>
          </a:prstGeom>
          <a:noFill/>
        </p:spPr>
        <p:txBody>
          <a:bodyPr wrap="square" rtlCol="0">
            <a:spAutoFit/>
          </a:bodyPr>
          <a:lstStyle/>
          <a:p>
            <a:pPr algn="ctr"/>
            <a:r>
              <a:rPr lang="fr-FR" sz="2000" dirty="0" smtClean="0">
                <a:latin typeface="Lucida Handwriting" pitchFamily="66" charset="0"/>
              </a:rPr>
              <a:t>La radio</a:t>
            </a:r>
            <a:endParaRPr lang="fr-FR" sz="2000" dirty="0">
              <a:latin typeface="Lucida Handwriting" pitchFamily="66" charset="0"/>
            </a:endParaRPr>
          </a:p>
        </p:txBody>
      </p:sp>
      <p:sp>
        <p:nvSpPr>
          <p:cNvPr id="7" name="ZoneTexte 6"/>
          <p:cNvSpPr txBox="1"/>
          <p:nvPr/>
        </p:nvSpPr>
        <p:spPr>
          <a:xfrm>
            <a:off x="467544" y="2285992"/>
            <a:ext cx="8280920" cy="2862322"/>
          </a:xfrm>
          <a:prstGeom prst="rect">
            <a:avLst/>
          </a:prstGeom>
          <a:noFill/>
        </p:spPr>
        <p:txBody>
          <a:bodyPr wrap="square" rtlCol="0">
            <a:spAutoFit/>
          </a:bodyPr>
          <a:lstStyle/>
          <a:p>
            <a:pPr algn="just"/>
            <a:r>
              <a:rPr lang="fr-FR" sz="2000" dirty="0" smtClean="0"/>
              <a:t>Majoritairement, les jeunes écoutent des stations radio musicales telles que : FUN RADIO, NRJ, VIRGIN radio.</a:t>
            </a:r>
          </a:p>
          <a:p>
            <a:pPr algn="just"/>
            <a:endParaRPr lang="fr-FR" sz="2000" dirty="0" smtClean="0"/>
          </a:p>
          <a:p>
            <a:pPr algn="just"/>
            <a:r>
              <a:rPr lang="fr-FR" sz="2000" dirty="0" smtClean="0"/>
              <a:t>Les parents, eux, écoutent des stations radio d’informations tels que : France BLEU, EUROPE 2.</a:t>
            </a:r>
          </a:p>
          <a:p>
            <a:pPr algn="just"/>
            <a:endParaRPr lang="fr-FR" sz="2000" dirty="0" smtClean="0"/>
          </a:p>
          <a:p>
            <a:pPr algn="just"/>
            <a:r>
              <a:rPr lang="fr-FR" sz="2000" dirty="0" smtClean="0"/>
              <a:t> Ces radios véhiculent à longueur de journée des messages publicitaires incitant les jeunes et les parents à consommer certains produits. Cela nous permet, via différentes radios, de toucher tous les membres de la famille.</a:t>
            </a:r>
            <a:endParaRPr lang="fr-FR" sz="2000" dirty="0"/>
          </a:p>
        </p:txBody>
      </p:sp>
      <p:pic>
        <p:nvPicPr>
          <p:cNvPr id="8" name="Image 7" descr="radio jeunes.jpg"/>
          <p:cNvPicPr>
            <a:picLocks noChangeAspect="1"/>
          </p:cNvPicPr>
          <p:nvPr/>
        </p:nvPicPr>
        <p:blipFill>
          <a:blip r:embed="rId2" cstate="print"/>
          <a:stretch>
            <a:fillRect/>
          </a:stretch>
        </p:blipFill>
        <p:spPr>
          <a:xfrm>
            <a:off x="6444208" y="5454402"/>
            <a:ext cx="1685156" cy="1403598"/>
          </a:xfrm>
          <a:prstGeom prst="rect">
            <a:avLst/>
          </a:prstGeom>
          <a:ln>
            <a:noFill/>
          </a:ln>
          <a:effectLst>
            <a:softEdge rad="112500"/>
          </a:effectLst>
        </p:spPr>
      </p:pic>
      <p:pic>
        <p:nvPicPr>
          <p:cNvPr id="9" name="Image 8" descr="europe2.jpg"/>
          <p:cNvPicPr>
            <a:picLocks noChangeAspect="1"/>
          </p:cNvPicPr>
          <p:nvPr/>
        </p:nvPicPr>
        <p:blipFill>
          <a:blip r:embed="rId3" cstate="print"/>
          <a:stretch>
            <a:fillRect/>
          </a:stretch>
        </p:blipFill>
        <p:spPr>
          <a:xfrm>
            <a:off x="467544" y="5517232"/>
            <a:ext cx="1647626" cy="1340768"/>
          </a:xfrm>
          <a:prstGeom prst="rect">
            <a:avLst/>
          </a:prstGeom>
          <a:ln>
            <a:noFill/>
          </a:ln>
          <a:effectLst>
            <a:softEdge rad="112500"/>
          </a:effectLst>
        </p:spPr>
      </p:pic>
      <p:pic>
        <p:nvPicPr>
          <p:cNvPr id="10" name="Image 9" descr="france inter.jpg"/>
          <p:cNvPicPr>
            <a:picLocks noChangeAspect="1"/>
          </p:cNvPicPr>
          <p:nvPr/>
        </p:nvPicPr>
        <p:blipFill>
          <a:blip r:embed="rId4" cstate="print"/>
          <a:stretch>
            <a:fillRect/>
          </a:stretch>
        </p:blipFill>
        <p:spPr>
          <a:xfrm>
            <a:off x="6732240" y="404665"/>
            <a:ext cx="1783085" cy="1800200"/>
          </a:xfrm>
          <a:prstGeom prst="rect">
            <a:avLst/>
          </a:prstGeom>
          <a:ln>
            <a:noFill/>
          </a:ln>
          <a:effectLst>
            <a:softEdge rad="112500"/>
          </a:effectLst>
        </p:spPr>
      </p:pic>
      <p:sp>
        <p:nvSpPr>
          <p:cNvPr id="11" name="ZoneTexte 10"/>
          <p:cNvSpPr txBox="1"/>
          <p:nvPr/>
        </p:nvSpPr>
        <p:spPr>
          <a:xfrm>
            <a:off x="1142976" y="415333"/>
            <a:ext cx="7488832"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communiquer?</a:t>
            </a:r>
            <a:endParaRPr lang="fr-FR" sz="3200" dirty="0">
              <a:solidFill>
                <a:srgbClr val="FF5A33"/>
              </a:solidFill>
              <a:latin typeface="Lucida Handwriting" pitchFamily="66" charset="0"/>
            </a:endParaRPr>
          </a:p>
        </p:txBody>
      </p:sp>
      <p:sp>
        <p:nvSpPr>
          <p:cNvPr id="12" name="ZoneTexte 11"/>
          <p:cNvSpPr txBox="1"/>
          <p:nvPr/>
        </p:nvSpPr>
        <p:spPr>
          <a:xfrm>
            <a:off x="939110" y="1000108"/>
            <a:ext cx="7704856" cy="400110"/>
          </a:xfrm>
          <a:prstGeom prst="rect">
            <a:avLst/>
          </a:prstGeom>
          <a:noFill/>
        </p:spPr>
        <p:txBody>
          <a:bodyPr wrap="square" rtlCol="0">
            <a:spAutoFit/>
          </a:bodyPr>
          <a:lstStyle/>
          <a:p>
            <a:pPr algn="ctr"/>
            <a:r>
              <a:rPr lang="fr-FR" sz="2000" dirty="0" smtClean="0">
                <a:latin typeface="Lucida Handwriting" pitchFamily="66" charset="0"/>
              </a:rPr>
              <a:t>Par quels médias?</a:t>
            </a:r>
            <a:endParaRPr lang="fr-FR" sz="2000" dirty="0">
              <a:latin typeface="Lucida Handwriting"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725936" y="1428736"/>
            <a:ext cx="7560840" cy="400110"/>
          </a:xfrm>
          <a:prstGeom prst="rect">
            <a:avLst/>
          </a:prstGeom>
          <a:noFill/>
        </p:spPr>
        <p:txBody>
          <a:bodyPr wrap="square" rtlCol="0">
            <a:spAutoFit/>
          </a:bodyPr>
          <a:lstStyle/>
          <a:p>
            <a:pPr algn="ctr"/>
            <a:r>
              <a:rPr lang="fr-FR" sz="2000" dirty="0" smtClean="0">
                <a:latin typeface="Lucida Handwriting" pitchFamily="66" charset="0"/>
              </a:rPr>
              <a:t>La presse</a:t>
            </a:r>
            <a:endParaRPr lang="fr-FR" sz="2000" dirty="0">
              <a:latin typeface="Lucida Handwriting" pitchFamily="66" charset="0"/>
            </a:endParaRPr>
          </a:p>
        </p:txBody>
      </p:sp>
      <p:sp>
        <p:nvSpPr>
          <p:cNvPr id="7" name="ZoneTexte 6"/>
          <p:cNvSpPr txBox="1"/>
          <p:nvPr/>
        </p:nvSpPr>
        <p:spPr>
          <a:xfrm>
            <a:off x="500034" y="2143678"/>
            <a:ext cx="8572560" cy="3785652"/>
          </a:xfrm>
          <a:prstGeom prst="rect">
            <a:avLst/>
          </a:prstGeom>
          <a:noFill/>
        </p:spPr>
        <p:txBody>
          <a:bodyPr wrap="square" rtlCol="0">
            <a:spAutoFit/>
          </a:bodyPr>
          <a:lstStyle/>
          <a:p>
            <a:pPr algn="just"/>
            <a:r>
              <a:rPr lang="fr-FR" sz="2000" dirty="0" smtClean="0"/>
              <a:t>Nous pouvons également toucher l’ensemble de la famille grâce à la presse. Etant donné que ceux-ci s’influencent entre eux, il peut être intéressant de tous pouvoir les aborder.</a:t>
            </a:r>
          </a:p>
          <a:p>
            <a:pPr algn="just"/>
            <a:endParaRPr lang="fr-FR" sz="2000" dirty="0" smtClean="0"/>
          </a:p>
          <a:p>
            <a:pPr algn="just"/>
            <a:r>
              <a:rPr lang="fr-FR" sz="2000" dirty="0" smtClean="0"/>
              <a:t>Quelques exemples :</a:t>
            </a:r>
          </a:p>
          <a:p>
            <a:pPr algn="just">
              <a:buClr>
                <a:srgbClr val="FF5A33"/>
              </a:buClr>
              <a:buFont typeface="Arial" pitchFamily="34" charset="0"/>
              <a:buChar char="•"/>
            </a:pPr>
            <a:r>
              <a:rPr lang="fr-FR" sz="2000" dirty="0" smtClean="0"/>
              <a:t>Enfants : Le journal de Mickey, </a:t>
            </a:r>
            <a:r>
              <a:rPr lang="fr-FR" sz="2000" dirty="0" err="1" smtClean="0"/>
              <a:t>Witch</a:t>
            </a:r>
            <a:r>
              <a:rPr lang="fr-FR" sz="2000" dirty="0" smtClean="0"/>
              <a:t> </a:t>
            </a:r>
            <a:r>
              <a:rPr lang="fr-FR" sz="2000" dirty="0" err="1" smtClean="0"/>
              <a:t>Mag</a:t>
            </a:r>
            <a:r>
              <a:rPr lang="fr-FR" sz="2000" dirty="0" smtClean="0"/>
              <a:t>, Pomme d’Api…</a:t>
            </a:r>
          </a:p>
          <a:p>
            <a:pPr algn="just">
              <a:buClr>
                <a:srgbClr val="FF5A33"/>
              </a:buClr>
              <a:buFont typeface="Arial" pitchFamily="34" charset="0"/>
              <a:buChar char="•"/>
            </a:pPr>
            <a:r>
              <a:rPr lang="fr-FR" sz="2000" dirty="0" smtClean="0"/>
              <a:t>Jeunes : Public, </a:t>
            </a:r>
            <a:r>
              <a:rPr lang="fr-FR" sz="2000" dirty="0" err="1" smtClean="0"/>
              <a:t>Closer</a:t>
            </a:r>
            <a:r>
              <a:rPr lang="fr-FR" sz="2000" dirty="0" smtClean="0"/>
              <a:t>, …</a:t>
            </a:r>
          </a:p>
          <a:p>
            <a:pPr algn="just">
              <a:buClr>
                <a:srgbClr val="FF5A33"/>
              </a:buClr>
              <a:buFont typeface="Arial" pitchFamily="34" charset="0"/>
              <a:buChar char="•"/>
            </a:pPr>
            <a:r>
              <a:rPr lang="fr-FR" sz="2000" dirty="0" smtClean="0"/>
              <a:t>Femmes : Femme Actuelle, Femina, …</a:t>
            </a:r>
          </a:p>
          <a:p>
            <a:pPr algn="just">
              <a:buClr>
                <a:srgbClr val="FF5A33"/>
              </a:buClr>
              <a:buFont typeface="Arial" pitchFamily="34" charset="0"/>
              <a:buChar char="•"/>
            </a:pPr>
            <a:r>
              <a:rPr lang="fr-FR" sz="2000" dirty="0" smtClean="0"/>
              <a:t>Hommes : L’équipe, GQ, …</a:t>
            </a:r>
          </a:p>
          <a:p>
            <a:pPr algn="just"/>
            <a:endParaRPr lang="fr-FR" sz="2000" dirty="0" smtClean="0"/>
          </a:p>
          <a:p>
            <a:pPr algn="just"/>
            <a:r>
              <a:rPr lang="fr-FR" sz="2000" dirty="0" smtClean="0"/>
              <a:t>Il y a aussi évidemment le journal qui permet de toucher toute la famille à la fois (excepté les plus jeunes enfants).</a:t>
            </a:r>
          </a:p>
        </p:txBody>
      </p:sp>
      <p:sp>
        <p:nvSpPr>
          <p:cNvPr id="8" name="ZoneTexte 7"/>
          <p:cNvSpPr txBox="1"/>
          <p:nvPr/>
        </p:nvSpPr>
        <p:spPr>
          <a:xfrm>
            <a:off x="1142976" y="415333"/>
            <a:ext cx="7488832"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communiquer?</a:t>
            </a:r>
            <a:endParaRPr lang="fr-FR" sz="3200" dirty="0">
              <a:solidFill>
                <a:srgbClr val="FF5A33"/>
              </a:solidFill>
              <a:latin typeface="Lucida Handwriting" pitchFamily="66" charset="0"/>
            </a:endParaRPr>
          </a:p>
        </p:txBody>
      </p:sp>
      <p:sp>
        <p:nvSpPr>
          <p:cNvPr id="9" name="ZoneTexte 8"/>
          <p:cNvSpPr txBox="1"/>
          <p:nvPr/>
        </p:nvSpPr>
        <p:spPr>
          <a:xfrm>
            <a:off x="939110" y="1000108"/>
            <a:ext cx="7704856" cy="400110"/>
          </a:xfrm>
          <a:prstGeom prst="rect">
            <a:avLst/>
          </a:prstGeom>
          <a:noFill/>
        </p:spPr>
        <p:txBody>
          <a:bodyPr wrap="square" rtlCol="0">
            <a:spAutoFit/>
          </a:bodyPr>
          <a:lstStyle/>
          <a:p>
            <a:pPr algn="ctr"/>
            <a:r>
              <a:rPr lang="fr-FR" sz="2000" dirty="0" smtClean="0">
                <a:latin typeface="Lucida Handwriting" pitchFamily="66" charset="0"/>
              </a:rPr>
              <a:t>Par quels médias?</a:t>
            </a:r>
            <a:endParaRPr lang="fr-FR" sz="2000" dirty="0">
              <a:latin typeface="Lucida Handwriting"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1844824"/>
            <a:ext cx="8892480" cy="400110"/>
          </a:xfrm>
          <a:prstGeom prst="rect">
            <a:avLst/>
          </a:prstGeom>
          <a:noFill/>
        </p:spPr>
        <p:txBody>
          <a:bodyPr wrap="square" rtlCol="0">
            <a:spAutoFit/>
          </a:bodyPr>
          <a:lstStyle/>
          <a:p>
            <a:pPr algn="ctr"/>
            <a:r>
              <a:rPr lang="fr-FR" sz="2000" dirty="0" smtClean="0">
                <a:latin typeface="Lucida Handwriting" pitchFamily="66" charset="0"/>
              </a:rPr>
              <a:t>Les supports papiers</a:t>
            </a:r>
            <a:endParaRPr lang="fr-FR" sz="2000" dirty="0">
              <a:latin typeface="Lucida Handwriting" pitchFamily="66" charset="0"/>
            </a:endParaRPr>
          </a:p>
        </p:txBody>
      </p:sp>
      <p:sp>
        <p:nvSpPr>
          <p:cNvPr id="7" name="ZoneTexte 6"/>
          <p:cNvSpPr txBox="1"/>
          <p:nvPr/>
        </p:nvSpPr>
        <p:spPr>
          <a:xfrm>
            <a:off x="575080" y="2500306"/>
            <a:ext cx="8568952" cy="1631216"/>
          </a:xfrm>
          <a:prstGeom prst="rect">
            <a:avLst/>
          </a:prstGeom>
          <a:noFill/>
        </p:spPr>
        <p:txBody>
          <a:bodyPr wrap="square" rtlCol="0">
            <a:spAutoFit/>
          </a:bodyPr>
          <a:lstStyle/>
          <a:p>
            <a:pPr algn="just"/>
            <a:endParaRPr lang="fr-FR" sz="2000" dirty="0" smtClean="0"/>
          </a:p>
          <a:p>
            <a:pPr algn="just"/>
            <a:r>
              <a:rPr lang="fr-FR" sz="2000" dirty="0" smtClean="0"/>
              <a:t>Les familles reçoivent  constamment des prospectus et des magasines dans leur boite aux lettres. Ces prospectus proposent des produits pour toute la famille, des produits en lots, des produits de grande quantité à des prix attractifs car ils sont souvent en promotion.</a:t>
            </a:r>
            <a:endParaRPr lang="fr-FR" sz="2000" dirty="0"/>
          </a:p>
        </p:txBody>
      </p:sp>
      <p:pic>
        <p:nvPicPr>
          <p:cNvPr id="8" name="Image 7" descr="prospec.jpg"/>
          <p:cNvPicPr>
            <a:picLocks noChangeAspect="1"/>
          </p:cNvPicPr>
          <p:nvPr/>
        </p:nvPicPr>
        <p:blipFill>
          <a:blip r:embed="rId2" cstate="print"/>
          <a:stretch>
            <a:fillRect/>
          </a:stretch>
        </p:blipFill>
        <p:spPr>
          <a:xfrm>
            <a:off x="7037094" y="4765945"/>
            <a:ext cx="1678310" cy="1806327"/>
          </a:xfrm>
          <a:prstGeom prst="roundRect">
            <a:avLst/>
          </a:prstGeom>
          <a:ln>
            <a:noFill/>
          </a:ln>
          <a:effectLst>
            <a:outerShdw blurRad="292100" dist="139700" dir="2700000" algn="tl" rotWithShape="0">
              <a:srgbClr val="333333">
                <a:alpha val="65000"/>
              </a:srgbClr>
            </a:outerShdw>
          </a:effectLst>
        </p:spPr>
      </p:pic>
      <p:pic>
        <p:nvPicPr>
          <p:cNvPr id="9" name="Image 8" descr="prospectus.jpg"/>
          <p:cNvPicPr>
            <a:picLocks noChangeAspect="1"/>
          </p:cNvPicPr>
          <p:nvPr/>
        </p:nvPicPr>
        <p:blipFill>
          <a:blip r:embed="rId3" cstate="print"/>
          <a:stretch>
            <a:fillRect/>
          </a:stretch>
        </p:blipFill>
        <p:spPr>
          <a:xfrm>
            <a:off x="357158" y="785794"/>
            <a:ext cx="1584176" cy="1791072"/>
          </a:xfrm>
          <a:prstGeom prst="roundRect">
            <a:avLst/>
          </a:prstGeom>
          <a:ln>
            <a:noFill/>
          </a:ln>
          <a:effectLst>
            <a:outerShdw blurRad="292100" dist="139700" dir="2700000" algn="tl" rotWithShape="0">
              <a:srgbClr val="333333">
                <a:alpha val="65000"/>
              </a:srgbClr>
            </a:outerShdw>
          </a:effectLst>
        </p:spPr>
      </p:pic>
      <p:sp>
        <p:nvSpPr>
          <p:cNvPr id="10" name="ZoneTexte 9"/>
          <p:cNvSpPr txBox="1"/>
          <p:nvPr/>
        </p:nvSpPr>
        <p:spPr>
          <a:xfrm>
            <a:off x="1142976" y="415333"/>
            <a:ext cx="7488832"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communiquer?</a:t>
            </a:r>
            <a:endParaRPr lang="fr-FR" sz="3200" dirty="0">
              <a:solidFill>
                <a:srgbClr val="FF5A33"/>
              </a:solidFill>
              <a:latin typeface="Lucida Handwriting" pitchFamily="66" charset="0"/>
            </a:endParaRPr>
          </a:p>
        </p:txBody>
      </p:sp>
      <p:sp>
        <p:nvSpPr>
          <p:cNvPr id="11" name="ZoneTexte 10"/>
          <p:cNvSpPr txBox="1"/>
          <p:nvPr/>
        </p:nvSpPr>
        <p:spPr>
          <a:xfrm>
            <a:off x="939110" y="1000108"/>
            <a:ext cx="7704856" cy="400110"/>
          </a:xfrm>
          <a:prstGeom prst="rect">
            <a:avLst/>
          </a:prstGeom>
          <a:noFill/>
        </p:spPr>
        <p:txBody>
          <a:bodyPr wrap="square" rtlCol="0">
            <a:spAutoFit/>
          </a:bodyPr>
          <a:lstStyle/>
          <a:p>
            <a:pPr algn="ctr"/>
            <a:r>
              <a:rPr lang="fr-FR" sz="2000" dirty="0" smtClean="0">
                <a:latin typeface="Lucida Handwriting" pitchFamily="66" charset="0"/>
              </a:rPr>
              <a:t>Par quels médias?</a:t>
            </a:r>
            <a:endParaRPr lang="fr-FR" sz="2000" dirty="0">
              <a:latin typeface="Lucida Handwriting"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1124744"/>
            <a:ext cx="7776864" cy="400110"/>
          </a:xfrm>
          <a:prstGeom prst="rect">
            <a:avLst/>
          </a:prstGeom>
          <a:noFill/>
        </p:spPr>
        <p:txBody>
          <a:bodyPr wrap="square" rtlCol="0">
            <a:spAutoFit/>
          </a:bodyPr>
          <a:lstStyle/>
          <a:p>
            <a:pPr algn="ctr"/>
            <a:r>
              <a:rPr lang="fr-FR" sz="2000" dirty="0" smtClean="0">
                <a:latin typeface="Lucida Handwriting" pitchFamily="66" charset="0"/>
              </a:rPr>
              <a:t>Les  Moteurs</a:t>
            </a:r>
            <a:endParaRPr lang="fr-FR" sz="2000" dirty="0">
              <a:latin typeface="Lucida Handwriting" pitchFamily="66" charset="0"/>
            </a:endParaRPr>
          </a:p>
        </p:txBody>
      </p:sp>
      <p:sp>
        <p:nvSpPr>
          <p:cNvPr id="6" name="ZoneTexte 5"/>
          <p:cNvSpPr txBox="1"/>
          <p:nvPr/>
        </p:nvSpPr>
        <p:spPr>
          <a:xfrm>
            <a:off x="467544" y="1844824"/>
            <a:ext cx="7848872" cy="400110"/>
          </a:xfrm>
          <a:prstGeom prst="rect">
            <a:avLst/>
          </a:prstGeom>
          <a:noFill/>
        </p:spPr>
        <p:txBody>
          <a:bodyPr wrap="square" rtlCol="0">
            <a:spAutoFit/>
          </a:bodyPr>
          <a:lstStyle/>
          <a:p>
            <a:pPr algn="ctr"/>
            <a:r>
              <a:rPr lang="fr-FR" sz="2000" dirty="0" smtClean="0">
                <a:latin typeface="Lucida Handwriting" pitchFamily="66" charset="0"/>
              </a:rPr>
              <a:t>Promotions Prix/Produits</a:t>
            </a:r>
            <a:endParaRPr lang="fr-FR" sz="2000" dirty="0">
              <a:latin typeface="Lucida Handwriting" pitchFamily="66" charset="0"/>
            </a:endParaRPr>
          </a:p>
        </p:txBody>
      </p:sp>
      <p:sp>
        <p:nvSpPr>
          <p:cNvPr id="7" name="ZoneTexte 6"/>
          <p:cNvSpPr txBox="1"/>
          <p:nvPr/>
        </p:nvSpPr>
        <p:spPr>
          <a:xfrm>
            <a:off x="395536" y="2564904"/>
            <a:ext cx="8424936" cy="3785652"/>
          </a:xfrm>
          <a:prstGeom prst="rect">
            <a:avLst/>
          </a:prstGeom>
          <a:noFill/>
        </p:spPr>
        <p:txBody>
          <a:bodyPr wrap="square" rtlCol="0">
            <a:spAutoFit/>
          </a:bodyPr>
          <a:lstStyle/>
          <a:p>
            <a:pPr algn="just"/>
            <a:r>
              <a:rPr lang="fr-FR" sz="2000" dirty="0" smtClean="0"/>
              <a:t>Les promotions et les prix bas attirent beaucoup les familles. C’est pourquoi, de nombreux magasins font en sorte de s’adapter à tous. Casino, après avoir baissé les prix de ses produits à marque propre, va  proposer à la rentrée sa campagne de promotions basée sur les lots virtuels c’est-à-dire trois produits seront offerts après l’achat de deux produits.</a:t>
            </a:r>
          </a:p>
          <a:p>
            <a:pPr algn="just"/>
            <a:endParaRPr lang="fr-FR" sz="2000" dirty="0" smtClean="0"/>
          </a:p>
          <a:p>
            <a:pPr algn="just"/>
            <a:r>
              <a:rPr lang="fr-FR" sz="2000" dirty="0" smtClean="0"/>
              <a:t>De plus, La Halle Vêtements offre 5 % de réduction sur ses vêtements enfants aux familles qui ont au moins 3 enfants. </a:t>
            </a:r>
            <a:r>
              <a:rPr lang="fr-FR" sz="2000" dirty="0" err="1" smtClean="0"/>
              <a:t>Kiabi</a:t>
            </a:r>
            <a:r>
              <a:rPr lang="fr-FR" sz="2000" dirty="0" smtClean="0"/>
              <a:t> offre un chèque cadeau de 60 EUR à la naissance de triplés et propose une remise de 10 % aux porteurs de sa carte de fidélité qui ont au moins 3 enfants. </a:t>
            </a:r>
          </a:p>
          <a:p>
            <a:pPr algn="just"/>
            <a:r>
              <a:rPr lang="fr-FR" sz="2000" dirty="0" smtClean="0"/>
              <a:t>Les soldes également jouent un rôle de moteur et encouragent les familles à acheter. </a:t>
            </a:r>
            <a:endParaRPr lang="fr-FR" sz="2000" dirty="0"/>
          </a:p>
        </p:txBody>
      </p:sp>
      <p:pic>
        <p:nvPicPr>
          <p:cNvPr id="8" name="Image 7" descr="remise.jpg"/>
          <p:cNvPicPr>
            <a:picLocks noChangeAspect="1"/>
          </p:cNvPicPr>
          <p:nvPr/>
        </p:nvPicPr>
        <p:blipFill>
          <a:blip r:embed="rId2" cstate="print"/>
          <a:stretch>
            <a:fillRect/>
          </a:stretch>
        </p:blipFill>
        <p:spPr>
          <a:xfrm>
            <a:off x="167999" y="735740"/>
            <a:ext cx="1872208" cy="1512168"/>
          </a:xfrm>
          <a:prstGeom prst="rect">
            <a:avLst/>
          </a:prstGeom>
          <a:ln>
            <a:noFill/>
          </a:ln>
          <a:effectLst>
            <a:softEdge rad="112500"/>
          </a:effectLst>
        </p:spPr>
      </p:pic>
      <p:pic>
        <p:nvPicPr>
          <p:cNvPr id="9" name="Image 8" descr="reduc.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358082" y="857232"/>
            <a:ext cx="2042864" cy="1512168"/>
          </a:xfrm>
          <a:prstGeom prst="rect">
            <a:avLst/>
          </a:prstGeom>
          <a:ln>
            <a:noFill/>
          </a:ln>
          <a:effectLst>
            <a:outerShdw blurRad="292100" dist="139700" dir="2700000" algn="tl" rotWithShape="0">
              <a:srgbClr val="333333">
                <a:alpha val="65000"/>
              </a:srgbClr>
            </a:outerShdw>
          </a:effectLst>
        </p:spPr>
      </p:pic>
      <p:sp>
        <p:nvSpPr>
          <p:cNvPr id="10" name="Sous-titre 2"/>
          <p:cNvSpPr>
            <a:spLocks noGrp="1"/>
          </p:cNvSpPr>
          <p:nvPr>
            <p:ph type="subTitle" idx="1"/>
          </p:nvPr>
        </p:nvSpPr>
        <p:spPr>
          <a:xfrm>
            <a:off x="1571604" y="500042"/>
            <a:ext cx="6400800" cy="642942"/>
          </a:xfrm>
        </p:spPr>
        <p:txBody>
          <a:bodyPr>
            <a:normAutofit/>
          </a:bodyPr>
          <a:lstStyle/>
          <a:p>
            <a:r>
              <a:rPr lang="fr-FR" dirty="0" smtClean="0">
                <a:solidFill>
                  <a:srgbClr val="FF5A33"/>
                </a:solidFill>
                <a:latin typeface="Lucida Handwriting" pitchFamily="66" charset="0"/>
              </a:rPr>
              <a:t>Comment les toucher?</a:t>
            </a:r>
            <a:endParaRPr lang="fr-FR" dirty="0">
              <a:solidFill>
                <a:srgbClr val="FF5A33"/>
              </a:solidFill>
              <a:latin typeface="Lucida Handwriting"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85720" y="1000108"/>
            <a:ext cx="8676456" cy="400110"/>
          </a:xfrm>
          <a:prstGeom prst="rect">
            <a:avLst/>
          </a:prstGeom>
          <a:noFill/>
        </p:spPr>
        <p:txBody>
          <a:bodyPr wrap="square" rtlCol="0">
            <a:spAutoFit/>
          </a:bodyPr>
          <a:lstStyle/>
          <a:p>
            <a:pPr algn="ctr"/>
            <a:r>
              <a:rPr lang="fr-FR" sz="2000" dirty="0" smtClean="0">
                <a:latin typeface="Lucida Handwriting" pitchFamily="66" charset="0"/>
              </a:rPr>
              <a:t>Quels messages faire passer?</a:t>
            </a:r>
            <a:endParaRPr lang="fr-FR" sz="2000" dirty="0">
              <a:latin typeface="Lucida Handwriting" pitchFamily="66" charset="0"/>
            </a:endParaRPr>
          </a:p>
        </p:txBody>
      </p:sp>
      <p:sp>
        <p:nvSpPr>
          <p:cNvPr id="6" name="ZoneTexte 5"/>
          <p:cNvSpPr txBox="1"/>
          <p:nvPr/>
        </p:nvSpPr>
        <p:spPr>
          <a:xfrm>
            <a:off x="357222" y="1772816"/>
            <a:ext cx="8786810" cy="4524315"/>
          </a:xfrm>
          <a:prstGeom prst="rect">
            <a:avLst/>
          </a:prstGeom>
          <a:noFill/>
        </p:spPr>
        <p:txBody>
          <a:bodyPr wrap="square" rtlCol="0">
            <a:spAutoFit/>
          </a:bodyPr>
          <a:lstStyle/>
          <a:p>
            <a:pPr algn="just"/>
            <a:r>
              <a:rPr lang="fr-FR" dirty="0" smtClean="0"/>
              <a:t>Les publicités souhaitent reproduire le schéma familial. Les marques s’adaptent à toutes les familles et  à toutes les situations.</a:t>
            </a:r>
          </a:p>
          <a:p>
            <a:pPr algn="just"/>
            <a:r>
              <a:rPr lang="fr-FR" dirty="0" smtClean="0"/>
              <a:t>Actuellement, les enfants jouent un rôle important dans le processus d’achat. Les enfants influencent beaucoup les parents à acheter, ils jouent un rôle important, ils sont de plus en plus exigeants.</a:t>
            </a:r>
          </a:p>
          <a:p>
            <a:pPr algn="just"/>
            <a:r>
              <a:rPr lang="fr-FR" dirty="0" smtClean="0"/>
              <a:t>La marque </a:t>
            </a:r>
            <a:r>
              <a:rPr lang="fr-FR" dirty="0" err="1" smtClean="0"/>
              <a:t>Lactel</a:t>
            </a:r>
            <a:r>
              <a:rPr lang="fr-FR" dirty="0" smtClean="0"/>
              <a:t> représente un enfant roi. Dans son spot publicitaire on peut voir une petite fille demandant à son père d’où vient le lait bio. A la fin de son explication, par association d’idées, la chipie pointe le ventre de sa mère, enceinte, et s’exclame : « En tout cas, moi, je sais d’où il vient, lui ! ». Son père lui décoche un regard interrogateur.</a:t>
            </a:r>
          </a:p>
          <a:p>
            <a:pPr algn="just"/>
            <a:r>
              <a:rPr lang="fr-FR" dirty="0" smtClean="0"/>
              <a:t>Pour séduire et toucher les familles, les publicités cherchent à leur parler de leur quotidien.</a:t>
            </a:r>
          </a:p>
          <a:p>
            <a:pPr algn="just"/>
            <a:endParaRPr lang="fr-FR" dirty="0" smtClean="0"/>
          </a:p>
          <a:p>
            <a:pPr algn="just"/>
            <a:r>
              <a:rPr lang="fr-FR" dirty="0" smtClean="0"/>
              <a:t>Il existe également des jeux concours inventé par les marques. Par exemple QUESACK qui propose des diffuseurs pour huiles essentiels, a organisé un jeu concours sur le thème des 7 familles. Le but du jeu étant de regrouper le plus grand nombre de familles possible. Ce jeu a, contre toute attente, suscité l’intérêt de nombreux participant. Ainsi, le gagnant se verra offrir un repas au restaurant réunissant tous les membres de sa famille.</a:t>
            </a:r>
            <a:endParaRPr lang="fr-FR" dirty="0"/>
          </a:p>
        </p:txBody>
      </p:sp>
      <p:sp>
        <p:nvSpPr>
          <p:cNvPr id="7" name="ZoneTexte 6"/>
          <p:cNvSpPr txBox="1"/>
          <p:nvPr/>
        </p:nvSpPr>
        <p:spPr>
          <a:xfrm>
            <a:off x="1142976" y="415333"/>
            <a:ext cx="7488832"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communiquer?</a:t>
            </a:r>
            <a:endParaRPr lang="fr-FR" sz="3200" dirty="0">
              <a:solidFill>
                <a:srgbClr val="FF5A33"/>
              </a:solidFill>
              <a:latin typeface="Lucida Handwriting"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t>
            </a:r>
            <a:endParaRPr lang="fr-FR" dirty="0"/>
          </a:p>
        </p:txBody>
      </p:sp>
      <p:sp>
        <p:nvSpPr>
          <p:cNvPr id="3" name="Sous-titre 2"/>
          <p:cNvSpPr>
            <a:spLocks noGrp="1"/>
          </p:cNvSpPr>
          <p:nvPr>
            <p:ph type="subTitle" idx="1"/>
          </p:nvPr>
        </p:nvSpPr>
        <p:spPr>
          <a:xfrm>
            <a:off x="1857356" y="2428868"/>
            <a:ext cx="6400800" cy="642942"/>
          </a:xfrm>
        </p:spPr>
        <p:txBody>
          <a:bodyPr>
            <a:noAutofit/>
          </a:bodyPr>
          <a:lstStyle/>
          <a:p>
            <a:r>
              <a:rPr lang="fr-FR" sz="4400" dirty="0" smtClean="0">
                <a:solidFill>
                  <a:srgbClr val="FF5A33"/>
                </a:solidFill>
                <a:latin typeface="Lucida Handwriting" pitchFamily="66" charset="0"/>
              </a:rPr>
              <a:t>Comment fidéliser cette cible?</a:t>
            </a:r>
            <a:endParaRPr lang="fr-FR" sz="4400" dirty="0">
              <a:solidFill>
                <a:srgbClr val="FF5A33"/>
              </a:solidFill>
              <a:latin typeface="Lucida Handwriting" pitchFamily="66" charset="0"/>
            </a:endParaRPr>
          </a:p>
        </p:txBody>
      </p:sp>
      <p:sp>
        <p:nvSpPr>
          <p:cNvPr id="7" name="ZoneTexte 6"/>
          <p:cNvSpPr txBox="1"/>
          <p:nvPr/>
        </p:nvSpPr>
        <p:spPr>
          <a:xfrm>
            <a:off x="714348" y="1714488"/>
            <a:ext cx="7929618" cy="369332"/>
          </a:xfrm>
          <a:prstGeom prst="rect">
            <a:avLst/>
          </a:prstGeom>
          <a:noFill/>
        </p:spPr>
        <p:txBody>
          <a:bodyPr wrap="square" rtlCol="0">
            <a:spAutoFit/>
          </a:bodyPr>
          <a:lstStyle/>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979712" y="1000108"/>
            <a:ext cx="5328592" cy="400110"/>
          </a:xfrm>
          <a:prstGeom prst="rect">
            <a:avLst/>
          </a:prstGeom>
          <a:noFill/>
        </p:spPr>
        <p:txBody>
          <a:bodyPr wrap="square" rtlCol="0">
            <a:spAutoFit/>
          </a:bodyPr>
          <a:lstStyle/>
          <a:p>
            <a:pPr algn="ctr"/>
            <a:r>
              <a:rPr lang="fr-FR" sz="2000" dirty="0" smtClean="0">
                <a:latin typeface="Lucida Handwriting" pitchFamily="66" charset="0"/>
              </a:rPr>
              <a:t>Les offres</a:t>
            </a:r>
            <a:endParaRPr lang="fr-FR" sz="2000" dirty="0">
              <a:latin typeface="Lucida Handwriting" pitchFamily="66" charset="0"/>
            </a:endParaRPr>
          </a:p>
        </p:txBody>
      </p:sp>
      <p:sp>
        <p:nvSpPr>
          <p:cNvPr id="6" name="ZoneTexte 5"/>
          <p:cNvSpPr txBox="1"/>
          <p:nvPr/>
        </p:nvSpPr>
        <p:spPr>
          <a:xfrm>
            <a:off x="1812326" y="1643050"/>
            <a:ext cx="5688632" cy="400110"/>
          </a:xfrm>
          <a:prstGeom prst="rect">
            <a:avLst/>
          </a:prstGeom>
          <a:noFill/>
        </p:spPr>
        <p:txBody>
          <a:bodyPr wrap="square" rtlCol="0">
            <a:spAutoFit/>
          </a:bodyPr>
          <a:lstStyle/>
          <a:p>
            <a:pPr algn="ctr"/>
            <a:r>
              <a:rPr lang="fr-FR" sz="2000" dirty="0" smtClean="0">
                <a:latin typeface="Lucida Handwriting" pitchFamily="66" charset="0"/>
              </a:rPr>
              <a:t>Les coupons réductions</a:t>
            </a:r>
            <a:endParaRPr lang="fr-FR" sz="2000" dirty="0">
              <a:latin typeface="Lucida Handwriting" pitchFamily="66" charset="0"/>
            </a:endParaRPr>
          </a:p>
        </p:txBody>
      </p:sp>
      <p:sp>
        <p:nvSpPr>
          <p:cNvPr id="7" name="ZoneTexte 6"/>
          <p:cNvSpPr txBox="1"/>
          <p:nvPr/>
        </p:nvSpPr>
        <p:spPr>
          <a:xfrm>
            <a:off x="785786" y="2714620"/>
            <a:ext cx="8201470" cy="1938992"/>
          </a:xfrm>
          <a:prstGeom prst="rect">
            <a:avLst/>
          </a:prstGeom>
          <a:noFill/>
        </p:spPr>
        <p:txBody>
          <a:bodyPr wrap="square" rtlCol="0">
            <a:spAutoFit/>
          </a:bodyPr>
          <a:lstStyle/>
          <a:p>
            <a:pPr algn="just"/>
            <a:r>
              <a:rPr lang="fr-FR" sz="2400" dirty="0" smtClean="0"/>
              <a:t>La grande distribution et les magasins spécialisés proposent de nombreux coupons de réduction. Ces coupons permettent d’une part aux magasins de fidéliser ses clients et d’autre part lors de ses prochaines courses la famille va bénéficier de réduction sur plusieurs produits.</a:t>
            </a:r>
            <a:endParaRPr lang="fr-FR" sz="2400" dirty="0"/>
          </a:p>
        </p:txBody>
      </p:sp>
      <p:pic>
        <p:nvPicPr>
          <p:cNvPr id="8" name="Image 7" descr="coupon reduc.jpg"/>
          <p:cNvPicPr>
            <a:picLocks noChangeAspect="1"/>
          </p:cNvPicPr>
          <p:nvPr/>
        </p:nvPicPr>
        <p:blipFill>
          <a:blip r:embed="rId2" cstate="print"/>
          <a:stretch>
            <a:fillRect/>
          </a:stretch>
        </p:blipFill>
        <p:spPr>
          <a:xfrm>
            <a:off x="357158" y="1142984"/>
            <a:ext cx="2160240"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Image 8" descr="coupon.jpg"/>
          <p:cNvPicPr>
            <a:picLocks noChangeAspect="1"/>
          </p:cNvPicPr>
          <p:nvPr/>
        </p:nvPicPr>
        <p:blipFill>
          <a:blip r:embed="rId3" cstate="print"/>
          <a:stretch>
            <a:fillRect/>
          </a:stretch>
        </p:blipFill>
        <p:spPr>
          <a:xfrm>
            <a:off x="5220072" y="5114925"/>
            <a:ext cx="2259335" cy="1482427"/>
          </a:xfrm>
          <a:prstGeom prst="rect">
            <a:avLst/>
          </a:prstGeom>
          <a:ln>
            <a:noFill/>
          </a:ln>
          <a:effectLst>
            <a:softEdge rad="112500"/>
          </a:effectLst>
        </p:spPr>
      </p:pic>
      <p:sp>
        <p:nvSpPr>
          <p:cNvPr id="4" name="ZoneTexte 3"/>
          <p:cNvSpPr txBox="1"/>
          <p:nvPr/>
        </p:nvSpPr>
        <p:spPr>
          <a:xfrm>
            <a:off x="1500166" y="428604"/>
            <a:ext cx="7143800"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fidéliser cette cible?</a:t>
            </a:r>
            <a:endParaRPr lang="fr-FR" sz="3200" dirty="0">
              <a:solidFill>
                <a:srgbClr val="FF5A33"/>
              </a:solidFill>
              <a:latin typeface="Lucida Handwriting"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798514" y="1785926"/>
            <a:ext cx="7416824" cy="400110"/>
          </a:xfrm>
          <a:prstGeom prst="rect">
            <a:avLst/>
          </a:prstGeom>
          <a:noFill/>
        </p:spPr>
        <p:txBody>
          <a:bodyPr wrap="square" rtlCol="0">
            <a:spAutoFit/>
          </a:bodyPr>
          <a:lstStyle/>
          <a:p>
            <a:pPr algn="ctr"/>
            <a:r>
              <a:rPr lang="fr-FR" sz="2000" dirty="0" smtClean="0">
                <a:latin typeface="Lucida Handwriting" pitchFamily="66" charset="0"/>
              </a:rPr>
              <a:t>Les cartes de fidélités</a:t>
            </a:r>
            <a:endParaRPr lang="fr-FR" sz="2000" dirty="0">
              <a:latin typeface="Lucida Handwriting" pitchFamily="66" charset="0"/>
            </a:endParaRPr>
          </a:p>
        </p:txBody>
      </p:sp>
      <p:sp>
        <p:nvSpPr>
          <p:cNvPr id="10" name="ZoneTexte 9"/>
          <p:cNvSpPr txBox="1"/>
          <p:nvPr/>
        </p:nvSpPr>
        <p:spPr>
          <a:xfrm>
            <a:off x="395536" y="2924944"/>
            <a:ext cx="8208912" cy="3046988"/>
          </a:xfrm>
          <a:prstGeom prst="rect">
            <a:avLst/>
          </a:prstGeom>
          <a:noFill/>
        </p:spPr>
        <p:txBody>
          <a:bodyPr wrap="square" rtlCol="0">
            <a:spAutoFit/>
          </a:bodyPr>
          <a:lstStyle/>
          <a:p>
            <a:pPr algn="just"/>
            <a:r>
              <a:rPr lang="fr-FR" sz="2400" dirty="0" smtClean="0"/>
              <a:t>Il existe de nombreuses cartes de fidélités qui permettent aux familles de bénéficier de certains avantages.</a:t>
            </a:r>
          </a:p>
          <a:p>
            <a:pPr algn="just"/>
            <a:endParaRPr lang="fr-FR" sz="2400" dirty="0" smtClean="0"/>
          </a:p>
          <a:p>
            <a:pPr algn="just"/>
            <a:r>
              <a:rPr lang="fr-FR" sz="2400" dirty="0" smtClean="0"/>
              <a:t> Par exemple la carte de fidélité d’Intermarché s’engage pour les familles nombreuses. Les familles doivent s’inscrire au programme sur internet  pour bénéficier de la carte </a:t>
            </a:r>
            <a:r>
              <a:rPr lang="fr-FR" sz="2400" dirty="0" err="1" smtClean="0"/>
              <a:t>family</a:t>
            </a:r>
            <a:r>
              <a:rPr lang="fr-FR" sz="2400" dirty="0" smtClean="0"/>
              <a:t> </a:t>
            </a:r>
            <a:r>
              <a:rPr lang="fr-FR" sz="2400" dirty="0" err="1" smtClean="0"/>
              <a:t>fid</a:t>
            </a:r>
            <a:r>
              <a:rPr lang="fr-FR" sz="2400" dirty="0" smtClean="0"/>
              <a:t>, qui propose des avantages tels que 10% sur les marques Pâturage, Paquito, </a:t>
            </a:r>
            <a:r>
              <a:rPr lang="fr-FR" sz="2400" dirty="0" err="1" smtClean="0"/>
              <a:t>Cabrior</a:t>
            </a:r>
            <a:r>
              <a:rPr lang="fr-FR" sz="2400" dirty="0" smtClean="0"/>
              <a:t> et </a:t>
            </a:r>
            <a:r>
              <a:rPr lang="fr-FR" sz="2400" dirty="0" err="1" smtClean="0"/>
              <a:t>Apta</a:t>
            </a:r>
            <a:r>
              <a:rPr lang="fr-FR" sz="2400" dirty="0" smtClean="0"/>
              <a:t>.</a:t>
            </a:r>
            <a:endParaRPr lang="fr-FR" sz="2400" dirty="0"/>
          </a:p>
        </p:txBody>
      </p:sp>
      <p:pic>
        <p:nvPicPr>
          <p:cNvPr id="6" name="Image 5" descr="carte.jpg"/>
          <p:cNvPicPr>
            <a:picLocks noChangeAspect="1"/>
          </p:cNvPicPr>
          <p:nvPr/>
        </p:nvPicPr>
        <p:blipFill>
          <a:blip r:embed="rId2" cstate="print"/>
          <a:stretch>
            <a:fillRect/>
          </a:stretch>
        </p:blipFill>
        <p:spPr>
          <a:xfrm>
            <a:off x="611560" y="980728"/>
            <a:ext cx="1666875" cy="1409700"/>
          </a:xfrm>
          <a:prstGeom prst="rect">
            <a:avLst/>
          </a:prstGeom>
          <a:ln>
            <a:noFill/>
          </a:ln>
          <a:effectLst>
            <a:softEdge rad="112500"/>
          </a:effectLst>
        </p:spPr>
      </p:pic>
      <p:pic>
        <p:nvPicPr>
          <p:cNvPr id="11" name="Image 10" descr="carte inter.jpg"/>
          <p:cNvPicPr>
            <a:picLocks noChangeAspect="1"/>
          </p:cNvPicPr>
          <p:nvPr/>
        </p:nvPicPr>
        <p:blipFill>
          <a:blip r:embed="rId3" cstate="print"/>
          <a:stretch>
            <a:fillRect/>
          </a:stretch>
        </p:blipFill>
        <p:spPr>
          <a:xfrm>
            <a:off x="6660232" y="1052736"/>
            <a:ext cx="1847850" cy="1303784"/>
          </a:xfrm>
          <a:prstGeom prst="rect">
            <a:avLst/>
          </a:prstGeom>
          <a:ln>
            <a:noFill/>
          </a:ln>
          <a:effectLst>
            <a:softEdge rad="112500"/>
          </a:effectLst>
        </p:spPr>
      </p:pic>
      <p:sp>
        <p:nvSpPr>
          <p:cNvPr id="12" name="ZoneTexte 11"/>
          <p:cNvSpPr txBox="1"/>
          <p:nvPr/>
        </p:nvSpPr>
        <p:spPr>
          <a:xfrm>
            <a:off x="1500166" y="428604"/>
            <a:ext cx="7143800"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fidéliser cette cible?</a:t>
            </a:r>
            <a:endParaRPr lang="fr-FR" sz="3200" dirty="0">
              <a:solidFill>
                <a:srgbClr val="FF5A33"/>
              </a:solidFill>
              <a:latin typeface="Lucida Handwriting" pitchFamily="66" charset="0"/>
            </a:endParaRPr>
          </a:p>
        </p:txBody>
      </p:sp>
      <p:sp>
        <p:nvSpPr>
          <p:cNvPr id="13" name="ZoneTexte 12"/>
          <p:cNvSpPr txBox="1"/>
          <p:nvPr/>
        </p:nvSpPr>
        <p:spPr>
          <a:xfrm>
            <a:off x="1979712" y="1000108"/>
            <a:ext cx="5328592" cy="400110"/>
          </a:xfrm>
          <a:prstGeom prst="rect">
            <a:avLst/>
          </a:prstGeom>
          <a:noFill/>
        </p:spPr>
        <p:txBody>
          <a:bodyPr wrap="square" rtlCol="0">
            <a:spAutoFit/>
          </a:bodyPr>
          <a:lstStyle/>
          <a:p>
            <a:pPr algn="ctr"/>
            <a:r>
              <a:rPr lang="fr-FR" sz="2000" dirty="0" smtClean="0">
                <a:latin typeface="Lucida Handwriting" pitchFamily="66" charset="0"/>
              </a:rPr>
              <a:t>Les offres</a:t>
            </a:r>
            <a:endParaRPr lang="fr-FR" sz="2000" dirty="0">
              <a:latin typeface="Lucida Handwriting"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00100" y="1785926"/>
            <a:ext cx="7272808" cy="400110"/>
          </a:xfrm>
          <a:prstGeom prst="rect">
            <a:avLst/>
          </a:prstGeom>
          <a:noFill/>
        </p:spPr>
        <p:txBody>
          <a:bodyPr wrap="square" rtlCol="0">
            <a:spAutoFit/>
          </a:bodyPr>
          <a:lstStyle/>
          <a:p>
            <a:pPr algn="ctr"/>
            <a:r>
              <a:rPr lang="fr-FR" sz="2000" dirty="0" smtClean="0">
                <a:latin typeface="Lucida Handwriting" pitchFamily="66" charset="0"/>
              </a:rPr>
              <a:t>Offre de réduction</a:t>
            </a:r>
            <a:endParaRPr lang="fr-FR" sz="2000" dirty="0">
              <a:latin typeface="Lucida Handwriting" pitchFamily="66" charset="0"/>
            </a:endParaRPr>
          </a:p>
        </p:txBody>
      </p:sp>
      <p:sp>
        <p:nvSpPr>
          <p:cNvPr id="5" name="ZoneTexte 4"/>
          <p:cNvSpPr txBox="1"/>
          <p:nvPr/>
        </p:nvSpPr>
        <p:spPr>
          <a:xfrm>
            <a:off x="649368" y="2786058"/>
            <a:ext cx="8208912" cy="1938992"/>
          </a:xfrm>
          <a:prstGeom prst="rect">
            <a:avLst/>
          </a:prstGeom>
          <a:noFill/>
        </p:spPr>
        <p:txBody>
          <a:bodyPr wrap="square" rtlCol="0">
            <a:spAutoFit/>
          </a:bodyPr>
          <a:lstStyle/>
          <a:p>
            <a:pPr algn="just"/>
            <a:r>
              <a:rPr lang="fr-FR" sz="2400" dirty="0" smtClean="0"/>
              <a:t> Concernant les offres de réductions, la SNCF propose une carte enfant famille jusqu’à 50% de réduction et 25% de réduction garantis pour les familles avec 1 ou 2 enfants, et également une carte famille nombreuse qui offre 50% de réduction pour tous les trajets à la SNCF. </a:t>
            </a:r>
            <a:endParaRPr lang="fr-FR" sz="2400" dirty="0"/>
          </a:p>
        </p:txBody>
      </p:sp>
      <p:pic>
        <p:nvPicPr>
          <p:cNvPr id="6" name="Image 5" descr="famille nbreuse.jpg"/>
          <p:cNvPicPr>
            <a:picLocks noChangeAspect="1"/>
          </p:cNvPicPr>
          <p:nvPr/>
        </p:nvPicPr>
        <p:blipFill>
          <a:blip r:embed="rId2" cstate="print"/>
          <a:stretch>
            <a:fillRect/>
          </a:stretch>
        </p:blipFill>
        <p:spPr>
          <a:xfrm>
            <a:off x="4139952" y="5124450"/>
            <a:ext cx="1774329" cy="1400894"/>
          </a:xfrm>
          <a:prstGeom prst="roundRect">
            <a:avLst/>
          </a:prstGeom>
          <a:ln>
            <a:noFill/>
          </a:ln>
          <a:effectLst>
            <a:outerShdw blurRad="292100" dist="139700" dir="2700000" algn="tl" rotWithShape="0">
              <a:srgbClr val="333333">
                <a:alpha val="65000"/>
              </a:srgbClr>
            </a:outerShdw>
          </a:effectLst>
        </p:spPr>
      </p:pic>
      <p:sp>
        <p:nvSpPr>
          <p:cNvPr id="7" name="ZoneTexte 6"/>
          <p:cNvSpPr txBox="1"/>
          <p:nvPr/>
        </p:nvSpPr>
        <p:spPr>
          <a:xfrm>
            <a:off x="1500166" y="428604"/>
            <a:ext cx="7143800"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fidéliser cette cible?</a:t>
            </a:r>
            <a:endParaRPr lang="fr-FR" sz="3200" dirty="0">
              <a:solidFill>
                <a:srgbClr val="FF5A33"/>
              </a:solidFill>
              <a:latin typeface="Lucida Handwriting" pitchFamily="66" charset="0"/>
            </a:endParaRPr>
          </a:p>
        </p:txBody>
      </p:sp>
      <p:sp>
        <p:nvSpPr>
          <p:cNvPr id="8" name="ZoneTexte 7"/>
          <p:cNvSpPr txBox="1"/>
          <p:nvPr/>
        </p:nvSpPr>
        <p:spPr>
          <a:xfrm>
            <a:off x="1979712" y="1000108"/>
            <a:ext cx="5328592" cy="400110"/>
          </a:xfrm>
          <a:prstGeom prst="rect">
            <a:avLst/>
          </a:prstGeom>
          <a:noFill/>
        </p:spPr>
        <p:txBody>
          <a:bodyPr wrap="square" rtlCol="0">
            <a:spAutoFit/>
          </a:bodyPr>
          <a:lstStyle/>
          <a:p>
            <a:pPr algn="ctr"/>
            <a:r>
              <a:rPr lang="fr-FR" sz="2000" dirty="0" smtClean="0">
                <a:latin typeface="Lucida Handwriting" pitchFamily="66" charset="0"/>
              </a:rPr>
              <a:t>Les offres</a:t>
            </a:r>
            <a:endParaRPr lang="fr-FR" sz="2000" dirty="0">
              <a:latin typeface="Lucida Handwriting"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942530" y="1000108"/>
            <a:ext cx="7272808" cy="400110"/>
          </a:xfrm>
          <a:prstGeom prst="rect">
            <a:avLst/>
          </a:prstGeom>
          <a:noFill/>
        </p:spPr>
        <p:txBody>
          <a:bodyPr wrap="square" rtlCol="0">
            <a:spAutoFit/>
          </a:bodyPr>
          <a:lstStyle/>
          <a:p>
            <a:pPr algn="ctr"/>
            <a:r>
              <a:rPr lang="fr-FR" sz="2000" dirty="0" smtClean="0">
                <a:latin typeface="Lucida Handwriting" pitchFamily="66" charset="0"/>
              </a:rPr>
              <a:t>Les produits</a:t>
            </a:r>
            <a:endParaRPr lang="fr-FR" sz="2000" dirty="0">
              <a:latin typeface="Lucida Handwriting" pitchFamily="66" charset="0"/>
            </a:endParaRPr>
          </a:p>
        </p:txBody>
      </p:sp>
      <p:sp>
        <p:nvSpPr>
          <p:cNvPr id="6" name="ZoneTexte 5"/>
          <p:cNvSpPr txBox="1"/>
          <p:nvPr/>
        </p:nvSpPr>
        <p:spPr>
          <a:xfrm>
            <a:off x="0" y="1916832"/>
            <a:ext cx="8820472" cy="400110"/>
          </a:xfrm>
          <a:prstGeom prst="rect">
            <a:avLst/>
          </a:prstGeom>
          <a:noFill/>
        </p:spPr>
        <p:txBody>
          <a:bodyPr wrap="square" rtlCol="0">
            <a:spAutoFit/>
          </a:bodyPr>
          <a:lstStyle/>
          <a:p>
            <a:pPr algn="ctr"/>
            <a:r>
              <a:rPr lang="fr-FR" sz="2000" dirty="0" smtClean="0">
                <a:latin typeface="Lucida Handwriting" pitchFamily="66" charset="0"/>
              </a:rPr>
              <a:t>Le packaging</a:t>
            </a:r>
          </a:p>
        </p:txBody>
      </p:sp>
      <p:sp>
        <p:nvSpPr>
          <p:cNvPr id="7" name="ZoneTexte 6"/>
          <p:cNvSpPr txBox="1"/>
          <p:nvPr/>
        </p:nvSpPr>
        <p:spPr>
          <a:xfrm>
            <a:off x="433344" y="2857496"/>
            <a:ext cx="8424936" cy="3416320"/>
          </a:xfrm>
          <a:prstGeom prst="rect">
            <a:avLst/>
          </a:prstGeom>
          <a:noFill/>
        </p:spPr>
        <p:txBody>
          <a:bodyPr wrap="square" rtlCol="0">
            <a:spAutoFit/>
          </a:bodyPr>
          <a:lstStyle/>
          <a:p>
            <a:pPr algn="just"/>
            <a:r>
              <a:rPr lang="fr-FR" sz="2400" dirty="0" smtClean="0"/>
              <a:t>Le packaging joue un rôle important pour attirer le consommateur.</a:t>
            </a:r>
          </a:p>
          <a:p>
            <a:pPr algn="just"/>
            <a:endParaRPr lang="fr-FR" sz="2400" dirty="0" smtClean="0"/>
          </a:p>
          <a:p>
            <a:pPr algn="just"/>
            <a:r>
              <a:rPr lang="fr-FR" sz="2400" dirty="0" smtClean="0"/>
              <a:t> </a:t>
            </a:r>
            <a:r>
              <a:rPr lang="fr-FR" sz="2400" dirty="0" err="1" smtClean="0"/>
              <a:t>Nesquik</a:t>
            </a:r>
            <a:r>
              <a:rPr lang="fr-FR" sz="2400" dirty="0" smtClean="0"/>
              <a:t>  propose du chocolat en poudre, il cherche tout d’abord à séduire les enfants ensuite les mamans. La principale cible de </a:t>
            </a:r>
            <a:r>
              <a:rPr lang="fr-FR" sz="2400" dirty="0" err="1" smtClean="0"/>
              <a:t>Nesquik</a:t>
            </a:r>
            <a:r>
              <a:rPr lang="fr-FR" sz="2400" dirty="0" smtClean="0"/>
              <a:t> est les jeunes de 11 ans, la couleur jaune flashy du produit attire le regard, </a:t>
            </a:r>
            <a:r>
              <a:rPr lang="fr-FR" sz="2400" dirty="0" err="1" smtClean="0"/>
              <a:t>Quicky</a:t>
            </a:r>
            <a:r>
              <a:rPr lang="fr-FR" sz="2400" dirty="0" smtClean="0"/>
              <a:t> la mascotte de la marque est aimée par les enfants. Les mamans sont sensibles au format et à la quantité du produit car la marque propose des formats familiaux allant jusqu’à 1kg, le prix du produit est abordable.</a:t>
            </a:r>
            <a:endParaRPr lang="fr-FR" sz="2400" dirty="0"/>
          </a:p>
        </p:txBody>
      </p:sp>
      <p:pic>
        <p:nvPicPr>
          <p:cNvPr id="8" name="Image 7" descr="nesquik.jpg"/>
          <p:cNvPicPr>
            <a:picLocks noChangeAspect="1"/>
          </p:cNvPicPr>
          <p:nvPr/>
        </p:nvPicPr>
        <p:blipFill>
          <a:blip r:embed="rId2" cstate="print">
            <a:clrChange>
              <a:clrFrom>
                <a:srgbClr val="FFFFFF"/>
              </a:clrFrom>
              <a:clrTo>
                <a:srgbClr val="FFFFFF">
                  <a:alpha val="0"/>
                </a:srgbClr>
              </a:clrTo>
            </a:clrChange>
          </a:blip>
          <a:stretch>
            <a:fillRect/>
          </a:stretch>
        </p:blipFill>
        <p:spPr>
          <a:xfrm rot="424137">
            <a:off x="6286512" y="1142984"/>
            <a:ext cx="1447800" cy="1447800"/>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p:spPr>
      </p:pic>
      <p:sp>
        <p:nvSpPr>
          <p:cNvPr id="9" name="ZoneTexte 8"/>
          <p:cNvSpPr txBox="1"/>
          <p:nvPr/>
        </p:nvSpPr>
        <p:spPr>
          <a:xfrm>
            <a:off x="1500166" y="428604"/>
            <a:ext cx="7143800"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fidéliser cette cible?</a:t>
            </a:r>
            <a:endParaRPr lang="fr-FR" sz="3200" dirty="0">
              <a:solidFill>
                <a:srgbClr val="FF5A33"/>
              </a:solidFill>
              <a:latin typeface="Lucida Handwriting"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67544" y="1916832"/>
            <a:ext cx="7704856" cy="400110"/>
          </a:xfrm>
          <a:prstGeom prst="rect">
            <a:avLst/>
          </a:prstGeom>
          <a:noFill/>
        </p:spPr>
        <p:txBody>
          <a:bodyPr wrap="square" rtlCol="0">
            <a:spAutoFit/>
          </a:bodyPr>
          <a:lstStyle/>
          <a:p>
            <a:pPr algn="ctr"/>
            <a:r>
              <a:rPr lang="fr-FR" sz="2000" dirty="0" smtClean="0">
                <a:latin typeface="Lucida Handwriting" pitchFamily="66" charset="0"/>
              </a:rPr>
              <a:t>Proposer des solutions adaptées</a:t>
            </a:r>
            <a:endParaRPr lang="fr-FR" sz="2000" dirty="0">
              <a:latin typeface="Lucida Handwriting" pitchFamily="66" charset="0"/>
            </a:endParaRPr>
          </a:p>
        </p:txBody>
      </p:sp>
      <p:sp>
        <p:nvSpPr>
          <p:cNvPr id="7" name="ZoneTexte 6"/>
          <p:cNvSpPr txBox="1"/>
          <p:nvPr/>
        </p:nvSpPr>
        <p:spPr>
          <a:xfrm>
            <a:off x="395536" y="2780928"/>
            <a:ext cx="8424936" cy="3816429"/>
          </a:xfrm>
          <a:prstGeom prst="rect">
            <a:avLst/>
          </a:prstGeom>
          <a:noFill/>
        </p:spPr>
        <p:txBody>
          <a:bodyPr wrap="square" rtlCol="0">
            <a:spAutoFit/>
          </a:bodyPr>
          <a:lstStyle/>
          <a:p>
            <a:pPr algn="just"/>
            <a:r>
              <a:rPr lang="fr-FR" sz="2200" dirty="0" smtClean="0"/>
              <a:t>Les entreprises proposent de nombreux produits adaptés aux familles. </a:t>
            </a:r>
          </a:p>
          <a:p>
            <a:pPr algn="just"/>
            <a:endParaRPr lang="fr-FR" sz="2200" dirty="0" smtClean="0"/>
          </a:p>
          <a:p>
            <a:pPr algn="just"/>
            <a:r>
              <a:rPr lang="fr-FR" sz="2200" dirty="0" smtClean="0"/>
              <a:t>Le magasin IKEA propose aux familles une garderie le « </a:t>
            </a:r>
            <a:r>
              <a:rPr lang="fr-FR" sz="2200" dirty="0" err="1" smtClean="0"/>
              <a:t>Smaland</a:t>
            </a:r>
            <a:r>
              <a:rPr lang="fr-FR" sz="2200" dirty="0" smtClean="0"/>
              <a:t> » avec des activités diverses afin d’occuper les enfants, il propose à Sydney un « </a:t>
            </a:r>
            <a:r>
              <a:rPr lang="fr-FR" sz="2200" dirty="0" err="1" smtClean="0"/>
              <a:t>Mansland</a:t>
            </a:r>
            <a:r>
              <a:rPr lang="fr-FR" sz="2200" dirty="0" smtClean="0"/>
              <a:t> » dans lequel les hommes peuvent se retrouver devant la télé à regarder un match de foot. Pendant ce temps les mamans peuvent faire les courses en toute tranquillité.</a:t>
            </a:r>
          </a:p>
          <a:p>
            <a:pPr algn="just"/>
            <a:endParaRPr lang="fr-FR" sz="2200" dirty="0" smtClean="0"/>
          </a:p>
          <a:p>
            <a:pPr algn="just"/>
            <a:r>
              <a:rPr lang="fr-FR" sz="2200" dirty="0" smtClean="0"/>
              <a:t>De plus, la console de jeux WII propose des jeux qui s’adaptent à toute la famille. Par exemple, on peut avoir des jeux de danse « juste dance », des jeux d’aventure « Mario », des jeux sportifs « WII sport ».</a:t>
            </a:r>
            <a:endParaRPr lang="fr-FR" sz="2200" dirty="0"/>
          </a:p>
        </p:txBody>
      </p:sp>
      <p:pic>
        <p:nvPicPr>
          <p:cNvPr id="8" name="Image 7" descr="ikea.jpg"/>
          <p:cNvPicPr>
            <a:picLocks noChangeAspect="1"/>
          </p:cNvPicPr>
          <p:nvPr/>
        </p:nvPicPr>
        <p:blipFill>
          <a:blip r:embed="rId2" cstate="print"/>
          <a:stretch>
            <a:fillRect/>
          </a:stretch>
        </p:blipFill>
        <p:spPr>
          <a:xfrm>
            <a:off x="201172" y="988138"/>
            <a:ext cx="1656184" cy="1512168"/>
          </a:xfrm>
          <a:prstGeom prst="roundRect">
            <a:avLst/>
          </a:prstGeom>
          <a:ln>
            <a:noFill/>
          </a:ln>
          <a:effectLst>
            <a:outerShdw blurRad="292100" dist="139700" dir="2700000" algn="tl" rotWithShape="0">
              <a:srgbClr val="333333">
                <a:alpha val="65000"/>
              </a:srgbClr>
            </a:outerShdw>
          </a:effectLst>
        </p:spPr>
      </p:pic>
      <p:pic>
        <p:nvPicPr>
          <p:cNvPr id="9" name="Image 8" descr="wii.jpg"/>
          <p:cNvPicPr>
            <a:picLocks noChangeAspect="1"/>
          </p:cNvPicPr>
          <p:nvPr/>
        </p:nvPicPr>
        <p:blipFill>
          <a:blip r:embed="rId3" cstate="print"/>
          <a:stretch>
            <a:fillRect/>
          </a:stretch>
        </p:blipFill>
        <p:spPr>
          <a:xfrm>
            <a:off x="6876256" y="1340768"/>
            <a:ext cx="1699443" cy="1389311"/>
          </a:xfrm>
          <a:prstGeom prst="roundRect">
            <a:avLst/>
          </a:prstGeom>
          <a:ln>
            <a:noFill/>
          </a:ln>
          <a:effectLst>
            <a:outerShdw blurRad="292100" dist="139700" dir="2700000" algn="tl" rotWithShape="0">
              <a:srgbClr val="333333">
                <a:alpha val="65000"/>
              </a:srgbClr>
            </a:outerShdw>
          </a:effectLst>
        </p:spPr>
      </p:pic>
      <p:sp>
        <p:nvSpPr>
          <p:cNvPr id="10" name="ZoneTexte 9"/>
          <p:cNvSpPr txBox="1"/>
          <p:nvPr/>
        </p:nvSpPr>
        <p:spPr>
          <a:xfrm>
            <a:off x="1500166" y="428604"/>
            <a:ext cx="7143800"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fidéliser cette cible?</a:t>
            </a:r>
            <a:endParaRPr lang="fr-FR" sz="3200" dirty="0">
              <a:solidFill>
                <a:srgbClr val="FF5A33"/>
              </a:solidFill>
              <a:latin typeface="Lucida Handwriting" pitchFamily="66" charset="0"/>
            </a:endParaRPr>
          </a:p>
        </p:txBody>
      </p:sp>
      <p:sp>
        <p:nvSpPr>
          <p:cNvPr id="11" name="ZoneTexte 10"/>
          <p:cNvSpPr txBox="1"/>
          <p:nvPr/>
        </p:nvSpPr>
        <p:spPr>
          <a:xfrm>
            <a:off x="942530" y="1000108"/>
            <a:ext cx="7272808" cy="400110"/>
          </a:xfrm>
          <a:prstGeom prst="rect">
            <a:avLst/>
          </a:prstGeom>
          <a:noFill/>
        </p:spPr>
        <p:txBody>
          <a:bodyPr wrap="square" rtlCol="0">
            <a:spAutoFit/>
          </a:bodyPr>
          <a:lstStyle/>
          <a:p>
            <a:pPr algn="ctr"/>
            <a:r>
              <a:rPr lang="fr-FR" sz="2000" dirty="0" smtClean="0">
                <a:latin typeface="Lucida Handwriting" pitchFamily="66" charset="0"/>
              </a:rPr>
              <a:t>Les produits</a:t>
            </a:r>
            <a:endParaRPr lang="fr-FR" sz="2000" dirty="0">
              <a:latin typeface="Lucida Handwriting"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724226" y="1500174"/>
            <a:ext cx="7776864" cy="400110"/>
          </a:xfrm>
          <a:prstGeom prst="rect">
            <a:avLst/>
          </a:prstGeom>
          <a:noFill/>
        </p:spPr>
        <p:txBody>
          <a:bodyPr wrap="square" rtlCol="0">
            <a:spAutoFit/>
          </a:bodyPr>
          <a:lstStyle/>
          <a:p>
            <a:pPr algn="ctr"/>
            <a:r>
              <a:rPr lang="fr-FR" sz="2000" dirty="0" smtClean="0">
                <a:latin typeface="Lucida Handwriting" pitchFamily="66" charset="0"/>
              </a:rPr>
              <a:t>Innovation</a:t>
            </a:r>
            <a:endParaRPr lang="fr-FR" sz="2000" dirty="0">
              <a:latin typeface="Lucida Handwriting" pitchFamily="66" charset="0"/>
            </a:endParaRPr>
          </a:p>
        </p:txBody>
      </p:sp>
      <p:sp>
        <p:nvSpPr>
          <p:cNvPr id="7" name="ZoneTexte 6"/>
          <p:cNvSpPr txBox="1"/>
          <p:nvPr/>
        </p:nvSpPr>
        <p:spPr>
          <a:xfrm>
            <a:off x="611560" y="2428868"/>
            <a:ext cx="8136904" cy="2677656"/>
          </a:xfrm>
          <a:prstGeom prst="rect">
            <a:avLst/>
          </a:prstGeom>
          <a:noFill/>
        </p:spPr>
        <p:txBody>
          <a:bodyPr wrap="square" rtlCol="0">
            <a:spAutoFit/>
          </a:bodyPr>
          <a:lstStyle/>
          <a:p>
            <a:pPr algn="just"/>
            <a:r>
              <a:rPr lang="fr-FR" sz="2400" dirty="0" smtClean="0"/>
              <a:t>Les marques innovent pour s’adapter à toutes les cibles. C’est pourquoi </a:t>
            </a:r>
            <a:r>
              <a:rPr lang="fr-FR" sz="2400" dirty="0" err="1" smtClean="0"/>
              <a:t>Danette</a:t>
            </a:r>
            <a:r>
              <a:rPr lang="fr-FR" sz="2400" dirty="0" smtClean="0"/>
              <a:t> en plus de ses </a:t>
            </a:r>
            <a:r>
              <a:rPr lang="fr-FR" sz="2400" smtClean="0"/>
              <a:t>yaourts individuels, </a:t>
            </a:r>
            <a:r>
              <a:rPr lang="fr-FR" sz="2400" dirty="0" smtClean="0"/>
              <a:t>propose un yaourt format maxi pour toute la famille avec des saveurs différentes afin de respecter les goûts des enfants et des parents.</a:t>
            </a:r>
          </a:p>
          <a:p>
            <a:pPr algn="just"/>
            <a:r>
              <a:rPr lang="fr-FR" sz="2400" dirty="0" smtClean="0"/>
              <a:t>Les marques innovent constamment afin de séduire tous les membres de la famille et les fidéliser.</a:t>
            </a:r>
            <a:endParaRPr lang="fr-FR" sz="2400" dirty="0"/>
          </a:p>
        </p:txBody>
      </p:sp>
      <p:pic>
        <p:nvPicPr>
          <p:cNvPr id="8" name="Image 7" descr="danette choco.jpg"/>
          <p:cNvPicPr>
            <a:picLocks noChangeAspect="1"/>
          </p:cNvPicPr>
          <p:nvPr/>
        </p:nvPicPr>
        <p:blipFill>
          <a:blip r:embed="rId2" cstate="print"/>
          <a:stretch>
            <a:fillRect/>
          </a:stretch>
        </p:blipFill>
        <p:spPr>
          <a:xfrm>
            <a:off x="467544" y="1268760"/>
            <a:ext cx="1905000" cy="1076325"/>
          </a:xfrm>
          <a:prstGeom prst="roundRect">
            <a:avLst/>
          </a:prstGeom>
          <a:ln>
            <a:noFill/>
          </a:ln>
          <a:effectLst>
            <a:outerShdw blurRad="292100" dist="139700" dir="2700000" algn="tl" rotWithShape="0">
              <a:srgbClr val="333333">
                <a:alpha val="65000"/>
              </a:srgbClr>
            </a:outerShdw>
          </a:effectLst>
        </p:spPr>
      </p:pic>
      <p:pic>
        <p:nvPicPr>
          <p:cNvPr id="9" name="Image 8" descr="danette1.jpg"/>
          <p:cNvPicPr>
            <a:picLocks noChangeAspect="1"/>
          </p:cNvPicPr>
          <p:nvPr/>
        </p:nvPicPr>
        <p:blipFill>
          <a:blip r:embed="rId3" cstate="print"/>
          <a:stretch>
            <a:fillRect/>
          </a:stretch>
        </p:blipFill>
        <p:spPr>
          <a:xfrm>
            <a:off x="5500694" y="5143512"/>
            <a:ext cx="1944216" cy="1340768"/>
          </a:xfrm>
          <a:prstGeom prst="roundRect">
            <a:avLst/>
          </a:prstGeom>
          <a:ln>
            <a:noFill/>
          </a:ln>
          <a:effectLst>
            <a:outerShdw blurRad="292100" dist="139700" dir="2700000" algn="tl" rotWithShape="0">
              <a:srgbClr val="333333">
                <a:alpha val="65000"/>
              </a:srgbClr>
            </a:outerShdw>
          </a:effectLst>
        </p:spPr>
      </p:pic>
      <p:sp>
        <p:nvSpPr>
          <p:cNvPr id="10" name="ZoneTexte 9"/>
          <p:cNvSpPr txBox="1"/>
          <p:nvPr/>
        </p:nvSpPr>
        <p:spPr>
          <a:xfrm>
            <a:off x="1500166" y="428604"/>
            <a:ext cx="7143800"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Comment fidéliser cette cible?</a:t>
            </a:r>
            <a:endParaRPr lang="fr-FR" sz="3200" dirty="0">
              <a:solidFill>
                <a:srgbClr val="FF5A33"/>
              </a:solidFill>
              <a:latin typeface="Lucida Handwriting" pitchFamily="66" charset="0"/>
            </a:endParaRPr>
          </a:p>
        </p:txBody>
      </p:sp>
      <p:sp>
        <p:nvSpPr>
          <p:cNvPr id="11" name="ZoneTexte 10"/>
          <p:cNvSpPr txBox="1"/>
          <p:nvPr/>
        </p:nvSpPr>
        <p:spPr>
          <a:xfrm>
            <a:off x="942530" y="1000108"/>
            <a:ext cx="7272808" cy="400110"/>
          </a:xfrm>
          <a:prstGeom prst="rect">
            <a:avLst/>
          </a:prstGeom>
          <a:noFill/>
        </p:spPr>
        <p:txBody>
          <a:bodyPr wrap="square" rtlCol="0">
            <a:spAutoFit/>
          </a:bodyPr>
          <a:lstStyle/>
          <a:p>
            <a:pPr algn="ctr"/>
            <a:r>
              <a:rPr lang="fr-FR" sz="2000" dirty="0" smtClean="0">
                <a:latin typeface="Lucida Handwriting" pitchFamily="66" charset="0"/>
              </a:rPr>
              <a:t>Les produits</a:t>
            </a:r>
            <a:endParaRPr lang="fr-FR" sz="2000" dirty="0">
              <a:latin typeface="Lucida Handwriting"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500166" y="428604"/>
            <a:ext cx="7143800" cy="584775"/>
          </a:xfrm>
          <a:prstGeom prst="rect">
            <a:avLst/>
          </a:prstGeom>
          <a:noFill/>
        </p:spPr>
        <p:txBody>
          <a:bodyPr wrap="square" rtlCol="0">
            <a:spAutoFit/>
          </a:bodyPr>
          <a:lstStyle/>
          <a:p>
            <a:pPr algn="ctr"/>
            <a:r>
              <a:rPr lang="fr-FR" sz="3200" dirty="0" smtClean="0">
                <a:solidFill>
                  <a:srgbClr val="FF5A33"/>
                </a:solidFill>
                <a:latin typeface="Lucida Handwriting" pitchFamily="66" charset="0"/>
              </a:rPr>
              <a:t>CONCLUSION</a:t>
            </a:r>
            <a:endParaRPr lang="fr-FR" sz="3200" dirty="0">
              <a:solidFill>
                <a:srgbClr val="FF5A33"/>
              </a:solidFill>
              <a:latin typeface="Lucida Handwriting" pitchFamily="66" charset="0"/>
            </a:endParaRPr>
          </a:p>
        </p:txBody>
      </p:sp>
      <p:sp>
        <p:nvSpPr>
          <p:cNvPr id="12" name="ZoneTexte 11"/>
          <p:cNvSpPr txBox="1"/>
          <p:nvPr/>
        </p:nvSpPr>
        <p:spPr>
          <a:xfrm>
            <a:off x="642910" y="1285860"/>
            <a:ext cx="8501090" cy="4524315"/>
          </a:xfrm>
          <a:prstGeom prst="rect">
            <a:avLst/>
          </a:prstGeom>
          <a:noFill/>
        </p:spPr>
        <p:txBody>
          <a:bodyPr wrap="square" rtlCol="0">
            <a:spAutoFit/>
          </a:bodyPr>
          <a:lstStyle/>
          <a:p>
            <a:pPr algn="just"/>
            <a:r>
              <a:rPr lang="fr-FR" sz="2400" dirty="0" smtClean="0"/>
              <a:t>Pour conclure, la famille est une cible très intéressante pour tout type de commerce.</a:t>
            </a:r>
          </a:p>
          <a:p>
            <a:pPr algn="just"/>
            <a:r>
              <a:rPr lang="fr-FR" sz="2400" dirty="0" smtClean="0"/>
              <a:t>En effet, celle-ci se trouve représenter une très large partie de la population, elle consomme beaucoup, elle est facile à toucher grâce au fait que chacun des membres exerce une influence sur les autres et tous les membres utilisent différents supports de communication. Enfin, en proposant constamment des offres et des produits adaptés pour la famille, les enseignes pourront ainsi fidéliser cette cible.</a:t>
            </a:r>
          </a:p>
          <a:p>
            <a:pPr algn="just"/>
            <a:endParaRPr lang="fr-FR" sz="2400" dirty="0" smtClean="0"/>
          </a:p>
          <a:p>
            <a:pPr algn="just"/>
            <a:r>
              <a:rPr lang="fr-FR" sz="2400" dirty="0" smtClean="0"/>
              <a:t>En somme, prendre comme cible la famille peut permettre d’assurer la pérennité d’une entreprise.</a:t>
            </a:r>
            <a:endParaRPr lang="fr-F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214414" y="428604"/>
            <a:ext cx="7143800" cy="584775"/>
          </a:xfrm>
          <a:prstGeom prst="rect">
            <a:avLst/>
          </a:prstGeom>
          <a:noFill/>
        </p:spPr>
        <p:txBody>
          <a:bodyPr wrap="square" rtlCol="0">
            <a:spAutoFit/>
          </a:bodyPr>
          <a:lstStyle/>
          <a:p>
            <a:pPr algn="ctr"/>
            <a:r>
              <a:rPr lang="fr-FR" sz="3200" dirty="0" smtClean="0">
                <a:solidFill>
                  <a:srgbClr val="0070C0"/>
                </a:solidFill>
                <a:latin typeface="Lucida Handwriting" pitchFamily="66" charset="0"/>
              </a:rPr>
              <a:t>Sources</a:t>
            </a:r>
            <a:endParaRPr lang="fr-FR" sz="3200" dirty="0">
              <a:solidFill>
                <a:srgbClr val="0070C0"/>
              </a:solidFill>
              <a:latin typeface="Lucida Handwriting" pitchFamily="66" charset="0"/>
            </a:endParaRPr>
          </a:p>
        </p:txBody>
      </p:sp>
      <p:sp>
        <p:nvSpPr>
          <p:cNvPr id="3" name="ZoneTexte 2"/>
          <p:cNvSpPr txBox="1"/>
          <p:nvPr/>
        </p:nvSpPr>
        <p:spPr>
          <a:xfrm>
            <a:off x="357158" y="1213004"/>
            <a:ext cx="8358246" cy="5262979"/>
          </a:xfrm>
          <a:prstGeom prst="rect">
            <a:avLst/>
          </a:prstGeom>
          <a:noFill/>
        </p:spPr>
        <p:txBody>
          <a:bodyPr wrap="square" rtlCol="0">
            <a:spAutoFit/>
          </a:bodyPr>
          <a:lstStyle/>
          <a:p>
            <a:pPr>
              <a:buFont typeface="Arial" pitchFamily="34" charset="0"/>
              <a:buChar char="•"/>
            </a:pPr>
            <a:r>
              <a:rPr lang="fr-FR" sz="1400" dirty="0" smtClean="0">
                <a:solidFill>
                  <a:srgbClr val="0070C0"/>
                </a:solidFill>
                <a:hlinkClick r:id="rId2"/>
              </a:rPr>
              <a:t>http://www.e-marketing.fr/Marketing-Magazine/Article/Comportements-d-achat-europeens-les-7-familles-9949-1.htm</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3"/>
              </a:rPr>
              <a:t>http://www.mediametrie.fr/</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4"/>
              </a:rPr>
              <a:t>http://librapport.org/getpdf.php?get=204&amp;id=17&amp;pagename=FILE:</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5"/>
              </a:rPr>
              <a:t>http://www.credoc.fr/pdf/Sou/prospective_consommation.pdf</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6"/>
              </a:rPr>
              <a:t>http://insee.maquettes.cndp.fr/cons/quoi/tendanceslongues.htm</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7"/>
              </a:rPr>
              <a:t>http://www.lenouveleconomiste.fr/lesdossiers/immobilier-le-centre-commercial-10460/</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8"/>
              </a:rPr>
              <a:t>http://www.strategies.fr/actualites/marques/152621W/les-supermarches-sont-les-commerces-les-moins-chers-en-zone-rurale.html</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9"/>
              </a:rPr>
              <a:t>http://www.la-croix.com/Famille/Parents-Enfants/Dossiers/Couple-et-Famille/Famille-et-societe/Les-campagnes-de-pub-puisent-leur-inspiration-au-caeur-des-familles-_NP_-2011-10-13-722663</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10"/>
              </a:rPr>
              <a:t>http://www.strategies.fr/actualites/medias/r37355W/carat-reinvente-la-famille.html</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11"/>
              </a:rPr>
              <a:t>http://www.ipsos.fr/ipsos-public-affairs/actualites/l-influence%C2%A0-enfants-sur-budget-familial</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endParaRPr lang="fr-FR" sz="1400" dirty="0" smtClean="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68242" y="1196752"/>
            <a:ext cx="7632848" cy="400110"/>
          </a:xfrm>
          <a:prstGeom prst="rect">
            <a:avLst/>
          </a:prstGeom>
          <a:noFill/>
        </p:spPr>
        <p:txBody>
          <a:bodyPr wrap="square" rtlCol="0">
            <a:spAutoFit/>
          </a:bodyPr>
          <a:lstStyle/>
          <a:p>
            <a:pPr algn="ctr"/>
            <a:r>
              <a:rPr lang="fr-FR" sz="2000" dirty="0" smtClean="0">
                <a:latin typeface="Lucida Handwriting" pitchFamily="66" charset="0"/>
              </a:rPr>
              <a:t>Les Freins</a:t>
            </a:r>
            <a:endParaRPr lang="fr-FR" sz="2000" dirty="0">
              <a:latin typeface="Lucida Handwriting" pitchFamily="66" charset="0"/>
            </a:endParaRPr>
          </a:p>
        </p:txBody>
      </p:sp>
      <p:sp>
        <p:nvSpPr>
          <p:cNvPr id="6" name="ZoneTexte 5"/>
          <p:cNvSpPr txBox="1"/>
          <p:nvPr/>
        </p:nvSpPr>
        <p:spPr>
          <a:xfrm>
            <a:off x="723656" y="1714488"/>
            <a:ext cx="7848872" cy="400110"/>
          </a:xfrm>
          <a:prstGeom prst="rect">
            <a:avLst/>
          </a:prstGeom>
          <a:noFill/>
        </p:spPr>
        <p:txBody>
          <a:bodyPr wrap="square" rtlCol="0">
            <a:spAutoFit/>
          </a:bodyPr>
          <a:lstStyle/>
          <a:p>
            <a:pPr algn="ctr"/>
            <a:r>
              <a:rPr lang="fr-FR" sz="2000" dirty="0" smtClean="0">
                <a:latin typeface="Lucida Handwriting" pitchFamily="66" charset="0"/>
              </a:rPr>
              <a:t>Prix élevé/ Pas adapté pour tous</a:t>
            </a:r>
            <a:endParaRPr lang="fr-FR" sz="2000" dirty="0">
              <a:latin typeface="Lucida Handwriting" pitchFamily="66" charset="0"/>
            </a:endParaRPr>
          </a:p>
        </p:txBody>
      </p:sp>
      <p:sp>
        <p:nvSpPr>
          <p:cNvPr id="8" name="ZoneTexte 7"/>
          <p:cNvSpPr txBox="1"/>
          <p:nvPr/>
        </p:nvSpPr>
        <p:spPr>
          <a:xfrm>
            <a:off x="500034" y="2668028"/>
            <a:ext cx="8676456" cy="3046988"/>
          </a:xfrm>
          <a:prstGeom prst="rect">
            <a:avLst/>
          </a:prstGeom>
          <a:noFill/>
        </p:spPr>
        <p:txBody>
          <a:bodyPr wrap="square" rtlCol="0">
            <a:spAutoFit/>
          </a:bodyPr>
          <a:lstStyle/>
          <a:p>
            <a:pPr algn="just"/>
            <a:r>
              <a:rPr lang="fr-FR" sz="2400" dirty="0" smtClean="0"/>
              <a:t>Ayant un budget à respecter, des prix trop élevés sont un réel frein pour les familles.</a:t>
            </a:r>
          </a:p>
          <a:p>
            <a:pPr algn="just"/>
            <a:endParaRPr lang="fr-FR" sz="2400" dirty="0" smtClean="0"/>
          </a:p>
          <a:p>
            <a:pPr algn="just"/>
            <a:r>
              <a:rPr lang="fr-FR" sz="2400" dirty="0" smtClean="0"/>
              <a:t>Certains produits ne sont pas adaptés à toute la famille, ceci peut être un frein à l’achat par soucis de place et d’économie. Par exemple, une famille nombreuse sera peu amenée à acheter un shampoing spécifique pour chacun; un pour cheveux colorés, un anti pelliculaire, … elle préférera un produit que tous pourront utiliser.</a:t>
            </a:r>
            <a:endParaRPr lang="fr-FR" sz="2400" dirty="0"/>
          </a:p>
        </p:txBody>
      </p:sp>
      <p:sp>
        <p:nvSpPr>
          <p:cNvPr id="9" name="Sous-titre 2"/>
          <p:cNvSpPr>
            <a:spLocks noGrp="1"/>
          </p:cNvSpPr>
          <p:nvPr>
            <p:ph type="subTitle" idx="1"/>
          </p:nvPr>
        </p:nvSpPr>
        <p:spPr>
          <a:xfrm>
            <a:off x="1571604" y="500042"/>
            <a:ext cx="6400800" cy="642942"/>
          </a:xfrm>
        </p:spPr>
        <p:txBody>
          <a:bodyPr>
            <a:normAutofit/>
          </a:bodyPr>
          <a:lstStyle/>
          <a:p>
            <a:r>
              <a:rPr lang="fr-FR" dirty="0" smtClean="0">
                <a:solidFill>
                  <a:srgbClr val="FF5A33"/>
                </a:solidFill>
                <a:latin typeface="Lucida Handwriting" pitchFamily="66" charset="0"/>
              </a:rPr>
              <a:t>Comment les toucher?</a:t>
            </a:r>
            <a:endParaRPr lang="fr-FR" dirty="0">
              <a:solidFill>
                <a:srgbClr val="FF5A33"/>
              </a:solidFill>
              <a:latin typeface="Lucida Handwriting"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214414" y="428604"/>
            <a:ext cx="7143800" cy="584775"/>
          </a:xfrm>
          <a:prstGeom prst="rect">
            <a:avLst/>
          </a:prstGeom>
          <a:noFill/>
        </p:spPr>
        <p:txBody>
          <a:bodyPr wrap="square" rtlCol="0">
            <a:spAutoFit/>
          </a:bodyPr>
          <a:lstStyle/>
          <a:p>
            <a:pPr algn="ctr"/>
            <a:r>
              <a:rPr lang="fr-FR" sz="3200" dirty="0" smtClean="0">
                <a:solidFill>
                  <a:srgbClr val="0070C0"/>
                </a:solidFill>
                <a:latin typeface="Lucida Handwriting" pitchFamily="66" charset="0"/>
              </a:rPr>
              <a:t>Sources</a:t>
            </a:r>
            <a:endParaRPr lang="fr-FR" sz="3200" dirty="0">
              <a:solidFill>
                <a:srgbClr val="0070C0"/>
              </a:solidFill>
              <a:latin typeface="Lucida Handwriting" pitchFamily="66" charset="0"/>
            </a:endParaRPr>
          </a:p>
        </p:txBody>
      </p:sp>
      <p:sp>
        <p:nvSpPr>
          <p:cNvPr id="3" name="ZoneTexte 2"/>
          <p:cNvSpPr txBox="1"/>
          <p:nvPr/>
        </p:nvSpPr>
        <p:spPr>
          <a:xfrm>
            <a:off x="357158" y="1310422"/>
            <a:ext cx="8358246" cy="5047536"/>
          </a:xfrm>
          <a:prstGeom prst="rect">
            <a:avLst/>
          </a:prstGeom>
          <a:noFill/>
        </p:spPr>
        <p:txBody>
          <a:bodyPr wrap="square" rtlCol="0">
            <a:spAutoFit/>
          </a:bodyPr>
          <a:lstStyle/>
          <a:p>
            <a:pPr>
              <a:buFont typeface="Arial" pitchFamily="34" charset="0"/>
              <a:buChar char="•"/>
            </a:pPr>
            <a:r>
              <a:rPr lang="fr-FR" sz="1400" dirty="0" smtClean="0">
                <a:solidFill>
                  <a:srgbClr val="0070C0"/>
                </a:solidFill>
                <a:hlinkClick r:id="rId2"/>
              </a:rPr>
              <a:t>http://veilletourisme.ca/2011/06/01/linfluence-des-enfants-sur-les-decisions-de-voyage/</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3"/>
              </a:rPr>
              <a:t>http://www.slideshare.net/youngplanneur/influence-pub-enfant</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4"/>
              </a:rPr>
              <a:t>http://www.lsa-conso.fr/la-carte-de-france-des-drive-in,124951</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5"/>
              </a:rPr>
              <a:t>http://www.intermarche.com/famille_nombreuse</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6"/>
              </a:rPr>
              <a:t>http://www.m6bonus.fr/actualites-2238/video-expliquez_nous_formats_individuels_et_familiaux-109698.html</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7"/>
              </a:rPr>
              <a:t>http://www.aquadesign.be/actu/article-4445.php</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8"/>
              </a:rPr>
              <a:t>http://www.lsa-conso.fr/le-prix-est-devenu-le-premier-critere-d-achat-pour-les-vetements,89804</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9"/>
              </a:rPr>
              <a:t>http://www.mesurer-son-pouvoir-dachat.com/multimedia-et-loisirs/552-depenses-en-loisirs-selon-la-categorie-socioprofessionnelle.php</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r>
              <a:rPr lang="fr-FR" sz="1400" dirty="0" smtClean="0">
                <a:solidFill>
                  <a:srgbClr val="0070C0"/>
                </a:solidFill>
                <a:hlinkClick r:id="rId10"/>
              </a:rPr>
              <a:t>http://www.bouyguestelecom.fr/ideo_multi-lignes/#xtor=SEC-700906-GOO</a:t>
            </a:r>
            <a:endParaRPr lang="fr-FR" sz="1400" dirty="0" smtClean="0">
              <a:solidFill>
                <a:srgbClr val="0070C0"/>
              </a:solidFill>
            </a:endParaRPr>
          </a:p>
          <a:p>
            <a:endParaRPr lang="fr-FR" sz="1400" dirty="0" smtClean="0">
              <a:solidFill>
                <a:srgbClr val="0070C0"/>
              </a:solidFill>
            </a:endParaRPr>
          </a:p>
          <a:p>
            <a:r>
              <a:rPr lang="fr-FR" sz="1400" dirty="0" smtClean="0">
                <a:solidFill>
                  <a:srgbClr val="0070C0"/>
                </a:solidFill>
                <a:hlinkClick r:id="rId11"/>
              </a:rPr>
              <a:t>http://www.ariase.com/fr/television/canalsat/pack-famille.html</a:t>
            </a:r>
            <a:endParaRPr lang="fr-FR" sz="1400" dirty="0" smtClean="0">
              <a:solidFill>
                <a:srgbClr val="0070C0"/>
              </a:solidFill>
            </a:endParaRPr>
          </a:p>
          <a:p>
            <a:pPr>
              <a:buFont typeface="Arial" pitchFamily="34" charset="0"/>
              <a:buChar char="•"/>
            </a:pPr>
            <a:endParaRPr lang="fr-FR" sz="1400" dirty="0" smtClean="0">
              <a:solidFill>
                <a:srgbClr val="0070C0"/>
              </a:solidFill>
            </a:endParaRPr>
          </a:p>
          <a:p>
            <a:pPr>
              <a:buFont typeface="Arial" pitchFamily="34" charset="0"/>
              <a:buChar char="•"/>
            </a:pPr>
            <a:endParaRPr lang="fr-FR" sz="1400" dirty="0" smtClean="0">
              <a:solidFill>
                <a:srgbClr val="0070C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55776" y="332656"/>
            <a:ext cx="4968552" cy="584775"/>
          </a:xfrm>
          <a:prstGeom prst="rect">
            <a:avLst/>
          </a:prstGeom>
          <a:noFill/>
        </p:spPr>
        <p:txBody>
          <a:bodyPr wrap="square" rtlCol="0">
            <a:spAutoFit/>
          </a:bodyPr>
          <a:lstStyle/>
          <a:p>
            <a:pPr algn="ctr"/>
            <a:r>
              <a:rPr lang="fr-FR" sz="3200" dirty="0" smtClean="0">
                <a:solidFill>
                  <a:srgbClr val="0070C0"/>
                </a:solidFill>
                <a:latin typeface="Lucida Handwriting" pitchFamily="66" charset="0"/>
              </a:rPr>
              <a:t>Sources</a:t>
            </a:r>
          </a:p>
        </p:txBody>
      </p:sp>
      <p:sp>
        <p:nvSpPr>
          <p:cNvPr id="5" name="ZoneTexte 4"/>
          <p:cNvSpPr txBox="1"/>
          <p:nvPr/>
        </p:nvSpPr>
        <p:spPr>
          <a:xfrm>
            <a:off x="179512" y="1196752"/>
            <a:ext cx="8712968" cy="5447645"/>
          </a:xfrm>
          <a:prstGeom prst="rect">
            <a:avLst/>
          </a:prstGeom>
          <a:noFill/>
        </p:spPr>
        <p:txBody>
          <a:bodyPr wrap="square" rtlCol="0">
            <a:spAutoFit/>
          </a:bodyPr>
          <a:lstStyle/>
          <a:p>
            <a:pPr>
              <a:buFont typeface="Arial" pitchFamily="34" charset="0"/>
              <a:buChar char="•"/>
            </a:pPr>
            <a:r>
              <a:rPr lang="fr-FR" sz="1400" dirty="0" smtClean="0">
                <a:solidFill>
                  <a:srgbClr val="0070C0"/>
                </a:solidFill>
                <a:hlinkClick r:id="rId2"/>
              </a:rPr>
              <a:t>http://www.strategies.fr/actualites/marques/169877W/eram-sacre-la-nouvelle-famille.html</a:t>
            </a:r>
          </a:p>
          <a:p>
            <a:endParaRPr lang="fr-FR" sz="1400" dirty="0" smtClean="0">
              <a:solidFill>
                <a:srgbClr val="0070C0"/>
              </a:solidFill>
              <a:hlinkClick r:id="rId2"/>
            </a:endParaRPr>
          </a:p>
          <a:p>
            <a:pPr>
              <a:buFont typeface="Arial" pitchFamily="34" charset="0"/>
              <a:buChar char="•"/>
            </a:pPr>
            <a:r>
              <a:rPr lang="fr-FR" sz="1400" dirty="0" smtClean="0">
                <a:solidFill>
                  <a:srgbClr val="0070C0"/>
                </a:solidFill>
                <a:hlinkClick r:id="rId2"/>
              </a:rPr>
              <a:t>http://www.strategies.fr/actualites/marques/183172W/sfr-joue-sur-la-fibre-paternelle.html</a:t>
            </a:r>
          </a:p>
          <a:p>
            <a:pPr>
              <a:buFont typeface="Arial" pitchFamily="34" charset="0"/>
              <a:buChar char="•"/>
            </a:pPr>
            <a:endParaRPr lang="fr-FR" sz="1400" dirty="0" smtClean="0">
              <a:solidFill>
                <a:srgbClr val="0070C0"/>
              </a:solidFill>
              <a:hlinkClick r:id="rId2"/>
            </a:endParaRPr>
          </a:p>
          <a:p>
            <a:pPr>
              <a:buFont typeface="Arial" pitchFamily="34" charset="0"/>
              <a:buChar char="•"/>
            </a:pPr>
            <a:r>
              <a:rPr lang="fr-FR" sz="1400" dirty="0" smtClean="0">
                <a:solidFill>
                  <a:srgbClr val="0070C0"/>
                </a:solidFill>
                <a:hlinkClick r:id="rId2"/>
              </a:rPr>
              <a:t>http://www.strategies.fr/actualites/medias/169014W/my-little-paris-lance-un-site-pour-les-meres-de-famille.html</a:t>
            </a:r>
          </a:p>
          <a:p>
            <a:pPr>
              <a:buFont typeface="Arial" pitchFamily="34" charset="0"/>
              <a:buChar char="•"/>
            </a:pPr>
            <a:endParaRPr lang="fr-FR" sz="1400" dirty="0" smtClean="0">
              <a:solidFill>
                <a:srgbClr val="0070C0"/>
              </a:solidFill>
              <a:hlinkClick r:id="rId2"/>
            </a:endParaRPr>
          </a:p>
          <a:p>
            <a:pPr>
              <a:buFont typeface="Arial" pitchFamily="34" charset="0"/>
              <a:buChar char="•"/>
            </a:pPr>
            <a:r>
              <a:rPr lang="fr-FR" sz="1400" dirty="0" smtClean="0">
                <a:solidFill>
                  <a:srgbClr val="0070C0"/>
                </a:solidFill>
                <a:hlinkClick r:id="rId2"/>
              </a:rPr>
              <a:t>http://www.strategies.fr/etudes-tendances/dossiers/161318/159454W/l-annee-des-grandes-familles.html</a:t>
            </a:r>
          </a:p>
          <a:p>
            <a:pPr>
              <a:buFont typeface="Arial" pitchFamily="34" charset="0"/>
              <a:buChar char="•"/>
            </a:pPr>
            <a:endParaRPr lang="fr-FR" sz="1400" dirty="0" smtClean="0">
              <a:solidFill>
                <a:srgbClr val="0070C0"/>
              </a:solidFill>
              <a:hlinkClick r:id="rId2"/>
            </a:endParaRPr>
          </a:p>
          <a:p>
            <a:pPr>
              <a:buFont typeface="Arial" pitchFamily="34" charset="0"/>
              <a:buChar char="•"/>
            </a:pPr>
            <a:r>
              <a:rPr lang="fr-FR" sz="1400" dirty="0" smtClean="0">
                <a:solidFill>
                  <a:srgbClr val="0070C0"/>
                </a:solidFill>
                <a:hlinkClick r:id="rId2"/>
              </a:rPr>
              <a:t>http://www.psychologies.com/Famille/Relations-familiales/Parents/Articles-et-Dossiers/La-famille-vue-par-la-pub</a:t>
            </a:r>
          </a:p>
          <a:p>
            <a:pPr>
              <a:buFont typeface="Arial" pitchFamily="34" charset="0"/>
              <a:buChar char="•"/>
            </a:pPr>
            <a:endParaRPr lang="fr-FR" sz="1400" dirty="0" smtClean="0">
              <a:solidFill>
                <a:srgbClr val="0070C0"/>
              </a:solidFill>
              <a:hlinkClick r:id="rId2"/>
            </a:endParaRPr>
          </a:p>
          <a:p>
            <a:pPr>
              <a:buFont typeface="Arial" pitchFamily="34" charset="0"/>
              <a:buChar char="•"/>
            </a:pPr>
            <a:r>
              <a:rPr lang="fr-FR" sz="1400" dirty="0" smtClean="0">
                <a:solidFill>
                  <a:srgbClr val="0070C0"/>
                </a:solidFill>
                <a:hlinkClick r:id="rId3"/>
              </a:rPr>
              <a:t>http://www.strategies.fr/actualites/marques/152621W/les-supermarches-sont-les-commerces-les-moins-chers-en-zone-rurale.html</a:t>
            </a:r>
            <a:r>
              <a:rPr lang="fr-FR" sz="1400" dirty="0" smtClean="0">
                <a:solidFill>
                  <a:srgbClr val="0070C0"/>
                </a:solidFill>
                <a:hlinkClick r:id="rId2"/>
              </a:rPr>
              <a:t>   </a:t>
            </a:r>
          </a:p>
          <a:p>
            <a:pPr>
              <a:buFont typeface="Arial" pitchFamily="34" charset="0"/>
              <a:buChar char="•"/>
            </a:pPr>
            <a:endParaRPr lang="fr-FR" sz="1400" dirty="0" smtClean="0">
              <a:solidFill>
                <a:srgbClr val="0070C0"/>
              </a:solidFill>
              <a:hlinkClick r:id="rId2"/>
            </a:endParaRPr>
          </a:p>
          <a:p>
            <a:pPr>
              <a:buFont typeface="Arial" pitchFamily="34" charset="0"/>
              <a:buChar char="•"/>
            </a:pPr>
            <a:r>
              <a:rPr lang="fr-FR" sz="1400" dirty="0" smtClean="0">
                <a:solidFill>
                  <a:srgbClr val="0070C0"/>
                </a:solidFill>
                <a:hlinkClick r:id="rId2"/>
              </a:rPr>
              <a:t>http://www.la-croix.com/Famille/Parents-Enfants/Dossiers/Couple-et-Famille/Famille-et-societe/Les-campagnes-de-pub-puisent-leur-inspiration-au-caeur-des-familles-_NP_-2011-10-13-722663</a:t>
            </a:r>
          </a:p>
          <a:p>
            <a:pPr>
              <a:buFont typeface="Arial" pitchFamily="34" charset="0"/>
              <a:buChar char="•"/>
            </a:pPr>
            <a:endParaRPr lang="fr-FR" sz="1400" dirty="0" smtClean="0">
              <a:solidFill>
                <a:srgbClr val="0070C0"/>
              </a:solidFill>
              <a:hlinkClick r:id="rId2"/>
            </a:endParaRPr>
          </a:p>
          <a:p>
            <a:pPr>
              <a:buFont typeface="Arial" pitchFamily="34" charset="0"/>
              <a:buChar char="•"/>
            </a:pPr>
            <a:r>
              <a:rPr lang="fr-FR" sz="1400" dirty="0" smtClean="0">
                <a:solidFill>
                  <a:srgbClr val="0070C0"/>
                </a:solidFill>
                <a:hlinkClick r:id="rId4"/>
              </a:rPr>
              <a:t>http://www.strategies.fr/actualites/medias/r37355W/carat-reinvente-la-famille.html</a:t>
            </a:r>
            <a:r>
              <a:rPr lang="fr-FR" sz="1400" dirty="0" smtClean="0">
                <a:solidFill>
                  <a:srgbClr val="0070C0"/>
                </a:solidFill>
                <a:hlinkClick r:id="rId2"/>
              </a:rPr>
              <a:t>  </a:t>
            </a:r>
          </a:p>
          <a:p>
            <a:pPr>
              <a:buFont typeface="Arial" pitchFamily="34" charset="0"/>
              <a:buChar char="•"/>
            </a:pPr>
            <a:endParaRPr lang="fr-FR" sz="1400" dirty="0" smtClean="0">
              <a:solidFill>
                <a:srgbClr val="0070C0"/>
              </a:solidFill>
              <a:hlinkClick r:id="rId2"/>
            </a:endParaRPr>
          </a:p>
          <a:p>
            <a:pPr>
              <a:buFont typeface="Arial" pitchFamily="34" charset="0"/>
              <a:buChar char="•"/>
            </a:pPr>
            <a:r>
              <a:rPr lang="fr-FR" sz="1400" dirty="0" smtClean="0">
                <a:solidFill>
                  <a:srgbClr val="0070C0"/>
                </a:solidFill>
                <a:hlinkClick r:id="rId5"/>
              </a:rPr>
              <a:t>http://www.insee.fr/fr/themes/tableau.asp?reg_id=0&amp;ref_id=AMFd2</a:t>
            </a:r>
            <a:r>
              <a:rPr lang="fr-FR" sz="1400" dirty="0" smtClean="0">
                <a:solidFill>
                  <a:srgbClr val="0070C0"/>
                </a:solidFill>
                <a:hlinkClick r:id="rId2"/>
              </a:rPr>
              <a:t>  </a:t>
            </a:r>
          </a:p>
          <a:p>
            <a:pPr>
              <a:buFont typeface="Arial" pitchFamily="34" charset="0"/>
              <a:buChar char="•"/>
            </a:pPr>
            <a:endParaRPr lang="fr-FR" sz="1400" dirty="0" smtClean="0">
              <a:solidFill>
                <a:srgbClr val="0070C0"/>
              </a:solidFill>
              <a:hlinkClick r:id="rId2"/>
            </a:endParaRPr>
          </a:p>
          <a:p>
            <a:pPr>
              <a:buFont typeface="Arial" pitchFamily="34" charset="0"/>
              <a:buChar char="•"/>
            </a:pPr>
            <a:r>
              <a:rPr lang="fr-FR" sz="1400" dirty="0" smtClean="0">
                <a:solidFill>
                  <a:srgbClr val="0070C0"/>
                </a:solidFill>
                <a:hlinkClick r:id="rId2"/>
              </a:rPr>
              <a:t> http://www.slideshare.net/youngplanneur/influence-pub-enfant</a:t>
            </a:r>
          </a:p>
          <a:p>
            <a:endParaRPr lang="fr-FR" dirty="0" smtClean="0"/>
          </a:p>
          <a:p>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76790" y="1844824"/>
            <a:ext cx="8352928" cy="400110"/>
          </a:xfrm>
          <a:prstGeom prst="rect">
            <a:avLst/>
          </a:prstGeom>
          <a:noFill/>
        </p:spPr>
        <p:txBody>
          <a:bodyPr wrap="square" rtlCol="0">
            <a:spAutoFit/>
          </a:bodyPr>
          <a:lstStyle/>
          <a:p>
            <a:pPr algn="ctr"/>
            <a:r>
              <a:rPr lang="fr-FR" sz="2000" dirty="0" smtClean="0">
                <a:latin typeface="Lucida Handwriting" pitchFamily="66" charset="0"/>
              </a:rPr>
              <a:t>Pas touchés par les médias</a:t>
            </a:r>
            <a:endParaRPr lang="fr-FR" sz="2000" dirty="0">
              <a:latin typeface="Lucida Handwriting" pitchFamily="66" charset="0"/>
            </a:endParaRPr>
          </a:p>
        </p:txBody>
      </p:sp>
      <p:sp>
        <p:nvSpPr>
          <p:cNvPr id="7" name="ZoneTexte 6"/>
          <p:cNvSpPr txBox="1"/>
          <p:nvPr/>
        </p:nvSpPr>
        <p:spPr>
          <a:xfrm>
            <a:off x="323528" y="2924944"/>
            <a:ext cx="8820472" cy="1938992"/>
          </a:xfrm>
          <a:prstGeom prst="rect">
            <a:avLst/>
          </a:prstGeom>
          <a:noFill/>
        </p:spPr>
        <p:txBody>
          <a:bodyPr wrap="square" rtlCol="0">
            <a:spAutoFit/>
          </a:bodyPr>
          <a:lstStyle/>
          <a:p>
            <a:pPr algn="just"/>
            <a:r>
              <a:rPr lang="fr-FR" sz="2400" dirty="0" smtClean="0"/>
              <a:t>Les familles habitant en campagne ne sont pas touchés comme les familles en ville pour les médias. En effet, en ville les familles ont accès à tous les médias tels que l’affichage, les magasines, les prospectus tandis que les familles vivant à la campagne ne sont pas touchés par tous les médias. Il y a peu d’affichage en zone rurale.</a:t>
            </a:r>
            <a:endParaRPr lang="fr-FR" sz="2400" dirty="0"/>
          </a:p>
        </p:txBody>
      </p:sp>
      <p:sp>
        <p:nvSpPr>
          <p:cNvPr id="8" name="Sous-titre 2"/>
          <p:cNvSpPr>
            <a:spLocks noGrp="1"/>
          </p:cNvSpPr>
          <p:nvPr>
            <p:ph type="subTitle" idx="1"/>
          </p:nvPr>
        </p:nvSpPr>
        <p:spPr>
          <a:xfrm>
            <a:off x="1571604" y="500042"/>
            <a:ext cx="6400800" cy="642942"/>
          </a:xfrm>
        </p:spPr>
        <p:txBody>
          <a:bodyPr>
            <a:normAutofit/>
          </a:bodyPr>
          <a:lstStyle/>
          <a:p>
            <a:r>
              <a:rPr lang="fr-FR" dirty="0" smtClean="0">
                <a:solidFill>
                  <a:srgbClr val="FF5A33"/>
                </a:solidFill>
                <a:latin typeface="Lucida Handwriting" pitchFamily="66" charset="0"/>
              </a:rPr>
              <a:t>Comment les toucher?</a:t>
            </a:r>
            <a:endParaRPr lang="fr-FR" dirty="0">
              <a:solidFill>
                <a:srgbClr val="FF5A33"/>
              </a:solidFill>
              <a:latin typeface="Lucida Handwriting" pitchFamily="66" charset="0"/>
            </a:endParaRPr>
          </a:p>
        </p:txBody>
      </p:sp>
      <p:sp>
        <p:nvSpPr>
          <p:cNvPr id="9" name="ZoneTexte 8"/>
          <p:cNvSpPr txBox="1"/>
          <p:nvPr/>
        </p:nvSpPr>
        <p:spPr>
          <a:xfrm>
            <a:off x="868242" y="1196752"/>
            <a:ext cx="7632848" cy="400110"/>
          </a:xfrm>
          <a:prstGeom prst="rect">
            <a:avLst/>
          </a:prstGeom>
          <a:noFill/>
        </p:spPr>
        <p:txBody>
          <a:bodyPr wrap="square" rtlCol="0">
            <a:spAutoFit/>
          </a:bodyPr>
          <a:lstStyle/>
          <a:p>
            <a:pPr algn="ctr"/>
            <a:r>
              <a:rPr lang="fr-FR" sz="2000" dirty="0" smtClean="0">
                <a:latin typeface="Lucida Handwriting" pitchFamily="66" charset="0"/>
              </a:rPr>
              <a:t>Les Freins</a:t>
            </a:r>
            <a:endParaRPr lang="fr-FR" sz="2000" dirty="0">
              <a:latin typeface="Lucida Handwriting"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t>
            </a:r>
            <a:endParaRPr lang="fr-FR" dirty="0"/>
          </a:p>
        </p:txBody>
      </p:sp>
      <p:sp>
        <p:nvSpPr>
          <p:cNvPr id="3" name="Sous-titre 2"/>
          <p:cNvSpPr>
            <a:spLocks noGrp="1"/>
          </p:cNvSpPr>
          <p:nvPr>
            <p:ph type="subTitle" idx="1"/>
          </p:nvPr>
        </p:nvSpPr>
        <p:spPr>
          <a:xfrm>
            <a:off x="1857356" y="2428868"/>
            <a:ext cx="6400800" cy="642942"/>
          </a:xfrm>
        </p:spPr>
        <p:txBody>
          <a:bodyPr>
            <a:noAutofit/>
          </a:bodyPr>
          <a:lstStyle/>
          <a:p>
            <a:r>
              <a:rPr lang="fr-FR" sz="4400" dirty="0" smtClean="0">
                <a:solidFill>
                  <a:srgbClr val="FF5A33"/>
                </a:solidFill>
                <a:latin typeface="Lucida Handwriting" pitchFamily="66" charset="0"/>
              </a:rPr>
              <a:t>Quels circuits de distribution?</a:t>
            </a:r>
            <a:endParaRPr lang="fr-FR" sz="4400" dirty="0">
              <a:solidFill>
                <a:srgbClr val="FF5A33"/>
              </a:solidFill>
              <a:latin typeface="Lucida Handwriting" pitchFamily="66" charset="0"/>
            </a:endParaRPr>
          </a:p>
        </p:txBody>
      </p:sp>
      <p:sp>
        <p:nvSpPr>
          <p:cNvPr id="7" name="ZoneTexte 6"/>
          <p:cNvSpPr txBox="1"/>
          <p:nvPr/>
        </p:nvSpPr>
        <p:spPr>
          <a:xfrm>
            <a:off x="714348" y="1714488"/>
            <a:ext cx="7929618" cy="369332"/>
          </a:xfrm>
          <a:prstGeom prst="rect">
            <a:avLst/>
          </a:prstGeom>
          <a:noFill/>
        </p:spPr>
        <p:txBody>
          <a:bodyPr wrap="square" rtlCol="0">
            <a:spAutoFit/>
          </a:bodyPr>
          <a:lstStyle/>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p:cNvSpPr>
            <a:spLocks noGrp="1"/>
          </p:cNvSpPr>
          <p:nvPr>
            <p:ph type="subTitle" idx="1"/>
          </p:nvPr>
        </p:nvSpPr>
        <p:spPr>
          <a:xfrm>
            <a:off x="1571604" y="500042"/>
            <a:ext cx="6400800" cy="642942"/>
          </a:xfrm>
        </p:spPr>
        <p:txBody>
          <a:bodyPr>
            <a:normAutofit fontScale="85000" lnSpcReduction="10000"/>
          </a:bodyPr>
          <a:lstStyle/>
          <a:p>
            <a:r>
              <a:rPr lang="fr-FR" dirty="0" smtClean="0">
                <a:solidFill>
                  <a:srgbClr val="FF5A33"/>
                </a:solidFill>
                <a:latin typeface="Lucida Handwriting" pitchFamily="66" charset="0"/>
              </a:rPr>
              <a:t>Quels circuits de distribution?</a:t>
            </a:r>
            <a:endParaRPr lang="fr-FR" dirty="0">
              <a:solidFill>
                <a:srgbClr val="FF5A33"/>
              </a:solidFill>
              <a:latin typeface="Lucida Handwriting" pitchFamily="66" charset="0"/>
            </a:endParaRPr>
          </a:p>
        </p:txBody>
      </p:sp>
      <p:sp>
        <p:nvSpPr>
          <p:cNvPr id="9" name="ZoneTexte 8"/>
          <p:cNvSpPr txBox="1"/>
          <p:nvPr/>
        </p:nvSpPr>
        <p:spPr>
          <a:xfrm>
            <a:off x="868242" y="1196752"/>
            <a:ext cx="7632848" cy="400110"/>
          </a:xfrm>
          <a:prstGeom prst="rect">
            <a:avLst/>
          </a:prstGeom>
          <a:noFill/>
        </p:spPr>
        <p:txBody>
          <a:bodyPr wrap="square" rtlCol="0">
            <a:spAutoFit/>
          </a:bodyPr>
          <a:lstStyle/>
          <a:p>
            <a:pPr algn="ctr"/>
            <a:r>
              <a:rPr lang="fr-FR" sz="2000" dirty="0" smtClean="0">
                <a:latin typeface="Lucida Handwriting" pitchFamily="66" charset="0"/>
              </a:rPr>
              <a:t>La grande distribution</a:t>
            </a:r>
            <a:endParaRPr lang="fr-FR" sz="2000" dirty="0">
              <a:latin typeface="Lucida Handwriting" pitchFamily="66" charset="0"/>
            </a:endParaRPr>
          </a:p>
        </p:txBody>
      </p:sp>
      <p:sp>
        <p:nvSpPr>
          <p:cNvPr id="4" name="ZoneTexte 3"/>
          <p:cNvSpPr txBox="1"/>
          <p:nvPr/>
        </p:nvSpPr>
        <p:spPr>
          <a:xfrm>
            <a:off x="857224" y="2450325"/>
            <a:ext cx="7929618" cy="3693319"/>
          </a:xfrm>
          <a:prstGeom prst="rect">
            <a:avLst/>
          </a:prstGeom>
          <a:noFill/>
        </p:spPr>
        <p:txBody>
          <a:bodyPr wrap="square" rtlCol="0">
            <a:spAutoFit/>
          </a:bodyPr>
          <a:lstStyle/>
          <a:p>
            <a:pPr algn="just"/>
            <a:r>
              <a:rPr lang="fr-FR" dirty="0" smtClean="0"/>
              <a:t>Quel meilleur moyen pour toucher une famille que la grande distribution? En effet ces structures ont spécialement été crées avec pour principale cible les familles, surtout nombreuses. En effet, au sein même de ces magasins nous pouvons trouver de quoi répondre aux besoins de tous, que ce soit au niveau alimentaire, scolaire, hygiénique, vestimentaire, etc. </a:t>
            </a:r>
          </a:p>
          <a:p>
            <a:pPr algn="just"/>
            <a:endParaRPr lang="fr-FR" dirty="0" smtClean="0"/>
          </a:p>
          <a:p>
            <a:pPr algn="just"/>
            <a:r>
              <a:rPr lang="fr-FR" dirty="0" smtClean="0"/>
              <a:t>Pour faciliter l’accès aux familles celle-ci utilise principalement des tracts promotionnels déposés dans tous les foyers de sa zone de chalandise. La récente loi leur permettant de faire de la publicité télévisée est également d’une grande aide.</a:t>
            </a:r>
          </a:p>
          <a:p>
            <a:pPr algn="just"/>
            <a:endParaRPr lang="fr-FR" dirty="0" smtClean="0"/>
          </a:p>
          <a:p>
            <a:pPr algn="just"/>
            <a:r>
              <a:rPr lang="fr-FR" dirty="0" smtClean="0"/>
              <a:t>Pour s’adapter au manque de temps de ses clients, elle a su développer le drive au cours de ces dernières années.</a:t>
            </a:r>
            <a:endParaRPr lang="fr-FR" dirty="0"/>
          </a:p>
        </p:txBody>
      </p:sp>
      <p:pic>
        <p:nvPicPr>
          <p:cNvPr id="27650" name="Picture 2" descr="http://www.boursier.com/illustrations/photos/l_label-france-alimentation-csa-institut-sondage-le-parisien.jpg"/>
          <p:cNvPicPr>
            <a:picLocks noChangeAspect="1" noChangeArrowheads="1"/>
          </p:cNvPicPr>
          <p:nvPr/>
        </p:nvPicPr>
        <p:blipFill>
          <a:blip r:embed="rId2" cstate="print">
            <a:lum contrast="20000"/>
          </a:blip>
          <a:srcRect/>
          <a:stretch>
            <a:fillRect/>
          </a:stretch>
        </p:blipFill>
        <p:spPr bwMode="auto">
          <a:xfrm>
            <a:off x="6643702" y="928670"/>
            <a:ext cx="2344723" cy="1406834"/>
          </a:xfrm>
          <a:prstGeom prst="round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p:cNvSpPr>
            <a:spLocks noGrp="1"/>
          </p:cNvSpPr>
          <p:nvPr>
            <p:ph type="subTitle" idx="1"/>
          </p:nvPr>
        </p:nvSpPr>
        <p:spPr>
          <a:xfrm>
            <a:off x="1571604" y="500042"/>
            <a:ext cx="6400800" cy="642942"/>
          </a:xfrm>
        </p:spPr>
        <p:txBody>
          <a:bodyPr>
            <a:normAutofit fontScale="85000" lnSpcReduction="10000"/>
          </a:bodyPr>
          <a:lstStyle/>
          <a:p>
            <a:r>
              <a:rPr lang="fr-FR" dirty="0" smtClean="0">
                <a:solidFill>
                  <a:srgbClr val="FF5A33"/>
                </a:solidFill>
                <a:latin typeface="Lucida Handwriting" pitchFamily="66" charset="0"/>
              </a:rPr>
              <a:t>Quels circuits de distribution?</a:t>
            </a:r>
            <a:endParaRPr lang="fr-FR" dirty="0">
              <a:solidFill>
                <a:srgbClr val="FF5A33"/>
              </a:solidFill>
              <a:latin typeface="Lucida Handwriting" pitchFamily="66" charset="0"/>
            </a:endParaRPr>
          </a:p>
        </p:txBody>
      </p:sp>
      <p:sp>
        <p:nvSpPr>
          <p:cNvPr id="9" name="ZoneTexte 8"/>
          <p:cNvSpPr txBox="1"/>
          <p:nvPr/>
        </p:nvSpPr>
        <p:spPr>
          <a:xfrm>
            <a:off x="868242" y="1196752"/>
            <a:ext cx="7632848" cy="400110"/>
          </a:xfrm>
          <a:prstGeom prst="rect">
            <a:avLst/>
          </a:prstGeom>
          <a:noFill/>
        </p:spPr>
        <p:txBody>
          <a:bodyPr wrap="square" rtlCol="0">
            <a:spAutoFit/>
          </a:bodyPr>
          <a:lstStyle/>
          <a:p>
            <a:pPr algn="ctr"/>
            <a:r>
              <a:rPr lang="fr-FR" sz="2000" dirty="0" smtClean="0">
                <a:latin typeface="Lucida Handwriting" pitchFamily="66" charset="0"/>
              </a:rPr>
              <a:t>Les Hard Discount</a:t>
            </a:r>
            <a:endParaRPr lang="fr-FR" sz="2000" dirty="0">
              <a:latin typeface="Lucida Handwriting" pitchFamily="66" charset="0"/>
            </a:endParaRPr>
          </a:p>
        </p:txBody>
      </p:sp>
      <p:sp>
        <p:nvSpPr>
          <p:cNvPr id="5" name="ZoneTexte 4"/>
          <p:cNvSpPr txBox="1"/>
          <p:nvPr/>
        </p:nvSpPr>
        <p:spPr>
          <a:xfrm>
            <a:off x="857224" y="2040617"/>
            <a:ext cx="8072494" cy="2031325"/>
          </a:xfrm>
          <a:prstGeom prst="rect">
            <a:avLst/>
          </a:prstGeom>
          <a:noFill/>
        </p:spPr>
        <p:txBody>
          <a:bodyPr wrap="square" rtlCol="0">
            <a:spAutoFit/>
          </a:bodyPr>
          <a:lstStyle/>
          <a:p>
            <a:pPr algn="just"/>
            <a:r>
              <a:rPr lang="fr-FR" dirty="0" smtClean="0"/>
              <a:t>Les Hard Discount sont également un très bon moyen de toucher les familles ainsi que de répondre à leurs besoins. En effet, ils sont une bonne alternative aux super et hypermarchés car proposent toute sorte de produits mais à prix réduits, ce qui est, comme nous avons pu le voir, un facteur très important pour les familles.</a:t>
            </a:r>
          </a:p>
          <a:p>
            <a:pPr algn="just"/>
            <a:endParaRPr lang="fr-FR" dirty="0" smtClean="0"/>
          </a:p>
          <a:p>
            <a:pPr algn="just"/>
            <a:r>
              <a:rPr lang="fr-FR" dirty="0" smtClean="0"/>
              <a:t>La qualité réduite des produits et le manque de références vis-à-vis de la grande distribution constituent néanmoins sa limite.</a:t>
            </a:r>
            <a:endParaRPr lang="fr-FR" dirty="0"/>
          </a:p>
        </p:txBody>
      </p:sp>
      <p:pic>
        <p:nvPicPr>
          <p:cNvPr id="26626" name="Picture 2" descr="http://media.paperblog.fr/i/89/896939/mutant-cooperative-hard-discount-lactualite-9-L-2.jpeg"/>
          <p:cNvPicPr>
            <a:picLocks noChangeAspect="1" noChangeArrowheads="1"/>
          </p:cNvPicPr>
          <p:nvPr/>
        </p:nvPicPr>
        <p:blipFill>
          <a:blip r:embed="rId2" cstate="print">
            <a:lum contrast="20000"/>
          </a:blip>
          <a:srcRect/>
          <a:stretch>
            <a:fillRect/>
          </a:stretch>
        </p:blipFill>
        <p:spPr bwMode="auto">
          <a:xfrm>
            <a:off x="3286116" y="4286256"/>
            <a:ext cx="3214710" cy="2405847"/>
          </a:xfrm>
          <a:prstGeom prst="round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p:cNvSpPr>
            <a:spLocks noGrp="1"/>
          </p:cNvSpPr>
          <p:nvPr>
            <p:ph type="subTitle" idx="1"/>
          </p:nvPr>
        </p:nvSpPr>
        <p:spPr>
          <a:xfrm>
            <a:off x="1571604" y="500042"/>
            <a:ext cx="6400800" cy="642942"/>
          </a:xfrm>
        </p:spPr>
        <p:txBody>
          <a:bodyPr>
            <a:normAutofit fontScale="85000" lnSpcReduction="10000"/>
          </a:bodyPr>
          <a:lstStyle/>
          <a:p>
            <a:r>
              <a:rPr lang="fr-FR" dirty="0" smtClean="0">
                <a:solidFill>
                  <a:srgbClr val="FF5A33"/>
                </a:solidFill>
                <a:latin typeface="Lucida Handwriting" pitchFamily="66" charset="0"/>
              </a:rPr>
              <a:t>Quels circuits de distribution?</a:t>
            </a:r>
            <a:endParaRPr lang="fr-FR" dirty="0">
              <a:solidFill>
                <a:srgbClr val="FF5A33"/>
              </a:solidFill>
              <a:latin typeface="Lucida Handwriting" pitchFamily="66" charset="0"/>
            </a:endParaRPr>
          </a:p>
        </p:txBody>
      </p:sp>
      <p:sp>
        <p:nvSpPr>
          <p:cNvPr id="9" name="ZoneTexte 8"/>
          <p:cNvSpPr txBox="1"/>
          <p:nvPr/>
        </p:nvSpPr>
        <p:spPr>
          <a:xfrm>
            <a:off x="868242" y="1196752"/>
            <a:ext cx="7632848" cy="400110"/>
          </a:xfrm>
          <a:prstGeom prst="rect">
            <a:avLst/>
          </a:prstGeom>
          <a:noFill/>
        </p:spPr>
        <p:txBody>
          <a:bodyPr wrap="square" rtlCol="0">
            <a:spAutoFit/>
          </a:bodyPr>
          <a:lstStyle/>
          <a:p>
            <a:pPr algn="ctr"/>
            <a:r>
              <a:rPr lang="fr-FR" sz="2000" dirty="0" smtClean="0">
                <a:latin typeface="Lucida Handwriting" pitchFamily="66" charset="0"/>
              </a:rPr>
              <a:t>Les magasins spécialisés</a:t>
            </a:r>
            <a:endParaRPr lang="fr-FR" sz="2000" dirty="0">
              <a:latin typeface="Lucida Handwriting" pitchFamily="66" charset="0"/>
            </a:endParaRPr>
          </a:p>
        </p:txBody>
      </p:sp>
      <p:sp>
        <p:nvSpPr>
          <p:cNvPr id="4" name="ZoneTexte 3"/>
          <p:cNvSpPr txBox="1"/>
          <p:nvPr/>
        </p:nvSpPr>
        <p:spPr>
          <a:xfrm>
            <a:off x="857224" y="1857364"/>
            <a:ext cx="8072494" cy="2585323"/>
          </a:xfrm>
          <a:prstGeom prst="rect">
            <a:avLst/>
          </a:prstGeom>
          <a:noFill/>
        </p:spPr>
        <p:txBody>
          <a:bodyPr wrap="square" rtlCol="0">
            <a:spAutoFit/>
          </a:bodyPr>
          <a:lstStyle/>
          <a:p>
            <a:pPr algn="just"/>
            <a:r>
              <a:rPr lang="fr-FR" dirty="0" smtClean="0"/>
              <a:t>Un ensemble de magasins spécialisés ont pour créneau de toucher l’ensemble de la population et particulièrement la famille. Dans ceux-ci, nous pouvons trouver des articles pour l’homme, la femme, les enfants, …</a:t>
            </a:r>
          </a:p>
          <a:p>
            <a:pPr algn="just"/>
            <a:endParaRPr lang="fr-FR" dirty="0" smtClean="0"/>
          </a:p>
          <a:p>
            <a:pPr algn="just"/>
            <a:r>
              <a:rPr lang="fr-FR" dirty="0" smtClean="0"/>
              <a:t>Ce système est particulièrement répandu dans le textile et la chaussure avec par exemple </a:t>
            </a:r>
            <a:r>
              <a:rPr lang="fr-FR" dirty="0" err="1" smtClean="0"/>
              <a:t>Kiabi</a:t>
            </a:r>
            <a:r>
              <a:rPr lang="fr-FR" dirty="0" smtClean="0"/>
              <a:t>, La Halle, H&amp;M, … Ainsi, sachant que les parents font rarement les magasins seuls, cela leur permet de voir arriver dans leurs magasins toute la famille qui sera en mesure de trouver les articles lui correspondant, ce qui est pour elles un moyen bien plus simple et rapide. </a:t>
            </a:r>
            <a:endParaRPr lang="fr-FR" dirty="0"/>
          </a:p>
        </p:txBody>
      </p:sp>
      <p:pic>
        <p:nvPicPr>
          <p:cNvPr id="25602" name="Picture 2" descr="http://fr.worldtop.org/uploads/2009/10/15/La-Halle-Aux-Vetements-42060411810.jpg"/>
          <p:cNvPicPr>
            <a:picLocks noChangeAspect="1" noChangeArrowheads="1"/>
          </p:cNvPicPr>
          <p:nvPr/>
        </p:nvPicPr>
        <p:blipFill>
          <a:blip r:embed="rId2" cstate="print">
            <a:lum contrast="20000"/>
          </a:blip>
          <a:srcRect/>
          <a:stretch>
            <a:fillRect/>
          </a:stretch>
        </p:blipFill>
        <p:spPr bwMode="auto">
          <a:xfrm rot="20679170">
            <a:off x="5536012" y="4833138"/>
            <a:ext cx="2864341" cy="1584277"/>
          </a:xfrm>
          <a:prstGeom prst="round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2"/>
          <p:cNvSpPr>
            <a:spLocks noGrp="1"/>
          </p:cNvSpPr>
          <p:nvPr>
            <p:ph type="subTitle" idx="1"/>
          </p:nvPr>
        </p:nvSpPr>
        <p:spPr>
          <a:xfrm>
            <a:off x="1571604" y="500042"/>
            <a:ext cx="6400800" cy="642942"/>
          </a:xfrm>
        </p:spPr>
        <p:txBody>
          <a:bodyPr>
            <a:normAutofit fontScale="85000" lnSpcReduction="10000"/>
          </a:bodyPr>
          <a:lstStyle/>
          <a:p>
            <a:r>
              <a:rPr lang="fr-FR" dirty="0" smtClean="0">
                <a:solidFill>
                  <a:srgbClr val="FF5A33"/>
                </a:solidFill>
                <a:latin typeface="Lucida Handwriting" pitchFamily="66" charset="0"/>
              </a:rPr>
              <a:t>Quels circuits de distribution?</a:t>
            </a:r>
            <a:endParaRPr lang="fr-FR" dirty="0">
              <a:solidFill>
                <a:srgbClr val="FF5A33"/>
              </a:solidFill>
              <a:latin typeface="Lucida Handwriting" pitchFamily="66" charset="0"/>
            </a:endParaRPr>
          </a:p>
        </p:txBody>
      </p:sp>
      <p:sp>
        <p:nvSpPr>
          <p:cNvPr id="9" name="ZoneTexte 8"/>
          <p:cNvSpPr txBox="1"/>
          <p:nvPr/>
        </p:nvSpPr>
        <p:spPr>
          <a:xfrm>
            <a:off x="868242" y="1196752"/>
            <a:ext cx="7632848" cy="400110"/>
          </a:xfrm>
          <a:prstGeom prst="rect">
            <a:avLst/>
          </a:prstGeom>
          <a:noFill/>
        </p:spPr>
        <p:txBody>
          <a:bodyPr wrap="square" rtlCol="0">
            <a:spAutoFit/>
          </a:bodyPr>
          <a:lstStyle/>
          <a:p>
            <a:pPr algn="ctr"/>
            <a:r>
              <a:rPr lang="fr-FR" sz="2000" dirty="0" smtClean="0">
                <a:latin typeface="Lucida Handwriting" pitchFamily="66" charset="0"/>
              </a:rPr>
              <a:t>Les </a:t>
            </a:r>
            <a:r>
              <a:rPr lang="fr-FR" sz="2000" smtClean="0">
                <a:latin typeface="Lucida Handwriting" pitchFamily="66" charset="0"/>
              </a:rPr>
              <a:t>centres commerciaux</a:t>
            </a:r>
            <a:endParaRPr lang="fr-FR" sz="2000" dirty="0">
              <a:latin typeface="Lucida Handwriting" pitchFamily="66" charset="0"/>
            </a:endParaRPr>
          </a:p>
        </p:txBody>
      </p:sp>
      <p:sp>
        <p:nvSpPr>
          <p:cNvPr id="4" name="ZoneTexte 3"/>
          <p:cNvSpPr txBox="1"/>
          <p:nvPr/>
        </p:nvSpPr>
        <p:spPr>
          <a:xfrm>
            <a:off x="571472" y="1643050"/>
            <a:ext cx="8572528" cy="5355312"/>
          </a:xfrm>
          <a:prstGeom prst="rect">
            <a:avLst/>
          </a:prstGeom>
          <a:noFill/>
        </p:spPr>
        <p:txBody>
          <a:bodyPr wrap="square" rtlCol="0">
            <a:spAutoFit/>
          </a:bodyPr>
          <a:lstStyle/>
          <a:p>
            <a:pPr algn="just"/>
            <a:r>
              <a:rPr lang="fr-FR" dirty="0" smtClean="0"/>
              <a:t>Depuis leur création à la fin des années 60, les centres commerciaux ont connu un réel succès auprès de toute la population mais surtout la famille. Ayant pour principe de regrouper un hypermarché puis une galerie marchande avec de nombreux et divers commerces, ils se trouvent très pratiques pour celle-ci.</a:t>
            </a:r>
          </a:p>
          <a:p>
            <a:pPr algn="just"/>
            <a:endParaRPr lang="fr-FR" dirty="0" smtClean="0"/>
          </a:p>
          <a:p>
            <a:pPr algn="just"/>
            <a:r>
              <a:rPr lang="fr-FR" dirty="0" smtClean="0"/>
              <a:t>La famille peut y trouver tout ce dont elle a besoin et pour tous grâce à ces nombreux magasins, ce qui lui évite de devoir se déplacer dans de nombreux endroits. Par exemple, pour la rentrée scolaire, la mère peut à la fois se rendre dans les magasins de vêtements, chaussures de la galerie, faire des photos d’identité, acheter les fournitures dans l’hyper, etc. tout trouver au même endroit a pour avantage le gain de temps mais également la facilité de déplacement car faire les magasins avec plusieurs enfants n’est pas une tâche simple.</a:t>
            </a:r>
          </a:p>
          <a:p>
            <a:pPr algn="just"/>
            <a:endParaRPr lang="fr-FR" dirty="0" smtClean="0"/>
          </a:p>
          <a:p>
            <a:pPr algn="just"/>
            <a:r>
              <a:rPr lang="fr-FR" b="1" dirty="0" smtClean="0"/>
              <a:t>Preuve de leur succès? </a:t>
            </a:r>
            <a:r>
              <a:rPr lang="fr-FR" dirty="0" smtClean="0"/>
              <a:t>Aujourd’hui en France; 700 centres commerciaux, soit 32 000 commerces, 117 milliards d’euros de chiffre d’affaires et 420 000 emplois.</a:t>
            </a:r>
          </a:p>
          <a:p>
            <a:pPr algn="just"/>
            <a:endParaRPr lang="fr-FR" dirty="0" smtClean="0"/>
          </a:p>
          <a:p>
            <a:pPr algn="just"/>
            <a:r>
              <a:rPr lang="fr-FR" dirty="0" smtClean="0"/>
              <a:t>Alors que leur fréquentation tend à baisser (-1,3% en 2010) , ceux-ci ont décidé de se réinventer pour devenir un réel espace de détente et loisirs, en incluant des restaurants, bowlings, cinémas, …</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2273</TotalTime>
  <Words>2781</Words>
  <Application>Microsoft Office PowerPoint</Application>
  <PresentationFormat>Affichage à l'écran (4:3)</PresentationFormat>
  <Paragraphs>225</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 </vt:lpstr>
      <vt:lpstr>Diapositive 2</vt:lpstr>
      <vt:lpstr>Diapositive 3</vt:lpstr>
      <vt:lpstr>Diapositive 4</vt:lpstr>
      <vt:lpstr> </vt:lpstr>
      <vt:lpstr>Diapositive 6</vt:lpstr>
      <vt:lpstr>Diapositive 7</vt:lpstr>
      <vt:lpstr>Diapositive 8</vt:lpstr>
      <vt:lpstr>Diapositive 9</vt:lpstr>
      <vt:lpstr>Diapositive 10</vt:lpstr>
      <vt:lpstr> </vt:lpstr>
      <vt:lpstr>Diapositive 12</vt:lpstr>
      <vt:lpstr>Diapositive 13</vt:lpstr>
      <vt:lpstr>Diapositive 14</vt:lpstr>
      <vt:lpstr>Diapositive 15</vt:lpstr>
      <vt:lpstr>Diapositive 16</vt:lpstr>
      <vt:lpstr>Diapositive 17</vt:lpstr>
      <vt:lpstr>Diapositive 18</vt:lpstr>
      <vt:lpstr>Diapositive 19</vt:lpstr>
      <vt:lpstr>Diapositive 20</vt:lpstr>
      <vt:lpstr> </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Fghjkpverk;</dc:title>
  <dc:creator>Angélique</dc:creator>
  <cp:lastModifiedBy>Groupe Accueil</cp:lastModifiedBy>
  <cp:revision>206</cp:revision>
  <dcterms:created xsi:type="dcterms:W3CDTF">2012-04-18T07:25:17Z</dcterms:created>
  <dcterms:modified xsi:type="dcterms:W3CDTF">2012-05-19T19:48:12Z</dcterms:modified>
</cp:coreProperties>
</file>