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36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FFC4E-AB66-47F6-9AC2-D36C698B7153}" type="datetimeFigureOut">
              <a:rPr lang="fr-FR" smtClean="0"/>
              <a:t>03/08/2013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11B4D-8E39-4F84-85DA-7EBA0FCEDC17}"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EFB14F0B-8004-49AE-A0D3-A84D8DC988F0}" type="slidenum">
              <a:rPr lang="fr-FR" smtClean="0"/>
              <a:pPr>
                <a:defRPr/>
              </a:pPr>
              <a:t>1</a:t>
            </a:fld>
            <a:endParaRPr lang="fr-FR" smtClean="0"/>
          </a:p>
        </p:txBody>
      </p:sp>
      <p:sp>
        <p:nvSpPr>
          <p:cNvPr id="36659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6596"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58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0420" name="Espace réservé du numéro de diapositive 3"/>
          <p:cNvSpPr>
            <a:spLocks noGrp="1"/>
          </p:cNvSpPr>
          <p:nvPr>
            <p:ph type="sldNum" sz="quarter" idx="5"/>
          </p:nvPr>
        </p:nvSpPr>
        <p:spPr/>
        <p:txBody>
          <a:bodyPr/>
          <a:lstStyle/>
          <a:p>
            <a:pPr>
              <a:defRPr/>
            </a:pPr>
            <a:fld id="{074968E1-1FEB-4333-BD54-F60531DC3663}" type="slidenum">
              <a:rPr lang="fr-FR" smtClean="0"/>
              <a:pPr>
                <a:defRPr/>
              </a:pPr>
              <a:t>10</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68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1444" name="Espace réservé du numéro de diapositive 3"/>
          <p:cNvSpPr>
            <a:spLocks noGrp="1"/>
          </p:cNvSpPr>
          <p:nvPr>
            <p:ph type="sldNum" sz="quarter" idx="5"/>
          </p:nvPr>
        </p:nvSpPr>
        <p:spPr/>
        <p:txBody>
          <a:bodyPr/>
          <a:lstStyle/>
          <a:p>
            <a:pPr>
              <a:defRPr/>
            </a:pPr>
            <a:fld id="{96E4594B-8268-4847-BD6C-FEE3357172A9}" type="slidenum">
              <a:rPr lang="fr-FR" smtClean="0"/>
              <a:pPr>
                <a:defRPr/>
              </a:pPr>
              <a:t>11</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78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2468" name="Espace réservé du numéro de diapositive 3"/>
          <p:cNvSpPr>
            <a:spLocks noGrp="1"/>
          </p:cNvSpPr>
          <p:nvPr>
            <p:ph type="sldNum" sz="quarter" idx="5"/>
          </p:nvPr>
        </p:nvSpPr>
        <p:spPr/>
        <p:txBody>
          <a:bodyPr/>
          <a:lstStyle/>
          <a:p>
            <a:pPr>
              <a:defRPr/>
            </a:pPr>
            <a:fld id="{D8E82D12-DEB3-4D58-BE0C-3028F3B1B6B1}" type="slidenum">
              <a:rPr lang="fr-FR" smtClean="0"/>
              <a:pPr>
                <a:defRPr/>
              </a:pPr>
              <a:t>12</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949C27C4-3113-4508-85F8-2F7B9D49C164}" type="slidenum">
              <a:rPr lang="fr-FR" smtClean="0"/>
              <a:pPr>
                <a:defRPr/>
              </a:pPr>
              <a:t>2</a:t>
            </a:fld>
            <a:endParaRPr lang="fr-FR" smtClean="0"/>
          </a:p>
        </p:txBody>
      </p:sp>
      <p:sp>
        <p:nvSpPr>
          <p:cNvPr id="36761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r-FR"/>
          </a:p>
        </p:txBody>
      </p:sp>
      <p:sp>
        <p:nvSpPr>
          <p:cNvPr id="367620" name="Rectangle 2"/>
          <p:cNvSpPr>
            <a:spLocks noGrp="1" noChangeArrowheads="1"/>
          </p:cNvSpPr>
          <p:nvPr>
            <p:ph type="body"/>
          </p:nvPr>
        </p:nvSpPr>
        <p:spPr bwMode="auto">
          <a:noFill/>
        </p:spPr>
        <p:txBody>
          <a:bodyPr wrap="none" numCol="1" anchor="ctr" anchorCtr="0" compatLnSpc="1">
            <a:prstTxWarp prst="textNoShape">
              <a:avLst/>
            </a:prstTxWarp>
          </a:bodyPr>
          <a:lstStyle/>
          <a:p>
            <a:endParaRPr lang="fr-FR" smtClean="0"/>
          </a:p>
        </p:txBody>
      </p:sp>
      <p:sp>
        <p:nvSpPr>
          <p:cNvPr id="36762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1D15567-9EF8-412F-BD84-A3C37829DB1C}" type="slidenum">
              <a:rPr lang="fr-F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fr-FR"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12B9D70B-A112-4DA8-AD82-FE6DA12FD825}" type="slidenum">
              <a:rPr lang="fr-FR" smtClean="0"/>
              <a:pPr>
                <a:defRPr/>
              </a:pPr>
              <a:t>3</a:t>
            </a:fld>
            <a:endParaRPr lang="fr-FR" smtClean="0"/>
          </a:p>
        </p:txBody>
      </p:sp>
      <p:sp>
        <p:nvSpPr>
          <p:cNvPr id="36864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44"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96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55300" name="Espace réservé du numéro de diapositive 3"/>
          <p:cNvSpPr>
            <a:spLocks noGrp="1"/>
          </p:cNvSpPr>
          <p:nvPr>
            <p:ph type="sldNum" sz="quarter" idx="5"/>
          </p:nvPr>
        </p:nvSpPr>
        <p:spPr/>
        <p:txBody>
          <a:bodyPr/>
          <a:lstStyle/>
          <a:p>
            <a:pPr>
              <a:defRPr/>
            </a:pPr>
            <a:fld id="{46928A53-C2FD-4CD4-82A6-3607BC8B9FE6}" type="slidenum">
              <a:rPr lang="fr-FR" smtClean="0"/>
              <a:pPr>
                <a:defRPr/>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06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3C6CBFE-73B1-47AE-B51F-8DCD133D1615}"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17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56324" name="Espace réservé du numéro de diapositive 3"/>
          <p:cNvSpPr>
            <a:spLocks noGrp="1"/>
          </p:cNvSpPr>
          <p:nvPr>
            <p:ph type="sldNum" sz="quarter" idx="5"/>
          </p:nvPr>
        </p:nvSpPr>
        <p:spPr/>
        <p:txBody>
          <a:bodyPr/>
          <a:lstStyle/>
          <a:p>
            <a:pPr>
              <a:defRPr/>
            </a:pPr>
            <a:fld id="{7B80B38B-DE51-46C9-837C-30672C028AF1}" type="slidenum">
              <a:rPr lang="fr-FR" smtClean="0"/>
              <a:pPr>
                <a:defRPr/>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E6FE4B3F-2344-4950-A3D1-DE8509618C9A}" type="slidenum">
              <a:rPr lang="fr-FR" smtClean="0"/>
              <a:pPr>
                <a:defRPr/>
              </a:pPr>
              <a:t>7</a:t>
            </a:fld>
            <a:endParaRPr lang="fr-FR" smtClean="0"/>
          </a:p>
        </p:txBody>
      </p:sp>
      <p:sp>
        <p:nvSpPr>
          <p:cNvPr id="37273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2740"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1D8A0EF8-68ED-456D-AB5A-7875F2E8010A}" type="slidenum">
              <a:rPr lang="fr-FR" smtClean="0"/>
              <a:pPr>
                <a:defRPr/>
              </a:pPr>
              <a:t>8</a:t>
            </a:fld>
            <a:endParaRPr lang="fr-FR" smtClean="0"/>
          </a:p>
        </p:txBody>
      </p:sp>
      <p:sp>
        <p:nvSpPr>
          <p:cNvPr id="37376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3764"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ED3BD9D7-9C13-40B7-A512-F365A5044351}" type="slidenum">
              <a:rPr lang="fr-FR" smtClean="0"/>
              <a:pPr>
                <a:defRPr/>
              </a:pPr>
              <a:t>9</a:t>
            </a:fld>
            <a:endParaRPr lang="fr-FR" smtClean="0"/>
          </a:p>
        </p:txBody>
      </p:sp>
      <p:sp>
        <p:nvSpPr>
          <p:cNvPr id="37478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4788"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ACA9965-0AF8-48CF-B874-FA900714A95F}" type="datetimeFigureOut">
              <a:rPr lang="fr-FR" smtClean="0"/>
              <a:t>03/08/2013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CA9965-0AF8-48CF-B874-FA900714A95F}" type="datetimeFigureOut">
              <a:rPr lang="fr-FR" smtClean="0"/>
              <a:t>03/08/2013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CA9965-0AF8-48CF-B874-FA900714A95F}" type="datetimeFigureOut">
              <a:rPr lang="fr-FR" smtClean="0"/>
              <a:t>03/08/2013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CA9965-0AF8-48CF-B874-FA900714A95F}" type="datetimeFigureOut">
              <a:rPr lang="fr-FR" smtClean="0"/>
              <a:t>03/08/2013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ACA9965-0AF8-48CF-B874-FA900714A95F}" type="datetimeFigureOut">
              <a:rPr lang="fr-FR" smtClean="0"/>
              <a:t>03/08/2013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CA9965-0AF8-48CF-B874-FA900714A95F}" type="datetimeFigureOut">
              <a:rPr lang="fr-FR" smtClean="0"/>
              <a:t>03/08/2013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ACA9965-0AF8-48CF-B874-FA900714A95F}" type="datetimeFigureOut">
              <a:rPr lang="fr-FR" smtClean="0"/>
              <a:t>03/08/2013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ACA9965-0AF8-48CF-B874-FA900714A95F}" type="datetimeFigureOut">
              <a:rPr lang="fr-FR" smtClean="0"/>
              <a:t>03/08/2013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CA9965-0AF8-48CF-B874-FA900714A95F}" type="datetimeFigureOut">
              <a:rPr lang="fr-FR" smtClean="0"/>
              <a:t>03/08/2013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CA9965-0AF8-48CF-B874-FA900714A95F}" type="datetimeFigureOut">
              <a:rPr lang="fr-FR" smtClean="0"/>
              <a:t>03/08/2013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CA9965-0AF8-48CF-B874-FA900714A95F}" type="datetimeFigureOut">
              <a:rPr lang="fr-FR" smtClean="0"/>
              <a:t>03/08/2013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9E208E-B854-457C-8CAC-CC9C6087FAA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A9965-0AF8-48CF-B874-FA900714A95F}" type="datetimeFigureOut">
              <a:rPr lang="fr-FR" smtClean="0"/>
              <a:t>03/08/2013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E208E-B854-457C-8CAC-CC9C6087FAA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pixiome.fr/wp-content/uploads/2009/08/food02.jpg"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pixiome.fr/wp-content/uploads/2009/08/food05.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ww.pixiome.fr/wp-content/uploads/2009/08/food01.jpg"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Group 1"/>
          <p:cNvGraphicFramePr>
            <a:graphicFrameLocks noGrp="1"/>
          </p:cNvGraphicFramePr>
          <p:nvPr/>
        </p:nvGraphicFramePr>
        <p:xfrm>
          <a:off x="-1588" y="571500"/>
          <a:ext cx="9145588" cy="3714752"/>
        </p:xfrm>
        <a:graphic>
          <a:graphicData uri="http://schemas.openxmlformats.org/drawingml/2006/table">
            <a:tbl>
              <a:tblPr/>
              <a:tblGrid>
                <a:gridCol w="9145588"/>
              </a:tblGrid>
              <a:tr h="3714752">
                <a:tc>
                  <a:txBody>
                    <a:bodyPr/>
                    <a:lstStyle/>
                    <a:p>
                      <a:pPr marL="0" marR="0" lvl="0" indent="0" algn="ctr"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22680" anchor="ctr" horzOverflow="overflow">
                    <a:lnL cap="flat">
                      <a:noFill/>
                    </a:lnL>
                    <a:lnR cap="flat">
                      <a:noFill/>
                    </a:lnR>
                    <a:lnT cap="flat">
                      <a:noFill/>
                    </a:lnT>
                    <a:lnB cap="flat">
                      <a:noFill/>
                    </a:lnB>
                    <a:lnTlToBr>
                      <a:noFill/>
                    </a:lnTlToBr>
                    <a:lnBlToTr>
                      <a:noFill/>
                    </a:lnBlToTr>
                    <a:noFill/>
                  </a:tcPr>
                </a:tc>
              </a:tr>
            </a:tbl>
          </a:graphicData>
        </a:graphic>
      </p:graphicFrame>
      <p:sp>
        <p:nvSpPr>
          <p:cNvPr id="43012" name="AutoShape 1"/>
          <p:cNvSpPr>
            <a:spLocks noChangeArrowheads="1"/>
          </p:cNvSpPr>
          <p:nvPr/>
        </p:nvSpPr>
        <p:spPr bwMode="auto">
          <a:xfrm>
            <a:off x="285750" y="1785938"/>
            <a:ext cx="8643938" cy="4857750"/>
          </a:xfrm>
          <a:prstGeom prst="roundRect">
            <a:avLst>
              <a:gd name="adj" fmla="val 16667"/>
            </a:avLst>
          </a:prstGeom>
          <a:solidFill>
            <a:srgbClr val="FFC000"/>
          </a:solidFill>
          <a:ln w="25560">
            <a:solidFill>
              <a:srgbClr val="FFC000"/>
            </a:solidFill>
            <a:miter lim="800000"/>
            <a:headEnd/>
            <a:tailEnd/>
          </a:ln>
        </p:spPr>
        <p:txBody>
          <a:bodyPr lIns="90000" tIns="46800" rIns="90000" bIns="46800" anchor="ctr"/>
          <a:lstStyle/>
          <a:p>
            <a:pPr>
              <a:spcBef>
                <a:spcPts val="4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a:t> </a:t>
            </a:r>
            <a:endParaRPr lang="fr-FR" sz="1600" b="1" u="sng">
              <a:solidFill>
                <a:srgbClr val="FF0000"/>
              </a:solidFill>
            </a:endParaRPr>
          </a:p>
          <a:p>
            <a:pPr algn="ctr">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b="1" u="sng">
                <a:solidFill>
                  <a:srgbClr val="FF0000"/>
                </a:solidFill>
              </a:rPr>
              <a:t>Hypersegmentation</a:t>
            </a:r>
            <a:r>
              <a:rPr lang="fr-FR" sz="1600">
                <a:solidFill>
                  <a:srgbClr val="FF0000"/>
                </a:solidFill>
              </a:rPr>
              <a:t>:</a:t>
            </a:r>
          </a:p>
          <a:p>
            <a:pPr algn="ctr">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a:solidFill>
                <a:srgbClr val="000000"/>
              </a:solidFill>
            </a:endParaRPr>
          </a:p>
          <a:p>
            <a:pPr algn="just">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a:solidFill>
                  <a:srgbClr val="000000"/>
                </a:solidFill>
              </a:rPr>
              <a:t>Un groupe non homogène mais dont l’hypersegmentation est déjà bien connue; selon l’âge essentiellement</a:t>
            </a:r>
          </a:p>
          <a:p>
            <a:pPr algn="just">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a:solidFill>
                <a:srgbClr val="000000"/>
              </a:solidFill>
            </a:endParaRPr>
          </a:p>
          <a:p>
            <a:pPr algn="ctr">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u="sng">
                <a:solidFill>
                  <a:srgbClr val="000000"/>
                </a:solidFill>
              </a:rPr>
              <a:t>Hypersegmentation la plus couramment retrouvée:</a:t>
            </a:r>
          </a:p>
          <a:p>
            <a:pPr algn="just">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a:solidFill>
                <a:srgbClr val="000000"/>
              </a:solidFill>
            </a:endParaRPr>
          </a:p>
          <a:p>
            <a:pPr algn="just">
              <a:lnSpc>
                <a:spcPct val="92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a:solidFill>
                  <a:srgbClr val="000000"/>
                </a:solidFill>
                <a:sym typeface="Wingdings" pitchFamily="2" charset="2"/>
              </a:rPr>
              <a:t></a:t>
            </a:r>
            <a:r>
              <a:rPr lang="fr-FR" sz="1600">
                <a:solidFill>
                  <a:srgbClr val="000000"/>
                </a:solidFill>
              </a:rPr>
              <a:t>Les enfants de 0 à 2 ans (bébés)</a:t>
            </a:r>
          </a:p>
          <a:p>
            <a:pPr algn="just">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a:solidFill>
                <a:srgbClr val="000000"/>
              </a:solidFill>
            </a:endParaRPr>
          </a:p>
          <a:p>
            <a:pPr algn="just">
              <a:lnSpc>
                <a:spcPct val="92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a:solidFill>
                  <a:srgbClr val="000000"/>
                </a:solidFill>
                <a:sym typeface="Wingdings" pitchFamily="2" charset="2"/>
              </a:rPr>
              <a:t></a:t>
            </a:r>
            <a:r>
              <a:rPr lang="fr-FR" sz="1600">
                <a:solidFill>
                  <a:srgbClr val="000000"/>
                </a:solidFill>
              </a:rPr>
              <a:t>Les enfants de 2 à 8 ans (c’est entre 3 et 7 ans que les enfants sont le plus consultés pour les achats alimentaires les concernant directement)</a:t>
            </a:r>
          </a:p>
          <a:p>
            <a:pPr algn="just">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a:solidFill>
                <a:srgbClr val="000000"/>
              </a:solidFill>
            </a:endParaRPr>
          </a:p>
          <a:p>
            <a:pPr algn="just">
              <a:lnSpc>
                <a:spcPct val="92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a:solidFill>
                  <a:srgbClr val="000000"/>
                </a:solidFill>
                <a:sym typeface="Wingdings" pitchFamily="2" charset="2"/>
              </a:rPr>
              <a:t></a:t>
            </a:r>
            <a:r>
              <a:rPr lang="fr-FR" sz="1600">
                <a:solidFill>
                  <a:srgbClr val="000000"/>
                </a:solidFill>
              </a:rPr>
              <a:t>Les enfants de 8 à 12 ans (pré-adolescent)</a:t>
            </a:r>
          </a:p>
          <a:p>
            <a:pPr algn="just">
              <a:lnSpc>
                <a:spcPct val="95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a:solidFill>
                <a:srgbClr val="000000"/>
              </a:solidFill>
            </a:endParaRPr>
          </a:p>
          <a:p>
            <a:pPr algn="just">
              <a:lnSpc>
                <a:spcPct val="92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a:solidFill>
                  <a:srgbClr val="000000"/>
                </a:solidFill>
                <a:sym typeface="Wingdings" pitchFamily="2" charset="2"/>
              </a:rPr>
              <a:t></a:t>
            </a:r>
            <a:r>
              <a:rPr lang="fr-FR" sz="1600">
                <a:solidFill>
                  <a:srgbClr val="000000"/>
                </a:solidFill>
              </a:rPr>
              <a:t>Les enfants de 12 à 18 ans (adolescent)</a:t>
            </a:r>
            <a:endParaRPr lang="fr-FR" sz="1600" i="1">
              <a:solidFill>
                <a:srgbClr val="000000"/>
              </a:solidFill>
              <a:latin typeface="Times New Roman" pitchFamily="18" charset="0"/>
              <a:cs typeface="Times New Roman" pitchFamily="18" charset="0"/>
            </a:endParaRPr>
          </a:p>
          <a:p>
            <a:pPr algn="just">
              <a:spcBef>
                <a:spcPts val="35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i="1">
              <a:solidFill>
                <a:srgbClr val="000000"/>
              </a:solidFill>
              <a:latin typeface="Times New Roman" pitchFamily="18" charset="0"/>
              <a:cs typeface="Times New Roman" pitchFamily="18" charset="0"/>
            </a:endParaRPr>
          </a:p>
          <a:p>
            <a:pPr algn="just">
              <a:spcBef>
                <a:spcPts val="35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400" i="1">
              <a:solidFill>
                <a:srgbClr val="000000"/>
              </a:solidFill>
            </a:endParaRPr>
          </a:p>
          <a:p>
            <a:pPr algn="just">
              <a:spcBef>
                <a:spcPts val="3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a:solidFill>
                  <a:srgbClr val="000000"/>
                </a:solidFill>
              </a:rPr>
              <a:t>						</a:t>
            </a:r>
            <a:endParaRPr lang="en-US" sz="1400" i="1">
              <a:solidFill>
                <a:srgbClr val="000000"/>
              </a:solidFill>
            </a:endParaRPr>
          </a:p>
        </p:txBody>
      </p:sp>
      <p:sp>
        <p:nvSpPr>
          <p:cNvPr id="43013" name="AutoShape 1"/>
          <p:cNvSpPr>
            <a:spLocks noChangeArrowheads="1"/>
          </p:cNvSpPr>
          <p:nvPr/>
        </p:nvSpPr>
        <p:spPr bwMode="auto">
          <a:xfrm>
            <a:off x="2286000" y="428625"/>
            <a:ext cx="4214813" cy="1000125"/>
          </a:xfrm>
          <a:prstGeom prst="roundRect">
            <a:avLst>
              <a:gd name="adj" fmla="val 16667"/>
            </a:avLst>
          </a:prstGeom>
          <a:solidFill>
            <a:srgbClr val="FFFFFF"/>
          </a:solidFill>
          <a:ln w="25560">
            <a:solidFill>
              <a:srgbClr val="FFC000"/>
            </a:solidFill>
            <a:miter lim="800000"/>
            <a:headEnd/>
            <a:tailEnd/>
          </a:ln>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2400" b="1">
              <a:solidFill>
                <a:srgbClr val="000000"/>
              </a:solidFill>
              <a:latin typeface="Constantia" pitchFamily="18"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a:solidFill>
                  <a:srgbClr val="000000"/>
                </a:solidFill>
              </a:rPr>
              <a:t>Les enfants ou juniors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2400" b="1">
              <a:solidFill>
                <a:srgbClr val="000000"/>
              </a:solidFill>
              <a:latin typeface="Constantia" pitchFamily="18" charset="0"/>
            </a:endParaRPr>
          </a:p>
        </p:txBody>
      </p:sp>
      <p:pic>
        <p:nvPicPr>
          <p:cNvPr id="43014" name="Picture 11" descr="E:\image publicité\bebe-evian-roller_04.jpg"/>
          <p:cNvPicPr>
            <a:picLocks noChangeAspect="1" noChangeArrowheads="1"/>
          </p:cNvPicPr>
          <p:nvPr/>
        </p:nvPicPr>
        <p:blipFill>
          <a:blip r:embed="rId3" cstate="print"/>
          <a:srcRect/>
          <a:stretch>
            <a:fillRect/>
          </a:stretch>
        </p:blipFill>
        <p:spPr bwMode="auto">
          <a:xfrm>
            <a:off x="6786563" y="357188"/>
            <a:ext cx="2133600" cy="1333500"/>
          </a:xfrm>
          <a:prstGeom prst="rect">
            <a:avLst/>
          </a:prstGeom>
          <a:noFill/>
          <a:ln w="9525">
            <a:noFill/>
            <a:miter lim="800000"/>
            <a:headEnd/>
            <a:tailEnd/>
          </a:ln>
        </p:spPr>
      </p:pic>
      <p:pic>
        <p:nvPicPr>
          <p:cNvPr id="43015" name="Picture 9"/>
          <p:cNvPicPr>
            <a:picLocks noChangeAspect="1" noChangeArrowheads="1"/>
          </p:cNvPicPr>
          <p:nvPr/>
        </p:nvPicPr>
        <p:blipFill>
          <a:blip r:embed="rId4" cstate="print"/>
          <a:srcRect t="13814" r="61523" b="57832"/>
          <a:stretch>
            <a:fillRect/>
          </a:stretch>
        </p:blipFill>
        <p:spPr bwMode="auto">
          <a:xfrm>
            <a:off x="642938" y="398463"/>
            <a:ext cx="1428750" cy="1325562"/>
          </a:xfrm>
          <a:prstGeom prst="rect">
            <a:avLst/>
          </a:prstGeom>
          <a:noFill/>
          <a:ln w="9525">
            <a:noFill/>
            <a:round/>
            <a:headEnd/>
            <a:tailEnd/>
          </a:ln>
        </p:spPr>
      </p:pic>
      <p:pic>
        <p:nvPicPr>
          <p:cNvPr id="43016" name="Picture 8"/>
          <p:cNvPicPr>
            <a:picLocks noChangeAspect="1" noChangeArrowheads="1"/>
          </p:cNvPicPr>
          <p:nvPr/>
        </p:nvPicPr>
        <p:blipFill>
          <a:blip r:embed="rId5" cstate="print"/>
          <a:srcRect/>
          <a:stretch>
            <a:fillRect/>
          </a:stretch>
        </p:blipFill>
        <p:spPr bwMode="auto">
          <a:xfrm>
            <a:off x="6286500" y="4572000"/>
            <a:ext cx="1755775" cy="18700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1"/>
          <p:cNvSpPr>
            <a:spLocks noChangeArrowheads="1"/>
          </p:cNvSpPr>
          <p:nvPr/>
        </p:nvSpPr>
        <p:spPr bwMode="auto">
          <a:xfrm>
            <a:off x="214313" y="357188"/>
            <a:ext cx="8643937" cy="6500812"/>
          </a:xfrm>
          <a:prstGeom prst="roundRect">
            <a:avLst>
              <a:gd name="adj" fmla="val 16667"/>
            </a:avLst>
          </a:prstGeom>
          <a:solidFill>
            <a:srgbClr val="FFC000"/>
          </a:solidFill>
          <a:ln w="25560">
            <a:solidFill>
              <a:srgbClr val="FFC000"/>
            </a:solidFill>
            <a:miter lim="800000"/>
            <a:headEnd/>
            <a:tailEnd/>
          </a:ln>
        </p:spPr>
        <p:txBody>
          <a:bodyPr lIns="90000" tIns="46800" rIns="90000" bIns="46800" anchor="ctr"/>
          <a:lstStyle/>
          <a:p>
            <a:pPr algn="ct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u="sng">
                <a:solidFill>
                  <a:srgbClr val="FF0000"/>
                </a:solidFill>
              </a:rPr>
              <a:t>Cas d’entreprise (suite)</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u="sng"/>
              <a:t>Volvic</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t>Le groupe Danone se positionne sur la santé et le bien-être également chez les enfants comme il avait commencé à le faire sur une clientèle adulte. Il compare ici la teneur en sucre d’un soft drink classique avec celle de ses produits. Volvic utilise un étiquetage toujours plus clair et plus transparent. C’est l’option retenue par Volvic pour communiquer sur la teneur en sucres de ses boissons. Ce taux est désormais indiqué</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t>sur une flèche verticale allant du moins sucré (couleur bleu en bas) au plus sucré (couleur rouge en haut). On retrouve ainsi tout en bas de cette flèche, Volvic Sans Sucre. À base d’eau minérale naturelle (99.5%), elle allie la qualité de l’eau Volvic aux délicieux goûts de fruits. Une vraie boisson plaisir sans un gramme de sucre. A noter que les enfants peuvent se retrouvés grâce aux couleurs du packaging mais aussi grâce au personnage de couleur dessiné sur la bouteille.</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i="1">
              <a:solidFill>
                <a:schemeClr val="tx2"/>
              </a:solidFill>
            </a:endParaRPr>
          </a:p>
        </p:txBody>
      </p:sp>
      <p:pic>
        <p:nvPicPr>
          <p:cNvPr id="6" name="Picture 4"/>
          <p:cNvPicPr>
            <a:picLocks noChangeAspect="1" noChangeArrowheads="1"/>
          </p:cNvPicPr>
          <p:nvPr/>
        </p:nvPicPr>
        <p:blipFill>
          <a:blip r:embed="rId3" cstate="print"/>
          <a:srcRect/>
          <a:stretch>
            <a:fillRect/>
          </a:stretch>
        </p:blipFill>
        <p:spPr bwMode="auto">
          <a:xfrm>
            <a:off x="2428860" y="4000504"/>
            <a:ext cx="4210055" cy="26432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1"/>
          <p:cNvSpPr>
            <a:spLocks noChangeArrowheads="1"/>
          </p:cNvSpPr>
          <p:nvPr/>
        </p:nvSpPr>
        <p:spPr bwMode="auto">
          <a:xfrm>
            <a:off x="214313" y="357188"/>
            <a:ext cx="8643937" cy="6500812"/>
          </a:xfrm>
          <a:prstGeom prst="roundRect">
            <a:avLst>
              <a:gd name="adj" fmla="val 16667"/>
            </a:avLst>
          </a:prstGeom>
          <a:solidFill>
            <a:srgbClr val="FFC000"/>
          </a:solidFill>
          <a:ln w="25560">
            <a:solidFill>
              <a:srgbClr val="FFC000"/>
            </a:solidFill>
            <a:miter lim="800000"/>
            <a:headEnd/>
            <a:tailEnd/>
          </a:ln>
        </p:spPr>
        <p:txBody>
          <a:bodyPr lIns="90000" tIns="46800" rIns="90000" bIns="46800" anchor="ctr"/>
          <a:lstStyle/>
          <a:p>
            <a:pPr algn="ct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u="sng">
                <a:solidFill>
                  <a:srgbClr val="FF0000"/>
                </a:solidFill>
              </a:rPr>
              <a:t>Cas d’entreprise (suite)</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u="sng"/>
              <a:t>Gervais aux fruits</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t>Gervais aux Fruits propose un alphabet ludique et éducatif (les Magnets) qui fait la joie des enfants et de leurs mamans. Les enfants apprennent ainsi à lire et écrire tout en s’amusant d’un côté. De l’autre côté, ce produit au calcium et à la vitamine D assurent la bonne croissance de leurs enfants.</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i="1">
              <a:solidFill>
                <a:schemeClr val="tx2"/>
              </a:solidFill>
            </a:endParaRPr>
          </a:p>
        </p:txBody>
      </p:sp>
      <p:pic>
        <p:nvPicPr>
          <p:cNvPr id="218114" name="Picture 2"/>
          <p:cNvPicPr>
            <a:picLocks noChangeAspect="1" noChangeArrowheads="1"/>
          </p:cNvPicPr>
          <p:nvPr/>
        </p:nvPicPr>
        <p:blipFill>
          <a:blip r:embed="rId3" cstate="print"/>
          <a:srcRect/>
          <a:stretch>
            <a:fillRect/>
          </a:stretch>
        </p:blipFill>
        <p:spPr bwMode="auto">
          <a:xfrm>
            <a:off x="2786050" y="3500438"/>
            <a:ext cx="3614752" cy="27813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1"/>
          <p:cNvSpPr>
            <a:spLocks noChangeArrowheads="1"/>
          </p:cNvSpPr>
          <p:nvPr/>
        </p:nvSpPr>
        <p:spPr bwMode="auto">
          <a:xfrm>
            <a:off x="214313" y="357188"/>
            <a:ext cx="8643937" cy="6500812"/>
          </a:xfrm>
          <a:prstGeom prst="roundRect">
            <a:avLst>
              <a:gd name="adj" fmla="val 16667"/>
            </a:avLst>
          </a:prstGeom>
          <a:solidFill>
            <a:srgbClr val="FFC000"/>
          </a:solidFill>
          <a:ln w="25560">
            <a:solidFill>
              <a:srgbClr val="FFC000"/>
            </a:solidFill>
            <a:miter lim="800000"/>
            <a:headEnd/>
            <a:tailEnd/>
          </a:ln>
        </p:spPr>
        <p:txBody>
          <a:bodyPr lIns="90000" tIns="46800" rIns="90000" bIns="46800" anchor="ctr"/>
          <a:lstStyle/>
          <a:p>
            <a:pPr algn="ct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u="sng">
                <a:solidFill>
                  <a:srgbClr val="FF0000"/>
                </a:solidFill>
              </a:rPr>
              <a:t>Cas d’entreprise (suite)</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u="sng"/>
              <a:t>Prince allégé en sucres</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t>Ce produit contient 52 % de céréales, qui apportent de l’énergie et 25 % de sucres en moins que la moyenne des biscuits fourrés goût chocolat. Accompagnez 2 Prince allégé en sucres, d’un fruit et d’un produit laitier, pour donner à votre enfant un goûter équilibré et l’aider à recharger ses batteries avant de faire ses devoirs ou du sport.</a:t>
            </a:r>
            <a:endParaRPr lang="fr-FR" sz="1600" i="1"/>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i="1">
              <a:solidFill>
                <a:schemeClr val="tx2"/>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i="1">
              <a:solidFill>
                <a:schemeClr val="tx2"/>
              </a:solidFill>
            </a:endParaRPr>
          </a:p>
        </p:txBody>
      </p:sp>
      <p:pic>
        <p:nvPicPr>
          <p:cNvPr id="219138" name="Picture 2"/>
          <p:cNvPicPr>
            <a:picLocks noChangeAspect="1" noChangeArrowheads="1"/>
          </p:cNvPicPr>
          <p:nvPr/>
        </p:nvPicPr>
        <p:blipFill>
          <a:blip r:embed="rId3" cstate="print"/>
          <a:srcRect/>
          <a:stretch>
            <a:fillRect/>
          </a:stretch>
        </p:blipFill>
        <p:spPr bwMode="auto">
          <a:xfrm>
            <a:off x="2500298" y="3286124"/>
            <a:ext cx="4429156" cy="29241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1" name="Group 1"/>
          <p:cNvGraphicFramePr>
            <a:graphicFrameLocks noGrp="1"/>
          </p:cNvGraphicFramePr>
          <p:nvPr/>
        </p:nvGraphicFramePr>
        <p:xfrm>
          <a:off x="0" y="0"/>
          <a:ext cx="9145588" cy="6939680"/>
        </p:xfrm>
        <a:graphic>
          <a:graphicData uri="http://schemas.openxmlformats.org/drawingml/2006/table">
            <a:tbl>
              <a:tblPr/>
              <a:tblGrid>
                <a:gridCol w="9145588"/>
              </a:tblGrid>
              <a:tr h="576000">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1" i="0" u="none" strike="noStrike" cap="none" normalizeH="0" baseline="0" dirty="0" smtClean="0">
                          <a:ln>
                            <a:noFill/>
                          </a:ln>
                          <a:solidFill>
                            <a:srgbClr val="FFFFFF"/>
                          </a:solidFill>
                          <a:effectLst/>
                          <a:latin typeface="Constantia" pitchFamily="18" charset="0"/>
                          <a:cs typeface="Arial" charset="0"/>
                        </a:rPr>
                        <a:t>Intérêt  (potentiel, taille maturité, rentabilité potentielle)</a:t>
                      </a:r>
                    </a:p>
                  </a:txBody>
                  <a:tcPr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FFC000"/>
                    </a:solidFill>
                  </a:tcPr>
                </a:tc>
              </a:tr>
              <a:tr h="576000">
                <a:tc>
                  <a:txBody>
                    <a:bodyPr/>
                    <a:lstStyle/>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*0 à 2 ans: 828 400 naissances en 2008 selon l’INSEE (mini Baby-boom) (La France est championne d’Europe de la natalité , avec environ deux enfants par femme); 821 000 naissances en 2009, selon l’INSEE.</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*2 à 8 ans: 4-5 millions (1999)</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*8 à 12 ans: 3,6 millions (1999)</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*12 à 18 ans:8 millions (2007, </a:t>
                      </a:r>
                      <a:r>
                        <a:rPr kumimoji="0" lang="fr-FR" sz="1400" b="0" i="0" u="none" strike="noStrike" cap="none" normalizeH="0" baseline="0" dirty="0" err="1" smtClean="0">
                          <a:ln>
                            <a:noFill/>
                          </a:ln>
                          <a:solidFill>
                            <a:srgbClr val="000000"/>
                          </a:solidFill>
                          <a:effectLst/>
                          <a:latin typeface="Arial" pitchFamily="34" charset="0"/>
                          <a:cs typeface="Arial" pitchFamily="34" charset="0"/>
                        </a:rPr>
                        <a:t>Junium</a:t>
                      </a:r>
                      <a:r>
                        <a:rPr kumimoji="0" lang="fr-FR" sz="14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*0 à 18 ans: 18% de la population française en 2008 </a:t>
                      </a:r>
                      <a:r>
                        <a:rPr kumimoji="0" lang="fr-FR" sz="1400" b="0" i="1" u="none" strike="noStrike" cap="none" normalizeH="0" baseline="0" dirty="0" smtClean="0">
                          <a:ln>
                            <a:noFill/>
                          </a:ln>
                          <a:solidFill>
                            <a:srgbClr val="000000"/>
                          </a:solidFill>
                          <a:effectLst/>
                          <a:latin typeface="Arial" pitchFamily="34" charset="0"/>
                          <a:cs typeface="Arial" pitchFamily="34" charset="0"/>
                        </a:rPr>
                        <a:t>(source: perspective monde). Soit 11 200 000 individus.</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*Part des moins de 20 ans dans la population est en diminution (24,7% en 2009, selon l’INSEE)</a:t>
                      </a:r>
                    </a:p>
                  </a:txBody>
                  <a:tcPr marT="882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FFFFFF"/>
                    </a:solidFill>
                  </a:tcPr>
                </a:tc>
              </a:tr>
              <a:tr h="576000">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1" i="0" u="none" strike="noStrike" cap="none" normalizeH="0" baseline="0" dirty="0" smtClean="0">
                          <a:ln>
                            <a:noFill/>
                          </a:ln>
                          <a:solidFill>
                            <a:srgbClr val="FFFFFF"/>
                          </a:solidFill>
                          <a:effectLst/>
                          <a:latin typeface="Constantia" pitchFamily="18" charset="0"/>
                          <a:cs typeface="Arial" charset="0"/>
                        </a:rPr>
                        <a:t>Contraintes et condition d’accès</a:t>
                      </a:r>
                    </a:p>
                  </a:txBody>
                  <a:tcPr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FFC000"/>
                    </a:solidFill>
                  </a:tcPr>
                </a:tc>
              </a:tr>
              <a:tr h="576000">
                <a:tc>
                  <a:txBody>
                    <a:bodyPr/>
                    <a:lstStyle/>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 Marketing viral aide à la pénétration de ce marché</a:t>
                      </a:r>
                    </a:p>
                    <a:p>
                      <a:pPr marL="0" marR="0" lvl="0" indent="0" algn="just" defTabSz="449263" rtl="0" eaLnBrk="1" fontAlgn="base" latinLnBrk="0" hangingPunct="1">
                        <a:lnSpc>
                          <a:spcPct val="92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Arial" pitchFamily="34" charset="0"/>
                          <a:cs typeface="Arial" pitchFamily="34" charset="0"/>
                        </a:rPr>
                        <a:t>mais communication avec les enfants passent aussi par une confiance vis-à-vis des parents (mère souvent vue comme mettant un frein aux achats par exemple, parents réticents à l’utilisation d’internet par leurs enfants…)</a:t>
                      </a:r>
                      <a:r>
                        <a:rPr kumimoji="0" lang="fr-FR" sz="14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Arial" pitchFamily="34" charset="0"/>
                          <a:cs typeface="Arial" pitchFamily="34" charset="0"/>
                        </a:rPr>
                        <a:t>souvent contournement du problème en s’adressant aux parents en leur parlant de leurs enfants</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*Enormément de médias ciblés sur les publics jeunes</a:t>
                      </a:r>
                      <a:r>
                        <a:rPr kumimoji="0" lang="fr-FR" sz="14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Arial" pitchFamily="34" charset="0"/>
                          <a:cs typeface="Arial" pitchFamily="34" charset="0"/>
                        </a:rPr>
                        <a:t>télévision= outil de communication N°1 pour la cible enfant (enfants aiment être dans un univers ludique, divertissant, être surpris)…mais interdiction de publicités pour enfants autour et pendant les programmes qui les concernent</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*Problème grandissant de l’obésité</a:t>
                      </a:r>
                      <a:r>
                        <a:rPr kumimoji="0" lang="fr-FR" sz="14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Arial" pitchFamily="34" charset="0"/>
                          <a:cs typeface="Arial" pitchFamily="34" charset="0"/>
                        </a:rPr>
                        <a:t>frein (décret et arrêté du gouvernement): depuis le 28 février 2007, toutes les publicités doivent comporter un message sanitaire visant à éviter la progression de l’obésité en France et améliorer la santé quotidienne des français (« pour votre santé, éviter de manger trop gras, trop sucré, trop salé »…)</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*Standardisation de l’enfant</a:t>
                      </a:r>
                      <a:r>
                        <a:rPr kumimoji="0" lang="fr-FR" sz="14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Arial" pitchFamily="34" charset="0"/>
                          <a:cs typeface="Arial" pitchFamily="34" charset="0"/>
                        </a:rPr>
                        <a:t>publicités par toujours bien comprises par l’enfant</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*Danger financier pour les futurs adultes</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*De plus en plus tendance à la consommation « plateau-repas » (pas manger à table)</a:t>
                      </a:r>
                    </a:p>
                  </a:txBody>
                  <a:tcPr marT="882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FFFFFF"/>
                    </a:solidFill>
                  </a:tcPr>
                </a:tc>
              </a:tr>
              <a:tr h="576000">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1" i="0" u="none" strike="noStrike" cap="none" normalizeH="0" baseline="0" smtClean="0">
                          <a:ln>
                            <a:noFill/>
                          </a:ln>
                          <a:solidFill>
                            <a:srgbClr val="FFFFFF"/>
                          </a:solidFill>
                          <a:effectLst/>
                          <a:latin typeface="Constantia" pitchFamily="18" charset="0"/>
                          <a:cs typeface="Arial" charset="0"/>
                        </a:rPr>
                        <a:t>Criticité et importance stratégique</a:t>
                      </a:r>
                    </a:p>
                  </a:txBody>
                  <a:tcPr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FFC000"/>
                    </a:solidFill>
                  </a:tcPr>
                </a:tc>
              </a:tr>
              <a:tr h="576000">
                <a:tc>
                  <a:txBody>
                    <a:bodyPr/>
                    <a:lstStyle/>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*Consommateurs de demain</a:t>
                      </a:r>
                      <a:r>
                        <a:rPr kumimoji="0" lang="fr-FR" sz="14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Arial" pitchFamily="34" charset="0"/>
                          <a:cs typeface="Arial" pitchFamily="34" charset="0"/>
                        </a:rPr>
                        <a:t>fidélisation pour établir une longue relation</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 Influencent les décisions d’achats de leurs parents (+ de 50% des décisions d’achats influencées), ont + d’autonomie que les anciennes générations, possèdent un pouvoir d’achat direct</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Arial" pitchFamily="34" charset="0"/>
                          <a:cs typeface="Arial" pitchFamily="34" charset="0"/>
                        </a:rPr>
                        <a:t>*Sont des prescripteurs :  regardent les publicités et demandent aux parents de leur acheter le produit</a:t>
                      </a:r>
                    </a:p>
                  </a:txBody>
                  <a:tcPr marT="882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FFFFFF"/>
                    </a:solidFill>
                  </a:tcPr>
                </a:tc>
              </a:tr>
            </a:tbl>
          </a:graphicData>
        </a:graphic>
      </p:graphicFrame>
      <p:sp>
        <p:nvSpPr>
          <p:cNvPr id="44050" name="Text Box 27"/>
          <p:cNvSpPr txBox="1">
            <a:spLocks noChangeArrowheads="1"/>
          </p:cNvSpPr>
          <p:nvPr/>
        </p:nvSpPr>
        <p:spPr bwMode="auto">
          <a:xfrm>
            <a:off x="3500438" y="928688"/>
            <a:ext cx="5214937" cy="30956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a:solidFill>
                  <a:srgbClr val="000000"/>
                </a:solidFill>
                <a:latin typeface="Wingdings" pitchFamily="2" charset="2"/>
                <a:cs typeface="Times New Roman" pitchFamily="18" charset="0"/>
              </a:rPr>
              <a:t></a:t>
            </a:r>
            <a:r>
              <a:rPr lang="fr-FR" sz="1400">
                <a:solidFill>
                  <a:srgbClr val="000000"/>
                </a:solidFill>
              </a:rPr>
              <a:t>Marché des enfants représentent 3,8 milliards d’euros par an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642938" y="428625"/>
            <a:ext cx="8001000" cy="64293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image publicité\publicite-enfants-2007.jpg"/>
          <p:cNvPicPr>
            <a:picLocks noChangeAspect="1" noChangeArrowheads="1"/>
          </p:cNvPicPr>
          <p:nvPr/>
        </p:nvPicPr>
        <p:blipFill>
          <a:blip r:embed="rId3" cstate="print"/>
          <a:srcRect/>
          <a:stretch>
            <a:fillRect/>
          </a:stretch>
        </p:blipFill>
        <p:spPr bwMode="auto">
          <a:xfrm>
            <a:off x="1143000" y="722313"/>
            <a:ext cx="6858000" cy="577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ipsos.fr/CanalIpsos/articles/images/1109/images/Diapositive14.jpg"/>
          <p:cNvPicPr>
            <a:picLocks noChangeAspect="1" noChangeArrowheads="1"/>
          </p:cNvPicPr>
          <p:nvPr/>
        </p:nvPicPr>
        <p:blipFill>
          <a:blip r:embed="rId3" cstate="print"/>
          <a:srcRect/>
          <a:stretch>
            <a:fillRect/>
          </a:stretch>
        </p:blipFill>
        <p:spPr bwMode="auto">
          <a:xfrm>
            <a:off x="428625" y="500063"/>
            <a:ext cx="8175625" cy="6105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1"/>
          <p:cNvSpPr>
            <a:spLocks noChangeArrowheads="1"/>
          </p:cNvSpPr>
          <p:nvPr/>
        </p:nvSpPr>
        <p:spPr bwMode="auto">
          <a:xfrm>
            <a:off x="214313" y="214313"/>
            <a:ext cx="8643937" cy="6500812"/>
          </a:xfrm>
          <a:prstGeom prst="roundRect">
            <a:avLst>
              <a:gd name="adj" fmla="val 16667"/>
            </a:avLst>
          </a:prstGeom>
          <a:solidFill>
            <a:srgbClr val="FFC000"/>
          </a:solidFill>
          <a:ln w="25560">
            <a:solidFill>
              <a:srgbClr val="FFC000"/>
            </a:solidFill>
            <a:miter lim="800000"/>
            <a:headEnd/>
            <a:tailEnd/>
          </a:ln>
        </p:spPr>
        <p:txBody>
          <a:bodyPr lIns="90000" tIns="46800" rIns="90000" bIns="46800" anchor="ctr"/>
          <a:lstStyle/>
          <a:p>
            <a:pPr algn="ct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u="sng">
                <a:solidFill>
                  <a:srgbClr val="FF0000"/>
                </a:solidFill>
              </a:rPr>
              <a:t>Cas d’entreprise</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u="sng">
              <a:solidFill>
                <a:srgbClr val="000000"/>
              </a:solidFill>
            </a:endParaRP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u="sng">
              <a:solidFill>
                <a:srgbClr val="000000"/>
              </a:solidFill>
            </a:endParaRP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u="sng">
                <a:solidFill>
                  <a:srgbClr val="000000"/>
                </a:solidFill>
              </a:rPr>
              <a:t>Attitude actuelle</a:t>
            </a:r>
            <a:endParaRPr lang="fr-FR" sz="1600">
              <a:solidFill>
                <a:srgbClr val="000000"/>
              </a:solidFill>
              <a:sym typeface="Wingdings" pitchFamily="2" charset="2"/>
            </a:endParaRP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 -le marché des enfants est un marché actuellement bien occupé, voir sursollicité (Mars, Danone, Nestlé, Mc Donalds, Gervais aux fruits…)</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 -de plus en plus d’entreprises se repositionnent sur le bien-être, la santé, la bonne nutrition grâce à un mix marketing (Danone, Nestlé, Mc Donalds)</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 -l’aspect lucratif (éducation scolaire) intéresse de plus en plus les entreprises</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 -périodicité du marché</a:t>
            </a:r>
            <a:r>
              <a:rPr lang="fr-FR" sz="1600">
                <a:solidFill>
                  <a:srgbClr val="000000"/>
                </a:solidFill>
                <a:sym typeface="Wingdings" pitchFamily="2" charset="2"/>
              </a:rPr>
              <a:t></a:t>
            </a:r>
            <a:r>
              <a:rPr lang="fr-FR" sz="1600">
                <a:solidFill>
                  <a:srgbClr val="000000"/>
                </a:solidFill>
              </a:rPr>
              <a:t> rentrée scolaire…</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b="1" u="sng">
              <a:solidFill>
                <a:srgbClr val="000000"/>
              </a:solidFill>
            </a:endParaRP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u="sng">
                <a:solidFill>
                  <a:srgbClr val="000000"/>
                </a:solidFill>
              </a:rPr>
              <a:t>Exemples: les grandes tendances</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L’expérimentation/la provocation: </a:t>
            </a:r>
            <a:r>
              <a:rPr lang="fr-FR" sz="1600">
                <a:solidFill>
                  <a:srgbClr val="000000"/>
                </a:solidFill>
              </a:rPr>
              <a:t>le discours marketing pousse le consommateur à tester le produit</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Ex: Croustibat: « qui peut te battre? »…..Golden Grahams de Nestlé: « Un goût dément déconseillé aux adultes…</a:t>
            </a:r>
          </a:p>
          <a:p>
            <a:pPr algn="just">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i="1">
              <a:solidFill>
                <a:srgbClr val="000000"/>
              </a:solidFill>
            </a:endParaRPr>
          </a:p>
        </p:txBody>
      </p:sp>
      <p:pic>
        <p:nvPicPr>
          <p:cNvPr id="48131" name="Picture 7"/>
          <p:cNvPicPr>
            <a:picLocks noChangeAspect="1" noChangeArrowheads="1"/>
          </p:cNvPicPr>
          <p:nvPr/>
        </p:nvPicPr>
        <p:blipFill>
          <a:blip r:embed="rId3" cstate="print"/>
          <a:srcRect/>
          <a:stretch>
            <a:fillRect/>
          </a:stretch>
        </p:blipFill>
        <p:spPr bwMode="auto">
          <a:xfrm>
            <a:off x="785813" y="357188"/>
            <a:ext cx="1643062" cy="1455737"/>
          </a:xfrm>
          <a:prstGeom prst="rect">
            <a:avLst/>
          </a:prstGeom>
          <a:noFill/>
          <a:ln w="9525">
            <a:noFill/>
            <a:round/>
            <a:headEnd/>
            <a:tailEnd/>
          </a:ln>
        </p:spPr>
      </p:pic>
      <p:pic>
        <p:nvPicPr>
          <p:cNvPr id="48132" name="Picture 8"/>
          <p:cNvPicPr>
            <a:picLocks noChangeAspect="1" noChangeArrowheads="1"/>
          </p:cNvPicPr>
          <p:nvPr/>
        </p:nvPicPr>
        <p:blipFill>
          <a:blip r:embed="rId4" cstate="print"/>
          <a:srcRect/>
          <a:stretch>
            <a:fillRect/>
          </a:stretch>
        </p:blipFill>
        <p:spPr bwMode="auto">
          <a:xfrm>
            <a:off x="6786563" y="428625"/>
            <a:ext cx="1571625" cy="161766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1"/>
          <p:cNvSpPr>
            <a:spLocks noChangeArrowheads="1"/>
          </p:cNvSpPr>
          <p:nvPr/>
        </p:nvSpPr>
        <p:spPr bwMode="auto">
          <a:xfrm>
            <a:off x="214313" y="214313"/>
            <a:ext cx="8643937" cy="6500812"/>
          </a:xfrm>
          <a:prstGeom prst="roundRect">
            <a:avLst>
              <a:gd name="adj" fmla="val 16667"/>
            </a:avLst>
          </a:prstGeom>
          <a:solidFill>
            <a:srgbClr val="FFC000"/>
          </a:solidFill>
          <a:ln w="25560">
            <a:solidFill>
              <a:srgbClr val="FFC000"/>
            </a:solidFill>
            <a:miter lim="800000"/>
            <a:headEnd/>
            <a:tailEnd/>
          </a:ln>
        </p:spPr>
        <p:txBody>
          <a:bodyPr lIns="90000" tIns="46800" rIns="90000" bIns="46800" anchor="ctr"/>
          <a:lstStyle/>
          <a:p>
            <a:pPr algn="ct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u="sng">
                <a:solidFill>
                  <a:srgbClr val="FF0000"/>
                </a:solidFill>
              </a:rPr>
              <a:t>Cas d’entreprise (suite)</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u="sng">
              <a:solidFill>
                <a:srgbClr val="000000"/>
              </a:solidFill>
            </a:endParaRP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u="sng">
              <a:solidFill>
                <a:srgbClr val="000000"/>
              </a:solidFill>
            </a:endParaRP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La dépendance: </a:t>
            </a:r>
            <a:r>
              <a:rPr lang="fr-FR" sz="1600">
                <a:solidFill>
                  <a:srgbClr val="000000"/>
                </a:solidFill>
              </a:rPr>
              <a:t>On prouve aux parents que le produit est vital pour leurs enfants</a:t>
            </a: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Ex: beaucoup de marques de yaourts (Actimel…), Blédina, Nutella…</a:t>
            </a: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La collection/fidélisation</a:t>
            </a:r>
            <a:r>
              <a:rPr lang="fr-FR" sz="1600">
                <a:solidFill>
                  <a:srgbClr val="000000"/>
                </a:solidFill>
              </a:rPr>
              <a:t>: Stickers, magnet, figurine…et notamment en utilisant des évenementiels et produits dérivés (figurine Star wars…)</a:t>
            </a: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Ex: Kinder surprise, Figurines tirées de film dans les paquets de céréales…</a:t>
            </a: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L’imaginaire</a:t>
            </a:r>
            <a:r>
              <a:rPr lang="fr-FR" sz="1600">
                <a:solidFill>
                  <a:srgbClr val="000000"/>
                </a:solidFill>
              </a:rPr>
              <a:t>: les enfants ont une imagination débordante et aiment se retrouver à travers la mode (pour les filles), les super héros (pour les garçons) ou d’autres personnages</a:t>
            </a: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Ex: Prince de Lu, tigre=Frosties…</a:t>
            </a:r>
          </a:p>
          <a:p>
            <a:pPr algn="just">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i="1">
              <a:solidFill>
                <a:srgbClr val="000000"/>
              </a:solidFill>
            </a:endParaRPr>
          </a:p>
        </p:txBody>
      </p:sp>
      <p:pic>
        <p:nvPicPr>
          <p:cNvPr id="49155" name="Picture 6"/>
          <p:cNvPicPr>
            <a:picLocks noChangeAspect="1" noChangeArrowheads="1"/>
          </p:cNvPicPr>
          <p:nvPr/>
        </p:nvPicPr>
        <p:blipFill>
          <a:blip r:embed="rId3" cstate="print"/>
          <a:srcRect/>
          <a:stretch>
            <a:fillRect/>
          </a:stretch>
        </p:blipFill>
        <p:spPr bwMode="auto">
          <a:xfrm>
            <a:off x="7072313" y="214313"/>
            <a:ext cx="1150937" cy="1546225"/>
          </a:xfrm>
          <a:prstGeom prst="rect">
            <a:avLst/>
          </a:prstGeom>
          <a:noFill/>
          <a:ln w="9525">
            <a:noFill/>
            <a:round/>
            <a:headEnd/>
            <a:tailEnd/>
          </a:ln>
        </p:spPr>
      </p:pic>
      <p:pic>
        <p:nvPicPr>
          <p:cNvPr id="49156" name="Picture 4"/>
          <p:cNvPicPr>
            <a:picLocks noChangeAspect="1" noChangeArrowheads="1"/>
          </p:cNvPicPr>
          <p:nvPr/>
        </p:nvPicPr>
        <p:blipFill>
          <a:blip r:embed="rId4" cstate="print"/>
          <a:srcRect/>
          <a:stretch>
            <a:fillRect/>
          </a:stretch>
        </p:blipFill>
        <p:spPr bwMode="auto">
          <a:xfrm>
            <a:off x="714375" y="214313"/>
            <a:ext cx="1285875" cy="1627187"/>
          </a:xfrm>
          <a:prstGeom prst="rect">
            <a:avLst/>
          </a:prstGeom>
          <a:noFill/>
          <a:ln w="9525">
            <a:noFill/>
            <a:round/>
            <a:headEnd/>
            <a:tailEnd/>
          </a:ln>
        </p:spPr>
      </p:pic>
      <p:pic>
        <p:nvPicPr>
          <p:cNvPr id="8" name="Picture 2">
            <a:hlinkClick r:id="rId5"/>
          </p:cNvPr>
          <p:cNvPicPr>
            <a:picLocks noChangeAspect="1" noChangeArrowheads="1"/>
          </p:cNvPicPr>
          <p:nvPr/>
        </p:nvPicPr>
        <p:blipFill>
          <a:blip r:embed="rId6" cstate="print"/>
          <a:srcRect/>
          <a:stretch>
            <a:fillRect/>
          </a:stretch>
        </p:blipFill>
        <p:spPr bwMode="auto">
          <a:xfrm>
            <a:off x="1142976" y="3429000"/>
            <a:ext cx="5057775" cy="1071562"/>
          </a:xfrm>
          <a:prstGeom prst="rect">
            <a:avLst/>
          </a:prstGeom>
          <a:ln>
            <a:noFill/>
          </a:ln>
          <a:effectLst>
            <a:softEdge rad="112500"/>
          </a:effectLst>
        </p:spPr>
      </p:pic>
      <p:pic>
        <p:nvPicPr>
          <p:cNvPr id="49158" name="Picture 3"/>
          <p:cNvPicPr>
            <a:picLocks noChangeAspect="1" noChangeArrowheads="1"/>
          </p:cNvPicPr>
          <p:nvPr/>
        </p:nvPicPr>
        <p:blipFill>
          <a:blip r:embed="rId7" cstate="print"/>
          <a:srcRect/>
          <a:stretch>
            <a:fillRect/>
          </a:stretch>
        </p:blipFill>
        <p:spPr bwMode="auto">
          <a:xfrm>
            <a:off x="5857875" y="5286375"/>
            <a:ext cx="1017588" cy="1357313"/>
          </a:xfrm>
          <a:prstGeom prst="rect">
            <a:avLst/>
          </a:prstGeom>
          <a:noFill/>
          <a:ln w="9525">
            <a:noFill/>
            <a:round/>
            <a:headEnd/>
            <a:tailEnd/>
          </a:ln>
        </p:spPr>
      </p:pic>
      <p:pic>
        <p:nvPicPr>
          <p:cNvPr id="49159" name="Picture 5"/>
          <p:cNvPicPr>
            <a:picLocks noChangeAspect="1" noChangeArrowheads="1"/>
          </p:cNvPicPr>
          <p:nvPr/>
        </p:nvPicPr>
        <p:blipFill>
          <a:blip r:embed="rId8" cstate="print"/>
          <a:srcRect/>
          <a:stretch>
            <a:fillRect/>
          </a:stretch>
        </p:blipFill>
        <p:spPr bwMode="auto">
          <a:xfrm>
            <a:off x="7429500" y="2928938"/>
            <a:ext cx="1350963" cy="14112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1"/>
          <p:cNvSpPr>
            <a:spLocks noChangeArrowheads="1"/>
          </p:cNvSpPr>
          <p:nvPr/>
        </p:nvSpPr>
        <p:spPr bwMode="auto">
          <a:xfrm>
            <a:off x="214313" y="214313"/>
            <a:ext cx="8643937" cy="6500812"/>
          </a:xfrm>
          <a:prstGeom prst="roundRect">
            <a:avLst>
              <a:gd name="adj" fmla="val 16667"/>
            </a:avLst>
          </a:prstGeom>
          <a:solidFill>
            <a:srgbClr val="FFC000"/>
          </a:solidFill>
          <a:ln w="25560">
            <a:solidFill>
              <a:srgbClr val="FFC000"/>
            </a:solidFill>
            <a:miter lim="800000"/>
            <a:headEnd/>
            <a:tailEnd/>
          </a:ln>
        </p:spPr>
        <p:txBody>
          <a:bodyPr lIns="90000" tIns="46800" rIns="90000" bIns="46800" anchor="ctr"/>
          <a:lstStyle/>
          <a:p>
            <a:pPr algn="ct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u="sng">
                <a:solidFill>
                  <a:srgbClr val="FF0000"/>
                </a:solidFill>
              </a:rPr>
              <a:t>Cas d’entreprise (suite)</a:t>
            </a: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u="sng">
              <a:solidFill>
                <a:srgbClr val="000000"/>
              </a:solidFill>
            </a:endParaRPr>
          </a:p>
          <a:p>
            <a:pPr algn="just">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u="sng">
              <a:solidFill>
                <a:srgbClr val="000000"/>
              </a:solidFill>
            </a:endParaRP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Les mini sites internet: </a:t>
            </a:r>
            <a:r>
              <a:rPr lang="fr-FR" sz="1600">
                <a:solidFill>
                  <a:srgbClr val="000000"/>
                </a:solidFill>
              </a:rPr>
              <a:t>au lancement d’un nouveau produit, les marques n’hésitent pas à continuer leur promotion sur des sites internet spécialement dédiés aux buzz: la plupart contiennent des jeux, des goodies (éléments gratuits à télécharger en rapport avec la marque…) et de nombreux lots à gagner</a:t>
            </a: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a:solidFill>
                <a:srgbClr val="000000"/>
              </a:solidFill>
            </a:endParaRP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La double utilisation de la marque</a:t>
            </a:r>
            <a:r>
              <a:rPr lang="fr-FR" sz="1600">
                <a:solidFill>
                  <a:srgbClr val="000000"/>
                </a:solidFill>
              </a:rPr>
              <a:t>: Décliner un produit adulte en une version enfant</a:t>
            </a: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Le packaging</a:t>
            </a:r>
            <a:r>
              <a:rPr lang="fr-FR" sz="1600">
                <a:solidFill>
                  <a:srgbClr val="000000"/>
                </a:solidFill>
              </a:rPr>
              <a:t>: Taille (adapté à leur utilisation, facilité d’ouverture, format de poche…), Formes, Couleurs…</a:t>
            </a:r>
          </a:p>
          <a:p>
            <a:pPr algn="just">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i="1">
              <a:solidFill>
                <a:srgbClr val="000000"/>
              </a:solidFill>
            </a:endParaRPr>
          </a:p>
        </p:txBody>
      </p:sp>
      <p:pic>
        <p:nvPicPr>
          <p:cNvPr id="50179" name="Picture 2">
            <a:hlinkClick r:id="rId3"/>
          </p:cNvPr>
          <p:cNvPicPr>
            <a:picLocks noChangeAspect="1" noChangeArrowheads="1"/>
          </p:cNvPicPr>
          <p:nvPr/>
        </p:nvPicPr>
        <p:blipFill>
          <a:blip r:embed="rId4" cstate="print"/>
          <a:srcRect/>
          <a:stretch>
            <a:fillRect/>
          </a:stretch>
        </p:blipFill>
        <p:spPr bwMode="auto">
          <a:xfrm>
            <a:off x="2214563" y="3071813"/>
            <a:ext cx="4700587" cy="1495425"/>
          </a:xfrm>
          <a:prstGeom prst="rect">
            <a:avLst/>
          </a:prstGeom>
          <a:noFill/>
          <a:ln w="9525">
            <a:noFill/>
            <a:round/>
            <a:headEnd/>
            <a:tailEnd/>
          </a:ln>
        </p:spPr>
      </p:pic>
      <p:pic>
        <p:nvPicPr>
          <p:cNvPr id="50180" name="Picture 3">
            <a:hlinkClick r:id="rId5"/>
          </p:cNvPr>
          <p:cNvPicPr>
            <a:picLocks noChangeAspect="1" noChangeArrowheads="1"/>
          </p:cNvPicPr>
          <p:nvPr/>
        </p:nvPicPr>
        <p:blipFill>
          <a:blip r:embed="rId6" cstate="print"/>
          <a:srcRect/>
          <a:stretch>
            <a:fillRect/>
          </a:stretch>
        </p:blipFill>
        <p:spPr bwMode="auto">
          <a:xfrm>
            <a:off x="2071688" y="5905500"/>
            <a:ext cx="5057775" cy="952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1"/>
          <p:cNvSpPr>
            <a:spLocks noChangeArrowheads="1"/>
          </p:cNvSpPr>
          <p:nvPr/>
        </p:nvSpPr>
        <p:spPr bwMode="auto">
          <a:xfrm>
            <a:off x="214313" y="214313"/>
            <a:ext cx="8643937" cy="6500812"/>
          </a:xfrm>
          <a:prstGeom prst="roundRect">
            <a:avLst>
              <a:gd name="adj" fmla="val 16667"/>
            </a:avLst>
          </a:prstGeom>
          <a:solidFill>
            <a:srgbClr val="FFC000"/>
          </a:solidFill>
          <a:ln w="25560">
            <a:solidFill>
              <a:srgbClr val="FFC000"/>
            </a:solidFill>
            <a:miter lim="800000"/>
            <a:headEnd/>
            <a:tailEnd/>
          </a:ln>
        </p:spPr>
        <p:txBody>
          <a:bodyPr lIns="90000" tIns="46800" rIns="90000" bIns="46800" anchor="ctr"/>
          <a:lstStyle/>
          <a:p>
            <a:pPr algn="ct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u="sng">
                <a:solidFill>
                  <a:srgbClr val="FF0000"/>
                </a:solidFill>
              </a:rPr>
              <a:t>Cas d’entreprise (suite)</a:t>
            </a: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u="sng">
              <a:solidFill>
                <a:srgbClr val="000000"/>
              </a:solidFill>
            </a:endParaRP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u="sng">
                <a:solidFill>
                  <a:srgbClr val="000000"/>
                </a:solidFill>
              </a:rPr>
              <a:t>*Street marketing et marketing viral</a:t>
            </a:r>
            <a:r>
              <a:rPr lang="fr-FR" sz="1600">
                <a:solidFill>
                  <a:srgbClr val="000000"/>
                </a:solidFill>
              </a:rPr>
              <a:t>: il existe des agences  qui engage des enfants ou des adolescents pour véhiculer une marque auprès d’autres juniors. Ils sont ainsi des ambassadeurs, toujours plus cools et plus branchés avec des produits derniers cri, participent au lancement d’un produit. Ainsi, ils déclenchent une pulsion d’achat et obligent leurs parents à obtenir le produit convoité. Le désir de l’enfant est le moteur de toute cette stratégie marketing.</a:t>
            </a: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*La télévision, internet….</a:t>
            </a: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Utilisation d’endorser </a:t>
            </a:r>
            <a:r>
              <a:rPr lang="fr-FR" sz="1600">
                <a:solidFill>
                  <a:srgbClr val="000000"/>
                </a:solidFill>
              </a:rPr>
              <a:t>= stars, personnalités ou personnes à fort impact (Zinédine Zidane…)</a:t>
            </a: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a:t>
            </a:r>
            <a:r>
              <a:rPr lang="fr-FR" sz="1600" u="sng">
                <a:solidFill>
                  <a:srgbClr val="000000"/>
                </a:solidFill>
              </a:rPr>
              <a:t>Les changements de positionnement des entreprises</a:t>
            </a:r>
            <a:r>
              <a:rPr lang="fr-FR" sz="1600">
                <a:solidFill>
                  <a:srgbClr val="000000"/>
                </a:solidFill>
                <a:sym typeface="Wingdings" pitchFamily="2" charset="2"/>
              </a:rPr>
              <a:t></a:t>
            </a:r>
            <a:r>
              <a:rPr lang="fr-FR" sz="1600">
                <a:solidFill>
                  <a:srgbClr val="000000"/>
                </a:solidFill>
              </a:rPr>
              <a:t>repositionnement sur bien-être, santé, bonne nutrition…</a:t>
            </a:r>
          </a:p>
          <a:p>
            <a:pPr algn="just">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a:solidFill>
                  <a:srgbClr val="000000"/>
                </a:solidFill>
              </a:rPr>
              <a:t>Ex: Mcdonalds change de logo pour un logo plus écologique et adapte ses menus aux normes de nutrition. Danone développe un site internet  » Danone et vous » mais également l‘institut Danone avec des chapitres sur la nutrition, les familles d’aliments  … etc. Volvic et le groupe Danone se positionne sur la santé et le bien-être chez les enfants (soft drinks, étiquettage plus clair, information sur les taux de sucre …). Gervais aux fruits propose  des magnets ludique et éducatif. Lu utilise les oursons Chocolat pour spécifier qu’ils sont composés d’ingrédients sains et simples…</a:t>
            </a:r>
          </a:p>
          <a:p>
            <a:pPr algn="just">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i="1">
              <a:solidFill>
                <a:srgbClr val="000000"/>
              </a:solidFill>
            </a:endParaRPr>
          </a:p>
        </p:txBody>
      </p:sp>
      <p:pic>
        <p:nvPicPr>
          <p:cNvPr id="51203" name="Picture 3"/>
          <p:cNvPicPr>
            <a:picLocks noChangeAspect="1" noChangeArrowheads="1"/>
          </p:cNvPicPr>
          <p:nvPr/>
        </p:nvPicPr>
        <p:blipFill>
          <a:blip r:embed="rId3" cstate="print"/>
          <a:srcRect/>
          <a:stretch>
            <a:fillRect/>
          </a:stretch>
        </p:blipFill>
        <p:spPr bwMode="auto">
          <a:xfrm>
            <a:off x="857250" y="214313"/>
            <a:ext cx="973138" cy="1173162"/>
          </a:xfrm>
          <a:prstGeom prst="rect">
            <a:avLst/>
          </a:prstGeom>
          <a:noFill/>
          <a:ln w="9525">
            <a:noFill/>
            <a:round/>
            <a:headEnd/>
            <a:tailEnd/>
          </a:ln>
        </p:spPr>
      </p:pic>
      <p:pic>
        <p:nvPicPr>
          <p:cNvPr id="51204" name="Image 112" descr="http://www.lepointsurlatable.fr/uploads/pics/Logo_MacDo_Vert_Vrai.JPG"/>
          <p:cNvPicPr>
            <a:picLocks noChangeAspect="1" noChangeArrowheads="1"/>
          </p:cNvPicPr>
          <p:nvPr/>
        </p:nvPicPr>
        <p:blipFill>
          <a:blip r:embed="rId4" cstate="print"/>
          <a:srcRect/>
          <a:stretch>
            <a:fillRect/>
          </a:stretch>
        </p:blipFill>
        <p:spPr bwMode="auto">
          <a:xfrm>
            <a:off x="7286625" y="285750"/>
            <a:ext cx="1347788" cy="11795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1110</Words>
  <Application>Microsoft Office PowerPoint</Application>
  <PresentationFormat>Affichage à l'écran (4:3)</PresentationFormat>
  <Paragraphs>150</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iwallart</dc:creator>
  <cp:lastModifiedBy>iwallart</cp:lastModifiedBy>
  <cp:revision>2</cp:revision>
  <dcterms:created xsi:type="dcterms:W3CDTF">2013-08-03T13:46:05Z</dcterms:created>
  <dcterms:modified xsi:type="dcterms:W3CDTF">2013-08-03T13:47:08Z</dcterms:modified>
</cp:coreProperties>
</file>