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58" r:id="rId3"/>
    <p:sldId id="259" r:id="rId4"/>
    <p:sldId id="260" r:id="rId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36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54032A-8576-473E-8C27-ACD9BC769AA4}" type="datetimeFigureOut">
              <a:rPr lang="fr-FR" smtClean="0"/>
              <a:t>03/08/2013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DB1B99-F262-44E3-B90A-1BF034B2B853}"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8605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fr-FR" smtClean="0"/>
          </a:p>
        </p:txBody>
      </p:sp>
      <p:sp>
        <p:nvSpPr>
          <p:cNvPr id="4" name="Espace réservé du numéro de diapositive 3"/>
          <p:cNvSpPr>
            <a:spLocks noGrp="1"/>
          </p:cNvSpPr>
          <p:nvPr>
            <p:ph type="sldNum" sz="quarter" idx="5"/>
          </p:nvPr>
        </p:nvSpPr>
        <p:spPr/>
        <p:txBody>
          <a:bodyPr/>
          <a:lstStyle/>
          <a:p>
            <a:pPr>
              <a:defRPr/>
            </a:pPr>
            <a:fld id="{F669D318-3A77-4C4B-B6A8-A1D7E6D87330}" type="slidenum">
              <a:rPr lang="fr-FR" smtClean="0"/>
              <a:pPr>
                <a:defRPr/>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8707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840E5ADD-E095-4676-9B00-9A4783E7A8CA}" type="slidenum">
              <a:rPr lang="fr-FR" smtClean="0"/>
              <a:pPr>
                <a:defRPr/>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8809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6E5BBDF7-E256-49F5-833D-76B00AB046BE}" type="slidenum">
              <a:rPr lang="fr-FR" smtClean="0"/>
              <a:pPr>
                <a:defRPr/>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8912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91973485-7C17-4F6B-AE1A-58DE81B3962A}" type="slidenum">
              <a:rPr lang="fr-FR" smtClean="0"/>
              <a:pPr>
                <a:defRPr/>
              </a:pPr>
              <a:t>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902A8EF-A696-45F3-8D7C-65D97C6C0F8B}" type="datetimeFigureOut">
              <a:rPr lang="fr-FR" smtClean="0"/>
              <a:t>03/08/2013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A7C00A-9116-4047-8455-17E521E5F5BD}"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902A8EF-A696-45F3-8D7C-65D97C6C0F8B}" type="datetimeFigureOut">
              <a:rPr lang="fr-FR" smtClean="0"/>
              <a:t>03/08/2013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A7C00A-9116-4047-8455-17E521E5F5BD}"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902A8EF-A696-45F3-8D7C-65D97C6C0F8B}" type="datetimeFigureOut">
              <a:rPr lang="fr-FR" smtClean="0"/>
              <a:t>03/08/2013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A7C00A-9116-4047-8455-17E521E5F5BD}"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902A8EF-A696-45F3-8D7C-65D97C6C0F8B}" type="datetimeFigureOut">
              <a:rPr lang="fr-FR" smtClean="0"/>
              <a:t>03/08/2013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A7C00A-9116-4047-8455-17E521E5F5BD}"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902A8EF-A696-45F3-8D7C-65D97C6C0F8B}" type="datetimeFigureOut">
              <a:rPr lang="fr-FR" smtClean="0"/>
              <a:t>03/08/2013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A7C00A-9116-4047-8455-17E521E5F5BD}"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902A8EF-A696-45F3-8D7C-65D97C6C0F8B}" type="datetimeFigureOut">
              <a:rPr lang="fr-FR" smtClean="0"/>
              <a:t>03/08/2013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AA7C00A-9116-4047-8455-17E521E5F5BD}"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902A8EF-A696-45F3-8D7C-65D97C6C0F8B}" type="datetimeFigureOut">
              <a:rPr lang="fr-FR" smtClean="0"/>
              <a:t>03/08/2013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AA7C00A-9116-4047-8455-17E521E5F5BD}"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C902A8EF-A696-45F3-8D7C-65D97C6C0F8B}" type="datetimeFigureOut">
              <a:rPr lang="fr-FR" smtClean="0"/>
              <a:t>03/08/2013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AA7C00A-9116-4047-8455-17E521E5F5BD}"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902A8EF-A696-45F3-8D7C-65D97C6C0F8B}" type="datetimeFigureOut">
              <a:rPr lang="fr-FR" smtClean="0"/>
              <a:t>03/08/2013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AA7C00A-9116-4047-8455-17E521E5F5BD}"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902A8EF-A696-45F3-8D7C-65D97C6C0F8B}" type="datetimeFigureOut">
              <a:rPr lang="fr-FR" smtClean="0"/>
              <a:t>03/08/2013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AA7C00A-9116-4047-8455-17E521E5F5BD}"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902A8EF-A696-45F3-8D7C-65D97C6C0F8B}" type="datetimeFigureOut">
              <a:rPr lang="fr-FR" smtClean="0"/>
              <a:t>03/08/2013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AA7C00A-9116-4047-8455-17E521E5F5BD}"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02A8EF-A696-45F3-8D7C-65D97C6C0F8B}" type="datetimeFigureOut">
              <a:rPr lang="fr-FR" smtClean="0"/>
              <a:t>03/08/2013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A7C00A-9116-4047-8455-17E521E5F5BD}"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2286000" y="0"/>
            <a:ext cx="4214813" cy="642938"/>
          </a:xfrm>
          <a:prstGeom prst="roundRect">
            <a:avLst/>
          </a:prstGeom>
          <a:solidFill>
            <a:schemeClr val="bg1"/>
          </a:solidFill>
          <a:ln>
            <a:solidFill>
              <a:schemeClr val="accent5"/>
            </a:solidFill>
          </a:ln>
        </p:spPr>
        <p:style>
          <a:lnRef idx="3">
            <a:schemeClr val="lt1"/>
          </a:lnRef>
          <a:fillRef idx="1">
            <a:schemeClr val="accent5"/>
          </a:fillRef>
          <a:effectRef idx="1">
            <a:schemeClr val="accent5"/>
          </a:effectRef>
          <a:fontRef idx="minor">
            <a:schemeClr val="lt1"/>
          </a:fontRef>
        </p:style>
        <p:txBody>
          <a:bodyPr anchor="ctr"/>
          <a:lstStyle/>
          <a:p>
            <a:pPr algn="ctr">
              <a:defRPr/>
            </a:pPr>
            <a:r>
              <a:rPr lang="fr-FR" sz="3200" dirty="0">
                <a:solidFill>
                  <a:schemeClr val="tx1"/>
                </a:solidFill>
                <a:latin typeface="Arial" pitchFamily="34" charset="0"/>
                <a:cs typeface="Arial" pitchFamily="34" charset="0"/>
              </a:rPr>
              <a:t>Mariés</a:t>
            </a:r>
          </a:p>
        </p:txBody>
      </p:sp>
      <p:pic>
        <p:nvPicPr>
          <p:cNvPr id="62467" name="Image 6" descr="droetker.jpg"/>
          <p:cNvPicPr>
            <a:picLocks noChangeAspect="1"/>
          </p:cNvPicPr>
          <p:nvPr/>
        </p:nvPicPr>
        <p:blipFill>
          <a:blip r:embed="rId3" cstate="print"/>
          <a:srcRect/>
          <a:stretch>
            <a:fillRect/>
          </a:stretch>
        </p:blipFill>
        <p:spPr bwMode="auto">
          <a:xfrm>
            <a:off x="0" y="936625"/>
            <a:ext cx="9144000" cy="5921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0" y="0"/>
          <a:ext cx="9144000" cy="7276837"/>
        </p:xfrm>
        <a:graphic>
          <a:graphicData uri="http://schemas.openxmlformats.org/drawingml/2006/table">
            <a:tbl>
              <a:tblPr firstRow="1" bandRow="1">
                <a:tableStyleId>{073A0DAA-6AF3-43AB-8588-CEC1D06C72B9}</a:tableStyleId>
              </a:tblPr>
              <a:tblGrid>
                <a:gridCol w="9144000"/>
              </a:tblGrid>
              <a:tr h="5166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b="1" dirty="0" smtClean="0">
                          <a:solidFill>
                            <a:schemeClr val="bg1"/>
                          </a:solidFill>
                          <a:latin typeface="Arial" pitchFamily="34" charset="0"/>
                          <a:cs typeface="Arial" pitchFamily="34" charset="0"/>
                        </a:rPr>
                        <a:t>Intérêt  (potentiel, taille maturité,</a:t>
                      </a:r>
                      <a:r>
                        <a:rPr lang="fr-FR" sz="1600" b="1" baseline="0" dirty="0" smtClean="0">
                          <a:solidFill>
                            <a:schemeClr val="bg1"/>
                          </a:solidFill>
                          <a:latin typeface="Arial" pitchFamily="34" charset="0"/>
                          <a:cs typeface="Arial" pitchFamily="34" charset="0"/>
                        </a:rPr>
                        <a:t> </a:t>
                      </a:r>
                      <a:r>
                        <a:rPr lang="fr-FR" sz="1600" b="1" dirty="0" smtClean="0">
                          <a:solidFill>
                            <a:schemeClr val="bg1"/>
                          </a:solidFill>
                          <a:latin typeface="Arial" pitchFamily="34" charset="0"/>
                          <a:cs typeface="Arial" pitchFamily="34" charset="0"/>
                        </a:rPr>
                        <a:t>rentabilité potentielle)</a:t>
                      </a:r>
                    </a:p>
                  </a:txBody>
                  <a:tcPr>
                    <a:solidFill>
                      <a:schemeClr val="accent5">
                        <a:lumMod val="75000"/>
                      </a:schemeClr>
                    </a:solidFill>
                  </a:tcPr>
                </a:tc>
              </a:tr>
              <a:tr h="8924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latin typeface="Arial" pitchFamily="34" charset="0"/>
                          <a:cs typeface="Arial" pitchFamily="34" charset="0"/>
                        </a:rPr>
                        <a:t>267 260</a:t>
                      </a:r>
                      <a:r>
                        <a:rPr lang="fr-FR" sz="1600" baseline="0" dirty="0" smtClean="0">
                          <a:latin typeface="Arial" pitchFamily="34" charset="0"/>
                          <a:cs typeface="Arial" pitchFamily="34" charset="0"/>
                        </a:rPr>
                        <a:t> mariages en 2008 </a:t>
                      </a:r>
                      <a:r>
                        <a:rPr lang="fr-FR" sz="1600" dirty="0" smtClean="0">
                          <a:latin typeface="Arial" pitchFamily="34" charset="0"/>
                          <a:cs typeface="Arial" pitchFamily="34" charset="0"/>
                        </a:rPr>
                        <a:t>(INSEE 2008)</a:t>
                      </a:r>
                    </a:p>
                    <a:p>
                      <a:pPr algn="l"/>
                      <a:endParaRPr lang="fr-FR" sz="1600" dirty="0" smtClean="0">
                        <a:latin typeface="Arial" pitchFamily="34" charset="0"/>
                        <a:cs typeface="Arial" pitchFamily="34" charset="0"/>
                      </a:endParaRPr>
                    </a:p>
                  </a:txBody>
                  <a:tcPr>
                    <a:solidFill>
                      <a:schemeClr val="bg1"/>
                    </a:solidFill>
                  </a:tcPr>
                </a:tc>
              </a:tr>
              <a:tr h="5166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b="1" dirty="0" smtClean="0">
                          <a:solidFill>
                            <a:schemeClr val="bg1"/>
                          </a:solidFill>
                          <a:latin typeface="Arial" pitchFamily="34" charset="0"/>
                          <a:cs typeface="Arial" pitchFamily="34" charset="0"/>
                        </a:rPr>
                        <a:t>Contraintes et condition d’accès</a:t>
                      </a:r>
                    </a:p>
                  </a:txBody>
                  <a:tcPr>
                    <a:solidFill>
                      <a:schemeClr val="accent5">
                        <a:lumMod val="75000"/>
                      </a:schemeClr>
                    </a:solidFill>
                  </a:tcPr>
                </a:tc>
              </a:tr>
              <a:tr h="1360247">
                <a:tc>
                  <a:txBody>
                    <a:bodyPr/>
                    <a:lstStyle/>
                    <a:p>
                      <a:pPr algn="l"/>
                      <a:r>
                        <a:rPr lang="fr-FR" sz="1600" dirty="0" smtClean="0">
                          <a:latin typeface="Arial" pitchFamily="34" charset="0"/>
                          <a:cs typeface="Arial" pitchFamily="34" charset="0"/>
                        </a:rPr>
                        <a:t>Jouer sur la</a:t>
                      </a:r>
                      <a:r>
                        <a:rPr lang="fr-FR" sz="1600" baseline="0" dirty="0" smtClean="0">
                          <a:latin typeface="Arial" pitchFamily="34" charset="0"/>
                          <a:cs typeface="Arial" pitchFamily="34" charset="0"/>
                        </a:rPr>
                        <a:t> vision idéale du couple (romantisme,</a:t>
                      </a:r>
                    </a:p>
                    <a:p>
                      <a:pPr algn="l"/>
                      <a:r>
                        <a:rPr lang="fr-FR" sz="1600" baseline="0" dirty="0" smtClean="0">
                          <a:latin typeface="Arial" pitchFamily="34" charset="0"/>
                          <a:cs typeface="Arial" pitchFamily="34" charset="0"/>
                        </a:rPr>
                        <a:t>soirée en amoureux…)</a:t>
                      </a:r>
                      <a:endParaRPr lang="fr-FR" sz="1600" dirty="0" smtClean="0">
                        <a:latin typeface="Arial" pitchFamily="34" charset="0"/>
                        <a:cs typeface="Arial" pitchFamily="34" charset="0"/>
                      </a:endParaRPr>
                    </a:p>
                    <a:p>
                      <a:pPr algn="l"/>
                      <a:endParaRPr lang="fr-FR" sz="1600" dirty="0" smtClean="0">
                        <a:latin typeface="Arial" pitchFamily="34" charset="0"/>
                        <a:cs typeface="Arial" pitchFamily="34" charset="0"/>
                      </a:endParaRPr>
                    </a:p>
                  </a:txBody>
                  <a:tcPr>
                    <a:solidFill>
                      <a:schemeClr val="bg1"/>
                    </a:solidFill>
                  </a:tcPr>
                </a:tc>
              </a:tr>
              <a:tr h="4677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b="1" dirty="0" smtClean="0">
                          <a:solidFill>
                            <a:schemeClr val="bg1"/>
                          </a:solidFill>
                          <a:latin typeface="Arial" pitchFamily="34" charset="0"/>
                          <a:cs typeface="Arial" pitchFamily="34" charset="0"/>
                        </a:rPr>
                        <a:t>Criticité et importance stratégique</a:t>
                      </a:r>
                    </a:p>
                  </a:txBody>
                  <a:tcPr>
                    <a:solidFill>
                      <a:schemeClr val="accent5">
                        <a:lumMod val="75000"/>
                      </a:schemeClr>
                    </a:solidFill>
                  </a:tcPr>
                </a:tc>
              </a:tr>
              <a:tr h="35229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fr-FR" sz="1600" b="0" kern="1200" baseline="0" dirty="0" smtClean="0">
                          <a:solidFill>
                            <a:schemeClr val="dk1"/>
                          </a:solidFill>
                          <a:latin typeface="Arial" pitchFamily="34" charset="0"/>
                          <a:ea typeface="+mn-ea"/>
                          <a:cs typeface="Arial" pitchFamily="34" charset="0"/>
                        </a:rPr>
                        <a:t>80% des mères de familles nombreuses sont mariées.</a:t>
                      </a:r>
                      <a:endParaRPr lang="fr-FR" sz="1600" b="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latin typeface="Arial" pitchFamily="34" charset="0"/>
                          <a:cs typeface="Arial" pitchFamily="34" charset="0"/>
                        </a:rPr>
                        <a:t>Influence du</a:t>
                      </a:r>
                      <a:r>
                        <a:rPr lang="fr-FR" sz="1600" baseline="0" dirty="0" smtClean="0">
                          <a:latin typeface="Arial" pitchFamily="34" charset="0"/>
                          <a:cs typeface="Arial" pitchFamily="34" charset="0"/>
                        </a:rPr>
                        <a:t> conjoint dans certains achats.</a:t>
                      </a:r>
                    </a:p>
                    <a:p>
                      <a:pPr marL="0" marR="0" indent="0" algn="l" defTabSz="914400" rtl="0" eaLnBrk="1" fontAlgn="auto" latinLnBrk="0" hangingPunct="1">
                        <a:lnSpc>
                          <a:spcPct val="100000"/>
                        </a:lnSpc>
                        <a:spcBef>
                          <a:spcPts val="0"/>
                        </a:spcBef>
                        <a:spcAft>
                          <a:spcPts val="0"/>
                        </a:spcAft>
                        <a:buClrTx/>
                        <a:buSzTx/>
                        <a:buFontTx/>
                        <a:buNone/>
                        <a:tabLst/>
                        <a:defRPr/>
                      </a:pPr>
                      <a:r>
                        <a:rPr lang="fr-FR" sz="1600" baseline="0" dirty="0" smtClean="0">
                          <a:latin typeface="Arial" pitchFamily="34" charset="0"/>
                          <a:cs typeface="Arial" pitchFamily="34" charset="0"/>
                        </a:rPr>
                        <a:t>Juste après le mariage, le couple a tendance à </a:t>
                      </a:r>
                    </a:p>
                    <a:p>
                      <a:pPr marL="0" marR="0" indent="0" algn="l" defTabSz="914400" rtl="0" eaLnBrk="1" fontAlgn="auto" latinLnBrk="0" hangingPunct="1">
                        <a:lnSpc>
                          <a:spcPct val="100000"/>
                        </a:lnSpc>
                        <a:spcBef>
                          <a:spcPts val="0"/>
                        </a:spcBef>
                        <a:spcAft>
                          <a:spcPts val="0"/>
                        </a:spcAft>
                        <a:buClrTx/>
                        <a:buSzTx/>
                        <a:buFontTx/>
                        <a:buNone/>
                        <a:tabLst/>
                        <a:defRPr/>
                      </a:pPr>
                      <a:r>
                        <a:rPr lang="fr-FR" sz="1600" baseline="0" dirty="0" smtClean="0">
                          <a:latin typeface="Arial" pitchFamily="34" charset="0"/>
                          <a:cs typeface="Arial" pitchFamily="34" charset="0"/>
                        </a:rPr>
                        <a:t>surconsommer (également vrai lors de la naissance </a:t>
                      </a:r>
                    </a:p>
                    <a:p>
                      <a:pPr marL="0" marR="0" indent="0" algn="l" defTabSz="914400" rtl="0" eaLnBrk="1" fontAlgn="auto" latinLnBrk="0" hangingPunct="1">
                        <a:lnSpc>
                          <a:spcPct val="100000"/>
                        </a:lnSpc>
                        <a:spcBef>
                          <a:spcPts val="0"/>
                        </a:spcBef>
                        <a:spcAft>
                          <a:spcPts val="0"/>
                        </a:spcAft>
                        <a:buClrTx/>
                        <a:buSzTx/>
                        <a:buFontTx/>
                        <a:buNone/>
                        <a:tabLst/>
                        <a:defRPr/>
                      </a:pPr>
                      <a:r>
                        <a:rPr lang="fr-FR" sz="1600" baseline="0" dirty="0" smtClean="0">
                          <a:latin typeface="Arial" pitchFamily="34" charset="0"/>
                          <a:cs typeface="Arial" pitchFamily="34" charset="0"/>
                        </a:rPr>
                        <a:t>d’un premier enfant).</a:t>
                      </a:r>
                      <a:endParaRPr kumimoji="0" lang="fr-FR" sz="1600" b="1" kern="1200" dirty="0" smtClean="0">
                        <a:solidFill>
                          <a:schemeClr val="dk1"/>
                        </a:solidFill>
                        <a:latin typeface="Arial" pitchFamily="34" charset="0"/>
                        <a:ea typeface="+mn-ea"/>
                        <a:cs typeface="Arial" pitchFamily="34" charset="0"/>
                      </a:endParaRPr>
                    </a:p>
                    <a:p>
                      <a:pPr algn="l"/>
                      <a:endParaRPr lang="fr-FR" sz="160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fr-FR" sz="1600" b="1" kern="1200" dirty="0" smtClean="0">
                        <a:solidFill>
                          <a:schemeClr val="dk1"/>
                        </a:solidFill>
                        <a:latin typeface="Arial" pitchFamily="34" charset="0"/>
                        <a:ea typeface="+mn-ea"/>
                        <a:cs typeface="Arial" pitchFamily="34" charset="0"/>
                      </a:endParaRPr>
                    </a:p>
                    <a:p>
                      <a:pPr algn="l"/>
                      <a:endParaRPr lang="fr-FR" sz="1600" dirty="0" smtClean="0">
                        <a:latin typeface="Arial" pitchFamily="34" charset="0"/>
                        <a:cs typeface="Arial" pitchFamily="34" charset="0"/>
                      </a:endParaRPr>
                    </a:p>
                    <a:p>
                      <a:pPr algn="l"/>
                      <a:endParaRPr lang="fr-FR" sz="1600" dirty="0" smtClean="0">
                        <a:latin typeface="Arial" pitchFamily="34" charset="0"/>
                        <a:cs typeface="Arial" pitchFamily="34" charset="0"/>
                      </a:endParaRPr>
                    </a:p>
                    <a:p>
                      <a:pPr algn="l"/>
                      <a:endParaRPr lang="fr-FR" sz="1600" dirty="0">
                        <a:latin typeface="Arial" pitchFamily="34" charset="0"/>
                        <a:cs typeface="Arial" pitchFamily="34" charset="0"/>
                      </a:endParaRPr>
                    </a:p>
                  </a:txBody>
                  <a:tcPr>
                    <a:solidFill>
                      <a:schemeClr val="bg1"/>
                    </a:solidFill>
                  </a:tcPr>
                </a:tc>
              </a:tr>
            </a:tbl>
          </a:graphicData>
        </a:graphic>
      </p:graphicFrame>
      <p:pic>
        <p:nvPicPr>
          <p:cNvPr id="63506" name="Image 6" descr="dempsey-pub-l-oreal-1.jpg"/>
          <p:cNvPicPr>
            <a:picLocks noChangeAspect="1"/>
          </p:cNvPicPr>
          <p:nvPr/>
        </p:nvPicPr>
        <p:blipFill>
          <a:blip r:embed="rId3" cstate="print"/>
          <a:srcRect/>
          <a:stretch>
            <a:fillRect/>
          </a:stretch>
        </p:blipFill>
        <p:spPr bwMode="auto">
          <a:xfrm>
            <a:off x="5072063" y="1206500"/>
            <a:ext cx="4071937" cy="5651500"/>
          </a:xfrm>
          <a:prstGeom prst="rect">
            <a:avLst/>
          </a:prstGeom>
          <a:noFill/>
          <a:ln w="9525">
            <a:noFill/>
            <a:miter lim="800000"/>
            <a:headEnd/>
            <a:tailEnd/>
          </a:ln>
        </p:spPr>
      </p:pic>
      <p:pic>
        <p:nvPicPr>
          <p:cNvPr id="63507" name="Image 5" descr="1178-caprice-des-dieux.jpg"/>
          <p:cNvPicPr>
            <a:picLocks noChangeAspect="1"/>
          </p:cNvPicPr>
          <p:nvPr/>
        </p:nvPicPr>
        <p:blipFill>
          <a:blip r:embed="rId4" cstate="print"/>
          <a:srcRect/>
          <a:stretch>
            <a:fillRect/>
          </a:stretch>
        </p:blipFill>
        <p:spPr bwMode="auto">
          <a:xfrm>
            <a:off x="428625" y="5000625"/>
            <a:ext cx="3810000" cy="2159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357188" y="1071563"/>
            <a:ext cx="8501062" cy="5786437"/>
          </a:xfrm>
          <a:prstGeom prst="roundRect">
            <a:avLst/>
          </a:prstGeom>
          <a:ln>
            <a:solidFill>
              <a:schemeClr val="accent5">
                <a:lumMod val="75000"/>
              </a:schemeClr>
            </a:solidFill>
          </a:ln>
        </p:spPr>
        <p:style>
          <a:lnRef idx="3">
            <a:schemeClr val="lt1"/>
          </a:lnRef>
          <a:fillRef idx="1">
            <a:schemeClr val="accent5"/>
          </a:fillRef>
          <a:effectRef idx="1">
            <a:schemeClr val="accent5"/>
          </a:effectRef>
          <a:fontRef idx="minor">
            <a:schemeClr val="lt1"/>
          </a:fontRef>
        </p:style>
        <p:txBody>
          <a:bodyPr anchor="ctr"/>
          <a:lstStyle/>
          <a:p>
            <a:pPr algn="ctr" hangingPunct="0">
              <a:defRPr/>
            </a:pPr>
            <a:r>
              <a:rPr lang="en-US" sz="2000" b="1" u="sng" dirty="0">
                <a:solidFill>
                  <a:schemeClr val="tx1"/>
                </a:solidFill>
                <a:latin typeface="Arial" pitchFamily="34" charset="0"/>
                <a:cs typeface="Arial" pitchFamily="34" charset="0"/>
              </a:rPr>
              <a:t>Les golden city</a:t>
            </a:r>
          </a:p>
          <a:p>
            <a:pPr algn="ctr" hangingPunct="0">
              <a:defRPr/>
            </a:pPr>
            <a:endParaRPr lang="en-US" sz="2000" b="1" kern="1400" dirty="0">
              <a:solidFill>
                <a:schemeClr val="tx1"/>
              </a:solidFill>
              <a:latin typeface="Arial" pitchFamily="34" charset="0"/>
              <a:ea typeface="Times New Roman"/>
              <a:cs typeface="Arial" pitchFamily="34" charset="0"/>
            </a:endParaRPr>
          </a:p>
          <a:p>
            <a:pPr marL="273050" indent="-273050" algn="just" fontAlgn="auto">
              <a:spcBef>
                <a:spcPts val="0"/>
              </a:spcBef>
              <a:spcAft>
                <a:spcPts val="0"/>
              </a:spcAft>
              <a:buFont typeface="Arial" pitchFamily="34" charset="0"/>
              <a:buChar char="•"/>
              <a:defRPr/>
            </a:pPr>
            <a:r>
              <a:rPr lang="en-US" sz="1600" kern="1400" dirty="0">
                <a:solidFill>
                  <a:schemeClr val="tx1"/>
                </a:solidFill>
                <a:latin typeface="Arial" pitchFamily="34" charset="0"/>
                <a:ea typeface="Times New Roman"/>
                <a:cs typeface="Arial" pitchFamily="34" charset="0"/>
              </a:rPr>
              <a:t>249 542 foyers (1,1%)</a:t>
            </a:r>
            <a:r>
              <a:rPr lang="fr-FR" sz="1600" dirty="0">
                <a:solidFill>
                  <a:schemeClr val="tx1"/>
                </a:solidFill>
                <a:latin typeface="Arial" pitchFamily="34" charset="0"/>
                <a:cs typeface="Arial" pitchFamily="34" charset="0"/>
              </a:rPr>
              <a:t> </a:t>
            </a:r>
          </a:p>
          <a:p>
            <a:pPr marL="273050" indent="-273050" algn="just" fontAlgn="auto">
              <a:spcBef>
                <a:spcPts val="0"/>
              </a:spcBef>
              <a:spcAft>
                <a:spcPts val="0"/>
              </a:spcAft>
              <a:buFont typeface="Arial" pitchFamily="34" charset="0"/>
              <a:buChar char="•"/>
              <a:defRPr/>
            </a:pPr>
            <a:r>
              <a:rPr lang="fr-FR" sz="1600" dirty="0">
                <a:solidFill>
                  <a:schemeClr val="tx1"/>
                </a:solidFill>
                <a:latin typeface="Arial" pitchFamily="34" charset="0"/>
                <a:cs typeface="Arial" pitchFamily="34" charset="0"/>
              </a:rPr>
              <a:t> Adultes en couple. citadins, dont une forte proportion de parisiens, ils surfent sur le système sans pour autant totalement cautionner. Très installés dans la vie , propriétaire en partie, parfois d’une résidence secondaire, ils aiment être bousculés.</a:t>
            </a:r>
          </a:p>
          <a:p>
            <a:pPr marL="273050" indent="-273050" algn="just" fontAlgn="auto">
              <a:spcBef>
                <a:spcPts val="0"/>
              </a:spcBef>
              <a:spcAft>
                <a:spcPts val="0"/>
              </a:spcAft>
              <a:buFont typeface="Arial" pitchFamily="34" charset="0"/>
              <a:buChar char="•"/>
              <a:defRPr/>
            </a:pPr>
            <a:r>
              <a:rPr lang="fr-FR" sz="1600" dirty="0">
                <a:solidFill>
                  <a:schemeClr val="tx1"/>
                </a:solidFill>
                <a:latin typeface="Arial" pitchFamily="34" charset="0"/>
                <a:cs typeface="Arial" pitchFamily="34" charset="0"/>
              </a:rPr>
              <a:t>Ils sont ouverts aux changements et à la nouveautés pétris de valeurs sociale et familiales ils recherchent équilibre et sérénité. Très cultivés et gros consommateurs de loisirs/ culture , professionnellement épanouis , ils aiment la compagnie des autres, amis, famille et collègues.</a:t>
            </a:r>
          </a:p>
          <a:p>
            <a:pPr marL="273050" indent="-273050" algn="just" fontAlgn="auto">
              <a:spcBef>
                <a:spcPts val="0"/>
              </a:spcBef>
              <a:spcAft>
                <a:spcPts val="0"/>
              </a:spcAft>
              <a:buFont typeface="Arial" pitchFamily="34" charset="0"/>
              <a:buChar char="•"/>
              <a:defRPr/>
            </a:pPr>
            <a:endParaRPr lang="fr-FR" sz="1600" b="1" dirty="0">
              <a:solidFill>
                <a:schemeClr val="tx1"/>
              </a:solidFill>
              <a:latin typeface="Arial" pitchFamily="34" charset="0"/>
              <a:cs typeface="Arial" pitchFamily="34" charset="0"/>
            </a:endParaRPr>
          </a:p>
          <a:p>
            <a:pPr algn="ctr" hangingPunct="0">
              <a:defRPr/>
            </a:pPr>
            <a:r>
              <a:rPr lang="en-US" sz="2000" b="1" u="sng" dirty="0">
                <a:solidFill>
                  <a:schemeClr val="tx1"/>
                </a:solidFill>
                <a:latin typeface="Arial" pitchFamily="34" charset="0"/>
                <a:cs typeface="Arial" pitchFamily="34" charset="0"/>
              </a:rPr>
              <a:t>Les </a:t>
            </a:r>
            <a:r>
              <a:rPr lang="en-US" sz="2000" b="1" u="sng" dirty="0" err="1">
                <a:solidFill>
                  <a:schemeClr val="tx1"/>
                </a:solidFill>
                <a:latin typeface="Arial" pitchFamily="34" charset="0"/>
                <a:cs typeface="Arial" pitchFamily="34" charset="0"/>
              </a:rPr>
              <a:t>justes</a:t>
            </a:r>
            <a:r>
              <a:rPr lang="en-US" sz="2000" b="1" u="sng" dirty="0">
                <a:solidFill>
                  <a:schemeClr val="tx1"/>
                </a:solidFill>
                <a:latin typeface="Arial" pitchFamily="34" charset="0"/>
                <a:cs typeface="Arial" pitchFamily="34" charset="0"/>
              </a:rPr>
              <a:t> </a:t>
            </a:r>
            <a:r>
              <a:rPr lang="en-US" sz="2000" b="1" u="sng" dirty="0" err="1">
                <a:solidFill>
                  <a:schemeClr val="tx1"/>
                </a:solidFill>
                <a:latin typeface="Arial" pitchFamily="34" charset="0"/>
                <a:cs typeface="Arial" pitchFamily="34" charset="0"/>
              </a:rPr>
              <a:t>mariés</a:t>
            </a:r>
            <a:endParaRPr lang="en-US" sz="2000" b="1" u="sng" dirty="0">
              <a:solidFill>
                <a:schemeClr val="tx1"/>
              </a:solidFill>
              <a:latin typeface="Arial" pitchFamily="34" charset="0"/>
              <a:cs typeface="Arial" pitchFamily="34" charset="0"/>
            </a:endParaRPr>
          </a:p>
          <a:p>
            <a:pPr algn="ctr" hangingPunct="0">
              <a:defRPr/>
            </a:pPr>
            <a:endParaRPr lang="fr-FR" sz="2000" u="sng" dirty="0">
              <a:solidFill>
                <a:schemeClr val="tx1"/>
              </a:solidFill>
              <a:latin typeface="Arial" pitchFamily="34" charset="0"/>
              <a:cs typeface="Arial" pitchFamily="34" charset="0"/>
            </a:endParaRPr>
          </a:p>
          <a:p>
            <a:pPr marL="273050" indent="-273050" algn="just" fontAlgn="auto">
              <a:spcBef>
                <a:spcPts val="0"/>
              </a:spcBef>
              <a:spcAft>
                <a:spcPts val="0"/>
              </a:spcAft>
              <a:buFont typeface="Arial" pitchFamily="34" charset="0"/>
              <a:buChar char="•"/>
              <a:defRPr/>
            </a:pPr>
            <a:r>
              <a:rPr lang="en-US" sz="1600" kern="1400" dirty="0">
                <a:solidFill>
                  <a:schemeClr val="tx1"/>
                </a:solidFill>
                <a:latin typeface="Arial" pitchFamily="34" charset="0"/>
                <a:ea typeface="Times New Roman"/>
                <a:cs typeface="Arial" pitchFamily="34" charset="0"/>
              </a:rPr>
              <a:t>609 286 foyers (2,6%)</a:t>
            </a:r>
            <a:r>
              <a:rPr lang="fr-FR" sz="1600" dirty="0">
                <a:solidFill>
                  <a:schemeClr val="tx1"/>
                </a:solidFill>
                <a:latin typeface="Arial" pitchFamily="34" charset="0"/>
                <a:cs typeface="Arial" pitchFamily="34" charset="0"/>
              </a:rPr>
              <a:t> </a:t>
            </a:r>
          </a:p>
          <a:p>
            <a:pPr marL="273050" indent="-273050" algn="just" fontAlgn="auto">
              <a:spcBef>
                <a:spcPts val="0"/>
              </a:spcBef>
              <a:spcAft>
                <a:spcPts val="0"/>
              </a:spcAft>
              <a:buFont typeface="Arial" pitchFamily="34" charset="0"/>
              <a:buChar char="•"/>
              <a:defRPr/>
            </a:pPr>
            <a:r>
              <a:rPr lang="fr-FR" sz="1600" dirty="0">
                <a:solidFill>
                  <a:schemeClr val="tx1"/>
                </a:solidFill>
                <a:latin typeface="Arial" pitchFamily="34" charset="0"/>
                <a:cs typeface="Arial" pitchFamily="34" charset="0"/>
              </a:rPr>
              <a:t>Jeunes couple des zones rurales, déjà insérés dans la vie active. Fortement inscrits dans une dynamique de construction d’un foyer et d’ascension sociale, ils sont focalisés sur leur habitat et leur véhicule. , En attente de reconnaissance, ils ont recours au sport physique ou au sport automobile pour gagner en confiance.</a:t>
            </a:r>
          </a:p>
          <a:p>
            <a:pPr marL="273050" indent="-273050" algn="just" fontAlgn="auto">
              <a:spcBef>
                <a:spcPts val="0"/>
              </a:spcBef>
              <a:spcAft>
                <a:spcPts val="0"/>
              </a:spcAft>
              <a:buFont typeface="Arial" pitchFamily="34" charset="0"/>
              <a:buChar char="•"/>
              <a:defRPr/>
            </a:pPr>
            <a:r>
              <a:rPr lang="fr-FR" sz="1600" dirty="0">
                <a:solidFill>
                  <a:schemeClr val="tx1"/>
                </a:solidFill>
                <a:latin typeface="Arial" pitchFamily="34" charset="0"/>
                <a:cs typeface="Arial" pitchFamily="34" charset="0"/>
              </a:rPr>
              <a:t>Ils sont capable de dépense importante dés lors qu’ils y voient un instrument d’évolution sociale, un signe de réussite.</a:t>
            </a:r>
          </a:p>
          <a:p>
            <a:pPr marL="273050" indent="-273050" algn="just" fontAlgn="auto">
              <a:spcBef>
                <a:spcPts val="0"/>
              </a:spcBef>
              <a:spcAft>
                <a:spcPts val="0"/>
              </a:spcAft>
              <a:buFont typeface="Arial" pitchFamily="34" charset="0"/>
              <a:buChar char="•"/>
              <a:defRPr/>
            </a:pPr>
            <a:r>
              <a:rPr lang="fr-FR" sz="1600" dirty="0">
                <a:solidFill>
                  <a:schemeClr val="tx1"/>
                </a:solidFill>
                <a:latin typeface="Arial" pitchFamily="34" charset="0"/>
                <a:cs typeface="Arial" pitchFamily="34" charset="0"/>
              </a:rPr>
              <a:t>Économes en général.</a:t>
            </a:r>
            <a:endParaRPr lang="fr-FR" sz="1600" b="1" dirty="0">
              <a:solidFill>
                <a:schemeClr val="tx1"/>
              </a:solidFill>
              <a:latin typeface="Arial" pitchFamily="34" charset="0"/>
              <a:cs typeface="Arial" pitchFamily="34" charset="0"/>
            </a:endParaRPr>
          </a:p>
        </p:txBody>
      </p:sp>
      <p:sp>
        <p:nvSpPr>
          <p:cNvPr id="5" name="Rectangle à coins arrondis 4"/>
          <p:cNvSpPr/>
          <p:nvPr/>
        </p:nvSpPr>
        <p:spPr>
          <a:xfrm>
            <a:off x="2143125" y="0"/>
            <a:ext cx="4857750" cy="928688"/>
          </a:xfrm>
          <a:prstGeom prst="roundRect">
            <a:avLst/>
          </a:prstGeom>
          <a:solidFill>
            <a:schemeClr val="bg1"/>
          </a:solidFill>
          <a:ln>
            <a:solidFill>
              <a:schemeClr val="accent5"/>
            </a:solidFill>
          </a:ln>
        </p:spPr>
        <p:style>
          <a:lnRef idx="3">
            <a:schemeClr val="lt1"/>
          </a:lnRef>
          <a:fillRef idx="1">
            <a:schemeClr val="accent5"/>
          </a:fillRef>
          <a:effectRef idx="1">
            <a:schemeClr val="accent5"/>
          </a:effectRef>
          <a:fontRef idx="minor">
            <a:schemeClr val="lt1"/>
          </a:fontRef>
        </p:style>
        <p:txBody>
          <a:bodyPr anchor="ctr"/>
          <a:lstStyle/>
          <a:p>
            <a:pPr algn="ctr" fontAlgn="auto">
              <a:spcBef>
                <a:spcPts val="0"/>
              </a:spcBef>
              <a:spcAft>
                <a:spcPts val="0"/>
              </a:spcAft>
              <a:defRPr/>
            </a:pPr>
            <a:r>
              <a:rPr lang="fr-FR" sz="3200" b="1" dirty="0">
                <a:solidFill>
                  <a:schemeClr val="tx1"/>
                </a:solidFill>
                <a:latin typeface="Arial" pitchFamily="34" charset="0"/>
                <a:cs typeface="Arial" pitchFamily="34" charset="0"/>
              </a:rPr>
              <a:t>Hyper segmentation des couples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357188" y="357188"/>
            <a:ext cx="8358187" cy="3571875"/>
          </a:xfrm>
          <a:prstGeom prst="roundRect">
            <a:avLst/>
          </a:prstGeom>
          <a:ln>
            <a:solidFill>
              <a:schemeClr val="accent5">
                <a:lumMod val="75000"/>
              </a:schemeClr>
            </a:solidFill>
          </a:ln>
        </p:spPr>
        <p:style>
          <a:lnRef idx="3">
            <a:schemeClr val="lt1"/>
          </a:lnRef>
          <a:fillRef idx="1">
            <a:schemeClr val="accent5"/>
          </a:fillRef>
          <a:effectRef idx="1">
            <a:schemeClr val="accent5"/>
          </a:effectRef>
          <a:fontRef idx="minor">
            <a:schemeClr val="lt1"/>
          </a:fontRef>
        </p:style>
        <p:txBody>
          <a:bodyPr anchor="ctr"/>
          <a:lstStyle/>
          <a:p>
            <a:pPr algn="ctr" hangingPunct="0">
              <a:defRPr/>
            </a:pPr>
            <a:r>
              <a:rPr lang="en-US" sz="1600" b="1" dirty="0">
                <a:solidFill>
                  <a:schemeClr val="tx1"/>
                </a:solidFill>
                <a:latin typeface="Arial" pitchFamily="34" charset="0"/>
                <a:cs typeface="Arial" pitchFamily="34" charset="0"/>
              </a:rPr>
              <a:t> </a:t>
            </a:r>
            <a:r>
              <a:rPr lang="en-US" sz="2000" b="1" u="sng" dirty="0">
                <a:solidFill>
                  <a:schemeClr val="tx1"/>
                </a:solidFill>
                <a:latin typeface="Arial" pitchFamily="34" charset="0"/>
                <a:cs typeface="Arial" pitchFamily="34" charset="0"/>
              </a:rPr>
              <a:t>Les city couples</a:t>
            </a:r>
          </a:p>
          <a:p>
            <a:pPr algn="ctr" hangingPunct="0">
              <a:defRPr/>
            </a:pPr>
            <a:endParaRPr lang="fr-FR" sz="2000" b="1" dirty="0">
              <a:solidFill>
                <a:schemeClr val="tx1"/>
              </a:solidFill>
              <a:latin typeface="Arial" pitchFamily="34" charset="0"/>
              <a:cs typeface="Arial" pitchFamily="34" charset="0"/>
            </a:endParaRPr>
          </a:p>
          <a:p>
            <a:pPr marL="273050" indent="-273050" algn="just" fontAlgn="auto">
              <a:spcBef>
                <a:spcPts val="0"/>
              </a:spcBef>
              <a:spcAft>
                <a:spcPts val="0"/>
              </a:spcAft>
              <a:buFont typeface="Arial" pitchFamily="34" charset="0"/>
              <a:buChar char="•"/>
              <a:defRPr/>
            </a:pPr>
            <a:r>
              <a:rPr lang="en-US" sz="1600" kern="1400" dirty="0">
                <a:solidFill>
                  <a:schemeClr val="tx1"/>
                </a:solidFill>
                <a:latin typeface="Arial" pitchFamily="34" charset="0"/>
                <a:ea typeface="Times New Roman"/>
                <a:cs typeface="Arial" pitchFamily="34" charset="0"/>
              </a:rPr>
              <a:t>511 403 foyers (2,2%)</a:t>
            </a:r>
            <a:endParaRPr lang="fr-FR" sz="1600" dirty="0">
              <a:solidFill>
                <a:schemeClr val="tx1"/>
              </a:solidFill>
              <a:latin typeface="Arial" pitchFamily="34" charset="0"/>
              <a:cs typeface="Arial" pitchFamily="34" charset="0"/>
            </a:endParaRPr>
          </a:p>
          <a:p>
            <a:pPr marL="273050" indent="-273050" algn="just" fontAlgn="auto">
              <a:spcBef>
                <a:spcPts val="0"/>
              </a:spcBef>
              <a:spcAft>
                <a:spcPts val="0"/>
              </a:spcAft>
              <a:buFont typeface="Arial" pitchFamily="34" charset="0"/>
              <a:buChar char="•"/>
              <a:defRPr/>
            </a:pPr>
            <a:r>
              <a:rPr lang="fr-FR" sz="1600" dirty="0">
                <a:solidFill>
                  <a:schemeClr val="tx1"/>
                </a:solidFill>
                <a:latin typeface="Arial" pitchFamily="34" charset="0"/>
                <a:cs typeface="Arial" pitchFamily="34" charset="0"/>
              </a:rPr>
              <a:t>Jeunes couples des grandes villes et des zones périurbaines . Déjà inscrits dans la vie active, ils sont très investis dans leur activité professionnelle à laquelle ils se consacrent beaucoup.</a:t>
            </a:r>
          </a:p>
          <a:p>
            <a:pPr marL="273050" indent="-273050" algn="just" fontAlgn="auto">
              <a:spcBef>
                <a:spcPts val="0"/>
              </a:spcBef>
              <a:spcAft>
                <a:spcPts val="0"/>
              </a:spcAft>
              <a:buFont typeface="Arial" pitchFamily="34" charset="0"/>
              <a:buChar char="•"/>
              <a:defRPr/>
            </a:pPr>
            <a:r>
              <a:rPr lang="fr-FR" sz="1600" dirty="0">
                <a:solidFill>
                  <a:schemeClr val="tx1"/>
                </a:solidFill>
                <a:latin typeface="Arial" pitchFamily="34" charset="0"/>
                <a:cs typeface="Arial" pitchFamily="34" charset="0"/>
              </a:rPr>
              <a:t>Consommateurs de plaisir immédiats ils laissent apparaître l’envie de développer rapidement un projet durable moteur( achat immobilier, création d’une famille).</a:t>
            </a:r>
          </a:p>
          <a:p>
            <a:pPr marL="273050" indent="-273050" algn="just" fontAlgn="auto">
              <a:spcBef>
                <a:spcPts val="0"/>
              </a:spcBef>
              <a:spcAft>
                <a:spcPts val="0"/>
              </a:spcAft>
              <a:buFont typeface="Arial" pitchFamily="34" charset="0"/>
              <a:buChar char="•"/>
              <a:defRPr/>
            </a:pPr>
            <a:r>
              <a:rPr lang="fr-FR" sz="1600" dirty="0">
                <a:solidFill>
                  <a:schemeClr val="tx1"/>
                </a:solidFill>
                <a:latin typeface="Arial" pitchFamily="34" charset="0"/>
                <a:cs typeface="Arial" pitchFamily="34" charset="0"/>
              </a:rPr>
              <a:t>Consommateurs de plaisir immédiats ils laissent apparaître l’envie de développer rapidement un projet durable moteur( achat immobilier, création d’une famille).</a:t>
            </a:r>
          </a:p>
          <a:p>
            <a:pPr marL="273050" indent="-273050" algn="just" fontAlgn="auto">
              <a:spcBef>
                <a:spcPts val="0"/>
              </a:spcBef>
              <a:spcAft>
                <a:spcPts val="0"/>
              </a:spcAft>
              <a:buFont typeface="Arial" pitchFamily="34" charset="0"/>
              <a:buChar char="•"/>
              <a:defRPr/>
            </a:pPr>
            <a:r>
              <a:rPr lang="fr-FR" sz="1600" dirty="0">
                <a:solidFill>
                  <a:schemeClr val="tx1"/>
                </a:solidFill>
                <a:latin typeface="Arial" pitchFamily="34" charset="0"/>
                <a:cs typeface="Arial" pitchFamily="34" charset="0"/>
              </a:rPr>
              <a:t> Stressé par leur vie citadine.</a:t>
            </a:r>
            <a:endParaRPr lang="fr-FR" sz="1600" b="1" dirty="0">
              <a:solidFill>
                <a:schemeClr val="tx1"/>
              </a:solidFill>
              <a:latin typeface="Arial" pitchFamily="34" charset="0"/>
              <a:cs typeface="Arial" pitchFamily="34" charset="0"/>
            </a:endParaRPr>
          </a:p>
        </p:txBody>
      </p:sp>
      <p:pic>
        <p:nvPicPr>
          <p:cNvPr id="65539" name="Image 4" descr="product-1036444.jpg"/>
          <p:cNvPicPr>
            <a:picLocks noChangeAspect="1"/>
          </p:cNvPicPr>
          <p:nvPr/>
        </p:nvPicPr>
        <p:blipFill>
          <a:blip r:embed="rId3" cstate="print"/>
          <a:srcRect/>
          <a:stretch>
            <a:fillRect/>
          </a:stretch>
        </p:blipFill>
        <p:spPr bwMode="auto">
          <a:xfrm>
            <a:off x="4357688" y="4295775"/>
            <a:ext cx="3714750" cy="2562225"/>
          </a:xfrm>
          <a:prstGeom prst="rect">
            <a:avLst/>
          </a:prstGeom>
          <a:noFill/>
          <a:ln w="9525">
            <a:noFill/>
            <a:miter lim="800000"/>
            <a:headEnd/>
            <a:tailEnd/>
          </a:ln>
        </p:spPr>
      </p:pic>
      <p:pic>
        <p:nvPicPr>
          <p:cNvPr id="65540" name="Image 5" descr="product-955892.jpg"/>
          <p:cNvPicPr>
            <a:picLocks noChangeAspect="1"/>
          </p:cNvPicPr>
          <p:nvPr/>
        </p:nvPicPr>
        <p:blipFill>
          <a:blip r:embed="rId4" cstate="print"/>
          <a:srcRect/>
          <a:stretch>
            <a:fillRect/>
          </a:stretch>
        </p:blipFill>
        <p:spPr bwMode="auto">
          <a:xfrm>
            <a:off x="0" y="4000500"/>
            <a:ext cx="2714625" cy="2857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376</Words>
  <Application>Microsoft Office PowerPoint</Application>
  <PresentationFormat>Affichage à l'écran (4:3)</PresentationFormat>
  <Paragraphs>39</Paragraphs>
  <Slides>4</Slides>
  <Notes>4</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Thème Office</vt:lpstr>
      <vt:lpstr>Diapositive 1</vt:lpstr>
      <vt:lpstr>Diapositive 2</vt:lpstr>
      <vt:lpstr>Diapositive 3</vt:lpstr>
      <vt:lpstr>Diapositive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iwallart</dc:creator>
  <cp:lastModifiedBy>iwallart</cp:lastModifiedBy>
  <cp:revision>2</cp:revision>
  <dcterms:created xsi:type="dcterms:W3CDTF">2013-08-03T13:49:04Z</dcterms:created>
  <dcterms:modified xsi:type="dcterms:W3CDTF">2013-08-03T13:49:49Z</dcterms:modified>
</cp:coreProperties>
</file>