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70" r:id="rId29"/>
    <p:sldId id="284" r:id="rId3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B3C83-B122-4882-9D3A-8CB1F0CD51F0}" type="datetimeFigureOut">
              <a:rPr lang="fr-FR" smtClean="0"/>
              <a:t>20/05/2012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0E33E-3001-49D3-BBF6-169AF62677A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B20E33E-3001-49D3-BBF6-169AF62677A9}" type="slidenum">
              <a:rPr lang="fr-FR" smtClean="0"/>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186266FD-8319-4B53-ACCB-1EF1FCE54399}" type="datetime1">
              <a:rPr lang="fr-FR" smtClean="0"/>
              <a:pPr/>
              <a:t>20/05/2012</a:t>
            </a:fld>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2B8F8FA-DD88-4E22-A0F2-B3D9BFBE7624}" type="slidenum">
              <a:rPr lang="fr-FR" smtClean="0"/>
              <a:pPr/>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C6167A1-8023-469F-ADAD-269C48E7ECB2}" type="datetime1">
              <a:rPr lang="fr-FR" smtClean="0"/>
              <a:pPr/>
              <a:t>20/05/2012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EF84CD9-D605-45D1-A00B-289F1AF126D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7575721-94A3-4893-8D2B-673E84DBA09C}" type="datetime1">
              <a:rPr lang="fr-FR" smtClean="0"/>
              <a:pPr/>
              <a:t>20/05/2012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706888D-168D-4DBE-8F69-9E3CBDB5358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55FF080-26B6-4181-A424-EE31AE882DCD}" type="datetime1">
              <a:rPr lang="fr-FR" smtClean="0"/>
              <a:pPr/>
              <a:t>20/05/2012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814B3F9-C8E3-4F56-8426-B29E025A13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112DAB47-7FF7-4878-B65A-7E7C1DF2603A}" type="datetime1">
              <a:rPr lang="fr-FR" smtClean="0"/>
              <a:pPr/>
              <a:t>20/05/2012</a:t>
            </a:fld>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6DDBA91-D652-402F-9544-14CA99BF696C}" type="slidenum">
              <a:rPr lang="fr-FR" smtClean="0"/>
              <a:pPr/>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661E857-089F-4F8B-BCB2-5CE211689076}" type="datetime1">
              <a:rPr lang="fr-FR" smtClean="0"/>
              <a:pPr/>
              <a:t>20/05/2012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103566A2-1C68-48F6-BF3A-0814610A8E61}" type="slidenum">
              <a:rPr lang="fr-FR" smtClean="0"/>
              <a:pPr/>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2C74570-1839-4FF4-B035-BC50C7EEDBBD}" type="datetime1">
              <a:rPr lang="fr-FR" smtClean="0"/>
              <a:pPr/>
              <a:t>20/05/2012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5C9111A4-7020-40B4-BAD5-AF69816C525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BC59CDB-19BB-405D-8A0B-19F6A9DD5BC0}" type="datetime1">
              <a:rPr lang="fr-FR" smtClean="0"/>
              <a:pPr/>
              <a:t>20/05/2012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D4A4E99-31A8-4A8D-B24F-F3B518AE737D}" type="slidenum">
              <a:rPr lang="fr-FR" smtClean="0"/>
              <a:pPr/>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2C4868C6-6A08-4E82-9198-01299B317C28}" type="datetime1">
              <a:rPr lang="fr-FR" smtClean="0"/>
              <a:pPr/>
              <a:t>20/05/2012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E8F5999-6D9D-4D48-99B6-D1D7FE239B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9A92C29E-112E-492C-A803-C7BCC6B0D6A5}" type="datetime1">
              <a:rPr lang="fr-FR" smtClean="0"/>
              <a:pPr/>
              <a:t>20/05/2012</a:t>
            </a:fld>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60213F4-6232-4465-9382-785C5216212C}" type="slidenum">
              <a:rPr lang="fr-FR" smtClean="0"/>
              <a:pPr/>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E26FF877-BFCB-4E49-8BE6-EE82C11AE009}" type="datetime1">
              <a:rPr lang="fr-FR" smtClean="0"/>
              <a:pPr/>
              <a:t>20/05/2012</a:t>
            </a:fld>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885BC72-4991-44C9-BF81-770BE4887F04}" type="slidenum">
              <a:rPr lang="fr-FR" smtClean="0"/>
              <a:pPr/>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12DAB47-7FF7-4878-B65A-7E7C1DF2603A}" type="datetime1">
              <a:rPr lang="fr-FR" smtClean="0"/>
              <a:pPr/>
              <a:t>20/05/2012</a:t>
            </a:fld>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6DDBA91-D652-402F-9544-14CA99BF696C}" type="slidenum">
              <a:rPr lang="fr-FR" smtClean="0"/>
              <a:pPr/>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uretrend.com/marque/isabel-marant_b137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puretrend.com/people/melanie-thierry_p2866" TargetMode="External"/><Relationship Id="rId4" Type="http://schemas.openxmlformats.org/officeDocument/2006/relationships/hyperlink" Target="http://www.puretrend.com/marque/roger-vivier_b429478556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puretrend.com/people/jane-birkin_p243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uretrend.com/people/charlotte-gainsbourg_p223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www.puretrend.com/people/mademoiselle-agnes_p213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puretrend.com/people/audrey-marnay_p2310" TargetMode="External"/><Relationship Id="rId5" Type="http://schemas.openxmlformats.org/officeDocument/2006/relationships/hyperlink" Target="http://www.puretrend.com/people/emma-de-caunes_p2656" TargetMode="External"/><Relationship Id="rId4" Type="http://schemas.openxmlformats.org/officeDocument/2006/relationships/hyperlink" Target="http://www.puretrend.com/people/alexandra-golovanoff_p2687"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fr.wikipedia.org/wiki/Paris" TargetMode="External"/><Relationship Id="rId3" Type="http://schemas.openxmlformats.org/officeDocument/2006/relationships/hyperlink" Target="http://fr.wikipedia.org/wiki/Radio_%C3%A0_Paris#Bande_FM_actuelle_.C3.A0_Paris" TargetMode="External"/><Relationship Id="rId7" Type="http://schemas.openxmlformats.org/officeDocument/2006/relationships/hyperlink" Target="http://www.insee.fr/fr/default.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goravox.fr/actualites/societe/article/les-parisiens-tels-qu-ils-sont-65493" TargetMode="External"/><Relationship Id="rId11" Type="http://schemas.openxmlformats.org/officeDocument/2006/relationships/hyperlink" Target="http://resultat.autonews.fr/_forum/politique-transports-parisiens.html" TargetMode="External"/><Relationship Id="rId5" Type="http://schemas.openxmlformats.org/officeDocument/2006/relationships/hyperlink" Target="http://archives-lepost.huffingtonpost.fr/article/2010/03/02/1966570_les-parisiens-sont-snobs-agressifs-chauvins-et-pas-souriants.html" TargetMode="External"/><Relationship Id="rId10" Type="http://schemas.openxmlformats.org/officeDocument/2006/relationships/hyperlink" Target="http://fr.wikipedia.org/wiki/Sex-ratio" TargetMode="External"/><Relationship Id="rId4" Type="http://schemas.openxmlformats.org/officeDocument/2006/relationships/hyperlink" Target="http://www.marianne2.fr/Les-Francais-et-leurs-Parisiens-l-autre-french-paradox_a189571.html" TargetMode="External"/><Relationship Id="rId9" Type="http://schemas.openxmlformats.org/officeDocument/2006/relationships/hyperlink" Target="http://www.cartesfrance.fr/carte-france-ville/population_75056_Pari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nvPr>
        </p:nvSpPr>
        <p:spPr>
          <a:xfrm>
            <a:off x="685800" y="285728"/>
            <a:ext cx="7772400" cy="1847850"/>
          </a:xfrm>
        </p:spPr>
        <p:txBody>
          <a:bodyPr/>
          <a:lstStyle/>
          <a:p>
            <a:pPr eaLnBrk="1" hangingPunct="1"/>
            <a:r>
              <a:rPr lang="fr-FR" dirty="0" smtClean="0"/>
              <a:t>LES PARISIENS</a:t>
            </a:r>
          </a:p>
        </p:txBody>
      </p:sp>
      <p:sp>
        <p:nvSpPr>
          <p:cNvPr id="3" name="Sous-titre 2"/>
          <p:cNvSpPr>
            <a:spLocks noGrp="1"/>
          </p:cNvSpPr>
          <p:nvPr>
            <p:ph type="subTitle" idx="1"/>
          </p:nvPr>
        </p:nvSpPr>
        <p:spPr>
          <a:xfrm>
            <a:off x="2583766" y="4500570"/>
            <a:ext cx="6560234" cy="1752600"/>
          </a:xfrm>
        </p:spPr>
        <p:txBody>
          <a:bodyPr>
            <a:normAutofit/>
          </a:bodyPr>
          <a:lstStyle/>
          <a:p>
            <a:pPr eaLnBrk="1" hangingPunct="1"/>
            <a:r>
              <a:rPr lang="fr-FR" dirty="0" smtClean="0">
                <a:solidFill>
                  <a:schemeClr val="tx2">
                    <a:lumMod val="90000"/>
                  </a:schemeClr>
                </a:solidFill>
              </a:rPr>
              <a:t>Hugo Leblond</a:t>
            </a:r>
          </a:p>
          <a:p>
            <a:pPr eaLnBrk="1" hangingPunct="1"/>
            <a:r>
              <a:rPr lang="fr-FR" dirty="0" smtClean="0">
                <a:solidFill>
                  <a:schemeClr val="tx2">
                    <a:lumMod val="90000"/>
                  </a:schemeClr>
                </a:solidFill>
              </a:rPr>
              <a:t>Pol </a:t>
            </a:r>
            <a:r>
              <a:rPr lang="fr-FR" dirty="0" err="1" smtClean="0">
                <a:solidFill>
                  <a:schemeClr val="tx2">
                    <a:lumMod val="90000"/>
                  </a:schemeClr>
                </a:solidFill>
              </a:rPr>
              <a:t>Tigeot</a:t>
            </a:r>
            <a:endParaRPr lang="fr-FR" dirty="0" smtClean="0">
              <a:solidFill>
                <a:schemeClr val="tx2">
                  <a:lumMod val="9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FR" smtClean="0"/>
              <a:t>Quelques prévisions</a:t>
            </a:r>
          </a:p>
        </p:txBody>
      </p:sp>
      <p:pic>
        <p:nvPicPr>
          <p:cNvPr id="22531" name="Picture 2"/>
          <p:cNvPicPr>
            <a:picLocks noChangeAspect="1" noChangeArrowheads="1"/>
          </p:cNvPicPr>
          <p:nvPr/>
        </p:nvPicPr>
        <p:blipFill>
          <a:blip r:embed="rId3"/>
          <a:srcRect/>
          <a:stretch>
            <a:fillRect/>
          </a:stretch>
        </p:blipFill>
        <p:spPr bwMode="auto">
          <a:xfrm>
            <a:off x="928662" y="1609726"/>
            <a:ext cx="7302500" cy="4344987"/>
          </a:xfrm>
          <a:prstGeom prst="rect">
            <a:avLst/>
          </a:prstGeom>
          <a:noFill/>
          <a:ln w="9525">
            <a:noFill/>
            <a:miter lim="800000"/>
            <a:headEnd/>
            <a:tailEnd/>
          </a:ln>
        </p:spPr>
      </p:pic>
      <p:sp>
        <p:nvSpPr>
          <p:cNvPr id="22532" name="ZoneTexte 5"/>
          <p:cNvSpPr txBox="1">
            <a:spLocks noChangeArrowheads="1"/>
          </p:cNvSpPr>
          <p:nvPr/>
        </p:nvSpPr>
        <p:spPr bwMode="auto">
          <a:xfrm>
            <a:off x="457200" y="5954713"/>
            <a:ext cx="6934200" cy="369887"/>
          </a:xfrm>
          <a:prstGeom prst="rect">
            <a:avLst/>
          </a:prstGeom>
          <a:noFill/>
          <a:ln w="9525">
            <a:noFill/>
            <a:miter lim="800000"/>
            <a:headEnd/>
            <a:tailEnd/>
          </a:ln>
        </p:spPr>
        <p:txBody>
          <a:bodyPr>
            <a:spAutoFit/>
          </a:bodyPr>
          <a:lstStyle/>
          <a:p>
            <a:r>
              <a:rPr lang="fr-FR">
                <a:latin typeface="Calibri" charset="0"/>
              </a:rPr>
              <a:t>Le vieillissement semble plus important en grande couronne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smtClean="0"/>
              <a:t>Qui sont les parisiens ?</a:t>
            </a:r>
          </a:p>
        </p:txBody>
      </p:sp>
      <p:sp>
        <p:nvSpPr>
          <p:cNvPr id="23555" name="Espace réservé du contenu 2"/>
          <p:cNvSpPr>
            <a:spLocks noGrp="1"/>
          </p:cNvSpPr>
          <p:nvPr>
            <p:ph idx="1"/>
          </p:nvPr>
        </p:nvSpPr>
        <p:spPr/>
        <p:txBody>
          <a:bodyPr/>
          <a:lstStyle/>
          <a:p>
            <a:pPr eaLnBrk="1" hangingPunct="1"/>
            <a:r>
              <a:rPr lang="fr-FR" smtClean="0"/>
              <a:t>Le mode de vie, le langage, le comportement…un parisien est un homme pressé, stressé, dépendant du temps et des transports, préférant la proximité.</a:t>
            </a:r>
          </a:p>
          <a:p>
            <a:pPr eaLnBrk="1" hangingPunct="1"/>
            <a:endParaRPr lang="fr-FR" smtClean="0"/>
          </a:p>
          <a:p>
            <a:pPr eaLnBrk="1" hangingPunct="1"/>
            <a:r>
              <a:rPr lang="fr-FR" smtClean="0"/>
              <a:t>Le parisien ne doit pas être confondu avec le francilien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smtClean="0"/>
              <a:t>Intérêt  du segment</a:t>
            </a:r>
          </a:p>
        </p:txBody>
      </p:sp>
      <p:sp>
        <p:nvSpPr>
          <p:cNvPr id="24579" name="Espace réservé du contenu 2"/>
          <p:cNvSpPr>
            <a:spLocks noGrp="1"/>
          </p:cNvSpPr>
          <p:nvPr>
            <p:ph idx="1"/>
          </p:nvPr>
        </p:nvSpPr>
        <p:spPr>
          <a:xfrm>
            <a:off x="457200" y="1417638"/>
            <a:ext cx="8229600" cy="4525962"/>
          </a:xfrm>
        </p:spPr>
        <p:txBody>
          <a:bodyPr/>
          <a:lstStyle/>
          <a:p>
            <a:pPr eaLnBrk="1" hangingPunct="1"/>
            <a:r>
              <a:rPr lang="fr-FR" sz="1800" smtClean="0"/>
              <a:t>Les parisiens sont avant-gardistes en terme d’innovation, de mode, de tendance.</a:t>
            </a:r>
          </a:p>
          <a:p>
            <a:pPr eaLnBrk="1" hangingPunct="1"/>
            <a:r>
              <a:rPr lang="fr-FR" sz="1800" smtClean="0"/>
              <a:t>Ils ont des attentes particulières en terme de praticité, de gain de temps et d’optimisation d’espace</a:t>
            </a:r>
          </a:p>
          <a:p>
            <a:pPr eaLnBrk="1" hangingPunct="1"/>
            <a:r>
              <a:rPr lang="fr-FR" sz="1800" smtClean="0"/>
              <a:t>L’aspect comportementale n’est pas à négliger. Le parisien est souvent décrit comme quelqu’un d’impatient et d’agressif, notamment en terme de mobilité</a:t>
            </a:r>
          </a:p>
        </p:txBody>
      </p:sp>
      <p:pic>
        <p:nvPicPr>
          <p:cNvPr id="24580" name="Picture 4"/>
          <p:cNvPicPr>
            <a:picLocks noChangeAspect="1" noChangeArrowheads="1"/>
          </p:cNvPicPr>
          <p:nvPr/>
        </p:nvPicPr>
        <p:blipFill>
          <a:blip r:embed="rId3"/>
          <a:srcRect/>
          <a:stretch>
            <a:fillRect/>
          </a:stretch>
        </p:blipFill>
        <p:spPr bwMode="auto">
          <a:xfrm>
            <a:off x="4953000" y="3786190"/>
            <a:ext cx="3733800" cy="2655888"/>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928662" y="3540127"/>
            <a:ext cx="3143904" cy="3028948"/>
          </a:xfrm>
          <a:prstGeom prst="rect">
            <a:avLst/>
          </a:prstGeom>
          <a:noFill/>
          <a:ln w="9525">
            <a:noFill/>
            <a:miter lim="800000"/>
            <a:headEnd/>
            <a:tailEnd/>
          </a:ln>
        </p:spPr>
      </p:pic>
      <p:sp>
        <p:nvSpPr>
          <p:cNvPr id="24582" name="ZoneTexte 5"/>
          <p:cNvSpPr txBox="1">
            <a:spLocks noChangeArrowheads="1"/>
          </p:cNvSpPr>
          <p:nvPr/>
        </p:nvSpPr>
        <p:spPr bwMode="auto">
          <a:xfrm>
            <a:off x="457200" y="6569075"/>
            <a:ext cx="1311275" cy="246063"/>
          </a:xfrm>
          <a:prstGeom prst="rect">
            <a:avLst/>
          </a:prstGeom>
          <a:noFill/>
          <a:ln w="9525">
            <a:noFill/>
            <a:miter lim="800000"/>
            <a:headEnd/>
            <a:tailEnd/>
          </a:ln>
        </p:spPr>
        <p:txBody>
          <a:bodyPr wrap="none">
            <a:spAutoFit/>
          </a:bodyPr>
          <a:lstStyle/>
          <a:p>
            <a:r>
              <a:rPr lang="fr-FR" sz="1000"/>
              <a:t>Sondage CSA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pPr eaLnBrk="1" hangingPunct="1"/>
            <a:r>
              <a:rPr lang="fr-FR" smtClean="0"/>
              <a:t>Intérêt  du segment</a:t>
            </a:r>
          </a:p>
        </p:txBody>
      </p:sp>
      <p:sp>
        <p:nvSpPr>
          <p:cNvPr id="25604" name="Espace réservé du contenu 2"/>
          <p:cNvSpPr>
            <a:spLocks noGrp="1"/>
          </p:cNvSpPr>
          <p:nvPr>
            <p:ph idx="1"/>
          </p:nvPr>
        </p:nvSpPr>
        <p:spPr/>
        <p:txBody>
          <a:bodyPr/>
          <a:lstStyle/>
          <a:p>
            <a:pPr eaLnBrk="1" hangingPunct="1"/>
            <a:r>
              <a:rPr lang="fr-FR" sz="1800" smtClean="0"/>
              <a:t>Les parisiens gagnent un meilleur salaire que pour un même emploi en province, ils auraient donc tendance à consommer plus mais le cout de la vie en constance hausse ne facilite pas cette tendance</a:t>
            </a:r>
          </a:p>
          <a:p>
            <a:pPr eaLnBrk="1" hangingPunct="1"/>
            <a:endParaRPr lang="fr-FR" sz="1800" smtClean="0"/>
          </a:p>
          <a:p>
            <a:pPr eaLnBrk="1" hangingPunct="1"/>
            <a:r>
              <a:rPr lang="fr-FR" sz="1800" smtClean="0"/>
              <a:t>De nombreux produits sont destinés à faciliter la vie des parisiens. L’exemple le plus frappant est celui de la SMART.</a:t>
            </a:r>
          </a:p>
          <a:p>
            <a:pPr eaLnBrk="1" hangingPunct="1"/>
            <a:endParaRPr lang="fr-FR" sz="1800" smtClean="0"/>
          </a:p>
          <a:p>
            <a:pPr eaLnBrk="1" hangingPunct="1"/>
            <a:r>
              <a:rPr lang="fr-FR" sz="1800" smtClean="0"/>
              <a:t>Toujours en rapport avec la mobilité, de nombreux moyens sont mis en œuvre pour faciliter le déplacement. Le VELIB, le métro,</a:t>
            </a:r>
          </a:p>
          <a:p>
            <a:pPr eaLnBrk="1" hangingPunct="1">
              <a:buFont typeface="Arial" charset="0"/>
              <a:buNone/>
            </a:pPr>
            <a:r>
              <a:rPr lang="fr-FR" sz="1800" smtClean="0"/>
              <a:t>	ou les efforts de stationnement et plus récemment</a:t>
            </a:r>
          </a:p>
          <a:p>
            <a:pPr eaLnBrk="1" hangingPunct="1">
              <a:buFont typeface="Arial" charset="0"/>
              <a:buNone/>
            </a:pPr>
            <a:r>
              <a:rPr lang="fr-FR" sz="1800" smtClean="0"/>
              <a:t>	l’Autolib.</a:t>
            </a:r>
          </a:p>
        </p:txBody>
      </p:sp>
      <p:pic>
        <p:nvPicPr>
          <p:cNvPr id="25603" name="Picture 2"/>
          <p:cNvPicPr>
            <a:picLocks noChangeAspect="1" noChangeArrowheads="1"/>
          </p:cNvPicPr>
          <p:nvPr/>
        </p:nvPicPr>
        <p:blipFill>
          <a:blip r:embed="rId3"/>
          <a:srcRect/>
          <a:stretch>
            <a:fillRect/>
          </a:stretch>
        </p:blipFill>
        <p:spPr bwMode="auto">
          <a:xfrm>
            <a:off x="6043887" y="4500571"/>
            <a:ext cx="3100113" cy="2357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57200" y="76200"/>
            <a:ext cx="8229600" cy="1143000"/>
          </a:xfrm>
        </p:spPr>
        <p:txBody>
          <a:bodyPr/>
          <a:lstStyle/>
          <a:p>
            <a:pPr eaLnBrk="1" hangingPunct="1"/>
            <a:r>
              <a:rPr lang="fr-FR" dirty="0" smtClean="0"/>
              <a:t>Accessibilité</a:t>
            </a:r>
          </a:p>
        </p:txBody>
      </p:sp>
      <p:sp>
        <p:nvSpPr>
          <p:cNvPr id="26627" name="Espace réservé du contenu 2"/>
          <p:cNvSpPr>
            <a:spLocks noGrp="1"/>
          </p:cNvSpPr>
          <p:nvPr>
            <p:ph idx="1"/>
          </p:nvPr>
        </p:nvSpPr>
        <p:spPr>
          <a:xfrm>
            <a:off x="457200" y="1357298"/>
            <a:ext cx="8229600" cy="5638800"/>
          </a:xfrm>
        </p:spPr>
        <p:txBody>
          <a:bodyPr/>
          <a:lstStyle/>
          <a:p>
            <a:pPr eaLnBrk="1" hangingPunct="1"/>
            <a:r>
              <a:rPr lang="fr-FR" sz="1800" dirty="0" smtClean="0"/>
              <a:t>       Les </a:t>
            </a:r>
            <a:r>
              <a:rPr lang="fr-FR" sz="1800" dirty="0" smtClean="0"/>
              <a:t>parisiens sont par définition caractérisés par leur zone de résidence géographique. On explique dans de nombreux articles que peu de personnes sont véritablement parisiennes car avec des origines diverses (« parisiens, on le devient »). Néanmoins, les habitudes et les particularités de cette cible restent simples à déterminer car l’échantillon est avant tout géographique.</a:t>
            </a:r>
          </a:p>
          <a:p>
            <a:pPr eaLnBrk="1" hangingPunct="1"/>
            <a:endParaRPr lang="fr-FR" sz="1800" dirty="0" smtClean="0"/>
          </a:p>
          <a:p>
            <a:pPr eaLnBrk="1" hangingPunct="1"/>
            <a:r>
              <a:rPr lang="fr-FR" sz="1800" dirty="0" smtClean="0"/>
              <a:t>       Tous </a:t>
            </a:r>
            <a:r>
              <a:rPr lang="fr-FR" sz="1800" dirty="0" smtClean="0"/>
              <a:t>les parisiens ne sont pas le stéréotype que se fait un provincial (snob, arrogant, stressé. Pour les annonceurs, il est tout de même important de prendre en compte les attentes et les comportements de leur cible, jusqu’à leurs extrêmes. </a:t>
            </a:r>
          </a:p>
          <a:p>
            <a:pPr eaLnBrk="1" hangingPunct="1"/>
            <a:endParaRPr lang="fr-FR" sz="1800" dirty="0" smtClean="0"/>
          </a:p>
          <a:p>
            <a:pPr eaLnBrk="1" hangingPunct="1"/>
            <a:r>
              <a:rPr lang="fr-FR" sz="1800" dirty="0" smtClean="0"/>
              <a:t>        Les </a:t>
            </a:r>
            <a:r>
              <a:rPr lang="fr-FR" sz="1800" dirty="0" smtClean="0"/>
              <a:t>parisiens sont accessibles car ils sont concentrés.</a:t>
            </a:r>
          </a:p>
          <a:p>
            <a:pPr eaLnBrk="1" hangingPunct="1">
              <a:buFont typeface="Arial" charset="0"/>
              <a:buNone/>
            </a:pPr>
            <a:r>
              <a:rPr lang="fr-FR" sz="1800" dirty="0" smtClean="0"/>
              <a:t>	Les médias pouvant être utilisés sont de toutes sortes :</a:t>
            </a:r>
          </a:p>
          <a:p>
            <a:pPr eaLnBrk="1" hangingPunct="1">
              <a:buFontTx/>
              <a:buChar char="-"/>
            </a:pPr>
            <a:r>
              <a:rPr lang="fr-FR" sz="1800" dirty="0" smtClean="0"/>
              <a:t>Le parisien</a:t>
            </a:r>
          </a:p>
          <a:p>
            <a:pPr eaLnBrk="1" hangingPunct="1">
              <a:buFontTx/>
              <a:buChar char="-"/>
            </a:pPr>
            <a:r>
              <a:rPr lang="fr-FR" sz="1800" dirty="0" smtClean="0"/>
              <a:t>Libération (page spéciale PARIS)</a:t>
            </a:r>
          </a:p>
          <a:p>
            <a:pPr eaLnBrk="1" hangingPunct="1">
              <a:buFontTx/>
              <a:buChar char="-"/>
            </a:pPr>
            <a:r>
              <a:rPr lang="fr-FR" sz="1800" dirty="0" smtClean="0"/>
              <a:t>L’officiel, journal et site internet</a:t>
            </a:r>
          </a:p>
          <a:p>
            <a:pPr eaLnBrk="1" hangingPunct="1">
              <a:buFontTx/>
              <a:buChar char="-"/>
            </a:pPr>
            <a:r>
              <a:rPr lang="fr-FR" sz="1800" dirty="0" smtClean="0"/>
              <a:t>Radios parisiennes (Radio Notre Dame, FIP Paris, France Bleu) ou radios avec créneaux </a:t>
            </a:r>
            <a:r>
              <a:rPr lang="fr-FR" sz="1800" dirty="0" smtClean="0"/>
              <a:t>régionaux.</a:t>
            </a:r>
            <a:endParaRPr lang="fr-FR"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Comportement des parisiens</a:t>
            </a:r>
            <a:endParaRPr lang="fr-FR" dirty="0"/>
          </a:p>
        </p:txBody>
      </p:sp>
      <p:sp>
        <p:nvSpPr>
          <p:cNvPr id="3" name="Espace réservé du contenu 2"/>
          <p:cNvSpPr>
            <a:spLocks noGrp="1"/>
          </p:cNvSpPr>
          <p:nvPr>
            <p:ph idx="1"/>
          </p:nvPr>
        </p:nvSpPr>
        <p:spPr/>
        <p:txBody>
          <a:bodyPr>
            <a:normAutofit fontScale="92500"/>
          </a:bodyPr>
          <a:lstStyle/>
          <a:p>
            <a:r>
              <a:rPr lang="fr-FR" dirty="0" smtClean="0"/>
              <a:t>Du point de vue des provinciaux : </a:t>
            </a:r>
          </a:p>
          <a:p>
            <a:r>
              <a:rPr lang="fr-FR" sz="1800" dirty="0" smtClean="0"/>
              <a:t>     Selon une étude</a:t>
            </a:r>
            <a:r>
              <a:rPr lang="fr-FR" sz="1800" dirty="0" smtClean="0"/>
              <a:t>, les Parisiens seraient plus pressés que les Provinciaux (93%), plus stressés (91%), plus snobs (71%), plus arrogants (66%), plus agressifs (65%), plus chauvins (62%) ou encore plus nombrilistes (58%). </a:t>
            </a:r>
            <a:endParaRPr lang="fr-FR" sz="1800" dirty="0" smtClean="0"/>
          </a:p>
          <a:p>
            <a:endParaRPr lang="fr-FR" sz="1800" dirty="0" smtClean="0"/>
          </a:p>
          <a:p>
            <a:r>
              <a:rPr lang="fr-FR" sz="1800" dirty="0" smtClean="0"/>
              <a:t>     Ces </a:t>
            </a:r>
            <a:r>
              <a:rPr lang="fr-FR" sz="1800" dirty="0" smtClean="0"/>
              <a:t>mêmes Provinciaux </a:t>
            </a:r>
            <a:r>
              <a:rPr lang="fr-FR" sz="1800" dirty="0" smtClean="0"/>
              <a:t>jugent les parisiens comme étant moins </a:t>
            </a:r>
            <a:r>
              <a:rPr lang="fr-FR" sz="1800" dirty="0" smtClean="0"/>
              <a:t>souriants (71%), moins respectueux de l’environnement (68%), moins drôles (61%), moins épanouis (61%), moins tolérants (59%), moins accueillants (59%), moins sympathiques (57%) ou encore moins généreux (52%). </a:t>
            </a:r>
            <a:endParaRPr lang="fr-FR" sz="1800" dirty="0" smtClean="0"/>
          </a:p>
          <a:p>
            <a:endParaRPr lang="fr-FR" sz="1800" dirty="0" smtClean="0"/>
          </a:p>
          <a:p>
            <a:r>
              <a:rPr lang="fr-FR" sz="1800" dirty="0" smtClean="0"/>
              <a:t>     Les qualités </a:t>
            </a:r>
            <a:r>
              <a:rPr lang="fr-FR" sz="1800" dirty="0" smtClean="0"/>
              <a:t>seraient bien rares : </a:t>
            </a:r>
            <a:r>
              <a:rPr lang="fr-FR" sz="1800" dirty="0" smtClean="0"/>
              <a:t>les </a:t>
            </a:r>
            <a:r>
              <a:rPr lang="fr-FR" sz="1800" dirty="0" smtClean="0"/>
              <a:t>concitoyens </a:t>
            </a:r>
            <a:r>
              <a:rPr lang="fr-FR" sz="1800" dirty="0" smtClean="0"/>
              <a:t>les </a:t>
            </a:r>
            <a:r>
              <a:rPr lang="fr-FR" sz="1800" dirty="0" smtClean="0"/>
              <a:t>jugeraient plutôt plus travailleurs que la moyenne (56%), davantage cultivés (52%), nettement plus informés (70%), </a:t>
            </a:r>
            <a:r>
              <a:rPr lang="fr-FR" sz="1800" dirty="0" smtClean="0"/>
              <a:t>plus </a:t>
            </a:r>
            <a:r>
              <a:rPr lang="fr-FR" sz="1800" dirty="0" smtClean="0"/>
              <a:t>branchés (80%) et </a:t>
            </a:r>
            <a:r>
              <a:rPr lang="fr-FR" sz="1800" dirty="0" smtClean="0"/>
              <a:t>plus </a:t>
            </a:r>
            <a:r>
              <a:rPr lang="fr-FR" sz="1800" dirty="0" smtClean="0"/>
              <a:t>chics (71%). </a:t>
            </a:r>
            <a:endParaRPr lang="fr-FR" sz="1800" dirty="0" smtClean="0"/>
          </a:p>
          <a:p>
            <a:endParaRPr lang="fr-FR" sz="1800" dirty="0" smtClean="0"/>
          </a:p>
          <a:p>
            <a:pPr>
              <a:buNone/>
            </a:pPr>
            <a:r>
              <a:rPr lang="fr-FR" sz="1800" dirty="0" smtClean="0"/>
              <a:t>(échantillon </a:t>
            </a:r>
            <a:r>
              <a:rPr lang="fr-FR" sz="1800" dirty="0" smtClean="0"/>
              <a:t>représentatif de </a:t>
            </a:r>
            <a:r>
              <a:rPr lang="fr-FR" sz="1800" dirty="0" smtClean="0"/>
              <a:t>3839 </a:t>
            </a:r>
            <a:r>
              <a:rPr lang="fr-FR" sz="1800" dirty="0" smtClean="0"/>
              <a:t>Provinciaux, âgés de 18 ans et +, et résidant hors de l’agglomération </a:t>
            </a:r>
            <a:r>
              <a:rPr lang="fr-FR" sz="1800" dirty="0" smtClean="0"/>
              <a:t>parisienne)</a:t>
            </a:r>
            <a:endParaRPr lang="fr-FR" sz="1800" dirty="0" smtClean="0"/>
          </a:p>
          <a:p>
            <a:pPr>
              <a:buNone/>
            </a:pPr>
            <a:endParaRPr lang="fr-FR" dirty="0" smtClean="0"/>
          </a:p>
          <a:p>
            <a:pPr>
              <a:buNone/>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Vie parisienne</a:t>
            </a:r>
            <a:br>
              <a:rPr lang="fr-FR" dirty="0" smtClean="0"/>
            </a:br>
            <a:r>
              <a:rPr lang="fr-FR" sz="1300" dirty="0" smtClean="0"/>
              <a:t>« Les parisiens consacrent une part croissante de leur revenu au logement (21%) »</a:t>
            </a:r>
            <a:endParaRPr lang="fr-FR" sz="1300" dirty="0"/>
          </a:p>
        </p:txBody>
      </p:sp>
      <p:sp>
        <p:nvSpPr>
          <p:cNvPr id="3" name="Espace réservé du contenu 2"/>
          <p:cNvSpPr>
            <a:spLocks noGrp="1"/>
          </p:cNvSpPr>
          <p:nvPr>
            <p:ph idx="1"/>
          </p:nvPr>
        </p:nvSpPr>
        <p:spPr/>
        <p:txBody>
          <a:bodyPr>
            <a:normAutofit fontScale="47500" lnSpcReduction="20000"/>
          </a:bodyPr>
          <a:lstStyle/>
          <a:p>
            <a:r>
              <a:rPr lang="fr-FR" sz="6700" dirty="0" smtClean="0">
                <a:solidFill>
                  <a:schemeClr val="accent3">
                    <a:lumMod val="75000"/>
                  </a:schemeClr>
                </a:solidFill>
              </a:rPr>
              <a:t>Revenu</a:t>
            </a:r>
            <a:r>
              <a:rPr lang="fr-FR" dirty="0" smtClean="0"/>
              <a:t> </a:t>
            </a:r>
            <a:r>
              <a:rPr lang="fr-FR" sz="3500" dirty="0" smtClean="0"/>
              <a:t>: </a:t>
            </a:r>
            <a:r>
              <a:rPr lang="fr-FR" sz="3500" dirty="0" smtClean="0"/>
              <a:t>La répartition des revenus médians par arrondissement met en évidence de grandes disparités entre le centre/ouest et l’est de Paris (10</a:t>
            </a:r>
            <a:r>
              <a:rPr lang="fr-FR" sz="3500" baseline="30000" dirty="0" smtClean="0"/>
              <a:t>e</a:t>
            </a:r>
            <a:r>
              <a:rPr lang="fr-FR" sz="3500" dirty="0" smtClean="0"/>
              <a:t>, 12</a:t>
            </a:r>
            <a:r>
              <a:rPr lang="fr-FR" sz="3500" baseline="30000" dirty="0" smtClean="0"/>
              <a:t>e</a:t>
            </a:r>
            <a:r>
              <a:rPr lang="fr-FR" sz="3500" dirty="0" smtClean="0"/>
              <a:t>, 13</a:t>
            </a:r>
            <a:r>
              <a:rPr lang="fr-FR" sz="3500" baseline="30000" dirty="0" smtClean="0"/>
              <a:t>e</a:t>
            </a:r>
            <a:r>
              <a:rPr lang="fr-FR" sz="3500" dirty="0" smtClean="0"/>
              <a:t>, 18</a:t>
            </a:r>
            <a:r>
              <a:rPr lang="fr-FR" sz="3500" baseline="30000" dirty="0" smtClean="0"/>
              <a:t>e</a:t>
            </a:r>
            <a:r>
              <a:rPr lang="fr-FR" sz="3500" dirty="0" smtClean="0"/>
              <a:t>, 19</a:t>
            </a:r>
            <a:r>
              <a:rPr lang="fr-FR" sz="3500" baseline="30000" dirty="0" smtClean="0"/>
              <a:t>e</a:t>
            </a:r>
            <a:r>
              <a:rPr lang="fr-FR" sz="3500" dirty="0" smtClean="0"/>
              <a:t>, 20</a:t>
            </a:r>
            <a:r>
              <a:rPr lang="fr-FR" sz="3500" baseline="30000" dirty="0" smtClean="0"/>
              <a:t>e</a:t>
            </a:r>
            <a:r>
              <a:rPr lang="fr-FR" sz="3500" dirty="0" smtClean="0"/>
              <a:t>). Le revenu médian des foyers monoparentaux avec un enfant des 6</a:t>
            </a:r>
            <a:r>
              <a:rPr lang="fr-FR" sz="3500" baseline="30000" dirty="0" smtClean="0"/>
              <a:t>e</a:t>
            </a:r>
            <a:r>
              <a:rPr lang="fr-FR" sz="3500" dirty="0" smtClean="0"/>
              <a:t> et 8</a:t>
            </a:r>
            <a:r>
              <a:rPr lang="fr-FR" sz="3500" baseline="30000" dirty="0" smtClean="0"/>
              <a:t>e</a:t>
            </a:r>
            <a:r>
              <a:rPr lang="fr-FR" sz="3500" dirty="0" smtClean="0"/>
              <a:t>arrondissements (environ 40 000€) est deux fois supérieur à celui des foyers monoparentaux avec un enfant résidant dans le 18</a:t>
            </a:r>
            <a:r>
              <a:rPr lang="fr-FR" sz="3500" baseline="30000" dirty="0" smtClean="0"/>
              <a:t>e</a:t>
            </a:r>
            <a:r>
              <a:rPr lang="fr-FR" sz="3500" dirty="0" smtClean="0"/>
              <a:t>, 19</a:t>
            </a:r>
            <a:r>
              <a:rPr lang="fr-FR" sz="3500" baseline="30000" dirty="0" smtClean="0"/>
              <a:t>e</a:t>
            </a:r>
            <a:r>
              <a:rPr lang="fr-FR" sz="3500" dirty="0" smtClean="0"/>
              <a:t> et 20</a:t>
            </a:r>
            <a:r>
              <a:rPr lang="fr-FR" sz="3500" baseline="30000" dirty="0" smtClean="0"/>
              <a:t>e</a:t>
            </a:r>
            <a:r>
              <a:rPr lang="fr-FR" sz="3500" dirty="0" smtClean="0"/>
              <a:t>.</a:t>
            </a:r>
          </a:p>
          <a:p>
            <a:pPr>
              <a:buNone/>
            </a:pPr>
            <a:r>
              <a:rPr lang="fr-FR" sz="3500" dirty="0" smtClean="0"/>
              <a:t> </a:t>
            </a:r>
          </a:p>
          <a:p>
            <a:pPr>
              <a:buNone/>
            </a:pPr>
            <a:r>
              <a:rPr lang="fr-FR" sz="3500" dirty="0" smtClean="0"/>
              <a:t>              Les </a:t>
            </a:r>
            <a:r>
              <a:rPr lang="fr-FR" sz="3500" dirty="0" smtClean="0"/>
              <a:t>écarts sont encore plus significatifs pour les familles nombreuses en couples : le revenu médian des couples avec 4 enfants est supérieur à 100 000€ dans les 6</a:t>
            </a:r>
            <a:r>
              <a:rPr lang="fr-FR" sz="3500" baseline="30000" dirty="0" smtClean="0"/>
              <a:t>e</a:t>
            </a:r>
            <a:r>
              <a:rPr lang="fr-FR" sz="3500" dirty="0" smtClean="0"/>
              <a:t>, 7</a:t>
            </a:r>
            <a:r>
              <a:rPr lang="fr-FR" sz="3500" baseline="30000" dirty="0" smtClean="0"/>
              <a:t>e</a:t>
            </a:r>
            <a:r>
              <a:rPr lang="fr-FR" sz="3500" dirty="0" smtClean="0"/>
              <a:t>, 8</a:t>
            </a:r>
            <a:r>
              <a:rPr lang="fr-FR" sz="3500" baseline="30000" dirty="0" smtClean="0"/>
              <a:t>e</a:t>
            </a:r>
            <a:r>
              <a:rPr lang="fr-FR" sz="3500" dirty="0" smtClean="0"/>
              <a:t>, et 16</a:t>
            </a:r>
            <a:r>
              <a:rPr lang="fr-FR" sz="3500" baseline="30000" dirty="0" smtClean="0"/>
              <a:t>e</a:t>
            </a:r>
            <a:r>
              <a:rPr lang="fr-FR" sz="3500" dirty="0" smtClean="0"/>
              <a:t> arrondissements alors qu’il tourne autour de 15 000€ pour le même type de </a:t>
            </a:r>
            <a:r>
              <a:rPr lang="fr-FR" sz="3500" dirty="0" smtClean="0"/>
              <a:t>foyers dans </a:t>
            </a:r>
            <a:r>
              <a:rPr lang="fr-FR" sz="3500" dirty="0" smtClean="0"/>
              <a:t>les 2</a:t>
            </a:r>
            <a:r>
              <a:rPr lang="fr-FR" sz="3500" baseline="30000" dirty="0" smtClean="0"/>
              <a:t>e</a:t>
            </a:r>
            <a:r>
              <a:rPr lang="fr-FR" sz="3500" dirty="0" smtClean="0"/>
              <a:t>, 10</a:t>
            </a:r>
            <a:r>
              <a:rPr lang="fr-FR" sz="3500" baseline="30000" dirty="0" smtClean="0"/>
              <a:t>e</a:t>
            </a:r>
            <a:r>
              <a:rPr lang="fr-FR" sz="3500" dirty="0" smtClean="0"/>
              <a:t>, 11</a:t>
            </a:r>
            <a:r>
              <a:rPr lang="fr-FR" sz="3500" baseline="30000" dirty="0" smtClean="0"/>
              <a:t>e</a:t>
            </a:r>
            <a:r>
              <a:rPr lang="fr-FR" sz="3500" dirty="0" smtClean="0"/>
              <a:t>, 18</a:t>
            </a:r>
            <a:r>
              <a:rPr lang="fr-FR" sz="3500" baseline="30000" dirty="0" smtClean="0"/>
              <a:t>e</a:t>
            </a:r>
            <a:r>
              <a:rPr lang="fr-FR" sz="3500" dirty="0" smtClean="0"/>
              <a:t>, 19</a:t>
            </a:r>
            <a:r>
              <a:rPr lang="fr-FR" sz="3500" baseline="30000" dirty="0" smtClean="0"/>
              <a:t>e</a:t>
            </a:r>
            <a:r>
              <a:rPr lang="fr-FR" sz="3500" dirty="0" smtClean="0"/>
              <a:t>, 20</a:t>
            </a:r>
            <a:r>
              <a:rPr lang="fr-FR" sz="3500" baseline="30000" dirty="0" smtClean="0"/>
              <a:t>e</a:t>
            </a:r>
            <a:r>
              <a:rPr lang="fr-FR" sz="3500" dirty="0" smtClean="0"/>
              <a:t>.</a:t>
            </a:r>
          </a:p>
          <a:p>
            <a:pPr>
              <a:buNone/>
            </a:pPr>
            <a:r>
              <a:rPr lang="fr-FR" sz="3500" dirty="0" smtClean="0"/>
              <a:t> </a:t>
            </a:r>
          </a:p>
          <a:p>
            <a:pPr>
              <a:buNone/>
            </a:pPr>
            <a:r>
              <a:rPr lang="fr-FR" sz="3500" dirty="0" smtClean="0"/>
              <a:t>             Les </a:t>
            </a:r>
            <a:r>
              <a:rPr lang="fr-FR" sz="3500" dirty="0" smtClean="0"/>
              <a:t>familles sont fortement positionnées aux deux extrémités de l’éventail social. A une extrémité, une partie des familles de grande taille, majoritairement logées dans les arrondissements du nord-est parisien, souvent d’origine étrangère, vivent dans la précarité. A l’autre extrémité, les familles nombreuses résidant dans les arrondissements de l’ouest, souvent propriétaires, sont parmi les ménages les plus aisés de la capitale. Les familles d’un ou deux enfants déclarent, en comparaison, des revenus moins dispersés.</a:t>
            </a:r>
          </a:p>
          <a:p>
            <a:pPr>
              <a:buNone/>
            </a:pPr>
            <a:r>
              <a:rPr lang="fr-FR" sz="3500" dirty="0" smtClean="0"/>
              <a:t> </a:t>
            </a:r>
          </a:p>
          <a:p>
            <a:endParaRPr lang="fr-FR" sz="3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Vie parisienne</a:t>
            </a:r>
            <a:br>
              <a:rPr lang="fr-FR" dirty="0" smtClean="0"/>
            </a:br>
            <a:r>
              <a:rPr lang="fr-FR" sz="1600" dirty="0" smtClean="0"/>
              <a:t>Déplacements </a:t>
            </a:r>
            <a:r>
              <a:rPr lang="fr-FR" sz="1600" dirty="0" smtClean="0"/>
              <a:t>: </a:t>
            </a:r>
            <a:br>
              <a:rPr lang="fr-FR" sz="1600" dirty="0" smtClean="0"/>
            </a:br>
            <a:endParaRPr lang="fr-FR" sz="1600" dirty="0"/>
          </a:p>
        </p:txBody>
      </p:sp>
      <p:sp>
        <p:nvSpPr>
          <p:cNvPr id="3" name="Espace réservé du contenu 2"/>
          <p:cNvSpPr>
            <a:spLocks noGrp="1"/>
          </p:cNvSpPr>
          <p:nvPr>
            <p:ph idx="1"/>
          </p:nvPr>
        </p:nvSpPr>
        <p:spPr/>
        <p:txBody>
          <a:bodyPr>
            <a:normAutofit/>
          </a:bodyPr>
          <a:lstStyle/>
          <a:p>
            <a:r>
              <a:rPr lang="fr-FR" dirty="0" smtClean="0"/>
              <a:t>Bilan 2011 : </a:t>
            </a:r>
          </a:p>
          <a:p>
            <a:r>
              <a:rPr lang="fr-FR" sz="1500" dirty="0" smtClean="0"/>
              <a:t>&gt;&gt; </a:t>
            </a:r>
            <a:r>
              <a:rPr lang="fr-FR" sz="1500" dirty="0" smtClean="0"/>
              <a:t>Très légère baisse des transports en </a:t>
            </a:r>
            <a:r>
              <a:rPr lang="fr-FR" sz="1500" dirty="0" smtClean="0"/>
              <a:t>commun. (-2%)</a:t>
            </a:r>
            <a:r>
              <a:rPr lang="fr-FR" sz="1500" dirty="0" smtClean="0"/>
              <a:t/>
            </a:r>
            <a:br>
              <a:rPr lang="fr-FR" sz="1500" dirty="0" smtClean="0"/>
            </a:br>
            <a:r>
              <a:rPr lang="fr-FR" sz="1500" dirty="0" smtClean="0"/>
              <a:t>&gt;&gt; Baisse du volume de la circulation automobile</a:t>
            </a:r>
            <a:br>
              <a:rPr lang="fr-FR" sz="1500" dirty="0" smtClean="0"/>
            </a:br>
            <a:r>
              <a:rPr lang="fr-FR" sz="1500" dirty="0" smtClean="0"/>
              <a:t>&gt;&gt; Baisse des accidents corporels et des victimes</a:t>
            </a:r>
            <a:br>
              <a:rPr lang="fr-FR" sz="1500" dirty="0" smtClean="0"/>
            </a:br>
            <a:r>
              <a:rPr lang="fr-FR" sz="1500" dirty="0" smtClean="0"/>
              <a:t>&gt;&gt; Augmentation de l’équipement en vélos des ménages parisiens</a:t>
            </a:r>
            <a:br>
              <a:rPr lang="fr-FR" sz="1500" dirty="0" smtClean="0"/>
            </a:br>
            <a:r>
              <a:rPr lang="fr-FR" sz="1500" dirty="0" smtClean="0"/>
              <a:t>&gt;&gt; Augmentation du nombre de places de stationnement des </a:t>
            </a:r>
            <a:r>
              <a:rPr lang="fr-FR" sz="1500" dirty="0" smtClean="0"/>
              <a:t>deux-roues.</a:t>
            </a:r>
          </a:p>
          <a:p>
            <a:pPr>
              <a:buNone/>
            </a:pPr>
            <a:endParaRPr lang="fr-FR" sz="1500" dirty="0" smtClean="0"/>
          </a:p>
          <a:p>
            <a:endParaRPr lang="fr-FR" sz="1500" dirty="0" smtClean="0"/>
          </a:p>
          <a:p>
            <a:r>
              <a:rPr lang="fr-FR" sz="1500" dirty="0" smtClean="0"/>
              <a:t>Les parisiens de nos jours se déplacent beaucoup plus facilement en métro, vélos et en scooters qu’en voiture et en bus, à cause d’une circulation difficile qui engendre une perte de temps considérable pour les « cadres » par exemple vis-à-vis de leur travail., leur RDV.</a:t>
            </a:r>
          </a:p>
          <a:p>
            <a:endParaRPr lang="fr-FR" sz="1500" dirty="0" smtClean="0"/>
          </a:p>
          <a:p>
            <a:endParaRPr lang="fr-FR" sz="1500" dirty="0"/>
          </a:p>
        </p:txBody>
      </p:sp>
      <p:pic>
        <p:nvPicPr>
          <p:cNvPr id="6" name="Picture 2"/>
          <p:cNvPicPr>
            <a:picLocks noChangeAspect="1" noChangeArrowheads="1"/>
          </p:cNvPicPr>
          <p:nvPr/>
        </p:nvPicPr>
        <p:blipFill>
          <a:blip r:embed="rId3"/>
          <a:srcRect/>
          <a:stretch>
            <a:fillRect/>
          </a:stretch>
        </p:blipFill>
        <p:spPr bwMode="auto">
          <a:xfrm>
            <a:off x="2786050" y="4572008"/>
            <a:ext cx="3214710" cy="207355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Vie parisienne</a:t>
            </a:r>
            <a:br>
              <a:rPr lang="fr-FR" dirty="0" smtClean="0"/>
            </a:br>
            <a:r>
              <a:rPr lang="fr-FR" sz="1400" dirty="0" smtClean="0"/>
              <a:t>vie nocturne</a:t>
            </a:r>
            <a:endParaRPr lang="fr-FR" sz="1400" dirty="0"/>
          </a:p>
        </p:txBody>
      </p:sp>
      <p:pic>
        <p:nvPicPr>
          <p:cNvPr id="28674" name="Picture 2"/>
          <p:cNvPicPr>
            <a:picLocks noGrp="1" noChangeAspect="1" noChangeArrowheads="1"/>
          </p:cNvPicPr>
          <p:nvPr>
            <p:ph idx="1"/>
          </p:nvPr>
        </p:nvPicPr>
        <p:blipFill>
          <a:blip r:embed="rId3"/>
          <a:srcRect/>
          <a:stretch>
            <a:fillRect/>
          </a:stretch>
        </p:blipFill>
        <p:spPr bwMode="auto">
          <a:xfrm>
            <a:off x="1785918" y="1646238"/>
            <a:ext cx="5686287" cy="3865607"/>
          </a:xfrm>
          <a:prstGeom prst="rect">
            <a:avLst/>
          </a:prstGeom>
          <a:noFill/>
          <a:ln w="9525">
            <a:noFill/>
            <a:miter lim="800000"/>
            <a:headEnd/>
            <a:tailEnd/>
          </a:ln>
          <a:effectLst/>
        </p:spPr>
      </p:pic>
      <p:sp>
        <p:nvSpPr>
          <p:cNvPr id="5" name="ZoneTexte 4"/>
          <p:cNvSpPr txBox="1"/>
          <p:nvPr/>
        </p:nvSpPr>
        <p:spPr>
          <a:xfrm>
            <a:off x="1000100" y="5643578"/>
            <a:ext cx="7143800" cy="923330"/>
          </a:xfrm>
          <a:prstGeom prst="rect">
            <a:avLst/>
          </a:prstGeom>
          <a:noFill/>
        </p:spPr>
        <p:txBody>
          <a:bodyPr wrap="square" rtlCol="0">
            <a:spAutoFit/>
          </a:bodyPr>
          <a:lstStyle/>
          <a:p>
            <a:r>
              <a:rPr lang="fr-FR" dirty="0" smtClean="0"/>
              <a:t>Ce site a été créé par la mairie de Paris afin de promouvoir Paris BY NIGHT auprès de leurs habitants. Il renseigne sur toutes les sorties et soirées que l’on peut faire à Paris date par date, soirée par soirée.</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Vie parisienne </a:t>
            </a:r>
            <a:br>
              <a:rPr lang="fr-FR" dirty="0" smtClean="0"/>
            </a:br>
            <a:r>
              <a:rPr lang="fr-FR" sz="1600" dirty="0" smtClean="0"/>
              <a:t>Vie nocturne</a:t>
            </a:r>
            <a:endParaRPr lang="fr-FR" sz="1600" dirty="0"/>
          </a:p>
        </p:txBody>
      </p:sp>
      <p:sp>
        <p:nvSpPr>
          <p:cNvPr id="3" name="Espace réservé du contenu 2"/>
          <p:cNvSpPr>
            <a:spLocks noGrp="1"/>
          </p:cNvSpPr>
          <p:nvPr>
            <p:ph idx="1"/>
          </p:nvPr>
        </p:nvSpPr>
        <p:spPr/>
        <p:txBody>
          <a:bodyPr>
            <a:normAutofit/>
          </a:bodyPr>
          <a:lstStyle/>
          <a:p>
            <a:pPr>
              <a:buNone/>
            </a:pPr>
            <a:r>
              <a:rPr lang="fr-FR" sz="1400" dirty="0" smtClean="0"/>
              <a:t>La vie nocturne à paris est considéré comme étant très développée. Capitale, elle se doit d’honorer son statut et dynamiser la France. </a:t>
            </a:r>
          </a:p>
          <a:p>
            <a:pPr>
              <a:buNone/>
            </a:pPr>
            <a:r>
              <a:rPr lang="fr-FR" sz="1400" dirty="0" smtClean="0"/>
              <a:t>Il existe donc de nombreux évènements, soirées, restaurants, loisirs ouvert durant la nuit…</a:t>
            </a:r>
          </a:p>
          <a:p>
            <a:pPr>
              <a:buNone/>
            </a:pPr>
            <a:endParaRPr lang="fr-FR" sz="1400" dirty="0" smtClean="0"/>
          </a:p>
          <a:p>
            <a:pPr>
              <a:buNone/>
            </a:pPr>
            <a:r>
              <a:rPr lang="fr-FR" sz="1400" dirty="0" smtClean="0"/>
              <a:t>Les boîtes de nuits et les  bars sont ouverts jusqu’au petit matin, ainsi que certains restaurants.</a:t>
            </a:r>
          </a:p>
          <a:p>
            <a:pPr>
              <a:buNone/>
            </a:pPr>
            <a:endParaRPr lang="fr-FR" sz="1400" dirty="0" smtClean="0"/>
          </a:p>
          <a:p>
            <a:pPr>
              <a:buNone/>
            </a:pPr>
            <a:r>
              <a:rPr lang="fr-FR" sz="1400" dirty="0" smtClean="0"/>
              <a:t>Les balades nocturnes l’été sont aussi conseillés surtout du côté du Louvre et de ses jardins, Paris ville de la romance, de l’amour, de l’élégance mais aussi de l’extravagance… offre et propose beaucoup de chose à faire by night. Les bateaux mouches en amoureux notamment ou les sorties enflammées dans une des discothèques branchées de la capitale.</a:t>
            </a:r>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p:txBody>
      </p:sp>
      <p:pic>
        <p:nvPicPr>
          <p:cNvPr id="5" name="Picture 2"/>
          <p:cNvPicPr>
            <a:picLocks noChangeAspect="1" noChangeArrowheads="1"/>
          </p:cNvPicPr>
          <p:nvPr/>
        </p:nvPicPr>
        <p:blipFill>
          <a:blip r:embed="rId3"/>
          <a:srcRect/>
          <a:stretch>
            <a:fillRect/>
          </a:stretch>
        </p:blipFill>
        <p:spPr bwMode="auto">
          <a:xfrm>
            <a:off x="214282" y="4248592"/>
            <a:ext cx="2786082" cy="192392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3000364" y="4248593"/>
            <a:ext cx="2888536" cy="1923924"/>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5888900" y="4248593"/>
            <a:ext cx="3082415" cy="192392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FR" dirty="0" smtClean="0"/>
              <a:t>Sommaire</a:t>
            </a:r>
          </a:p>
        </p:txBody>
      </p:sp>
      <p:sp>
        <p:nvSpPr>
          <p:cNvPr id="3" name="Espace réservé du contenu 2"/>
          <p:cNvSpPr>
            <a:spLocks noGrp="1"/>
          </p:cNvSpPr>
          <p:nvPr>
            <p:ph idx="1"/>
          </p:nvPr>
        </p:nvSpPr>
        <p:spPr/>
        <p:txBody>
          <a:bodyPr>
            <a:normAutofit/>
          </a:bodyPr>
          <a:lstStyle/>
          <a:p>
            <a:pPr marL="0" indent="0" eaLnBrk="1" hangingPunct="1">
              <a:lnSpc>
                <a:spcPct val="80000"/>
              </a:lnSpc>
              <a:buFont typeface="Arial" charset="0"/>
              <a:buNone/>
            </a:pPr>
            <a:r>
              <a:rPr lang="fr-FR" sz="2200" dirty="0" smtClean="0"/>
              <a:t>I. Présentation de la thématique concernant les parisiens</a:t>
            </a:r>
          </a:p>
          <a:p>
            <a:pPr marL="914400" lvl="1" indent="-514350" eaLnBrk="1" hangingPunct="1">
              <a:lnSpc>
                <a:spcPct val="80000"/>
              </a:lnSpc>
              <a:buFont typeface="Arial" charset="0"/>
              <a:buAutoNum type="alphaUcPeriod"/>
            </a:pPr>
            <a:r>
              <a:rPr lang="fr-FR" sz="2000" dirty="0" smtClean="0"/>
              <a:t>Définition </a:t>
            </a:r>
          </a:p>
          <a:p>
            <a:pPr marL="914400" lvl="1" indent="-514350" eaLnBrk="1" hangingPunct="1">
              <a:lnSpc>
                <a:spcPct val="80000"/>
              </a:lnSpc>
              <a:buFont typeface="Arial" charset="0"/>
              <a:buAutoNum type="alphaUcPeriod"/>
            </a:pPr>
            <a:r>
              <a:rPr lang="fr-FR" sz="2000" dirty="0" smtClean="0"/>
              <a:t>Les parisiens en quelques chiffres</a:t>
            </a:r>
          </a:p>
          <a:p>
            <a:pPr marL="914400" lvl="1" indent="-514350" eaLnBrk="1" hangingPunct="1">
              <a:lnSpc>
                <a:spcPct val="80000"/>
              </a:lnSpc>
              <a:buFont typeface="Arial" charset="0"/>
              <a:buNone/>
            </a:pPr>
            <a:endParaRPr lang="fr-FR" sz="2000" dirty="0" smtClean="0"/>
          </a:p>
          <a:p>
            <a:pPr marL="0" indent="0" eaLnBrk="1" hangingPunct="1">
              <a:lnSpc>
                <a:spcPct val="80000"/>
              </a:lnSpc>
              <a:buFont typeface="Arial" charset="0"/>
              <a:buNone/>
            </a:pPr>
            <a:r>
              <a:rPr lang="fr-FR" sz="2200" dirty="0" smtClean="0"/>
              <a:t>II.  Analyse de la thématique </a:t>
            </a:r>
          </a:p>
          <a:p>
            <a:pPr marL="914400" lvl="1" indent="-514350">
              <a:lnSpc>
                <a:spcPct val="80000"/>
              </a:lnSpc>
              <a:buFont typeface="Arial" charset="0"/>
              <a:buAutoNum type="alphaUcPeriod"/>
            </a:pPr>
            <a:r>
              <a:rPr lang="fr-FR" sz="2000" dirty="0" smtClean="0"/>
              <a:t>Importance stratégique, Intérêt du segment.</a:t>
            </a:r>
          </a:p>
          <a:p>
            <a:pPr marL="914400" lvl="1" indent="-514350" eaLnBrk="1" hangingPunct="1">
              <a:lnSpc>
                <a:spcPct val="80000"/>
              </a:lnSpc>
              <a:buFont typeface="Arial" charset="0"/>
              <a:buAutoNum type="alphaUcPeriod"/>
            </a:pPr>
            <a:r>
              <a:rPr lang="fr-FR" sz="2000" dirty="0" smtClean="0"/>
              <a:t>Comportements</a:t>
            </a:r>
            <a:r>
              <a:rPr lang="fr-FR" sz="2000" dirty="0" smtClean="0"/>
              <a:t>, Accessibilité</a:t>
            </a:r>
          </a:p>
          <a:p>
            <a:pPr marL="914400" lvl="1" indent="-514350" eaLnBrk="1" hangingPunct="1">
              <a:lnSpc>
                <a:spcPct val="80000"/>
              </a:lnSpc>
              <a:buFont typeface="Arial" charset="0"/>
              <a:buAutoNum type="alphaUcPeriod"/>
            </a:pPr>
            <a:r>
              <a:rPr lang="fr-FR" sz="2000" dirty="0" smtClean="0"/>
              <a:t>Vie parisienne : revenu, loyer, déplacement…</a:t>
            </a:r>
          </a:p>
          <a:p>
            <a:pPr marL="914400" lvl="1" indent="-514350" eaLnBrk="1" hangingPunct="1">
              <a:lnSpc>
                <a:spcPct val="80000"/>
              </a:lnSpc>
              <a:buFont typeface="Arial" charset="0"/>
              <a:buAutoNum type="alphaUcPeriod"/>
            </a:pPr>
            <a:r>
              <a:rPr lang="fr-FR" sz="2000" dirty="0" smtClean="0"/>
              <a:t>Les typologies des parisiens : « le style parisien »</a:t>
            </a:r>
            <a:endParaRPr lang="fr-FR" sz="2000" dirty="0" smtClean="0"/>
          </a:p>
          <a:p>
            <a:pPr marL="0" indent="0" eaLnBrk="1" hangingPunct="1">
              <a:lnSpc>
                <a:spcPct val="80000"/>
              </a:lnSpc>
              <a:buFont typeface="Arial" charset="0"/>
              <a:buNone/>
            </a:pPr>
            <a:endParaRPr lang="fr-FR" sz="2200" dirty="0" smtClean="0"/>
          </a:p>
          <a:p>
            <a:pPr marL="0" indent="0" eaLnBrk="1" hangingPunct="1">
              <a:lnSpc>
                <a:spcPct val="80000"/>
              </a:lnSpc>
              <a:buFont typeface="Arial" charset="0"/>
              <a:buNone/>
            </a:pPr>
            <a:r>
              <a:rPr lang="fr-FR" sz="2200" dirty="0" smtClean="0"/>
              <a:t>III.  bibliographie ( web, et académique), point réglementaire, questionnements…</a:t>
            </a:r>
          </a:p>
          <a:p>
            <a:pPr marL="0" indent="0" eaLnBrk="1" hangingPunct="1">
              <a:lnSpc>
                <a:spcPct val="80000"/>
              </a:lnSpc>
            </a:pPr>
            <a:endParaRPr lang="fr-FR"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Vie parisienne</a:t>
            </a:r>
            <a:br>
              <a:rPr lang="fr-FR" dirty="0" smtClean="0"/>
            </a:br>
            <a:r>
              <a:rPr lang="fr-FR" sz="1300" dirty="0" smtClean="0"/>
              <a:t>Mode de vie</a:t>
            </a:r>
            <a:endParaRPr lang="fr-FR" sz="1300" dirty="0"/>
          </a:p>
        </p:txBody>
      </p:sp>
      <p:sp>
        <p:nvSpPr>
          <p:cNvPr id="7" name="Espace réservé du contenu 6"/>
          <p:cNvSpPr>
            <a:spLocks noGrp="1"/>
          </p:cNvSpPr>
          <p:nvPr>
            <p:ph idx="1"/>
          </p:nvPr>
        </p:nvSpPr>
        <p:spPr/>
        <p:txBody>
          <a:bodyPr>
            <a:normAutofit lnSpcReduction="10000"/>
          </a:bodyPr>
          <a:lstStyle/>
          <a:p>
            <a:pPr>
              <a:buNone/>
            </a:pPr>
            <a:r>
              <a:rPr lang="fr-FR" sz="2000" dirty="0" smtClean="0"/>
              <a:t>           Paris</a:t>
            </a:r>
            <a:r>
              <a:rPr lang="fr-FR" sz="2000" dirty="0" smtClean="0"/>
              <a:t>, terrain à la fois riche de diversité et hostile. Une vraie capitale mondiale forte de sa renommée en matière de mode, d'architecture, d'Histoire, de cuisine, de bon goût, de romantisme, de promenades et jardins, etc</a:t>
            </a:r>
            <a:r>
              <a:rPr lang="fr-FR" sz="2000" dirty="0" smtClean="0"/>
              <a:t>.</a:t>
            </a:r>
          </a:p>
          <a:p>
            <a:pPr>
              <a:buNone/>
            </a:pPr>
            <a:r>
              <a:rPr lang="fr-FR" sz="2000" dirty="0" smtClean="0"/>
              <a:t/>
            </a:r>
            <a:br>
              <a:rPr lang="fr-FR" sz="2000" dirty="0" smtClean="0"/>
            </a:br>
            <a:r>
              <a:rPr lang="fr-FR" sz="2000" dirty="0" smtClean="0"/>
              <a:t>       Est-ce </a:t>
            </a:r>
            <a:r>
              <a:rPr lang="fr-FR" sz="2000" dirty="0" smtClean="0"/>
              <a:t>vraiment un quotidien vraisemblable ? L'habitant parisien se fond dans son milieu naturel, tente d'exister au travers de cette image distinguée et étoffée que le monde entier a de notre bonne vieille </a:t>
            </a:r>
            <a:r>
              <a:rPr lang="fr-FR" sz="2000" dirty="0" smtClean="0"/>
              <a:t>capitale.</a:t>
            </a:r>
          </a:p>
          <a:p>
            <a:pPr>
              <a:buNone/>
            </a:pPr>
            <a:endParaRPr lang="fr-FR" sz="2000" dirty="0" smtClean="0"/>
          </a:p>
          <a:p>
            <a:pPr>
              <a:buNone/>
            </a:pPr>
            <a:r>
              <a:rPr lang="fr-FR" sz="2000" b="1" dirty="0" smtClean="0"/>
              <a:t>Un coût de vie plus élevé</a:t>
            </a:r>
            <a:br>
              <a:rPr lang="fr-FR" sz="2000" b="1" dirty="0" smtClean="0"/>
            </a:br>
            <a:r>
              <a:rPr lang="fr-FR" sz="2000" b="1" dirty="0" smtClean="0"/>
              <a:t>       </a:t>
            </a:r>
            <a:r>
              <a:rPr lang="fr-FR" sz="2000" dirty="0" smtClean="0"/>
              <a:t>La </a:t>
            </a:r>
            <a:r>
              <a:rPr lang="fr-FR" sz="2000" dirty="0" smtClean="0"/>
              <a:t>vie y est relativement chère, et, dans un supermarché parisien, </a:t>
            </a:r>
            <a:r>
              <a:rPr lang="fr-FR" sz="2000" dirty="0" smtClean="0"/>
              <a:t>il faut s’attendre </a:t>
            </a:r>
            <a:r>
              <a:rPr lang="fr-FR" sz="2000" dirty="0" smtClean="0"/>
              <a:t>à payer 5 à 10% de plus que dans les autres endroits de France. </a:t>
            </a:r>
            <a:br>
              <a:rPr lang="fr-FR" sz="2000" dirty="0" smtClean="0"/>
            </a:br>
            <a:endParaRPr lang="fr-F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Typologies des parisiennes</a:t>
            </a:r>
            <a:br>
              <a:rPr lang="fr-FR" dirty="0" smtClean="0"/>
            </a:br>
            <a:r>
              <a:rPr lang="fr-FR" sz="1800" dirty="0" smtClean="0"/>
              <a:t>« Le style Parisien »</a:t>
            </a:r>
            <a:endParaRPr lang="fr-FR" sz="1800" dirty="0"/>
          </a:p>
        </p:txBody>
      </p:sp>
      <p:sp>
        <p:nvSpPr>
          <p:cNvPr id="3" name="Espace réservé du contenu 2"/>
          <p:cNvSpPr>
            <a:spLocks noGrp="1"/>
          </p:cNvSpPr>
          <p:nvPr>
            <p:ph idx="1"/>
          </p:nvPr>
        </p:nvSpPr>
        <p:spPr/>
        <p:txBody>
          <a:bodyPr>
            <a:normAutofit fontScale="55000" lnSpcReduction="20000"/>
          </a:bodyPr>
          <a:lstStyle/>
          <a:p>
            <a:r>
              <a:rPr lang="fr-FR" dirty="0" smtClean="0"/>
              <a:t>       Symbole </a:t>
            </a:r>
            <a:r>
              <a:rPr lang="fr-FR" dirty="0" smtClean="0"/>
              <a:t>de chic, de glamour discret, de romantisme pas gnangnan, la Parisienne évoque autant qu'elle impressionne. Un style cultivé lors des </a:t>
            </a:r>
            <a:r>
              <a:rPr lang="fr-FR" dirty="0" err="1" smtClean="0"/>
              <a:t>Fashion</a:t>
            </a:r>
            <a:r>
              <a:rPr lang="fr-FR" dirty="0" smtClean="0"/>
              <a:t> </a:t>
            </a:r>
            <a:r>
              <a:rPr lang="fr-FR" dirty="0" err="1" smtClean="0"/>
              <a:t>Weeks</a:t>
            </a:r>
            <a:r>
              <a:rPr lang="fr-FR" dirty="0" smtClean="0"/>
              <a:t>, avec des allures faussement décontractées, aux couleurs sombres et au naturel ravageur. </a:t>
            </a:r>
            <a:endParaRPr lang="fr-FR" dirty="0" smtClean="0"/>
          </a:p>
          <a:p>
            <a:endParaRPr lang="fr-FR" dirty="0" smtClean="0"/>
          </a:p>
          <a:p>
            <a:pPr>
              <a:buNone/>
            </a:pPr>
            <a:r>
              <a:rPr lang="fr-FR" dirty="0" smtClean="0"/>
              <a:t>            Car </a:t>
            </a:r>
            <a:r>
              <a:rPr lang="fr-FR" dirty="0" smtClean="0"/>
              <a:t>oui, la Parisienne n'essaie pas d'être élégante, elle l'est naturellement. Du haut de ses escarpins noirs </a:t>
            </a:r>
            <a:r>
              <a:rPr lang="fr-FR" b="1" dirty="0" smtClean="0">
                <a:hlinkClick r:id="rId3"/>
              </a:rPr>
              <a:t>Isabel </a:t>
            </a:r>
            <a:r>
              <a:rPr lang="fr-FR" b="1" dirty="0" err="1" smtClean="0">
                <a:hlinkClick r:id="rId3"/>
              </a:rPr>
              <a:t>Marant</a:t>
            </a:r>
            <a:r>
              <a:rPr lang="fr-FR" dirty="0" smtClean="0"/>
              <a:t>, une valeur sûre, ou confortablement chaussée dans des mocassins </a:t>
            </a:r>
            <a:r>
              <a:rPr lang="fr-FR" b="1" dirty="0" smtClean="0">
                <a:hlinkClick r:id="rId4"/>
              </a:rPr>
              <a:t>Roger Vivier</a:t>
            </a:r>
            <a:r>
              <a:rPr lang="fr-FR" dirty="0" smtClean="0"/>
              <a:t>, elle prouve que sophistiqué n'est pas un nécessaire pour faire de l'effet</a:t>
            </a:r>
            <a:r>
              <a:rPr lang="fr-FR" dirty="0" smtClean="0"/>
              <a:t>.</a:t>
            </a:r>
          </a:p>
          <a:p>
            <a:pPr>
              <a:buNone/>
            </a:pPr>
            <a:endParaRPr lang="fr-FR" dirty="0" smtClean="0"/>
          </a:p>
          <a:p>
            <a:pPr>
              <a:buNone/>
            </a:pPr>
            <a:r>
              <a:rPr lang="fr-FR" dirty="0" smtClean="0"/>
              <a:t>            Chevelure </a:t>
            </a:r>
            <a:r>
              <a:rPr lang="fr-FR" dirty="0" smtClean="0"/>
              <a:t>rarement relevée, teint </a:t>
            </a:r>
            <a:r>
              <a:rPr lang="fr-FR" dirty="0" smtClean="0"/>
              <a:t>nue, </a:t>
            </a:r>
            <a:r>
              <a:rPr lang="fr-FR" dirty="0" smtClean="0"/>
              <a:t>la Parisienne s'autorise une pointe de rouge sur les lèvres. Mais du rouge Chanel. Rares sont celles qui osent l'</a:t>
            </a:r>
            <a:r>
              <a:rPr lang="fr-FR" dirty="0" err="1" smtClean="0"/>
              <a:t>oeil</a:t>
            </a:r>
            <a:r>
              <a:rPr lang="fr-FR" dirty="0" smtClean="0"/>
              <a:t> charbonneux, à moins de vouloir souligner une allure un peu rock, comme </a:t>
            </a:r>
            <a:r>
              <a:rPr lang="fr-FR" b="1" dirty="0" smtClean="0">
                <a:hlinkClick r:id="rId5"/>
              </a:rPr>
              <a:t>Mélanie Thierry</a:t>
            </a:r>
            <a:r>
              <a:rPr lang="fr-FR" dirty="0" smtClean="0"/>
              <a:t>. Car dans cet univers un peu cours d'école, où jean rime avec tapis rouge, on distingue deux catégories : la Parisienne</a:t>
            </a:r>
            <a:r>
              <a:rPr lang="fr-FR" dirty="0" smtClean="0">
                <a:solidFill>
                  <a:schemeClr val="accent3">
                    <a:lumMod val="75000"/>
                  </a:schemeClr>
                </a:solidFill>
              </a:rPr>
              <a:t> soignée</a:t>
            </a:r>
            <a:r>
              <a:rPr lang="fr-FR" dirty="0" smtClean="0"/>
              <a:t>, celle qui s'impose et la Parisienne très </a:t>
            </a:r>
            <a:r>
              <a:rPr lang="fr-FR" dirty="0" smtClean="0">
                <a:solidFill>
                  <a:schemeClr val="accent3">
                    <a:lumMod val="75000"/>
                  </a:schemeClr>
                </a:solidFill>
              </a:rPr>
              <a:t>bohème</a:t>
            </a:r>
            <a:r>
              <a:rPr lang="fr-FR" dirty="0" smtClean="0"/>
              <a:t>, celle que l'on verrait bien pique-niquer sur les marches du </a:t>
            </a:r>
            <a:r>
              <a:rPr lang="fr-FR" dirty="0" err="1" smtClean="0"/>
              <a:t>Sacré-Coeur</a:t>
            </a:r>
            <a:r>
              <a:rPr lang="fr-FR" dirty="0" smtClean="0"/>
              <a:t>.</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967932"/>
          </a:xfrm>
        </p:spPr>
        <p:txBody>
          <a:bodyPr>
            <a:normAutofit fontScale="90000"/>
          </a:bodyPr>
          <a:lstStyle/>
          <a:p>
            <a:r>
              <a:rPr lang="fr-FR" dirty="0" smtClean="0"/>
              <a:t>Typologies des parisiennes</a:t>
            </a:r>
            <a:br>
              <a:rPr lang="fr-FR" dirty="0" smtClean="0"/>
            </a:br>
            <a:r>
              <a:rPr lang="fr-FR" sz="1600" dirty="0" smtClean="0"/>
              <a:t>La parisienne bohème </a:t>
            </a:r>
            <a:endParaRPr lang="fr-FR" sz="1600" dirty="0"/>
          </a:p>
        </p:txBody>
      </p:sp>
      <p:sp>
        <p:nvSpPr>
          <p:cNvPr id="3" name="Espace réservé du contenu 2"/>
          <p:cNvSpPr>
            <a:spLocks noGrp="1"/>
          </p:cNvSpPr>
          <p:nvPr>
            <p:ph idx="1"/>
          </p:nvPr>
        </p:nvSpPr>
        <p:spPr/>
        <p:txBody>
          <a:bodyPr>
            <a:normAutofit fontScale="77500" lnSpcReduction="20000"/>
          </a:bodyPr>
          <a:lstStyle/>
          <a:p>
            <a:r>
              <a:rPr lang="fr-FR" b="1" dirty="0" smtClean="0"/>
              <a:t>La Parisienne </a:t>
            </a:r>
            <a:r>
              <a:rPr lang="fr-FR" b="1" dirty="0" smtClean="0"/>
              <a:t>bohème</a:t>
            </a:r>
          </a:p>
          <a:p>
            <a:pPr>
              <a:buNone/>
            </a:pPr>
            <a:r>
              <a:rPr lang="fr-FR" dirty="0" smtClean="0"/>
              <a:t/>
            </a:r>
            <a:br>
              <a:rPr lang="fr-FR" dirty="0" smtClean="0"/>
            </a:br>
            <a:r>
              <a:rPr lang="fr-FR" dirty="0" smtClean="0"/>
              <a:t>      Font </a:t>
            </a:r>
            <a:r>
              <a:rPr lang="fr-FR" dirty="0" smtClean="0"/>
              <a:t>partie de cette espèce, Clémence </a:t>
            </a:r>
            <a:r>
              <a:rPr lang="fr-FR" dirty="0" err="1" smtClean="0"/>
              <a:t>Poésy</a:t>
            </a:r>
            <a:r>
              <a:rPr lang="fr-FR" dirty="0" smtClean="0"/>
              <a:t>, </a:t>
            </a:r>
            <a:r>
              <a:rPr lang="fr-FR" b="1" dirty="0" smtClean="0">
                <a:hlinkClick r:id="rId3"/>
              </a:rPr>
              <a:t>Jane Birkin</a:t>
            </a:r>
            <a:r>
              <a:rPr lang="fr-FR" dirty="0" smtClean="0"/>
              <a:t>, </a:t>
            </a:r>
            <a:r>
              <a:rPr lang="fr-FR" b="1" dirty="0" smtClean="0">
                <a:hlinkClick r:id="rId4"/>
              </a:rPr>
              <a:t>Charlotte Gainsbourg</a:t>
            </a:r>
            <a:r>
              <a:rPr lang="fr-FR" dirty="0" smtClean="0"/>
              <a:t>. Des filles "</a:t>
            </a:r>
            <a:r>
              <a:rPr lang="fr-FR" dirty="0" err="1" smtClean="0"/>
              <a:t>peace</a:t>
            </a:r>
            <a:r>
              <a:rPr lang="fr-FR" dirty="0" smtClean="0"/>
              <a:t>", qui n'ont pas besoin de talons pour s'affirmer et qui boudent les brushings. Des filles qui n'ont pas peur de mixer rayures, daim et cuir, grâce à leur simplicité et leur prestance naturelle. </a:t>
            </a:r>
            <a:br>
              <a:rPr lang="fr-FR" dirty="0" smtClean="0"/>
            </a:br>
            <a:r>
              <a:rPr lang="fr-FR" dirty="0" smtClean="0"/>
              <a:t/>
            </a:r>
            <a:br>
              <a:rPr lang="fr-FR" dirty="0" smtClean="0"/>
            </a:br>
            <a:r>
              <a:rPr lang="fr-FR" dirty="0" smtClean="0"/>
              <a:t>      Leur </a:t>
            </a:r>
            <a:r>
              <a:rPr lang="fr-FR" dirty="0" smtClean="0"/>
              <a:t>signe de reconnaissance : le chapeau, le no make-up associé à un sourire ravageur. Sans oublier les baskets ou tout autre soulier du dimanche, bien souvent marié à un sac Chanel ou Hermès</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Bobo VS BCBG  </a:t>
            </a:r>
            <a:endParaRPr lang="fr-FR" dirty="0"/>
          </a:p>
        </p:txBody>
      </p:sp>
      <p:pic>
        <p:nvPicPr>
          <p:cNvPr id="32770" name="Picture 2"/>
          <p:cNvPicPr>
            <a:picLocks noGrp="1" noChangeAspect="1" noChangeArrowheads="1"/>
          </p:cNvPicPr>
          <p:nvPr>
            <p:ph idx="1"/>
          </p:nvPr>
        </p:nvPicPr>
        <p:blipFill>
          <a:blip r:embed="rId3"/>
          <a:srcRect/>
          <a:stretch>
            <a:fillRect/>
          </a:stretch>
        </p:blipFill>
        <p:spPr bwMode="auto">
          <a:xfrm>
            <a:off x="1357290" y="2143116"/>
            <a:ext cx="2657475" cy="39243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a:srcRect/>
          <a:stretch>
            <a:fillRect/>
          </a:stretch>
        </p:blipFill>
        <p:spPr bwMode="auto">
          <a:xfrm>
            <a:off x="5214942" y="2143116"/>
            <a:ext cx="2738114" cy="3924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Typologies des parisiennes </a:t>
            </a:r>
            <a:br>
              <a:rPr lang="fr-FR" dirty="0" smtClean="0"/>
            </a:br>
            <a:r>
              <a:rPr lang="fr-FR" sz="1600" dirty="0" smtClean="0"/>
              <a:t>la parisienne BCBG</a:t>
            </a:r>
            <a:endParaRPr lang="fr-FR" sz="1600" dirty="0"/>
          </a:p>
        </p:txBody>
      </p:sp>
      <p:sp>
        <p:nvSpPr>
          <p:cNvPr id="3" name="Espace réservé du contenu 2"/>
          <p:cNvSpPr>
            <a:spLocks noGrp="1"/>
          </p:cNvSpPr>
          <p:nvPr>
            <p:ph idx="1"/>
          </p:nvPr>
        </p:nvSpPr>
        <p:spPr/>
        <p:txBody>
          <a:bodyPr>
            <a:normAutofit fontScale="70000" lnSpcReduction="20000"/>
          </a:bodyPr>
          <a:lstStyle/>
          <a:p>
            <a:r>
              <a:rPr lang="fr-FR" dirty="0" smtClean="0"/>
              <a:t>     Font </a:t>
            </a:r>
            <a:r>
              <a:rPr lang="fr-FR" dirty="0" smtClean="0"/>
              <a:t>partie de cette caste, </a:t>
            </a:r>
            <a:r>
              <a:rPr lang="fr-FR" b="1" dirty="0" smtClean="0">
                <a:hlinkClick r:id="rId3"/>
              </a:rPr>
              <a:t>Mademoiselle Agnès</a:t>
            </a:r>
            <a:r>
              <a:rPr lang="fr-FR" dirty="0" smtClean="0"/>
              <a:t> et sa clique de </a:t>
            </a:r>
            <a:r>
              <a:rPr lang="fr-FR" dirty="0" err="1" smtClean="0"/>
              <a:t>fashionistas</a:t>
            </a:r>
            <a:r>
              <a:rPr lang="fr-FR" dirty="0" smtClean="0"/>
              <a:t> :</a:t>
            </a:r>
            <a:r>
              <a:rPr lang="fr-FR" b="1" dirty="0" smtClean="0">
                <a:hlinkClick r:id="rId4"/>
              </a:rPr>
              <a:t>Alexandra </a:t>
            </a:r>
            <a:r>
              <a:rPr lang="fr-FR" b="1" dirty="0" err="1" smtClean="0">
                <a:hlinkClick r:id="rId4"/>
              </a:rPr>
              <a:t>Golovanoff</a:t>
            </a:r>
            <a:r>
              <a:rPr lang="fr-FR" dirty="0" smtClean="0"/>
              <a:t>, </a:t>
            </a:r>
            <a:r>
              <a:rPr lang="fr-FR" b="1" dirty="0" smtClean="0">
                <a:hlinkClick r:id="rId5"/>
              </a:rPr>
              <a:t>Emma de Caunes</a:t>
            </a:r>
            <a:r>
              <a:rPr lang="fr-FR" dirty="0" smtClean="0"/>
              <a:t> etc. Même combat pour </a:t>
            </a:r>
            <a:r>
              <a:rPr lang="fr-FR" b="1" dirty="0" smtClean="0"/>
              <a:t>Axelle </a:t>
            </a:r>
            <a:r>
              <a:rPr lang="fr-FR" b="1" dirty="0" err="1" smtClean="0"/>
              <a:t>Lafont,</a:t>
            </a:r>
            <a:r>
              <a:rPr lang="fr-FR" dirty="0" err="1" smtClean="0"/>
              <a:t>qui</a:t>
            </a:r>
            <a:r>
              <a:rPr lang="fr-FR" dirty="0" smtClean="0"/>
              <a:t> voue un culte au pantalon à condition de le porter avec des talons, et </a:t>
            </a:r>
            <a:r>
              <a:rPr lang="fr-FR" dirty="0" err="1" smtClean="0"/>
              <a:t>pour</a:t>
            </a:r>
            <a:r>
              <a:rPr lang="fr-FR" b="1" dirty="0" err="1" smtClean="0">
                <a:hlinkClick r:id="rId6"/>
              </a:rPr>
              <a:t>Audrey</a:t>
            </a:r>
            <a:r>
              <a:rPr lang="fr-FR" b="1" dirty="0" smtClean="0">
                <a:hlinkClick r:id="rId6"/>
              </a:rPr>
              <a:t> Marnay</a:t>
            </a:r>
            <a:r>
              <a:rPr lang="fr-FR" dirty="0" smtClean="0"/>
              <a:t> qui s'autorise des pièces plus rétro sous les projecteurs. </a:t>
            </a:r>
            <a:endParaRPr lang="fr-FR" dirty="0" smtClean="0"/>
          </a:p>
          <a:p>
            <a:endParaRPr lang="fr-FR" dirty="0" smtClean="0"/>
          </a:p>
          <a:p>
            <a:pPr>
              <a:buNone/>
            </a:pPr>
            <a:r>
              <a:rPr lang="fr-FR" dirty="0" smtClean="0"/>
              <a:t>         Ces </a:t>
            </a:r>
            <a:r>
              <a:rPr lang="fr-FR" dirty="0" smtClean="0"/>
              <a:t>filles-là sortent rarement sans leur sac assorti et suivent les tendances, avec une maîtrise étonnante</a:t>
            </a:r>
            <a:r>
              <a:rPr lang="fr-FR" dirty="0" smtClean="0"/>
              <a:t>.</a:t>
            </a:r>
          </a:p>
          <a:p>
            <a:pPr>
              <a:buNone/>
            </a:pPr>
            <a:endParaRPr lang="fr-FR" dirty="0" smtClean="0"/>
          </a:p>
          <a:p>
            <a:pPr>
              <a:buNone/>
            </a:pPr>
            <a:endParaRPr lang="fr-FR" dirty="0" smtClean="0"/>
          </a:p>
          <a:p>
            <a:r>
              <a:rPr lang="fr-FR" dirty="0" smtClean="0"/>
              <a:t>     Leur </a:t>
            </a:r>
            <a:r>
              <a:rPr lang="fr-FR" dirty="0" smtClean="0"/>
              <a:t>signe de reconnaissance : un sac griffé, une détermination en talons de 15 et une légère sophistication.</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Typologie des parisiens </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       D'une </a:t>
            </a:r>
            <a:r>
              <a:rPr lang="fr-FR" dirty="0" smtClean="0"/>
              <a:t>manière, générale, </a:t>
            </a:r>
            <a:r>
              <a:rPr lang="fr-FR" b="1" dirty="0" smtClean="0"/>
              <a:t>les hommes voient les </a:t>
            </a:r>
            <a:r>
              <a:rPr lang="fr-FR" b="1" dirty="0" smtClean="0"/>
              <a:t>habilles comme </a:t>
            </a:r>
            <a:r>
              <a:rPr lang="fr-FR" b="1" dirty="0" smtClean="0"/>
              <a:t>des uniformes, à adopter selon les circonstances :</a:t>
            </a:r>
            <a:r>
              <a:rPr lang="fr-FR" dirty="0" smtClean="0"/>
              <a:t> le costard pour le bureau (avec ses éternelles chaussures Church), l'uniforme jean+t-shirt pour les loisirs, le survêt' pour le bricolage, le short pour le running, etc. </a:t>
            </a:r>
            <a:endParaRPr lang="fr-FR" dirty="0" smtClean="0"/>
          </a:p>
          <a:p>
            <a:endParaRPr lang="fr-FR" dirty="0" smtClean="0"/>
          </a:p>
          <a:p>
            <a:r>
              <a:rPr lang="fr-FR" dirty="0" smtClean="0"/>
              <a:t>       Les </a:t>
            </a:r>
            <a:r>
              <a:rPr lang="fr-FR" dirty="0" smtClean="0"/>
              <a:t>Parisiens n'échappent pas bien évidemment à cette règle. Mais cela ne les empêchent pas de choisir leur camp selon leurs préférences</a:t>
            </a:r>
            <a:r>
              <a:rPr lang="fr-FR" dirty="0" smtClean="0"/>
              <a:t>.</a:t>
            </a:r>
          </a:p>
          <a:p>
            <a:pPr>
              <a:buNone/>
            </a:pPr>
            <a:r>
              <a:rPr lang="fr-FR" dirty="0" smtClean="0"/>
              <a:t> </a:t>
            </a:r>
          </a:p>
          <a:p>
            <a:r>
              <a:rPr lang="fr-FR" dirty="0" smtClean="0"/>
              <a:t>       Voici </a:t>
            </a:r>
            <a:r>
              <a:rPr lang="fr-FR" dirty="0" smtClean="0"/>
              <a:t>quelques catégories de looks de Parisiens qui sévissent dans la capitale. </a:t>
            </a:r>
            <a:r>
              <a:rPr lang="fr-FR" dirty="0" smtClean="0"/>
              <a:t>On remarque qu'elles </a:t>
            </a:r>
            <a:r>
              <a:rPr lang="fr-FR" dirty="0" smtClean="0"/>
              <a:t>sont apparentées aux catégories des Parisiennes, </a:t>
            </a:r>
            <a:r>
              <a:rPr lang="fr-FR" dirty="0" smtClean="0"/>
              <a:t>parfois</a:t>
            </a:r>
            <a:r>
              <a:rPr lang="fr-FR" dirty="0" smtClean="0"/>
              <a:t>, la vie est bien faite. Et du coup, leurs enfants suivent.</a:t>
            </a:r>
          </a:p>
          <a:p>
            <a:pPr>
              <a:buNone/>
            </a:pPr>
            <a:r>
              <a:rPr lang="fr-FR" dirty="0" smtClean="0"/>
              <a:t>            Il existe pour le parisien plusieurs looks qui sont réellement différents d’entre eux mais proches de celui des femmes.</a:t>
            </a:r>
          </a:p>
          <a:p>
            <a:pPr>
              <a:buNone/>
            </a:pPr>
            <a:r>
              <a:rPr lang="fr-FR" dirty="0" smtClean="0"/>
              <a:t> </a:t>
            </a:r>
            <a:r>
              <a:rPr lang="fr-FR" dirty="0" smtClean="0"/>
              <a:t>           Le look Bobo, BCBG, Glam Rock, Dandy …</a:t>
            </a:r>
            <a:r>
              <a:rPr lang="fr-FR" dirty="0" smtClean="0"/>
              <a:t/>
            </a:r>
            <a:br>
              <a:rPr lang="fr-FR" dirty="0" smtClean="0"/>
            </a:b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Do …</a:t>
            </a:r>
            <a:endParaRPr lang="fr-FR" dirty="0"/>
          </a:p>
        </p:txBody>
      </p:sp>
      <p:sp>
        <p:nvSpPr>
          <p:cNvPr id="3" name="Espace réservé du contenu 2"/>
          <p:cNvSpPr>
            <a:spLocks noGrp="1"/>
          </p:cNvSpPr>
          <p:nvPr>
            <p:ph idx="1"/>
          </p:nvPr>
        </p:nvSpPr>
        <p:spPr/>
        <p:txBody>
          <a:bodyPr>
            <a:normAutofit fontScale="25000" lnSpcReduction="20000"/>
          </a:bodyPr>
          <a:lstStyle/>
          <a:p>
            <a:r>
              <a:rPr lang="fr-FR" sz="5600" b="1" i="1" dirty="0" smtClean="0"/>
              <a:t/>
            </a:r>
            <a:br>
              <a:rPr lang="fr-FR" sz="5600" b="1" i="1" dirty="0" smtClean="0"/>
            </a:br>
            <a:r>
              <a:rPr lang="fr-FR" sz="5600" b="1" i="1" dirty="0" smtClean="0"/>
              <a:t> </a:t>
            </a:r>
            <a:r>
              <a:rPr lang="fr-FR" sz="5600" b="1" i="1" dirty="0" smtClean="0"/>
              <a:t>LES DO'S DU LOOK DE LA PARISIENNE </a:t>
            </a:r>
            <a:r>
              <a:rPr lang="fr-FR" sz="5600" b="1" i="1" dirty="0" smtClean="0"/>
              <a:t>:</a:t>
            </a:r>
          </a:p>
          <a:p>
            <a:endParaRPr lang="fr-FR" sz="5600" dirty="0" smtClean="0"/>
          </a:p>
          <a:p>
            <a:r>
              <a:rPr lang="fr-FR" sz="5600" dirty="0" smtClean="0"/>
              <a:t>1. Vénérer les basiques (couleurs neutres, coupes intemporelles, qualité au top</a:t>
            </a:r>
            <a:r>
              <a:rPr lang="fr-FR" sz="5600" dirty="0" smtClean="0"/>
              <a:t>)</a:t>
            </a:r>
          </a:p>
          <a:p>
            <a:pPr>
              <a:buNone/>
            </a:pPr>
            <a:endParaRPr lang="fr-FR" sz="5600" dirty="0" smtClean="0"/>
          </a:p>
          <a:p>
            <a:r>
              <a:rPr lang="fr-FR" sz="5600" dirty="0" smtClean="0"/>
              <a:t>2. Suivre la mode, mais avec modération (= pas tous les impératifs de la saison, plutôt deux ou trois items soigneusement choisis</a:t>
            </a:r>
            <a:r>
              <a:rPr lang="fr-FR" sz="5600" dirty="0" smtClean="0"/>
              <a:t>)</a:t>
            </a:r>
          </a:p>
          <a:p>
            <a:pPr>
              <a:buNone/>
            </a:pPr>
            <a:endParaRPr lang="fr-FR" sz="5600" dirty="0" smtClean="0"/>
          </a:p>
          <a:p>
            <a:r>
              <a:rPr lang="fr-FR" sz="5600" dirty="0" smtClean="0"/>
              <a:t>3. Savoir </a:t>
            </a:r>
            <a:r>
              <a:rPr lang="fr-FR" sz="5600" dirty="0" err="1" smtClean="0"/>
              <a:t>shopper</a:t>
            </a:r>
            <a:r>
              <a:rPr lang="fr-FR" sz="5600" dirty="0" smtClean="0"/>
              <a:t> chic chez des marques bon marché  ( = vestes élégantes chez </a:t>
            </a:r>
            <a:r>
              <a:rPr lang="fr-FR" sz="5600" dirty="0" err="1" smtClean="0"/>
              <a:t>Zara</a:t>
            </a:r>
            <a:r>
              <a:rPr lang="fr-FR" sz="5600" dirty="0" smtClean="0"/>
              <a:t>, lingerie dentelle chez Monoprix, collections Jimmy Choo ou Lagerfeld chez H&amp;M </a:t>
            </a:r>
            <a:r>
              <a:rPr lang="fr-FR" sz="5600" dirty="0" smtClean="0"/>
              <a:t>...)</a:t>
            </a:r>
          </a:p>
          <a:p>
            <a:pPr>
              <a:buNone/>
            </a:pPr>
            <a:endParaRPr lang="fr-FR" sz="5600" dirty="0" smtClean="0"/>
          </a:p>
          <a:p>
            <a:r>
              <a:rPr lang="fr-FR" sz="5600" dirty="0" smtClean="0"/>
              <a:t>4. Vouer un culte aux chaussures (un des seuls éléments du look où la Parisienne se lâche : hauteurs vertigineuses, couleurs flashy, motifs dingues</a:t>
            </a:r>
            <a:r>
              <a:rPr lang="fr-FR" sz="5600" dirty="0" smtClean="0"/>
              <a:t>)</a:t>
            </a:r>
          </a:p>
          <a:p>
            <a:pPr>
              <a:buNone/>
            </a:pPr>
            <a:endParaRPr lang="fr-FR" sz="5600" dirty="0" smtClean="0"/>
          </a:p>
          <a:p>
            <a:r>
              <a:rPr lang="fr-FR" sz="5600" dirty="0" smtClean="0"/>
              <a:t>5. Ne jamais, jamais être prise en défaut de look (même pour aller à la boulangerie le dimanche matin</a:t>
            </a:r>
            <a:r>
              <a:rPr lang="fr-FR" sz="5600" dirty="0" smtClean="0"/>
              <a:t>)</a:t>
            </a:r>
          </a:p>
          <a:p>
            <a:pPr>
              <a:buNone/>
            </a:pPr>
            <a:endParaRPr lang="fr-FR" sz="5600" dirty="0" smtClean="0"/>
          </a:p>
          <a:p>
            <a:r>
              <a:rPr lang="fr-FR" sz="5600" dirty="0" smtClean="0"/>
              <a:t>6. Faire collection des "petites robes </a:t>
            </a:r>
            <a:r>
              <a:rPr lang="fr-FR" sz="5600" dirty="0" smtClean="0"/>
              <a:t>noires« </a:t>
            </a:r>
          </a:p>
          <a:p>
            <a:pPr>
              <a:buNone/>
            </a:pPr>
            <a:endParaRPr lang="fr-FR" sz="5600" dirty="0" smtClean="0"/>
          </a:p>
          <a:p>
            <a:r>
              <a:rPr lang="fr-FR" sz="5600" dirty="0" smtClean="0"/>
              <a:t>7. Au cours de </a:t>
            </a:r>
            <a:r>
              <a:rPr lang="fr-FR" sz="5600" dirty="0" smtClean="0"/>
              <a:t>leur </a:t>
            </a:r>
            <a:r>
              <a:rPr lang="fr-FR" sz="5600" dirty="0" smtClean="0"/>
              <a:t>vie, acquérir quelques pièces hors de prix à transmettre à sa fille (un sac Chanel, des </a:t>
            </a:r>
            <a:r>
              <a:rPr lang="fr-FR" sz="5600" dirty="0" err="1" smtClean="0"/>
              <a:t>Louboutin</a:t>
            </a:r>
            <a:r>
              <a:rPr lang="fr-FR" sz="5600" dirty="0" smtClean="0"/>
              <a:t> </a:t>
            </a:r>
            <a:r>
              <a:rPr lang="fr-FR" sz="5600" dirty="0" smtClean="0"/>
              <a:t>...)</a:t>
            </a:r>
          </a:p>
          <a:p>
            <a:pPr>
              <a:buNone/>
            </a:pPr>
            <a:endParaRPr lang="fr-FR" sz="5600" dirty="0" smtClean="0"/>
          </a:p>
          <a:p>
            <a:r>
              <a:rPr lang="fr-FR" sz="5600" dirty="0" smtClean="0"/>
              <a:t>8. Savoir coudre, tricoter, broder (la Parisienne n'hésite pas à jouer les petites mains pour se concocter des vêtements bien à elle</a:t>
            </a:r>
            <a:r>
              <a:rPr lang="fr-FR" sz="5600" dirty="0" smtClean="0"/>
              <a:t>)</a:t>
            </a:r>
          </a:p>
          <a:p>
            <a:pPr>
              <a:buNone/>
            </a:pPr>
            <a:endParaRPr lang="fr-FR" sz="5600" dirty="0" smtClean="0"/>
          </a:p>
          <a:p>
            <a:r>
              <a:rPr lang="fr-FR" sz="5600" dirty="0" smtClean="0"/>
              <a:t>9. Oser parfois une pièce </a:t>
            </a:r>
            <a:r>
              <a:rPr lang="fr-FR" sz="5600" dirty="0" smtClean="0"/>
              <a:t>excentrique, </a:t>
            </a:r>
            <a:r>
              <a:rPr lang="fr-FR" sz="5600" dirty="0" smtClean="0"/>
              <a:t>à condition de la marier avec un look ultra </a:t>
            </a:r>
            <a:r>
              <a:rPr lang="fr-FR" sz="5600" dirty="0" smtClean="0"/>
              <a:t>sobre</a:t>
            </a:r>
          </a:p>
          <a:p>
            <a:pPr>
              <a:buNone/>
            </a:pPr>
            <a:endParaRPr lang="fr-FR" sz="5600" dirty="0" smtClean="0"/>
          </a:p>
          <a:p>
            <a:r>
              <a:rPr lang="fr-FR" sz="5600" dirty="0" smtClean="0"/>
              <a:t>10. Avoir toujours des cheveux impeccables (la coiffure est la première parure d'une </a:t>
            </a:r>
            <a:r>
              <a:rPr lang="fr-FR" sz="5600" dirty="0" smtClean="0"/>
              <a:t>femme)</a:t>
            </a:r>
            <a:endParaRPr lang="fr-FR" sz="5600" dirty="0" smtClean="0"/>
          </a:p>
          <a:p>
            <a:pPr>
              <a:buNone/>
            </a:pPr>
            <a:r>
              <a:rPr lang="fr-FR" dirty="0" smtClean="0"/>
              <a:t/>
            </a:r>
            <a:br>
              <a:rPr lang="fr-FR" dirty="0" smtClean="0"/>
            </a:b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or </a:t>
            </a:r>
            <a:r>
              <a:rPr lang="fr-FR" dirty="0" err="1" smtClean="0"/>
              <a:t>Don’t</a:t>
            </a:r>
            <a:endParaRPr lang="fr-FR" dirty="0"/>
          </a:p>
        </p:txBody>
      </p:sp>
      <p:sp>
        <p:nvSpPr>
          <p:cNvPr id="3" name="Espace réservé du contenu 2"/>
          <p:cNvSpPr>
            <a:spLocks noGrp="1"/>
          </p:cNvSpPr>
          <p:nvPr>
            <p:ph idx="1"/>
          </p:nvPr>
        </p:nvSpPr>
        <p:spPr/>
        <p:txBody>
          <a:bodyPr>
            <a:normAutofit fontScale="47500" lnSpcReduction="20000"/>
          </a:bodyPr>
          <a:lstStyle/>
          <a:p>
            <a:r>
              <a:rPr lang="fr-FR" b="1" i="1" dirty="0" smtClean="0"/>
              <a:t>LES DONT'S DU LOOK DE LA PARISIENNE </a:t>
            </a:r>
            <a:r>
              <a:rPr lang="fr-FR" b="1" i="1" dirty="0" smtClean="0"/>
              <a:t>:</a:t>
            </a:r>
          </a:p>
          <a:p>
            <a:endParaRPr lang="fr-FR" dirty="0" smtClean="0"/>
          </a:p>
          <a:p>
            <a:r>
              <a:rPr lang="fr-FR" dirty="0" smtClean="0"/>
              <a:t>1. Les ongles trop </a:t>
            </a:r>
            <a:r>
              <a:rPr lang="fr-FR" dirty="0" smtClean="0"/>
              <a:t>longs, </a:t>
            </a:r>
            <a:r>
              <a:rPr lang="fr-FR" dirty="0" smtClean="0"/>
              <a:t>les bijoux </a:t>
            </a:r>
            <a:r>
              <a:rPr lang="fr-FR" dirty="0" smtClean="0"/>
              <a:t>d’ongles.</a:t>
            </a:r>
          </a:p>
          <a:p>
            <a:pPr>
              <a:buNone/>
            </a:pPr>
            <a:endParaRPr lang="fr-FR" dirty="0" smtClean="0"/>
          </a:p>
          <a:p>
            <a:r>
              <a:rPr lang="fr-FR" dirty="0" smtClean="0"/>
              <a:t>2. Le sexy dégoulinant (mini jupe + décolleté + cuissardes + maquillage excessif</a:t>
            </a:r>
            <a:r>
              <a:rPr lang="fr-FR" dirty="0" smtClean="0"/>
              <a:t>).</a:t>
            </a:r>
          </a:p>
          <a:p>
            <a:endParaRPr lang="fr-FR" dirty="0" smtClean="0"/>
          </a:p>
          <a:p>
            <a:r>
              <a:rPr lang="fr-FR" dirty="0" smtClean="0"/>
              <a:t>3. Les vêtements trop </a:t>
            </a:r>
            <a:r>
              <a:rPr lang="fr-FR" dirty="0" smtClean="0"/>
              <a:t>moulants.</a:t>
            </a:r>
          </a:p>
          <a:p>
            <a:endParaRPr lang="fr-FR" dirty="0" smtClean="0"/>
          </a:p>
          <a:p>
            <a:r>
              <a:rPr lang="fr-FR" dirty="0" smtClean="0"/>
              <a:t>4. Les bijoux de sac ou de téléphone portable, les motifs enfantins (Hello </a:t>
            </a:r>
            <a:r>
              <a:rPr lang="fr-FR" dirty="0" err="1" smtClean="0"/>
              <a:t>Kitty</a:t>
            </a:r>
            <a:r>
              <a:rPr lang="fr-FR" dirty="0" smtClean="0"/>
              <a:t>).</a:t>
            </a:r>
          </a:p>
          <a:p>
            <a:endParaRPr lang="fr-FR" dirty="0" smtClean="0"/>
          </a:p>
          <a:p>
            <a:r>
              <a:rPr lang="fr-FR" dirty="0" smtClean="0"/>
              <a:t>5. Le balayage mal fait (comme si </a:t>
            </a:r>
            <a:r>
              <a:rPr lang="fr-FR" dirty="0" smtClean="0"/>
              <a:t>leur </a:t>
            </a:r>
            <a:r>
              <a:rPr lang="fr-FR" dirty="0" smtClean="0"/>
              <a:t>cheveux étaient rayés par Paul Smith lui-même), les mèches de </a:t>
            </a:r>
            <a:r>
              <a:rPr lang="fr-FR" dirty="0" smtClean="0"/>
              <a:t>couleur.</a:t>
            </a:r>
          </a:p>
          <a:p>
            <a:endParaRPr lang="fr-FR" dirty="0" smtClean="0"/>
          </a:p>
          <a:p>
            <a:r>
              <a:rPr lang="fr-FR" dirty="0" smtClean="0"/>
              <a:t>6. Les matières cheap (synthétique, lycra </a:t>
            </a:r>
            <a:r>
              <a:rPr lang="fr-FR" dirty="0" smtClean="0"/>
              <a:t>...).</a:t>
            </a:r>
          </a:p>
          <a:p>
            <a:endParaRPr lang="fr-FR" dirty="0" smtClean="0"/>
          </a:p>
          <a:p>
            <a:r>
              <a:rPr lang="fr-FR" dirty="0" smtClean="0"/>
              <a:t>7. L'affichage de marques ultra </a:t>
            </a:r>
            <a:r>
              <a:rPr lang="fr-FR" dirty="0" err="1" smtClean="0"/>
              <a:t>bling</a:t>
            </a:r>
            <a:r>
              <a:rPr lang="fr-FR" dirty="0" smtClean="0"/>
              <a:t>-</a:t>
            </a:r>
            <a:r>
              <a:rPr lang="fr-FR" dirty="0" err="1" smtClean="0"/>
              <a:t>bling</a:t>
            </a:r>
            <a:r>
              <a:rPr lang="fr-FR" dirty="0" smtClean="0"/>
              <a:t> (D&amp;G, monogramme Vuitton ...), ou les t-shirts à message premier degré ("</a:t>
            </a:r>
            <a:r>
              <a:rPr lang="fr-FR" dirty="0" err="1" smtClean="0"/>
              <a:t>I'm</a:t>
            </a:r>
            <a:r>
              <a:rPr lang="fr-FR" dirty="0" smtClean="0"/>
              <a:t> the best</a:t>
            </a:r>
            <a:r>
              <a:rPr lang="fr-FR" dirty="0" smtClean="0"/>
              <a:t>").</a:t>
            </a:r>
          </a:p>
          <a:p>
            <a:endParaRPr lang="fr-FR" dirty="0" smtClean="0"/>
          </a:p>
          <a:p>
            <a:r>
              <a:rPr lang="fr-FR" dirty="0" smtClean="0"/>
              <a:t>8. L'accent "caillera" .</a:t>
            </a:r>
            <a:endParaRPr lang="fr-FR" dirty="0" smtClean="0"/>
          </a:p>
          <a:p>
            <a:endParaRPr lang="fr-FR" dirty="0" smtClean="0"/>
          </a:p>
          <a:p>
            <a:r>
              <a:rPr lang="fr-FR" dirty="0" smtClean="0"/>
              <a:t>9. Le jean taille basse avec un string ficelle qui dépasse (une évidence, mais il faut toujours le rappeler), les piercings (ringard</a:t>
            </a:r>
            <a:r>
              <a:rPr lang="fr-FR" dirty="0" smtClean="0"/>
              <a:t>).</a:t>
            </a:r>
          </a:p>
          <a:p>
            <a:endParaRPr lang="fr-FR" dirty="0" smtClean="0"/>
          </a:p>
          <a:p>
            <a:r>
              <a:rPr lang="fr-FR" dirty="0" smtClean="0"/>
              <a:t>10. Le clonage (à trop lire les magazines, on oublie ses </a:t>
            </a:r>
            <a:r>
              <a:rPr lang="fr-FR" dirty="0" smtClean="0"/>
              <a:t>goûts)</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r>
              <a:rPr lang="fr-FR" smtClean="0"/>
              <a:t>Impact de la capitale</a:t>
            </a:r>
          </a:p>
        </p:txBody>
      </p:sp>
      <p:sp>
        <p:nvSpPr>
          <p:cNvPr id="27651" name="Espace réservé du contenu 2"/>
          <p:cNvSpPr>
            <a:spLocks noGrp="1"/>
          </p:cNvSpPr>
          <p:nvPr>
            <p:ph idx="1"/>
          </p:nvPr>
        </p:nvSpPr>
        <p:spPr/>
        <p:txBody>
          <a:bodyPr/>
          <a:lstStyle/>
          <a:p>
            <a:pPr eaLnBrk="1" hangingPunct="1"/>
            <a:r>
              <a:rPr lang="fr-FR" dirty="0" smtClean="0"/>
              <a:t>Les parisiens ont un impact important sur le devenir de nombreux produits. Ils constituent les premiers testeurs d’innovation car vivant au sein de la capitale.</a:t>
            </a:r>
          </a:p>
          <a:p>
            <a:pPr eaLnBrk="1" hangingPunct="1"/>
            <a:endParaRPr lang="fr-FR" dirty="0" smtClean="0"/>
          </a:p>
          <a:p>
            <a:pPr eaLnBrk="1" hangingPunct="1"/>
            <a:r>
              <a:rPr lang="fr-FR" dirty="0" smtClean="0"/>
              <a:t>La mode (</a:t>
            </a:r>
            <a:r>
              <a:rPr lang="fr-FR" dirty="0" err="1" smtClean="0"/>
              <a:t>fashion</a:t>
            </a:r>
            <a:r>
              <a:rPr lang="fr-FR" dirty="0" smtClean="0"/>
              <a:t> </a:t>
            </a:r>
            <a:r>
              <a:rPr lang="fr-FR" dirty="0" err="1" smtClean="0"/>
              <a:t>week</a:t>
            </a:r>
            <a:r>
              <a:rPr lang="fr-FR" dirty="0" smtClean="0"/>
              <a:t>) établie l’un de ses berceaux à Paris.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normAutofit fontScale="62500" lnSpcReduction="20000"/>
          </a:bodyPr>
          <a:lstStyle/>
          <a:p>
            <a:r>
              <a:rPr lang="fr-FR" u="sng" dirty="0" smtClean="0">
                <a:hlinkClick r:id="rId3"/>
              </a:rPr>
              <a:t>http://fr.wikipedia.org/wiki/Radio_%C3%A0_Paris#Bande_FM_actuelle_.C3.A0_Paris</a:t>
            </a:r>
            <a:endParaRPr lang="fr-FR" dirty="0" smtClean="0"/>
          </a:p>
          <a:p>
            <a:r>
              <a:rPr lang="fr-FR" u="sng" dirty="0" smtClean="0">
                <a:hlinkClick r:id="rId4"/>
              </a:rPr>
              <a:t>http://www.marianne2.fr/Les-Francais-et-leurs-Parisiens-l-autre-french-paradox_a189571.html</a:t>
            </a:r>
            <a:endParaRPr lang="fr-FR" dirty="0" smtClean="0"/>
          </a:p>
          <a:p>
            <a:r>
              <a:rPr lang="fr-FR" u="sng" dirty="0" smtClean="0">
                <a:hlinkClick r:id="rId5"/>
              </a:rPr>
              <a:t>http://archives-lepost.huffingtonpost.fr/article/2010/03/02/1966570_les-parisiens-sont-snobs-agressifs-chauvins-et-pas-souriants.html</a:t>
            </a:r>
            <a:endParaRPr lang="fr-FR" dirty="0" smtClean="0"/>
          </a:p>
          <a:p>
            <a:r>
              <a:rPr lang="fr-FR" u="sng" dirty="0" smtClean="0">
                <a:hlinkClick r:id="rId6"/>
              </a:rPr>
              <a:t>http://www.agoravox.fr/actualites/societe/article/les-parisiens-tels-qu-ils-sont-65493</a:t>
            </a:r>
            <a:endParaRPr lang="fr-FR" dirty="0" smtClean="0"/>
          </a:p>
          <a:p>
            <a:r>
              <a:rPr lang="fr-FR" u="sng" dirty="0" smtClean="0">
                <a:hlinkClick r:id="rId7"/>
              </a:rPr>
              <a:t>http://www.insee.fr/fr/default.asp</a:t>
            </a:r>
            <a:endParaRPr lang="fr-FR" dirty="0" smtClean="0"/>
          </a:p>
          <a:p>
            <a:r>
              <a:rPr lang="fr-FR" u="sng" dirty="0" smtClean="0">
                <a:hlinkClick r:id="rId8"/>
              </a:rPr>
              <a:t>http://fr.wikipedia.org/wiki/Paris</a:t>
            </a:r>
            <a:r>
              <a:rPr lang="fr-FR" dirty="0" smtClean="0"/>
              <a:t> </a:t>
            </a:r>
          </a:p>
          <a:p>
            <a:r>
              <a:rPr lang="fr-FR" u="sng" dirty="0" smtClean="0">
                <a:hlinkClick r:id="rId9"/>
              </a:rPr>
              <a:t>http://www.cartesfrance.fr/carte-france-ville/population_75056_Paris.html</a:t>
            </a:r>
            <a:endParaRPr lang="fr-FR" dirty="0" smtClean="0"/>
          </a:p>
          <a:p>
            <a:r>
              <a:rPr lang="fr-FR" u="sng" dirty="0" smtClean="0">
                <a:hlinkClick r:id="rId10"/>
              </a:rPr>
              <a:t>http://fr.wikipedia.org/wiki/Sex-ratio</a:t>
            </a:r>
            <a:endParaRPr lang="fr-FR" dirty="0" smtClean="0"/>
          </a:p>
          <a:p>
            <a:r>
              <a:rPr lang="fr-FR" u="sng" dirty="0" smtClean="0">
                <a:hlinkClick r:id="rId11"/>
              </a:rPr>
              <a:t>http://resultat.autonews.fr/_forum/politique-transports-parisiens.html</a:t>
            </a:r>
            <a:endParaRPr lang="fr-FR" dirty="0" smtClean="0"/>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1143000"/>
          </a:xfrm>
        </p:spPr>
        <p:txBody>
          <a:bodyPr>
            <a:normAutofit fontScale="90000"/>
          </a:bodyPr>
          <a:lstStyle/>
          <a:p>
            <a:pPr eaLnBrk="1" hangingPunct="1"/>
            <a:r>
              <a:rPr lang="fr-FR" sz="4000" dirty="0" smtClean="0"/>
              <a:t>I. Présentation de la thématique concernant les parisiens</a:t>
            </a:r>
            <a:br>
              <a:rPr lang="fr-FR" sz="4000" dirty="0" smtClean="0"/>
            </a:br>
            <a:endParaRPr lang="fr-FR" sz="4000" dirty="0" smtClean="0"/>
          </a:p>
        </p:txBody>
      </p:sp>
      <p:sp>
        <p:nvSpPr>
          <p:cNvPr id="3" name="Espace réservé du contenu 2"/>
          <p:cNvSpPr>
            <a:spLocks noGrp="1"/>
          </p:cNvSpPr>
          <p:nvPr>
            <p:ph idx="1"/>
          </p:nvPr>
        </p:nvSpPr>
        <p:spPr>
          <a:xfrm>
            <a:off x="457200" y="1752600"/>
            <a:ext cx="8229600" cy="4525963"/>
          </a:xfrm>
        </p:spPr>
        <p:txBody>
          <a:bodyPr>
            <a:normAutofit/>
          </a:bodyPr>
          <a:lstStyle/>
          <a:p>
            <a:pPr eaLnBrk="1" hangingPunct="1">
              <a:lnSpc>
                <a:spcPct val="80000"/>
              </a:lnSpc>
            </a:pPr>
            <a:r>
              <a:rPr lang="fr-FR" sz="3000" dirty="0" smtClean="0"/>
              <a:t>21 196 habitants au kilomètre carré, soit un total de 2 234 105 personnes en 2010, les parisiens sont une population bien à part en France, de par un mode de vie différent et adapté à la surpopulation ou encore la situation géographique de la capitale.</a:t>
            </a:r>
          </a:p>
          <a:p>
            <a:pPr eaLnBrk="1" hangingPunct="1">
              <a:lnSpc>
                <a:spcPct val="80000"/>
              </a:lnSpc>
            </a:pPr>
            <a:endParaRPr lang="fr-FR" sz="3000" dirty="0" smtClean="0"/>
          </a:p>
          <a:p>
            <a:pPr eaLnBrk="1" hangingPunct="1">
              <a:lnSpc>
                <a:spcPct val="80000"/>
              </a:lnSpc>
            </a:pPr>
            <a:r>
              <a:rPr lang="fr-FR" sz="3000" dirty="0" smtClean="0"/>
              <a:t>Un parisien est donc un habitant de Paris, capitale de la France, épicentre des affaires, de la mode, de la politique et des grandes instances françaises, tout âges confondus. </a:t>
            </a:r>
          </a:p>
          <a:p>
            <a:pPr eaLnBrk="1" hangingPunct="1">
              <a:lnSpc>
                <a:spcPct val="80000"/>
              </a:lnSpc>
            </a:pPr>
            <a:endParaRPr lang="fr-FR"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smtClean="0"/>
              <a:t>Densité de population</a:t>
            </a:r>
          </a:p>
        </p:txBody>
      </p:sp>
      <p:pic>
        <p:nvPicPr>
          <p:cNvPr id="16387" name="Image 3" descr="densite-population-bassin-service-intermediaire.gif"/>
          <p:cNvPicPr>
            <a:picLocks noChangeAspect="1"/>
          </p:cNvPicPr>
          <p:nvPr/>
        </p:nvPicPr>
        <p:blipFill>
          <a:blip r:embed="rId3"/>
          <a:srcRect/>
          <a:stretch>
            <a:fillRect/>
          </a:stretch>
        </p:blipFill>
        <p:spPr bwMode="auto">
          <a:xfrm>
            <a:off x="1371600" y="1571612"/>
            <a:ext cx="6272234" cy="4951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FR" smtClean="0"/>
              <a:t>Densité de population</a:t>
            </a:r>
          </a:p>
        </p:txBody>
      </p:sp>
      <p:sp>
        <p:nvSpPr>
          <p:cNvPr id="17411" name="Rectangle 4"/>
          <p:cNvSpPr>
            <a:spLocks noChangeArrowheads="1"/>
          </p:cNvSpPr>
          <p:nvPr/>
        </p:nvSpPr>
        <p:spPr bwMode="auto">
          <a:xfrm>
            <a:off x="457200" y="1417638"/>
            <a:ext cx="8458200" cy="923925"/>
          </a:xfrm>
          <a:prstGeom prst="rect">
            <a:avLst/>
          </a:prstGeom>
          <a:noFill/>
          <a:ln w="9525">
            <a:noFill/>
            <a:miter lim="800000"/>
            <a:headEnd/>
            <a:tailEnd/>
          </a:ln>
        </p:spPr>
        <p:txBody>
          <a:bodyPr>
            <a:spAutoFit/>
          </a:bodyPr>
          <a:lstStyle/>
          <a:p>
            <a:endParaRPr lang="fr-FR">
              <a:latin typeface="Calibri" charset="0"/>
            </a:endParaRPr>
          </a:p>
          <a:p>
            <a:r>
              <a:rPr lang="fr-FR">
                <a:latin typeface="Calibri" charset="0"/>
              </a:rPr>
              <a:t>Statistiques du département de Paris – cinquième ville européenne</a:t>
            </a:r>
          </a:p>
          <a:p>
            <a:r>
              <a:rPr lang="fr-FR">
                <a:latin typeface="Calibri" charset="0"/>
              </a:rPr>
              <a:t> </a:t>
            </a:r>
          </a:p>
        </p:txBody>
      </p:sp>
      <p:pic>
        <p:nvPicPr>
          <p:cNvPr id="17412" name="Image 6" descr="Capture d’écran 2012-05-20 à 16.10.39.png"/>
          <p:cNvPicPr>
            <a:picLocks noChangeAspect="1"/>
          </p:cNvPicPr>
          <p:nvPr/>
        </p:nvPicPr>
        <p:blipFill>
          <a:blip r:embed="rId3"/>
          <a:srcRect/>
          <a:stretch>
            <a:fillRect/>
          </a:stretch>
        </p:blipFill>
        <p:spPr bwMode="auto">
          <a:xfrm>
            <a:off x="1428728" y="2057400"/>
            <a:ext cx="6019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smtClean="0"/>
              <a:t>Densité de population</a:t>
            </a:r>
          </a:p>
        </p:txBody>
      </p:sp>
      <p:sp>
        <p:nvSpPr>
          <p:cNvPr id="18435" name="Espace réservé du contenu 2"/>
          <p:cNvSpPr>
            <a:spLocks noGrp="1"/>
          </p:cNvSpPr>
          <p:nvPr>
            <p:ph idx="1"/>
          </p:nvPr>
        </p:nvSpPr>
        <p:spPr>
          <a:xfrm>
            <a:off x="457200" y="1600200"/>
            <a:ext cx="8229600" cy="990600"/>
          </a:xfrm>
        </p:spPr>
        <p:txBody>
          <a:bodyPr/>
          <a:lstStyle/>
          <a:p>
            <a:pPr eaLnBrk="1" hangingPunct="1"/>
            <a:r>
              <a:rPr lang="fr-FR" smtClean="0"/>
              <a:t>Paris, la grande et la petite couronne</a:t>
            </a:r>
          </a:p>
        </p:txBody>
      </p:sp>
      <p:pic>
        <p:nvPicPr>
          <p:cNvPr id="18436" name="Image 3" descr="Capture d’écran 2012-05-20 à 16.18.23.png"/>
          <p:cNvPicPr>
            <a:picLocks noChangeAspect="1"/>
          </p:cNvPicPr>
          <p:nvPr/>
        </p:nvPicPr>
        <p:blipFill>
          <a:blip r:embed="rId3"/>
          <a:srcRect/>
          <a:stretch>
            <a:fillRect/>
          </a:stretch>
        </p:blipFill>
        <p:spPr bwMode="auto">
          <a:xfrm>
            <a:off x="1676400" y="2286000"/>
            <a:ext cx="60769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4" descr="Capture d’écran 2012-05-20 à 16.25.38.png"/>
          <p:cNvPicPr>
            <a:picLocks noChangeAspect="1"/>
          </p:cNvPicPr>
          <p:nvPr/>
        </p:nvPicPr>
        <p:blipFill>
          <a:blip r:embed="rId3"/>
          <a:srcRect/>
          <a:stretch>
            <a:fillRect/>
          </a:stretch>
        </p:blipFill>
        <p:spPr bwMode="auto">
          <a:xfrm>
            <a:off x="3428992" y="3071810"/>
            <a:ext cx="4953000" cy="3457575"/>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pPr eaLnBrk="1" hangingPunct="1"/>
            <a:r>
              <a:rPr lang="fr-FR" sz="4000" smtClean="0"/>
              <a:t>Répartition de la population parisienne</a:t>
            </a:r>
          </a:p>
        </p:txBody>
      </p:sp>
      <p:sp>
        <p:nvSpPr>
          <p:cNvPr id="19460" name="Rectangle 3"/>
          <p:cNvSpPr>
            <a:spLocks noChangeArrowheads="1"/>
          </p:cNvSpPr>
          <p:nvPr/>
        </p:nvSpPr>
        <p:spPr bwMode="auto">
          <a:xfrm>
            <a:off x="457200" y="1273175"/>
            <a:ext cx="8229600" cy="2862322"/>
          </a:xfrm>
          <a:prstGeom prst="rect">
            <a:avLst/>
          </a:prstGeom>
          <a:noFill/>
          <a:ln w="9525">
            <a:noFill/>
            <a:miter lim="800000"/>
            <a:headEnd/>
            <a:tailEnd/>
          </a:ln>
        </p:spPr>
        <p:txBody>
          <a:bodyPr>
            <a:spAutoFit/>
          </a:bodyPr>
          <a:lstStyle/>
          <a:p>
            <a:r>
              <a:rPr lang="fr-FR" b="1" dirty="0">
                <a:latin typeface="Calibri" charset="0"/>
              </a:rPr>
              <a:t>Nombre d'étrangers et d'immigrés en Île-de-France</a:t>
            </a:r>
          </a:p>
          <a:p>
            <a:endParaRPr lang="fr-FR" dirty="0">
              <a:latin typeface="Calibri" charset="0"/>
            </a:endParaRPr>
          </a:p>
          <a:p>
            <a:r>
              <a:rPr lang="fr-FR" dirty="0">
                <a:latin typeface="Calibri" charset="0"/>
              </a:rPr>
              <a:t>Au recensement de 2006, 40 % des immigrés vivant en France résident en Île-de-France. Plus d'un Francilien sur trois (35 % soit plus de 4 millions de personnes) est immigré ou a au moins un parent immigré, soit environ 17 % d'immigrés et près de 18 % d'enfants d'immigrés tous âges confondus.</a:t>
            </a:r>
          </a:p>
          <a:p>
            <a:endParaRPr lang="fr-FR" dirty="0">
              <a:latin typeface="Calibri" charset="0"/>
            </a:endParaRPr>
          </a:p>
          <a:p>
            <a:r>
              <a:rPr lang="fr-FR" b="1" dirty="0">
                <a:latin typeface="Calibri" charset="0"/>
              </a:rPr>
              <a:t>Pourcentage </a:t>
            </a:r>
            <a:endParaRPr lang="fr-FR" b="1" dirty="0" smtClean="0">
              <a:latin typeface="Calibri" charset="0"/>
            </a:endParaRPr>
          </a:p>
          <a:p>
            <a:r>
              <a:rPr lang="fr-FR" b="1" dirty="0" smtClean="0">
                <a:latin typeface="Calibri" charset="0"/>
              </a:rPr>
              <a:t>Homme/Femme </a:t>
            </a:r>
            <a:r>
              <a:rPr lang="fr-FR" b="1" dirty="0">
                <a:latin typeface="Calibri" charset="0"/>
              </a:rPr>
              <a:t>en </a:t>
            </a:r>
            <a:endParaRPr lang="fr-FR" b="1" dirty="0" smtClean="0">
              <a:latin typeface="Calibri" charset="0"/>
            </a:endParaRPr>
          </a:p>
          <a:p>
            <a:r>
              <a:rPr lang="fr-FR" b="1" dirty="0" smtClean="0">
                <a:latin typeface="Calibri" charset="0"/>
              </a:rPr>
              <a:t>Région parisienne </a:t>
            </a:r>
            <a:endParaRPr lang="fr-FR" b="1" dirty="0">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r>
              <a:rPr lang="fr-FR" sz="4000" smtClean="0"/>
              <a:t>Répartition de la population parisienne</a:t>
            </a:r>
          </a:p>
        </p:txBody>
      </p:sp>
      <p:pic>
        <p:nvPicPr>
          <p:cNvPr id="20483" name="Image 3" descr="Capture d’écran 2012-05-20 à 16.31.34.png"/>
          <p:cNvPicPr>
            <a:picLocks noChangeAspect="1"/>
          </p:cNvPicPr>
          <p:nvPr/>
        </p:nvPicPr>
        <p:blipFill>
          <a:blip r:embed="rId3"/>
          <a:srcRect/>
          <a:stretch>
            <a:fillRect/>
          </a:stretch>
        </p:blipFill>
        <p:spPr bwMode="auto">
          <a:xfrm>
            <a:off x="457200" y="1981200"/>
            <a:ext cx="8331200" cy="2997200"/>
          </a:xfrm>
          <a:prstGeom prst="rect">
            <a:avLst/>
          </a:prstGeom>
          <a:noFill/>
          <a:ln w="9525">
            <a:noFill/>
            <a:miter lim="800000"/>
            <a:headEnd/>
            <a:tailEnd/>
          </a:ln>
        </p:spPr>
      </p:pic>
      <p:sp>
        <p:nvSpPr>
          <p:cNvPr id="20484" name="ZoneTexte 4"/>
          <p:cNvSpPr txBox="1">
            <a:spLocks noChangeArrowheads="1"/>
          </p:cNvSpPr>
          <p:nvPr/>
        </p:nvSpPr>
        <p:spPr bwMode="auto">
          <a:xfrm>
            <a:off x="609600" y="1417638"/>
            <a:ext cx="8178800" cy="369887"/>
          </a:xfrm>
          <a:prstGeom prst="rect">
            <a:avLst/>
          </a:prstGeom>
          <a:noFill/>
          <a:ln w="9525">
            <a:noFill/>
            <a:miter lim="800000"/>
            <a:headEnd/>
            <a:tailEnd/>
          </a:ln>
        </p:spPr>
        <p:txBody>
          <a:bodyPr>
            <a:spAutoFit/>
          </a:bodyPr>
          <a:lstStyle/>
          <a:p>
            <a:r>
              <a:rPr lang="fr-FR" b="1">
                <a:latin typeface="Calibri" charset="0"/>
              </a:rPr>
              <a:t>Répartition par âge de la population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smtClean="0"/>
              <a:t>Quelques prévisions</a:t>
            </a:r>
          </a:p>
        </p:txBody>
      </p:sp>
      <p:pic>
        <p:nvPicPr>
          <p:cNvPr id="21507" name="Picture 2"/>
          <p:cNvPicPr>
            <a:picLocks noChangeAspect="1" noChangeArrowheads="1"/>
          </p:cNvPicPr>
          <p:nvPr/>
        </p:nvPicPr>
        <p:blipFill>
          <a:blip r:embed="rId3"/>
          <a:srcRect/>
          <a:stretch>
            <a:fillRect/>
          </a:stretch>
        </p:blipFill>
        <p:spPr bwMode="auto">
          <a:xfrm>
            <a:off x="714348" y="1752600"/>
            <a:ext cx="7848600" cy="438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501</TotalTime>
  <Words>1272</Words>
  <Application>Microsoft Macintosh PowerPoint</Application>
  <PresentationFormat>Affichage à l'écran (4:3)</PresentationFormat>
  <Paragraphs>219</Paragraphs>
  <Slides>29</Slides>
  <Notes>29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ＭＳ Ｐゴシック</vt:lpstr>
      <vt:lpstr>Calibri</vt:lpstr>
      <vt:lpstr>Fonderie</vt:lpstr>
      <vt:lpstr>LES PARISIENS</vt:lpstr>
      <vt:lpstr>Sommaire</vt:lpstr>
      <vt:lpstr>I. Présentation de la thématique concernant les parisiens </vt:lpstr>
      <vt:lpstr>Densité de population</vt:lpstr>
      <vt:lpstr>Densité de population</vt:lpstr>
      <vt:lpstr>Densité de population</vt:lpstr>
      <vt:lpstr>Répartition de la population parisienne</vt:lpstr>
      <vt:lpstr>Répartition de la population parisienne</vt:lpstr>
      <vt:lpstr>Quelques prévisions</vt:lpstr>
      <vt:lpstr>Quelques prévisions</vt:lpstr>
      <vt:lpstr>Qui sont les parisiens ?</vt:lpstr>
      <vt:lpstr>Intérêt  du segment</vt:lpstr>
      <vt:lpstr>Intérêt  du segment</vt:lpstr>
      <vt:lpstr>Accessibilité</vt:lpstr>
      <vt:lpstr>Comportement des parisiens</vt:lpstr>
      <vt:lpstr>Vie parisienne « Les parisiens consacrent une part croissante de leur revenu au logement (21%) »</vt:lpstr>
      <vt:lpstr>Vie parisienne Déplacements :  </vt:lpstr>
      <vt:lpstr>Vie parisienne vie nocturne</vt:lpstr>
      <vt:lpstr>Vie parisienne  Vie nocturne</vt:lpstr>
      <vt:lpstr>Vie parisienne Mode de vie</vt:lpstr>
      <vt:lpstr>Typologies des parisiennes « Le style Parisien »</vt:lpstr>
      <vt:lpstr>Typologies des parisiennes La parisienne bohème </vt:lpstr>
      <vt:lpstr>Bobo VS BCBG  </vt:lpstr>
      <vt:lpstr>Typologies des parisiennes  la parisienne BCBG</vt:lpstr>
      <vt:lpstr>Typologie des parisiens </vt:lpstr>
      <vt:lpstr>Do …</vt:lpstr>
      <vt:lpstr>… or Don’t</vt:lpstr>
      <vt:lpstr>Impact de la capitale</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PARISIENS</dc:title>
  <dc:creator>Claire fgd</dc:creator>
  <cp:lastModifiedBy>Leblond</cp:lastModifiedBy>
  <cp:revision>29</cp:revision>
  <dcterms:created xsi:type="dcterms:W3CDTF">2012-05-20T16:35:15Z</dcterms:created>
  <dcterms:modified xsi:type="dcterms:W3CDTF">2012-05-21T01:00:08Z</dcterms:modified>
</cp:coreProperties>
</file>