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325" r:id="rId5"/>
    <p:sldId id="326" r:id="rId6"/>
    <p:sldId id="260" r:id="rId7"/>
    <p:sldId id="282" r:id="rId8"/>
    <p:sldId id="294" r:id="rId9"/>
    <p:sldId id="295" r:id="rId10"/>
    <p:sldId id="296" r:id="rId11"/>
    <p:sldId id="297" r:id="rId12"/>
    <p:sldId id="324" r:id="rId13"/>
    <p:sldId id="293" r:id="rId14"/>
    <p:sldId id="258" r:id="rId15"/>
    <p:sldId id="287" r:id="rId16"/>
    <p:sldId id="288" r:id="rId17"/>
    <p:sldId id="289" r:id="rId18"/>
    <p:sldId id="290" r:id="rId19"/>
    <p:sldId id="291" r:id="rId20"/>
    <p:sldId id="283" r:id="rId21"/>
    <p:sldId id="264" r:id="rId22"/>
    <p:sldId id="273" r:id="rId23"/>
    <p:sldId id="274" r:id="rId24"/>
    <p:sldId id="275" r:id="rId25"/>
    <p:sldId id="276" r:id="rId26"/>
    <p:sldId id="277" r:id="rId27"/>
    <p:sldId id="286" r:id="rId28"/>
    <p:sldId id="278" r:id="rId29"/>
    <p:sldId id="285" r:id="rId30"/>
    <p:sldId id="279" r:id="rId31"/>
    <p:sldId id="280" r:id="rId32"/>
    <p:sldId id="281" r:id="rId33"/>
    <p:sldId id="284" r:id="rId34"/>
    <p:sldId id="271" r:id="rId35"/>
    <p:sldId id="272" r:id="rId36"/>
    <p:sldId id="268" r:id="rId37"/>
    <p:sldId id="269" r:id="rId38"/>
    <p:sldId id="270"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A33"/>
    <a:srgbClr val="FF3300"/>
    <a:srgbClr val="AD0772"/>
    <a:srgbClr val="FF6600"/>
    <a:srgbClr val="FDFFE7"/>
    <a:srgbClr val="F9FECE"/>
    <a:srgbClr val="FF9933"/>
    <a:srgbClr val="FABD44"/>
    <a:srgbClr val="FFFFCC"/>
    <a:srgbClr val="F96FC8"/>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15" autoAdjust="0"/>
  </p:normalViewPr>
  <p:slideViewPr>
    <p:cSldViewPr>
      <p:cViewPr>
        <p:scale>
          <a:sx n="60" d="100"/>
          <a:sy n="60" d="100"/>
        </p:scale>
        <p:origin x="-786" y="210"/>
      </p:cViewPr>
      <p:guideLst>
        <p:guide orient="horz" pos="2160"/>
        <p:guide pos="2880"/>
      </p:guideLst>
    </p:cSldViewPr>
  </p:slideViewPr>
  <p:outlineViewPr>
    <p:cViewPr>
      <p:scale>
        <a:sx n="33" d="100"/>
        <a:sy n="33" d="100"/>
      </p:scale>
      <p:origin x="0" y="924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60FE9B-531D-4B45-A26B-02821642213D}" type="doc">
      <dgm:prSet loTypeId="urn:microsoft.com/office/officeart/2005/8/layout/radial1" loCatId="cycle" qsTypeId="urn:microsoft.com/office/officeart/2005/8/quickstyle/simple5" qsCatId="simple" csTypeId="urn:microsoft.com/office/officeart/2005/8/colors/colorful3" csCatId="colorful" phldr="1"/>
      <dgm:spPr/>
      <dgm:t>
        <a:bodyPr/>
        <a:lstStyle/>
        <a:p>
          <a:endParaRPr lang="fr-FR"/>
        </a:p>
      </dgm:t>
    </dgm:pt>
    <dgm:pt modelId="{4CF6B6B9-EAF3-4B35-AE54-6CB57DF45AB4}">
      <dgm:prSet phldrT="[Texte]"/>
      <dgm:spPr>
        <a:solidFill>
          <a:srgbClr val="AD0772"/>
        </a:solidFill>
      </dgm:spPr>
      <dgm:t>
        <a:bodyPr/>
        <a:lstStyle/>
        <a:p>
          <a:r>
            <a:rPr lang="fr-FR" dirty="0" smtClean="0"/>
            <a:t>La famille</a:t>
          </a:r>
          <a:endParaRPr lang="fr-FR" dirty="0"/>
        </a:p>
      </dgm:t>
    </dgm:pt>
    <dgm:pt modelId="{FBA9FEBD-EEEC-4C85-96CD-BF77DBF873F7}" type="parTrans" cxnId="{15698C79-8D23-41B4-83F8-339DE3787B1A}">
      <dgm:prSet/>
      <dgm:spPr/>
      <dgm:t>
        <a:bodyPr/>
        <a:lstStyle/>
        <a:p>
          <a:endParaRPr lang="fr-FR"/>
        </a:p>
      </dgm:t>
    </dgm:pt>
    <dgm:pt modelId="{5A443361-9652-4BA0-81EC-0D9EDBB0EA1E}" type="sibTrans" cxnId="{15698C79-8D23-41B4-83F8-339DE3787B1A}">
      <dgm:prSet/>
      <dgm:spPr/>
      <dgm:t>
        <a:bodyPr/>
        <a:lstStyle/>
        <a:p>
          <a:endParaRPr lang="fr-FR"/>
        </a:p>
      </dgm:t>
    </dgm:pt>
    <dgm:pt modelId="{67224AEC-EF21-4667-AF22-9AA94466CA19}">
      <dgm:prSet phldrT="[Texte]"/>
      <dgm:spPr/>
      <dgm:t>
        <a:bodyPr/>
        <a:lstStyle/>
        <a:p>
          <a:r>
            <a:rPr lang="fr-FR" dirty="0" smtClean="0"/>
            <a:t>Accessibilité  (comment les toucher?)</a:t>
          </a:r>
          <a:endParaRPr lang="fr-FR" dirty="0"/>
        </a:p>
      </dgm:t>
    </dgm:pt>
    <dgm:pt modelId="{531FFEF6-C7CF-4FBA-8DBC-D5B08F357BB7}" type="parTrans" cxnId="{DBF17A0E-DF94-434C-AD0C-E94227B374F3}">
      <dgm:prSet/>
      <dgm:spPr/>
      <dgm:t>
        <a:bodyPr/>
        <a:lstStyle/>
        <a:p>
          <a:endParaRPr lang="fr-FR"/>
        </a:p>
      </dgm:t>
    </dgm:pt>
    <dgm:pt modelId="{94F99FF3-8A93-4AF8-898D-C93A5C1A970F}" type="sibTrans" cxnId="{DBF17A0E-DF94-434C-AD0C-E94227B374F3}">
      <dgm:prSet/>
      <dgm:spPr/>
      <dgm:t>
        <a:bodyPr/>
        <a:lstStyle/>
        <a:p>
          <a:endParaRPr lang="fr-FR"/>
        </a:p>
      </dgm:t>
    </dgm:pt>
    <dgm:pt modelId="{FC625115-0DA1-4A55-AE88-295D82295758}">
      <dgm:prSet phldrT="[Texte]"/>
      <dgm:spPr/>
      <dgm:t>
        <a:bodyPr/>
        <a:lstStyle/>
        <a:p>
          <a:r>
            <a:rPr lang="fr-FR" dirty="0" smtClean="0"/>
            <a:t>A quelles attentes et besoins répondre?</a:t>
          </a:r>
          <a:endParaRPr lang="fr-FR" dirty="0"/>
        </a:p>
      </dgm:t>
    </dgm:pt>
    <dgm:pt modelId="{79FECBF8-D4EF-4FC0-B52C-1AC5CCF3282C}" type="parTrans" cxnId="{F368CE4E-BEFA-4A3C-818F-C06A82B49B02}">
      <dgm:prSet/>
      <dgm:spPr/>
      <dgm:t>
        <a:bodyPr/>
        <a:lstStyle/>
        <a:p>
          <a:endParaRPr lang="fr-FR"/>
        </a:p>
      </dgm:t>
    </dgm:pt>
    <dgm:pt modelId="{ED87839E-9AF8-4799-939B-D5B2D232C25D}" type="sibTrans" cxnId="{F368CE4E-BEFA-4A3C-818F-C06A82B49B02}">
      <dgm:prSet/>
      <dgm:spPr/>
      <dgm:t>
        <a:bodyPr/>
        <a:lstStyle/>
        <a:p>
          <a:endParaRPr lang="fr-FR"/>
        </a:p>
      </dgm:t>
    </dgm:pt>
    <dgm:pt modelId="{D330517F-B89E-480F-BD88-4687D4A86EFE}">
      <dgm:prSet phldrT="[Texte]"/>
      <dgm:spPr/>
      <dgm:t>
        <a:bodyPr/>
        <a:lstStyle/>
        <a:p>
          <a:r>
            <a:rPr lang="fr-FR" dirty="0" smtClean="0"/>
            <a:t>Quels sont les comportements d’achat?</a:t>
          </a:r>
          <a:endParaRPr lang="fr-FR" dirty="0"/>
        </a:p>
      </dgm:t>
    </dgm:pt>
    <dgm:pt modelId="{3643FB33-612E-4A42-9F47-1E509C163BB2}" type="parTrans" cxnId="{1A03CDF5-1A37-4391-AA0F-E7101876708A}">
      <dgm:prSet/>
      <dgm:spPr/>
      <dgm:t>
        <a:bodyPr/>
        <a:lstStyle/>
        <a:p>
          <a:endParaRPr lang="fr-FR"/>
        </a:p>
      </dgm:t>
    </dgm:pt>
    <dgm:pt modelId="{2B1A2081-A8AF-44F0-9F88-A48632C1DC5F}" type="sibTrans" cxnId="{1A03CDF5-1A37-4391-AA0F-E7101876708A}">
      <dgm:prSet/>
      <dgm:spPr/>
      <dgm:t>
        <a:bodyPr/>
        <a:lstStyle/>
        <a:p>
          <a:endParaRPr lang="fr-FR"/>
        </a:p>
      </dgm:t>
    </dgm:pt>
    <dgm:pt modelId="{C5742553-359C-40BB-AE0C-68247C7CD81E}">
      <dgm:prSet phldrT="[Texte]"/>
      <dgm:spPr/>
      <dgm:t>
        <a:bodyPr/>
        <a:lstStyle/>
        <a:p>
          <a:r>
            <a:rPr lang="fr-FR" dirty="0" smtClean="0"/>
            <a:t>Segmentation?</a:t>
          </a:r>
          <a:endParaRPr lang="fr-FR" dirty="0"/>
        </a:p>
      </dgm:t>
    </dgm:pt>
    <dgm:pt modelId="{19CE639C-7FF8-452B-8A23-11E680F485AA}" type="parTrans" cxnId="{7E4D6772-A075-47A9-A911-197DC44536F3}">
      <dgm:prSet/>
      <dgm:spPr/>
      <dgm:t>
        <a:bodyPr/>
        <a:lstStyle/>
        <a:p>
          <a:endParaRPr lang="fr-FR"/>
        </a:p>
      </dgm:t>
    </dgm:pt>
    <dgm:pt modelId="{60A85D77-E2E7-4E77-B2C6-54EB2838A8E2}" type="sibTrans" cxnId="{7E4D6772-A075-47A9-A911-197DC44536F3}">
      <dgm:prSet/>
      <dgm:spPr/>
      <dgm:t>
        <a:bodyPr/>
        <a:lstStyle/>
        <a:p>
          <a:endParaRPr lang="fr-FR"/>
        </a:p>
      </dgm:t>
    </dgm:pt>
    <dgm:pt modelId="{4833A513-1AF9-43D4-8BF0-99D169CA0C9F}">
      <dgm:prSet/>
      <dgm:spPr/>
      <dgm:t>
        <a:bodyPr/>
        <a:lstStyle/>
        <a:p>
          <a:r>
            <a:rPr lang="fr-FR" dirty="0" smtClean="0"/>
            <a:t>Quels circuits de distribution?</a:t>
          </a:r>
          <a:endParaRPr lang="fr-FR" dirty="0"/>
        </a:p>
      </dgm:t>
    </dgm:pt>
    <dgm:pt modelId="{596F1BD2-D21D-40A5-BD1D-2314C29BBE0C}" type="parTrans" cxnId="{3DB9AB82-F1D9-435F-B229-D3B366BE797C}">
      <dgm:prSet/>
      <dgm:spPr/>
      <dgm:t>
        <a:bodyPr/>
        <a:lstStyle/>
        <a:p>
          <a:endParaRPr lang="fr-FR"/>
        </a:p>
      </dgm:t>
    </dgm:pt>
    <dgm:pt modelId="{2DBC3873-E178-4FFB-ABDA-40F7E3D5B2F8}" type="sibTrans" cxnId="{3DB9AB82-F1D9-435F-B229-D3B366BE797C}">
      <dgm:prSet/>
      <dgm:spPr/>
      <dgm:t>
        <a:bodyPr/>
        <a:lstStyle/>
        <a:p>
          <a:endParaRPr lang="fr-FR"/>
        </a:p>
      </dgm:t>
    </dgm:pt>
    <dgm:pt modelId="{ECD16309-DC80-462C-AE1B-EA98111935A9}">
      <dgm:prSet/>
      <dgm:spPr/>
      <dgm:t>
        <a:bodyPr/>
        <a:lstStyle/>
        <a:p>
          <a:r>
            <a:rPr lang="fr-FR" dirty="0" smtClean="0"/>
            <a:t>Comment communiquer?</a:t>
          </a:r>
          <a:endParaRPr lang="fr-FR" dirty="0"/>
        </a:p>
      </dgm:t>
    </dgm:pt>
    <dgm:pt modelId="{9192CBFF-B910-4826-BDE9-DA5B2A5D4550}" type="parTrans" cxnId="{AF5CC324-C469-4713-B8FC-B32B0D038CD9}">
      <dgm:prSet/>
      <dgm:spPr/>
      <dgm:t>
        <a:bodyPr/>
        <a:lstStyle/>
        <a:p>
          <a:endParaRPr lang="fr-FR"/>
        </a:p>
      </dgm:t>
    </dgm:pt>
    <dgm:pt modelId="{C8354964-6B75-4AF3-B868-00C1872AA282}" type="sibTrans" cxnId="{AF5CC324-C469-4713-B8FC-B32B0D038CD9}">
      <dgm:prSet/>
      <dgm:spPr/>
      <dgm:t>
        <a:bodyPr/>
        <a:lstStyle/>
        <a:p>
          <a:endParaRPr lang="fr-FR"/>
        </a:p>
      </dgm:t>
    </dgm:pt>
    <dgm:pt modelId="{94CA3440-73A5-41B9-AFED-2CDBBA74AAEF}">
      <dgm:prSet/>
      <dgm:spPr/>
      <dgm:t>
        <a:bodyPr/>
        <a:lstStyle/>
        <a:p>
          <a:r>
            <a:rPr lang="fr-FR" dirty="0" smtClean="0"/>
            <a:t>Comment fidéliser cette cible?</a:t>
          </a:r>
          <a:endParaRPr lang="fr-FR" dirty="0"/>
        </a:p>
      </dgm:t>
    </dgm:pt>
    <dgm:pt modelId="{5DF09BF1-DB8E-44DE-A5A6-DF430A99BF73}" type="parTrans" cxnId="{7FEB0641-990B-4ABE-97C1-9D4BDA4DA203}">
      <dgm:prSet/>
      <dgm:spPr/>
      <dgm:t>
        <a:bodyPr/>
        <a:lstStyle/>
        <a:p>
          <a:endParaRPr lang="fr-FR"/>
        </a:p>
      </dgm:t>
    </dgm:pt>
    <dgm:pt modelId="{87C77565-B59A-47FF-9278-2EEDC23F539B}" type="sibTrans" cxnId="{7FEB0641-990B-4ABE-97C1-9D4BDA4DA203}">
      <dgm:prSet/>
      <dgm:spPr/>
      <dgm:t>
        <a:bodyPr/>
        <a:lstStyle/>
        <a:p>
          <a:endParaRPr lang="fr-FR"/>
        </a:p>
      </dgm:t>
    </dgm:pt>
    <dgm:pt modelId="{A033346C-4AB7-4D31-BEFD-4AB8A0CFB970}">
      <dgm:prSet/>
      <dgm:spPr/>
      <dgm:t>
        <a:bodyPr/>
        <a:lstStyle/>
        <a:p>
          <a:r>
            <a:rPr lang="fr-FR" dirty="0" smtClean="0"/>
            <a:t>L’intérêt de toucher cette cible?</a:t>
          </a:r>
          <a:endParaRPr lang="fr-FR" dirty="0"/>
        </a:p>
      </dgm:t>
    </dgm:pt>
    <dgm:pt modelId="{234342AA-9199-4F44-BB3D-96176C6B89B1}" type="parTrans" cxnId="{FEBB4E65-F34B-49C1-8621-C70120F5C5B9}">
      <dgm:prSet/>
      <dgm:spPr/>
      <dgm:t>
        <a:bodyPr/>
        <a:lstStyle/>
        <a:p>
          <a:endParaRPr lang="fr-FR"/>
        </a:p>
      </dgm:t>
    </dgm:pt>
    <dgm:pt modelId="{A1E18FC3-A945-4FBC-B5D4-8F6D0010FDB5}" type="sibTrans" cxnId="{FEBB4E65-F34B-49C1-8621-C70120F5C5B9}">
      <dgm:prSet/>
      <dgm:spPr/>
      <dgm:t>
        <a:bodyPr/>
        <a:lstStyle/>
        <a:p>
          <a:endParaRPr lang="fr-FR"/>
        </a:p>
      </dgm:t>
    </dgm:pt>
    <dgm:pt modelId="{44D7FE32-1A78-40E0-AAA5-3E928D6FC752}" type="pres">
      <dgm:prSet presAssocID="{5A60FE9B-531D-4B45-A26B-02821642213D}" presName="cycle" presStyleCnt="0">
        <dgm:presLayoutVars>
          <dgm:chMax val="1"/>
          <dgm:dir/>
          <dgm:animLvl val="ctr"/>
          <dgm:resizeHandles val="exact"/>
        </dgm:presLayoutVars>
      </dgm:prSet>
      <dgm:spPr/>
      <dgm:t>
        <a:bodyPr/>
        <a:lstStyle/>
        <a:p>
          <a:endParaRPr lang="fr-FR"/>
        </a:p>
      </dgm:t>
    </dgm:pt>
    <dgm:pt modelId="{3C9E1684-6A3F-4ACD-A882-2B77704EA7C0}" type="pres">
      <dgm:prSet presAssocID="{4CF6B6B9-EAF3-4B35-AE54-6CB57DF45AB4}" presName="centerShape" presStyleLbl="node0" presStyleIdx="0" presStyleCnt="1"/>
      <dgm:spPr/>
      <dgm:t>
        <a:bodyPr/>
        <a:lstStyle/>
        <a:p>
          <a:endParaRPr lang="fr-FR"/>
        </a:p>
      </dgm:t>
    </dgm:pt>
    <dgm:pt modelId="{1D6AF1AE-FA60-410C-8511-C2E72B502845}" type="pres">
      <dgm:prSet presAssocID="{531FFEF6-C7CF-4FBA-8DBC-D5B08F357BB7}" presName="Name9" presStyleLbl="parChTrans1D2" presStyleIdx="0" presStyleCnt="8"/>
      <dgm:spPr/>
      <dgm:t>
        <a:bodyPr/>
        <a:lstStyle/>
        <a:p>
          <a:endParaRPr lang="fr-FR"/>
        </a:p>
      </dgm:t>
    </dgm:pt>
    <dgm:pt modelId="{E1391096-3837-4633-B9AC-FD6BCFB2FF3A}" type="pres">
      <dgm:prSet presAssocID="{531FFEF6-C7CF-4FBA-8DBC-D5B08F357BB7}" presName="connTx" presStyleLbl="parChTrans1D2" presStyleIdx="0" presStyleCnt="8"/>
      <dgm:spPr/>
      <dgm:t>
        <a:bodyPr/>
        <a:lstStyle/>
        <a:p>
          <a:endParaRPr lang="fr-FR"/>
        </a:p>
      </dgm:t>
    </dgm:pt>
    <dgm:pt modelId="{7253AD6D-F929-47DE-806C-3606D902DDD6}" type="pres">
      <dgm:prSet presAssocID="{67224AEC-EF21-4667-AF22-9AA94466CA19}" presName="node" presStyleLbl="node1" presStyleIdx="0" presStyleCnt="8">
        <dgm:presLayoutVars>
          <dgm:bulletEnabled val="1"/>
        </dgm:presLayoutVars>
      </dgm:prSet>
      <dgm:spPr/>
      <dgm:t>
        <a:bodyPr/>
        <a:lstStyle/>
        <a:p>
          <a:endParaRPr lang="fr-FR"/>
        </a:p>
      </dgm:t>
    </dgm:pt>
    <dgm:pt modelId="{6FA930A8-2EEB-4D8B-A468-F513934EC131}" type="pres">
      <dgm:prSet presAssocID="{79FECBF8-D4EF-4FC0-B52C-1AC5CCF3282C}" presName="Name9" presStyleLbl="parChTrans1D2" presStyleIdx="1" presStyleCnt="8"/>
      <dgm:spPr/>
      <dgm:t>
        <a:bodyPr/>
        <a:lstStyle/>
        <a:p>
          <a:endParaRPr lang="fr-FR"/>
        </a:p>
      </dgm:t>
    </dgm:pt>
    <dgm:pt modelId="{323DF973-9065-4920-86F1-29E5C6B19EB7}" type="pres">
      <dgm:prSet presAssocID="{79FECBF8-D4EF-4FC0-B52C-1AC5CCF3282C}" presName="connTx" presStyleLbl="parChTrans1D2" presStyleIdx="1" presStyleCnt="8"/>
      <dgm:spPr/>
      <dgm:t>
        <a:bodyPr/>
        <a:lstStyle/>
        <a:p>
          <a:endParaRPr lang="fr-FR"/>
        </a:p>
      </dgm:t>
    </dgm:pt>
    <dgm:pt modelId="{AB9AC279-D21B-4781-AE84-CF0970F357A9}" type="pres">
      <dgm:prSet presAssocID="{FC625115-0DA1-4A55-AE88-295D82295758}" presName="node" presStyleLbl="node1" presStyleIdx="1" presStyleCnt="8">
        <dgm:presLayoutVars>
          <dgm:bulletEnabled val="1"/>
        </dgm:presLayoutVars>
      </dgm:prSet>
      <dgm:spPr/>
      <dgm:t>
        <a:bodyPr/>
        <a:lstStyle/>
        <a:p>
          <a:endParaRPr lang="fr-FR"/>
        </a:p>
      </dgm:t>
    </dgm:pt>
    <dgm:pt modelId="{3248BA65-239C-468C-92F0-E978B78BAA28}" type="pres">
      <dgm:prSet presAssocID="{3643FB33-612E-4A42-9F47-1E509C163BB2}" presName="Name9" presStyleLbl="parChTrans1D2" presStyleIdx="2" presStyleCnt="8"/>
      <dgm:spPr/>
      <dgm:t>
        <a:bodyPr/>
        <a:lstStyle/>
        <a:p>
          <a:endParaRPr lang="fr-FR"/>
        </a:p>
      </dgm:t>
    </dgm:pt>
    <dgm:pt modelId="{8E446022-E572-4C2D-B9FD-007F19B00608}" type="pres">
      <dgm:prSet presAssocID="{3643FB33-612E-4A42-9F47-1E509C163BB2}" presName="connTx" presStyleLbl="parChTrans1D2" presStyleIdx="2" presStyleCnt="8"/>
      <dgm:spPr/>
      <dgm:t>
        <a:bodyPr/>
        <a:lstStyle/>
        <a:p>
          <a:endParaRPr lang="fr-FR"/>
        </a:p>
      </dgm:t>
    </dgm:pt>
    <dgm:pt modelId="{42840575-9657-4AA6-938E-B6055E8C4037}" type="pres">
      <dgm:prSet presAssocID="{D330517F-B89E-480F-BD88-4687D4A86EFE}" presName="node" presStyleLbl="node1" presStyleIdx="2" presStyleCnt="8">
        <dgm:presLayoutVars>
          <dgm:bulletEnabled val="1"/>
        </dgm:presLayoutVars>
      </dgm:prSet>
      <dgm:spPr/>
      <dgm:t>
        <a:bodyPr/>
        <a:lstStyle/>
        <a:p>
          <a:endParaRPr lang="fr-FR"/>
        </a:p>
      </dgm:t>
    </dgm:pt>
    <dgm:pt modelId="{E481E6CF-A4F2-4E87-A581-B1B5A463738C}" type="pres">
      <dgm:prSet presAssocID="{9192CBFF-B910-4826-BDE9-DA5B2A5D4550}" presName="Name9" presStyleLbl="parChTrans1D2" presStyleIdx="3" presStyleCnt="8"/>
      <dgm:spPr/>
      <dgm:t>
        <a:bodyPr/>
        <a:lstStyle/>
        <a:p>
          <a:endParaRPr lang="fr-FR"/>
        </a:p>
      </dgm:t>
    </dgm:pt>
    <dgm:pt modelId="{733A6723-019B-4637-92BE-CC5EEB166C68}" type="pres">
      <dgm:prSet presAssocID="{9192CBFF-B910-4826-BDE9-DA5B2A5D4550}" presName="connTx" presStyleLbl="parChTrans1D2" presStyleIdx="3" presStyleCnt="8"/>
      <dgm:spPr/>
      <dgm:t>
        <a:bodyPr/>
        <a:lstStyle/>
        <a:p>
          <a:endParaRPr lang="fr-FR"/>
        </a:p>
      </dgm:t>
    </dgm:pt>
    <dgm:pt modelId="{9541D4D6-D7EE-4E33-8C35-80C8911C0DE1}" type="pres">
      <dgm:prSet presAssocID="{ECD16309-DC80-462C-AE1B-EA98111935A9}" presName="node" presStyleLbl="node1" presStyleIdx="3" presStyleCnt="8">
        <dgm:presLayoutVars>
          <dgm:bulletEnabled val="1"/>
        </dgm:presLayoutVars>
      </dgm:prSet>
      <dgm:spPr/>
      <dgm:t>
        <a:bodyPr/>
        <a:lstStyle/>
        <a:p>
          <a:endParaRPr lang="fr-FR"/>
        </a:p>
      </dgm:t>
    </dgm:pt>
    <dgm:pt modelId="{0F1AD33F-84D6-4095-BC92-542B5D6A4F9B}" type="pres">
      <dgm:prSet presAssocID="{234342AA-9199-4F44-BB3D-96176C6B89B1}" presName="Name9" presStyleLbl="parChTrans1D2" presStyleIdx="4" presStyleCnt="8"/>
      <dgm:spPr/>
      <dgm:t>
        <a:bodyPr/>
        <a:lstStyle/>
        <a:p>
          <a:endParaRPr lang="fr-FR"/>
        </a:p>
      </dgm:t>
    </dgm:pt>
    <dgm:pt modelId="{294D9755-E0F5-4745-9C66-B79F2EE2CC48}" type="pres">
      <dgm:prSet presAssocID="{234342AA-9199-4F44-BB3D-96176C6B89B1}" presName="connTx" presStyleLbl="parChTrans1D2" presStyleIdx="4" presStyleCnt="8"/>
      <dgm:spPr/>
      <dgm:t>
        <a:bodyPr/>
        <a:lstStyle/>
        <a:p>
          <a:endParaRPr lang="fr-FR"/>
        </a:p>
      </dgm:t>
    </dgm:pt>
    <dgm:pt modelId="{F1371126-D2A2-495C-B996-DB77EB445948}" type="pres">
      <dgm:prSet presAssocID="{A033346C-4AB7-4D31-BEFD-4AB8A0CFB970}" presName="node" presStyleLbl="node1" presStyleIdx="4" presStyleCnt="8">
        <dgm:presLayoutVars>
          <dgm:bulletEnabled val="1"/>
        </dgm:presLayoutVars>
      </dgm:prSet>
      <dgm:spPr/>
      <dgm:t>
        <a:bodyPr/>
        <a:lstStyle/>
        <a:p>
          <a:endParaRPr lang="fr-FR"/>
        </a:p>
      </dgm:t>
    </dgm:pt>
    <dgm:pt modelId="{B04D1D32-C102-4A0C-8D85-286596050CC0}" type="pres">
      <dgm:prSet presAssocID="{5DF09BF1-DB8E-44DE-A5A6-DF430A99BF73}" presName="Name9" presStyleLbl="parChTrans1D2" presStyleIdx="5" presStyleCnt="8"/>
      <dgm:spPr/>
      <dgm:t>
        <a:bodyPr/>
        <a:lstStyle/>
        <a:p>
          <a:endParaRPr lang="fr-FR"/>
        </a:p>
      </dgm:t>
    </dgm:pt>
    <dgm:pt modelId="{321231D6-E410-4974-A896-69E54E5C6AC2}" type="pres">
      <dgm:prSet presAssocID="{5DF09BF1-DB8E-44DE-A5A6-DF430A99BF73}" presName="connTx" presStyleLbl="parChTrans1D2" presStyleIdx="5" presStyleCnt="8"/>
      <dgm:spPr/>
      <dgm:t>
        <a:bodyPr/>
        <a:lstStyle/>
        <a:p>
          <a:endParaRPr lang="fr-FR"/>
        </a:p>
      </dgm:t>
    </dgm:pt>
    <dgm:pt modelId="{DCBFA6C2-8817-4BFB-8AA2-7DD4BCAB2442}" type="pres">
      <dgm:prSet presAssocID="{94CA3440-73A5-41B9-AFED-2CDBBA74AAEF}" presName="node" presStyleLbl="node1" presStyleIdx="5" presStyleCnt="8">
        <dgm:presLayoutVars>
          <dgm:bulletEnabled val="1"/>
        </dgm:presLayoutVars>
      </dgm:prSet>
      <dgm:spPr/>
      <dgm:t>
        <a:bodyPr/>
        <a:lstStyle/>
        <a:p>
          <a:endParaRPr lang="fr-FR"/>
        </a:p>
      </dgm:t>
    </dgm:pt>
    <dgm:pt modelId="{0BB0D5A8-12FE-4623-8E24-D063726F32B1}" type="pres">
      <dgm:prSet presAssocID="{596F1BD2-D21D-40A5-BD1D-2314C29BBE0C}" presName="Name9" presStyleLbl="parChTrans1D2" presStyleIdx="6" presStyleCnt="8"/>
      <dgm:spPr/>
      <dgm:t>
        <a:bodyPr/>
        <a:lstStyle/>
        <a:p>
          <a:endParaRPr lang="fr-FR"/>
        </a:p>
      </dgm:t>
    </dgm:pt>
    <dgm:pt modelId="{1D98CF9D-9C5B-4EDA-835F-CE1B09C974F0}" type="pres">
      <dgm:prSet presAssocID="{596F1BD2-D21D-40A5-BD1D-2314C29BBE0C}" presName="connTx" presStyleLbl="parChTrans1D2" presStyleIdx="6" presStyleCnt="8"/>
      <dgm:spPr/>
      <dgm:t>
        <a:bodyPr/>
        <a:lstStyle/>
        <a:p>
          <a:endParaRPr lang="fr-FR"/>
        </a:p>
      </dgm:t>
    </dgm:pt>
    <dgm:pt modelId="{95F3C99C-CEA6-488F-AA3A-06CC0C17C6E6}" type="pres">
      <dgm:prSet presAssocID="{4833A513-1AF9-43D4-8BF0-99D169CA0C9F}" presName="node" presStyleLbl="node1" presStyleIdx="6" presStyleCnt="8">
        <dgm:presLayoutVars>
          <dgm:bulletEnabled val="1"/>
        </dgm:presLayoutVars>
      </dgm:prSet>
      <dgm:spPr/>
      <dgm:t>
        <a:bodyPr/>
        <a:lstStyle/>
        <a:p>
          <a:endParaRPr lang="fr-FR"/>
        </a:p>
      </dgm:t>
    </dgm:pt>
    <dgm:pt modelId="{472F4169-FAB0-44C0-9106-21E13A535B7F}" type="pres">
      <dgm:prSet presAssocID="{19CE639C-7FF8-452B-8A23-11E680F485AA}" presName="Name9" presStyleLbl="parChTrans1D2" presStyleIdx="7" presStyleCnt="8"/>
      <dgm:spPr/>
      <dgm:t>
        <a:bodyPr/>
        <a:lstStyle/>
        <a:p>
          <a:endParaRPr lang="fr-FR"/>
        </a:p>
      </dgm:t>
    </dgm:pt>
    <dgm:pt modelId="{1A30F420-F9ED-4527-B08B-A8B10552F805}" type="pres">
      <dgm:prSet presAssocID="{19CE639C-7FF8-452B-8A23-11E680F485AA}" presName="connTx" presStyleLbl="parChTrans1D2" presStyleIdx="7" presStyleCnt="8"/>
      <dgm:spPr/>
      <dgm:t>
        <a:bodyPr/>
        <a:lstStyle/>
        <a:p>
          <a:endParaRPr lang="fr-FR"/>
        </a:p>
      </dgm:t>
    </dgm:pt>
    <dgm:pt modelId="{2436D003-6E9E-44A5-BE87-893E404902D7}" type="pres">
      <dgm:prSet presAssocID="{C5742553-359C-40BB-AE0C-68247C7CD81E}" presName="node" presStyleLbl="node1" presStyleIdx="7" presStyleCnt="8" custRadScaleRad="100501" custRadScaleInc="6349">
        <dgm:presLayoutVars>
          <dgm:bulletEnabled val="1"/>
        </dgm:presLayoutVars>
      </dgm:prSet>
      <dgm:spPr/>
      <dgm:t>
        <a:bodyPr/>
        <a:lstStyle/>
        <a:p>
          <a:endParaRPr lang="fr-FR"/>
        </a:p>
      </dgm:t>
    </dgm:pt>
  </dgm:ptLst>
  <dgm:cxnLst>
    <dgm:cxn modelId="{6A47F618-631D-4464-921F-9917F3CB2403}" type="presOf" srcId="{79FECBF8-D4EF-4FC0-B52C-1AC5CCF3282C}" destId="{323DF973-9065-4920-86F1-29E5C6B19EB7}" srcOrd="1" destOrd="0" presId="urn:microsoft.com/office/officeart/2005/8/layout/radial1"/>
    <dgm:cxn modelId="{6A60A518-40AF-462E-8AED-FC96C4149C21}" type="presOf" srcId="{D330517F-B89E-480F-BD88-4687D4A86EFE}" destId="{42840575-9657-4AA6-938E-B6055E8C4037}" srcOrd="0" destOrd="0" presId="urn:microsoft.com/office/officeart/2005/8/layout/radial1"/>
    <dgm:cxn modelId="{3E0FFCF7-1271-4E2F-B843-C4FC8DE06B0C}" type="presOf" srcId="{A033346C-4AB7-4D31-BEFD-4AB8A0CFB970}" destId="{F1371126-D2A2-495C-B996-DB77EB445948}" srcOrd="0" destOrd="0" presId="urn:microsoft.com/office/officeart/2005/8/layout/radial1"/>
    <dgm:cxn modelId="{39C9A262-A548-4E76-AD13-1F619F9542CB}" type="presOf" srcId="{596F1BD2-D21D-40A5-BD1D-2314C29BBE0C}" destId="{0BB0D5A8-12FE-4623-8E24-D063726F32B1}" srcOrd="0" destOrd="0" presId="urn:microsoft.com/office/officeart/2005/8/layout/radial1"/>
    <dgm:cxn modelId="{5A9EDB12-89E1-4B2C-92B4-C2E4512E37A8}" type="presOf" srcId="{596F1BD2-D21D-40A5-BD1D-2314C29BBE0C}" destId="{1D98CF9D-9C5B-4EDA-835F-CE1B09C974F0}" srcOrd="1" destOrd="0" presId="urn:microsoft.com/office/officeart/2005/8/layout/radial1"/>
    <dgm:cxn modelId="{F550696B-B739-4761-9943-C5C590B3F978}" type="presOf" srcId="{234342AA-9199-4F44-BB3D-96176C6B89B1}" destId="{0F1AD33F-84D6-4095-BC92-542B5D6A4F9B}" srcOrd="0" destOrd="0" presId="urn:microsoft.com/office/officeart/2005/8/layout/radial1"/>
    <dgm:cxn modelId="{157B9075-6753-4E4B-A4FA-B0A7B7D928D4}" type="presOf" srcId="{94CA3440-73A5-41B9-AFED-2CDBBA74AAEF}" destId="{DCBFA6C2-8817-4BFB-8AA2-7DD4BCAB2442}" srcOrd="0" destOrd="0" presId="urn:microsoft.com/office/officeart/2005/8/layout/radial1"/>
    <dgm:cxn modelId="{E35B16F3-58F1-4A9D-8F42-9FF5EBB40781}" type="presOf" srcId="{5DF09BF1-DB8E-44DE-A5A6-DF430A99BF73}" destId="{B04D1D32-C102-4A0C-8D85-286596050CC0}" srcOrd="0" destOrd="0" presId="urn:microsoft.com/office/officeart/2005/8/layout/radial1"/>
    <dgm:cxn modelId="{AF5CC324-C469-4713-B8FC-B32B0D038CD9}" srcId="{4CF6B6B9-EAF3-4B35-AE54-6CB57DF45AB4}" destId="{ECD16309-DC80-462C-AE1B-EA98111935A9}" srcOrd="3" destOrd="0" parTransId="{9192CBFF-B910-4826-BDE9-DA5B2A5D4550}" sibTransId="{C8354964-6B75-4AF3-B868-00C1872AA282}"/>
    <dgm:cxn modelId="{53BA327A-E5C6-4861-8E81-F8D3A801E86B}" type="presOf" srcId="{4833A513-1AF9-43D4-8BF0-99D169CA0C9F}" destId="{95F3C99C-CEA6-488F-AA3A-06CC0C17C6E6}" srcOrd="0" destOrd="0" presId="urn:microsoft.com/office/officeart/2005/8/layout/radial1"/>
    <dgm:cxn modelId="{F368CE4E-BEFA-4A3C-818F-C06A82B49B02}" srcId="{4CF6B6B9-EAF3-4B35-AE54-6CB57DF45AB4}" destId="{FC625115-0DA1-4A55-AE88-295D82295758}" srcOrd="1" destOrd="0" parTransId="{79FECBF8-D4EF-4FC0-B52C-1AC5CCF3282C}" sibTransId="{ED87839E-9AF8-4799-939B-D5B2D232C25D}"/>
    <dgm:cxn modelId="{DBF17A0E-DF94-434C-AD0C-E94227B374F3}" srcId="{4CF6B6B9-EAF3-4B35-AE54-6CB57DF45AB4}" destId="{67224AEC-EF21-4667-AF22-9AA94466CA19}" srcOrd="0" destOrd="0" parTransId="{531FFEF6-C7CF-4FBA-8DBC-D5B08F357BB7}" sibTransId="{94F99FF3-8A93-4AF8-898D-C93A5C1A970F}"/>
    <dgm:cxn modelId="{1A03CDF5-1A37-4391-AA0F-E7101876708A}" srcId="{4CF6B6B9-EAF3-4B35-AE54-6CB57DF45AB4}" destId="{D330517F-B89E-480F-BD88-4687D4A86EFE}" srcOrd="2" destOrd="0" parTransId="{3643FB33-612E-4A42-9F47-1E509C163BB2}" sibTransId="{2B1A2081-A8AF-44F0-9F88-A48632C1DC5F}"/>
    <dgm:cxn modelId="{8772CDAF-1468-4558-A6EA-F03C9486AE86}" type="presOf" srcId="{5DF09BF1-DB8E-44DE-A5A6-DF430A99BF73}" destId="{321231D6-E410-4974-A896-69E54E5C6AC2}" srcOrd="1" destOrd="0" presId="urn:microsoft.com/office/officeart/2005/8/layout/radial1"/>
    <dgm:cxn modelId="{2F8A1CD0-8A9C-4D6E-8517-AA4DEE4DF2D2}" type="presOf" srcId="{3643FB33-612E-4A42-9F47-1E509C163BB2}" destId="{3248BA65-239C-468C-92F0-E978B78BAA28}" srcOrd="0" destOrd="0" presId="urn:microsoft.com/office/officeart/2005/8/layout/radial1"/>
    <dgm:cxn modelId="{F7C778BA-FDE7-4B90-8CC3-CC1BACFB18FC}" type="presOf" srcId="{9192CBFF-B910-4826-BDE9-DA5B2A5D4550}" destId="{E481E6CF-A4F2-4E87-A581-B1B5A463738C}" srcOrd="0" destOrd="0" presId="urn:microsoft.com/office/officeart/2005/8/layout/radial1"/>
    <dgm:cxn modelId="{F01E04C9-58C3-4AE6-9811-8BB13ED9B63B}" type="presOf" srcId="{19CE639C-7FF8-452B-8A23-11E680F485AA}" destId="{472F4169-FAB0-44C0-9106-21E13A535B7F}" srcOrd="0" destOrd="0" presId="urn:microsoft.com/office/officeart/2005/8/layout/radial1"/>
    <dgm:cxn modelId="{32089FA1-77F2-48DE-B6C5-5825B90A8778}" type="presOf" srcId="{5A60FE9B-531D-4B45-A26B-02821642213D}" destId="{44D7FE32-1A78-40E0-AAA5-3E928D6FC752}" srcOrd="0" destOrd="0" presId="urn:microsoft.com/office/officeart/2005/8/layout/radial1"/>
    <dgm:cxn modelId="{BBD71EE3-75B3-456A-A562-77C0BE437459}" type="presOf" srcId="{4CF6B6B9-EAF3-4B35-AE54-6CB57DF45AB4}" destId="{3C9E1684-6A3F-4ACD-A882-2B77704EA7C0}" srcOrd="0" destOrd="0" presId="urn:microsoft.com/office/officeart/2005/8/layout/radial1"/>
    <dgm:cxn modelId="{3DB9AB82-F1D9-435F-B229-D3B366BE797C}" srcId="{4CF6B6B9-EAF3-4B35-AE54-6CB57DF45AB4}" destId="{4833A513-1AF9-43D4-8BF0-99D169CA0C9F}" srcOrd="6" destOrd="0" parTransId="{596F1BD2-D21D-40A5-BD1D-2314C29BBE0C}" sibTransId="{2DBC3873-E178-4FFB-ABDA-40F7E3D5B2F8}"/>
    <dgm:cxn modelId="{FEBB4E65-F34B-49C1-8621-C70120F5C5B9}" srcId="{4CF6B6B9-EAF3-4B35-AE54-6CB57DF45AB4}" destId="{A033346C-4AB7-4D31-BEFD-4AB8A0CFB970}" srcOrd="4" destOrd="0" parTransId="{234342AA-9199-4F44-BB3D-96176C6B89B1}" sibTransId="{A1E18FC3-A945-4FBC-B5D4-8F6D0010FDB5}"/>
    <dgm:cxn modelId="{7E4D6772-A075-47A9-A911-197DC44536F3}" srcId="{4CF6B6B9-EAF3-4B35-AE54-6CB57DF45AB4}" destId="{C5742553-359C-40BB-AE0C-68247C7CD81E}" srcOrd="7" destOrd="0" parTransId="{19CE639C-7FF8-452B-8A23-11E680F485AA}" sibTransId="{60A85D77-E2E7-4E77-B2C6-54EB2838A8E2}"/>
    <dgm:cxn modelId="{E8CFB587-75C5-4035-A2FF-A861A763785C}" type="presOf" srcId="{C5742553-359C-40BB-AE0C-68247C7CD81E}" destId="{2436D003-6E9E-44A5-BE87-893E404902D7}" srcOrd="0" destOrd="0" presId="urn:microsoft.com/office/officeart/2005/8/layout/radial1"/>
    <dgm:cxn modelId="{10FE5E88-A365-42DA-A9E4-6DBC8868D74E}" type="presOf" srcId="{67224AEC-EF21-4667-AF22-9AA94466CA19}" destId="{7253AD6D-F929-47DE-806C-3606D902DDD6}" srcOrd="0" destOrd="0" presId="urn:microsoft.com/office/officeart/2005/8/layout/radial1"/>
    <dgm:cxn modelId="{7FEB0641-990B-4ABE-97C1-9D4BDA4DA203}" srcId="{4CF6B6B9-EAF3-4B35-AE54-6CB57DF45AB4}" destId="{94CA3440-73A5-41B9-AFED-2CDBBA74AAEF}" srcOrd="5" destOrd="0" parTransId="{5DF09BF1-DB8E-44DE-A5A6-DF430A99BF73}" sibTransId="{87C77565-B59A-47FF-9278-2EEDC23F539B}"/>
    <dgm:cxn modelId="{1B87A21F-05E2-4A4D-AB41-F6EC33DB82DA}" type="presOf" srcId="{234342AA-9199-4F44-BB3D-96176C6B89B1}" destId="{294D9755-E0F5-4745-9C66-B79F2EE2CC48}" srcOrd="1" destOrd="0" presId="urn:microsoft.com/office/officeart/2005/8/layout/radial1"/>
    <dgm:cxn modelId="{935388DA-A19D-43FB-869E-AE8E81C89EBC}" type="presOf" srcId="{531FFEF6-C7CF-4FBA-8DBC-D5B08F357BB7}" destId="{1D6AF1AE-FA60-410C-8511-C2E72B502845}" srcOrd="0" destOrd="0" presId="urn:microsoft.com/office/officeart/2005/8/layout/radial1"/>
    <dgm:cxn modelId="{E42B0E47-3D3B-44F1-8FEA-AC90BF8E9D0F}" type="presOf" srcId="{9192CBFF-B910-4826-BDE9-DA5B2A5D4550}" destId="{733A6723-019B-4637-92BE-CC5EEB166C68}" srcOrd="1" destOrd="0" presId="urn:microsoft.com/office/officeart/2005/8/layout/radial1"/>
    <dgm:cxn modelId="{D7EE2FDC-1DE4-4C8B-A7D9-BF1754A79192}" type="presOf" srcId="{19CE639C-7FF8-452B-8A23-11E680F485AA}" destId="{1A30F420-F9ED-4527-B08B-A8B10552F805}" srcOrd="1" destOrd="0" presId="urn:microsoft.com/office/officeart/2005/8/layout/radial1"/>
    <dgm:cxn modelId="{15698C79-8D23-41B4-83F8-339DE3787B1A}" srcId="{5A60FE9B-531D-4B45-A26B-02821642213D}" destId="{4CF6B6B9-EAF3-4B35-AE54-6CB57DF45AB4}" srcOrd="0" destOrd="0" parTransId="{FBA9FEBD-EEEC-4C85-96CD-BF77DBF873F7}" sibTransId="{5A443361-9652-4BA0-81EC-0D9EDBB0EA1E}"/>
    <dgm:cxn modelId="{081E8824-E8B0-4B7B-A15E-7F9779C477F2}" type="presOf" srcId="{79FECBF8-D4EF-4FC0-B52C-1AC5CCF3282C}" destId="{6FA930A8-2EEB-4D8B-A468-F513934EC131}" srcOrd="0" destOrd="0" presId="urn:microsoft.com/office/officeart/2005/8/layout/radial1"/>
    <dgm:cxn modelId="{D7CC3D9A-81B5-412F-A8C1-3C7DFE3AE76C}" type="presOf" srcId="{FC625115-0DA1-4A55-AE88-295D82295758}" destId="{AB9AC279-D21B-4781-AE84-CF0970F357A9}" srcOrd="0" destOrd="0" presId="urn:microsoft.com/office/officeart/2005/8/layout/radial1"/>
    <dgm:cxn modelId="{6E4B0CB6-1433-4F6B-9028-E66B916B9AD0}" type="presOf" srcId="{ECD16309-DC80-462C-AE1B-EA98111935A9}" destId="{9541D4D6-D7EE-4E33-8C35-80C8911C0DE1}" srcOrd="0" destOrd="0" presId="urn:microsoft.com/office/officeart/2005/8/layout/radial1"/>
    <dgm:cxn modelId="{9CB87D97-9B36-43FB-9606-3B03D79DF382}" type="presOf" srcId="{3643FB33-612E-4A42-9F47-1E509C163BB2}" destId="{8E446022-E572-4C2D-B9FD-007F19B00608}" srcOrd="1" destOrd="0" presId="urn:microsoft.com/office/officeart/2005/8/layout/radial1"/>
    <dgm:cxn modelId="{D4064457-BA50-439C-BA5D-D800BB25AC79}" type="presOf" srcId="{531FFEF6-C7CF-4FBA-8DBC-D5B08F357BB7}" destId="{E1391096-3837-4633-B9AC-FD6BCFB2FF3A}" srcOrd="1" destOrd="0" presId="urn:microsoft.com/office/officeart/2005/8/layout/radial1"/>
    <dgm:cxn modelId="{DF51B48B-6682-4099-92E4-970053D72ED0}" type="presParOf" srcId="{44D7FE32-1A78-40E0-AAA5-3E928D6FC752}" destId="{3C9E1684-6A3F-4ACD-A882-2B77704EA7C0}" srcOrd="0" destOrd="0" presId="urn:microsoft.com/office/officeart/2005/8/layout/radial1"/>
    <dgm:cxn modelId="{96DD015C-D14E-4015-A8FE-0517C7DE670A}" type="presParOf" srcId="{44D7FE32-1A78-40E0-AAA5-3E928D6FC752}" destId="{1D6AF1AE-FA60-410C-8511-C2E72B502845}" srcOrd="1" destOrd="0" presId="urn:microsoft.com/office/officeart/2005/8/layout/radial1"/>
    <dgm:cxn modelId="{DC9718C8-5991-44A6-9868-D2F2079D82DB}" type="presParOf" srcId="{1D6AF1AE-FA60-410C-8511-C2E72B502845}" destId="{E1391096-3837-4633-B9AC-FD6BCFB2FF3A}" srcOrd="0" destOrd="0" presId="urn:microsoft.com/office/officeart/2005/8/layout/radial1"/>
    <dgm:cxn modelId="{9E5D2847-E174-4795-8D5C-24EF15BD1B47}" type="presParOf" srcId="{44D7FE32-1A78-40E0-AAA5-3E928D6FC752}" destId="{7253AD6D-F929-47DE-806C-3606D902DDD6}" srcOrd="2" destOrd="0" presId="urn:microsoft.com/office/officeart/2005/8/layout/radial1"/>
    <dgm:cxn modelId="{3011259D-E6E2-4B4C-A09B-E7D36944B10B}" type="presParOf" srcId="{44D7FE32-1A78-40E0-AAA5-3E928D6FC752}" destId="{6FA930A8-2EEB-4D8B-A468-F513934EC131}" srcOrd="3" destOrd="0" presId="urn:microsoft.com/office/officeart/2005/8/layout/radial1"/>
    <dgm:cxn modelId="{CB81ECB5-CCA4-4EF3-A103-862CFB64DA9F}" type="presParOf" srcId="{6FA930A8-2EEB-4D8B-A468-F513934EC131}" destId="{323DF973-9065-4920-86F1-29E5C6B19EB7}" srcOrd="0" destOrd="0" presId="urn:microsoft.com/office/officeart/2005/8/layout/radial1"/>
    <dgm:cxn modelId="{41A05DF9-9C3A-4317-9457-D2C47E7CC264}" type="presParOf" srcId="{44D7FE32-1A78-40E0-AAA5-3E928D6FC752}" destId="{AB9AC279-D21B-4781-AE84-CF0970F357A9}" srcOrd="4" destOrd="0" presId="urn:microsoft.com/office/officeart/2005/8/layout/radial1"/>
    <dgm:cxn modelId="{A7918CB9-B65A-470D-A5DD-70EDDD4F248B}" type="presParOf" srcId="{44D7FE32-1A78-40E0-AAA5-3E928D6FC752}" destId="{3248BA65-239C-468C-92F0-E978B78BAA28}" srcOrd="5" destOrd="0" presId="urn:microsoft.com/office/officeart/2005/8/layout/radial1"/>
    <dgm:cxn modelId="{9D372BD1-12EE-4962-A443-5D7AE3EBD18E}" type="presParOf" srcId="{3248BA65-239C-468C-92F0-E978B78BAA28}" destId="{8E446022-E572-4C2D-B9FD-007F19B00608}" srcOrd="0" destOrd="0" presId="urn:microsoft.com/office/officeart/2005/8/layout/radial1"/>
    <dgm:cxn modelId="{46E0F407-C0CE-4DAC-A62A-607B4303C294}" type="presParOf" srcId="{44D7FE32-1A78-40E0-AAA5-3E928D6FC752}" destId="{42840575-9657-4AA6-938E-B6055E8C4037}" srcOrd="6" destOrd="0" presId="urn:microsoft.com/office/officeart/2005/8/layout/radial1"/>
    <dgm:cxn modelId="{24C11D31-C756-4DEE-9CF6-44FBB205BB7E}" type="presParOf" srcId="{44D7FE32-1A78-40E0-AAA5-3E928D6FC752}" destId="{E481E6CF-A4F2-4E87-A581-B1B5A463738C}" srcOrd="7" destOrd="0" presId="urn:microsoft.com/office/officeart/2005/8/layout/radial1"/>
    <dgm:cxn modelId="{BE776506-E532-43A1-B990-E20A9978E5DE}" type="presParOf" srcId="{E481E6CF-A4F2-4E87-A581-B1B5A463738C}" destId="{733A6723-019B-4637-92BE-CC5EEB166C68}" srcOrd="0" destOrd="0" presId="urn:microsoft.com/office/officeart/2005/8/layout/radial1"/>
    <dgm:cxn modelId="{64A2E489-80DA-425C-956A-435266666FAD}" type="presParOf" srcId="{44D7FE32-1A78-40E0-AAA5-3E928D6FC752}" destId="{9541D4D6-D7EE-4E33-8C35-80C8911C0DE1}" srcOrd="8" destOrd="0" presId="urn:microsoft.com/office/officeart/2005/8/layout/radial1"/>
    <dgm:cxn modelId="{A0D32B85-D89A-405C-A744-B5CBBA39F667}" type="presParOf" srcId="{44D7FE32-1A78-40E0-AAA5-3E928D6FC752}" destId="{0F1AD33F-84D6-4095-BC92-542B5D6A4F9B}" srcOrd="9" destOrd="0" presId="urn:microsoft.com/office/officeart/2005/8/layout/radial1"/>
    <dgm:cxn modelId="{7689D111-6B7B-4DB0-A67C-5617B6EEA56C}" type="presParOf" srcId="{0F1AD33F-84D6-4095-BC92-542B5D6A4F9B}" destId="{294D9755-E0F5-4745-9C66-B79F2EE2CC48}" srcOrd="0" destOrd="0" presId="urn:microsoft.com/office/officeart/2005/8/layout/radial1"/>
    <dgm:cxn modelId="{1721353A-6086-497C-AB30-01ADA45482D7}" type="presParOf" srcId="{44D7FE32-1A78-40E0-AAA5-3E928D6FC752}" destId="{F1371126-D2A2-495C-B996-DB77EB445948}" srcOrd="10" destOrd="0" presId="urn:microsoft.com/office/officeart/2005/8/layout/radial1"/>
    <dgm:cxn modelId="{A99282FD-6989-4C29-BFFA-567CD624BDC3}" type="presParOf" srcId="{44D7FE32-1A78-40E0-AAA5-3E928D6FC752}" destId="{B04D1D32-C102-4A0C-8D85-286596050CC0}" srcOrd="11" destOrd="0" presId="urn:microsoft.com/office/officeart/2005/8/layout/radial1"/>
    <dgm:cxn modelId="{E1530532-21D6-4C3F-8E30-ABF540317C94}" type="presParOf" srcId="{B04D1D32-C102-4A0C-8D85-286596050CC0}" destId="{321231D6-E410-4974-A896-69E54E5C6AC2}" srcOrd="0" destOrd="0" presId="urn:microsoft.com/office/officeart/2005/8/layout/radial1"/>
    <dgm:cxn modelId="{9DD2A279-ADD2-4BF0-8D44-4DEA29668C89}" type="presParOf" srcId="{44D7FE32-1A78-40E0-AAA5-3E928D6FC752}" destId="{DCBFA6C2-8817-4BFB-8AA2-7DD4BCAB2442}" srcOrd="12" destOrd="0" presId="urn:microsoft.com/office/officeart/2005/8/layout/radial1"/>
    <dgm:cxn modelId="{167C5194-9BA0-45C5-8D30-101B5A607BE6}" type="presParOf" srcId="{44D7FE32-1A78-40E0-AAA5-3E928D6FC752}" destId="{0BB0D5A8-12FE-4623-8E24-D063726F32B1}" srcOrd="13" destOrd="0" presId="urn:microsoft.com/office/officeart/2005/8/layout/radial1"/>
    <dgm:cxn modelId="{A72DDCF5-9431-45D4-9035-8D76123B11CB}" type="presParOf" srcId="{0BB0D5A8-12FE-4623-8E24-D063726F32B1}" destId="{1D98CF9D-9C5B-4EDA-835F-CE1B09C974F0}" srcOrd="0" destOrd="0" presId="urn:microsoft.com/office/officeart/2005/8/layout/radial1"/>
    <dgm:cxn modelId="{917E0590-4298-47B8-9F9A-4BFDCC5AD425}" type="presParOf" srcId="{44D7FE32-1A78-40E0-AAA5-3E928D6FC752}" destId="{95F3C99C-CEA6-488F-AA3A-06CC0C17C6E6}" srcOrd="14" destOrd="0" presId="urn:microsoft.com/office/officeart/2005/8/layout/radial1"/>
    <dgm:cxn modelId="{A6D730AA-C5C8-404A-859B-B28BFAB0DD48}" type="presParOf" srcId="{44D7FE32-1A78-40E0-AAA5-3E928D6FC752}" destId="{472F4169-FAB0-44C0-9106-21E13A535B7F}" srcOrd="15" destOrd="0" presId="urn:microsoft.com/office/officeart/2005/8/layout/radial1"/>
    <dgm:cxn modelId="{C4DE3E80-3D62-4F9B-B550-E53F8F2857CC}" type="presParOf" srcId="{472F4169-FAB0-44C0-9106-21E13A535B7F}" destId="{1A30F420-F9ED-4527-B08B-A8B10552F805}" srcOrd="0" destOrd="0" presId="urn:microsoft.com/office/officeart/2005/8/layout/radial1"/>
    <dgm:cxn modelId="{052A778C-A2A0-4C0F-A952-F0548C9002AF}" type="presParOf" srcId="{44D7FE32-1A78-40E0-AAA5-3E928D6FC752}" destId="{2436D003-6E9E-44A5-BE87-893E404902D7}" srcOrd="16"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9E1684-6A3F-4ACD-A882-2B77704EA7C0}">
      <dsp:nvSpPr>
        <dsp:cNvPr id="0" name=""/>
        <dsp:cNvSpPr/>
      </dsp:nvSpPr>
      <dsp:spPr>
        <a:xfrm>
          <a:off x="2586632" y="1570632"/>
          <a:ext cx="922734" cy="922734"/>
        </a:xfrm>
        <a:prstGeom prst="ellipse">
          <a:avLst/>
        </a:prstGeom>
        <a:solidFill>
          <a:srgbClr val="AD077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La famille</a:t>
          </a:r>
          <a:endParaRPr lang="fr-FR" sz="1800" kern="1200" dirty="0"/>
        </a:p>
      </dsp:txBody>
      <dsp:txXfrm>
        <a:off x="2586632" y="1570632"/>
        <a:ext cx="922734" cy="922734"/>
      </dsp:txXfrm>
    </dsp:sp>
    <dsp:sp modelId="{1D6AF1AE-FA60-410C-8511-C2E72B502845}">
      <dsp:nvSpPr>
        <dsp:cNvPr id="0" name=""/>
        <dsp:cNvSpPr/>
      </dsp:nvSpPr>
      <dsp:spPr>
        <a:xfrm rot="16200000">
          <a:off x="2725176" y="1234186"/>
          <a:ext cx="645646" cy="27246"/>
        </a:xfrm>
        <a:custGeom>
          <a:avLst/>
          <a:gdLst/>
          <a:ahLst/>
          <a:cxnLst/>
          <a:rect l="0" t="0" r="0" b="0"/>
          <a:pathLst>
            <a:path>
              <a:moveTo>
                <a:pt x="0" y="13623"/>
              </a:moveTo>
              <a:lnTo>
                <a:pt x="645646" y="136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6200000">
        <a:off x="3031858" y="1231668"/>
        <a:ext cx="32282" cy="32282"/>
      </dsp:txXfrm>
    </dsp:sp>
    <dsp:sp modelId="{7253AD6D-F929-47DE-806C-3606D902DDD6}">
      <dsp:nvSpPr>
        <dsp:cNvPr id="0" name=""/>
        <dsp:cNvSpPr/>
      </dsp:nvSpPr>
      <dsp:spPr>
        <a:xfrm>
          <a:off x="2586632" y="2251"/>
          <a:ext cx="922734" cy="92273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fr-FR" sz="700" kern="1200" dirty="0" smtClean="0"/>
            <a:t>Accessibilité  (comment les toucher?)</a:t>
          </a:r>
          <a:endParaRPr lang="fr-FR" sz="700" kern="1200" dirty="0"/>
        </a:p>
      </dsp:txBody>
      <dsp:txXfrm>
        <a:off x="2586632" y="2251"/>
        <a:ext cx="922734" cy="922734"/>
      </dsp:txXfrm>
    </dsp:sp>
    <dsp:sp modelId="{6FA930A8-2EEB-4D8B-A468-F513934EC131}">
      <dsp:nvSpPr>
        <dsp:cNvPr id="0" name=""/>
        <dsp:cNvSpPr/>
      </dsp:nvSpPr>
      <dsp:spPr>
        <a:xfrm rot="18900000">
          <a:off x="3279683" y="1463870"/>
          <a:ext cx="645646" cy="27246"/>
        </a:xfrm>
        <a:custGeom>
          <a:avLst/>
          <a:gdLst/>
          <a:ahLst/>
          <a:cxnLst/>
          <a:rect l="0" t="0" r="0" b="0"/>
          <a:pathLst>
            <a:path>
              <a:moveTo>
                <a:pt x="0" y="13623"/>
              </a:moveTo>
              <a:lnTo>
                <a:pt x="645646" y="136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8900000">
        <a:off x="3586365" y="1461352"/>
        <a:ext cx="32282" cy="32282"/>
      </dsp:txXfrm>
    </dsp:sp>
    <dsp:sp modelId="{AB9AC279-D21B-4781-AE84-CF0970F357A9}">
      <dsp:nvSpPr>
        <dsp:cNvPr id="0" name=""/>
        <dsp:cNvSpPr/>
      </dsp:nvSpPr>
      <dsp:spPr>
        <a:xfrm>
          <a:off x="3695645" y="461620"/>
          <a:ext cx="922734" cy="922734"/>
        </a:xfrm>
        <a:prstGeom prst="ellipse">
          <a:avLst/>
        </a:prstGeom>
        <a:gradFill rotWithShape="0">
          <a:gsLst>
            <a:gs pos="0">
              <a:schemeClr val="accent3">
                <a:hueOff val="227728"/>
                <a:satOff val="849"/>
                <a:lumOff val="0"/>
                <a:alphaOff val="0"/>
                <a:shade val="51000"/>
                <a:satMod val="130000"/>
              </a:schemeClr>
            </a:gs>
            <a:gs pos="80000">
              <a:schemeClr val="accent3">
                <a:hueOff val="227728"/>
                <a:satOff val="849"/>
                <a:lumOff val="0"/>
                <a:alphaOff val="0"/>
                <a:shade val="93000"/>
                <a:satMod val="130000"/>
              </a:schemeClr>
            </a:gs>
            <a:gs pos="100000">
              <a:schemeClr val="accent3">
                <a:hueOff val="227728"/>
                <a:satOff val="849"/>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fr-FR" sz="700" kern="1200" dirty="0" smtClean="0"/>
            <a:t>A quelles attentes et besoins répondre?</a:t>
          </a:r>
          <a:endParaRPr lang="fr-FR" sz="700" kern="1200" dirty="0"/>
        </a:p>
      </dsp:txBody>
      <dsp:txXfrm>
        <a:off x="3695645" y="461620"/>
        <a:ext cx="922734" cy="922734"/>
      </dsp:txXfrm>
    </dsp:sp>
    <dsp:sp modelId="{3248BA65-239C-468C-92F0-E978B78BAA28}">
      <dsp:nvSpPr>
        <dsp:cNvPr id="0" name=""/>
        <dsp:cNvSpPr/>
      </dsp:nvSpPr>
      <dsp:spPr>
        <a:xfrm>
          <a:off x="3509367" y="2018376"/>
          <a:ext cx="645646" cy="27246"/>
        </a:xfrm>
        <a:custGeom>
          <a:avLst/>
          <a:gdLst/>
          <a:ahLst/>
          <a:cxnLst/>
          <a:rect l="0" t="0" r="0" b="0"/>
          <a:pathLst>
            <a:path>
              <a:moveTo>
                <a:pt x="0" y="13623"/>
              </a:moveTo>
              <a:lnTo>
                <a:pt x="645646" y="136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816049" y="2015858"/>
        <a:ext cx="32282" cy="32282"/>
      </dsp:txXfrm>
    </dsp:sp>
    <dsp:sp modelId="{42840575-9657-4AA6-938E-B6055E8C4037}">
      <dsp:nvSpPr>
        <dsp:cNvPr id="0" name=""/>
        <dsp:cNvSpPr/>
      </dsp:nvSpPr>
      <dsp:spPr>
        <a:xfrm>
          <a:off x="4155013" y="1570632"/>
          <a:ext cx="922734" cy="922734"/>
        </a:xfrm>
        <a:prstGeom prst="ellipse">
          <a:avLst/>
        </a:prstGeom>
        <a:gradFill rotWithShape="0">
          <a:gsLst>
            <a:gs pos="0">
              <a:schemeClr val="accent3">
                <a:hueOff val="455456"/>
                <a:satOff val="1697"/>
                <a:lumOff val="0"/>
                <a:alphaOff val="0"/>
                <a:shade val="51000"/>
                <a:satMod val="130000"/>
              </a:schemeClr>
            </a:gs>
            <a:gs pos="80000">
              <a:schemeClr val="accent3">
                <a:hueOff val="455456"/>
                <a:satOff val="1697"/>
                <a:lumOff val="0"/>
                <a:alphaOff val="0"/>
                <a:shade val="93000"/>
                <a:satMod val="130000"/>
              </a:schemeClr>
            </a:gs>
            <a:gs pos="100000">
              <a:schemeClr val="accent3">
                <a:hueOff val="455456"/>
                <a:satOff val="1697"/>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fr-FR" sz="700" kern="1200" dirty="0" smtClean="0"/>
            <a:t>Quels sont les comportements d’achat?</a:t>
          </a:r>
          <a:endParaRPr lang="fr-FR" sz="700" kern="1200" dirty="0"/>
        </a:p>
      </dsp:txBody>
      <dsp:txXfrm>
        <a:off x="4155013" y="1570632"/>
        <a:ext cx="922734" cy="922734"/>
      </dsp:txXfrm>
    </dsp:sp>
    <dsp:sp modelId="{E481E6CF-A4F2-4E87-A581-B1B5A463738C}">
      <dsp:nvSpPr>
        <dsp:cNvPr id="0" name=""/>
        <dsp:cNvSpPr/>
      </dsp:nvSpPr>
      <dsp:spPr>
        <a:xfrm rot="2700000">
          <a:off x="3279683" y="2572883"/>
          <a:ext cx="645646" cy="27246"/>
        </a:xfrm>
        <a:custGeom>
          <a:avLst/>
          <a:gdLst/>
          <a:ahLst/>
          <a:cxnLst/>
          <a:rect l="0" t="0" r="0" b="0"/>
          <a:pathLst>
            <a:path>
              <a:moveTo>
                <a:pt x="0" y="13623"/>
              </a:moveTo>
              <a:lnTo>
                <a:pt x="645646" y="136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2700000">
        <a:off x="3586365" y="2570365"/>
        <a:ext cx="32282" cy="32282"/>
      </dsp:txXfrm>
    </dsp:sp>
    <dsp:sp modelId="{9541D4D6-D7EE-4E33-8C35-80C8911C0DE1}">
      <dsp:nvSpPr>
        <dsp:cNvPr id="0" name=""/>
        <dsp:cNvSpPr/>
      </dsp:nvSpPr>
      <dsp:spPr>
        <a:xfrm>
          <a:off x="3695645" y="2679645"/>
          <a:ext cx="922734" cy="922734"/>
        </a:xfrm>
        <a:prstGeom prst="ellipse">
          <a:avLst/>
        </a:prstGeom>
        <a:gradFill rotWithShape="0">
          <a:gsLst>
            <a:gs pos="0">
              <a:schemeClr val="accent3">
                <a:hueOff val="683184"/>
                <a:satOff val="2546"/>
                <a:lumOff val="0"/>
                <a:alphaOff val="0"/>
                <a:shade val="51000"/>
                <a:satMod val="130000"/>
              </a:schemeClr>
            </a:gs>
            <a:gs pos="80000">
              <a:schemeClr val="accent3">
                <a:hueOff val="683184"/>
                <a:satOff val="2546"/>
                <a:lumOff val="0"/>
                <a:alphaOff val="0"/>
                <a:shade val="93000"/>
                <a:satMod val="130000"/>
              </a:schemeClr>
            </a:gs>
            <a:gs pos="100000">
              <a:schemeClr val="accent3">
                <a:hueOff val="683184"/>
                <a:satOff val="2546"/>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fr-FR" sz="700" kern="1200" dirty="0" smtClean="0"/>
            <a:t>Comment communiquer?</a:t>
          </a:r>
          <a:endParaRPr lang="fr-FR" sz="700" kern="1200" dirty="0"/>
        </a:p>
      </dsp:txBody>
      <dsp:txXfrm>
        <a:off x="3695645" y="2679645"/>
        <a:ext cx="922734" cy="922734"/>
      </dsp:txXfrm>
    </dsp:sp>
    <dsp:sp modelId="{0F1AD33F-84D6-4095-BC92-542B5D6A4F9B}">
      <dsp:nvSpPr>
        <dsp:cNvPr id="0" name=""/>
        <dsp:cNvSpPr/>
      </dsp:nvSpPr>
      <dsp:spPr>
        <a:xfrm rot="5400000">
          <a:off x="2725176" y="2802567"/>
          <a:ext cx="645646" cy="27246"/>
        </a:xfrm>
        <a:custGeom>
          <a:avLst/>
          <a:gdLst/>
          <a:ahLst/>
          <a:cxnLst/>
          <a:rect l="0" t="0" r="0" b="0"/>
          <a:pathLst>
            <a:path>
              <a:moveTo>
                <a:pt x="0" y="13623"/>
              </a:moveTo>
              <a:lnTo>
                <a:pt x="645646" y="136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5400000">
        <a:off x="3031858" y="2800049"/>
        <a:ext cx="32282" cy="32282"/>
      </dsp:txXfrm>
    </dsp:sp>
    <dsp:sp modelId="{F1371126-D2A2-495C-B996-DB77EB445948}">
      <dsp:nvSpPr>
        <dsp:cNvPr id="0" name=""/>
        <dsp:cNvSpPr/>
      </dsp:nvSpPr>
      <dsp:spPr>
        <a:xfrm>
          <a:off x="2586632" y="3139013"/>
          <a:ext cx="922734" cy="922734"/>
        </a:xfrm>
        <a:prstGeom prst="ellipse">
          <a:avLst/>
        </a:prstGeom>
        <a:gradFill rotWithShape="0">
          <a:gsLst>
            <a:gs pos="0">
              <a:schemeClr val="accent3">
                <a:hueOff val="910913"/>
                <a:satOff val="3394"/>
                <a:lumOff val="0"/>
                <a:alphaOff val="0"/>
                <a:shade val="51000"/>
                <a:satMod val="130000"/>
              </a:schemeClr>
            </a:gs>
            <a:gs pos="80000">
              <a:schemeClr val="accent3">
                <a:hueOff val="910913"/>
                <a:satOff val="3394"/>
                <a:lumOff val="0"/>
                <a:alphaOff val="0"/>
                <a:shade val="93000"/>
                <a:satMod val="130000"/>
              </a:schemeClr>
            </a:gs>
            <a:gs pos="100000">
              <a:schemeClr val="accent3">
                <a:hueOff val="910913"/>
                <a:satOff val="3394"/>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fr-FR" sz="700" kern="1200" dirty="0" smtClean="0"/>
            <a:t>L’intérêt de toucher cette cible?</a:t>
          </a:r>
          <a:endParaRPr lang="fr-FR" sz="700" kern="1200" dirty="0"/>
        </a:p>
      </dsp:txBody>
      <dsp:txXfrm>
        <a:off x="2586632" y="3139013"/>
        <a:ext cx="922734" cy="922734"/>
      </dsp:txXfrm>
    </dsp:sp>
    <dsp:sp modelId="{B04D1D32-C102-4A0C-8D85-286596050CC0}">
      <dsp:nvSpPr>
        <dsp:cNvPr id="0" name=""/>
        <dsp:cNvSpPr/>
      </dsp:nvSpPr>
      <dsp:spPr>
        <a:xfrm rot="8100000">
          <a:off x="2170670" y="2572883"/>
          <a:ext cx="645646" cy="27246"/>
        </a:xfrm>
        <a:custGeom>
          <a:avLst/>
          <a:gdLst/>
          <a:ahLst/>
          <a:cxnLst/>
          <a:rect l="0" t="0" r="0" b="0"/>
          <a:pathLst>
            <a:path>
              <a:moveTo>
                <a:pt x="0" y="13623"/>
              </a:moveTo>
              <a:lnTo>
                <a:pt x="645646" y="136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8100000">
        <a:off x="2477352" y="2570365"/>
        <a:ext cx="32282" cy="32282"/>
      </dsp:txXfrm>
    </dsp:sp>
    <dsp:sp modelId="{DCBFA6C2-8817-4BFB-8AA2-7DD4BCAB2442}">
      <dsp:nvSpPr>
        <dsp:cNvPr id="0" name=""/>
        <dsp:cNvSpPr/>
      </dsp:nvSpPr>
      <dsp:spPr>
        <a:xfrm>
          <a:off x="1477620" y="2679645"/>
          <a:ext cx="922734" cy="922734"/>
        </a:xfrm>
        <a:prstGeom prst="ellipse">
          <a:avLst/>
        </a:prstGeom>
        <a:gradFill rotWithShape="0">
          <a:gsLst>
            <a:gs pos="0">
              <a:schemeClr val="accent3">
                <a:hueOff val="1138641"/>
                <a:satOff val="4243"/>
                <a:lumOff val="0"/>
                <a:alphaOff val="0"/>
                <a:shade val="51000"/>
                <a:satMod val="130000"/>
              </a:schemeClr>
            </a:gs>
            <a:gs pos="80000">
              <a:schemeClr val="accent3">
                <a:hueOff val="1138641"/>
                <a:satOff val="4243"/>
                <a:lumOff val="0"/>
                <a:alphaOff val="0"/>
                <a:shade val="93000"/>
                <a:satMod val="130000"/>
              </a:schemeClr>
            </a:gs>
            <a:gs pos="100000">
              <a:schemeClr val="accent3">
                <a:hueOff val="1138641"/>
                <a:satOff val="4243"/>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fr-FR" sz="700" kern="1200" dirty="0" smtClean="0"/>
            <a:t>Comment fidéliser cette cible?</a:t>
          </a:r>
          <a:endParaRPr lang="fr-FR" sz="700" kern="1200" dirty="0"/>
        </a:p>
      </dsp:txBody>
      <dsp:txXfrm>
        <a:off x="1477620" y="2679645"/>
        <a:ext cx="922734" cy="922734"/>
      </dsp:txXfrm>
    </dsp:sp>
    <dsp:sp modelId="{0BB0D5A8-12FE-4623-8E24-D063726F32B1}">
      <dsp:nvSpPr>
        <dsp:cNvPr id="0" name=""/>
        <dsp:cNvSpPr/>
      </dsp:nvSpPr>
      <dsp:spPr>
        <a:xfrm rot="10800000">
          <a:off x="1940986" y="2018376"/>
          <a:ext cx="645646" cy="27246"/>
        </a:xfrm>
        <a:custGeom>
          <a:avLst/>
          <a:gdLst/>
          <a:ahLst/>
          <a:cxnLst/>
          <a:rect l="0" t="0" r="0" b="0"/>
          <a:pathLst>
            <a:path>
              <a:moveTo>
                <a:pt x="0" y="13623"/>
              </a:moveTo>
              <a:lnTo>
                <a:pt x="645646" y="136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2247668" y="2015858"/>
        <a:ext cx="32282" cy="32282"/>
      </dsp:txXfrm>
    </dsp:sp>
    <dsp:sp modelId="{95F3C99C-CEA6-488F-AA3A-06CC0C17C6E6}">
      <dsp:nvSpPr>
        <dsp:cNvPr id="0" name=""/>
        <dsp:cNvSpPr/>
      </dsp:nvSpPr>
      <dsp:spPr>
        <a:xfrm>
          <a:off x="1018251" y="1570632"/>
          <a:ext cx="922734" cy="922734"/>
        </a:xfrm>
        <a:prstGeom prst="ellipse">
          <a:avLst/>
        </a:prstGeom>
        <a:gradFill rotWithShape="0">
          <a:gsLst>
            <a:gs pos="0">
              <a:schemeClr val="accent3">
                <a:hueOff val="1366369"/>
                <a:satOff val="5091"/>
                <a:lumOff val="0"/>
                <a:alphaOff val="0"/>
                <a:shade val="51000"/>
                <a:satMod val="130000"/>
              </a:schemeClr>
            </a:gs>
            <a:gs pos="80000">
              <a:schemeClr val="accent3">
                <a:hueOff val="1366369"/>
                <a:satOff val="5091"/>
                <a:lumOff val="0"/>
                <a:alphaOff val="0"/>
                <a:shade val="93000"/>
                <a:satMod val="130000"/>
              </a:schemeClr>
            </a:gs>
            <a:gs pos="100000">
              <a:schemeClr val="accent3">
                <a:hueOff val="1366369"/>
                <a:satOff val="5091"/>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fr-FR" sz="700" kern="1200" dirty="0" smtClean="0"/>
            <a:t>Quels circuits de distribution?</a:t>
          </a:r>
          <a:endParaRPr lang="fr-FR" sz="700" kern="1200" dirty="0"/>
        </a:p>
      </dsp:txBody>
      <dsp:txXfrm>
        <a:off x="1018251" y="1570632"/>
        <a:ext cx="922734" cy="922734"/>
      </dsp:txXfrm>
    </dsp:sp>
    <dsp:sp modelId="{472F4169-FAB0-44C0-9106-21E13A535B7F}">
      <dsp:nvSpPr>
        <dsp:cNvPr id="0" name=""/>
        <dsp:cNvSpPr/>
      </dsp:nvSpPr>
      <dsp:spPr>
        <a:xfrm rot="13585712">
          <a:off x="2178029" y="1447372"/>
          <a:ext cx="653504" cy="27246"/>
        </a:xfrm>
        <a:custGeom>
          <a:avLst/>
          <a:gdLst/>
          <a:ahLst/>
          <a:cxnLst/>
          <a:rect l="0" t="0" r="0" b="0"/>
          <a:pathLst>
            <a:path>
              <a:moveTo>
                <a:pt x="0" y="13623"/>
              </a:moveTo>
              <a:lnTo>
                <a:pt x="653504" y="1362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3585712">
        <a:off x="2488444" y="1444658"/>
        <a:ext cx="32675" cy="32675"/>
      </dsp:txXfrm>
    </dsp:sp>
    <dsp:sp modelId="{2436D003-6E9E-44A5-BE87-893E404902D7}">
      <dsp:nvSpPr>
        <dsp:cNvPr id="0" name=""/>
        <dsp:cNvSpPr/>
      </dsp:nvSpPr>
      <dsp:spPr>
        <a:xfrm>
          <a:off x="1500196" y="428624"/>
          <a:ext cx="922734" cy="922734"/>
        </a:xfrm>
        <a:prstGeom prst="ellipse">
          <a:avLst/>
        </a:prstGeom>
        <a:gradFill rotWithShape="0">
          <a:gsLst>
            <a:gs pos="0">
              <a:schemeClr val="accent3">
                <a:hueOff val="1594097"/>
                <a:satOff val="5940"/>
                <a:lumOff val="0"/>
                <a:alphaOff val="0"/>
                <a:shade val="51000"/>
                <a:satMod val="130000"/>
              </a:schemeClr>
            </a:gs>
            <a:gs pos="80000">
              <a:schemeClr val="accent3">
                <a:hueOff val="1594097"/>
                <a:satOff val="5940"/>
                <a:lumOff val="0"/>
                <a:alphaOff val="0"/>
                <a:shade val="93000"/>
                <a:satMod val="130000"/>
              </a:schemeClr>
            </a:gs>
            <a:gs pos="100000">
              <a:schemeClr val="accent3">
                <a:hueOff val="1594097"/>
                <a:satOff val="594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fr-FR" sz="700" kern="1200" dirty="0" smtClean="0"/>
            <a:t>Segmentation?</a:t>
          </a:r>
          <a:endParaRPr lang="fr-FR" sz="700" kern="1200" dirty="0"/>
        </a:p>
      </dsp:txBody>
      <dsp:txXfrm>
        <a:off x="1500196" y="428624"/>
        <a:ext cx="922734" cy="92273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7700141-F837-4E88-B823-592FC3ECD2D8}" type="datetimeFigureOut">
              <a:rPr lang="fr-FR" smtClean="0"/>
              <a:pPr/>
              <a:t>19/05/2012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5FF6AE-C617-4FAA-9F2D-5EDEEE8771EF}" type="slidenum">
              <a:rPr lang="fr-FR" smtClean="0"/>
              <a:pPr/>
              <a:t>‹N°›</a:t>
            </a:fld>
            <a:endParaRPr lang="fr-FR"/>
          </a:p>
        </p:txBody>
      </p:sp>
      <p:sp>
        <p:nvSpPr>
          <p:cNvPr id="10" name="Rectangle 9"/>
          <p:cNvSpPr/>
          <p:nvPr userDrawn="1"/>
        </p:nvSpPr>
        <p:spPr>
          <a:xfrm>
            <a:off x="0" y="0"/>
            <a:ext cx="9286908" cy="7072338"/>
          </a:xfrm>
          <a:prstGeom prst="rect">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userDrawn="1"/>
        </p:nvSpPr>
        <p:spPr>
          <a:xfrm>
            <a:off x="214282" y="285728"/>
            <a:ext cx="11072890" cy="7715304"/>
          </a:xfrm>
          <a:prstGeom prst="ellipse">
            <a:avLst/>
          </a:prstGeom>
          <a:solidFill>
            <a:srgbClr val="FDF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7700141-F837-4E88-B823-592FC3ECD2D8}" type="datetimeFigureOut">
              <a:rPr lang="fr-FR" smtClean="0"/>
              <a:pPr/>
              <a:t>19/05/2012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5FF6AE-C617-4FAA-9F2D-5EDEEE8771E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7700141-F837-4E88-B823-592FC3ECD2D8}" type="datetimeFigureOut">
              <a:rPr lang="fr-FR" smtClean="0"/>
              <a:pPr/>
              <a:t>19/05/2012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5FF6AE-C617-4FAA-9F2D-5EDEEE8771E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7700141-F837-4E88-B823-592FC3ECD2D8}" type="datetimeFigureOut">
              <a:rPr lang="fr-FR" smtClean="0"/>
              <a:pPr/>
              <a:t>19/05/2012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5FF6AE-C617-4FAA-9F2D-5EDEEE8771E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7700141-F837-4E88-B823-592FC3ECD2D8}" type="datetimeFigureOut">
              <a:rPr lang="fr-FR" smtClean="0"/>
              <a:pPr/>
              <a:t>19/05/2012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5FF6AE-C617-4FAA-9F2D-5EDEEE8771E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7700141-F837-4E88-B823-592FC3ECD2D8}" type="datetimeFigureOut">
              <a:rPr lang="fr-FR" smtClean="0"/>
              <a:pPr/>
              <a:t>19/05/2012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75FF6AE-C617-4FAA-9F2D-5EDEEE8771E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7700141-F837-4E88-B823-592FC3ECD2D8}" type="datetimeFigureOut">
              <a:rPr lang="fr-FR" smtClean="0"/>
              <a:pPr/>
              <a:t>19/05/2012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75FF6AE-C617-4FAA-9F2D-5EDEEE8771E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7700141-F837-4E88-B823-592FC3ECD2D8}" type="datetimeFigureOut">
              <a:rPr lang="fr-FR" smtClean="0"/>
              <a:pPr/>
              <a:t>19/05/2012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75FF6AE-C617-4FAA-9F2D-5EDEEE8771E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7700141-F837-4E88-B823-592FC3ECD2D8}" type="datetimeFigureOut">
              <a:rPr lang="fr-FR" smtClean="0"/>
              <a:pPr/>
              <a:t>19/05/2012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75FF6AE-C617-4FAA-9F2D-5EDEEE8771E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7700141-F837-4E88-B823-592FC3ECD2D8}" type="datetimeFigureOut">
              <a:rPr lang="fr-FR" smtClean="0"/>
              <a:pPr/>
              <a:t>19/05/2012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75FF6AE-C617-4FAA-9F2D-5EDEEE8771E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7700141-F837-4E88-B823-592FC3ECD2D8}" type="datetimeFigureOut">
              <a:rPr lang="fr-FR" smtClean="0"/>
              <a:pPr/>
              <a:t>19/05/2012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75FF6AE-C617-4FAA-9F2D-5EDEEE8771E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700141-F837-4E88-B823-592FC3ECD2D8}" type="datetimeFigureOut">
              <a:rPr lang="fr-FR" smtClean="0"/>
              <a:pPr/>
              <a:t>19/05/2012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FF6AE-C617-4FAA-9F2D-5EDEEE8771E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1406" y="5715016"/>
            <a:ext cx="4286280" cy="1200329"/>
          </a:xfrm>
          <a:prstGeom prst="rect">
            <a:avLst/>
          </a:prstGeom>
          <a:noFill/>
        </p:spPr>
        <p:txBody>
          <a:bodyPr wrap="square" rtlCol="0">
            <a:spAutoFit/>
          </a:bodyPr>
          <a:lstStyle/>
          <a:p>
            <a:r>
              <a:rPr lang="fr-FR" sz="2400" dirty="0" smtClean="0">
                <a:solidFill>
                  <a:srgbClr val="FF5A33"/>
                </a:solidFill>
                <a:latin typeface="Lucida Handwriting" pitchFamily="66" charset="0"/>
              </a:rPr>
              <a:t>Doublet Angélique</a:t>
            </a:r>
          </a:p>
          <a:p>
            <a:r>
              <a:rPr lang="fr-FR" sz="2400" dirty="0" err="1" smtClean="0">
                <a:solidFill>
                  <a:srgbClr val="FF5A33"/>
                </a:solidFill>
                <a:latin typeface="Lucida Handwriting" pitchFamily="66" charset="0"/>
              </a:rPr>
              <a:t>Eyene</a:t>
            </a:r>
            <a:r>
              <a:rPr lang="fr-FR" sz="2400" dirty="0" smtClean="0">
                <a:solidFill>
                  <a:srgbClr val="FF5A33"/>
                </a:solidFill>
                <a:latin typeface="Lucida Handwriting" pitchFamily="66" charset="0"/>
              </a:rPr>
              <a:t> </a:t>
            </a:r>
            <a:r>
              <a:rPr lang="fr-FR" sz="2400" dirty="0" err="1" smtClean="0">
                <a:solidFill>
                  <a:srgbClr val="FF5A33"/>
                </a:solidFill>
                <a:latin typeface="Lucida Handwriting" pitchFamily="66" charset="0"/>
              </a:rPr>
              <a:t>Préfina</a:t>
            </a:r>
            <a:endParaRPr lang="fr-FR" sz="2400" dirty="0" smtClean="0">
              <a:solidFill>
                <a:srgbClr val="FF5A33"/>
              </a:solidFill>
              <a:latin typeface="Lucida Handwriting" pitchFamily="66" charset="0"/>
            </a:endParaRPr>
          </a:p>
          <a:p>
            <a:r>
              <a:rPr lang="fr-FR" sz="2400" dirty="0" smtClean="0">
                <a:solidFill>
                  <a:srgbClr val="FF5A33"/>
                </a:solidFill>
                <a:latin typeface="Lucida Handwriting" pitchFamily="66" charset="0"/>
              </a:rPr>
              <a:t>L3MV</a:t>
            </a:r>
            <a:endParaRPr lang="fr-FR" sz="2400" dirty="0">
              <a:solidFill>
                <a:srgbClr val="FF5A33"/>
              </a:solidFill>
              <a:latin typeface="Lucida Handwriting" pitchFamily="66" charset="0"/>
            </a:endParaRPr>
          </a:p>
        </p:txBody>
      </p:sp>
      <p:pic>
        <p:nvPicPr>
          <p:cNvPr id="7" name="Image 6" descr="f.jpg"/>
          <p:cNvPicPr>
            <a:picLocks noChangeAspect="1"/>
          </p:cNvPicPr>
          <p:nvPr/>
        </p:nvPicPr>
        <p:blipFill>
          <a:blip r:embed="rId2" cstate="print"/>
          <a:stretch>
            <a:fillRect/>
          </a:stretch>
        </p:blipFill>
        <p:spPr>
          <a:xfrm rot="20828930">
            <a:off x="946827" y="912387"/>
            <a:ext cx="2619375" cy="1743075"/>
          </a:xfrm>
          <a:prstGeom prst="roundRect">
            <a:avLst/>
          </a:prstGeom>
          <a:ln>
            <a:noFill/>
          </a:ln>
          <a:effectLst>
            <a:outerShdw blurRad="292100" dist="139700" dir="2700000" algn="tl" rotWithShape="0">
              <a:srgbClr val="333333">
                <a:alpha val="65000"/>
              </a:srgbClr>
            </a:outerShdw>
          </a:effectLst>
        </p:spPr>
      </p:pic>
      <p:pic>
        <p:nvPicPr>
          <p:cNvPr id="8" name="Image 7" descr="famille.jpg"/>
          <p:cNvPicPr>
            <a:picLocks noChangeAspect="1"/>
          </p:cNvPicPr>
          <p:nvPr/>
        </p:nvPicPr>
        <p:blipFill>
          <a:blip r:embed="rId3" cstate="print"/>
          <a:stretch>
            <a:fillRect/>
          </a:stretch>
        </p:blipFill>
        <p:spPr>
          <a:xfrm rot="441811">
            <a:off x="3984208" y="3916027"/>
            <a:ext cx="2162175" cy="2114550"/>
          </a:xfrm>
          <a:prstGeom prst="roundRect">
            <a:avLst/>
          </a:prstGeom>
          <a:ln>
            <a:noFill/>
          </a:ln>
          <a:effectLst>
            <a:outerShdw blurRad="292100" dist="139700" dir="2700000" algn="tl" rotWithShape="0">
              <a:srgbClr val="333333">
                <a:alpha val="65000"/>
              </a:srgbClr>
            </a:outerShdw>
          </a:effectLst>
        </p:spPr>
      </p:pic>
      <p:pic>
        <p:nvPicPr>
          <p:cNvPr id="9" name="Image 8" descr="voiture.jpg"/>
          <p:cNvPicPr>
            <a:picLocks noChangeAspect="1"/>
          </p:cNvPicPr>
          <p:nvPr/>
        </p:nvPicPr>
        <p:blipFill>
          <a:blip r:embed="rId4" cstate="print"/>
          <a:stretch>
            <a:fillRect/>
          </a:stretch>
        </p:blipFill>
        <p:spPr>
          <a:xfrm rot="739327">
            <a:off x="6086160" y="830790"/>
            <a:ext cx="2619375" cy="1752600"/>
          </a:xfrm>
          <a:prstGeom prst="roundRect">
            <a:avLst/>
          </a:prstGeom>
          <a:ln>
            <a:noFill/>
          </a:ln>
          <a:effectLst>
            <a:outerShdw blurRad="292100" dist="139700" dir="2700000" algn="tl" rotWithShape="0">
              <a:srgbClr val="333333">
                <a:alpha val="65000"/>
              </a:srgbClr>
            </a:outerShdw>
          </a:effectLst>
        </p:spPr>
      </p:pic>
      <p:pic>
        <p:nvPicPr>
          <p:cNvPr id="6" name="Image 5" descr="simpson.jpg"/>
          <p:cNvPicPr>
            <a:picLocks noChangeAspect="1"/>
          </p:cNvPicPr>
          <p:nvPr/>
        </p:nvPicPr>
        <p:blipFill>
          <a:blip r:embed="rId5" cstate="print"/>
          <a:stretch>
            <a:fillRect/>
          </a:stretch>
        </p:blipFill>
        <p:spPr>
          <a:xfrm rot="20101634">
            <a:off x="719096" y="2207151"/>
            <a:ext cx="1405509" cy="2047812"/>
          </a:xfrm>
          <a:prstGeom prst="roundRect">
            <a:avLst/>
          </a:prstGeom>
          <a:ln>
            <a:noFill/>
          </a:ln>
          <a:effectLst>
            <a:outerShdw blurRad="292100" dist="139700" dir="2700000" algn="tl" rotWithShape="0">
              <a:srgbClr val="333333">
                <a:alpha val="65000"/>
              </a:srgbClr>
            </a:outerShdw>
          </a:effectLst>
        </p:spPr>
      </p:pic>
      <p:sp>
        <p:nvSpPr>
          <p:cNvPr id="2" name="Titre 1"/>
          <p:cNvSpPr>
            <a:spLocks noGrp="1"/>
          </p:cNvSpPr>
          <p:nvPr>
            <p:ph type="ctrTitle"/>
          </p:nvPr>
        </p:nvSpPr>
        <p:spPr>
          <a:xfrm>
            <a:off x="1157318" y="2214554"/>
            <a:ext cx="7772400" cy="1470025"/>
          </a:xfrm>
          <a:noFill/>
          <a:ln>
            <a:noFill/>
          </a:ln>
        </p:spPr>
        <p:txBody>
          <a:bodyPr>
            <a:noAutofit/>
          </a:bodyPr>
          <a:lstStyle/>
          <a:p>
            <a:r>
              <a:rPr lang="fr-FR" sz="7200" dirty="0" smtClean="0">
                <a:solidFill>
                  <a:srgbClr val="FF5A33"/>
                </a:solidFill>
                <a:latin typeface="Lucida Handwriting" pitchFamily="66" charset="0"/>
              </a:rPr>
              <a:t>La famille</a:t>
            </a:r>
            <a:endParaRPr lang="fr-FR" sz="7200" dirty="0">
              <a:solidFill>
                <a:srgbClr val="FF5A33"/>
              </a:solidFill>
              <a:latin typeface="Lucida Handwriting" pitchFamily="66" charset="0"/>
            </a:endParaRPr>
          </a:p>
        </p:txBody>
      </p:sp>
      <p:sp>
        <p:nvSpPr>
          <p:cNvPr id="10" name="ZoneTexte 9"/>
          <p:cNvSpPr txBox="1"/>
          <p:nvPr/>
        </p:nvSpPr>
        <p:spPr>
          <a:xfrm>
            <a:off x="4714876" y="5955589"/>
            <a:ext cx="4286280" cy="830997"/>
          </a:xfrm>
          <a:prstGeom prst="rect">
            <a:avLst/>
          </a:prstGeom>
          <a:noFill/>
        </p:spPr>
        <p:txBody>
          <a:bodyPr wrap="square" rtlCol="0">
            <a:spAutoFit/>
          </a:bodyPr>
          <a:lstStyle/>
          <a:p>
            <a:pPr algn="r"/>
            <a:r>
              <a:rPr lang="fr-FR" sz="2400" dirty="0" smtClean="0">
                <a:solidFill>
                  <a:srgbClr val="FF5A33"/>
                </a:solidFill>
                <a:latin typeface="Lucida Handwriting" pitchFamily="66" charset="0"/>
              </a:rPr>
              <a:t>Mme </a:t>
            </a:r>
            <a:r>
              <a:rPr lang="fr-FR" sz="2400" dirty="0" err="1" smtClean="0">
                <a:solidFill>
                  <a:srgbClr val="FF5A33"/>
                </a:solidFill>
                <a:latin typeface="Lucida Handwriting" pitchFamily="66" charset="0"/>
              </a:rPr>
              <a:t>Wallart</a:t>
            </a:r>
            <a:endParaRPr lang="fr-FR" sz="2400" dirty="0" smtClean="0">
              <a:solidFill>
                <a:srgbClr val="FF5A33"/>
              </a:solidFill>
              <a:latin typeface="Lucida Handwriting" pitchFamily="66" charset="0"/>
            </a:endParaRPr>
          </a:p>
          <a:p>
            <a:pPr algn="r"/>
            <a:r>
              <a:rPr lang="fr-FR" sz="2400" dirty="0" smtClean="0">
                <a:solidFill>
                  <a:srgbClr val="FF5A33"/>
                </a:solidFill>
                <a:latin typeface="Lucida Handwriting" pitchFamily="66" charset="0"/>
              </a:rPr>
              <a:t>Année 2011/2012</a:t>
            </a:r>
            <a:endParaRPr lang="fr-FR" sz="2400" dirty="0">
              <a:solidFill>
                <a:srgbClr val="FF5A33"/>
              </a:solidFill>
              <a:latin typeface="Lucida Handwriting"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49368" y="1124744"/>
            <a:ext cx="8208912" cy="400110"/>
          </a:xfrm>
          <a:prstGeom prst="rect">
            <a:avLst/>
          </a:prstGeom>
          <a:noFill/>
        </p:spPr>
        <p:txBody>
          <a:bodyPr wrap="square" rtlCol="0">
            <a:spAutoFit/>
          </a:bodyPr>
          <a:lstStyle/>
          <a:p>
            <a:pPr algn="ctr"/>
            <a:r>
              <a:rPr lang="fr-FR" sz="2000" dirty="0" smtClean="0">
                <a:latin typeface="Lucida Handwriting" pitchFamily="66" charset="0"/>
              </a:rPr>
              <a:t>Catégorie Sociaux Professionnels</a:t>
            </a:r>
            <a:endParaRPr lang="fr-FR" sz="2000" dirty="0">
              <a:latin typeface="Lucida Handwriting" pitchFamily="66" charset="0"/>
            </a:endParaRPr>
          </a:p>
        </p:txBody>
      </p:sp>
      <p:sp>
        <p:nvSpPr>
          <p:cNvPr id="7" name="ZoneTexte 6"/>
          <p:cNvSpPr txBox="1"/>
          <p:nvPr/>
        </p:nvSpPr>
        <p:spPr>
          <a:xfrm>
            <a:off x="468716" y="1643050"/>
            <a:ext cx="8532440" cy="1785104"/>
          </a:xfrm>
          <a:prstGeom prst="rect">
            <a:avLst/>
          </a:prstGeom>
          <a:noFill/>
        </p:spPr>
        <p:txBody>
          <a:bodyPr wrap="square" rtlCol="0">
            <a:spAutoFit/>
          </a:bodyPr>
          <a:lstStyle/>
          <a:p>
            <a:pPr algn="just"/>
            <a:r>
              <a:rPr lang="fr-FR" sz="2000" dirty="0" smtClean="0"/>
              <a:t>Il est important de segmenter selon la profession des parents car la fonction va déterminer le nombre d’enfants des familles, les modes de consommation, la répartition des dépenses, les moteurs, etc. par exemple, les cadres vont accorder une plus grande importance à la qualité du produit et ses effets sur la santé, ou encore préférer les loisirs culturels.</a:t>
            </a:r>
          </a:p>
          <a:p>
            <a:pPr algn="just"/>
            <a:endParaRPr lang="fr-FR" sz="1000" dirty="0" smtClean="0"/>
          </a:p>
        </p:txBody>
      </p:sp>
      <p:sp>
        <p:nvSpPr>
          <p:cNvPr id="6" name="ZoneTexte 5"/>
          <p:cNvSpPr txBox="1"/>
          <p:nvPr/>
        </p:nvSpPr>
        <p:spPr>
          <a:xfrm>
            <a:off x="1372298" y="285728"/>
            <a:ext cx="7128792" cy="584775"/>
          </a:xfrm>
          <a:prstGeom prst="rect">
            <a:avLst/>
          </a:prstGeom>
          <a:noFill/>
        </p:spPr>
        <p:txBody>
          <a:bodyPr wrap="square" rtlCol="0">
            <a:spAutoFit/>
          </a:bodyPr>
          <a:lstStyle/>
          <a:p>
            <a:pPr algn="ctr"/>
            <a:r>
              <a:rPr lang="fr-FR" sz="3200" dirty="0" smtClean="0">
                <a:solidFill>
                  <a:srgbClr val="FF5A33"/>
                </a:solidFill>
                <a:latin typeface="Lucida Handwriting" pitchFamily="66" charset="0"/>
              </a:rPr>
              <a:t>Comment segmenter?</a:t>
            </a:r>
            <a:endParaRPr lang="fr-FR" sz="3200" dirty="0">
              <a:solidFill>
                <a:srgbClr val="FF5A33"/>
              </a:solidFill>
              <a:latin typeface="Lucida Handwriting" pitchFamily="66" charset="0"/>
            </a:endParaRPr>
          </a:p>
        </p:txBody>
      </p:sp>
      <p:pic>
        <p:nvPicPr>
          <p:cNvPr id="59394" name="Picture 2" descr="http://v2.fiches-auto.fr/sdoms/shiatsu/uploaded/loisirs_CSP.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5246" y="3643314"/>
            <a:ext cx="5024436" cy="2777144"/>
          </a:xfrm>
          <a:prstGeom prst="rect">
            <a:avLst/>
          </a:prstGeom>
          <a:noFill/>
        </p:spPr>
      </p:pic>
      <p:sp>
        <p:nvSpPr>
          <p:cNvPr id="8" name="ZoneTexte 7"/>
          <p:cNvSpPr txBox="1"/>
          <p:nvPr/>
        </p:nvSpPr>
        <p:spPr>
          <a:xfrm>
            <a:off x="5000628" y="3307581"/>
            <a:ext cx="3643338" cy="3693319"/>
          </a:xfrm>
          <a:prstGeom prst="rect">
            <a:avLst/>
          </a:prstGeom>
          <a:noFill/>
        </p:spPr>
        <p:txBody>
          <a:bodyPr wrap="square" rtlCol="0">
            <a:spAutoFit/>
          </a:bodyPr>
          <a:lstStyle/>
          <a:p>
            <a:pPr algn="just"/>
            <a:r>
              <a:rPr lang="fr-FR" dirty="0" smtClean="0"/>
              <a:t>Généralement, les familles ouvrières qui ont de faibles revenus, dépensent majoritairement pour les produits alimentaires. </a:t>
            </a:r>
          </a:p>
          <a:p>
            <a:pPr algn="just"/>
            <a:endParaRPr lang="fr-FR" dirty="0" smtClean="0"/>
          </a:p>
          <a:p>
            <a:pPr algn="just"/>
            <a:r>
              <a:rPr lang="fr-FR" dirty="0" smtClean="0"/>
              <a:t>En 1999, selon l'Insee, 51 % des familles de 4 enfants ou plus sont de milieu ouvrier. Quant aux familles de 3 enfants, 42,9 % sont issues du milieu ouvrier (14,4 % chez les cadres et les professions intellectuelles)</a:t>
            </a: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666600" y="1052736"/>
            <a:ext cx="6048672" cy="400110"/>
          </a:xfrm>
          <a:prstGeom prst="rect">
            <a:avLst/>
          </a:prstGeom>
          <a:noFill/>
        </p:spPr>
        <p:txBody>
          <a:bodyPr wrap="square" rtlCol="0">
            <a:spAutoFit/>
          </a:bodyPr>
          <a:lstStyle/>
          <a:p>
            <a:pPr algn="ctr"/>
            <a:r>
              <a:rPr lang="fr-FR" sz="2000" dirty="0" smtClean="0">
                <a:latin typeface="Lucida Handwriting" pitchFamily="66" charset="0"/>
              </a:rPr>
              <a:t>Urbain/rural</a:t>
            </a:r>
            <a:endParaRPr lang="fr-FR" sz="2000" dirty="0">
              <a:latin typeface="Lucida Handwriting" pitchFamily="66" charset="0"/>
            </a:endParaRPr>
          </a:p>
        </p:txBody>
      </p:sp>
      <p:sp>
        <p:nvSpPr>
          <p:cNvPr id="5" name="ZoneTexte 4"/>
          <p:cNvSpPr txBox="1"/>
          <p:nvPr/>
        </p:nvSpPr>
        <p:spPr>
          <a:xfrm>
            <a:off x="576790" y="1916832"/>
            <a:ext cx="8352928" cy="4093428"/>
          </a:xfrm>
          <a:prstGeom prst="rect">
            <a:avLst/>
          </a:prstGeom>
          <a:noFill/>
        </p:spPr>
        <p:txBody>
          <a:bodyPr wrap="square" rtlCol="0">
            <a:spAutoFit/>
          </a:bodyPr>
          <a:lstStyle/>
          <a:p>
            <a:pPr algn="just"/>
            <a:r>
              <a:rPr lang="fr-FR" sz="2000" dirty="0" smtClean="0"/>
              <a:t>Selon le lieu de résidence, les familles n’auront pas accès aux mêmes informations. En effet, les familles vivant en ville sont plus sensibles à être informés sur les nouveaux produits, ils ont un accès plus facile à certains point de vente, ils sont cibler par tous les médias. Au contraire, les familles vivant en campagne </a:t>
            </a:r>
            <a:r>
              <a:rPr lang="fr-FR" sz="2000" smtClean="0"/>
              <a:t>n’auront pas accès </a:t>
            </a:r>
            <a:r>
              <a:rPr lang="fr-FR" sz="2000" dirty="0" smtClean="0"/>
              <a:t>aux mêmes  informations.</a:t>
            </a:r>
          </a:p>
          <a:p>
            <a:pPr algn="just"/>
            <a:endParaRPr lang="fr-FR" sz="2000" dirty="0" smtClean="0"/>
          </a:p>
          <a:p>
            <a:pPr algn="just"/>
            <a:r>
              <a:rPr lang="fr-FR" sz="2000" dirty="0" smtClean="0"/>
              <a:t>De même que ces familles ne vont pas fréquenter les mêmes circuits de distribution; en zone rurale, les habitants vont privilégier les surfaces pouvant répondre à tous leurs besoins, ceux-ci ne vont pas effectuer plusieurs déplacements. Ils vont donc préférer les hypermarchés voire centre commerciaux. Ils est d’ailleurs plus facile d’être en situation de monopole lorsque l’on se place à leur proximité.</a:t>
            </a:r>
          </a:p>
          <a:p>
            <a:pPr algn="just"/>
            <a:r>
              <a:rPr lang="fr-FR" sz="2000" dirty="0" smtClean="0"/>
              <a:t> </a:t>
            </a:r>
            <a:endParaRPr lang="fr-FR" sz="2000" dirty="0"/>
          </a:p>
        </p:txBody>
      </p:sp>
      <p:sp>
        <p:nvSpPr>
          <p:cNvPr id="7" name="ZoneTexte 6"/>
          <p:cNvSpPr txBox="1"/>
          <p:nvPr/>
        </p:nvSpPr>
        <p:spPr>
          <a:xfrm>
            <a:off x="1372298" y="285728"/>
            <a:ext cx="7128792" cy="584775"/>
          </a:xfrm>
          <a:prstGeom prst="rect">
            <a:avLst/>
          </a:prstGeom>
          <a:noFill/>
        </p:spPr>
        <p:txBody>
          <a:bodyPr wrap="square" rtlCol="0">
            <a:spAutoFit/>
          </a:bodyPr>
          <a:lstStyle/>
          <a:p>
            <a:pPr algn="ctr"/>
            <a:r>
              <a:rPr lang="fr-FR" sz="3200" dirty="0" smtClean="0">
                <a:solidFill>
                  <a:srgbClr val="FF5A33"/>
                </a:solidFill>
                <a:latin typeface="Lucida Handwriting" pitchFamily="66" charset="0"/>
              </a:rPr>
              <a:t>Comment segmenter?</a:t>
            </a:r>
            <a:endParaRPr lang="fr-FR" sz="3200" dirty="0">
              <a:solidFill>
                <a:srgbClr val="FF5A33"/>
              </a:solidFill>
              <a:latin typeface="Lucida Handwriting"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666600" y="1052736"/>
            <a:ext cx="6048672" cy="400110"/>
          </a:xfrm>
          <a:prstGeom prst="rect">
            <a:avLst/>
          </a:prstGeom>
          <a:noFill/>
        </p:spPr>
        <p:txBody>
          <a:bodyPr wrap="square" rtlCol="0">
            <a:spAutoFit/>
          </a:bodyPr>
          <a:lstStyle/>
          <a:p>
            <a:pPr algn="ctr"/>
            <a:r>
              <a:rPr lang="fr-FR" sz="2000" dirty="0" smtClean="0">
                <a:latin typeface="Lucida Handwriting" pitchFamily="66" charset="0"/>
              </a:rPr>
              <a:t>Contexte familial</a:t>
            </a:r>
            <a:endParaRPr lang="fr-FR" sz="2000" dirty="0">
              <a:latin typeface="Lucida Handwriting" pitchFamily="66" charset="0"/>
            </a:endParaRPr>
          </a:p>
        </p:txBody>
      </p:sp>
      <p:sp>
        <p:nvSpPr>
          <p:cNvPr id="5" name="ZoneTexte 4"/>
          <p:cNvSpPr txBox="1"/>
          <p:nvPr/>
        </p:nvSpPr>
        <p:spPr>
          <a:xfrm>
            <a:off x="576790" y="1916832"/>
            <a:ext cx="8352928" cy="4093428"/>
          </a:xfrm>
          <a:prstGeom prst="rect">
            <a:avLst/>
          </a:prstGeom>
          <a:noFill/>
        </p:spPr>
        <p:txBody>
          <a:bodyPr wrap="square" rtlCol="0">
            <a:spAutoFit/>
          </a:bodyPr>
          <a:lstStyle/>
          <a:p>
            <a:pPr algn="just"/>
            <a:r>
              <a:rPr lang="fr-FR" sz="2000" dirty="0" smtClean="0"/>
              <a:t>Pour la segmentation des populations, le contexte de vie familiale serait désormais plus important que les critères sociodémographiques. Nous voyons de plus en plus de modèles familiaux, pour lesquels effectivement la consommation ne peut être la même. Par exemple une famille monoparentale n’aura pas le même pouvoir d’achat que lorsque les deux personnes d’un couple travaillent. </a:t>
            </a:r>
          </a:p>
          <a:p>
            <a:pPr algn="just"/>
            <a:endParaRPr lang="fr-FR" sz="2000" dirty="0" smtClean="0"/>
          </a:p>
          <a:p>
            <a:pPr algn="just"/>
            <a:r>
              <a:rPr lang="fr-FR" sz="2000" dirty="0" smtClean="0"/>
              <a:t>La famille « classique » reste la plus répandue puisque 27,5% des ménages français sont composés d’un couple de parents et des enfants.</a:t>
            </a:r>
          </a:p>
          <a:p>
            <a:pPr algn="just"/>
            <a:endParaRPr lang="fr-FR" sz="2000" dirty="0" smtClean="0"/>
          </a:p>
          <a:p>
            <a:pPr algn="just"/>
            <a:endParaRPr lang="fr-FR" sz="2000" dirty="0" smtClean="0"/>
          </a:p>
          <a:p>
            <a:pPr algn="just"/>
            <a:r>
              <a:rPr lang="fr-FR" sz="2000" dirty="0" smtClean="0"/>
              <a:t>D’autres phénomènes sont aussi en augmentation : 40% des couples sont aujourd’hui touchés par le divorce.</a:t>
            </a:r>
            <a:endParaRPr lang="fr-FR" sz="2000" dirty="0"/>
          </a:p>
        </p:txBody>
      </p:sp>
      <p:sp>
        <p:nvSpPr>
          <p:cNvPr id="7" name="ZoneTexte 6"/>
          <p:cNvSpPr txBox="1"/>
          <p:nvPr/>
        </p:nvSpPr>
        <p:spPr>
          <a:xfrm>
            <a:off x="1372298" y="285728"/>
            <a:ext cx="7128792" cy="584775"/>
          </a:xfrm>
          <a:prstGeom prst="rect">
            <a:avLst/>
          </a:prstGeom>
          <a:noFill/>
        </p:spPr>
        <p:txBody>
          <a:bodyPr wrap="square" rtlCol="0">
            <a:spAutoFit/>
          </a:bodyPr>
          <a:lstStyle/>
          <a:p>
            <a:pPr algn="ctr"/>
            <a:r>
              <a:rPr lang="fr-FR" sz="3200" dirty="0" smtClean="0">
                <a:solidFill>
                  <a:srgbClr val="FF5A33"/>
                </a:solidFill>
                <a:latin typeface="Lucida Handwriting" pitchFamily="66" charset="0"/>
              </a:rPr>
              <a:t>Comment segmenter?</a:t>
            </a:r>
            <a:endParaRPr lang="fr-FR" sz="3200" dirty="0">
              <a:solidFill>
                <a:srgbClr val="FF5A33"/>
              </a:solidFill>
              <a:latin typeface="Lucida Handwriting" pitchFamily="66" charset="0"/>
            </a:endParaRPr>
          </a:p>
        </p:txBody>
      </p:sp>
      <p:pic>
        <p:nvPicPr>
          <p:cNvPr id="1026" name="Picture 2" descr="http://photo.europe1.fr/infos/france/divorce-justice-couple-158386/1928802-1-fre-FR/divorce-justice-couple_scalewidth_630.jpg"/>
          <p:cNvPicPr>
            <a:picLocks noChangeAspect="1" noChangeArrowheads="1"/>
          </p:cNvPicPr>
          <p:nvPr/>
        </p:nvPicPr>
        <p:blipFill>
          <a:blip r:embed="rId2" cstate="print"/>
          <a:srcRect/>
          <a:stretch>
            <a:fillRect/>
          </a:stretch>
        </p:blipFill>
        <p:spPr bwMode="auto">
          <a:xfrm>
            <a:off x="7215206" y="5715016"/>
            <a:ext cx="1643074" cy="1095383"/>
          </a:xfrm>
          <a:prstGeom prst="round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rgbClr val="FF5A33"/>
                </a:solidFill>
                <a:latin typeface="Lucida Handwriting" pitchFamily="66" charset="0"/>
              </a:rPr>
              <a:t>Comportements d’achat</a:t>
            </a:r>
            <a:endParaRPr lang="fr-FR" dirty="0">
              <a:solidFill>
                <a:srgbClr val="FF5A33"/>
              </a:solidFill>
              <a:latin typeface="Lucida Handwriting" pitchFamily="66" charset="0"/>
            </a:endParaRPr>
          </a:p>
        </p:txBody>
      </p:sp>
      <p:sp>
        <p:nvSpPr>
          <p:cNvPr id="3" name="Sous-titre 2"/>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1571604" y="71414"/>
            <a:ext cx="6400800" cy="642942"/>
          </a:xfrm>
        </p:spPr>
        <p:txBody>
          <a:bodyPr/>
          <a:lstStyle/>
          <a:p>
            <a:r>
              <a:rPr lang="fr-FR" dirty="0" smtClean="0">
                <a:solidFill>
                  <a:srgbClr val="FF5A33"/>
                </a:solidFill>
                <a:latin typeface="Lucida Handwriting" pitchFamily="66" charset="0"/>
              </a:rPr>
              <a:t>Comportements d’achat</a:t>
            </a:r>
            <a:endParaRPr lang="fr-FR" dirty="0">
              <a:solidFill>
                <a:srgbClr val="FF5A33"/>
              </a:solidFill>
              <a:latin typeface="Lucida Handwriting" pitchFamily="66" charset="0"/>
            </a:endParaRPr>
          </a:p>
        </p:txBody>
      </p:sp>
      <p:sp>
        <p:nvSpPr>
          <p:cNvPr id="5" name="ZoneTexte 4"/>
          <p:cNvSpPr txBox="1"/>
          <p:nvPr/>
        </p:nvSpPr>
        <p:spPr>
          <a:xfrm>
            <a:off x="1500166" y="928670"/>
            <a:ext cx="6357982" cy="369332"/>
          </a:xfrm>
          <a:prstGeom prst="rect">
            <a:avLst/>
          </a:prstGeom>
          <a:noFill/>
        </p:spPr>
        <p:txBody>
          <a:bodyPr wrap="square" rtlCol="0">
            <a:spAutoFit/>
          </a:bodyPr>
          <a:lstStyle/>
          <a:p>
            <a:r>
              <a:rPr lang="fr-FR" dirty="0" smtClean="0">
                <a:latin typeface="Lucida Handwriting" pitchFamily="66" charset="0"/>
              </a:rPr>
              <a:t>Sept familles d’acheteurs distingués en Europe </a:t>
            </a:r>
          </a:p>
        </p:txBody>
      </p:sp>
      <p:pic>
        <p:nvPicPr>
          <p:cNvPr id="3074" name="Picture 2" descr="http://s3.static69.com/m/image-offre/4/4/2/d/442d3b33ea6eb625ecd48478fc7ab167-300x300.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286632" y="5357826"/>
            <a:ext cx="1857368" cy="1857368"/>
          </a:xfrm>
          <a:prstGeom prst="rect">
            <a:avLst/>
          </a:prstGeom>
          <a:noFill/>
        </p:spPr>
      </p:pic>
      <p:sp>
        <p:nvSpPr>
          <p:cNvPr id="7" name="ZoneTexte 6"/>
          <p:cNvSpPr txBox="1"/>
          <p:nvPr/>
        </p:nvSpPr>
        <p:spPr>
          <a:xfrm>
            <a:off x="714348" y="1714488"/>
            <a:ext cx="7929618" cy="369332"/>
          </a:xfrm>
          <a:prstGeom prst="rect">
            <a:avLst/>
          </a:prstGeom>
          <a:noFill/>
        </p:spPr>
        <p:txBody>
          <a:bodyPr wrap="square" rtlCol="0">
            <a:spAutoFit/>
          </a:bodyPr>
          <a:lstStyle/>
          <a:p>
            <a:endParaRPr lang="fr-FR" dirty="0"/>
          </a:p>
        </p:txBody>
      </p:sp>
      <p:sp>
        <p:nvSpPr>
          <p:cNvPr id="8" name="ZoneTexte 7"/>
          <p:cNvSpPr txBox="1"/>
          <p:nvPr/>
        </p:nvSpPr>
        <p:spPr>
          <a:xfrm>
            <a:off x="500034" y="1500174"/>
            <a:ext cx="7786742" cy="5616922"/>
          </a:xfrm>
          <a:prstGeom prst="rect">
            <a:avLst/>
          </a:prstGeom>
          <a:noFill/>
        </p:spPr>
        <p:txBody>
          <a:bodyPr wrap="square" rtlCol="0">
            <a:spAutoFit/>
          </a:bodyPr>
          <a:lstStyle/>
          <a:p>
            <a:pPr>
              <a:spcAft>
                <a:spcPts val="600"/>
              </a:spcAft>
              <a:buClr>
                <a:srgbClr val="FF5A33"/>
              </a:buClr>
              <a:buSzPct val="115000"/>
              <a:buFont typeface="Arial" pitchFamily="34" charset="0"/>
              <a:buChar char="•"/>
            </a:pPr>
            <a:r>
              <a:rPr lang="fr-FR" dirty="0" smtClean="0"/>
              <a:t>Les zappeurs : sensibles à la publicité, marketing direct, peu au prix et peu fidèles aux marques.</a:t>
            </a:r>
          </a:p>
          <a:p>
            <a:pPr>
              <a:spcAft>
                <a:spcPts val="600"/>
              </a:spcAft>
              <a:buClr>
                <a:srgbClr val="FF5A33"/>
              </a:buClr>
              <a:buSzPct val="115000"/>
              <a:buFont typeface="Arial" pitchFamily="34" charset="0"/>
              <a:buChar char="•"/>
            </a:pPr>
            <a:r>
              <a:rPr lang="fr-FR" dirty="0" smtClean="0"/>
              <a:t>Les acheteurs paradoxaux : fidèles aux marques, recherchent la promotion et bon rapport qualité/prix, aiment la publicité.</a:t>
            </a:r>
          </a:p>
          <a:p>
            <a:pPr>
              <a:spcAft>
                <a:spcPts val="600"/>
              </a:spcAft>
              <a:buClr>
                <a:srgbClr val="FF5A33"/>
              </a:buClr>
              <a:buSzPct val="115000"/>
              <a:buFont typeface="Arial" pitchFamily="34" charset="0"/>
              <a:buChar char="•"/>
            </a:pPr>
            <a:r>
              <a:rPr lang="fr-FR" dirty="0" smtClean="0"/>
              <a:t>Les opportunistes stratégiques : ils connaissent bien les marques et chassent les promotions. Ils peuvent acheter impulsivement.</a:t>
            </a:r>
          </a:p>
          <a:p>
            <a:pPr>
              <a:spcAft>
                <a:spcPts val="600"/>
              </a:spcAft>
              <a:buClr>
                <a:srgbClr val="FF5A33"/>
              </a:buClr>
              <a:buSzPct val="115000"/>
              <a:buFont typeface="Arial" pitchFamily="34" charset="0"/>
              <a:buChar char="•"/>
            </a:pPr>
            <a:r>
              <a:rPr lang="fr-FR" dirty="0" smtClean="0"/>
              <a:t>Les nostalgiques économes : fidèles aux marques, peu sensibles à la publicité, non impulsifs; ils recherchent la durabilité et fiabilité du produit avant tout.</a:t>
            </a:r>
          </a:p>
          <a:p>
            <a:pPr>
              <a:spcAft>
                <a:spcPts val="600"/>
              </a:spcAft>
              <a:buClr>
                <a:srgbClr val="FF5A33"/>
              </a:buClr>
              <a:buSzPct val="115000"/>
              <a:buFont typeface="Arial" pitchFamily="34" charset="0"/>
              <a:buChar char="•"/>
            </a:pPr>
            <a:r>
              <a:rPr lang="fr-FR" dirty="0" smtClean="0"/>
              <a:t>Les impulsifs transgressifs : aimant dépenser sans réfléchir, ils sont très sensibles à la publicité et aux nouveautés et ne recherchent absolument pas les promotions ni conseils.</a:t>
            </a:r>
          </a:p>
          <a:p>
            <a:pPr>
              <a:spcAft>
                <a:spcPts val="600"/>
              </a:spcAft>
              <a:buClr>
                <a:srgbClr val="FF5A33"/>
              </a:buClr>
              <a:buSzPct val="115000"/>
              <a:buFont typeface="Arial" pitchFamily="34" charset="0"/>
              <a:buChar char="•"/>
            </a:pPr>
            <a:r>
              <a:rPr lang="fr-FR" dirty="0" smtClean="0"/>
              <a:t>Les connaisseurs raffinés : fidèles aux marques, ils recherchent la très bonne qualité et ne sont pas intéressés par les promotions ni les publicités. L’achat est un plaisir.</a:t>
            </a:r>
          </a:p>
          <a:p>
            <a:pPr>
              <a:spcAft>
                <a:spcPts val="600"/>
              </a:spcAft>
              <a:buClr>
                <a:srgbClr val="FF5A33"/>
              </a:buClr>
              <a:buSzPct val="115000"/>
              <a:buFont typeface="Arial" pitchFamily="34" charset="0"/>
              <a:buChar char="•"/>
            </a:pPr>
            <a:r>
              <a:rPr lang="fr-FR" dirty="0" smtClean="0"/>
              <a:t>Les ultra économes : ne sont sensibles qu’aux prix bas et promotions, n’éprouvent pas de plaisir en achetant.</a:t>
            </a:r>
          </a:p>
          <a:p>
            <a:endParaRPr lang="fr-FR" dirty="0" smtClean="0"/>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1571604" y="71414"/>
            <a:ext cx="6400800" cy="642942"/>
          </a:xfrm>
        </p:spPr>
        <p:txBody>
          <a:bodyPr/>
          <a:lstStyle/>
          <a:p>
            <a:r>
              <a:rPr lang="fr-FR" dirty="0" smtClean="0">
                <a:solidFill>
                  <a:srgbClr val="FF5A33"/>
                </a:solidFill>
                <a:latin typeface="Lucida Handwriting" pitchFamily="66" charset="0"/>
              </a:rPr>
              <a:t>Comportements d’achat</a:t>
            </a:r>
            <a:endParaRPr lang="fr-FR" dirty="0">
              <a:solidFill>
                <a:srgbClr val="FF5A33"/>
              </a:solidFill>
              <a:latin typeface="Lucida Handwriting" pitchFamily="66" charset="0"/>
            </a:endParaRPr>
          </a:p>
        </p:txBody>
      </p:sp>
      <p:sp>
        <p:nvSpPr>
          <p:cNvPr id="5" name="ZoneTexte 4"/>
          <p:cNvSpPr txBox="1"/>
          <p:nvPr/>
        </p:nvSpPr>
        <p:spPr>
          <a:xfrm>
            <a:off x="2357422" y="928670"/>
            <a:ext cx="5000660" cy="369332"/>
          </a:xfrm>
          <a:prstGeom prst="rect">
            <a:avLst/>
          </a:prstGeom>
          <a:noFill/>
        </p:spPr>
        <p:txBody>
          <a:bodyPr wrap="square" rtlCol="0">
            <a:spAutoFit/>
          </a:bodyPr>
          <a:lstStyle/>
          <a:p>
            <a:r>
              <a:rPr lang="fr-FR" dirty="0" smtClean="0">
                <a:latin typeface="Lucida Handwriting" pitchFamily="66" charset="0"/>
              </a:rPr>
              <a:t>Répartition du budget des ménages</a:t>
            </a:r>
          </a:p>
        </p:txBody>
      </p:sp>
      <p:sp>
        <p:nvSpPr>
          <p:cNvPr id="7" name="ZoneTexte 6"/>
          <p:cNvSpPr txBox="1"/>
          <p:nvPr/>
        </p:nvSpPr>
        <p:spPr>
          <a:xfrm>
            <a:off x="714348" y="1714488"/>
            <a:ext cx="7929618" cy="369332"/>
          </a:xfrm>
          <a:prstGeom prst="rect">
            <a:avLst/>
          </a:prstGeom>
          <a:noFill/>
        </p:spPr>
        <p:txBody>
          <a:bodyPr wrap="square" rtlCol="0">
            <a:spAutoFit/>
          </a:bodyPr>
          <a:lstStyle/>
          <a:p>
            <a:endParaRPr lang="fr-FR" dirty="0"/>
          </a:p>
        </p:txBody>
      </p:sp>
      <p:graphicFrame>
        <p:nvGraphicFramePr>
          <p:cNvPr id="10" name="Tableau 9"/>
          <p:cNvGraphicFramePr>
            <a:graphicFrameLocks noGrp="1"/>
          </p:cNvGraphicFramePr>
          <p:nvPr/>
        </p:nvGraphicFramePr>
        <p:xfrm>
          <a:off x="357158" y="1643050"/>
          <a:ext cx="4762512" cy="4348480"/>
        </p:xfrm>
        <a:graphic>
          <a:graphicData uri="http://schemas.openxmlformats.org/drawingml/2006/table">
            <a:tbl>
              <a:tblPr firstRow="1" bandRow="1">
                <a:tableStyleId>{775DCB02-9BB8-47FD-8907-85C794F793BA}</a:tableStyleId>
              </a:tblPr>
              <a:tblGrid>
                <a:gridCol w="3048000"/>
                <a:gridCol w="1714512"/>
              </a:tblGrid>
              <a:tr h="370840">
                <a:tc gridSpan="2">
                  <a:txBody>
                    <a:bodyPr/>
                    <a:lstStyle/>
                    <a:p>
                      <a:pPr algn="ctr"/>
                      <a:r>
                        <a:rPr lang="fr-FR" dirty="0" smtClean="0"/>
                        <a:t>Structure</a:t>
                      </a:r>
                      <a:r>
                        <a:rPr lang="fr-FR" baseline="0" dirty="0" smtClean="0"/>
                        <a:t> de la consommation par fonction</a:t>
                      </a:r>
                      <a:endParaRPr lang="fr-FR" dirty="0"/>
                    </a:p>
                  </a:txBody>
                  <a:tcPr/>
                </a:tc>
                <a:tc hMerge="1">
                  <a:txBody>
                    <a:bodyPr/>
                    <a:lstStyle/>
                    <a:p>
                      <a:endParaRPr lang="fr-FR" dirty="0"/>
                    </a:p>
                  </a:txBody>
                  <a:tcPr/>
                </a:tc>
              </a:tr>
              <a:tr h="370840">
                <a:tc>
                  <a:txBody>
                    <a:bodyPr/>
                    <a:lstStyle/>
                    <a:p>
                      <a:pPr algn="ctr"/>
                      <a:r>
                        <a:rPr lang="fr-FR" dirty="0" smtClean="0"/>
                        <a:t>Alimentation</a:t>
                      </a:r>
                      <a:endParaRPr lang="fr-FR" dirty="0"/>
                    </a:p>
                  </a:txBody>
                  <a:tcPr/>
                </a:tc>
                <a:tc>
                  <a:txBody>
                    <a:bodyPr/>
                    <a:lstStyle/>
                    <a:p>
                      <a:pPr algn="ctr"/>
                      <a:r>
                        <a:rPr lang="fr-FR" dirty="0" smtClean="0"/>
                        <a:t>12,6%</a:t>
                      </a:r>
                      <a:endParaRPr lang="fr-FR" dirty="0"/>
                    </a:p>
                  </a:txBody>
                  <a:tcPr/>
                </a:tc>
              </a:tr>
              <a:tr h="370840">
                <a:tc>
                  <a:txBody>
                    <a:bodyPr/>
                    <a:lstStyle/>
                    <a:p>
                      <a:pPr algn="ctr"/>
                      <a:r>
                        <a:rPr lang="fr-FR" dirty="0" smtClean="0"/>
                        <a:t>Habillement </a:t>
                      </a:r>
                      <a:endParaRPr lang="fr-FR" dirty="0"/>
                    </a:p>
                  </a:txBody>
                  <a:tcPr/>
                </a:tc>
                <a:tc>
                  <a:txBody>
                    <a:bodyPr/>
                    <a:lstStyle/>
                    <a:p>
                      <a:pPr algn="ctr"/>
                      <a:r>
                        <a:rPr lang="fr-FR" dirty="0" smtClean="0"/>
                        <a:t>3,4%</a:t>
                      </a:r>
                      <a:endParaRPr lang="fr-FR" dirty="0"/>
                    </a:p>
                  </a:txBody>
                  <a:tcPr/>
                </a:tc>
              </a:tr>
              <a:tr h="370840">
                <a:tc>
                  <a:txBody>
                    <a:bodyPr/>
                    <a:lstStyle/>
                    <a:p>
                      <a:pPr algn="ctr"/>
                      <a:r>
                        <a:rPr lang="fr-FR" dirty="0" smtClean="0"/>
                        <a:t>Logement </a:t>
                      </a:r>
                      <a:endParaRPr lang="fr-FR" dirty="0"/>
                    </a:p>
                  </a:txBody>
                  <a:tcPr/>
                </a:tc>
                <a:tc>
                  <a:txBody>
                    <a:bodyPr/>
                    <a:lstStyle/>
                    <a:p>
                      <a:pPr algn="ctr"/>
                      <a:r>
                        <a:rPr lang="fr-FR" dirty="0" smtClean="0"/>
                        <a:t>19,7%</a:t>
                      </a:r>
                      <a:endParaRPr lang="fr-FR" dirty="0"/>
                    </a:p>
                  </a:txBody>
                  <a:tcPr/>
                </a:tc>
              </a:tr>
              <a:tr h="370840">
                <a:tc>
                  <a:txBody>
                    <a:bodyPr/>
                    <a:lstStyle/>
                    <a:p>
                      <a:pPr algn="ctr"/>
                      <a:r>
                        <a:rPr lang="fr-FR" dirty="0" smtClean="0"/>
                        <a:t>Equipements du logement </a:t>
                      </a:r>
                      <a:endParaRPr lang="fr-FR" dirty="0"/>
                    </a:p>
                  </a:txBody>
                  <a:tcPr/>
                </a:tc>
                <a:tc>
                  <a:txBody>
                    <a:bodyPr/>
                    <a:lstStyle/>
                    <a:p>
                      <a:pPr algn="ctr"/>
                      <a:r>
                        <a:rPr lang="fr-FR" dirty="0" smtClean="0"/>
                        <a:t>4,5%</a:t>
                      </a:r>
                      <a:endParaRPr lang="fr-FR" dirty="0"/>
                    </a:p>
                  </a:txBody>
                  <a:tcPr/>
                </a:tc>
              </a:tr>
              <a:tr h="370840">
                <a:tc>
                  <a:txBody>
                    <a:bodyPr/>
                    <a:lstStyle/>
                    <a:p>
                      <a:pPr algn="ctr"/>
                      <a:r>
                        <a:rPr lang="fr-FR" dirty="0" smtClean="0"/>
                        <a:t>Santé </a:t>
                      </a:r>
                      <a:endParaRPr lang="fr-FR" dirty="0"/>
                    </a:p>
                  </a:txBody>
                  <a:tcPr/>
                </a:tc>
                <a:tc>
                  <a:txBody>
                    <a:bodyPr/>
                    <a:lstStyle/>
                    <a:p>
                      <a:pPr algn="ctr"/>
                      <a:r>
                        <a:rPr lang="fr-FR" dirty="0" smtClean="0"/>
                        <a:t>2,9%</a:t>
                      </a:r>
                      <a:endParaRPr lang="fr-FR" dirty="0"/>
                    </a:p>
                  </a:txBody>
                  <a:tcPr/>
                </a:tc>
              </a:tr>
              <a:tr h="370840">
                <a:tc>
                  <a:txBody>
                    <a:bodyPr/>
                    <a:lstStyle/>
                    <a:p>
                      <a:pPr algn="ctr"/>
                      <a:r>
                        <a:rPr lang="fr-FR" dirty="0" smtClean="0"/>
                        <a:t>Transports, communications</a:t>
                      </a:r>
                      <a:endParaRPr lang="fr-FR" dirty="0"/>
                    </a:p>
                  </a:txBody>
                  <a:tcPr/>
                </a:tc>
                <a:tc>
                  <a:txBody>
                    <a:bodyPr/>
                    <a:lstStyle/>
                    <a:p>
                      <a:pPr algn="ctr"/>
                      <a:r>
                        <a:rPr lang="fr-FR" dirty="0" smtClean="0"/>
                        <a:t>13%</a:t>
                      </a:r>
                      <a:endParaRPr lang="fr-FR" dirty="0"/>
                    </a:p>
                  </a:txBody>
                  <a:tcPr/>
                </a:tc>
              </a:tr>
              <a:tr h="370840">
                <a:tc>
                  <a:txBody>
                    <a:bodyPr/>
                    <a:lstStyle/>
                    <a:p>
                      <a:pPr algn="ctr"/>
                      <a:r>
                        <a:rPr lang="fr-FR" dirty="0" smtClean="0"/>
                        <a:t>Loisirs et culture </a:t>
                      </a:r>
                      <a:endParaRPr lang="fr-FR" dirty="0"/>
                    </a:p>
                  </a:txBody>
                  <a:tcPr/>
                </a:tc>
                <a:tc>
                  <a:txBody>
                    <a:bodyPr/>
                    <a:lstStyle/>
                    <a:p>
                      <a:pPr algn="ctr"/>
                      <a:r>
                        <a:rPr lang="fr-FR" dirty="0" smtClean="0"/>
                        <a:t>7%</a:t>
                      </a:r>
                      <a:endParaRPr lang="fr-FR" dirty="0"/>
                    </a:p>
                  </a:txBody>
                  <a:tcPr/>
                </a:tc>
              </a:tr>
              <a:tr h="370840">
                <a:tc>
                  <a:txBody>
                    <a:bodyPr/>
                    <a:lstStyle/>
                    <a:p>
                      <a:pPr algn="ctr"/>
                      <a:r>
                        <a:rPr lang="fr-FR" dirty="0" smtClean="0"/>
                        <a:t>Autres </a:t>
                      </a:r>
                      <a:endParaRPr lang="fr-FR" dirty="0"/>
                    </a:p>
                  </a:txBody>
                  <a:tcPr/>
                </a:tc>
                <a:tc>
                  <a:txBody>
                    <a:bodyPr/>
                    <a:lstStyle/>
                    <a:p>
                      <a:pPr algn="ctr"/>
                      <a:r>
                        <a:rPr lang="fr-FR" dirty="0" smtClean="0"/>
                        <a:t>14%</a:t>
                      </a:r>
                      <a:endParaRPr lang="fr-FR" dirty="0"/>
                    </a:p>
                  </a:txBody>
                  <a:tcPr/>
                </a:tc>
              </a:tr>
              <a:tr h="370840">
                <a:tc>
                  <a:txBody>
                    <a:bodyPr/>
                    <a:lstStyle/>
                    <a:p>
                      <a:pPr algn="ctr"/>
                      <a:r>
                        <a:rPr lang="fr-FR" dirty="0" smtClean="0"/>
                        <a:t>Dépense de la consommation socialisée</a:t>
                      </a:r>
                      <a:endParaRPr lang="fr-FR" dirty="0"/>
                    </a:p>
                  </a:txBody>
                  <a:tcPr/>
                </a:tc>
                <a:tc>
                  <a:txBody>
                    <a:bodyPr/>
                    <a:lstStyle/>
                    <a:p>
                      <a:pPr algn="ctr"/>
                      <a:r>
                        <a:rPr lang="fr-FR" dirty="0" smtClean="0"/>
                        <a:t>23,5%</a:t>
                      </a:r>
                      <a:endParaRPr lang="fr-FR" dirty="0"/>
                    </a:p>
                  </a:txBody>
                  <a:tcPr/>
                </a:tc>
              </a:tr>
              <a:tr h="370840">
                <a:tc>
                  <a:txBody>
                    <a:bodyPr/>
                    <a:lstStyle/>
                    <a:p>
                      <a:pPr algn="ctr"/>
                      <a:r>
                        <a:rPr lang="fr-FR" b="1" dirty="0" smtClean="0"/>
                        <a:t>TOTAL</a:t>
                      </a:r>
                      <a:r>
                        <a:rPr lang="fr-FR" b="1" baseline="0" dirty="0" smtClean="0"/>
                        <a:t> </a:t>
                      </a:r>
                      <a:endParaRPr lang="fr-FR" b="1" dirty="0"/>
                    </a:p>
                  </a:txBody>
                  <a:tcPr/>
                </a:tc>
                <a:tc>
                  <a:txBody>
                    <a:bodyPr/>
                    <a:lstStyle/>
                    <a:p>
                      <a:pPr algn="ctr"/>
                      <a:r>
                        <a:rPr lang="fr-FR" b="1" dirty="0" smtClean="0"/>
                        <a:t>100%</a:t>
                      </a:r>
                      <a:endParaRPr lang="fr-FR" b="1" dirty="0"/>
                    </a:p>
                  </a:txBody>
                  <a:tcPr/>
                </a:tc>
              </a:tr>
            </a:tbl>
          </a:graphicData>
        </a:graphic>
      </p:graphicFrame>
      <p:sp>
        <p:nvSpPr>
          <p:cNvPr id="11" name="ZoneTexte 10"/>
          <p:cNvSpPr txBox="1"/>
          <p:nvPr/>
        </p:nvSpPr>
        <p:spPr>
          <a:xfrm>
            <a:off x="5500694" y="1643050"/>
            <a:ext cx="3286148" cy="3139321"/>
          </a:xfrm>
          <a:prstGeom prst="rect">
            <a:avLst/>
          </a:prstGeom>
          <a:noFill/>
        </p:spPr>
        <p:txBody>
          <a:bodyPr wrap="square" rtlCol="0">
            <a:spAutoFit/>
          </a:bodyPr>
          <a:lstStyle/>
          <a:p>
            <a:pPr algn="just"/>
            <a:r>
              <a:rPr lang="fr-FR" dirty="0" smtClean="0"/>
              <a:t>Des évolutions sont cependant à constater. En 40ans, la part du budget consacrée à l’alimentation a été divisée pas deux. Ceci s’explique par une hausse des revenus donc répartition différente. Au contraire, la part consacrée au logement et la consommation socialisée ont considérablement augmenté.</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1571604" y="71414"/>
            <a:ext cx="6400800" cy="642942"/>
          </a:xfrm>
        </p:spPr>
        <p:txBody>
          <a:bodyPr/>
          <a:lstStyle/>
          <a:p>
            <a:r>
              <a:rPr lang="fr-FR" dirty="0" smtClean="0">
                <a:solidFill>
                  <a:srgbClr val="FF5A33"/>
                </a:solidFill>
                <a:latin typeface="Lucida Handwriting" pitchFamily="66" charset="0"/>
              </a:rPr>
              <a:t>Comportements d’achat</a:t>
            </a:r>
            <a:endParaRPr lang="fr-FR" dirty="0">
              <a:solidFill>
                <a:srgbClr val="FF5A33"/>
              </a:solidFill>
              <a:latin typeface="Lucida Handwriting" pitchFamily="66" charset="0"/>
            </a:endParaRPr>
          </a:p>
        </p:txBody>
      </p:sp>
      <p:sp>
        <p:nvSpPr>
          <p:cNvPr id="5" name="ZoneTexte 4"/>
          <p:cNvSpPr txBox="1"/>
          <p:nvPr/>
        </p:nvSpPr>
        <p:spPr>
          <a:xfrm>
            <a:off x="2357422" y="928670"/>
            <a:ext cx="5000660" cy="369332"/>
          </a:xfrm>
          <a:prstGeom prst="rect">
            <a:avLst/>
          </a:prstGeom>
          <a:noFill/>
        </p:spPr>
        <p:txBody>
          <a:bodyPr wrap="square" rtlCol="0">
            <a:spAutoFit/>
          </a:bodyPr>
          <a:lstStyle/>
          <a:p>
            <a:r>
              <a:rPr lang="fr-FR" dirty="0" smtClean="0">
                <a:latin typeface="Lucida Handwriting" pitchFamily="66" charset="0"/>
              </a:rPr>
              <a:t>Importance du prix dans le budget</a:t>
            </a:r>
          </a:p>
        </p:txBody>
      </p:sp>
      <p:sp>
        <p:nvSpPr>
          <p:cNvPr id="7" name="ZoneTexte 6"/>
          <p:cNvSpPr txBox="1"/>
          <p:nvPr/>
        </p:nvSpPr>
        <p:spPr>
          <a:xfrm>
            <a:off x="714348" y="1714488"/>
            <a:ext cx="7929618" cy="369332"/>
          </a:xfrm>
          <a:prstGeom prst="rect">
            <a:avLst/>
          </a:prstGeom>
          <a:noFill/>
        </p:spPr>
        <p:txBody>
          <a:bodyPr wrap="square" rtlCol="0">
            <a:spAutoFit/>
          </a:bodyPr>
          <a:lstStyle/>
          <a:p>
            <a:endParaRPr lang="fr-FR" dirty="0"/>
          </a:p>
        </p:txBody>
      </p:sp>
      <p:sp>
        <p:nvSpPr>
          <p:cNvPr id="11" name="ZoneTexte 10"/>
          <p:cNvSpPr txBox="1"/>
          <p:nvPr/>
        </p:nvSpPr>
        <p:spPr>
          <a:xfrm>
            <a:off x="714348" y="1824889"/>
            <a:ext cx="8358246" cy="4247317"/>
          </a:xfrm>
          <a:prstGeom prst="rect">
            <a:avLst/>
          </a:prstGeom>
          <a:noFill/>
        </p:spPr>
        <p:txBody>
          <a:bodyPr wrap="square" rtlCol="0">
            <a:spAutoFit/>
          </a:bodyPr>
          <a:lstStyle/>
          <a:p>
            <a:pPr algn="just"/>
            <a:r>
              <a:rPr lang="fr-FR" dirty="0" smtClean="0"/>
              <a:t>Dans l’achat d’un produit ou d’un service, le prix est considéré comme étant déterminant.</a:t>
            </a:r>
          </a:p>
          <a:p>
            <a:pPr algn="just"/>
            <a:endParaRPr lang="fr-FR" dirty="0" smtClean="0"/>
          </a:p>
          <a:p>
            <a:pPr algn="just"/>
            <a:r>
              <a:rPr lang="fr-FR" dirty="0" smtClean="0"/>
              <a:t>En effet, avant même parfois de connaitre les caractéristiques, avantages … la première chose qui nous intéresse est le prix. Nous comparons sans cesse les prix entre eux. Il peut être une motivation tout comme un frein. Il peut même arriver d’acheter un produit uniquement parce que l’on considère que le prix est attrayant.</a:t>
            </a:r>
          </a:p>
          <a:p>
            <a:pPr algn="just"/>
            <a:endParaRPr lang="fr-FR" dirty="0" smtClean="0"/>
          </a:p>
          <a:p>
            <a:pPr algn="just"/>
            <a:r>
              <a:rPr lang="fr-FR" dirty="0" smtClean="0"/>
              <a:t>Ceci est d’autant plus vrai pour les familles qui ont un budget à respecter pour un grand nombre de personnes et qui se doivent de subvenir aux besoins de chacun.</a:t>
            </a:r>
          </a:p>
          <a:p>
            <a:pPr algn="just"/>
            <a:endParaRPr lang="fr-FR" dirty="0" smtClean="0"/>
          </a:p>
          <a:p>
            <a:pPr algn="just"/>
            <a:r>
              <a:rPr lang="fr-FR" dirty="0" smtClean="0">
                <a:solidFill>
                  <a:srgbClr val="FF5A33"/>
                </a:solidFill>
                <a:sym typeface="Wingdings"/>
              </a:rPr>
              <a:t></a:t>
            </a:r>
            <a:r>
              <a:rPr lang="fr-FR" dirty="0" smtClean="0"/>
              <a:t>Le prix est considéré comme critère déterminant à 40% pour les vêtements, devant le style et la coupe à 29% (2008). </a:t>
            </a:r>
          </a:p>
          <a:p>
            <a:pPr algn="just"/>
            <a:endParaRPr lang="fr-FR" dirty="0" smtClean="0"/>
          </a:p>
          <a:p>
            <a:pPr algn="just"/>
            <a:endParaRPr lang="fr-FR" dirty="0" smtClean="0"/>
          </a:p>
        </p:txBody>
      </p:sp>
      <p:pic>
        <p:nvPicPr>
          <p:cNvPr id="54274" name="Picture 2" descr="http://www.investmentinsider.eu/wp-content/uploads/2011/01/Euros.jpg"/>
          <p:cNvPicPr>
            <a:picLocks noChangeAspect="1" noChangeArrowheads="1"/>
          </p:cNvPicPr>
          <p:nvPr/>
        </p:nvPicPr>
        <p:blipFill>
          <a:blip r:embed="rId2" cstate="print">
            <a:lum contrast="20000"/>
          </a:blip>
          <a:srcRect/>
          <a:stretch>
            <a:fillRect/>
          </a:stretch>
        </p:blipFill>
        <p:spPr bwMode="auto">
          <a:xfrm>
            <a:off x="3571868" y="5500702"/>
            <a:ext cx="2285628" cy="1414913"/>
          </a:xfrm>
          <a:prstGeom prst="round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1571604" y="71414"/>
            <a:ext cx="6400800" cy="642942"/>
          </a:xfrm>
        </p:spPr>
        <p:txBody>
          <a:bodyPr/>
          <a:lstStyle/>
          <a:p>
            <a:r>
              <a:rPr lang="fr-FR" dirty="0" smtClean="0">
                <a:solidFill>
                  <a:srgbClr val="FF5A33"/>
                </a:solidFill>
                <a:latin typeface="Lucida Handwriting" pitchFamily="66" charset="0"/>
              </a:rPr>
              <a:t>Comportements d’achat</a:t>
            </a:r>
            <a:endParaRPr lang="fr-FR" dirty="0">
              <a:solidFill>
                <a:srgbClr val="FF5A33"/>
              </a:solidFill>
              <a:latin typeface="Lucida Handwriting" pitchFamily="66" charset="0"/>
            </a:endParaRPr>
          </a:p>
        </p:txBody>
      </p:sp>
      <p:sp>
        <p:nvSpPr>
          <p:cNvPr id="5" name="ZoneTexte 4"/>
          <p:cNvSpPr txBox="1"/>
          <p:nvPr/>
        </p:nvSpPr>
        <p:spPr>
          <a:xfrm>
            <a:off x="2928926" y="928670"/>
            <a:ext cx="3643338" cy="369332"/>
          </a:xfrm>
          <a:prstGeom prst="rect">
            <a:avLst/>
          </a:prstGeom>
          <a:noFill/>
        </p:spPr>
        <p:txBody>
          <a:bodyPr wrap="square" rtlCol="0">
            <a:spAutoFit/>
          </a:bodyPr>
          <a:lstStyle/>
          <a:p>
            <a:r>
              <a:rPr lang="fr-FR" dirty="0" smtClean="0">
                <a:latin typeface="Lucida Handwriting" pitchFamily="66" charset="0"/>
              </a:rPr>
              <a:t>Importance de la qualité</a:t>
            </a:r>
          </a:p>
        </p:txBody>
      </p:sp>
      <p:sp>
        <p:nvSpPr>
          <p:cNvPr id="7" name="ZoneTexte 6"/>
          <p:cNvSpPr txBox="1"/>
          <p:nvPr/>
        </p:nvSpPr>
        <p:spPr>
          <a:xfrm>
            <a:off x="714348" y="1714488"/>
            <a:ext cx="7929618" cy="369332"/>
          </a:xfrm>
          <a:prstGeom prst="rect">
            <a:avLst/>
          </a:prstGeom>
          <a:noFill/>
        </p:spPr>
        <p:txBody>
          <a:bodyPr wrap="square" rtlCol="0">
            <a:spAutoFit/>
          </a:bodyPr>
          <a:lstStyle/>
          <a:p>
            <a:endParaRPr lang="fr-FR" dirty="0"/>
          </a:p>
        </p:txBody>
      </p:sp>
      <p:sp>
        <p:nvSpPr>
          <p:cNvPr id="11" name="ZoneTexte 10"/>
          <p:cNvSpPr txBox="1"/>
          <p:nvPr/>
        </p:nvSpPr>
        <p:spPr>
          <a:xfrm>
            <a:off x="714348" y="2058123"/>
            <a:ext cx="8358246" cy="2585323"/>
          </a:xfrm>
          <a:prstGeom prst="rect">
            <a:avLst/>
          </a:prstGeom>
          <a:noFill/>
        </p:spPr>
        <p:txBody>
          <a:bodyPr wrap="square" rtlCol="0">
            <a:spAutoFit/>
          </a:bodyPr>
          <a:lstStyle/>
          <a:p>
            <a:pPr algn="just"/>
            <a:r>
              <a:rPr lang="fr-FR" dirty="0" smtClean="0"/>
              <a:t>La qualité reprend de l’importance dans la consommation des ménages. En effet, alors qu’il a été démontré que les produits de qualité médiocre sont plus à l’origine d’obésité, maladies, … ils y sont donc plus attentifs et sont prêts à payer pour la différence. Le bien être et la santé reviennent au cœur des préoccupations.</a:t>
            </a:r>
          </a:p>
          <a:p>
            <a:pPr algn="just"/>
            <a:endParaRPr lang="fr-FR" dirty="0" smtClean="0"/>
          </a:p>
          <a:p>
            <a:pPr algn="just"/>
            <a:r>
              <a:rPr lang="fr-FR" dirty="0" smtClean="0">
                <a:solidFill>
                  <a:srgbClr val="FF5A33"/>
                </a:solidFill>
                <a:sym typeface="Wingdings"/>
              </a:rPr>
              <a:t></a:t>
            </a:r>
            <a:r>
              <a:rPr lang="fr-FR" dirty="0" smtClean="0">
                <a:sym typeface="Wingdings"/>
              </a:rPr>
              <a:t>En mai 2009, la qualité est repassée comme critère déterminant à 49%, devant le prix à 43%.</a:t>
            </a:r>
            <a:endParaRPr lang="fr-FR" dirty="0" smtClean="0"/>
          </a:p>
          <a:p>
            <a:pPr algn="just"/>
            <a:endParaRPr lang="fr-FR" dirty="0" smtClean="0"/>
          </a:p>
          <a:p>
            <a:pPr algn="just"/>
            <a:endParaRPr lang="fr-FR" dirty="0" smtClean="0"/>
          </a:p>
        </p:txBody>
      </p:sp>
      <p:pic>
        <p:nvPicPr>
          <p:cNvPr id="53250" name="Picture 2" descr="http://www.ifaconseil.com/images/qualit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14678" y="4286256"/>
            <a:ext cx="3076570" cy="233448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1571604" y="71414"/>
            <a:ext cx="6400800" cy="642942"/>
          </a:xfrm>
        </p:spPr>
        <p:txBody>
          <a:bodyPr/>
          <a:lstStyle/>
          <a:p>
            <a:r>
              <a:rPr lang="fr-FR" dirty="0" smtClean="0">
                <a:solidFill>
                  <a:srgbClr val="FF5A33"/>
                </a:solidFill>
                <a:latin typeface="Lucida Handwriting" pitchFamily="66" charset="0"/>
              </a:rPr>
              <a:t>Comportements d’achat</a:t>
            </a:r>
            <a:endParaRPr lang="fr-FR" dirty="0">
              <a:solidFill>
                <a:srgbClr val="FF5A33"/>
              </a:solidFill>
              <a:latin typeface="Lucida Handwriting" pitchFamily="66" charset="0"/>
            </a:endParaRPr>
          </a:p>
        </p:txBody>
      </p:sp>
      <p:sp>
        <p:nvSpPr>
          <p:cNvPr id="7" name="ZoneTexte 6"/>
          <p:cNvSpPr txBox="1"/>
          <p:nvPr/>
        </p:nvSpPr>
        <p:spPr>
          <a:xfrm>
            <a:off x="714348" y="1714488"/>
            <a:ext cx="7929618" cy="369332"/>
          </a:xfrm>
          <a:prstGeom prst="rect">
            <a:avLst/>
          </a:prstGeom>
          <a:noFill/>
        </p:spPr>
        <p:txBody>
          <a:bodyPr wrap="square" rtlCol="0">
            <a:spAutoFit/>
          </a:bodyPr>
          <a:lstStyle/>
          <a:p>
            <a:endParaRPr lang="fr-FR" dirty="0"/>
          </a:p>
        </p:txBody>
      </p:sp>
      <p:sp>
        <p:nvSpPr>
          <p:cNvPr id="11" name="ZoneTexte 10"/>
          <p:cNvSpPr txBox="1"/>
          <p:nvPr/>
        </p:nvSpPr>
        <p:spPr>
          <a:xfrm>
            <a:off x="714348" y="2058123"/>
            <a:ext cx="8358246" cy="646331"/>
          </a:xfrm>
          <a:prstGeom prst="rect">
            <a:avLst/>
          </a:prstGeom>
          <a:noFill/>
        </p:spPr>
        <p:txBody>
          <a:bodyPr wrap="square" rtlCol="0">
            <a:spAutoFit/>
          </a:bodyPr>
          <a:lstStyle/>
          <a:p>
            <a:pPr algn="just"/>
            <a:endParaRPr lang="fr-FR" dirty="0" smtClean="0"/>
          </a:p>
          <a:p>
            <a:pPr algn="just"/>
            <a:endParaRPr lang="fr-FR" dirty="0" smtClean="0"/>
          </a:p>
        </p:txBody>
      </p:sp>
      <p:sp>
        <p:nvSpPr>
          <p:cNvPr id="8" name="ZoneTexte 7"/>
          <p:cNvSpPr txBox="1"/>
          <p:nvPr/>
        </p:nvSpPr>
        <p:spPr>
          <a:xfrm>
            <a:off x="2928926" y="928670"/>
            <a:ext cx="3643338" cy="369332"/>
          </a:xfrm>
          <a:prstGeom prst="rect">
            <a:avLst/>
          </a:prstGeom>
          <a:noFill/>
        </p:spPr>
        <p:txBody>
          <a:bodyPr wrap="square" rtlCol="0">
            <a:spAutoFit/>
          </a:bodyPr>
          <a:lstStyle/>
          <a:p>
            <a:r>
              <a:rPr lang="fr-FR" dirty="0" smtClean="0">
                <a:latin typeface="Lucida Handwriting" pitchFamily="66" charset="0"/>
              </a:rPr>
              <a:t>Recherche de la facilité</a:t>
            </a:r>
          </a:p>
        </p:txBody>
      </p:sp>
      <p:sp>
        <p:nvSpPr>
          <p:cNvPr id="9" name="ZoneTexte 8"/>
          <p:cNvSpPr txBox="1"/>
          <p:nvPr/>
        </p:nvSpPr>
        <p:spPr>
          <a:xfrm>
            <a:off x="1000100" y="2040617"/>
            <a:ext cx="7715304" cy="2031325"/>
          </a:xfrm>
          <a:prstGeom prst="rect">
            <a:avLst/>
          </a:prstGeom>
          <a:noFill/>
        </p:spPr>
        <p:txBody>
          <a:bodyPr wrap="square" rtlCol="0">
            <a:spAutoFit/>
          </a:bodyPr>
          <a:lstStyle/>
          <a:p>
            <a:pPr algn="just"/>
            <a:r>
              <a:rPr lang="fr-FR" dirty="0" smtClean="0"/>
              <a:t>Aujourd’hui, les individus sont toujours plus à la recherche de la facilité. Par cela, nous entendons que  le temps de repos est géré d’une façon différente à il y a quelques années et que les loisirs sont devenus une priorité. Ceci a une grande influence pour le choix des produits achetés ainsi que la manière de la faire.  Les personnes choisirons (par exemple pour les repas ou taches ménagères) le produit que leur permettra d’effectuer leur « corvée » le plus facilement et rapidement possible.</a:t>
            </a:r>
            <a:endParaRPr lang="fr-FR" dirty="0"/>
          </a:p>
        </p:txBody>
      </p:sp>
      <p:pic>
        <p:nvPicPr>
          <p:cNvPr id="52226" name="Picture 2" descr="http://www.ctendance.com/local/cache-vignettes/L200xH169/taches-menageres-37ba6.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00496" y="4357694"/>
            <a:ext cx="1905000" cy="160972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1571604" y="71414"/>
            <a:ext cx="6400800" cy="642942"/>
          </a:xfrm>
        </p:spPr>
        <p:txBody>
          <a:bodyPr/>
          <a:lstStyle/>
          <a:p>
            <a:r>
              <a:rPr lang="fr-FR" dirty="0" smtClean="0">
                <a:solidFill>
                  <a:srgbClr val="FF5A33"/>
                </a:solidFill>
                <a:latin typeface="Lucida Handwriting" pitchFamily="66" charset="0"/>
              </a:rPr>
              <a:t>Comportements d’achat</a:t>
            </a:r>
            <a:endParaRPr lang="fr-FR" dirty="0">
              <a:solidFill>
                <a:srgbClr val="FF5A33"/>
              </a:solidFill>
              <a:latin typeface="Lucida Handwriting" pitchFamily="66" charset="0"/>
            </a:endParaRPr>
          </a:p>
        </p:txBody>
      </p:sp>
      <p:sp>
        <p:nvSpPr>
          <p:cNvPr id="7" name="ZoneTexte 6"/>
          <p:cNvSpPr txBox="1"/>
          <p:nvPr/>
        </p:nvSpPr>
        <p:spPr>
          <a:xfrm>
            <a:off x="714348" y="1714488"/>
            <a:ext cx="7929618" cy="369332"/>
          </a:xfrm>
          <a:prstGeom prst="rect">
            <a:avLst/>
          </a:prstGeom>
          <a:noFill/>
        </p:spPr>
        <p:txBody>
          <a:bodyPr wrap="square" rtlCol="0">
            <a:spAutoFit/>
          </a:bodyPr>
          <a:lstStyle/>
          <a:p>
            <a:endParaRPr lang="fr-FR" dirty="0"/>
          </a:p>
        </p:txBody>
      </p:sp>
      <p:sp>
        <p:nvSpPr>
          <p:cNvPr id="11" name="ZoneTexte 10"/>
          <p:cNvSpPr txBox="1"/>
          <p:nvPr/>
        </p:nvSpPr>
        <p:spPr>
          <a:xfrm>
            <a:off x="714348" y="2058123"/>
            <a:ext cx="8358246" cy="646331"/>
          </a:xfrm>
          <a:prstGeom prst="rect">
            <a:avLst/>
          </a:prstGeom>
          <a:noFill/>
        </p:spPr>
        <p:txBody>
          <a:bodyPr wrap="square" rtlCol="0">
            <a:spAutoFit/>
          </a:bodyPr>
          <a:lstStyle/>
          <a:p>
            <a:pPr algn="just"/>
            <a:endParaRPr lang="fr-FR" dirty="0" smtClean="0"/>
          </a:p>
          <a:p>
            <a:pPr algn="just"/>
            <a:endParaRPr lang="fr-FR" dirty="0" smtClean="0"/>
          </a:p>
        </p:txBody>
      </p:sp>
      <p:sp>
        <p:nvSpPr>
          <p:cNvPr id="6" name="ZoneTexte 5"/>
          <p:cNvSpPr txBox="1"/>
          <p:nvPr/>
        </p:nvSpPr>
        <p:spPr>
          <a:xfrm>
            <a:off x="2500298" y="928670"/>
            <a:ext cx="4071966" cy="369332"/>
          </a:xfrm>
          <a:prstGeom prst="rect">
            <a:avLst/>
          </a:prstGeom>
          <a:noFill/>
        </p:spPr>
        <p:txBody>
          <a:bodyPr wrap="square" rtlCol="0">
            <a:spAutoFit/>
          </a:bodyPr>
          <a:lstStyle/>
          <a:p>
            <a:r>
              <a:rPr lang="fr-FR" dirty="0" smtClean="0">
                <a:latin typeface="Lucida Handwriting" pitchFamily="66" charset="0"/>
              </a:rPr>
              <a:t>Tendances de consommation</a:t>
            </a:r>
          </a:p>
        </p:txBody>
      </p:sp>
      <p:sp>
        <p:nvSpPr>
          <p:cNvPr id="8" name="ZoneTexte 7"/>
          <p:cNvSpPr txBox="1"/>
          <p:nvPr/>
        </p:nvSpPr>
        <p:spPr>
          <a:xfrm>
            <a:off x="857224" y="1772371"/>
            <a:ext cx="8001056" cy="2585323"/>
          </a:xfrm>
          <a:prstGeom prst="rect">
            <a:avLst/>
          </a:prstGeom>
          <a:noFill/>
        </p:spPr>
        <p:txBody>
          <a:bodyPr wrap="square" rtlCol="0">
            <a:spAutoFit/>
          </a:bodyPr>
          <a:lstStyle/>
          <a:p>
            <a:pPr algn="just"/>
            <a:r>
              <a:rPr lang="fr-FR" dirty="0" smtClean="0"/>
              <a:t>En ce qui concerne les tendances de consommation,  on peut apercevoir un phénomène plutôt récent, une toute nouvelle façon de consommer avec l’ère internet. Le temps des consommateurs naïfs est désormais terminé.</a:t>
            </a:r>
          </a:p>
          <a:p>
            <a:pPr algn="just"/>
            <a:endParaRPr lang="fr-FR" dirty="0" smtClean="0"/>
          </a:p>
          <a:p>
            <a:pPr algn="just"/>
            <a:r>
              <a:rPr lang="fr-FR" dirty="0" smtClean="0"/>
              <a:t>Grâce à internet, ils peuvent faire des recherches pour connaitre l’ensemble des offres concurrentes, connaitre les avis d’autres consommateurs grâce aux forums, obtenir des aides et conseils. Nous sommes beaucoup moins sur des achats impulsifs </a:t>
            </a:r>
            <a:r>
              <a:rPr lang="fr-FR" smtClean="0"/>
              <a:t>qu’auparavant.. </a:t>
            </a:r>
            <a:endParaRPr lang="fr-FR" dirty="0" smtClean="0"/>
          </a:p>
          <a:p>
            <a:pPr algn="just"/>
            <a:endParaRPr lang="fr-FR" dirty="0"/>
          </a:p>
        </p:txBody>
      </p:sp>
      <p:pic>
        <p:nvPicPr>
          <p:cNvPr id="51202" name="Picture 2" descr="http://www.1er-sur-internet.com/menu/images/contacteznous.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00718" y="4286256"/>
            <a:ext cx="2942984" cy="235743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28596" y="500066"/>
            <a:ext cx="8572528" cy="6357958"/>
          </a:xfrm>
        </p:spPr>
        <p:txBody>
          <a:bodyPr>
            <a:noAutofit/>
          </a:bodyPr>
          <a:lstStyle/>
          <a:p>
            <a:pPr algn="just"/>
            <a:r>
              <a:rPr lang="fr-FR" sz="2800" dirty="0" smtClean="0"/>
              <a:t>Les familles correspondent à une très large partie de la population, elles comprennent des personnes vivant sous le même toit avec un budget commun. Les membres sont de tout âge et toute catégorie socioprofessionnelle. </a:t>
            </a:r>
            <a:br>
              <a:rPr lang="fr-FR" sz="2800" dirty="0" smtClean="0"/>
            </a:br>
            <a:r>
              <a:rPr lang="fr-FR" sz="2800" dirty="0" smtClean="0"/>
              <a:t/>
            </a:r>
            <a:br>
              <a:rPr lang="fr-FR" sz="2800" dirty="0" smtClean="0"/>
            </a:br>
            <a:r>
              <a:rPr lang="fr-FR" sz="2800" dirty="0" smtClean="0"/>
              <a:t>Pour l’INSEE, la famille est la partie d’un ménage comprenant au moins deux personnes.</a:t>
            </a:r>
            <a:br>
              <a:rPr lang="fr-FR" sz="2800" dirty="0" smtClean="0"/>
            </a:br>
            <a:r>
              <a:rPr lang="fr-FR" sz="2800" dirty="0" smtClean="0"/>
              <a:t/>
            </a:r>
            <a:br>
              <a:rPr lang="fr-FR" sz="2800" dirty="0" smtClean="0"/>
            </a:br>
            <a:r>
              <a:rPr lang="fr-FR" sz="2800" dirty="0" smtClean="0"/>
              <a:t>Nous allons étudier cette cible pour essayer de mieux la comprendre et voir son impact dans le monde du commerce.</a:t>
            </a:r>
            <a:endParaRPr lang="fr-FR"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rgbClr val="FF5A33"/>
                </a:solidFill>
                <a:latin typeface="Lucida Handwriting" pitchFamily="66" charset="0"/>
              </a:rPr>
              <a:t>A quelles attentes et besoins répondre?</a:t>
            </a:r>
            <a:endParaRPr lang="fr-FR" dirty="0">
              <a:solidFill>
                <a:srgbClr val="FF5A33"/>
              </a:solidFill>
              <a:latin typeface="Lucida Handwriting" pitchFamily="66" charset="0"/>
            </a:endParaRPr>
          </a:p>
        </p:txBody>
      </p:sp>
      <p:sp>
        <p:nvSpPr>
          <p:cNvPr id="3" name="Sous-titre 2"/>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1571604" y="642918"/>
            <a:ext cx="6400800" cy="642942"/>
          </a:xfrm>
        </p:spPr>
        <p:txBody>
          <a:bodyPr>
            <a:normAutofit fontScale="70000" lnSpcReduction="20000"/>
          </a:bodyPr>
          <a:lstStyle/>
          <a:p>
            <a:r>
              <a:rPr lang="fr-FR" dirty="0" smtClean="0">
                <a:solidFill>
                  <a:srgbClr val="FF5A33"/>
                </a:solidFill>
                <a:latin typeface="Lucida Handwriting" pitchFamily="66" charset="0"/>
              </a:rPr>
              <a:t>A quelles attentes et besoins  répondre?</a:t>
            </a:r>
            <a:endParaRPr lang="fr-FR" dirty="0">
              <a:solidFill>
                <a:srgbClr val="FF5A33"/>
              </a:solidFill>
              <a:latin typeface="Lucida Handwriting" pitchFamily="66" charset="0"/>
            </a:endParaRPr>
          </a:p>
        </p:txBody>
      </p:sp>
      <p:sp>
        <p:nvSpPr>
          <p:cNvPr id="7" name="ZoneTexte 6"/>
          <p:cNvSpPr txBox="1"/>
          <p:nvPr/>
        </p:nvSpPr>
        <p:spPr>
          <a:xfrm>
            <a:off x="714348" y="1714488"/>
            <a:ext cx="7929618" cy="369332"/>
          </a:xfrm>
          <a:prstGeom prst="rect">
            <a:avLst/>
          </a:prstGeom>
          <a:noFill/>
        </p:spPr>
        <p:txBody>
          <a:bodyPr wrap="square" rtlCol="0">
            <a:spAutoFit/>
          </a:bodyPr>
          <a:lstStyle/>
          <a:p>
            <a:endParaRPr lang="fr-FR" dirty="0"/>
          </a:p>
        </p:txBody>
      </p:sp>
      <p:sp>
        <p:nvSpPr>
          <p:cNvPr id="9" name="ZoneTexte 8"/>
          <p:cNvSpPr txBox="1"/>
          <p:nvPr/>
        </p:nvSpPr>
        <p:spPr>
          <a:xfrm>
            <a:off x="3714744" y="1242940"/>
            <a:ext cx="1857388" cy="400110"/>
          </a:xfrm>
          <a:prstGeom prst="rect">
            <a:avLst/>
          </a:prstGeom>
          <a:noFill/>
        </p:spPr>
        <p:txBody>
          <a:bodyPr wrap="square" rtlCol="0">
            <a:spAutoFit/>
          </a:bodyPr>
          <a:lstStyle/>
          <a:p>
            <a:r>
              <a:rPr lang="fr-FR" sz="2000" dirty="0" smtClean="0">
                <a:solidFill>
                  <a:srgbClr val="FF5A33"/>
                </a:solidFill>
                <a:latin typeface="Lucida Handwriting" pitchFamily="66" charset="0"/>
              </a:rPr>
              <a:t>Les Besoins </a:t>
            </a:r>
          </a:p>
        </p:txBody>
      </p:sp>
      <p:sp>
        <p:nvSpPr>
          <p:cNvPr id="10" name="ZoneTexte 9"/>
          <p:cNvSpPr txBox="1"/>
          <p:nvPr/>
        </p:nvSpPr>
        <p:spPr>
          <a:xfrm>
            <a:off x="3071802" y="1928802"/>
            <a:ext cx="3071834" cy="369332"/>
          </a:xfrm>
          <a:prstGeom prst="rect">
            <a:avLst/>
          </a:prstGeom>
          <a:noFill/>
        </p:spPr>
        <p:txBody>
          <a:bodyPr wrap="square" rtlCol="0">
            <a:spAutoFit/>
          </a:bodyPr>
          <a:lstStyle/>
          <a:p>
            <a:r>
              <a:rPr lang="fr-FR" dirty="0" smtClean="0">
                <a:latin typeface="Lucida Handwriting" pitchFamily="66" charset="0"/>
              </a:rPr>
              <a:t>Se retrouver ensemble </a:t>
            </a:r>
            <a:endParaRPr lang="fr-FR" dirty="0">
              <a:latin typeface="Lucida Handwriting" pitchFamily="66" charset="0"/>
            </a:endParaRPr>
          </a:p>
        </p:txBody>
      </p:sp>
      <p:pic>
        <p:nvPicPr>
          <p:cNvPr id="5122" name="Picture 2" descr="http://www.vosquestionsdeparents.fr/uploads/medias/6_10_ans/repas_famille_menu.jpg"/>
          <p:cNvPicPr>
            <a:picLocks noChangeAspect="1" noChangeArrowheads="1"/>
          </p:cNvPicPr>
          <p:nvPr/>
        </p:nvPicPr>
        <p:blipFill>
          <a:blip r:embed="rId2" cstate="print"/>
          <a:srcRect/>
          <a:stretch>
            <a:fillRect/>
          </a:stretch>
        </p:blipFill>
        <p:spPr bwMode="auto">
          <a:xfrm rot="20293857">
            <a:off x="-54096" y="1360253"/>
            <a:ext cx="2743200" cy="2162176"/>
          </a:xfrm>
          <a:prstGeom prst="roundRect">
            <a:avLst/>
          </a:prstGeom>
          <a:ln>
            <a:noFill/>
          </a:ln>
          <a:effectLst>
            <a:outerShdw blurRad="292100" dist="139700" dir="2700000" algn="tl" rotWithShape="0">
              <a:srgbClr val="333333">
                <a:alpha val="65000"/>
              </a:srgbClr>
            </a:outerShdw>
          </a:effectLst>
        </p:spPr>
      </p:pic>
      <p:sp>
        <p:nvSpPr>
          <p:cNvPr id="11" name="ZoneTexte 10"/>
          <p:cNvSpPr txBox="1"/>
          <p:nvPr/>
        </p:nvSpPr>
        <p:spPr>
          <a:xfrm>
            <a:off x="500034" y="3143248"/>
            <a:ext cx="8572560" cy="3046988"/>
          </a:xfrm>
          <a:prstGeom prst="rect">
            <a:avLst/>
          </a:prstGeom>
          <a:noFill/>
        </p:spPr>
        <p:txBody>
          <a:bodyPr wrap="square" rtlCol="0">
            <a:spAutoFit/>
          </a:bodyPr>
          <a:lstStyle/>
          <a:p>
            <a:pPr algn="just"/>
            <a:r>
              <a:rPr lang="fr-FR" sz="2400" dirty="0" smtClean="0"/>
              <a:t>Au sein d’une famille, les membres, principalement les parents qui sont les acheteurs, éprouvent un certain besoin d’être ensemble.</a:t>
            </a:r>
          </a:p>
          <a:p>
            <a:pPr algn="just"/>
            <a:r>
              <a:rPr lang="fr-FR" sz="2400" dirty="0" smtClean="0"/>
              <a:t>Ceux-ci que ce soit au niveau des loisirs, vacances, produit, … privilégieront toujours la solution qui leur permettra d’être réunis et dont chacun pourra profiter.</a:t>
            </a:r>
          </a:p>
          <a:p>
            <a:pPr algn="just"/>
            <a:endParaRPr lang="fr-FR" sz="2400" dirty="0" smtClean="0"/>
          </a:p>
          <a:p>
            <a:pPr algn="just"/>
            <a:r>
              <a:rPr lang="fr-FR" sz="2400" dirty="0" smtClean="0"/>
              <a:t>D’ailleurs, penser au niveau individuel est pour eux une perte de temps et d’argent. </a:t>
            </a:r>
            <a:endParaRPr lang="fr-FR"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1571604" y="642918"/>
            <a:ext cx="6400800" cy="642942"/>
          </a:xfrm>
        </p:spPr>
        <p:txBody>
          <a:bodyPr>
            <a:normAutofit fontScale="70000" lnSpcReduction="20000"/>
          </a:bodyPr>
          <a:lstStyle/>
          <a:p>
            <a:r>
              <a:rPr lang="fr-FR" dirty="0" smtClean="0">
                <a:solidFill>
                  <a:srgbClr val="FF5A33"/>
                </a:solidFill>
                <a:latin typeface="Lucida Handwriting" pitchFamily="66" charset="0"/>
              </a:rPr>
              <a:t>A quelles attentes et besoins  répondre?</a:t>
            </a:r>
            <a:endParaRPr lang="fr-FR" dirty="0">
              <a:solidFill>
                <a:srgbClr val="FF5A33"/>
              </a:solidFill>
              <a:latin typeface="Lucida Handwriting" pitchFamily="66" charset="0"/>
            </a:endParaRPr>
          </a:p>
        </p:txBody>
      </p:sp>
      <p:sp>
        <p:nvSpPr>
          <p:cNvPr id="7" name="ZoneTexte 6"/>
          <p:cNvSpPr txBox="1"/>
          <p:nvPr/>
        </p:nvSpPr>
        <p:spPr>
          <a:xfrm>
            <a:off x="714348" y="1714488"/>
            <a:ext cx="7929618" cy="369332"/>
          </a:xfrm>
          <a:prstGeom prst="rect">
            <a:avLst/>
          </a:prstGeom>
          <a:noFill/>
        </p:spPr>
        <p:txBody>
          <a:bodyPr wrap="square" rtlCol="0">
            <a:spAutoFit/>
          </a:bodyPr>
          <a:lstStyle/>
          <a:p>
            <a:endParaRPr lang="fr-FR" dirty="0"/>
          </a:p>
        </p:txBody>
      </p:sp>
      <p:sp>
        <p:nvSpPr>
          <p:cNvPr id="9" name="ZoneTexte 8"/>
          <p:cNvSpPr txBox="1"/>
          <p:nvPr/>
        </p:nvSpPr>
        <p:spPr>
          <a:xfrm>
            <a:off x="3714744" y="1242940"/>
            <a:ext cx="1857388" cy="400110"/>
          </a:xfrm>
          <a:prstGeom prst="rect">
            <a:avLst/>
          </a:prstGeom>
          <a:noFill/>
        </p:spPr>
        <p:txBody>
          <a:bodyPr wrap="square" rtlCol="0">
            <a:spAutoFit/>
          </a:bodyPr>
          <a:lstStyle/>
          <a:p>
            <a:r>
              <a:rPr lang="fr-FR" sz="2000" dirty="0" smtClean="0">
                <a:solidFill>
                  <a:srgbClr val="FF5A33"/>
                </a:solidFill>
                <a:latin typeface="Lucida Handwriting" pitchFamily="66" charset="0"/>
              </a:rPr>
              <a:t>Les Besoins </a:t>
            </a:r>
          </a:p>
        </p:txBody>
      </p:sp>
      <p:sp>
        <p:nvSpPr>
          <p:cNvPr id="10" name="ZoneTexte 9"/>
          <p:cNvSpPr txBox="1"/>
          <p:nvPr/>
        </p:nvSpPr>
        <p:spPr>
          <a:xfrm>
            <a:off x="3857620" y="1928802"/>
            <a:ext cx="1714512" cy="369332"/>
          </a:xfrm>
          <a:prstGeom prst="rect">
            <a:avLst/>
          </a:prstGeom>
          <a:noFill/>
        </p:spPr>
        <p:txBody>
          <a:bodyPr wrap="square" rtlCol="0">
            <a:spAutoFit/>
          </a:bodyPr>
          <a:lstStyle/>
          <a:p>
            <a:r>
              <a:rPr lang="fr-FR" dirty="0" smtClean="0">
                <a:latin typeface="Lucida Handwriting" pitchFamily="66" charset="0"/>
              </a:rPr>
              <a:t>Les prix bas</a:t>
            </a:r>
            <a:endParaRPr lang="fr-FR" dirty="0">
              <a:latin typeface="Lucida Handwriting" pitchFamily="66" charset="0"/>
            </a:endParaRPr>
          </a:p>
        </p:txBody>
      </p:sp>
      <p:sp>
        <p:nvSpPr>
          <p:cNvPr id="11" name="ZoneTexte 10"/>
          <p:cNvSpPr txBox="1"/>
          <p:nvPr/>
        </p:nvSpPr>
        <p:spPr>
          <a:xfrm>
            <a:off x="571440" y="2357430"/>
            <a:ext cx="8572560" cy="4524315"/>
          </a:xfrm>
          <a:prstGeom prst="rect">
            <a:avLst/>
          </a:prstGeom>
          <a:noFill/>
        </p:spPr>
        <p:txBody>
          <a:bodyPr wrap="square" rtlCol="0">
            <a:spAutoFit/>
          </a:bodyPr>
          <a:lstStyle/>
          <a:p>
            <a:pPr algn="just"/>
            <a:r>
              <a:rPr lang="fr-FR" sz="2400" dirty="0" smtClean="0"/>
              <a:t>Nous le savons, le prix est aujourd’hui un facteur très important dans l’acte d’achat.</a:t>
            </a:r>
          </a:p>
          <a:p>
            <a:pPr algn="just"/>
            <a:endParaRPr lang="fr-FR" sz="2400" dirty="0" smtClean="0"/>
          </a:p>
          <a:p>
            <a:pPr algn="just"/>
            <a:r>
              <a:rPr lang="fr-FR" sz="2400" dirty="0" smtClean="0"/>
              <a:t>C’est surtout le cas pour les familles qui ont toujours plus de dépenses lorsqu’ils sont nombreux. Celles-ci doivent avec un même budget parvenir à acheter de la nourriture, financer des loisirs, payer un loyer, etc.</a:t>
            </a:r>
          </a:p>
          <a:p>
            <a:pPr algn="just"/>
            <a:endParaRPr lang="fr-FR" sz="2400" dirty="0" smtClean="0"/>
          </a:p>
          <a:p>
            <a:pPr algn="just"/>
            <a:r>
              <a:rPr lang="fr-FR" sz="2400" dirty="0" smtClean="0"/>
              <a:t>Pour parvenir à ne pas dépasser ce budget, trouver des prix bas est un réel besoin. </a:t>
            </a:r>
          </a:p>
          <a:p>
            <a:pPr algn="just"/>
            <a:endParaRPr lang="fr-FR" sz="2400" dirty="0" smtClean="0"/>
          </a:p>
          <a:p>
            <a:pPr algn="just"/>
            <a:endParaRPr lang="fr-FR" sz="2400" dirty="0" smtClean="0"/>
          </a:p>
        </p:txBody>
      </p:sp>
      <p:pic>
        <p:nvPicPr>
          <p:cNvPr id="31746" name="Picture 2" descr="http://medias.jds.fr/annuaire/333/tirelire_cochon_code_barre_300.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6143636" y="5286388"/>
            <a:ext cx="2214558" cy="221455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1571604" y="642918"/>
            <a:ext cx="6400800" cy="642942"/>
          </a:xfrm>
        </p:spPr>
        <p:txBody>
          <a:bodyPr>
            <a:normAutofit fontScale="70000" lnSpcReduction="20000"/>
          </a:bodyPr>
          <a:lstStyle/>
          <a:p>
            <a:r>
              <a:rPr lang="fr-FR" dirty="0" smtClean="0">
                <a:solidFill>
                  <a:srgbClr val="FF5A33"/>
                </a:solidFill>
                <a:latin typeface="Lucida Handwriting" pitchFamily="66" charset="0"/>
              </a:rPr>
              <a:t>A quelles attentes et besoins  répondre?</a:t>
            </a:r>
            <a:endParaRPr lang="fr-FR" dirty="0">
              <a:solidFill>
                <a:srgbClr val="FF5A33"/>
              </a:solidFill>
              <a:latin typeface="Lucida Handwriting" pitchFamily="66" charset="0"/>
            </a:endParaRPr>
          </a:p>
        </p:txBody>
      </p:sp>
      <p:sp>
        <p:nvSpPr>
          <p:cNvPr id="7" name="ZoneTexte 6"/>
          <p:cNvSpPr txBox="1"/>
          <p:nvPr/>
        </p:nvSpPr>
        <p:spPr>
          <a:xfrm>
            <a:off x="714348" y="1714488"/>
            <a:ext cx="7929618" cy="369332"/>
          </a:xfrm>
          <a:prstGeom prst="rect">
            <a:avLst/>
          </a:prstGeom>
          <a:noFill/>
        </p:spPr>
        <p:txBody>
          <a:bodyPr wrap="square" rtlCol="0">
            <a:spAutoFit/>
          </a:bodyPr>
          <a:lstStyle/>
          <a:p>
            <a:endParaRPr lang="fr-FR" dirty="0"/>
          </a:p>
        </p:txBody>
      </p:sp>
      <p:sp>
        <p:nvSpPr>
          <p:cNvPr id="9" name="ZoneTexte 8"/>
          <p:cNvSpPr txBox="1"/>
          <p:nvPr/>
        </p:nvSpPr>
        <p:spPr>
          <a:xfrm>
            <a:off x="3714744" y="1242940"/>
            <a:ext cx="1857388" cy="400110"/>
          </a:xfrm>
          <a:prstGeom prst="rect">
            <a:avLst/>
          </a:prstGeom>
          <a:noFill/>
        </p:spPr>
        <p:txBody>
          <a:bodyPr wrap="square" rtlCol="0">
            <a:spAutoFit/>
          </a:bodyPr>
          <a:lstStyle/>
          <a:p>
            <a:r>
              <a:rPr lang="fr-FR" sz="2000" dirty="0" smtClean="0">
                <a:solidFill>
                  <a:srgbClr val="FF5A33"/>
                </a:solidFill>
                <a:latin typeface="Lucida Handwriting" pitchFamily="66" charset="0"/>
              </a:rPr>
              <a:t>Les Besoins </a:t>
            </a:r>
          </a:p>
        </p:txBody>
      </p:sp>
      <p:sp>
        <p:nvSpPr>
          <p:cNvPr id="10" name="ZoneTexte 9"/>
          <p:cNvSpPr txBox="1"/>
          <p:nvPr/>
        </p:nvSpPr>
        <p:spPr>
          <a:xfrm>
            <a:off x="3786182" y="1857364"/>
            <a:ext cx="1571636" cy="369332"/>
          </a:xfrm>
          <a:prstGeom prst="rect">
            <a:avLst/>
          </a:prstGeom>
          <a:noFill/>
        </p:spPr>
        <p:txBody>
          <a:bodyPr wrap="square" rtlCol="0">
            <a:spAutoFit/>
          </a:bodyPr>
          <a:lstStyle/>
          <a:p>
            <a:r>
              <a:rPr lang="fr-FR" dirty="0" smtClean="0">
                <a:latin typeface="Lucida Handwriting" pitchFamily="66" charset="0"/>
              </a:rPr>
              <a:t>La qualité</a:t>
            </a:r>
            <a:endParaRPr lang="fr-FR" dirty="0">
              <a:latin typeface="Lucida Handwriting" pitchFamily="66" charset="0"/>
            </a:endParaRPr>
          </a:p>
        </p:txBody>
      </p:sp>
      <p:sp>
        <p:nvSpPr>
          <p:cNvPr id="11" name="ZoneTexte 10"/>
          <p:cNvSpPr txBox="1"/>
          <p:nvPr/>
        </p:nvSpPr>
        <p:spPr>
          <a:xfrm>
            <a:off x="571440" y="2357430"/>
            <a:ext cx="8572560" cy="4893647"/>
          </a:xfrm>
          <a:prstGeom prst="rect">
            <a:avLst/>
          </a:prstGeom>
          <a:noFill/>
        </p:spPr>
        <p:txBody>
          <a:bodyPr wrap="square" rtlCol="0">
            <a:spAutoFit/>
          </a:bodyPr>
          <a:lstStyle/>
          <a:p>
            <a:pPr algn="just"/>
            <a:r>
              <a:rPr lang="fr-FR" sz="2400" dirty="0" smtClean="0"/>
              <a:t>La qualité ou plutôt le bon rapport qualité/prix fait également partie des besoins des familles. </a:t>
            </a:r>
          </a:p>
          <a:p>
            <a:pPr algn="just"/>
            <a:endParaRPr lang="fr-FR" sz="2400" dirty="0" smtClean="0"/>
          </a:p>
          <a:p>
            <a:pPr algn="just"/>
            <a:r>
              <a:rPr lang="fr-FR" sz="2400" dirty="0" smtClean="0"/>
              <a:t>Bien que celles-ci aient besoin de prix réduits, elles ne peuvent se contenter que de produits de qualité médiocre. Comme tout consommateur, elles cherchent de l’esthétisme, de la qualité gustative… ainsi que des produits fiables et durables pour éviter de racheter sans cesse ce qui est au final plus couteux.</a:t>
            </a:r>
          </a:p>
          <a:p>
            <a:pPr algn="just"/>
            <a:endParaRPr lang="fr-FR" sz="2400" dirty="0" smtClean="0"/>
          </a:p>
          <a:p>
            <a:pPr algn="just"/>
            <a:r>
              <a:rPr lang="fr-FR" sz="2400" dirty="0" smtClean="0"/>
              <a:t>Il ne faut pas non plus oublier que consommer n’est pas qu’une nécessité mais aussi un plaisir!</a:t>
            </a:r>
          </a:p>
          <a:p>
            <a:pPr algn="just"/>
            <a:endParaRPr lang="fr-FR" sz="2400" dirty="0" smtClean="0"/>
          </a:p>
          <a:p>
            <a:pPr algn="just"/>
            <a:endParaRPr lang="fr-FR" sz="2400" dirty="0" smtClean="0"/>
          </a:p>
        </p:txBody>
      </p:sp>
      <p:pic>
        <p:nvPicPr>
          <p:cNvPr id="30722" name="Picture 2" descr="http://www.magiclightproducts.com/upload/images/1-1519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20300244">
            <a:off x="273674" y="273676"/>
            <a:ext cx="1833582" cy="183358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1571604" y="642918"/>
            <a:ext cx="6400800" cy="642942"/>
          </a:xfrm>
        </p:spPr>
        <p:txBody>
          <a:bodyPr>
            <a:normAutofit fontScale="70000" lnSpcReduction="20000"/>
          </a:bodyPr>
          <a:lstStyle/>
          <a:p>
            <a:r>
              <a:rPr lang="fr-FR" dirty="0" smtClean="0">
                <a:solidFill>
                  <a:srgbClr val="FF5A33"/>
                </a:solidFill>
                <a:latin typeface="Lucida Handwriting" pitchFamily="66" charset="0"/>
              </a:rPr>
              <a:t>A quelles attentes et besoins  répondre?</a:t>
            </a:r>
            <a:endParaRPr lang="fr-FR" dirty="0">
              <a:solidFill>
                <a:srgbClr val="FF5A33"/>
              </a:solidFill>
              <a:latin typeface="Lucida Handwriting" pitchFamily="66" charset="0"/>
            </a:endParaRPr>
          </a:p>
        </p:txBody>
      </p:sp>
      <p:sp>
        <p:nvSpPr>
          <p:cNvPr id="7" name="ZoneTexte 6"/>
          <p:cNvSpPr txBox="1"/>
          <p:nvPr/>
        </p:nvSpPr>
        <p:spPr>
          <a:xfrm>
            <a:off x="714348" y="1714488"/>
            <a:ext cx="7929618" cy="369332"/>
          </a:xfrm>
          <a:prstGeom prst="rect">
            <a:avLst/>
          </a:prstGeom>
          <a:noFill/>
        </p:spPr>
        <p:txBody>
          <a:bodyPr wrap="square" rtlCol="0">
            <a:spAutoFit/>
          </a:bodyPr>
          <a:lstStyle/>
          <a:p>
            <a:endParaRPr lang="fr-FR" dirty="0"/>
          </a:p>
        </p:txBody>
      </p:sp>
      <p:sp>
        <p:nvSpPr>
          <p:cNvPr id="9" name="ZoneTexte 8"/>
          <p:cNvSpPr txBox="1"/>
          <p:nvPr/>
        </p:nvSpPr>
        <p:spPr>
          <a:xfrm>
            <a:off x="3714744" y="1242940"/>
            <a:ext cx="1857388" cy="400110"/>
          </a:xfrm>
          <a:prstGeom prst="rect">
            <a:avLst/>
          </a:prstGeom>
          <a:noFill/>
        </p:spPr>
        <p:txBody>
          <a:bodyPr wrap="square" rtlCol="0">
            <a:spAutoFit/>
          </a:bodyPr>
          <a:lstStyle/>
          <a:p>
            <a:r>
              <a:rPr lang="fr-FR" sz="2000" dirty="0" smtClean="0">
                <a:solidFill>
                  <a:srgbClr val="FF5A33"/>
                </a:solidFill>
                <a:latin typeface="Lucida Handwriting" pitchFamily="66" charset="0"/>
              </a:rPr>
              <a:t>Les Besoins </a:t>
            </a:r>
          </a:p>
        </p:txBody>
      </p:sp>
      <p:sp>
        <p:nvSpPr>
          <p:cNvPr id="11" name="ZoneTexte 10"/>
          <p:cNvSpPr txBox="1"/>
          <p:nvPr/>
        </p:nvSpPr>
        <p:spPr>
          <a:xfrm>
            <a:off x="571440" y="3000372"/>
            <a:ext cx="8572560" cy="3416320"/>
          </a:xfrm>
          <a:prstGeom prst="rect">
            <a:avLst/>
          </a:prstGeom>
          <a:noFill/>
        </p:spPr>
        <p:txBody>
          <a:bodyPr wrap="square" rtlCol="0">
            <a:spAutoFit/>
          </a:bodyPr>
          <a:lstStyle/>
          <a:p>
            <a:pPr algn="just"/>
            <a:r>
              <a:rPr lang="fr-FR" sz="2400" dirty="0" smtClean="0"/>
              <a:t>Faire des courses est long… et comme l’on dit souvent, le temps c’est de l’argent !</a:t>
            </a:r>
          </a:p>
          <a:p>
            <a:pPr algn="just"/>
            <a:endParaRPr lang="fr-FR" sz="2400" dirty="0" smtClean="0"/>
          </a:p>
          <a:p>
            <a:pPr algn="just"/>
            <a:r>
              <a:rPr lang="fr-FR" sz="2400" dirty="0" smtClean="0"/>
              <a:t>C’est la raison pour laquelle les familles ont besoin de pouvoir trouver des produits en grande quantités, suffisantes pour nourrir chacun et pour éviter de devoir se déplacer trop souvent pour se réapprovisionner. De même qu’acheter plusieurs produits en petites quantités demande beaucoup de place.</a:t>
            </a:r>
          </a:p>
          <a:p>
            <a:pPr algn="just"/>
            <a:endParaRPr lang="fr-FR" sz="2400" dirty="0" smtClean="0"/>
          </a:p>
        </p:txBody>
      </p:sp>
      <p:pic>
        <p:nvPicPr>
          <p:cNvPr id="29700" name="Picture 4" descr="Corne d abondance"/>
          <p:cNvPicPr>
            <a:picLocks noChangeAspect="1" noChangeArrowheads="1"/>
          </p:cNvPicPr>
          <p:nvPr/>
        </p:nvPicPr>
        <p:blipFill>
          <a:blip r:embed="rId2" cstate="print"/>
          <a:srcRect/>
          <a:stretch>
            <a:fillRect/>
          </a:stretch>
        </p:blipFill>
        <p:spPr bwMode="auto">
          <a:xfrm>
            <a:off x="4357686" y="1000108"/>
            <a:ext cx="3281108" cy="2418177"/>
          </a:xfrm>
          <a:prstGeom prst="rect">
            <a:avLst/>
          </a:prstGeom>
          <a:noFill/>
        </p:spPr>
      </p:pic>
      <p:sp>
        <p:nvSpPr>
          <p:cNvPr id="10" name="ZoneTexte 9"/>
          <p:cNvSpPr txBox="1"/>
          <p:nvPr/>
        </p:nvSpPr>
        <p:spPr>
          <a:xfrm>
            <a:off x="3786182" y="1857364"/>
            <a:ext cx="1714512" cy="369332"/>
          </a:xfrm>
          <a:prstGeom prst="rect">
            <a:avLst/>
          </a:prstGeom>
          <a:noFill/>
        </p:spPr>
        <p:txBody>
          <a:bodyPr wrap="square" rtlCol="0">
            <a:spAutoFit/>
          </a:bodyPr>
          <a:lstStyle/>
          <a:p>
            <a:r>
              <a:rPr lang="fr-FR" dirty="0" smtClean="0">
                <a:latin typeface="Lucida Handwriting" pitchFamily="66" charset="0"/>
              </a:rPr>
              <a:t>La quantité</a:t>
            </a:r>
            <a:endParaRPr lang="fr-FR" dirty="0">
              <a:latin typeface="Lucida Handwriting"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1571604" y="642918"/>
            <a:ext cx="6400800" cy="642942"/>
          </a:xfrm>
        </p:spPr>
        <p:txBody>
          <a:bodyPr>
            <a:normAutofit fontScale="70000" lnSpcReduction="20000"/>
          </a:bodyPr>
          <a:lstStyle/>
          <a:p>
            <a:r>
              <a:rPr lang="fr-FR" dirty="0" smtClean="0">
                <a:solidFill>
                  <a:srgbClr val="FF5A33"/>
                </a:solidFill>
                <a:latin typeface="Lucida Handwriting" pitchFamily="66" charset="0"/>
              </a:rPr>
              <a:t>A quelles attentes et besoins  répondre?</a:t>
            </a:r>
            <a:endParaRPr lang="fr-FR" dirty="0">
              <a:solidFill>
                <a:srgbClr val="FF5A33"/>
              </a:solidFill>
              <a:latin typeface="Lucida Handwriting" pitchFamily="66" charset="0"/>
            </a:endParaRPr>
          </a:p>
        </p:txBody>
      </p:sp>
      <p:sp>
        <p:nvSpPr>
          <p:cNvPr id="7" name="ZoneTexte 6"/>
          <p:cNvSpPr txBox="1"/>
          <p:nvPr/>
        </p:nvSpPr>
        <p:spPr>
          <a:xfrm>
            <a:off x="714348" y="1714488"/>
            <a:ext cx="7929618" cy="369332"/>
          </a:xfrm>
          <a:prstGeom prst="rect">
            <a:avLst/>
          </a:prstGeom>
          <a:noFill/>
        </p:spPr>
        <p:txBody>
          <a:bodyPr wrap="square" rtlCol="0">
            <a:spAutoFit/>
          </a:bodyPr>
          <a:lstStyle/>
          <a:p>
            <a:endParaRPr lang="fr-FR" dirty="0"/>
          </a:p>
        </p:txBody>
      </p:sp>
      <p:sp>
        <p:nvSpPr>
          <p:cNvPr id="9" name="ZoneTexte 8"/>
          <p:cNvSpPr txBox="1"/>
          <p:nvPr/>
        </p:nvSpPr>
        <p:spPr>
          <a:xfrm>
            <a:off x="3714744" y="1242940"/>
            <a:ext cx="1857388" cy="400110"/>
          </a:xfrm>
          <a:prstGeom prst="rect">
            <a:avLst/>
          </a:prstGeom>
          <a:noFill/>
        </p:spPr>
        <p:txBody>
          <a:bodyPr wrap="square" rtlCol="0">
            <a:spAutoFit/>
          </a:bodyPr>
          <a:lstStyle/>
          <a:p>
            <a:r>
              <a:rPr lang="fr-FR" sz="2000" dirty="0" smtClean="0">
                <a:solidFill>
                  <a:srgbClr val="FF5A33"/>
                </a:solidFill>
                <a:latin typeface="Lucida Handwriting" pitchFamily="66" charset="0"/>
              </a:rPr>
              <a:t>Les Besoins </a:t>
            </a:r>
          </a:p>
        </p:txBody>
      </p:sp>
      <p:sp>
        <p:nvSpPr>
          <p:cNvPr id="10" name="ZoneTexte 9"/>
          <p:cNvSpPr txBox="1"/>
          <p:nvPr/>
        </p:nvSpPr>
        <p:spPr>
          <a:xfrm>
            <a:off x="3786182" y="1857364"/>
            <a:ext cx="1714512" cy="369332"/>
          </a:xfrm>
          <a:prstGeom prst="rect">
            <a:avLst/>
          </a:prstGeom>
          <a:noFill/>
        </p:spPr>
        <p:txBody>
          <a:bodyPr wrap="square" rtlCol="0">
            <a:spAutoFit/>
          </a:bodyPr>
          <a:lstStyle/>
          <a:p>
            <a:r>
              <a:rPr lang="fr-FR" dirty="0" smtClean="0">
                <a:latin typeface="Lucida Handwriting" pitchFamily="66" charset="0"/>
              </a:rPr>
              <a:t>La rapidité</a:t>
            </a:r>
            <a:endParaRPr lang="fr-FR" dirty="0">
              <a:latin typeface="Lucida Handwriting" pitchFamily="66" charset="0"/>
            </a:endParaRPr>
          </a:p>
        </p:txBody>
      </p:sp>
      <p:sp>
        <p:nvSpPr>
          <p:cNvPr id="8" name="ZoneTexte 7"/>
          <p:cNvSpPr txBox="1"/>
          <p:nvPr/>
        </p:nvSpPr>
        <p:spPr>
          <a:xfrm>
            <a:off x="571440" y="2692312"/>
            <a:ext cx="8572560" cy="2308324"/>
          </a:xfrm>
          <a:prstGeom prst="rect">
            <a:avLst/>
          </a:prstGeom>
          <a:noFill/>
        </p:spPr>
        <p:txBody>
          <a:bodyPr wrap="square" rtlCol="0">
            <a:spAutoFit/>
          </a:bodyPr>
          <a:lstStyle/>
          <a:p>
            <a:pPr algn="just"/>
            <a:r>
              <a:rPr lang="fr-FR" sz="2400" dirty="0" smtClean="0"/>
              <a:t>Aujourd’hui, les individus passent de plus en plus de temps au travail. De même que le travail des femmes s’est démocratisé. Cela compromet les petits plats, longs à préparer, à déguster en familles.</a:t>
            </a:r>
          </a:p>
          <a:p>
            <a:pPr algn="just"/>
            <a:endParaRPr lang="fr-FR" sz="2400" dirty="0" smtClean="0"/>
          </a:p>
          <a:p>
            <a:pPr algn="just"/>
            <a:r>
              <a:rPr lang="fr-FR" sz="2400" dirty="0" smtClean="0"/>
              <a:t>Celles-ci ont besoin de solutions rapides.</a:t>
            </a:r>
          </a:p>
          <a:p>
            <a:pPr algn="just"/>
            <a:endParaRPr lang="fr-FR" sz="2400" dirty="0" smtClean="0"/>
          </a:p>
        </p:txBody>
      </p:sp>
      <p:pic>
        <p:nvPicPr>
          <p:cNvPr id="28674" name="Picture 2" descr="http://descary.com/wp-content/uploads/2009/2009/12/chrono.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5500694" y="4143380"/>
            <a:ext cx="3876675" cy="280987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1571604" y="642918"/>
            <a:ext cx="6400800" cy="642942"/>
          </a:xfrm>
        </p:spPr>
        <p:txBody>
          <a:bodyPr>
            <a:normAutofit fontScale="70000" lnSpcReduction="20000"/>
          </a:bodyPr>
          <a:lstStyle/>
          <a:p>
            <a:r>
              <a:rPr lang="fr-FR" dirty="0" smtClean="0">
                <a:solidFill>
                  <a:srgbClr val="FF5A33"/>
                </a:solidFill>
                <a:latin typeface="Lucida Handwriting" pitchFamily="66" charset="0"/>
              </a:rPr>
              <a:t>A quelles attentes et besoins  répondre?</a:t>
            </a:r>
            <a:endParaRPr lang="fr-FR" dirty="0">
              <a:solidFill>
                <a:srgbClr val="FF5A33"/>
              </a:solidFill>
              <a:latin typeface="Lucida Handwriting" pitchFamily="66" charset="0"/>
            </a:endParaRPr>
          </a:p>
        </p:txBody>
      </p:sp>
      <p:sp>
        <p:nvSpPr>
          <p:cNvPr id="7" name="ZoneTexte 6"/>
          <p:cNvSpPr txBox="1"/>
          <p:nvPr/>
        </p:nvSpPr>
        <p:spPr>
          <a:xfrm>
            <a:off x="714348" y="1714488"/>
            <a:ext cx="7929618" cy="369332"/>
          </a:xfrm>
          <a:prstGeom prst="rect">
            <a:avLst/>
          </a:prstGeom>
          <a:noFill/>
        </p:spPr>
        <p:txBody>
          <a:bodyPr wrap="square" rtlCol="0">
            <a:spAutoFit/>
          </a:bodyPr>
          <a:lstStyle/>
          <a:p>
            <a:endParaRPr lang="fr-FR" dirty="0"/>
          </a:p>
        </p:txBody>
      </p:sp>
      <p:sp>
        <p:nvSpPr>
          <p:cNvPr id="9" name="ZoneTexte 8"/>
          <p:cNvSpPr txBox="1"/>
          <p:nvPr/>
        </p:nvSpPr>
        <p:spPr>
          <a:xfrm>
            <a:off x="2428860" y="1100064"/>
            <a:ext cx="4643470" cy="400110"/>
          </a:xfrm>
          <a:prstGeom prst="rect">
            <a:avLst/>
          </a:prstGeom>
          <a:noFill/>
        </p:spPr>
        <p:txBody>
          <a:bodyPr wrap="square" rtlCol="0">
            <a:spAutoFit/>
          </a:bodyPr>
          <a:lstStyle/>
          <a:p>
            <a:r>
              <a:rPr lang="fr-FR" sz="2000" dirty="0" smtClean="0">
                <a:solidFill>
                  <a:srgbClr val="FF5A33"/>
                </a:solidFill>
                <a:latin typeface="Lucida Handwriting" pitchFamily="66" charset="0"/>
              </a:rPr>
              <a:t>Quelles solutions adaptées?</a:t>
            </a:r>
          </a:p>
        </p:txBody>
      </p:sp>
      <p:sp>
        <p:nvSpPr>
          <p:cNvPr id="10" name="ZoneTexte 9"/>
          <p:cNvSpPr txBox="1"/>
          <p:nvPr/>
        </p:nvSpPr>
        <p:spPr>
          <a:xfrm>
            <a:off x="3286116" y="1857364"/>
            <a:ext cx="2857520" cy="369332"/>
          </a:xfrm>
          <a:prstGeom prst="rect">
            <a:avLst/>
          </a:prstGeom>
          <a:noFill/>
        </p:spPr>
        <p:txBody>
          <a:bodyPr wrap="square" rtlCol="0">
            <a:spAutoFit/>
          </a:bodyPr>
          <a:lstStyle/>
          <a:p>
            <a:r>
              <a:rPr lang="fr-FR" dirty="0" smtClean="0">
                <a:latin typeface="Lucida Handwriting" pitchFamily="66" charset="0"/>
              </a:rPr>
              <a:t>Les offres familiales</a:t>
            </a:r>
            <a:endParaRPr lang="fr-FR" dirty="0">
              <a:latin typeface="Lucida Handwriting" pitchFamily="66" charset="0"/>
            </a:endParaRPr>
          </a:p>
        </p:txBody>
      </p:sp>
      <p:sp>
        <p:nvSpPr>
          <p:cNvPr id="12" name="ZoneTexte 11"/>
          <p:cNvSpPr txBox="1"/>
          <p:nvPr/>
        </p:nvSpPr>
        <p:spPr>
          <a:xfrm>
            <a:off x="571440" y="2500306"/>
            <a:ext cx="8572560" cy="1661993"/>
          </a:xfrm>
          <a:prstGeom prst="rect">
            <a:avLst/>
          </a:prstGeom>
          <a:noFill/>
        </p:spPr>
        <p:txBody>
          <a:bodyPr wrap="square" rtlCol="0">
            <a:spAutoFit/>
          </a:bodyPr>
          <a:lstStyle/>
          <a:p>
            <a:pPr algn="just"/>
            <a:r>
              <a:rPr lang="fr-FR" dirty="0" smtClean="0"/>
              <a:t>Les services ont su percevoir ces besoins et s’y adapter. C’est la raison pour laquelle l’on peut régulièrement percevoir de nouvelles offres familiales permettant une réduction de prix au fur et à mesure que le nombre d’inscrits augmente.</a:t>
            </a:r>
          </a:p>
          <a:p>
            <a:pPr algn="just"/>
            <a:endParaRPr lang="fr-FR" sz="2400" dirty="0" smtClean="0"/>
          </a:p>
          <a:p>
            <a:pPr algn="just"/>
            <a:endParaRPr lang="fr-FR" sz="2400" dirty="0" smtClean="0"/>
          </a:p>
        </p:txBody>
      </p:sp>
      <p:pic>
        <p:nvPicPr>
          <p:cNvPr id="13" name="Image 12" descr="bouygues.png"/>
          <p:cNvPicPr>
            <a:picLocks noChangeAspect="1"/>
          </p:cNvPicPr>
          <p:nvPr/>
        </p:nvPicPr>
        <p:blipFill>
          <a:blip r:embed="rId2" cstate="print"/>
          <a:stretch>
            <a:fillRect/>
          </a:stretch>
        </p:blipFill>
        <p:spPr>
          <a:xfrm>
            <a:off x="1000101" y="3500438"/>
            <a:ext cx="2428891" cy="1978169"/>
          </a:xfrm>
          <a:prstGeom prst="roundRect">
            <a:avLst/>
          </a:prstGeom>
          <a:ln>
            <a:noFill/>
          </a:ln>
          <a:effectLst>
            <a:outerShdw blurRad="292100" dist="139700" dir="2700000" algn="tl" rotWithShape="0">
              <a:srgbClr val="333333">
                <a:alpha val="65000"/>
              </a:srgbClr>
            </a:outerShdw>
          </a:effectLst>
        </p:spPr>
      </p:pic>
      <p:sp>
        <p:nvSpPr>
          <p:cNvPr id="14" name="ZoneTexte 13"/>
          <p:cNvSpPr txBox="1"/>
          <p:nvPr/>
        </p:nvSpPr>
        <p:spPr>
          <a:xfrm>
            <a:off x="3714744" y="3862992"/>
            <a:ext cx="4214842" cy="923330"/>
          </a:xfrm>
          <a:prstGeom prst="rect">
            <a:avLst/>
          </a:prstGeom>
          <a:noFill/>
        </p:spPr>
        <p:txBody>
          <a:bodyPr wrap="square" rtlCol="0">
            <a:spAutoFit/>
          </a:bodyPr>
          <a:lstStyle/>
          <a:p>
            <a:pPr algn="just"/>
            <a:r>
              <a:rPr lang="fr-FR" dirty="0" smtClean="0"/>
              <a:t>C’est par exemple le créneau De Bouygues qui propose une promotion globale pour la souscription à un ensemble de forfaits. </a:t>
            </a:r>
          </a:p>
        </p:txBody>
      </p:sp>
      <p:sp>
        <p:nvSpPr>
          <p:cNvPr id="15" name="ZoneTexte 14"/>
          <p:cNvSpPr txBox="1"/>
          <p:nvPr/>
        </p:nvSpPr>
        <p:spPr>
          <a:xfrm>
            <a:off x="142844" y="5715016"/>
            <a:ext cx="6072230" cy="1292662"/>
          </a:xfrm>
          <a:prstGeom prst="rect">
            <a:avLst/>
          </a:prstGeom>
          <a:noFill/>
        </p:spPr>
        <p:txBody>
          <a:bodyPr wrap="square" rtlCol="0">
            <a:spAutoFit/>
          </a:bodyPr>
          <a:lstStyle/>
          <a:p>
            <a:pPr algn="just"/>
            <a:r>
              <a:rPr lang="fr-FR" dirty="0" smtClean="0"/>
              <a:t>Ou encore Canal satellite qui propose à moindre prix, un pack famille comprenant une douzaine de chaines pour tous, allant de la chaine de dessins animés à celle de reportages.</a:t>
            </a:r>
          </a:p>
          <a:p>
            <a:pPr algn="just"/>
            <a:endParaRPr lang="fr-FR" sz="2400" dirty="0" smtClean="0"/>
          </a:p>
        </p:txBody>
      </p:sp>
      <p:pic>
        <p:nvPicPr>
          <p:cNvPr id="16" name="Picture 2" descr="Logo Canalsat par satellite"/>
          <p:cNvPicPr>
            <a:picLocks noChangeAspect="1" noChangeArrowheads="1"/>
          </p:cNvPicPr>
          <p:nvPr/>
        </p:nvPicPr>
        <p:blipFill>
          <a:blip r:embed="rId3" cstate="print"/>
          <a:srcRect/>
          <a:stretch>
            <a:fillRect/>
          </a:stretch>
        </p:blipFill>
        <p:spPr bwMode="auto">
          <a:xfrm>
            <a:off x="6429388" y="5643578"/>
            <a:ext cx="1428750" cy="857251"/>
          </a:xfrm>
          <a:prstGeom prst="round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1571604" y="642918"/>
            <a:ext cx="6400800" cy="642942"/>
          </a:xfrm>
        </p:spPr>
        <p:txBody>
          <a:bodyPr>
            <a:normAutofit fontScale="70000" lnSpcReduction="20000"/>
          </a:bodyPr>
          <a:lstStyle/>
          <a:p>
            <a:r>
              <a:rPr lang="fr-FR" dirty="0" smtClean="0">
                <a:solidFill>
                  <a:srgbClr val="FF5A33"/>
                </a:solidFill>
                <a:latin typeface="Lucida Handwriting" pitchFamily="66" charset="0"/>
              </a:rPr>
              <a:t>A quelles attentes et besoins  répondre?</a:t>
            </a:r>
            <a:endParaRPr lang="fr-FR" dirty="0">
              <a:solidFill>
                <a:srgbClr val="FF5A33"/>
              </a:solidFill>
              <a:latin typeface="Lucida Handwriting" pitchFamily="66" charset="0"/>
            </a:endParaRPr>
          </a:p>
        </p:txBody>
      </p:sp>
      <p:sp>
        <p:nvSpPr>
          <p:cNvPr id="7" name="ZoneTexte 6"/>
          <p:cNvSpPr txBox="1"/>
          <p:nvPr/>
        </p:nvSpPr>
        <p:spPr>
          <a:xfrm>
            <a:off x="714348" y="1714488"/>
            <a:ext cx="7929618" cy="369332"/>
          </a:xfrm>
          <a:prstGeom prst="rect">
            <a:avLst/>
          </a:prstGeom>
          <a:noFill/>
        </p:spPr>
        <p:txBody>
          <a:bodyPr wrap="square" rtlCol="0">
            <a:spAutoFit/>
          </a:bodyPr>
          <a:lstStyle/>
          <a:p>
            <a:endParaRPr lang="fr-FR" dirty="0"/>
          </a:p>
        </p:txBody>
      </p:sp>
      <p:sp>
        <p:nvSpPr>
          <p:cNvPr id="9" name="ZoneTexte 8"/>
          <p:cNvSpPr txBox="1"/>
          <p:nvPr/>
        </p:nvSpPr>
        <p:spPr>
          <a:xfrm>
            <a:off x="2428860" y="1100064"/>
            <a:ext cx="4643470" cy="400110"/>
          </a:xfrm>
          <a:prstGeom prst="rect">
            <a:avLst/>
          </a:prstGeom>
          <a:noFill/>
        </p:spPr>
        <p:txBody>
          <a:bodyPr wrap="square" rtlCol="0">
            <a:spAutoFit/>
          </a:bodyPr>
          <a:lstStyle/>
          <a:p>
            <a:r>
              <a:rPr lang="fr-FR" sz="2000" dirty="0" smtClean="0">
                <a:solidFill>
                  <a:srgbClr val="FF5A33"/>
                </a:solidFill>
                <a:latin typeface="Lucida Handwriting" pitchFamily="66" charset="0"/>
              </a:rPr>
              <a:t>Quelles solutions adaptées?</a:t>
            </a:r>
          </a:p>
        </p:txBody>
      </p:sp>
      <p:sp>
        <p:nvSpPr>
          <p:cNvPr id="10" name="ZoneTexte 9"/>
          <p:cNvSpPr txBox="1"/>
          <p:nvPr/>
        </p:nvSpPr>
        <p:spPr>
          <a:xfrm>
            <a:off x="3286116" y="1857364"/>
            <a:ext cx="2857520" cy="369332"/>
          </a:xfrm>
          <a:prstGeom prst="rect">
            <a:avLst/>
          </a:prstGeom>
          <a:noFill/>
        </p:spPr>
        <p:txBody>
          <a:bodyPr wrap="square" rtlCol="0">
            <a:spAutoFit/>
          </a:bodyPr>
          <a:lstStyle/>
          <a:p>
            <a:r>
              <a:rPr lang="fr-FR" dirty="0" smtClean="0">
                <a:latin typeface="Lucida Handwriting" pitchFamily="66" charset="0"/>
              </a:rPr>
              <a:t>Les offres familiales</a:t>
            </a:r>
            <a:endParaRPr lang="fr-FR" dirty="0">
              <a:latin typeface="Lucida Handwriting" pitchFamily="66" charset="0"/>
            </a:endParaRPr>
          </a:p>
        </p:txBody>
      </p:sp>
      <p:sp>
        <p:nvSpPr>
          <p:cNvPr id="17" name="ZoneTexte 16"/>
          <p:cNvSpPr txBox="1"/>
          <p:nvPr/>
        </p:nvSpPr>
        <p:spPr>
          <a:xfrm>
            <a:off x="857224" y="2500306"/>
            <a:ext cx="8072494" cy="1754326"/>
          </a:xfrm>
          <a:prstGeom prst="rect">
            <a:avLst/>
          </a:prstGeom>
          <a:noFill/>
        </p:spPr>
        <p:txBody>
          <a:bodyPr wrap="square" rtlCol="0">
            <a:spAutoFit/>
          </a:bodyPr>
          <a:lstStyle/>
          <a:p>
            <a:pPr algn="just"/>
            <a:r>
              <a:rPr lang="fr-FR" dirty="0" smtClean="0"/>
              <a:t>Dernier exemple, Intermarché s’est lancé dans la carte de fidélité spéciale familles nombreuses.</a:t>
            </a:r>
          </a:p>
          <a:p>
            <a:pPr algn="just"/>
            <a:endParaRPr lang="fr-FR" dirty="0" smtClean="0"/>
          </a:p>
          <a:p>
            <a:pPr algn="just"/>
            <a:r>
              <a:rPr lang="fr-FR" dirty="0" smtClean="0"/>
              <a:t>Le groupe propose, pour les familles de 3 enfants et plus possédant la carte, de bénéficier d’une réduction de 10% sur quatre marques lui appartenant ; Paquito, </a:t>
            </a:r>
            <a:r>
              <a:rPr lang="fr-FR" dirty="0" err="1" smtClean="0"/>
              <a:t>Chabrior</a:t>
            </a:r>
            <a:r>
              <a:rPr lang="fr-FR" dirty="0" smtClean="0"/>
              <a:t>, </a:t>
            </a:r>
            <a:r>
              <a:rPr lang="fr-FR" dirty="0" err="1" smtClean="0"/>
              <a:t>Apta</a:t>
            </a:r>
            <a:r>
              <a:rPr lang="fr-FR" dirty="0" smtClean="0"/>
              <a:t> et </a:t>
            </a:r>
            <a:r>
              <a:rPr lang="fr-FR" dirty="0" err="1" smtClean="0"/>
              <a:t>Paturages</a:t>
            </a:r>
            <a:r>
              <a:rPr lang="fr-FR" dirty="0" smtClean="0"/>
              <a:t>. Il montre ainsi s’intéresser au budget de ces familles.</a:t>
            </a:r>
            <a:endParaRPr lang="fr-FR" dirty="0"/>
          </a:p>
        </p:txBody>
      </p:sp>
      <p:pic>
        <p:nvPicPr>
          <p:cNvPr id="1026" name="Picture 2" descr="http://www.cles-promo.com/actualite/visu_08/04-07_inter_familles.jpg"/>
          <p:cNvPicPr>
            <a:picLocks noChangeAspect="1" noChangeArrowheads="1"/>
          </p:cNvPicPr>
          <p:nvPr/>
        </p:nvPicPr>
        <p:blipFill>
          <a:blip r:embed="rId2" cstate="print">
            <a:lum contrast="20000"/>
          </a:blip>
          <a:srcRect/>
          <a:stretch>
            <a:fillRect/>
          </a:stretch>
        </p:blipFill>
        <p:spPr bwMode="auto">
          <a:xfrm>
            <a:off x="3214678" y="4411986"/>
            <a:ext cx="3429024" cy="2374600"/>
          </a:xfrm>
          <a:prstGeom prst="round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1571604" y="642918"/>
            <a:ext cx="6400800" cy="642942"/>
          </a:xfrm>
        </p:spPr>
        <p:txBody>
          <a:bodyPr>
            <a:normAutofit fontScale="70000" lnSpcReduction="20000"/>
          </a:bodyPr>
          <a:lstStyle/>
          <a:p>
            <a:r>
              <a:rPr lang="fr-FR" dirty="0" smtClean="0">
                <a:solidFill>
                  <a:srgbClr val="FF5A33"/>
                </a:solidFill>
                <a:latin typeface="Lucida Handwriting" pitchFamily="66" charset="0"/>
              </a:rPr>
              <a:t>A quelles attentes et besoins  répondre?</a:t>
            </a:r>
            <a:endParaRPr lang="fr-FR" dirty="0">
              <a:solidFill>
                <a:srgbClr val="FF5A33"/>
              </a:solidFill>
              <a:latin typeface="Lucida Handwriting" pitchFamily="66" charset="0"/>
            </a:endParaRPr>
          </a:p>
        </p:txBody>
      </p:sp>
      <p:sp>
        <p:nvSpPr>
          <p:cNvPr id="7" name="ZoneTexte 6"/>
          <p:cNvSpPr txBox="1"/>
          <p:nvPr/>
        </p:nvSpPr>
        <p:spPr>
          <a:xfrm>
            <a:off x="714348" y="1714488"/>
            <a:ext cx="7929618" cy="369332"/>
          </a:xfrm>
          <a:prstGeom prst="rect">
            <a:avLst/>
          </a:prstGeom>
          <a:noFill/>
        </p:spPr>
        <p:txBody>
          <a:bodyPr wrap="square" rtlCol="0">
            <a:spAutoFit/>
          </a:bodyPr>
          <a:lstStyle/>
          <a:p>
            <a:endParaRPr lang="fr-FR" dirty="0"/>
          </a:p>
        </p:txBody>
      </p:sp>
      <p:sp>
        <p:nvSpPr>
          <p:cNvPr id="9" name="ZoneTexte 8"/>
          <p:cNvSpPr txBox="1"/>
          <p:nvPr/>
        </p:nvSpPr>
        <p:spPr>
          <a:xfrm>
            <a:off x="2428860" y="1100064"/>
            <a:ext cx="4643470" cy="400110"/>
          </a:xfrm>
          <a:prstGeom prst="rect">
            <a:avLst/>
          </a:prstGeom>
          <a:noFill/>
        </p:spPr>
        <p:txBody>
          <a:bodyPr wrap="square" rtlCol="0">
            <a:spAutoFit/>
          </a:bodyPr>
          <a:lstStyle/>
          <a:p>
            <a:r>
              <a:rPr lang="fr-FR" sz="2000" dirty="0" smtClean="0">
                <a:solidFill>
                  <a:srgbClr val="FF5A33"/>
                </a:solidFill>
                <a:latin typeface="Lucida Handwriting" pitchFamily="66" charset="0"/>
              </a:rPr>
              <a:t>Quelles solutions adaptées?</a:t>
            </a:r>
          </a:p>
        </p:txBody>
      </p:sp>
      <p:sp>
        <p:nvSpPr>
          <p:cNvPr id="10" name="ZoneTexte 9"/>
          <p:cNvSpPr txBox="1"/>
          <p:nvPr/>
        </p:nvSpPr>
        <p:spPr>
          <a:xfrm>
            <a:off x="3286116" y="1857364"/>
            <a:ext cx="2857520" cy="369332"/>
          </a:xfrm>
          <a:prstGeom prst="rect">
            <a:avLst/>
          </a:prstGeom>
          <a:noFill/>
        </p:spPr>
        <p:txBody>
          <a:bodyPr wrap="square" rtlCol="0">
            <a:spAutoFit/>
          </a:bodyPr>
          <a:lstStyle/>
          <a:p>
            <a:r>
              <a:rPr lang="fr-FR" dirty="0" smtClean="0">
                <a:latin typeface="Lucida Handwriting" pitchFamily="66" charset="0"/>
              </a:rPr>
              <a:t>Les plats préparés</a:t>
            </a:r>
            <a:endParaRPr lang="fr-FR" dirty="0">
              <a:latin typeface="Lucida Handwriting" pitchFamily="66" charset="0"/>
            </a:endParaRPr>
          </a:p>
        </p:txBody>
      </p:sp>
      <p:sp>
        <p:nvSpPr>
          <p:cNvPr id="8" name="ZoneTexte 7"/>
          <p:cNvSpPr txBox="1"/>
          <p:nvPr/>
        </p:nvSpPr>
        <p:spPr>
          <a:xfrm>
            <a:off x="571440" y="2692312"/>
            <a:ext cx="8572560" cy="461665"/>
          </a:xfrm>
          <a:prstGeom prst="rect">
            <a:avLst/>
          </a:prstGeom>
          <a:noFill/>
        </p:spPr>
        <p:txBody>
          <a:bodyPr wrap="square" rtlCol="0">
            <a:spAutoFit/>
          </a:bodyPr>
          <a:lstStyle/>
          <a:p>
            <a:pPr algn="just"/>
            <a:endParaRPr lang="fr-FR" sz="2400" dirty="0" smtClean="0"/>
          </a:p>
        </p:txBody>
      </p:sp>
      <p:sp>
        <p:nvSpPr>
          <p:cNvPr id="11" name="ZoneTexte 10"/>
          <p:cNvSpPr txBox="1"/>
          <p:nvPr/>
        </p:nvSpPr>
        <p:spPr>
          <a:xfrm>
            <a:off x="1000100" y="2428868"/>
            <a:ext cx="7786742" cy="1323439"/>
          </a:xfrm>
          <a:prstGeom prst="rect">
            <a:avLst/>
          </a:prstGeom>
          <a:noFill/>
        </p:spPr>
        <p:txBody>
          <a:bodyPr wrap="square" rtlCol="0">
            <a:spAutoFit/>
          </a:bodyPr>
          <a:lstStyle/>
          <a:p>
            <a:r>
              <a:rPr lang="fr-FR" sz="2000" dirty="0" smtClean="0"/>
              <a:t>Au niveau nutritionnel, les marques ont-elles su trouver la solution pour répondre au besoin de rapidité grâce aux plats préparés…ou presque.</a:t>
            </a:r>
          </a:p>
          <a:p>
            <a:endParaRPr lang="fr-FR" sz="2000" dirty="0" smtClean="0"/>
          </a:p>
          <a:p>
            <a:pPr algn="just"/>
            <a:endParaRPr lang="fr-FR" sz="2000" dirty="0"/>
          </a:p>
        </p:txBody>
      </p:sp>
      <p:sp>
        <p:nvSpPr>
          <p:cNvPr id="12" name="ZoneTexte 11"/>
          <p:cNvSpPr txBox="1"/>
          <p:nvPr/>
        </p:nvSpPr>
        <p:spPr>
          <a:xfrm>
            <a:off x="500034" y="3929066"/>
            <a:ext cx="6357982" cy="646331"/>
          </a:xfrm>
          <a:prstGeom prst="rect">
            <a:avLst/>
          </a:prstGeom>
          <a:noFill/>
        </p:spPr>
        <p:txBody>
          <a:bodyPr wrap="square" rtlCol="0">
            <a:spAutoFit/>
          </a:bodyPr>
          <a:lstStyle/>
          <a:p>
            <a:r>
              <a:rPr lang="fr-FR" dirty="0" smtClean="0"/>
              <a:t>Avec une multitude de plats surgelés, de la pizza aux lasagnes, Marie est le spécialiste des plats prêts et rapides.</a:t>
            </a:r>
            <a:endParaRPr lang="fr-FR" dirty="0"/>
          </a:p>
        </p:txBody>
      </p:sp>
      <p:pic>
        <p:nvPicPr>
          <p:cNvPr id="39938" name="Picture 2" descr="Marie"/>
          <p:cNvPicPr>
            <a:picLocks noChangeAspect="1" noChangeArrowheads="1"/>
          </p:cNvPicPr>
          <p:nvPr/>
        </p:nvPicPr>
        <p:blipFill>
          <a:blip r:embed="rId2" cstate="print"/>
          <a:srcRect/>
          <a:stretch>
            <a:fillRect/>
          </a:stretch>
        </p:blipFill>
        <p:spPr bwMode="auto">
          <a:xfrm>
            <a:off x="6572264" y="3857628"/>
            <a:ext cx="1704975" cy="857251"/>
          </a:xfrm>
          <a:prstGeom prst="rect">
            <a:avLst/>
          </a:prstGeom>
          <a:noFill/>
        </p:spPr>
      </p:pic>
      <p:sp>
        <p:nvSpPr>
          <p:cNvPr id="13" name="ZoneTexte 12"/>
          <p:cNvSpPr txBox="1"/>
          <p:nvPr/>
        </p:nvSpPr>
        <p:spPr>
          <a:xfrm>
            <a:off x="500034" y="5214950"/>
            <a:ext cx="8643966" cy="646331"/>
          </a:xfrm>
          <a:prstGeom prst="rect">
            <a:avLst/>
          </a:prstGeom>
          <a:noFill/>
        </p:spPr>
        <p:txBody>
          <a:bodyPr wrap="square" rtlCol="0">
            <a:spAutoFit/>
          </a:bodyPr>
          <a:lstStyle/>
          <a:p>
            <a:pPr algn="just"/>
            <a:r>
              <a:rPr lang="fr-FR" dirty="0" smtClean="0"/>
              <a:t>D’autres alternatives sont possibles, pour déguster des plats presque faits maison, nous voyons de plus en plus apparaitre des « préparations de plats ».</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1571604" y="642918"/>
            <a:ext cx="6400800" cy="642942"/>
          </a:xfrm>
        </p:spPr>
        <p:txBody>
          <a:bodyPr>
            <a:normAutofit fontScale="70000" lnSpcReduction="20000"/>
          </a:bodyPr>
          <a:lstStyle/>
          <a:p>
            <a:r>
              <a:rPr lang="fr-FR" dirty="0" smtClean="0">
                <a:solidFill>
                  <a:srgbClr val="FF5A33"/>
                </a:solidFill>
                <a:latin typeface="Lucida Handwriting" pitchFamily="66" charset="0"/>
              </a:rPr>
              <a:t>A quelles attentes et besoins  répondre?</a:t>
            </a:r>
            <a:endParaRPr lang="fr-FR" dirty="0">
              <a:solidFill>
                <a:srgbClr val="FF5A33"/>
              </a:solidFill>
              <a:latin typeface="Lucida Handwriting" pitchFamily="66" charset="0"/>
            </a:endParaRPr>
          </a:p>
        </p:txBody>
      </p:sp>
      <p:sp>
        <p:nvSpPr>
          <p:cNvPr id="7" name="ZoneTexte 6"/>
          <p:cNvSpPr txBox="1"/>
          <p:nvPr/>
        </p:nvSpPr>
        <p:spPr>
          <a:xfrm>
            <a:off x="714348" y="1714488"/>
            <a:ext cx="7929618" cy="369332"/>
          </a:xfrm>
          <a:prstGeom prst="rect">
            <a:avLst/>
          </a:prstGeom>
          <a:noFill/>
        </p:spPr>
        <p:txBody>
          <a:bodyPr wrap="square" rtlCol="0">
            <a:spAutoFit/>
          </a:bodyPr>
          <a:lstStyle/>
          <a:p>
            <a:endParaRPr lang="fr-FR" dirty="0"/>
          </a:p>
        </p:txBody>
      </p:sp>
      <p:sp>
        <p:nvSpPr>
          <p:cNvPr id="9" name="ZoneTexte 8"/>
          <p:cNvSpPr txBox="1"/>
          <p:nvPr/>
        </p:nvSpPr>
        <p:spPr>
          <a:xfrm>
            <a:off x="2428860" y="1100064"/>
            <a:ext cx="4643470" cy="400110"/>
          </a:xfrm>
          <a:prstGeom prst="rect">
            <a:avLst/>
          </a:prstGeom>
          <a:noFill/>
        </p:spPr>
        <p:txBody>
          <a:bodyPr wrap="square" rtlCol="0">
            <a:spAutoFit/>
          </a:bodyPr>
          <a:lstStyle/>
          <a:p>
            <a:r>
              <a:rPr lang="fr-FR" sz="2000" dirty="0" smtClean="0">
                <a:solidFill>
                  <a:srgbClr val="FF5A33"/>
                </a:solidFill>
                <a:latin typeface="Lucida Handwriting" pitchFamily="66" charset="0"/>
              </a:rPr>
              <a:t>Quelles solutions adaptées?</a:t>
            </a:r>
          </a:p>
        </p:txBody>
      </p:sp>
      <p:sp>
        <p:nvSpPr>
          <p:cNvPr id="10" name="ZoneTexte 9"/>
          <p:cNvSpPr txBox="1"/>
          <p:nvPr/>
        </p:nvSpPr>
        <p:spPr>
          <a:xfrm>
            <a:off x="3286116" y="1857364"/>
            <a:ext cx="2857520" cy="369332"/>
          </a:xfrm>
          <a:prstGeom prst="rect">
            <a:avLst/>
          </a:prstGeom>
          <a:noFill/>
        </p:spPr>
        <p:txBody>
          <a:bodyPr wrap="square" rtlCol="0">
            <a:spAutoFit/>
          </a:bodyPr>
          <a:lstStyle/>
          <a:p>
            <a:r>
              <a:rPr lang="fr-FR" dirty="0" smtClean="0">
                <a:latin typeface="Lucida Handwriting" pitchFamily="66" charset="0"/>
              </a:rPr>
              <a:t>Les plats préparés</a:t>
            </a:r>
            <a:endParaRPr lang="fr-FR" dirty="0">
              <a:latin typeface="Lucida Handwriting" pitchFamily="66" charset="0"/>
            </a:endParaRPr>
          </a:p>
        </p:txBody>
      </p:sp>
      <p:sp>
        <p:nvSpPr>
          <p:cNvPr id="8" name="ZoneTexte 7"/>
          <p:cNvSpPr txBox="1"/>
          <p:nvPr/>
        </p:nvSpPr>
        <p:spPr>
          <a:xfrm>
            <a:off x="571440" y="2692312"/>
            <a:ext cx="8572560" cy="461665"/>
          </a:xfrm>
          <a:prstGeom prst="rect">
            <a:avLst/>
          </a:prstGeom>
          <a:noFill/>
        </p:spPr>
        <p:txBody>
          <a:bodyPr wrap="square" rtlCol="0">
            <a:spAutoFit/>
          </a:bodyPr>
          <a:lstStyle/>
          <a:p>
            <a:pPr algn="just"/>
            <a:endParaRPr lang="fr-FR" sz="2400" dirty="0" smtClean="0"/>
          </a:p>
        </p:txBody>
      </p:sp>
      <p:pic>
        <p:nvPicPr>
          <p:cNvPr id="39940" name="Picture 4" descr="http://www.maggi.fr/App_Themes/Common/img/papillottes-de-poulet/papillotes-poulet-push1.gif"/>
          <p:cNvPicPr>
            <a:picLocks noChangeAspect="1" noChangeArrowheads="1"/>
          </p:cNvPicPr>
          <p:nvPr/>
        </p:nvPicPr>
        <p:blipFill>
          <a:blip r:embed="rId2" cstate="print"/>
          <a:srcRect b="15760"/>
          <a:stretch>
            <a:fillRect/>
          </a:stretch>
        </p:blipFill>
        <p:spPr bwMode="auto">
          <a:xfrm rot="914420">
            <a:off x="7496120" y="3627271"/>
            <a:ext cx="1199686" cy="1754270"/>
          </a:xfrm>
          <a:prstGeom prst="rect">
            <a:avLst/>
          </a:prstGeom>
          <a:noFill/>
        </p:spPr>
      </p:pic>
      <p:sp>
        <p:nvSpPr>
          <p:cNvPr id="14" name="ZoneTexte 13"/>
          <p:cNvSpPr txBox="1"/>
          <p:nvPr/>
        </p:nvSpPr>
        <p:spPr>
          <a:xfrm>
            <a:off x="1928794" y="2577108"/>
            <a:ext cx="7072362" cy="923330"/>
          </a:xfrm>
          <a:prstGeom prst="rect">
            <a:avLst/>
          </a:prstGeom>
          <a:noFill/>
        </p:spPr>
        <p:txBody>
          <a:bodyPr wrap="square" rtlCol="0">
            <a:spAutoFit/>
          </a:bodyPr>
          <a:lstStyle/>
          <a:p>
            <a:pPr algn="just"/>
            <a:r>
              <a:rPr lang="fr-FR" dirty="0" smtClean="0"/>
              <a:t>Par exemple les préparations </a:t>
            </a:r>
            <a:r>
              <a:rPr lang="fr-FR" dirty="0" err="1" smtClean="0"/>
              <a:t>Alsa</a:t>
            </a:r>
            <a:r>
              <a:rPr lang="fr-FR" dirty="0" smtClean="0"/>
              <a:t> donneront la sensation d’un vrai gâteau fait maison, auquel nous n’auront fait qu’ajouter des œufs et mettre au four. </a:t>
            </a:r>
            <a:endParaRPr lang="fr-FR" dirty="0"/>
          </a:p>
        </p:txBody>
      </p:sp>
      <p:pic>
        <p:nvPicPr>
          <p:cNvPr id="39942" name="Picture 6" descr="http://media.telemarket.fr/imgnwprd/000/000178/00017884/00017884-t0.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0731903">
            <a:off x="513301" y="2477061"/>
            <a:ext cx="1431646" cy="1431646"/>
          </a:xfrm>
          <a:prstGeom prst="rect">
            <a:avLst/>
          </a:prstGeom>
          <a:noFill/>
        </p:spPr>
      </p:pic>
      <p:sp>
        <p:nvSpPr>
          <p:cNvPr id="11" name="ZoneTexte 10"/>
          <p:cNvSpPr txBox="1"/>
          <p:nvPr/>
        </p:nvSpPr>
        <p:spPr>
          <a:xfrm>
            <a:off x="1428728" y="3714752"/>
            <a:ext cx="5715040" cy="923330"/>
          </a:xfrm>
          <a:prstGeom prst="rect">
            <a:avLst/>
          </a:prstGeom>
          <a:noFill/>
        </p:spPr>
        <p:txBody>
          <a:bodyPr wrap="square" rtlCol="0">
            <a:spAutoFit/>
          </a:bodyPr>
          <a:lstStyle/>
          <a:p>
            <a:pPr algn="just"/>
            <a:r>
              <a:rPr lang="fr-FR" dirty="0" smtClean="0"/>
              <a:t>Dernièrement sorties, les papillotes de poulet Maggi permettant d’obtenir un gout tel que s’il avait fallu des heures de préparation.</a:t>
            </a:r>
            <a:endParaRPr lang="fr-FR" dirty="0"/>
          </a:p>
        </p:txBody>
      </p:sp>
      <p:sp>
        <p:nvSpPr>
          <p:cNvPr id="13" name="ZoneTexte 12"/>
          <p:cNvSpPr txBox="1"/>
          <p:nvPr/>
        </p:nvSpPr>
        <p:spPr>
          <a:xfrm>
            <a:off x="1428728" y="4854371"/>
            <a:ext cx="5643602" cy="646331"/>
          </a:xfrm>
          <a:prstGeom prst="rect">
            <a:avLst/>
          </a:prstGeom>
          <a:noFill/>
        </p:spPr>
        <p:txBody>
          <a:bodyPr wrap="square" rtlCol="0">
            <a:spAutoFit/>
          </a:bodyPr>
          <a:lstStyle/>
          <a:p>
            <a:pPr algn="just"/>
            <a:r>
              <a:rPr lang="fr-FR" dirty="0" smtClean="0"/>
              <a:t>Ce qui importe réellement, c’est le résultat, non pas le temps de préparation ni la minière.</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28662" y="-24"/>
            <a:ext cx="7772400" cy="1470025"/>
          </a:xfrm>
        </p:spPr>
        <p:txBody>
          <a:bodyPr vert="horz" lIns="91440" tIns="45720" rIns="91440" bIns="45720" rtlCol="0">
            <a:normAutofit/>
          </a:bodyPr>
          <a:lstStyle/>
          <a:p>
            <a:pPr>
              <a:spcBef>
                <a:spcPct val="20000"/>
              </a:spcBef>
            </a:pPr>
            <a:r>
              <a:rPr lang="fr-FR" sz="3200" dirty="0" smtClean="0">
                <a:solidFill>
                  <a:srgbClr val="FF5A33"/>
                </a:solidFill>
                <a:latin typeface="Lucida Handwriting" pitchFamily="66" charset="0"/>
                <a:ea typeface="+mn-ea"/>
                <a:cs typeface="+mn-cs"/>
              </a:rPr>
              <a:t>Les différents types de familles aujourd’hui </a:t>
            </a:r>
            <a:endParaRPr lang="fr-FR" sz="3200" dirty="0">
              <a:solidFill>
                <a:srgbClr val="FF5A33"/>
              </a:solidFill>
              <a:latin typeface="Lucida Handwriting" pitchFamily="66" charset="0"/>
              <a:ea typeface="+mn-ea"/>
              <a:cs typeface="+mn-cs"/>
            </a:endParaRPr>
          </a:p>
        </p:txBody>
      </p:sp>
      <p:pic>
        <p:nvPicPr>
          <p:cNvPr id="1026" name="Picture 2" descr="http://www.babelio.com/users/QUIZ_Famille-je-vous-aime_1372.jpe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285719" y="4714884"/>
            <a:ext cx="2281015" cy="2304056"/>
          </a:xfrm>
          <a:prstGeom prst="rect">
            <a:avLst/>
          </a:prstGeom>
          <a:noFill/>
        </p:spPr>
      </p:pic>
      <p:sp>
        <p:nvSpPr>
          <p:cNvPr id="6" name="ZoneTexte 5"/>
          <p:cNvSpPr txBox="1"/>
          <p:nvPr/>
        </p:nvSpPr>
        <p:spPr>
          <a:xfrm>
            <a:off x="857224" y="1537162"/>
            <a:ext cx="7858180" cy="2677656"/>
          </a:xfrm>
          <a:prstGeom prst="rect">
            <a:avLst/>
          </a:prstGeom>
          <a:noFill/>
        </p:spPr>
        <p:txBody>
          <a:bodyPr wrap="square" rtlCol="0">
            <a:spAutoFit/>
          </a:bodyPr>
          <a:lstStyle/>
          <a:p>
            <a:pPr algn="just"/>
            <a:r>
              <a:rPr lang="fr-FR" sz="2400" dirty="0" smtClean="0"/>
              <a:t>	Il existe aujourd’hui différents types de familles. On peut compter la famille nucléaire, c’est-à-dire la famille typique composée de deux parents ainsi qu’un ou plusieurs enfants vivant sous le même toit, la famille élargie (englobant tous les liens familiaux), la famille recomposée, la famille monoparentale, la famille homoparentale et la famille sans enfants.</a:t>
            </a:r>
            <a:endParaRPr lang="fr-FR" sz="2400" dirty="0"/>
          </a:p>
        </p:txBody>
      </p:sp>
      <p:sp>
        <p:nvSpPr>
          <p:cNvPr id="7" name="ZoneTexte 6"/>
          <p:cNvSpPr txBox="1"/>
          <p:nvPr/>
        </p:nvSpPr>
        <p:spPr>
          <a:xfrm>
            <a:off x="2428860" y="4572008"/>
            <a:ext cx="6286544" cy="1200329"/>
          </a:xfrm>
          <a:prstGeom prst="rect">
            <a:avLst/>
          </a:prstGeom>
          <a:noFill/>
        </p:spPr>
        <p:txBody>
          <a:bodyPr wrap="square" rtlCol="0">
            <a:spAutoFit/>
          </a:bodyPr>
          <a:lstStyle/>
          <a:p>
            <a:pPr algn="just"/>
            <a:r>
              <a:rPr lang="fr-FR" sz="2400" b="1" dirty="0" smtClean="0"/>
              <a:t>Nous nous intéresserons ici principalement aux familles nucléaires ou recomposées vivant avec un ou des enfants.</a:t>
            </a:r>
            <a:endParaRPr lang="fr-FR" sz="2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1571604" y="642918"/>
            <a:ext cx="6400800" cy="642942"/>
          </a:xfrm>
        </p:spPr>
        <p:txBody>
          <a:bodyPr>
            <a:normAutofit fontScale="70000" lnSpcReduction="20000"/>
          </a:bodyPr>
          <a:lstStyle/>
          <a:p>
            <a:r>
              <a:rPr lang="fr-FR" dirty="0" smtClean="0">
                <a:solidFill>
                  <a:srgbClr val="FF5A33"/>
                </a:solidFill>
                <a:latin typeface="Lucida Handwriting" pitchFamily="66" charset="0"/>
              </a:rPr>
              <a:t>A quelles attentes et besoins  répondre?</a:t>
            </a:r>
            <a:endParaRPr lang="fr-FR" dirty="0">
              <a:solidFill>
                <a:srgbClr val="FF5A33"/>
              </a:solidFill>
              <a:latin typeface="Lucida Handwriting" pitchFamily="66" charset="0"/>
            </a:endParaRPr>
          </a:p>
        </p:txBody>
      </p:sp>
      <p:sp>
        <p:nvSpPr>
          <p:cNvPr id="7" name="ZoneTexte 6"/>
          <p:cNvSpPr txBox="1"/>
          <p:nvPr/>
        </p:nvSpPr>
        <p:spPr>
          <a:xfrm>
            <a:off x="714348" y="1714488"/>
            <a:ext cx="7929618" cy="369332"/>
          </a:xfrm>
          <a:prstGeom prst="rect">
            <a:avLst/>
          </a:prstGeom>
          <a:noFill/>
        </p:spPr>
        <p:txBody>
          <a:bodyPr wrap="square" rtlCol="0">
            <a:spAutoFit/>
          </a:bodyPr>
          <a:lstStyle/>
          <a:p>
            <a:endParaRPr lang="fr-FR" dirty="0"/>
          </a:p>
        </p:txBody>
      </p:sp>
      <p:sp>
        <p:nvSpPr>
          <p:cNvPr id="9" name="ZoneTexte 8"/>
          <p:cNvSpPr txBox="1"/>
          <p:nvPr/>
        </p:nvSpPr>
        <p:spPr>
          <a:xfrm>
            <a:off x="2428860" y="1100064"/>
            <a:ext cx="4643470" cy="400110"/>
          </a:xfrm>
          <a:prstGeom prst="rect">
            <a:avLst/>
          </a:prstGeom>
          <a:noFill/>
        </p:spPr>
        <p:txBody>
          <a:bodyPr wrap="square" rtlCol="0">
            <a:spAutoFit/>
          </a:bodyPr>
          <a:lstStyle/>
          <a:p>
            <a:r>
              <a:rPr lang="fr-FR" sz="2000" dirty="0" smtClean="0">
                <a:solidFill>
                  <a:srgbClr val="FF5A33"/>
                </a:solidFill>
                <a:latin typeface="Lucida Handwriting" pitchFamily="66" charset="0"/>
              </a:rPr>
              <a:t>Quelles solutions adaptées?</a:t>
            </a:r>
          </a:p>
        </p:txBody>
      </p:sp>
      <p:sp>
        <p:nvSpPr>
          <p:cNvPr id="10" name="ZoneTexte 9"/>
          <p:cNvSpPr txBox="1"/>
          <p:nvPr/>
        </p:nvSpPr>
        <p:spPr>
          <a:xfrm>
            <a:off x="3286116" y="1857364"/>
            <a:ext cx="3286148" cy="369332"/>
          </a:xfrm>
          <a:prstGeom prst="rect">
            <a:avLst/>
          </a:prstGeom>
          <a:noFill/>
        </p:spPr>
        <p:txBody>
          <a:bodyPr wrap="square" rtlCol="0">
            <a:spAutoFit/>
          </a:bodyPr>
          <a:lstStyle/>
          <a:p>
            <a:r>
              <a:rPr lang="fr-FR" dirty="0" smtClean="0">
                <a:latin typeface="Lucida Handwriting" pitchFamily="66" charset="0"/>
              </a:rPr>
              <a:t>La restauration rapide</a:t>
            </a:r>
            <a:endParaRPr lang="fr-FR" dirty="0">
              <a:latin typeface="Lucida Handwriting" pitchFamily="66" charset="0"/>
            </a:endParaRPr>
          </a:p>
        </p:txBody>
      </p:sp>
      <p:sp>
        <p:nvSpPr>
          <p:cNvPr id="8" name="ZoneTexte 7"/>
          <p:cNvSpPr txBox="1"/>
          <p:nvPr/>
        </p:nvSpPr>
        <p:spPr>
          <a:xfrm>
            <a:off x="571440" y="2692312"/>
            <a:ext cx="8572560" cy="461665"/>
          </a:xfrm>
          <a:prstGeom prst="rect">
            <a:avLst/>
          </a:prstGeom>
          <a:noFill/>
        </p:spPr>
        <p:txBody>
          <a:bodyPr wrap="square" rtlCol="0">
            <a:spAutoFit/>
          </a:bodyPr>
          <a:lstStyle/>
          <a:p>
            <a:pPr algn="just"/>
            <a:endParaRPr lang="fr-FR" sz="2400" dirty="0" smtClean="0"/>
          </a:p>
        </p:txBody>
      </p:sp>
      <p:sp>
        <p:nvSpPr>
          <p:cNvPr id="11" name="ZoneTexte 10"/>
          <p:cNvSpPr txBox="1"/>
          <p:nvPr/>
        </p:nvSpPr>
        <p:spPr>
          <a:xfrm>
            <a:off x="714348" y="2357430"/>
            <a:ext cx="8143932" cy="2585323"/>
          </a:xfrm>
          <a:prstGeom prst="rect">
            <a:avLst/>
          </a:prstGeom>
          <a:noFill/>
        </p:spPr>
        <p:txBody>
          <a:bodyPr wrap="square" rtlCol="0">
            <a:spAutoFit/>
          </a:bodyPr>
          <a:lstStyle/>
          <a:p>
            <a:pPr algn="just"/>
            <a:r>
              <a:rPr lang="fr-FR" dirty="0" smtClean="0"/>
              <a:t>L’une des autres solutions rapides apportées aux familles est la restauration rapide.</a:t>
            </a:r>
          </a:p>
          <a:p>
            <a:pPr algn="just"/>
            <a:endParaRPr lang="fr-FR" dirty="0" smtClean="0"/>
          </a:p>
          <a:p>
            <a:pPr algn="just"/>
            <a:r>
              <a:rPr lang="fr-FR" dirty="0" smtClean="0"/>
              <a:t>Pour préserver le budget, celle-ci propose un ensemble de plats et menus à moindre cout. Pour ne pas prendre trop de temps, les plats sont relativement vite servis. Mais surtout, contrairement à des restaurants classiques, l’on peut voir que les enfants ont bien été pris en considération puisque l’on trouve des menus enfants, souvent accompagnés d’un cadeau, des jeux et coloriages au dos des menus ainsi que des espaces de jeux. Ces dispositions invitent les familles à s’y rendre et feront d’ailleurs la préférence des enfants qui ont aussi leur mot à dire dans le choix du restaurant.</a:t>
            </a:r>
            <a:endParaRPr lang="fr-FR" dirty="0"/>
          </a:p>
        </p:txBody>
      </p:sp>
      <p:sp>
        <p:nvSpPr>
          <p:cNvPr id="12" name="ZoneTexte 11"/>
          <p:cNvSpPr txBox="1"/>
          <p:nvPr/>
        </p:nvSpPr>
        <p:spPr>
          <a:xfrm>
            <a:off x="714348" y="5286388"/>
            <a:ext cx="8215370" cy="923330"/>
          </a:xfrm>
          <a:prstGeom prst="rect">
            <a:avLst/>
          </a:prstGeom>
          <a:noFill/>
        </p:spPr>
        <p:txBody>
          <a:bodyPr wrap="square" rtlCol="0">
            <a:spAutoFit/>
          </a:bodyPr>
          <a:lstStyle/>
          <a:p>
            <a:r>
              <a:rPr lang="fr-FR" dirty="0" smtClean="0"/>
              <a:t>Lorsque l’on parle de restauration rapide, bien sûr nous n’entendons pas que les fast-food tels que Macdonald ou Quick mais aussi les chaines de restauration telles que Buffalo, la </a:t>
            </a:r>
            <a:r>
              <a:rPr lang="fr-FR" dirty="0" err="1" smtClean="0"/>
              <a:t>Pataterie</a:t>
            </a:r>
            <a:r>
              <a:rPr lang="fr-FR" dirty="0" smtClean="0"/>
              <a:t>, etc.</a:t>
            </a:r>
            <a:endParaRPr lang="fr-FR" dirty="0"/>
          </a:p>
        </p:txBody>
      </p:sp>
      <p:pic>
        <p:nvPicPr>
          <p:cNvPr id="12290" name="Picture 2" descr="http://quimper.ucpa.com/Portals/quimper/Logo%20Buffalo%20Grill.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86446" y="6072206"/>
            <a:ext cx="2022956" cy="578834"/>
          </a:xfrm>
          <a:prstGeom prst="rect">
            <a:avLst/>
          </a:prstGeom>
          <a:noFill/>
        </p:spPr>
      </p:pic>
      <p:pic>
        <p:nvPicPr>
          <p:cNvPr id="12292" name="Picture 4" descr="http://www.lapataterie-gerland.fr/template_pataterie/images/logo.png"/>
          <p:cNvPicPr>
            <a:picLocks noChangeAspect="1" noChangeArrowheads="1"/>
          </p:cNvPicPr>
          <p:nvPr/>
        </p:nvPicPr>
        <p:blipFill>
          <a:blip r:embed="rId3" cstate="print"/>
          <a:srcRect b="31405"/>
          <a:stretch>
            <a:fillRect/>
          </a:stretch>
        </p:blipFill>
        <p:spPr bwMode="auto">
          <a:xfrm>
            <a:off x="142844" y="1142984"/>
            <a:ext cx="1729260" cy="1268391"/>
          </a:xfrm>
          <a:prstGeom prst="rect">
            <a:avLst/>
          </a:prstGeom>
          <a:noFill/>
        </p:spPr>
      </p:pic>
      <p:pic>
        <p:nvPicPr>
          <p:cNvPr id="12294" name="Picture 6" descr="http://blog.logoenvue.fr/wp-content/uploads/logo-mcdonald-s-vert.jpg"/>
          <p:cNvPicPr>
            <a:picLocks noChangeAspect="1" noChangeArrowheads="1"/>
          </p:cNvPicPr>
          <p:nvPr/>
        </p:nvPicPr>
        <p:blipFill>
          <a:blip r:embed="rId4" cstate="print">
            <a:clrChange>
              <a:clrFrom>
                <a:srgbClr val="FFFFFF"/>
              </a:clrFrom>
              <a:clrTo>
                <a:srgbClr val="FFFFFF">
                  <a:alpha val="0"/>
                </a:srgbClr>
              </a:clrTo>
            </a:clrChange>
          </a:blip>
          <a:srcRect l="19737" t="4839" r="19642" b="12903"/>
          <a:stretch>
            <a:fillRect/>
          </a:stretch>
        </p:blipFill>
        <p:spPr bwMode="auto">
          <a:xfrm rot="20289548">
            <a:off x="71414" y="4779563"/>
            <a:ext cx="835756" cy="66083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1571604" y="642918"/>
            <a:ext cx="6400800" cy="642942"/>
          </a:xfrm>
        </p:spPr>
        <p:txBody>
          <a:bodyPr>
            <a:normAutofit fontScale="70000" lnSpcReduction="20000"/>
          </a:bodyPr>
          <a:lstStyle/>
          <a:p>
            <a:r>
              <a:rPr lang="fr-FR" dirty="0" smtClean="0">
                <a:solidFill>
                  <a:srgbClr val="FF5A33"/>
                </a:solidFill>
                <a:latin typeface="Lucida Handwriting" pitchFamily="66" charset="0"/>
              </a:rPr>
              <a:t>A quelles attentes et besoins  répondre?</a:t>
            </a:r>
            <a:endParaRPr lang="fr-FR" dirty="0">
              <a:solidFill>
                <a:srgbClr val="FF5A33"/>
              </a:solidFill>
              <a:latin typeface="Lucida Handwriting" pitchFamily="66" charset="0"/>
            </a:endParaRPr>
          </a:p>
        </p:txBody>
      </p:sp>
      <p:sp>
        <p:nvSpPr>
          <p:cNvPr id="7" name="ZoneTexte 6"/>
          <p:cNvSpPr txBox="1"/>
          <p:nvPr/>
        </p:nvSpPr>
        <p:spPr>
          <a:xfrm>
            <a:off x="714348" y="1714488"/>
            <a:ext cx="7929618" cy="369332"/>
          </a:xfrm>
          <a:prstGeom prst="rect">
            <a:avLst/>
          </a:prstGeom>
          <a:noFill/>
        </p:spPr>
        <p:txBody>
          <a:bodyPr wrap="square" rtlCol="0">
            <a:spAutoFit/>
          </a:bodyPr>
          <a:lstStyle/>
          <a:p>
            <a:endParaRPr lang="fr-FR" dirty="0"/>
          </a:p>
        </p:txBody>
      </p:sp>
      <p:sp>
        <p:nvSpPr>
          <p:cNvPr id="9" name="ZoneTexte 8"/>
          <p:cNvSpPr txBox="1"/>
          <p:nvPr/>
        </p:nvSpPr>
        <p:spPr>
          <a:xfrm>
            <a:off x="2428860" y="1100064"/>
            <a:ext cx="4643470" cy="400110"/>
          </a:xfrm>
          <a:prstGeom prst="rect">
            <a:avLst/>
          </a:prstGeom>
          <a:noFill/>
        </p:spPr>
        <p:txBody>
          <a:bodyPr wrap="square" rtlCol="0">
            <a:spAutoFit/>
          </a:bodyPr>
          <a:lstStyle/>
          <a:p>
            <a:r>
              <a:rPr lang="fr-FR" sz="2000" dirty="0" smtClean="0">
                <a:solidFill>
                  <a:srgbClr val="FF5A33"/>
                </a:solidFill>
                <a:latin typeface="Lucida Handwriting" pitchFamily="66" charset="0"/>
              </a:rPr>
              <a:t>Quelles solutions adaptées?</a:t>
            </a:r>
          </a:p>
        </p:txBody>
      </p:sp>
      <p:sp>
        <p:nvSpPr>
          <p:cNvPr id="10" name="ZoneTexte 9"/>
          <p:cNvSpPr txBox="1"/>
          <p:nvPr/>
        </p:nvSpPr>
        <p:spPr>
          <a:xfrm>
            <a:off x="3286116" y="1857364"/>
            <a:ext cx="3286148" cy="369332"/>
          </a:xfrm>
          <a:prstGeom prst="rect">
            <a:avLst/>
          </a:prstGeom>
          <a:noFill/>
        </p:spPr>
        <p:txBody>
          <a:bodyPr wrap="square" rtlCol="0">
            <a:spAutoFit/>
          </a:bodyPr>
          <a:lstStyle/>
          <a:p>
            <a:r>
              <a:rPr lang="fr-FR" dirty="0" smtClean="0">
                <a:latin typeface="Lucida Handwriting" pitchFamily="66" charset="0"/>
              </a:rPr>
              <a:t>Les formats familiaux</a:t>
            </a:r>
            <a:endParaRPr lang="fr-FR" dirty="0">
              <a:latin typeface="Lucida Handwriting" pitchFamily="66" charset="0"/>
            </a:endParaRPr>
          </a:p>
        </p:txBody>
      </p:sp>
      <p:sp>
        <p:nvSpPr>
          <p:cNvPr id="8" name="ZoneTexte 7"/>
          <p:cNvSpPr txBox="1"/>
          <p:nvPr/>
        </p:nvSpPr>
        <p:spPr>
          <a:xfrm>
            <a:off x="571440" y="2692312"/>
            <a:ext cx="8572560" cy="461665"/>
          </a:xfrm>
          <a:prstGeom prst="rect">
            <a:avLst/>
          </a:prstGeom>
          <a:noFill/>
        </p:spPr>
        <p:txBody>
          <a:bodyPr wrap="square" rtlCol="0">
            <a:spAutoFit/>
          </a:bodyPr>
          <a:lstStyle/>
          <a:p>
            <a:pPr algn="just"/>
            <a:endParaRPr lang="fr-FR" sz="2400" dirty="0" smtClean="0"/>
          </a:p>
        </p:txBody>
      </p:sp>
      <p:sp>
        <p:nvSpPr>
          <p:cNvPr id="11" name="ZoneTexte 10"/>
          <p:cNvSpPr txBox="1"/>
          <p:nvPr/>
        </p:nvSpPr>
        <p:spPr>
          <a:xfrm>
            <a:off x="571472" y="2285992"/>
            <a:ext cx="8215370" cy="1200329"/>
          </a:xfrm>
          <a:prstGeom prst="rect">
            <a:avLst/>
          </a:prstGeom>
          <a:noFill/>
        </p:spPr>
        <p:txBody>
          <a:bodyPr wrap="square" rtlCol="0">
            <a:spAutoFit/>
          </a:bodyPr>
          <a:lstStyle/>
          <a:p>
            <a:pPr algn="just"/>
            <a:r>
              <a:rPr lang="fr-FR" dirty="0" smtClean="0"/>
              <a:t>Le meilleur moyen auquel les marques ont su répondre pour réduire des dépenses des familles sont les formats familiaux. Ayant des quantités plus grandes et souvent un emballage unique au lieu de plusieurs individuels, les prix au litre ou au kilo en sont ainsi réduits.</a:t>
            </a:r>
            <a:endParaRPr lang="fr-FR" dirty="0"/>
          </a:p>
        </p:txBody>
      </p:sp>
      <p:sp>
        <p:nvSpPr>
          <p:cNvPr id="12" name="ZoneTexte 11"/>
          <p:cNvSpPr txBox="1"/>
          <p:nvPr/>
        </p:nvSpPr>
        <p:spPr>
          <a:xfrm>
            <a:off x="571472" y="3357562"/>
            <a:ext cx="8001056" cy="923330"/>
          </a:xfrm>
          <a:prstGeom prst="rect">
            <a:avLst/>
          </a:prstGeom>
          <a:noFill/>
        </p:spPr>
        <p:txBody>
          <a:bodyPr wrap="square" rtlCol="0">
            <a:spAutoFit/>
          </a:bodyPr>
          <a:lstStyle/>
          <a:p>
            <a:pPr algn="just"/>
            <a:r>
              <a:rPr lang="fr-FR" dirty="0" smtClean="0"/>
              <a:t>Leur succès est tel que nous en voyons apparaitre dans tous les produits de consommation; les yaourts, les conserves, le gruyère, le gel douche et même la crème solaire !</a:t>
            </a:r>
            <a:endParaRPr lang="fr-FR" dirty="0"/>
          </a:p>
        </p:txBody>
      </p:sp>
      <p:sp>
        <p:nvSpPr>
          <p:cNvPr id="13" name="ZoneTexte 12"/>
          <p:cNvSpPr txBox="1"/>
          <p:nvPr/>
        </p:nvSpPr>
        <p:spPr>
          <a:xfrm>
            <a:off x="2928926" y="4143380"/>
            <a:ext cx="3857652" cy="369332"/>
          </a:xfrm>
          <a:prstGeom prst="rect">
            <a:avLst/>
          </a:prstGeom>
          <a:noFill/>
        </p:spPr>
        <p:txBody>
          <a:bodyPr wrap="square" rtlCol="0">
            <a:spAutoFit/>
          </a:bodyPr>
          <a:lstStyle/>
          <a:p>
            <a:r>
              <a:rPr lang="fr-FR" b="1" dirty="0" smtClean="0"/>
              <a:t>Le prix est-il réellement plus bas? </a:t>
            </a:r>
            <a:r>
              <a:rPr lang="fr-FR" b="1" dirty="0" smtClean="0">
                <a:solidFill>
                  <a:srgbClr val="C00000"/>
                </a:solidFill>
              </a:rPr>
              <a:t>Oui !</a:t>
            </a:r>
          </a:p>
        </p:txBody>
      </p:sp>
      <p:sp>
        <p:nvSpPr>
          <p:cNvPr id="14" name="ZoneTexte 13"/>
          <p:cNvSpPr txBox="1"/>
          <p:nvPr/>
        </p:nvSpPr>
        <p:spPr>
          <a:xfrm>
            <a:off x="4071934" y="4429132"/>
            <a:ext cx="1000132" cy="307777"/>
          </a:xfrm>
          <a:prstGeom prst="rect">
            <a:avLst/>
          </a:prstGeom>
          <a:noFill/>
        </p:spPr>
        <p:txBody>
          <a:bodyPr wrap="square" rtlCol="0">
            <a:spAutoFit/>
          </a:bodyPr>
          <a:lstStyle/>
          <a:p>
            <a:r>
              <a:rPr lang="fr-FR" sz="1400" dirty="0" smtClean="0"/>
              <a:t>Exemples :</a:t>
            </a:r>
            <a:endParaRPr lang="fr-FR" sz="1400" dirty="0"/>
          </a:p>
        </p:txBody>
      </p:sp>
      <p:pic>
        <p:nvPicPr>
          <p:cNvPr id="15" name="Image 14" descr="compote.png"/>
          <p:cNvPicPr>
            <a:picLocks noChangeAspect="1"/>
          </p:cNvPicPr>
          <p:nvPr/>
        </p:nvPicPr>
        <p:blipFill>
          <a:blip r:embed="rId2" cstate="print">
            <a:lum contrast="20000"/>
          </a:blip>
          <a:stretch>
            <a:fillRect/>
          </a:stretch>
        </p:blipFill>
        <p:spPr>
          <a:xfrm>
            <a:off x="5000628" y="4998778"/>
            <a:ext cx="3143272" cy="1633879"/>
          </a:xfrm>
          <a:prstGeom prst="roundRect">
            <a:avLst/>
          </a:prstGeom>
          <a:ln>
            <a:noFill/>
          </a:ln>
          <a:effectLst>
            <a:outerShdw blurRad="292100" dist="139700" dir="2700000" algn="tl" rotWithShape="0">
              <a:srgbClr val="333333">
                <a:alpha val="65000"/>
              </a:srgbClr>
            </a:outerShdw>
          </a:effectLst>
        </p:spPr>
      </p:pic>
      <p:pic>
        <p:nvPicPr>
          <p:cNvPr id="16" name="Image 15" descr="eau en bouteille.png"/>
          <p:cNvPicPr>
            <a:picLocks noChangeAspect="1"/>
          </p:cNvPicPr>
          <p:nvPr/>
        </p:nvPicPr>
        <p:blipFill>
          <a:blip r:embed="rId3" cstate="print">
            <a:lum contrast="20000"/>
          </a:blip>
          <a:srcRect b="21652"/>
          <a:stretch>
            <a:fillRect/>
          </a:stretch>
        </p:blipFill>
        <p:spPr>
          <a:xfrm>
            <a:off x="1214414" y="4964322"/>
            <a:ext cx="3143272" cy="1679388"/>
          </a:xfrm>
          <a:prstGeom prst="roundRect">
            <a:avLst/>
          </a:prstGeom>
          <a:ln>
            <a:noFill/>
          </a:ln>
          <a:effectLst>
            <a:outerShdw blurRad="292100" dist="139700" dir="2700000" algn="tl" rotWithShape="0">
              <a:srgbClr val="333333">
                <a:alpha val="65000"/>
              </a:srgbClr>
            </a:outerShdw>
          </a:effectLst>
        </p:spPr>
      </p:pic>
      <p:pic>
        <p:nvPicPr>
          <p:cNvPr id="11266" name="Picture 2" descr="http://adminprod.simplymarket.fr/uploads/PHOTO1/3021690/011166.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20978337">
            <a:off x="820094" y="962978"/>
            <a:ext cx="1293169" cy="129317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1571604" y="642918"/>
            <a:ext cx="6400800" cy="642942"/>
          </a:xfrm>
        </p:spPr>
        <p:txBody>
          <a:bodyPr>
            <a:normAutofit fontScale="70000" lnSpcReduction="20000"/>
          </a:bodyPr>
          <a:lstStyle/>
          <a:p>
            <a:r>
              <a:rPr lang="fr-FR" dirty="0" smtClean="0">
                <a:solidFill>
                  <a:srgbClr val="FF5A33"/>
                </a:solidFill>
                <a:latin typeface="Lucida Handwriting" pitchFamily="66" charset="0"/>
              </a:rPr>
              <a:t>A quelles attentes et besoins  répondre?</a:t>
            </a:r>
            <a:endParaRPr lang="fr-FR" dirty="0">
              <a:solidFill>
                <a:srgbClr val="FF5A33"/>
              </a:solidFill>
              <a:latin typeface="Lucida Handwriting" pitchFamily="66" charset="0"/>
            </a:endParaRPr>
          </a:p>
        </p:txBody>
      </p:sp>
      <p:sp>
        <p:nvSpPr>
          <p:cNvPr id="7" name="ZoneTexte 6"/>
          <p:cNvSpPr txBox="1"/>
          <p:nvPr/>
        </p:nvSpPr>
        <p:spPr>
          <a:xfrm>
            <a:off x="714348" y="1714488"/>
            <a:ext cx="7929618" cy="369332"/>
          </a:xfrm>
          <a:prstGeom prst="rect">
            <a:avLst/>
          </a:prstGeom>
          <a:noFill/>
        </p:spPr>
        <p:txBody>
          <a:bodyPr wrap="square" rtlCol="0">
            <a:spAutoFit/>
          </a:bodyPr>
          <a:lstStyle/>
          <a:p>
            <a:endParaRPr lang="fr-FR" dirty="0"/>
          </a:p>
        </p:txBody>
      </p:sp>
      <p:sp>
        <p:nvSpPr>
          <p:cNvPr id="9" name="ZoneTexte 8"/>
          <p:cNvSpPr txBox="1"/>
          <p:nvPr/>
        </p:nvSpPr>
        <p:spPr>
          <a:xfrm>
            <a:off x="2428860" y="1100064"/>
            <a:ext cx="4643470" cy="400110"/>
          </a:xfrm>
          <a:prstGeom prst="rect">
            <a:avLst/>
          </a:prstGeom>
          <a:noFill/>
        </p:spPr>
        <p:txBody>
          <a:bodyPr wrap="square" rtlCol="0">
            <a:spAutoFit/>
          </a:bodyPr>
          <a:lstStyle/>
          <a:p>
            <a:r>
              <a:rPr lang="fr-FR" sz="2000" dirty="0" smtClean="0">
                <a:solidFill>
                  <a:srgbClr val="FF5A33"/>
                </a:solidFill>
                <a:latin typeface="Lucida Handwriting" pitchFamily="66" charset="0"/>
              </a:rPr>
              <a:t>Quelles solutions adaptées?</a:t>
            </a:r>
          </a:p>
        </p:txBody>
      </p:sp>
      <p:sp>
        <p:nvSpPr>
          <p:cNvPr id="10" name="ZoneTexte 9"/>
          <p:cNvSpPr txBox="1"/>
          <p:nvPr/>
        </p:nvSpPr>
        <p:spPr>
          <a:xfrm>
            <a:off x="3714744" y="1857364"/>
            <a:ext cx="1571636" cy="369332"/>
          </a:xfrm>
          <a:prstGeom prst="rect">
            <a:avLst/>
          </a:prstGeom>
          <a:noFill/>
        </p:spPr>
        <p:txBody>
          <a:bodyPr wrap="square" rtlCol="0">
            <a:spAutoFit/>
          </a:bodyPr>
          <a:lstStyle/>
          <a:p>
            <a:r>
              <a:rPr lang="fr-FR" dirty="0" smtClean="0">
                <a:latin typeface="Lucida Handwriting" pitchFamily="66" charset="0"/>
              </a:rPr>
              <a:t>Les drives</a:t>
            </a:r>
            <a:endParaRPr lang="fr-FR" dirty="0">
              <a:latin typeface="Lucida Handwriting" pitchFamily="66" charset="0"/>
            </a:endParaRPr>
          </a:p>
        </p:txBody>
      </p:sp>
      <p:sp>
        <p:nvSpPr>
          <p:cNvPr id="8" name="ZoneTexte 7"/>
          <p:cNvSpPr txBox="1"/>
          <p:nvPr/>
        </p:nvSpPr>
        <p:spPr>
          <a:xfrm>
            <a:off x="571440" y="2692312"/>
            <a:ext cx="8572560" cy="461665"/>
          </a:xfrm>
          <a:prstGeom prst="rect">
            <a:avLst/>
          </a:prstGeom>
          <a:noFill/>
        </p:spPr>
        <p:txBody>
          <a:bodyPr wrap="square" rtlCol="0">
            <a:spAutoFit/>
          </a:bodyPr>
          <a:lstStyle/>
          <a:p>
            <a:pPr algn="just"/>
            <a:endParaRPr lang="fr-FR" sz="2400" dirty="0" smtClean="0"/>
          </a:p>
        </p:txBody>
      </p:sp>
      <p:sp>
        <p:nvSpPr>
          <p:cNvPr id="11" name="ZoneTexte 10"/>
          <p:cNvSpPr txBox="1"/>
          <p:nvPr/>
        </p:nvSpPr>
        <p:spPr>
          <a:xfrm>
            <a:off x="500034" y="2571744"/>
            <a:ext cx="8286808" cy="2308324"/>
          </a:xfrm>
          <a:prstGeom prst="rect">
            <a:avLst/>
          </a:prstGeom>
          <a:noFill/>
        </p:spPr>
        <p:txBody>
          <a:bodyPr wrap="square" rtlCol="0">
            <a:spAutoFit/>
          </a:bodyPr>
          <a:lstStyle/>
          <a:p>
            <a:pPr algn="just"/>
            <a:r>
              <a:rPr lang="fr-FR" dirty="0" smtClean="0"/>
              <a:t>Pour répondre au manque de temps des individus mais ne pas manquer à ce qu’ils fassent leurs courses régulières, les enseignes de distribution ont su développer un nouveau concept commercial; les drives.</a:t>
            </a:r>
          </a:p>
          <a:p>
            <a:pPr algn="just"/>
            <a:endParaRPr lang="fr-FR" dirty="0" smtClean="0"/>
          </a:p>
          <a:p>
            <a:pPr algn="just"/>
            <a:endParaRPr lang="fr-FR" dirty="0" smtClean="0"/>
          </a:p>
          <a:p>
            <a:pPr algn="just"/>
            <a:r>
              <a:rPr lang="fr-FR" dirty="0" smtClean="0"/>
              <a:t>Ainsi, il deviens possibles pour les mères de famille de faire les courses sur internet tout en étant chez soi avec les enfants, ou encore de passer récupérer les sacs tout en allant les chercher à l'école.</a:t>
            </a:r>
            <a:endParaRPr lang="fr-FR" dirty="0"/>
          </a:p>
        </p:txBody>
      </p:sp>
      <p:pic>
        <p:nvPicPr>
          <p:cNvPr id="10242" name="Picture 2" descr="http://www.lsa-conso.fr/mediatheque/5/0/1/000012105_5.jpg"/>
          <p:cNvPicPr>
            <a:picLocks noChangeAspect="1" noChangeArrowheads="1"/>
          </p:cNvPicPr>
          <p:nvPr/>
        </p:nvPicPr>
        <p:blipFill>
          <a:blip r:embed="rId2" cstate="print"/>
          <a:srcRect/>
          <a:stretch>
            <a:fillRect/>
          </a:stretch>
        </p:blipFill>
        <p:spPr bwMode="auto">
          <a:xfrm>
            <a:off x="642910" y="5062132"/>
            <a:ext cx="1928826" cy="1667291"/>
          </a:xfrm>
          <a:prstGeom prst="rect">
            <a:avLst/>
          </a:prstGeom>
          <a:ln>
            <a:noFill/>
          </a:ln>
          <a:effectLst>
            <a:outerShdw blurRad="292100" dist="139700" dir="2700000" algn="tl" rotWithShape="0">
              <a:srgbClr val="333333">
                <a:alpha val="65000"/>
              </a:srgbClr>
            </a:outerShdw>
          </a:effectLst>
        </p:spPr>
      </p:pic>
      <p:sp>
        <p:nvSpPr>
          <p:cNvPr id="12" name="ZoneTexte 11"/>
          <p:cNvSpPr txBox="1"/>
          <p:nvPr/>
        </p:nvSpPr>
        <p:spPr>
          <a:xfrm>
            <a:off x="2928926" y="5500702"/>
            <a:ext cx="4714908" cy="646331"/>
          </a:xfrm>
          <a:prstGeom prst="rect">
            <a:avLst/>
          </a:prstGeom>
          <a:noFill/>
        </p:spPr>
        <p:txBody>
          <a:bodyPr wrap="square" rtlCol="0">
            <a:spAutoFit/>
          </a:bodyPr>
          <a:lstStyle/>
          <a:p>
            <a:pPr algn="just"/>
            <a:r>
              <a:rPr lang="fr-FR" dirty="0" smtClean="0"/>
              <a:t>Le succès est tel qu’on en compte aujourd’hui environ 700 en France face à 70 il y a trois ans.</a:t>
            </a:r>
            <a:endParaRPr lang="fr-FR" dirty="0"/>
          </a:p>
        </p:txBody>
      </p:sp>
      <p:pic>
        <p:nvPicPr>
          <p:cNvPr id="10244" name="Picture 4" descr="http://www.photosgourmandes.com/photos/LOGO_Chronodrive_detoure450.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86446" y="3214686"/>
            <a:ext cx="1602853" cy="423866"/>
          </a:xfrm>
          <a:prstGeom prst="rect">
            <a:avLst/>
          </a:prstGeom>
          <a:noFill/>
        </p:spPr>
      </p:pic>
      <p:pic>
        <p:nvPicPr>
          <p:cNvPr id="10246" name="Picture 6" descr="http://cancale.lesvitrinesdecancale.com/IMG/jpg/CoursesU_superU_ZA_de_la_bretonniere_35260_cancale_logo_coursesU.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2910" y="1071546"/>
            <a:ext cx="2559037" cy="171455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1571604" y="642918"/>
            <a:ext cx="6400800" cy="642942"/>
          </a:xfrm>
        </p:spPr>
        <p:txBody>
          <a:bodyPr>
            <a:normAutofit fontScale="70000" lnSpcReduction="20000"/>
          </a:bodyPr>
          <a:lstStyle/>
          <a:p>
            <a:r>
              <a:rPr lang="fr-FR" dirty="0" smtClean="0">
                <a:solidFill>
                  <a:srgbClr val="FF5A33"/>
                </a:solidFill>
                <a:latin typeface="Lucida Handwriting" pitchFamily="66" charset="0"/>
              </a:rPr>
              <a:t>A quelles attentes et besoins  répondre?</a:t>
            </a:r>
            <a:endParaRPr lang="fr-FR" dirty="0">
              <a:solidFill>
                <a:srgbClr val="FF5A33"/>
              </a:solidFill>
              <a:latin typeface="Lucida Handwriting" pitchFamily="66" charset="0"/>
            </a:endParaRPr>
          </a:p>
        </p:txBody>
      </p:sp>
      <p:sp>
        <p:nvSpPr>
          <p:cNvPr id="7" name="ZoneTexte 6"/>
          <p:cNvSpPr txBox="1"/>
          <p:nvPr/>
        </p:nvSpPr>
        <p:spPr>
          <a:xfrm>
            <a:off x="714348" y="1714488"/>
            <a:ext cx="7929618" cy="369332"/>
          </a:xfrm>
          <a:prstGeom prst="rect">
            <a:avLst/>
          </a:prstGeom>
          <a:noFill/>
        </p:spPr>
        <p:txBody>
          <a:bodyPr wrap="square" rtlCol="0">
            <a:spAutoFit/>
          </a:bodyPr>
          <a:lstStyle/>
          <a:p>
            <a:endParaRPr lang="fr-FR" dirty="0"/>
          </a:p>
        </p:txBody>
      </p:sp>
      <p:sp>
        <p:nvSpPr>
          <p:cNvPr id="9" name="ZoneTexte 8"/>
          <p:cNvSpPr txBox="1"/>
          <p:nvPr/>
        </p:nvSpPr>
        <p:spPr>
          <a:xfrm>
            <a:off x="2428860" y="1100064"/>
            <a:ext cx="4643470" cy="400110"/>
          </a:xfrm>
          <a:prstGeom prst="rect">
            <a:avLst/>
          </a:prstGeom>
          <a:noFill/>
        </p:spPr>
        <p:txBody>
          <a:bodyPr wrap="square" rtlCol="0">
            <a:spAutoFit/>
          </a:bodyPr>
          <a:lstStyle/>
          <a:p>
            <a:r>
              <a:rPr lang="fr-FR" sz="2000" dirty="0" smtClean="0">
                <a:solidFill>
                  <a:srgbClr val="FF5A33"/>
                </a:solidFill>
                <a:latin typeface="Lucida Handwriting" pitchFamily="66" charset="0"/>
              </a:rPr>
              <a:t>Quelles solutions adaptées?</a:t>
            </a:r>
          </a:p>
        </p:txBody>
      </p:sp>
      <p:sp>
        <p:nvSpPr>
          <p:cNvPr id="10" name="ZoneTexte 9"/>
          <p:cNvSpPr txBox="1"/>
          <p:nvPr/>
        </p:nvSpPr>
        <p:spPr>
          <a:xfrm>
            <a:off x="3714744" y="1857364"/>
            <a:ext cx="1571636" cy="369332"/>
          </a:xfrm>
          <a:prstGeom prst="rect">
            <a:avLst/>
          </a:prstGeom>
          <a:noFill/>
        </p:spPr>
        <p:txBody>
          <a:bodyPr wrap="square" rtlCol="0">
            <a:spAutoFit/>
          </a:bodyPr>
          <a:lstStyle/>
          <a:p>
            <a:r>
              <a:rPr lang="fr-FR" dirty="0" smtClean="0">
                <a:latin typeface="Lucida Handwriting" pitchFamily="66" charset="0"/>
              </a:rPr>
              <a:t>Les loisirs</a:t>
            </a:r>
            <a:endParaRPr lang="fr-FR" dirty="0">
              <a:latin typeface="Lucida Handwriting" pitchFamily="66" charset="0"/>
            </a:endParaRPr>
          </a:p>
        </p:txBody>
      </p:sp>
      <p:sp>
        <p:nvSpPr>
          <p:cNvPr id="8" name="ZoneTexte 7"/>
          <p:cNvSpPr txBox="1"/>
          <p:nvPr/>
        </p:nvSpPr>
        <p:spPr>
          <a:xfrm>
            <a:off x="571440" y="2214554"/>
            <a:ext cx="8572560" cy="1323439"/>
          </a:xfrm>
          <a:prstGeom prst="rect">
            <a:avLst/>
          </a:prstGeom>
          <a:noFill/>
        </p:spPr>
        <p:txBody>
          <a:bodyPr wrap="square" rtlCol="0">
            <a:spAutoFit/>
          </a:bodyPr>
          <a:lstStyle/>
          <a:p>
            <a:pPr algn="just"/>
            <a:r>
              <a:rPr lang="fr-FR" sz="2000" dirty="0" smtClean="0"/>
              <a:t>Les centres de loisirs ont également su s’adapter aux besoins des familles en leur proposant des activités où chacun y trouve un intérêt . Ils peuvent ainsi se retrouver tous ensemble et même parfois bénéficier de tarifs préférentiels famille.</a:t>
            </a:r>
          </a:p>
        </p:txBody>
      </p:sp>
      <p:sp>
        <p:nvSpPr>
          <p:cNvPr id="12" name="ZoneTexte 11"/>
          <p:cNvSpPr txBox="1"/>
          <p:nvPr/>
        </p:nvSpPr>
        <p:spPr>
          <a:xfrm>
            <a:off x="1571604" y="3583734"/>
            <a:ext cx="7358082" cy="1631216"/>
          </a:xfrm>
          <a:prstGeom prst="rect">
            <a:avLst/>
          </a:prstGeom>
          <a:noFill/>
        </p:spPr>
        <p:txBody>
          <a:bodyPr wrap="square" rtlCol="0">
            <a:spAutoFit/>
          </a:bodyPr>
          <a:lstStyle/>
          <a:p>
            <a:pPr algn="just"/>
            <a:r>
              <a:rPr lang="fr-FR" sz="2000" dirty="0" smtClean="0"/>
              <a:t>Par exemple, nous pouvons retrouver des offres familiales chez Disneyland qui propose l’entrée gratuite pour les enfants accompagnés de leurs parents.</a:t>
            </a:r>
          </a:p>
          <a:p>
            <a:pPr algn="just"/>
            <a:endParaRPr lang="fr-FR" sz="2000" dirty="0" smtClean="0"/>
          </a:p>
          <a:p>
            <a:pPr algn="just"/>
            <a:endParaRPr lang="fr-FR" sz="2000" dirty="0" smtClean="0"/>
          </a:p>
        </p:txBody>
      </p:sp>
      <p:pic>
        <p:nvPicPr>
          <p:cNvPr id="9218" name="Picture 2" descr="http://www.bourron.fr/images/tourisme_alentours/Chateau_Belle_au_bois_dormant_Disney.jpg"/>
          <p:cNvPicPr>
            <a:picLocks noChangeAspect="1" noChangeArrowheads="1"/>
          </p:cNvPicPr>
          <p:nvPr/>
        </p:nvPicPr>
        <p:blipFill>
          <a:blip r:embed="rId2" cstate="print"/>
          <a:srcRect/>
          <a:stretch>
            <a:fillRect/>
          </a:stretch>
        </p:blipFill>
        <p:spPr bwMode="auto">
          <a:xfrm>
            <a:off x="428596" y="3500438"/>
            <a:ext cx="923931" cy="1428760"/>
          </a:xfrm>
          <a:prstGeom prst="roundRect">
            <a:avLst/>
          </a:prstGeom>
          <a:ln>
            <a:noFill/>
          </a:ln>
          <a:effectLst>
            <a:outerShdw blurRad="292100" dist="139700" dir="2700000" algn="tl" rotWithShape="0">
              <a:srgbClr val="333333">
                <a:alpha val="65000"/>
              </a:srgbClr>
            </a:outerShdw>
          </a:effectLst>
        </p:spPr>
      </p:pic>
      <p:pic>
        <p:nvPicPr>
          <p:cNvPr id="9220" name="Picture 4" descr="http://media.paperblog.fr/i/323/3235614/center-parcs-teste-L-4.jpeg"/>
          <p:cNvPicPr>
            <a:picLocks noChangeAspect="1" noChangeArrowheads="1"/>
          </p:cNvPicPr>
          <p:nvPr/>
        </p:nvPicPr>
        <p:blipFill>
          <a:blip r:embed="rId3" cstate="print"/>
          <a:srcRect/>
          <a:stretch>
            <a:fillRect/>
          </a:stretch>
        </p:blipFill>
        <p:spPr bwMode="auto">
          <a:xfrm>
            <a:off x="6643701" y="4857760"/>
            <a:ext cx="1885963" cy="1714512"/>
          </a:xfrm>
          <a:prstGeom prst="roundRect">
            <a:avLst/>
          </a:prstGeom>
          <a:ln>
            <a:noFill/>
          </a:ln>
          <a:effectLst>
            <a:outerShdw blurRad="292100" dist="139700" dir="2700000" algn="tl" rotWithShape="0">
              <a:srgbClr val="333333">
                <a:alpha val="65000"/>
              </a:srgbClr>
            </a:outerShdw>
          </a:effectLst>
        </p:spPr>
      </p:pic>
      <p:sp>
        <p:nvSpPr>
          <p:cNvPr id="14" name="ZoneTexte 13"/>
          <p:cNvSpPr txBox="1"/>
          <p:nvPr/>
        </p:nvSpPr>
        <p:spPr>
          <a:xfrm>
            <a:off x="1571604" y="4611231"/>
            <a:ext cx="4786346" cy="2246769"/>
          </a:xfrm>
          <a:prstGeom prst="rect">
            <a:avLst/>
          </a:prstGeom>
          <a:noFill/>
        </p:spPr>
        <p:txBody>
          <a:bodyPr wrap="square" rtlCol="0">
            <a:spAutoFit/>
          </a:bodyPr>
          <a:lstStyle/>
          <a:p>
            <a:pPr algn="just"/>
            <a:r>
              <a:rPr lang="fr-FR" sz="2000" dirty="0" smtClean="0"/>
              <a:t>Autre exemple, les centres de vacances familiaux tels que center parcs ont fait en sorte de pouvoir réunir une famille en proposant des activités pour tous. Ainsi on y retrouve les jacuzzi pour les parents, accrobranche pour les plus jeunes, bassins à balles pour les enfants, …</a:t>
            </a:r>
            <a:endParaRPr lang="fr-FR"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1571604" y="642918"/>
            <a:ext cx="6400800" cy="642942"/>
          </a:xfrm>
        </p:spPr>
        <p:txBody>
          <a:bodyPr>
            <a:normAutofit fontScale="85000" lnSpcReduction="10000"/>
          </a:bodyPr>
          <a:lstStyle/>
          <a:p>
            <a:r>
              <a:rPr lang="fr-FR" dirty="0" smtClean="0">
                <a:solidFill>
                  <a:srgbClr val="FF5A33"/>
                </a:solidFill>
                <a:latin typeface="Lucida Handwriting" pitchFamily="66" charset="0"/>
              </a:rPr>
              <a:t>L’intérêt de toucher cette cible?</a:t>
            </a:r>
            <a:endParaRPr lang="fr-FR" dirty="0">
              <a:solidFill>
                <a:srgbClr val="FF5A33"/>
              </a:solidFill>
              <a:latin typeface="Lucida Handwriting" pitchFamily="66" charset="0"/>
            </a:endParaRPr>
          </a:p>
        </p:txBody>
      </p:sp>
      <p:sp>
        <p:nvSpPr>
          <p:cNvPr id="7" name="ZoneTexte 6"/>
          <p:cNvSpPr txBox="1"/>
          <p:nvPr/>
        </p:nvSpPr>
        <p:spPr>
          <a:xfrm>
            <a:off x="714348" y="1714488"/>
            <a:ext cx="7929618" cy="369332"/>
          </a:xfrm>
          <a:prstGeom prst="rect">
            <a:avLst/>
          </a:prstGeom>
          <a:noFill/>
        </p:spPr>
        <p:txBody>
          <a:bodyPr wrap="square" rtlCol="0">
            <a:spAutoFit/>
          </a:bodyPr>
          <a:lstStyle/>
          <a:p>
            <a:endParaRPr lang="fr-FR" dirty="0"/>
          </a:p>
        </p:txBody>
      </p:sp>
      <p:sp>
        <p:nvSpPr>
          <p:cNvPr id="6" name="ZoneTexte 5"/>
          <p:cNvSpPr txBox="1"/>
          <p:nvPr/>
        </p:nvSpPr>
        <p:spPr>
          <a:xfrm>
            <a:off x="500034" y="2000240"/>
            <a:ext cx="8215370" cy="4524315"/>
          </a:xfrm>
          <a:prstGeom prst="rect">
            <a:avLst/>
          </a:prstGeom>
          <a:noFill/>
        </p:spPr>
        <p:txBody>
          <a:bodyPr wrap="square" rtlCol="0">
            <a:spAutoFit/>
          </a:bodyPr>
          <a:lstStyle/>
          <a:p>
            <a:pPr algn="just"/>
            <a:r>
              <a:rPr lang="fr-FR" sz="2400" dirty="0" smtClean="0"/>
              <a:t>Mais aussi… les enfants !</a:t>
            </a:r>
          </a:p>
          <a:p>
            <a:pPr algn="just"/>
            <a:endParaRPr lang="fr-FR" sz="2400" dirty="0" smtClean="0"/>
          </a:p>
          <a:p>
            <a:pPr algn="just"/>
            <a:r>
              <a:rPr lang="fr-FR" sz="2400" dirty="0" smtClean="0"/>
              <a:t>Leur opinion a beaucoup d’importance, en particulier celle des 8-12ans. Les enfants savent influencer leurs parents, que ce soit pour les biens les concernant mais aussi pour ceux de toute la famille. Leur pouvoir d’influence sur leurs parents est très élevé.</a:t>
            </a:r>
          </a:p>
          <a:p>
            <a:pPr algn="just"/>
            <a:endParaRPr lang="fr-FR" sz="2400" dirty="0" smtClean="0"/>
          </a:p>
          <a:p>
            <a:pPr algn="just"/>
            <a:r>
              <a:rPr lang="fr-FR" sz="2400" dirty="0" smtClean="0"/>
              <a:t>Pour preuve, selon une étude, 80% des achats de biens de consommation sont influencés par les enfants.</a:t>
            </a:r>
          </a:p>
          <a:p>
            <a:pPr algn="just"/>
            <a:endParaRPr lang="fr-FR" sz="2400" dirty="0" smtClean="0"/>
          </a:p>
          <a:p>
            <a:pPr algn="just"/>
            <a:r>
              <a:rPr lang="fr-FR" sz="2400" b="1" dirty="0" smtClean="0"/>
              <a:t>En somme, il suffit de parvenir à toucher la femme ou l’enfant pour que l’ensemble de la famille consomme.</a:t>
            </a:r>
            <a:endParaRPr lang="fr-FR" sz="2400" b="1" dirty="0"/>
          </a:p>
        </p:txBody>
      </p:sp>
      <p:sp>
        <p:nvSpPr>
          <p:cNvPr id="8" name="ZoneTexte 7"/>
          <p:cNvSpPr txBox="1"/>
          <p:nvPr/>
        </p:nvSpPr>
        <p:spPr>
          <a:xfrm>
            <a:off x="1928794" y="1357298"/>
            <a:ext cx="5572164" cy="400110"/>
          </a:xfrm>
          <a:prstGeom prst="rect">
            <a:avLst/>
          </a:prstGeom>
          <a:noFill/>
        </p:spPr>
        <p:txBody>
          <a:bodyPr wrap="square" rtlCol="0">
            <a:spAutoFit/>
          </a:bodyPr>
          <a:lstStyle/>
          <a:p>
            <a:r>
              <a:rPr lang="fr-FR" sz="2000" dirty="0" smtClean="0">
                <a:latin typeface="Lucida Handwriting" pitchFamily="66" charset="0"/>
              </a:rPr>
              <a:t>Influence entre chacun des membres</a:t>
            </a:r>
            <a:endParaRPr lang="fr-FR" sz="2000" dirty="0">
              <a:latin typeface="Lucida Handwriting"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1571604" y="642918"/>
            <a:ext cx="6400800" cy="642942"/>
          </a:xfrm>
        </p:spPr>
        <p:txBody>
          <a:bodyPr>
            <a:normAutofit fontScale="85000" lnSpcReduction="10000"/>
          </a:bodyPr>
          <a:lstStyle/>
          <a:p>
            <a:r>
              <a:rPr lang="fr-FR" dirty="0" smtClean="0">
                <a:solidFill>
                  <a:srgbClr val="FF5A33"/>
                </a:solidFill>
                <a:latin typeface="Lucida Handwriting" pitchFamily="66" charset="0"/>
              </a:rPr>
              <a:t>L’intérêt de toucher cette cible?</a:t>
            </a:r>
            <a:endParaRPr lang="fr-FR" dirty="0">
              <a:solidFill>
                <a:srgbClr val="FF5A33"/>
              </a:solidFill>
              <a:latin typeface="Lucida Handwriting" pitchFamily="66" charset="0"/>
            </a:endParaRPr>
          </a:p>
        </p:txBody>
      </p:sp>
      <p:sp>
        <p:nvSpPr>
          <p:cNvPr id="7" name="ZoneTexte 6"/>
          <p:cNvSpPr txBox="1"/>
          <p:nvPr/>
        </p:nvSpPr>
        <p:spPr>
          <a:xfrm>
            <a:off x="714348" y="1714488"/>
            <a:ext cx="7929618" cy="369332"/>
          </a:xfrm>
          <a:prstGeom prst="rect">
            <a:avLst/>
          </a:prstGeom>
          <a:noFill/>
        </p:spPr>
        <p:txBody>
          <a:bodyPr wrap="square" rtlCol="0">
            <a:spAutoFit/>
          </a:bodyPr>
          <a:lstStyle/>
          <a:p>
            <a:endParaRPr lang="fr-FR" dirty="0"/>
          </a:p>
        </p:txBody>
      </p:sp>
      <p:sp>
        <p:nvSpPr>
          <p:cNvPr id="6" name="ZoneTexte 5"/>
          <p:cNvSpPr txBox="1"/>
          <p:nvPr/>
        </p:nvSpPr>
        <p:spPr>
          <a:xfrm>
            <a:off x="214282" y="2071678"/>
            <a:ext cx="8715436" cy="2677656"/>
          </a:xfrm>
          <a:prstGeom prst="rect">
            <a:avLst/>
          </a:prstGeom>
          <a:noFill/>
        </p:spPr>
        <p:txBody>
          <a:bodyPr wrap="square" rtlCol="0">
            <a:spAutoFit/>
          </a:bodyPr>
          <a:lstStyle/>
          <a:p>
            <a:pPr algn="just"/>
            <a:r>
              <a:rPr lang="fr-FR" sz="2400" dirty="0" smtClean="0"/>
              <a:t>Et les familles ont bien conscience de cette influence de la part des enfants. </a:t>
            </a:r>
          </a:p>
          <a:p>
            <a:pPr algn="just"/>
            <a:endParaRPr lang="fr-FR" sz="2400" dirty="0" smtClean="0"/>
          </a:p>
          <a:p>
            <a:pPr algn="just"/>
            <a:r>
              <a:rPr lang="fr-FR" sz="2400" dirty="0" err="1" smtClean="0"/>
              <a:t>Kinder</a:t>
            </a:r>
            <a:r>
              <a:rPr lang="fr-FR" sz="2400" dirty="0" smtClean="0"/>
              <a:t> </a:t>
            </a:r>
            <a:r>
              <a:rPr lang="fr-FR" sz="2400" dirty="0" err="1" smtClean="0"/>
              <a:t>Pingui</a:t>
            </a:r>
            <a:r>
              <a:rPr lang="fr-FR" sz="2400" dirty="0" smtClean="0"/>
              <a:t> a décidé de le souligner et d’en jouer dans sa publicité où l’on peut voir une mère de famille qui reçoit sans cesse des signaux</a:t>
            </a:r>
          </a:p>
          <a:p>
            <a:pPr algn="just"/>
            <a:endParaRPr lang="fr-FR" sz="2400" dirty="0"/>
          </a:p>
        </p:txBody>
      </p:sp>
      <p:sp>
        <p:nvSpPr>
          <p:cNvPr id="8" name="ZoneTexte 7"/>
          <p:cNvSpPr txBox="1"/>
          <p:nvPr/>
        </p:nvSpPr>
        <p:spPr>
          <a:xfrm>
            <a:off x="1928794" y="1357298"/>
            <a:ext cx="5572164" cy="400110"/>
          </a:xfrm>
          <a:prstGeom prst="rect">
            <a:avLst/>
          </a:prstGeom>
          <a:noFill/>
        </p:spPr>
        <p:txBody>
          <a:bodyPr wrap="square" rtlCol="0">
            <a:spAutoFit/>
          </a:bodyPr>
          <a:lstStyle/>
          <a:p>
            <a:r>
              <a:rPr lang="fr-FR" sz="2000" dirty="0" smtClean="0">
                <a:latin typeface="Lucida Handwriting" pitchFamily="66" charset="0"/>
              </a:rPr>
              <a:t>Influence entre chacun des membres</a:t>
            </a:r>
            <a:endParaRPr lang="fr-FR" sz="2000" dirty="0">
              <a:latin typeface="Lucida Handwriting" pitchFamily="66" charset="0"/>
            </a:endParaRPr>
          </a:p>
        </p:txBody>
      </p:sp>
      <p:pic>
        <p:nvPicPr>
          <p:cNvPr id="23554" name="Picture 2" descr="http://i4.ytimg.com/vi/CIEFze6L1Eo/hqdefault.jpg"/>
          <p:cNvPicPr>
            <a:picLocks noChangeAspect="1" noChangeArrowheads="1"/>
          </p:cNvPicPr>
          <p:nvPr/>
        </p:nvPicPr>
        <p:blipFill>
          <a:blip r:embed="rId2" cstate="print">
            <a:lum contrast="40000"/>
          </a:blip>
          <a:srcRect/>
          <a:stretch>
            <a:fillRect/>
          </a:stretch>
        </p:blipFill>
        <p:spPr bwMode="auto">
          <a:xfrm rot="20644155">
            <a:off x="459093" y="4305842"/>
            <a:ext cx="2923984" cy="2192988"/>
          </a:xfrm>
          <a:prstGeom prst="roundRect">
            <a:avLst/>
          </a:prstGeom>
          <a:ln>
            <a:noFill/>
          </a:ln>
          <a:effectLst>
            <a:outerShdw blurRad="292100" dist="139700" dir="2700000" algn="tl" rotWithShape="0">
              <a:srgbClr val="333333">
                <a:alpha val="65000"/>
              </a:srgbClr>
            </a:outerShdw>
          </a:effectLst>
        </p:spPr>
      </p:pic>
      <p:sp>
        <p:nvSpPr>
          <p:cNvPr id="9" name="ZoneTexte 8"/>
          <p:cNvSpPr txBox="1"/>
          <p:nvPr/>
        </p:nvSpPr>
        <p:spPr>
          <a:xfrm>
            <a:off x="3571868" y="4071942"/>
            <a:ext cx="5357850" cy="1938992"/>
          </a:xfrm>
          <a:prstGeom prst="rect">
            <a:avLst/>
          </a:prstGeom>
          <a:noFill/>
        </p:spPr>
        <p:txBody>
          <a:bodyPr wrap="square" rtlCol="0">
            <a:spAutoFit/>
          </a:bodyPr>
          <a:lstStyle/>
          <a:p>
            <a:pPr algn="just"/>
            <a:r>
              <a:rPr lang="fr-FR" sz="2400" dirty="0" smtClean="0"/>
              <a:t> de la part de ses enfants réclamant d’acheter ce produit.</a:t>
            </a:r>
          </a:p>
          <a:p>
            <a:pPr algn="just"/>
            <a:endParaRPr lang="fr-FR" sz="2400" dirty="0" smtClean="0"/>
          </a:p>
          <a:p>
            <a:pPr algn="just"/>
            <a:r>
              <a:rPr lang="fr-FR" sz="2400" dirty="0" smtClean="0"/>
              <a:t>Produit qu’elle fini évidemment par acheter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1571604" y="642918"/>
            <a:ext cx="6400800" cy="642942"/>
          </a:xfrm>
        </p:spPr>
        <p:txBody>
          <a:bodyPr>
            <a:normAutofit fontScale="85000" lnSpcReduction="10000"/>
          </a:bodyPr>
          <a:lstStyle/>
          <a:p>
            <a:r>
              <a:rPr lang="fr-FR" dirty="0" smtClean="0">
                <a:solidFill>
                  <a:srgbClr val="FF5A33"/>
                </a:solidFill>
                <a:latin typeface="Lucida Handwriting" pitchFamily="66" charset="0"/>
              </a:rPr>
              <a:t>L’intérêt de toucher cette cible?</a:t>
            </a:r>
            <a:endParaRPr lang="fr-FR" dirty="0">
              <a:solidFill>
                <a:srgbClr val="FF5A33"/>
              </a:solidFill>
              <a:latin typeface="Lucida Handwriting" pitchFamily="66" charset="0"/>
            </a:endParaRPr>
          </a:p>
        </p:txBody>
      </p:sp>
      <p:sp>
        <p:nvSpPr>
          <p:cNvPr id="7" name="ZoneTexte 6"/>
          <p:cNvSpPr txBox="1"/>
          <p:nvPr/>
        </p:nvSpPr>
        <p:spPr>
          <a:xfrm>
            <a:off x="714348" y="1714488"/>
            <a:ext cx="7929618" cy="369332"/>
          </a:xfrm>
          <a:prstGeom prst="rect">
            <a:avLst/>
          </a:prstGeom>
          <a:noFill/>
        </p:spPr>
        <p:txBody>
          <a:bodyPr wrap="square" rtlCol="0">
            <a:spAutoFit/>
          </a:bodyPr>
          <a:lstStyle/>
          <a:p>
            <a:endParaRPr lang="fr-FR" dirty="0"/>
          </a:p>
        </p:txBody>
      </p:sp>
      <p:sp>
        <p:nvSpPr>
          <p:cNvPr id="8" name="ZoneTexte 7"/>
          <p:cNvSpPr txBox="1"/>
          <p:nvPr/>
        </p:nvSpPr>
        <p:spPr>
          <a:xfrm>
            <a:off x="2857488" y="1357298"/>
            <a:ext cx="3357586" cy="400110"/>
          </a:xfrm>
          <a:prstGeom prst="rect">
            <a:avLst/>
          </a:prstGeom>
          <a:noFill/>
        </p:spPr>
        <p:txBody>
          <a:bodyPr wrap="square" rtlCol="0">
            <a:spAutoFit/>
          </a:bodyPr>
          <a:lstStyle/>
          <a:p>
            <a:r>
              <a:rPr lang="fr-FR" sz="2000" dirty="0" smtClean="0">
                <a:latin typeface="Lucida Handwriting" pitchFamily="66" charset="0"/>
              </a:rPr>
              <a:t>Fort potentiel d’achat</a:t>
            </a:r>
            <a:endParaRPr lang="fr-FR" sz="2000" dirty="0">
              <a:latin typeface="Lucida Handwriting" pitchFamily="66" charset="0"/>
            </a:endParaRPr>
          </a:p>
        </p:txBody>
      </p:sp>
      <p:sp>
        <p:nvSpPr>
          <p:cNvPr id="9" name="ZoneTexte 8"/>
          <p:cNvSpPr txBox="1"/>
          <p:nvPr/>
        </p:nvSpPr>
        <p:spPr>
          <a:xfrm>
            <a:off x="642910" y="2549436"/>
            <a:ext cx="8215370" cy="2308324"/>
          </a:xfrm>
          <a:prstGeom prst="rect">
            <a:avLst/>
          </a:prstGeom>
          <a:noFill/>
        </p:spPr>
        <p:txBody>
          <a:bodyPr wrap="square" rtlCol="0">
            <a:spAutoFit/>
          </a:bodyPr>
          <a:lstStyle/>
          <a:p>
            <a:pPr algn="just"/>
            <a:r>
              <a:rPr lang="fr-FR" sz="2400" dirty="0" smtClean="0"/>
              <a:t>On peut dire que la famille est une cible particulièrement intéressante au sens où celle-ci a un fort potentiel d’achat. En effet, étant donné qu’en général, tous les membres d’une même famille consomment les mêmes produits (alimentaires), les quantités achetées seront bien plus élevées que pour une personne seule.</a:t>
            </a:r>
            <a:endParaRPr lang="fr-FR" sz="2400" dirty="0"/>
          </a:p>
        </p:txBody>
      </p:sp>
      <p:pic>
        <p:nvPicPr>
          <p:cNvPr id="31746" name="Picture 2" descr="http://www.lantredemargoth.fr/wp-content/uploads/2011/11/achat.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76614" y="4205315"/>
            <a:ext cx="2867022" cy="2867023"/>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1571604" y="642918"/>
            <a:ext cx="6400800" cy="642942"/>
          </a:xfrm>
        </p:spPr>
        <p:txBody>
          <a:bodyPr>
            <a:normAutofit fontScale="85000" lnSpcReduction="10000"/>
          </a:bodyPr>
          <a:lstStyle/>
          <a:p>
            <a:r>
              <a:rPr lang="fr-FR" dirty="0" smtClean="0">
                <a:solidFill>
                  <a:srgbClr val="FF5A33"/>
                </a:solidFill>
                <a:latin typeface="Lucida Handwriting" pitchFamily="66" charset="0"/>
              </a:rPr>
              <a:t>L’intérêt de toucher cette cible?</a:t>
            </a:r>
            <a:endParaRPr lang="fr-FR" dirty="0">
              <a:solidFill>
                <a:srgbClr val="FF5A33"/>
              </a:solidFill>
              <a:latin typeface="Lucida Handwriting" pitchFamily="66" charset="0"/>
            </a:endParaRPr>
          </a:p>
        </p:txBody>
      </p:sp>
      <p:sp>
        <p:nvSpPr>
          <p:cNvPr id="7" name="ZoneTexte 6"/>
          <p:cNvSpPr txBox="1"/>
          <p:nvPr/>
        </p:nvSpPr>
        <p:spPr>
          <a:xfrm>
            <a:off x="714348" y="1714488"/>
            <a:ext cx="7929618" cy="369332"/>
          </a:xfrm>
          <a:prstGeom prst="rect">
            <a:avLst/>
          </a:prstGeom>
          <a:noFill/>
        </p:spPr>
        <p:txBody>
          <a:bodyPr wrap="square" rtlCol="0">
            <a:spAutoFit/>
          </a:bodyPr>
          <a:lstStyle/>
          <a:p>
            <a:endParaRPr lang="fr-FR" dirty="0"/>
          </a:p>
        </p:txBody>
      </p:sp>
      <p:sp>
        <p:nvSpPr>
          <p:cNvPr id="8" name="ZoneTexte 7"/>
          <p:cNvSpPr txBox="1"/>
          <p:nvPr/>
        </p:nvSpPr>
        <p:spPr>
          <a:xfrm>
            <a:off x="3357554" y="1357298"/>
            <a:ext cx="3357586" cy="400110"/>
          </a:xfrm>
          <a:prstGeom prst="rect">
            <a:avLst/>
          </a:prstGeom>
          <a:noFill/>
        </p:spPr>
        <p:txBody>
          <a:bodyPr wrap="square" rtlCol="0">
            <a:spAutoFit/>
          </a:bodyPr>
          <a:lstStyle/>
          <a:p>
            <a:r>
              <a:rPr lang="fr-FR" sz="2000" dirty="0" smtClean="0">
                <a:latin typeface="Lucida Handwriting" pitchFamily="66" charset="0"/>
              </a:rPr>
              <a:t>Achats réguliers</a:t>
            </a:r>
            <a:endParaRPr lang="fr-FR" sz="2000" dirty="0">
              <a:latin typeface="Lucida Handwriting" pitchFamily="66" charset="0"/>
            </a:endParaRPr>
          </a:p>
        </p:txBody>
      </p:sp>
      <p:sp>
        <p:nvSpPr>
          <p:cNvPr id="9" name="ZoneTexte 8"/>
          <p:cNvSpPr txBox="1"/>
          <p:nvPr/>
        </p:nvSpPr>
        <p:spPr>
          <a:xfrm>
            <a:off x="642910" y="2500306"/>
            <a:ext cx="8215370" cy="2308324"/>
          </a:xfrm>
          <a:prstGeom prst="rect">
            <a:avLst/>
          </a:prstGeom>
          <a:noFill/>
        </p:spPr>
        <p:txBody>
          <a:bodyPr wrap="square" rtlCol="0">
            <a:spAutoFit/>
          </a:bodyPr>
          <a:lstStyle/>
          <a:p>
            <a:pPr algn="just"/>
            <a:r>
              <a:rPr lang="fr-FR" sz="2400" dirty="0" smtClean="0"/>
              <a:t>L’autre intérêt des familles est que consommant plus, elles sont amenées à acheter plus régulièrement. Elles se rendent donc plus sur les circuits de distribution, principalement les Hard discounts et Grandes surfaces. Il deviens donc plus facile de les influencer sur leur achats, les pousser à consommer d’avantage. Elles seront plus sensibles aux promotions sur le lieu de vente.</a:t>
            </a:r>
            <a:endParaRPr lang="fr-FR"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	</a:t>
            </a:r>
            <a:endParaRPr lang="fr-FR" dirty="0"/>
          </a:p>
        </p:txBody>
      </p:sp>
      <p:sp>
        <p:nvSpPr>
          <p:cNvPr id="3" name="Sous-titre 2"/>
          <p:cNvSpPr>
            <a:spLocks noGrp="1"/>
          </p:cNvSpPr>
          <p:nvPr>
            <p:ph type="subTitle" idx="1"/>
          </p:nvPr>
        </p:nvSpPr>
        <p:spPr>
          <a:xfrm>
            <a:off x="1571604" y="642918"/>
            <a:ext cx="6400800" cy="642942"/>
          </a:xfrm>
        </p:spPr>
        <p:txBody>
          <a:bodyPr>
            <a:normAutofit fontScale="85000" lnSpcReduction="10000"/>
          </a:bodyPr>
          <a:lstStyle/>
          <a:p>
            <a:r>
              <a:rPr lang="fr-FR" dirty="0" smtClean="0">
                <a:solidFill>
                  <a:srgbClr val="FF5A33"/>
                </a:solidFill>
                <a:latin typeface="Lucida Handwriting" pitchFamily="66" charset="0"/>
              </a:rPr>
              <a:t>L’intérêt de toucher cette cible?</a:t>
            </a:r>
            <a:endParaRPr lang="fr-FR" dirty="0">
              <a:solidFill>
                <a:srgbClr val="FF5A33"/>
              </a:solidFill>
              <a:latin typeface="Lucida Handwriting" pitchFamily="66" charset="0"/>
            </a:endParaRPr>
          </a:p>
        </p:txBody>
      </p:sp>
      <p:sp>
        <p:nvSpPr>
          <p:cNvPr id="7" name="ZoneTexte 6"/>
          <p:cNvSpPr txBox="1"/>
          <p:nvPr/>
        </p:nvSpPr>
        <p:spPr>
          <a:xfrm>
            <a:off x="714348" y="1714488"/>
            <a:ext cx="7929618" cy="369332"/>
          </a:xfrm>
          <a:prstGeom prst="rect">
            <a:avLst/>
          </a:prstGeom>
          <a:noFill/>
        </p:spPr>
        <p:txBody>
          <a:bodyPr wrap="square" rtlCol="0">
            <a:spAutoFit/>
          </a:bodyPr>
          <a:lstStyle/>
          <a:p>
            <a:endParaRPr lang="fr-FR" dirty="0"/>
          </a:p>
        </p:txBody>
      </p:sp>
      <p:sp>
        <p:nvSpPr>
          <p:cNvPr id="8" name="ZoneTexte 7"/>
          <p:cNvSpPr txBox="1"/>
          <p:nvPr/>
        </p:nvSpPr>
        <p:spPr>
          <a:xfrm>
            <a:off x="1714480" y="1285860"/>
            <a:ext cx="5929354" cy="400110"/>
          </a:xfrm>
          <a:prstGeom prst="rect">
            <a:avLst/>
          </a:prstGeom>
          <a:noFill/>
        </p:spPr>
        <p:txBody>
          <a:bodyPr wrap="square" rtlCol="0">
            <a:spAutoFit/>
          </a:bodyPr>
          <a:lstStyle/>
          <a:p>
            <a:r>
              <a:rPr lang="fr-FR" sz="2000" dirty="0" smtClean="0">
                <a:latin typeface="Lucida Handwriting" pitchFamily="66" charset="0"/>
              </a:rPr>
              <a:t>Large partie de la population touchée</a:t>
            </a:r>
            <a:endParaRPr lang="fr-FR" sz="2000" dirty="0">
              <a:latin typeface="Lucida Handwriting" pitchFamily="66" charset="0"/>
            </a:endParaRPr>
          </a:p>
        </p:txBody>
      </p:sp>
      <p:sp>
        <p:nvSpPr>
          <p:cNvPr id="9" name="ZoneTexte 8"/>
          <p:cNvSpPr txBox="1"/>
          <p:nvPr/>
        </p:nvSpPr>
        <p:spPr>
          <a:xfrm>
            <a:off x="642910" y="2477998"/>
            <a:ext cx="8215370" cy="2308324"/>
          </a:xfrm>
          <a:prstGeom prst="rect">
            <a:avLst/>
          </a:prstGeom>
          <a:noFill/>
        </p:spPr>
        <p:txBody>
          <a:bodyPr wrap="square" rtlCol="0">
            <a:spAutoFit/>
          </a:bodyPr>
          <a:lstStyle/>
          <a:p>
            <a:pPr algn="just"/>
            <a:r>
              <a:rPr lang="fr-FR" sz="2400" dirty="0" smtClean="0"/>
              <a:t>Enfin, en visant la famille dans son ensemble, cela permet de toucher une très large partie de la population. En effet, lorsqu’un produit est acheté, presque tous le consomment. Or, par exemple, le fait que la mère achète tel produit, permettra également de toucher les hommes puisque le mari consommera, les enfants, adolescents, … s’ils en ont. </a:t>
            </a:r>
            <a:endParaRPr lang="fr-F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28662" y="-24"/>
            <a:ext cx="7772400" cy="1470025"/>
          </a:xfrm>
        </p:spPr>
        <p:txBody>
          <a:bodyPr vert="horz" lIns="91440" tIns="45720" rIns="91440" bIns="45720" rtlCol="0">
            <a:normAutofit/>
          </a:bodyPr>
          <a:lstStyle/>
          <a:p>
            <a:pPr>
              <a:spcBef>
                <a:spcPct val="20000"/>
              </a:spcBef>
            </a:pPr>
            <a:r>
              <a:rPr lang="fr-FR" sz="3200" dirty="0" smtClean="0">
                <a:solidFill>
                  <a:srgbClr val="FF5A33"/>
                </a:solidFill>
                <a:latin typeface="Lucida Handwriting" pitchFamily="66" charset="0"/>
                <a:ea typeface="+mn-ea"/>
                <a:cs typeface="+mn-cs"/>
              </a:rPr>
              <a:t>Plan :</a:t>
            </a:r>
            <a:endParaRPr lang="fr-FR" sz="3200" dirty="0">
              <a:solidFill>
                <a:srgbClr val="FF5A33"/>
              </a:solidFill>
              <a:latin typeface="Lucida Handwriting" pitchFamily="66" charset="0"/>
              <a:ea typeface="+mn-ea"/>
              <a:cs typeface="+mn-cs"/>
            </a:endParaRPr>
          </a:p>
        </p:txBody>
      </p:sp>
      <p:sp>
        <p:nvSpPr>
          <p:cNvPr id="6" name="ZoneTexte 5"/>
          <p:cNvSpPr txBox="1"/>
          <p:nvPr/>
        </p:nvSpPr>
        <p:spPr>
          <a:xfrm>
            <a:off x="857224" y="1537163"/>
            <a:ext cx="7858180" cy="6247864"/>
          </a:xfrm>
          <a:prstGeom prst="rect">
            <a:avLst/>
          </a:prstGeom>
          <a:noFill/>
        </p:spPr>
        <p:txBody>
          <a:bodyPr wrap="square" rtlCol="0">
            <a:spAutoFit/>
          </a:bodyPr>
          <a:lstStyle/>
          <a:p>
            <a:pPr marL="514350" indent="-514350">
              <a:buFont typeface="+mj-lt"/>
              <a:buAutoNum type="arabicParenR"/>
            </a:pPr>
            <a:r>
              <a:rPr lang="fr-FR" sz="2800" dirty="0" smtClean="0">
                <a:solidFill>
                  <a:srgbClr val="FF5A33"/>
                </a:solidFill>
                <a:latin typeface="Lucida Calligraphy" pitchFamily="66" charset="0"/>
              </a:rPr>
              <a:t>Arborescence</a:t>
            </a:r>
          </a:p>
          <a:p>
            <a:pPr marL="514350" indent="-514350">
              <a:buFont typeface="+mj-lt"/>
              <a:buAutoNum type="arabicParenR"/>
            </a:pPr>
            <a:r>
              <a:rPr lang="fr-FR" sz="2800" dirty="0" smtClean="0">
                <a:solidFill>
                  <a:srgbClr val="FF5A33"/>
                </a:solidFill>
                <a:latin typeface="Lucida Calligraphy" pitchFamily="66" charset="0"/>
              </a:rPr>
              <a:t>Segmentation</a:t>
            </a:r>
          </a:p>
          <a:p>
            <a:pPr marL="514350" indent="-514350">
              <a:buFont typeface="+mj-lt"/>
              <a:buAutoNum type="arabicParenR"/>
            </a:pPr>
            <a:r>
              <a:rPr lang="fr-FR" sz="2800" dirty="0" smtClean="0">
                <a:solidFill>
                  <a:srgbClr val="FF5A33"/>
                </a:solidFill>
                <a:latin typeface="Lucida Calligraphy" pitchFamily="66" charset="0"/>
              </a:rPr>
              <a:t>Comportements d’achat</a:t>
            </a:r>
          </a:p>
          <a:p>
            <a:pPr marL="514350" indent="-514350">
              <a:buFont typeface="+mj-lt"/>
              <a:buAutoNum type="arabicParenR"/>
            </a:pPr>
            <a:r>
              <a:rPr lang="fr-FR" sz="2800" dirty="0" smtClean="0">
                <a:solidFill>
                  <a:srgbClr val="FF5A33"/>
                </a:solidFill>
                <a:latin typeface="Lucida Calligraphy" pitchFamily="66" charset="0"/>
              </a:rPr>
              <a:t>A quelles attentes et besoins répondre?</a:t>
            </a:r>
          </a:p>
          <a:p>
            <a:pPr marL="514350" indent="-514350">
              <a:buFont typeface="+mj-lt"/>
              <a:buAutoNum type="arabicParenR"/>
            </a:pPr>
            <a:r>
              <a:rPr lang="fr-FR" sz="2800" dirty="0" smtClean="0">
                <a:solidFill>
                  <a:srgbClr val="FF5A33"/>
                </a:solidFill>
                <a:latin typeface="Lucida Calligraphy" pitchFamily="66" charset="0"/>
              </a:rPr>
              <a:t>L’intérêt de toucher cette cible?</a:t>
            </a:r>
          </a:p>
          <a:p>
            <a:pPr marL="514350" indent="-514350">
              <a:buFont typeface="+mj-lt"/>
              <a:buAutoNum type="arabicParenR"/>
            </a:pPr>
            <a:r>
              <a:rPr lang="fr-FR" sz="2800" dirty="0" smtClean="0">
                <a:solidFill>
                  <a:srgbClr val="FF5A33"/>
                </a:solidFill>
                <a:latin typeface="Lucida Calligraphy" pitchFamily="66" charset="0"/>
              </a:rPr>
              <a:t>Accessibilité?</a:t>
            </a:r>
          </a:p>
          <a:p>
            <a:pPr marL="514350" indent="-514350">
              <a:buFont typeface="+mj-lt"/>
              <a:buAutoNum type="arabicParenR"/>
            </a:pPr>
            <a:r>
              <a:rPr lang="fr-FR" sz="2800" dirty="0" smtClean="0">
                <a:solidFill>
                  <a:srgbClr val="FF5A33"/>
                </a:solidFill>
                <a:latin typeface="Lucida Calligraphy" pitchFamily="66" charset="0"/>
              </a:rPr>
              <a:t>Quels circuits de distribution?</a:t>
            </a:r>
          </a:p>
          <a:p>
            <a:pPr marL="514350" indent="-514350">
              <a:buFont typeface="+mj-lt"/>
              <a:buAutoNum type="arabicParenR"/>
            </a:pPr>
            <a:r>
              <a:rPr lang="fr-FR" sz="2800" dirty="0" smtClean="0">
                <a:solidFill>
                  <a:srgbClr val="FF5A33"/>
                </a:solidFill>
                <a:latin typeface="Lucida Calligraphy" pitchFamily="66" charset="0"/>
              </a:rPr>
              <a:t>Comment communiquer?</a:t>
            </a:r>
          </a:p>
          <a:p>
            <a:pPr marL="514350" indent="-514350">
              <a:buFont typeface="+mj-lt"/>
              <a:buAutoNum type="arabicParenR"/>
            </a:pPr>
            <a:r>
              <a:rPr lang="fr-FR" sz="2800" dirty="0" smtClean="0">
                <a:solidFill>
                  <a:srgbClr val="FF5A33"/>
                </a:solidFill>
                <a:latin typeface="Lucida Calligraphy" pitchFamily="66" charset="0"/>
              </a:rPr>
              <a:t>Comment fidéliser cette cible?</a:t>
            </a:r>
          </a:p>
          <a:p>
            <a:endParaRPr lang="fr-FR" sz="2400" dirty="0" smtClean="0"/>
          </a:p>
          <a:p>
            <a:endParaRPr lang="fr-FR" sz="2400" dirty="0" smtClean="0"/>
          </a:p>
          <a:p>
            <a:r>
              <a:rPr lang="fr-FR" sz="2400" dirty="0" smtClean="0"/>
              <a:t> </a:t>
            </a:r>
          </a:p>
          <a:p>
            <a:endParaRPr lang="fr-FR" sz="2400" dirty="0" smtClean="0"/>
          </a:p>
          <a:p>
            <a:endParaRPr lang="fr-FR"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rgbClr val="FF5A33"/>
                </a:solidFill>
                <a:latin typeface="Lucida Handwriting" pitchFamily="66" charset="0"/>
              </a:rPr>
              <a:t>Arborescence </a:t>
            </a:r>
            <a:endParaRPr lang="fr-FR" dirty="0">
              <a:solidFill>
                <a:srgbClr val="FF5A33"/>
              </a:solidFill>
              <a:latin typeface="Lucida Handwriting" pitchFamily="66" charset="0"/>
            </a:endParaRPr>
          </a:p>
        </p:txBody>
      </p:sp>
      <p:sp>
        <p:nvSpPr>
          <p:cNvPr id="4" name="Sous-titre 3"/>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 name="Connecteur droit 132"/>
          <p:cNvCxnSpPr>
            <a:stCxn id="129" idx="4"/>
          </p:cNvCxnSpPr>
          <p:nvPr/>
        </p:nvCxnSpPr>
        <p:spPr>
          <a:xfrm rot="16200000" flipH="1">
            <a:off x="2285984" y="928670"/>
            <a:ext cx="928694" cy="10715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Connecteur droit 179"/>
          <p:cNvCxnSpPr>
            <a:stCxn id="37" idx="7"/>
            <a:endCxn id="112" idx="3"/>
          </p:cNvCxnSpPr>
          <p:nvPr/>
        </p:nvCxnSpPr>
        <p:spPr>
          <a:xfrm rot="5400000" flipH="1" flipV="1">
            <a:off x="6652369" y="681175"/>
            <a:ext cx="554170" cy="6378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Connecteur droit 169"/>
          <p:cNvCxnSpPr>
            <a:stCxn id="38" idx="7"/>
            <a:endCxn id="116" idx="2"/>
          </p:cNvCxnSpPr>
          <p:nvPr/>
        </p:nvCxnSpPr>
        <p:spPr>
          <a:xfrm rot="5400000" flipH="1" flipV="1">
            <a:off x="7167230" y="1229218"/>
            <a:ext cx="419961" cy="961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Connecteur droit 167"/>
          <p:cNvCxnSpPr>
            <a:stCxn id="38" idx="6"/>
          </p:cNvCxnSpPr>
          <p:nvPr/>
        </p:nvCxnSpPr>
        <p:spPr>
          <a:xfrm flipV="1">
            <a:off x="7000892" y="2000240"/>
            <a:ext cx="1143008"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Connecteur droit 163"/>
          <p:cNvCxnSpPr>
            <a:stCxn id="106" idx="2"/>
          </p:cNvCxnSpPr>
          <p:nvPr/>
        </p:nvCxnSpPr>
        <p:spPr>
          <a:xfrm rot="10800000" flipV="1">
            <a:off x="6715140" y="4500570"/>
            <a:ext cx="1285884"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Connecteur droit 161"/>
          <p:cNvCxnSpPr>
            <a:stCxn id="107" idx="2"/>
          </p:cNvCxnSpPr>
          <p:nvPr/>
        </p:nvCxnSpPr>
        <p:spPr>
          <a:xfrm rot="10800000">
            <a:off x="6786578" y="4714884"/>
            <a:ext cx="1285884" cy="357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Connecteur droit 159"/>
          <p:cNvCxnSpPr>
            <a:stCxn id="15" idx="5"/>
            <a:endCxn id="109" idx="1"/>
          </p:cNvCxnSpPr>
          <p:nvPr/>
        </p:nvCxnSpPr>
        <p:spPr>
          <a:xfrm rot="16200000" flipH="1">
            <a:off x="7009559" y="4681703"/>
            <a:ext cx="625608" cy="995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Connecteur droit 133"/>
          <p:cNvCxnSpPr>
            <a:stCxn id="126" idx="5"/>
          </p:cNvCxnSpPr>
          <p:nvPr/>
        </p:nvCxnSpPr>
        <p:spPr>
          <a:xfrm rot="16200000" flipH="1">
            <a:off x="3345309" y="202044"/>
            <a:ext cx="705689" cy="1033313"/>
          </a:xfrm>
          <a:prstGeom prst="line">
            <a:avLst/>
          </a:prstGeom>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5643570" y="5072074"/>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62500" lnSpcReduction="20000"/>
          </a:bodyPr>
          <a:lstStyle/>
          <a:p>
            <a:pPr algn="ctr"/>
            <a:r>
              <a:rPr lang="fr-FR" sz="1000" dirty="0" smtClean="0"/>
              <a:t>Quels messages faire passer?</a:t>
            </a:r>
            <a:endParaRPr lang="fr-FR" sz="1000" dirty="0"/>
          </a:p>
        </p:txBody>
      </p:sp>
      <p:sp>
        <p:nvSpPr>
          <p:cNvPr id="13" name="Ellipse 12"/>
          <p:cNvSpPr/>
          <p:nvPr/>
        </p:nvSpPr>
        <p:spPr>
          <a:xfrm>
            <a:off x="2000232" y="4143380"/>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fr-FR" sz="1000" dirty="0" smtClean="0"/>
              <a:t>Offres</a:t>
            </a:r>
            <a:endParaRPr lang="fr-FR" sz="1000" dirty="0"/>
          </a:p>
        </p:txBody>
      </p:sp>
      <p:sp>
        <p:nvSpPr>
          <p:cNvPr id="14" name="Ellipse 13"/>
          <p:cNvSpPr/>
          <p:nvPr/>
        </p:nvSpPr>
        <p:spPr>
          <a:xfrm>
            <a:off x="2143108" y="4714884"/>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fr-FR" sz="1000" dirty="0" smtClean="0"/>
              <a:t>produits</a:t>
            </a:r>
            <a:endParaRPr lang="fr-FR" sz="1000" dirty="0"/>
          </a:p>
        </p:txBody>
      </p:sp>
      <p:sp>
        <p:nvSpPr>
          <p:cNvPr id="15" name="Ellipse 14"/>
          <p:cNvSpPr/>
          <p:nvPr/>
        </p:nvSpPr>
        <p:spPr>
          <a:xfrm>
            <a:off x="6215074" y="4500570"/>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85000" lnSpcReduction="20000"/>
          </a:bodyPr>
          <a:lstStyle/>
          <a:p>
            <a:pPr algn="ctr"/>
            <a:r>
              <a:rPr lang="fr-FR" sz="1000" dirty="0" smtClean="0"/>
              <a:t>Par quels médias?</a:t>
            </a:r>
            <a:endParaRPr lang="fr-FR" sz="1000" dirty="0"/>
          </a:p>
        </p:txBody>
      </p:sp>
      <p:sp>
        <p:nvSpPr>
          <p:cNvPr id="16" name="Ellipse 15"/>
          <p:cNvSpPr/>
          <p:nvPr/>
        </p:nvSpPr>
        <p:spPr>
          <a:xfrm>
            <a:off x="4643438" y="857232"/>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a:bodyPr>
          <a:lstStyle/>
          <a:p>
            <a:pPr algn="ctr"/>
            <a:r>
              <a:rPr lang="fr-FR" sz="1000" dirty="0" smtClean="0"/>
              <a:t>Moteurs </a:t>
            </a:r>
            <a:endParaRPr lang="fr-FR" sz="1000" dirty="0"/>
          </a:p>
        </p:txBody>
      </p:sp>
      <p:sp>
        <p:nvSpPr>
          <p:cNvPr id="17" name="Ellipse 16"/>
          <p:cNvSpPr/>
          <p:nvPr/>
        </p:nvSpPr>
        <p:spPr>
          <a:xfrm>
            <a:off x="3786182" y="857232"/>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fr-FR" sz="1000" dirty="0" smtClean="0"/>
              <a:t>Freins </a:t>
            </a:r>
            <a:endParaRPr lang="fr-FR" sz="1000" dirty="0"/>
          </a:p>
        </p:txBody>
      </p:sp>
      <p:sp>
        <p:nvSpPr>
          <p:cNvPr id="18" name="Ellipse 17"/>
          <p:cNvSpPr/>
          <p:nvPr/>
        </p:nvSpPr>
        <p:spPr>
          <a:xfrm>
            <a:off x="1142976" y="1714488"/>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62500" lnSpcReduction="20000"/>
          </a:bodyPr>
          <a:lstStyle/>
          <a:p>
            <a:pPr algn="ctr"/>
            <a:r>
              <a:rPr lang="fr-FR" sz="1000" dirty="0" smtClean="0"/>
              <a:t>Revenus/ pouvoir d’achat</a:t>
            </a:r>
            <a:endParaRPr lang="fr-FR" sz="1000" dirty="0"/>
          </a:p>
        </p:txBody>
      </p:sp>
      <p:sp>
        <p:nvSpPr>
          <p:cNvPr id="19" name="Ellipse 18"/>
          <p:cNvSpPr/>
          <p:nvPr/>
        </p:nvSpPr>
        <p:spPr>
          <a:xfrm>
            <a:off x="1571604" y="1142984"/>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fr-FR" sz="1000" dirty="0" smtClean="0"/>
              <a:t>CSP</a:t>
            </a:r>
            <a:endParaRPr lang="fr-FR" sz="1000" dirty="0"/>
          </a:p>
        </p:txBody>
      </p:sp>
      <p:sp>
        <p:nvSpPr>
          <p:cNvPr id="20" name="Ellipse 19"/>
          <p:cNvSpPr/>
          <p:nvPr/>
        </p:nvSpPr>
        <p:spPr>
          <a:xfrm>
            <a:off x="2428860" y="1142984"/>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20000"/>
          </a:bodyPr>
          <a:lstStyle/>
          <a:p>
            <a:pPr algn="ctr"/>
            <a:r>
              <a:rPr lang="fr-FR" sz="1000" dirty="0" smtClean="0"/>
              <a:t>Urbain ou rural</a:t>
            </a:r>
            <a:endParaRPr lang="fr-FR" sz="1000" dirty="0"/>
          </a:p>
        </p:txBody>
      </p:sp>
      <p:sp>
        <p:nvSpPr>
          <p:cNvPr id="21" name="Ellipse 20"/>
          <p:cNvSpPr/>
          <p:nvPr/>
        </p:nvSpPr>
        <p:spPr>
          <a:xfrm>
            <a:off x="2071670" y="1643050"/>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20000"/>
          </a:bodyPr>
          <a:lstStyle/>
          <a:p>
            <a:pPr algn="ctr"/>
            <a:r>
              <a:rPr lang="fr-FR" sz="1000" dirty="0" smtClean="0"/>
              <a:t>Ages des enfants</a:t>
            </a:r>
            <a:endParaRPr lang="fr-FR" sz="1000" dirty="0"/>
          </a:p>
        </p:txBody>
      </p:sp>
      <p:sp>
        <p:nvSpPr>
          <p:cNvPr id="22" name="Ellipse 21"/>
          <p:cNvSpPr/>
          <p:nvPr/>
        </p:nvSpPr>
        <p:spPr>
          <a:xfrm>
            <a:off x="1928794" y="2143116"/>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70000" lnSpcReduction="20000"/>
          </a:bodyPr>
          <a:lstStyle/>
          <a:p>
            <a:pPr algn="ctr"/>
            <a:r>
              <a:rPr lang="fr-FR" sz="1000" dirty="0" smtClean="0"/>
              <a:t>Nombre de personnes</a:t>
            </a:r>
            <a:endParaRPr lang="fr-FR" sz="1000" dirty="0"/>
          </a:p>
        </p:txBody>
      </p:sp>
      <p:sp>
        <p:nvSpPr>
          <p:cNvPr id="23" name="Ellipse 22"/>
          <p:cNvSpPr/>
          <p:nvPr/>
        </p:nvSpPr>
        <p:spPr>
          <a:xfrm>
            <a:off x="7500958" y="2571744"/>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20000"/>
          </a:bodyPr>
          <a:lstStyle/>
          <a:p>
            <a:pPr algn="ctr"/>
            <a:r>
              <a:rPr lang="fr-FR" sz="1000" dirty="0" smtClean="0"/>
              <a:t>Recherche facilité</a:t>
            </a:r>
            <a:endParaRPr lang="fr-FR" sz="1000" dirty="0"/>
          </a:p>
        </p:txBody>
      </p:sp>
      <p:sp>
        <p:nvSpPr>
          <p:cNvPr id="24" name="Ellipse 23"/>
          <p:cNvSpPr/>
          <p:nvPr/>
        </p:nvSpPr>
        <p:spPr>
          <a:xfrm>
            <a:off x="7500958" y="3500438"/>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62500" lnSpcReduction="20000"/>
          </a:bodyPr>
          <a:lstStyle/>
          <a:p>
            <a:pPr algn="ctr"/>
            <a:r>
              <a:rPr lang="fr-FR" sz="1000" dirty="0" smtClean="0"/>
              <a:t>Tendance consommation</a:t>
            </a:r>
            <a:endParaRPr lang="fr-FR" sz="1000" dirty="0"/>
          </a:p>
        </p:txBody>
      </p:sp>
      <p:sp>
        <p:nvSpPr>
          <p:cNvPr id="25" name="Ellipse 24"/>
          <p:cNvSpPr/>
          <p:nvPr/>
        </p:nvSpPr>
        <p:spPr>
          <a:xfrm>
            <a:off x="6429388" y="2500306"/>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77500" lnSpcReduction="20000"/>
          </a:bodyPr>
          <a:lstStyle/>
          <a:p>
            <a:pPr algn="ctr"/>
            <a:r>
              <a:rPr lang="fr-FR" sz="1000" dirty="0" smtClean="0"/>
              <a:t>Répartition budget</a:t>
            </a:r>
            <a:endParaRPr lang="fr-FR" sz="1000" dirty="0"/>
          </a:p>
        </p:txBody>
      </p:sp>
      <p:sp>
        <p:nvSpPr>
          <p:cNvPr id="26" name="Ellipse 25"/>
          <p:cNvSpPr/>
          <p:nvPr/>
        </p:nvSpPr>
        <p:spPr>
          <a:xfrm>
            <a:off x="6786578" y="3071810"/>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77500" lnSpcReduction="20000"/>
          </a:bodyPr>
          <a:lstStyle/>
          <a:p>
            <a:pPr algn="ctr"/>
            <a:r>
              <a:rPr lang="fr-FR" sz="1000" dirty="0" smtClean="0"/>
              <a:t>Importance qualité</a:t>
            </a:r>
            <a:endParaRPr lang="fr-FR" sz="1000" dirty="0"/>
          </a:p>
        </p:txBody>
      </p:sp>
      <p:sp>
        <p:nvSpPr>
          <p:cNvPr id="27" name="Ellipse 26"/>
          <p:cNvSpPr/>
          <p:nvPr/>
        </p:nvSpPr>
        <p:spPr>
          <a:xfrm>
            <a:off x="6500826" y="3714752"/>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20000"/>
          </a:bodyPr>
          <a:lstStyle/>
          <a:p>
            <a:pPr algn="ctr"/>
            <a:r>
              <a:rPr lang="fr-FR" sz="1000" dirty="0" smtClean="0"/>
              <a:t>Importance prix</a:t>
            </a:r>
            <a:endParaRPr lang="fr-FR" sz="1000" dirty="0"/>
          </a:p>
        </p:txBody>
      </p:sp>
      <p:sp>
        <p:nvSpPr>
          <p:cNvPr id="28" name="Ellipse 27"/>
          <p:cNvSpPr/>
          <p:nvPr/>
        </p:nvSpPr>
        <p:spPr>
          <a:xfrm>
            <a:off x="4429124" y="5786454"/>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47500" lnSpcReduction="20000"/>
          </a:bodyPr>
          <a:lstStyle/>
          <a:p>
            <a:pPr algn="ctr"/>
            <a:r>
              <a:rPr lang="fr-FR" sz="1000" dirty="0" smtClean="0"/>
              <a:t>Large partie de la population touchée</a:t>
            </a:r>
            <a:endParaRPr lang="fr-FR" sz="1000" dirty="0"/>
          </a:p>
        </p:txBody>
      </p:sp>
      <p:sp>
        <p:nvSpPr>
          <p:cNvPr id="29" name="Ellipse 28"/>
          <p:cNvSpPr/>
          <p:nvPr/>
        </p:nvSpPr>
        <p:spPr>
          <a:xfrm>
            <a:off x="4857752" y="5286388"/>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62500" lnSpcReduction="20000"/>
          </a:bodyPr>
          <a:lstStyle/>
          <a:p>
            <a:pPr algn="ctr"/>
            <a:r>
              <a:rPr lang="fr-FR" sz="1000" dirty="0" smtClean="0"/>
              <a:t>Influence entre chacun</a:t>
            </a:r>
            <a:endParaRPr lang="fr-FR" sz="1000" dirty="0"/>
          </a:p>
        </p:txBody>
      </p:sp>
      <p:sp>
        <p:nvSpPr>
          <p:cNvPr id="30" name="Ellipse 29"/>
          <p:cNvSpPr/>
          <p:nvPr/>
        </p:nvSpPr>
        <p:spPr>
          <a:xfrm>
            <a:off x="3571868" y="5715016"/>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20000"/>
          </a:bodyPr>
          <a:lstStyle/>
          <a:p>
            <a:pPr algn="ctr"/>
            <a:r>
              <a:rPr lang="fr-FR" sz="1000" dirty="0" smtClean="0"/>
              <a:t>Achats réguliers</a:t>
            </a:r>
            <a:endParaRPr lang="fr-FR" sz="1000" dirty="0"/>
          </a:p>
        </p:txBody>
      </p:sp>
      <p:sp>
        <p:nvSpPr>
          <p:cNvPr id="31" name="Ellipse 30"/>
          <p:cNvSpPr/>
          <p:nvPr/>
        </p:nvSpPr>
        <p:spPr>
          <a:xfrm>
            <a:off x="3357554" y="5072074"/>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62500" lnSpcReduction="20000"/>
          </a:bodyPr>
          <a:lstStyle/>
          <a:p>
            <a:pPr algn="ctr"/>
            <a:r>
              <a:rPr lang="fr-FR" sz="1000" dirty="0" smtClean="0"/>
              <a:t>Fort potentiel d’achat</a:t>
            </a:r>
            <a:endParaRPr lang="fr-FR" sz="1000" dirty="0"/>
          </a:p>
        </p:txBody>
      </p:sp>
      <p:sp>
        <p:nvSpPr>
          <p:cNvPr id="32" name="Ellipse 31"/>
          <p:cNvSpPr/>
          <p:nvPr/>
        </p:nvSpPr>
        <p:spPr>
          <a:xfrm>
            <a:off x="785786" y="2571744"/>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fr-FR" sz="1000" dirty="0" smtClean="0"/>
              <a:t>internet</a:t>
            </a:r>
            <a:endParaRPr lang="fr-FR" sz="1000" dirty="0"/>
          </a:p>
        </p:txBody>
      </p:sp>
      <p:sp>
        <p:nvSpPr>
          <p:cNvPr id="33" name="Ellipse 32"/>
          <p:cNvSpPr/>
          <p:nvPr/>
        </p:nvSpPr>
        <p:spPr>
          <a:xfrm>
            <a:off x="1714480" y="2928934"/>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20000"/>
          </a:bodyPr>
          <a:lstStyle/>
          <a:p>
            <a:pPr algn="ctr"/>
            <a:r>
              <a:rPr lang="fr-FR" sz="1000" dirty="0" smtClean="0"/>
              <a:t>Grandes surfaces</a:t>
            </a:r>
            <a:endParaRPr lang="fr-FR" sz="1000" dirty="0"/>
          </a:p>
        </p:txBody>
      </p:sp>
      <p:sp>
        <p:nvSpPr>
          <p:cNvPr id="34" name="Ellipse 33"/>
          <p:cNvSpPr/>
          <p:nvPr/>
        </p:nvSpPr>
        <p:spPr>
          <a:xfrm>
            <a:off x="1571604" y="3429000"/>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62500" lnSpcReduction="20000"/>
          </a:bodyPr>
          <a:lstStyle/>
          <a:p>
            <a:pPr algn="ctr"/>
            <a:r>
              <a:rPr lang="fr-FR" sz="1000" dirty="0" smtClean="0"/>
              <a:t>Centres commerciaux</a:t>
            </a:r>
            <a:endParaRPr lang="fr-FR" sz="1000" dirty="0"/>
          </a:p>
        </p:txBody>
      </p:sp>
      <p:sp>
        <p:nvSpPr>
          <p:cNvPr id="35" name="Ellipse 34"/>
          <p:cNvSpPr/>
          <p:nvPr/>
        </p:nvSpPr>
        <p:spPr>
          <a:xfrm>
            <a:off x="642910" y="3143248"/>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20000"/>
          </a:bodyPr>
          <a:lstStyle/>
          <a:p>
            <a:pPr algn="ctr"/>
            <a:r>
              <a:rPr lang="fr-FR" sz="1000" dirty="0" smtClean="0"/>
              <a:t>Hard discount</a:t>
            </a:r>
            <a:endParaRPr lang="fr-FR" sz="1000" dirty="0"/>
          </a:p>
        </p:txBody>
      </p:sp>
      <p:sp>
        <p:nvSpPr>
          <p:cNvPr id="36" name="Ellipse 35"/>
          <p:cNvSpPr/>
          <p:nvPr/>
        </p:nvSpPr>
        <p:spPr>
          <a:xfrm>
            <a:off x="714348" y="3643314"/>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70000" lnSpcReduction="20000"/>
          </a:bodyPr>
          <a:lstStyle/>
          <a:p>
            <a:pPr algn="ctr"/>
            <a:r>
              <a:rPr lang="fr-FR" sz="1000" dirty="0" smtClean="0"/>
              <a:t>Magasins spécialisés</a:t>
            </a:r>
            <a:endParaRPr lang="fr-FR" sz="1000" dirty="0"/>
          </a:p>
        </p:txBody>
      </p:sp>
      <p:sp>
        <p:nvSpPr>
          <p:cNvPr id="37" name="Ellipse 36"/>
          <p:cNvSpPr/>
          <p:nvPr/>
        </p:nvSpPr>
        <p:spPr>
          <a:xfrm>
            <a:off x="6000760" y="1214422"/>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a:bodyPr>
          <a:lstStyle/>
          <a:p>
            <a:pPr algn="ctr"/>
            <a:r>
              <a:rPr lang="fr-FR" sz="1000" dirty="0" smtClean="0"/>
              <a:t>Besoins?</a:t>
            </a:r>
            <a:endParaRPr lang="fr-FR" sz="1000" dirty="0"/>
          </a:p>
        </p:txBody>
      </p:sp>
      <p:sp>
        <p:nvSpPr>
          <p:cNvPr id="38" name="Ellipse 37"/>
          <p:cNvSpPr/>
          <p:nvPr/>
        </p:nvSpPr>
        <p:spPr>
          <a:xfrm>
            <a:off x="6286512" y="1857364"/>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77500" lnSpcReduction="20000"/>
          </a:bodyPr>
          <a:lstStyle/>
          <a:p>
            <a:pPr algn="ctr"/>
            <a:r>
              <a:rPr lang="fr-FR" sz="1000" dirty="0" smtClean="0"/>
              <a:t>Solutions adaptées? </a:t>
            </a:r>
            <a:endParaRPr lang="fr-FR" sz="1000" dirty="0"/>
          </a:p>
        </p:txBody>
      </p:sp>
      <p:cxnSp>
        <p:nvCxnSpPr>
          <p:cNvPr id="44" name="Connecteur droit 43"/>
          <p:cNvCxnSpPr>
            <a:endCxn id="30" idx="7"/>
          </p:cNvCxnSpPr>
          <p:nvPr/>
        </p:nvCxnSpPr>
        <p:spPr>
          <a:xfrm rot="5400000">
            <a:off x="4059678" y="5479778"/>
            <a:ext cx="419961" cy="17605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necteur droit 45"/>
          <p:cNvCxnSpPr>
            <a:stCxn id="31" idx="6"/>
          </p:cNvCxnSpPr>
          <p:nvPr/>
        </p:nvCxnSpPr>
        <p:spPr>
          <a:xfrm flipV="1">
            <a:off x="4071934" y="5143512"/>
            <a:ext cx="71438"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Connecteur droit 47"/>
          <p:cNvCxnSpPr>
            <a:stCxn id="28" idx="0"/>
          </p:cNvCxnSpPr>
          <p:nvPr/>
        </p:nvCxnSpPr>
        <p:spPr>
          <a:xfrm rot="16200000" flipV="1">
            <a:off x="4536281" y="5536421"/>
            <a:ext cx="357190"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Connecteur droit 49"/>
          <p:cNvCxnSpPr>
            <a:stCxn id="29" idx="1"/>
          </p:cNvCxnSpPr>
          <p:nvPr/>
        </p:nvCxnSpPr>
        <p:spPr>
          <a:xfrm rot="16200000" flipV="1">
            <a:off x="4842958" y="5229745"/>
            <a:ext cx="134209" cy="10461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Connecteur droit 51"/>
          <p:cNvCxnSpPr>
            <a:stCxn id="12" idx="0"/>
          </p:cNvCxnSpPr>
          <p:nvPr/>
        </p:nvCxnSpPr>
        <p:spPr>
          <a:xfrm rot="16200000" flipV="1">
            <a:off x="5857884" y="4929198"/>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Connecteur droit 55"/>
          <p:cNvCxnSpPr>
            <a:stCxn id="15" idx="2"/>
          </p:cNvCxnSpPr>
          <p:nvPr/>
        </p:nvCxnSpPr>
        <p:spPr>
          <a:xfrm rot="10800000">
            <a:off x="6000760" y="4643446"/>
            <a:ext cx="214314"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Connecteur droit 57"/>
          <p:cNvCxnSpPr>
            <a:stCxn id="27" idx="1"/>
          </p:cNvCxnSpPr>
          <p:nvPr/>
        </p:nvCxnSpPr>
        <p:spPr>
          <a:xfrm rot="16200000" flipV="1">
            <a:off x="6414594" y="3586671"/>
            <a:ext cx="134209" cy="247495"/>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Connecteur droit 59"/>
          <p:cNvCxnSpPr>
            <a:stCxn id="24" idx="2"/>
          </p:cNvCxnSpPr>
          <p:nvPr/>
        </p:nvCxnSpPr>
        <p:spPr>
          <a:xfrm rot="10800000">
            <a:off x="6500826" y="3500438"/>
            <a:ext cx="1000132"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Connecteur droit 61"/>
          <p:cNvCxnSpPr>
            <a:stCxn id="26" idx="2"/>
          </p:cNvCxnSpPr>
          <p:nvPr/>
        </p:nvCxnSpPr>
        <p:spPr>
          <a:xfrm rot="10800000">
            <a:off x="6500826" y="3286124"/>
            <a:ext cx="28575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necteur droit 63"/>
          <p:cNvCxnSpPr>
            <a:stCxn id="23" idx="2"/>
          </p:cNvCxnSpPr>
          <p:nvPr/>
        </p:nvCxnSpPr>
        <p:spPr>
          <a:xfrm rot="10800000" flipV="1">
            <a:off x="6357950" y="2786058"/>
            <a:ext cx="1143008" cy="357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Connecteur droit 65"/>
          <p:cNvCxnSpPr>
            <a:stCxn id="25" idx="3"/>
          </p:cNvCxnSpPr>
          <p:nvPr/>
        </p:nvCxnSpPr>
        <p:spPr>
          <a:xfrm rot="5400000">
            <a:off x="6271718" y="2809520"/>
            <a:ext cx="205647" cy="318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Connecteur droit 67"/>
          <p:cNvCxnSpPr>
            <a:stCxn id="37" idx="3"/>
          </p:cNvCxnSpPr>
          <p:nvPr/>
        </p:nvCxnSpPr>
        <p:spPr>
          <a:xfrm rot="5400000">
            <a:off x="5807371" y="1630793"/>
            <a:ext cx="348523" cy="24749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Connecteur droit 69"/>
          <p:cNvCxnSpPr>
            <a:stCxn id="38" idx="2"/>
          </p:cNvCxnSpPr>
          <p:nvPr/>
        </p:nvCxnSpPr>
        <p:spPr>
          <a:xfrm rot="10800000">
            <a:off x="5929322" y="2071678"/>
            <a:ext cx="3571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Connecteur droit 71"/>
          <p:cNvCxnSpPr>
            <a:stCxn id="17" idx="4"/>
          </p:cNvCxnSpPr>
          <p:nvPr/>
        </p:nvCxnSpPr>
        <p:spPr>
          <a:xfrm rot="16200000" flipH="1">
            <a:off x="4143372" y="1285860"/>
            <a:ext cx="214314"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Connecteur droit 73"/>
          <p:cNvCxnSpPr>
            <a:stCxn id="16" idx="4"/>
          </p:cNvCxnSpPr>
          <p:nvPr/>
        </p:nvCxnSpPr>
        <p:spPr>
          <a:xfrm rot="5400000">
            <a:off x="4786314" y="1285860"/>
            <a:ext cx="214314" cy="214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Connecteur droit 75"/>
          <p:cNvCxnSpPr>
            <a:stCxn id="20" idx="5"/>
          </p:cNvCxnSpPr>
          <p:nvPr/>
        </p:nvCxnSpPr>
        <p:spPr>
          <a:xfrm rot="16200000" flipH="1">
            <a:off x="3023826" y="1523635"/>
            <a:ext cx="419961" cy="390371"/>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Connecteur droit 79"/>
          <p:cNvCxnSpPr>
            <a:stCxn id="21" idx="5"/>
          </p:cNvCxnSpPr>
          <p:nvPr/>
        </p:nvCxnSpPr>
        <p:spPr>
          <a:xfrm rot="16200000" flipH="1">
            <a:off x="2952388" y="1737949"/>
            <a:ext cx="348523" cy="890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Connecteur droit 81"/>
          <p:cNvCxnSpPr>
            <a:endCxn id="19" idx="6"/>
          </p:cNvCxnSpPr>
          <p:nvPr/>
        </p:nvCxnSpPr>
        <p:spPr>
          <a:xfrm rot="10800000">
            <a:off x="2285984" y="1357298"/>
            <a:ext cx="857256" cy="571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Connecteur droit 83"/>
          <p:cNvCxnSpPr>
            <a:endCxn id="18" idx="6"/>
          </p:cNvCxnSpPr>
          <p:nvPr/>
        </p:nvCxnSpPr>
        <p:spPr>
          <a:xfrm rot="10800000">
            <a:off x="1857356" y="1928802"/>
            <a:ext cx="1143008" cy="357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a:off x="2643174" y="2357430"/>
            <a:ext cx="500066"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Connecteur droit 91"/>
          <p:cNvCxnSpPr>
            <a:endCxn id="35" idx="6"/>
          </p:cNvCxnSpPr>
          <p:nvPr/>
        </p:nvCxnSpPr>
        <p:spPr>
          <a:xfrm rot="10800000">
            <a:off x="1357290" y="3357562"/>
            <a:ext cx="1214446"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Connecteur droit 93"/>
          <p:cNvCxnSpPr>
            <a:stCxn id="32" idx="6"/>
          </p:cNvCxnSpPr>
          <p:nvPr/>
        </p:nvCxnSpPr>
        <p:spPr>
          <a:xfrm>
            <a:off x="1500166" y="2786058"/>
            <a:ext cx="1500198" cy="28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Connecteur droit 95"/>
          <p:cNvCxnSpPr>
            <a:stCxn id="33" idx="6"/>
          </p:cNvCxnSpPr>
          <p:nvPr/>
        </p:nvCxnSpPr>
        <p:spPr>
          <a:xfrm>
            <a:off x="2428860" y="3143248"/>
            <a:ext cx="428628"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Connecteur droit 97"/>
          <p:cNvCxnSpPr>
            <a:stCxn id="34" idx="6"/>
          </p:cNvCxnSpPr>
          <p:nvPr/>
        </p:nvCxnSpPr>
        <p:spPr>
          <a:xfrm flipV="1">
            <a:off x="2285984" y="3500438"/>
            <a:ext cx="357190"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Connecteur droit 99"/>
          <p:cNvCxnSpPr>
            <a:stCxn id="36" idx="5"/>
          </p:cNvCxnSpPr>
          <p:nvPr/>
        </p:nvCxnSpPr>
        <p:spPr>
          <a:xfrm rot="5400000" flipH="1" flipV="1">
            <a:off x="1907869" y="3130991"/>
            <a:ext cx="294419" cy="1461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Connecteur droit 101"/>
          <p:cNvCxnSpPr>
            <a:stCxn id="13" idx="6"/>
          </p:cNvCxnSpPr>
          <p:nvPr/>
        </p:nvCxnSpPr>
        <p:spPr>
          <a:xfrm>
            <a:off x="2714612" y="4357694"/>
            <a:ext cx="428628"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Connecteur droit 103"/>
          <p:cNvCxnSpPr>
            <a:stCxn id="14" idx="6"/>
          </p:cNvCxnSpPr>
          <p:nvPr/>
        </p:nvCxnSpPr>
        <p:spPr>
          <a:xfrm flipV="1">
            <a:off x="2857488" y="4643446"/>
            <a:ext cx="285752" cy="285752"/>
          </a:xfrm>
          <a:prstGeom prst="line">
            <a:avLst/>
          </a:prstGeom>
        </p:spPr>
        <p:style>
          <a:lnRef idx="1">
            <a:schemeClr val="accent1"/>
          </a:lnRef>
          <a:fillRef idx="0">
            <a:schemeClr val="accent1"/>
          </a:fillRef>
          <a:effectRef idx="0">
            <a:schemeClr val="accent1"/>
          </a:effectRef>
          <a:fontRef idx="minor">
            <a:schemeClr val="tx1"/>
          </a:fontRef>
        </p:style>
      </p:cxnSp>
      <p:sp>
        <p:nvSpPr>
          <p:cNvPr id="105" name="Ellipse 104"/>
          <p:cNvSpPr/>
          <p:nvPr/>
        </p:nvSpPr>
        <p:spPr>
          <a:xfrm>
            <a:off x="7143768" y="4429132"/>
            <a:ext cx="714380" cy="428628"/>
          </a:xfrm>
          <a:prstGeom prst="ellipse">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fr-FR" sz="1000" dirty="0" smtClean="0"/>
              <a:t>TV</a:t>
            </a:r>
            <a:endParaRPr lang="fr-FR" sz="1000" dirty="0"/>
          </a:p>
        </p:txBody>
      </p:sp>
      <p:sp>
        <p:nvSpPr>
          <p:cNvPr id="106" name="Ellipse 105"/>
          <p:cNvSpPr/>
          <p:nvPr/>
        </p:nvSpPr>
        <p:spPr>
          <a:xfrm>
            <a:off x="8001024" y="4286256"/>
            <a:ext cx="714380" cy="428628"/>
          </a:xfrm>
          <a:prstGeom prst="ellipse">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fr-FR" sz="1000" dirty="0" smtClean="0"/>
              <a:t>internet</a:t>
            </a:r>
            <a:endParaRPr lang="fr-FR" sz="1000" dirty="0"/>
          </a:p>
        </p:txBody>
      </p:sp>
      <p:sp>
        <p:nvSpPr>
          <p:cNvPr id="107" name="Ellipse 106"/>
          <p:cNvSpPr/>
          <p:nvPr/>
        </p:nvSpPr>
        <p:spPr>
          <a:xfrm>
            <a:off x="8072462" y="4857760"/>
            <a:ext cx="714380" cy="428628"/>
          </a:xfrm>
          <a:prstGeom prst="ellipse">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20000"/>
          </a:bodyPr>
          <a:lstStyle/>
          <a:p>
            <a:pPr algn="ctr"/>
            <a:r>
              <a:rPr lang="fr-FR" sz="1000" dirty="0" smtClean="0"/>
              <a:t>Affichage</a:t>
            </a:r>
            <a:endParaRPr lang="fr-FR" sz="1000" dirty="0"/>
          </a:p>
        </p:txBody>
      </p:sp>
      <p:sp>
        <p:nvSpPr>
          <p:cNvPr id="108" name="Ellipse 107"/>
          <p:cNvSpPr/>
          <p:nvPr/>
        </p:nvSpPr>
        <p:spPr>
          <a:xfrm>
            <a:off x="7072330" y="5000636"/>
            <a:ext cx="714380" cy="428628"/>
          </a:xfrm>
          <a:prstGeom prst="ellipse">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fr-FR" sz="1000" dirty="0" smtClean="0"/>
              <a:t>Presse </a:t>
            </a:r>
            <a:endParaRPr lang="fr-FR" sz="1000" dirty="0"/>
          </a:p>
        </p:txBody>
      </p:sp>
      <p:sp>
        <p:nvSpPr>
          <p:cNvPr id="109" name="Ellipse 108"/>
          <p:cNvSpPr/>
          <p:nvPr/>
        </p:nvSpPr>
        <p:spPr>
          <a:xfrm>
            <a:off x="7715272" y="5429264"/>
            <a:ext cx="714380" cy="428628"/>
          </a:xfrm>
          <a:prstGeom prst="ellipse">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fr-FR" sz="1000" dirty="0" smtClean="0"/>
              <a:t>Radio </a:t>
            </a:r>
            <a:endParaRPr lang="fr-FR" sz="1000" dirty="0"/>
          </a:p>
        </p:txBody>
      </p:sp>
      <p:sp>
        <p:nvSpPr>
          <p:cNvPr id="110" name="Ellipse 109"/>
          <p:cNvSpPr/>
          <p:nvPr/>
        </p:nvSpPr>
        <p:spPr>
          <a:xfrm>
            <a:off x="6643702" y="5429264"/>
            <a:ext cx="714380" cy="428628"/>
          </a:xfrm>
          <a:prstGeom prst="ellipse">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20000"/>
          </a:bodyPr>
          <a:lstStyle/>
          <a:p>
            <a:pPr algn="ctr"/>
            <a:r>
              <a:rPr lang="fr-FR" sz="1000" dirty="0" smtClean="0"/>
              <a:t>Supports papier</a:t>
            </a:r>
            <a:endParaRPr lang="fr-FR" sz="1000" dirty="0"/>
          </a:p>
        </p:txBody>
      </p:sp>
      <p:sp>
        <p:nvSpPr>
          <p:cNvPr id="111" name="Ellipse 110"/>
          <p:cNvSpPr/>
          <p:nvPr/>
        </p:nvSpPr>
        <p:spPr>
          <a:xfrm>
            <a:off x="5786446" y="714356"/>
            <a:ext cx="714380" cy="428628"/>
          </a:xfrm>
          <a:prstGeom prst="ellipse">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fr-FR" sz="1000" dirty="0" smtClean="0"/>
              <a:t>Qualité </a:t>
            </a:r>
            <a:endParaRPr lang="fr-FR" sz="1000" dirty="0"/>
          </a:p>
        </p:txBody>
      </p:sp>
      <p:sp>
        <p:nvSpPr>
          <p:cNvPr id="112" name="Ellipse 111"/>
          <p:cNvSpPr/>
          <p:nvPr/>
        </p:nvSpPr>
        <p:spPr>
          <a:xfrm>
            <a:off x="7143768" y="357166"/>
            <a:ext cx="714380" cy="428628"/>
          </a:xfrm>
          <a:prstGeom prst="ellipse">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20000"/>
          </a:bodyPr>
          <a:lstStyle/>
          <a:p>
            <a:pPr algn="ctr"/>
            <a:r>
              <a:rPr lang="fr-FR" sz="1000" dirty="0" smtClean="0"/>
              <a:t>Quantités </a:t>
            </a:r>
            <a:endParaRPr lang="fr-FR" sz="1000" dirty="0"/>
          </a:p>
        </p:txBody>
      </p:sp>
      <p:sp>
        <p:nvSpPr>
          <p:cNvPr id="113" name="Ellipse 112"/>
          <p:cNvSpPr/>
          <p:nvPr/>
        </p:nvSpPr>
        <p:spPr>
          <a:xfrm>
            <a:off x="6858016" y="857232"/>
            <a:ext cx="714380" cy="428628"/>
          </a:xfrm>
          <a:prstGeom prst="ellipse">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fr-FR" sz="1000" dirty="0" smtClean="0"/>
              <a:t>Rapidité </a:t>
            </a:r>
            <a:endParaRPr lang="fr-FR" sz="1000" dirty="0"/>
          </a:p>
        </p:txBody>
      </p:sp>
      <p:sp>
        <p:nvSpPr>
          <p:cNvPr id="114" name="Ellipse 113"/>
          <p:cNvSpPr/>
          <p:nvPr/>
        </p:nvSpPr>
        <p:spPr>
          <a:xfrm>
            <a:off x="6357950" y="285728"/>
            <a:ext cx="714380" cy="428628"/>
          </a:xfrm>
          <a:prstGeom prst="ellipse">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fr-FR" sz="1000" dirty="0" smtClean="0"/>
              <a:t>Prix </a:t>
            </a:r>
            <a:endParaRPr lang="fr-FR" sz="1000" dirty="0"/>
          </a:p>
        </p:txBody>
      </p:sp>
      <p:sp>
        <p:nvSpPr>
          <p:cNvPr id="115" name="Ellipse 114"/>
          <p:cNvSpPr/>
          <p:nvPr/>
        </p:nvSpPr>
        <p:spPr>
          <a:xfrm>
            <a:off x="7929586" y="1857364"/>
            <a:ext cx="714380" cy="428628"/>
          </a:xfrm>
          <a:prstGeom prst="ellipse">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62500" lnSpcReduction="20000"/>
          </a:bodyPr>
          <a:lstStyle/>
          <a:p>
            <a:pPr algn="ctr"/>
            <a:r>
              <a:rPr lang="fr-FR" sz="1000" dirty="0" smtClean="0"/>
              <a:t>Lots, formats familiaux </a:t>
            </a:r>
            <a:endParaRPr lang="fr-FR" sz="1000" dirty="0"/>
          </a:p>
        </p:txBody>
      </p:sp>
      <p:sp>
        <p:nvSpPr>
          <p:cNvPr id="116" name="Ellipse 115"/>
          <p:cNvSpPr/>
          <p:nvPr/>
        </p:nvSpPr>
        <p:spPr>
          <a:xfrm>
            <a:off x="7858148" y="1285860"/>
            <a:ext cx="714380" cy="428628"/>
          </a:xfrm>
          <a:prstGeom prst="ellipse">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r>
              <a:rPr lang="fr-FR" sz="1000" dirty="0" smtClean="0"/>
              <a:t>drives </a:t>
            </a:r>
            <a:endParaRPr lang="fr-FR" sz="1000" dirty="0"/>
          </a:p>
        </p:txBody>
      </p:sp>
      <p:sp>
        <p:nvSpPr>
          <p:cNvPr id="117" name="Ellipse 116"/>
          <p:cNvSpPr/>
          <p:nvPr/>
        </p:nvSpPr>
        <p:spPr>
          <a:xfrm>
            <a:off x="7143768" y="2000240"/>
            <a:ext cx="714380" cy="428628"/>
          </a:xfrm>
          <a:prstGeom prst="ellipse">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20000"/>
          </a:bodyPr>
          <a:lstStyle/>
          <a:p>
            <a:pPr algn="ctr"/>
            <a:r>
              <a:rPr lang="fr-FR" sz="1000" dirty="0" smtClean="0"/>
              <a:t>Plats </a:t>
            </a:r>
            <a:r>
              <a:rPr lang="fr-FR" sz="1000" dirty="0" err="1" smtClean="0"/>
              <a:t>prparés</a:t>
            </a:r>
            <a:r>
              <a:rPr lang="fr-FR" sz="1000" dirty="0" smtClean="0"/>
              <a:t> </a:t>
            </a:r>
            <a:endParaRPr lang="fr-FR" sz="1000" dirty="0"/>
          </a:p>
        </p:txBody>
      </p:sp>
      <p:sp>
        <p:nvSpPr>
          <p:cNvPr id="118" name="Ellipse 117"/>
          <p:cNvSpPr/>
          <p:nvPr/>
        </p:nvSpPr>
        <p:spPr>
          <a:xfrm>
            <a:off x="7000892" y="1357298"/>
            <a:ext cx="714380" cy="428628"/>
          </a:xfrm>
          <a:prstGeom prst="ellipse">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20000"/>
          </a:bodyPr>
          <a:lstStyle/>
          <a:p>
            <a:pPr algn="ctr"/>
            <a:r>
              <a:rPr lang="fr-FR" sz="1000" dirty="0" smtClean="0"/>
              <a:t>Offres famille </a:t>
            </a:r>
            <a:endParaRPr lang="fr-FR" sz="1000" dirty="0"/>
          </a:p>
        </p:txBody>
      </p:sp>
      <p:sp>
        <p:nvSpPr>
          <p:cNvPr id="119" name="Ellipse 118"/>
          <p:cNvSpPr/>
          <p:nvPr/>
        </p:nvSpPr>
        <p:spPr>
          <a:xfrm>
            <a:off x="928662" y="4214818"/>
            <a:ext cx="714380" cy="428628"/>
          </a:xfrm>
          <a:prstGeom prst="ellipse">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77500" lnSpcReduction="20000"/>
          </a:bodyPr>
          <a:lstStyle/>
          <a:p>
            <a:pPr algn="ctr"/>
            <a:r>
              <a:rPr lang="fr-FR" sz="1000" dirty="0" smtClean="0"/>
              <a:t>Coupons réduction </a:t>
            </a:r>
            <a:endParaRPr lang="fr-FR" sz="1000" dirty="0"/>
          </a:p>
        </p:txBody>
      </p:sp>
      <p:sp>
        <p:nvSpPr>
          <p:cNvPr id="120" name="Ellipse 119"/>
          <p:cNvSpPr/>
          <p:nvPr/>
        </p:nvSpPr>
        <p:spPr>
          <a:xfrm>
            <a:off x="571472" y="4643446"/>
            <a:ext cx="714380" cy="428628"/>
          </a:xfrm>
          <a:prstGeom prst="ellipse">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77500" lnSpcReduction="20000"/>
          </a:bodyPr>
          <a:lstStyle/>
          <a:p>
            <a:pPr algn="ctr"/>
            <a:r>
              <a:rPr lang="fr-FR" sz="1000" dirty="0" smtClean="0"/>
              <a:t>Cartes de fidélité </a:t>
            </a:r>
            <a:endParaRPr lang="fr-FR" sz="1000" dirty="0"/>
          </a:p>
        </p:txBody>
      </p:sp>
      <p:sp>
        <p:nvSpPr>
          <p:cNvPr id="121" name="Ellipse 120"/>
          <p:cNvSpPr/>
          <p:nvPr/>
        </p:nvSpPr>
        <p:spPr>
          <a:xfrm>
            <a:off x="1357290" y="5072074"/>
            <a:ext cx="714380" cy="428628"/>
          </a:xfrm>
          <a:prstGeom prst="ellipse">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20000"/>
          </a:bodyPr>
          <a:lstStyle/>
          <a:p>
            <a:pPr algn="ctr"/>
            <a:r>
              <a:rPr lang="fr-FR" sz="1000" dirty="0" smtClean="0"/>
              <a:t>packaging</a:t>
            </a:r>
            <a:endParaRPr lang="fr-FR" sz="1000" dirty="0"/>
          </a:p>
        </p:txBody>
      </p:sp>
      <p:sp>
        <p:nvSpPr>
          <p:cNvPr id="122" name="Ellipse 121"/>
          <p:cNvSpPr/>
          <p:nvPr/>
        </p:nvSpPr>
        <p:spPr>
          <a:xfrm>
            <a:off x="1357290" y="5715016"/>
            <a:ext cx="714380" cy="428628"/>
          </a:xfrm>
          <a:prstGeom prst="ellipse">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62500" lnSpcReduction="20000"/>
          </a:bodyPr>
          <a:lstStyle/>
          <a:p>
            <a:pPr algn="ctr"/>
            <a:r>
              <a:rPr lang="fr-FR" sz="1000" dirty="0" smtClean="0"/>
              <a:t>Proposer des solutions adaptées </a:t>
            </a:r>
            <a:endParaRPr lang="fr-FR" sz="1000" dirty="0"/>
          </a:p>
        </p:txBody>
      </p:sp>
      <p:sp>
        <p:nvSpPr>
          <p:cNvPr id="123" name="Ellipse 122"/>
          <p:cNvSpPr/>
          <p:nvPr/>
        </p:nvSpPr>
        <p:spPr>
          <a:xfrm>
            <a:off x="2214546" y="5357826"/>
            <a:ext cx="714380" cy="428628"/>
          </a:xfrm>
          <a:prstGeom prst="ellipse">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20000"/>
          </a:bodyPr>
          <a:lstStyle/>
          <a:p>
            <a:pPr algn="ctr"/>
            <a:r>
              <a:rPr lang="fr-FR" sz="1000" dirty="0" smtClean="0"/>
              <a:t>Innovation  </a:t>
            </a:r>
            <a:endParaRPr lang="fr-FR" sz="1000" dirty="0"/>
          </a:p>
        </p:txBody>
      </p:sp>
      <p:sp>
        <p:nvSpPr>
          <p:cNvPr id="124" name="Ellipse 123"/>
          <p:cNvSpPr/>
          <p:nvPr/>
        </p:nvSpPr>
        <p:spPr>
          <a:xfrm>
            <a:off x="5072066" y="285728"/>
            <a:ext cx="714380" cy="428628"/>
          </a:xfrm>
          <a:prstGeom prst="ellipse">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62500" lnSpcReduction="20000"/>
          </a:bodyPr>
          <a:lstStyle/>
          <a:p>
            <a:pPr algn="ctr"/>
            <a:r>
              <a:rPr lang="fr-FR" sz="1000" dirty="0" smtClean="0"/>
              <a:t>Promotion prix / produit </a:t>
            </a:r>
            <a:endParaRPr lang="fr-FR" sz="1000" dirty="0"/>
          </a:p>
        </p:txBody>
      </p:sp>
      <p:sp>
        <p:nvSpPr>
          <p:cNvPr id="125" name="Ellipse 124"/>
          <p:cNvSpPr/>
          <p:nvPr/>
        </p:nvSpPr>
        <p:spPr>
          <a:xfrm>
            <a:off x="4286248" y="285728"/>
            <a:ext cx="714380" cy="428628"/>
          </a:xfrm>
          <a:prstGeom prst="ellipse">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77500" lnSpcReduction="20000"/>
          </a:bodyPr>
          <a:lstStyle/>
          <a:p>
            <a:pPr algn="ctr"/>
            <a:r>
              <a:rPr lang="fr-FR" sz="1000" dirty="0" smtClean="0"/>
              <a:t>Adapté pour tous </a:t>
            </a:r>
            <a:endParaRPr lang="fr-FR" sz="1000" dirty="0"/>
          </a:p>
        </p:txBody>
      </p:sp>
      <p:sp>
        <p:nvSpPr>
          <p:cNvPr id="126" name="Ellipse 125"/>
          <p:cNvSpPr/>
          <p:nvPr/>
        </p:nvSpPr>
        <p:spPr>
          <a:xfrm>
            <a:off x="2571736" y="0"/>
            <a:ext cx="714380" cy="428628"/>
          </a:xfrm>
          <a:prstGeom prst="ellipse">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70000" lnSpcReduction="20000"/>
          </a:bodyPr>
          <a:lstStyle/>
          <a:p>
            <a:pPr algn="ctr"/>
            <a:r>
              <a:rPr lang="fr-FR" sz="1000" dirty="0" smtClean="0"/>
              <a:t>Pas adapté pour tous </a:t>
            </a:r>
            <a:endParaRPr lang="fr-FR" sz="1000" dirty="0"/>
          </a:p>
        </p:txBody>
      </p:sp>
      <p:sp>
        <p:nvSpPr>
          <p:cNvPr id="127" name="Ellipse 126"/>
          <p:cNvSpPr/>
          <p:nvPr/>
        </p:nvSpPr>
        <p:spPr>
          <a:xfrm>
            <a:off x="3071802" y="500042"/>
            <a:ext cx="714380" cy="428628"/>
          </a:xfrm>
          <a:prstGeom prst="ellipse">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62500" lnSpcReduction="20000"/>
          </a:bodyPr>
          <a:lstStyle/>
          <a:p>
            <a:pPr algn="ctr"/>
            <a:r>
              <a:rPr lang="fr-FR" sz="1000" dirty="0" smtClean="0"/>
              <a:t>Pas touchés par les médias </a:t>
            </a:r>
            <a:endParaRPr lang="fr-FR" sz="1000" dirty="0"/>
          </a:p>
        </p:txBody>
      </p:sp>
      <p:sp>
        <p:nvSpPr>
          <p:cNvPr id="128" name="Ellipse 127"/>
          <p:cNvSpPr/>
          <p:nvPr/>
        </p:nvSpPr>
        <p:spPr>
          <a:xfrm>
            <a:off x="3500430" y="0"/>
            <a:ext cx="714380" cy="428628"/>
          </a:xfrm>
          <a:prstGeom prst="ellipse">
            <a:avLst/>
          </a:prstGeom>
          <a:solidFill>
            <a:srgbClr val="F56FB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20000"/>
          </a:bodyPr>
          <a:lstStyle/>
          <a:p>
            <a:pPr algn="ctr"/>
            <a:r>
              <a:rPr lang="fr-FR" sz="1000" dirty="0" smtClean="0"/>
              <a:t>Prix élevé </a:t>
            </a:r>
            <a:endParaRPr lang="fr-FR" sz="1000" dirty="0"/>
          </a:p>
        </p:txBody>
      </p:sp>
      <p:cxnSp>
        <p:nvCxnSpPr>
          <p:cNvPr id="130" name="Connecteur droit 129"/>
          <p:cNvCxnSpPr>
            <a:stCxn id="17" idx="0"/>
            <a:endCxn id="128" idx="4"/>
          </p:cNvCxnSpPr>
          <p:nvPr/>
        </p:nvCxnSpPr>
        <p:spPr>
          <a:xfrm rot="16200000" flipV="1">
            <a:off x="3786194" y="500054"/>
            <a:ext cx="428604" cy="28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Connecteur droit 131"/>
          <p:cNvCxnSpPr>
            <a:stCxn id="127" idx="5"/>
            <a:endCxn id="17" idx="1"/>
          </p:cNvCxnSpPr>
          <p:nvPr/>
        </p:nvCxnSpPr>
        <p:spPr>
          <a:xfrm rot="16200000" flipH="1">
            <a:off x="3759130" y="788332"/>
            <a:ext cx="54104" cy="209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Connecteur droit 135"/>
          <p:cNvCxnSpPr>
            <a:stCxn id="125" idx="4"/>
            <a:endCxn id="16" idx="1"/>
          </p:cNvCxnSpPr>
          <p:nvPr/>
        </p:nvCxnSpPr>
        <p:spPr>
          <a:xfrm rot="16200000" flipH="1">
            <a:off x="4592924" y="764869"/>
            <a:ext cx="205647" cy="1046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Connecteur droit 137"/>
          <p:cNvCxnSpPr>
            <a:stCxn id="124" idx="4"/>
            <a:endCxn id="16" idx="7"/>
          </p:cNvCxnSpPr>
          <p:nvPr/>
        </p:nvCxnSpPr>
        <p:spPr>
          <a:xfrm rot="5400000">
            <a:off x="5238405" y="729151"/>
            <a:ext cx="205647" cy="1760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Connecteur droit 139"/>
          <p:cNvCxnSpPr>
            <a:stCxn id="119" idx="6"/>
            <a:endCxn id="13" idx="2"/>
          </p:cNvCxnSpPr>
          <p:nvPr/>
        </p:nvCxnSpPr>
        <p:spPr>
          <a:xfrm flipV="1">
            <a:off x="1643042" y="4357694"/>
            <a:ext cx="35719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Connecteur droit 141"/>
          <p:cNvCxnSpPr>
            <a:stCxn id="120" idx="6"/>
            <a:endCxn id="13" idx="3"/>
          </p:cNvCxnSpPr>
          <p:nvPr/>
        </p:nvCxnSpPr>
        <p:spPr>
          <a:xfrm flipV="1">
            <a:off x="1285852" y="4509237"/>
            <a:ext cx="818999" cy="3485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Connecteur droit 143"/>
          <p:cNvCxnSpPr>
            <a:stCxn id="121" idx="7"/>
            <a:endCxn id="14" idx="3"/>
          </p:cNvCxnSpPr>
          <p:nvPr/>
        </p:nvCxnSpPr>
        <p:spPr>
          <a:xfrm rot="5400000" flipH="1" flipV="1">
            <a:off x="2080337" y="4967455"/>
            <a:ext cx="54104" cy="280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Connecteur droit 145"/>
          <p:cNvCxnSpPr>
            <a:stCxn id="122" idx="7"/>
            <a:endCxn id="14" idx="3"/>
          </p:cNvCxnSpPr>
          <p:nvPr/>
        </p:nvCxnSpPr>
        <p:spPr>
          <a:xfrm rot="5400000" flipH="1" flipV="1">
            <a:off x="1758866" y="5288926"/>
            <a:ext cx="697046" cy="2806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Connecteur droit 147"/>
          <p:cNvCxnSpPr>
            <a:stCxn id="123" idx="0"/>
            <a:endCxn id="14" idx="4"/>
          </p:cNvCxnSpPr>
          <p:nvPr/>
        </p:nvCxnSpPr>
        <p:spPr>
          <a:xfrm rot="16200000" flipV="1">
            <a:off x="2428860" y="5214950"/>
            <a:ext cx="214314"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Connecteur droit 149"/>
          <p:cNvCxnSpPr>
            <a:stCxn id="110" idx="1"/>
            <a:endCxn id="15" idx="4"/>
          </p:cNvCxnSpPr>
          <p:nvPr/>
        </p:nvCxnSpPr>
        <p:spPr>
          <a:xfrm rot="16200000" flipV="1">
            <a:off x="6378875" y="5122588"/>
            <a:ext cx="562837" cy="1760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Connecteur droit 153"/>
          <p:cNvCxnSpPr>
            <a:stCxn id="15" idx="5"/>
            <a:endCxn id="108" idx="1"/>
          </p:cNvCxnSpPr>
          <p:nvPr/>
        </p:nvCxnSpPr>
        <p:spPr>
          <a:xfrm rot="16200000" flipH="1">
            <a:off x="6902402" y="4788860"/>
            <a:ext cx="196980" cy="352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Connecteur droit 157"/>
          <p:cNvCxnSpPr>
            <a:stCxn id="15" idx="6"/>
            <a:endCxn id="105" idx="2"/>
          </p:cNvCxnSpPr>
          <p:nvPr/>
        </p:nvCxnSpPr>
        <p:spPr>
          <a:xfrm flipV="1">
            <a:off x="6929454" y="4643446"/>
            <a:ext cx="214314"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Connecteur droit 165"/>
          <p:cNvCxnSpPr>
            <a:stCxn id="38" idx="6"/>
            <a:endCxn id="117" idx="2"/>
          </p:cNvCxnSpPr>
          <p:nvPr/>
        </p:nvCxnSpPr>
        <p:spPr>
          <a:xfrm>
            <a:off x="7000892" y="2071678"/>
            <a:ext cx="142876"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Connecteur droit 173"/>
          <p:cNvCxnSpPr>
            <a:stCxn id="118" idx="2"/>
            <a:endCxn id="38" idx="0"/>
          </p:cNvCxnSpPr>
          <p:nvPr/>
        </p:nvCxnSpPr>
        <p:spPr>
          <a:xfrm rot="10800000" flipV="1">
            <a:off x="6643702" y="1571612"/>
            <a:ext cx="357190" cy="28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Connecteur droit 175"/>
          <p:cNvCxnSpPr>
            <a:stCxn id="111" idx="4"/>
            <a:endCxn id="37" idx="1"/>
          </p:cNvCxnSpPr>
          <p:nvPr/>
        </p:nvCxnSpPr>
        <p:spPr>
          <a:xfrm rot="5400000">
            <a:off x="6057404" y="1190960"/>
            <a:ext cx="134209" cy="382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Connecteur droit 177"/>
          <p:cNvCxnSpPr>
            <a:stCxn id="114" idx="4"/>
            <a:endCxn id="37" idx="0"/>
          </p:cNvCxnSpPr>
          <p:nvPr/>
        </p:nvCxnSpPr>
        <p:spPr>
          <a:xfrm rot="5400000">
            <a:off x="6286512" y="785794"/>
            <a:ext cx="500066" cy="357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Connecteur droit 181"/>
          <p:cNvCxnSpPr>
            <a:stCxn id="37" idx="6"/>
            <a:endCxn id="113" idx="3"/>
          </p:cNvCxnSpPr>
          <p:nvPr/>
        </p:nvCxnSpPr>
        <p:spPr>
          <a:xfrm flipV="1">
            <a:off x="6715140" y="1223089"/>
            <a:ext cx="247495" cy="20564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Diagramme 4"/>
          <p:cNvGraphicFramePr/>
          <p:nvPr/>
        </p:nvGraphicFramePr>
        <p:xfrm>
          <a:off x="1500166" y="135729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9" name="Ellipse 128"/>
          <p:cNvSpPr/>
          <p:nvPr/>
        </p:nvSpPr>
        <p:spPr>
          <a:xfrm>
            <a:off x="1857356" y="571480"/>
            <a:ext cx="714380" cy="4286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20000"/>
          </a:bodyPr>
          <a:lstStyle/>
          <a:p>
            <a:pPr algn="ctr"/>
            <a:r>
              <a:rPr lang="fr-FR" sz="1000" dirty="0" smtClean="0"/>
              <a:t>Contexte familial</a:t>
            </a:r>
            <a:endParaRPr lang="fr-FR"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rgbClr val="FF5A33"/>
                </a:solidFill>
                <a:latin typeface="Lucida Handwriting" pitchFamily="66" charset="0"/>
              </a:rPr>
              <a:t>Segmentation </a:t>
            </a:r>
            <a:endParaRPr lang="fr-FR" dirty="0">
              <a:solidFill>
                <a:srgbClr val="FF5A33"/>
              </a:solidFill>
              <a:latin typeface="Lucida Handwriting" pitchFamily="66" charset="0"/>
            </a:endParaRPr>
          </a:p>
        </p:txBody>
      </p:sp>
      <p:sp>
        <p:nvSpPr>
          <p:cNvPr id="4" name="Sous-titre 3"/>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cdn-newsdocti.ladmedia.fr/var/newsdoctissimo/storage/images/media/images/tee-shirt_enfant-2-jpg/137717-1-fre-FR/tee-shirt_enfant-2.jpg.jpg"/>
          <p:cNvPicPr>
            <a:picLocks noChangeAspect="1" noChangeArrowheads="1"/>
          </p:cNvPicPr>
          <p:nvPr/>
        </p:nvPicPr>
        <p:blipFill>
          <a:blip r:embed="rId2" cstate="print"/>
          <a:srcRect/>
          <a:stretch>
            <a:fillRect/>
          </a:stretch>
        </p:blipFill>
        <p:spPr bwMode="auto">
          <a:xfrm>
            <a:off x="2786050" y="5183676"/>
            <a:ext cx="3357586" cy="2245852"/>
          </a:xfrm>
          <a:prstGeom prst="rect">
            <a:avLst/>
          </a:prstGeom>
          <a:noFill/>
        </p:spPr>
      </p:pic>
      <p:sp>
        <p:nvSpPr>
          <p:cNvPr id="5" name="Titre 4"/>
          <p:cNvSpPr>
            <a:spLocks noGrp="1"/>
          </p:cNvSpPr>
          <p:nvPr>
            <p:ph type="ctrTitle"/>
          </p:nvPr>
        </p:nvSpPr>
        <p:spPr>
          <a:xfrm>
            <a:off x="1157318" y="928670"/>
            <a:ext cx="7772400" cy="576065"/>
          </a:xfrm>
        </p:spPr>
        <p:txBody>
          <a:bodyPr>
            <a:normAutofit/>
          </a:bodyPr>
          <a:lstStyle/>
          <a:p>
            <a:r>
              <a:rPr lang="fr-FR" sz="2000" dirty="0" smtClean="0">
                <a:latin typeface="Lucida Handwriting" pitchFamily="66" charset="0"/>
              </a:rPr>
              <a:t>Ages des enfants/Nombre des enfants :</a:t>
            </a:r>
            <a:endParaRPr lang="fr-FR" sz="2000" dirty="0">
              <a:latin typeface="Lucida Handwriting" pitchFamily="66" charset="0"/>
            </a:endParaRPr>
          </a:p>
        </p:txBody>
      </p:sp>
      <p:sp>
        <p:nvSpPr>
          <p:cNvPr id="6" name="ZoneTexte 5"/>
          <p:cNvSpPr txBox="1"/>
          <p:nvPr/>
        </p:nvSpPr>
        <p:spPr>
          <a:xfrm>
            <a:off x="500034" y="1428736"/>
            <a:ext cx="8676456" cy="4093428"/>
          </a:xfrm>
          <a:prstGeom prst="rect">
            <a:avLst/>
          </a:prstGeom>
          <a:noFill/>
        </p:spPr>
        <p:txBody>
          <a:bodyPr wrap="square" rtlCol="0">
            <a:spAutoFit/>
          </a:bodyPr>
          <a:lstStyle/>
          <a:p>
            <a:pPr algn="just"/>
            <a:r>
              <a:rPr lang="fr-FR" sz="2000" dirty="0" smtClean="0">
                <a:latin typeface="+mj-lt"/>
              </a:rPr>
              <a:t>Nous pouvons segmenter dans un premier temps en fonction du nombre d’enfants, ce qui a une incidence sur les quantités d’achat et la répartition du budget. Puis, selon l’âge de l’enfant car celui-ci influe beaucoup quant aux dépenses de la famille.</a:t>
            </a:r>
          </a:p>
          <a:p>
            <a:pPr algn="just"/>
            <a:endParaRPr lang="fr-FR" sz="2000" dirty="0" smtClean="0">
              <a:latin typeface="+mj-lt"/>
            </a:endParaRPr>
          </a:p>
          <a:p>
            <a:pPr algn="just"/>
            <a:r>
              <a:rPr lang="fr-FR" sz="2000" dirty="0" smtClean="0">
                <a:latin typeface="+mj-lt"/>
              </a:rPr>
              <a:t>Selon une étude le d’INSEE en 2008, 84,7% des familles vivant en couples ont des enfants âgées de 3 à 5 ans et 74,6% ont des enfants de 18 à 24 ans. Elles ont une influence importante quand à l’acte d’achat des parents. </a:t>
            </a:r>
          </a:p>
          <a:p>
            <a:pPr algn="just"/>
            <a:endParaRPr lang="fr-FR" sz="2000" dirty="0" smtClean="0">
              <a:latin typeface="+mj-lt"/>
            </a:endParaRPr>
          </a:p>
          <a:p>
            <a:pPr algn="ctr"/>
            <a:r>
              <a:rPr lang="fr-FR" sz="2000" b="1" dirty="0" smtClean="0">
                <a:latin typeface="+mj-lt"/>
              </a:rPr>
              <a:t>Evolution de la taille des ménages</a:t>
            </a:r>
          </a:p>
          <a:p>
            <a:pPr algn="just"/>
            <a:r>
              <a:rPr lang="fr-FR" sz="2000" dirty="0" smtClean="0">
                <a:latin typeface="+mj-lt"/>
              </a:rPr>
              <a:t>On peut remarquer une baisse de la taille des ménages. En effet, l’effectif des ménages vivant d’au moins cinq personnes s’est réduit en 2008 il n’était que de 4,7%, les familles avec plus de trois enfants sont moins nombreuses.</a:t>
            </a:r>
          </a:p>
        </p:txBody>
      </p:sp>
      <p:sp>
        <p:nvSpPr>
          <p:cNvPr id="7" name="ZoneTexte 6"/>
          <p:cNvSpPr txBox="1"/>
          <p:nvPr/>
        </p:nvSpPr>
        <p:spPr>
          <a:xfrm>
            <a:off x="1372298" y="285728"/>
            <a:ext cx="7128792" cy="584775"/>
          </a:xfrm>
          <a:prstGeom prst="rect">
            <a:avLst/>
          </a:prstGeom>
          <a:noFill/>
        </p:spPr>
        <p:txBody>
          <a:bodyPr wrap="square" rtlCol="0">
            <a:spAutoFit/>
          </a:bodyPr>
          <a:lstStyle/>
          <a:p>
            <a:pPr algn="ctr"/>
            <a:r>
              <a:rPr lang="fr-FR" sz="3200" dirty="0" smtClean="0">
                <a:solidFill>
                  <a:srgbClr val="FF5A33"/>
                </a:solidFill>
                <a:latin typeface="Lucida Handwriting" pitchFamily="66" charset="0"/>
              </a:rPr>
              <a:t>Comment segmenter?</a:t>
            </a:r>
            <a:endParaRPr lang="fr-FR" sz="3200" dirty="0">
              <a:solidFill>
                <a:srgbClr val="FF5A33"/>
              </a:solidFill>
              <a:latin typeface="Lucida Handwriting"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71600" y="1124744"/>
            <a:ext cx="7416824" cy="400110"/>
          </a:xfrm>
          <a:prstGeom prst="rect">
            <a:avLst/>
          </a:prstGeom>
          <a:noFill/>
        </p:spPr>
        <p:txBody>
          <a:bodyPr wrap="square" rtlCol="0">
            <a:spAutoFit/>
          </a:bodyPr>
          <a:lstStyle/>
          <a:p>
            <a:pPr algn="ctr"/>
            <a:r>
              <a:rPr lang="fr-FR" sz="2000" dirty="0" smtClean="0">
                <a:latin typeface="Lucida Handwriting" pitchFamily="66" charset="0"/>
              </a:rPr>
              <a:t>Revenus/pouvoir d’achat</a:t>
            </a:r>
            <a:endParaRPr lang="fr-FR" sz="2000" dirty="0">
              <a:latin typeface="Lucida Handwriting" pitchFamily="66" charset="0"/>
            </a:endParaRPr>
          </a:p>
        </p:txBody>
      </p:sp>
      <p:sp>
        <p:nvSpPr>
          <p:cNvPr id="5" name="ZoneTexte 4"/>
          <p:cNvSpPr txBox="1"/>
          <p:nvPr/>
        </p:nvSpPr>
        <p:spPr>
          <a:xfrm>
            <a:off x="468146" y="1844824"/>
            <a:ext cx="8604448" cy="4708981"/>
          </a:xfrm>
          <a:prstGeom prst="rect">
            <a:avLst/>
          </a:prstGeom>
          <a:noFill/>
        </p:spPr>
        <p:txBody>
          <a:bodyPr wrap="square" rtlCol="0">
            <a:spAutoFit/>
          </a:bodyPr>
          <a:lstStyle/>
          <a:p>
            <a:pPr algn="just"/>
            <a:r>
              <a:rPr lang="fr-FR" sz="2000" dirty="0" smtClean="0"/>
              <a:t>La consommation des familles va dépendre du revenu et du pouvoir d’achat. Nous avons choisi de segmenter en fonction des revenus et du pouvoir d’achat car les dépenses des familles ne seront pas les mêmes en terme de prix, quantités, marques, ...</a:t>
            </a:r>
          </a:p>
          <a:p>
            <a:pPr algn="just"/>
            <a:endParaRPr lang="fr-FR" sz="2000" dirty="0" smtClean="0"/>
          </a:p>
          <a:p>
            <a:pPr algn="ctr"/>
            <a:r>
              <a:rPr lang="fr-FR" sz="2000" dirty="0" smtClean="0"/>
              <a:t>Dépense et pouvoir d’achat des ménages</a:t>
            </a:r>
          </a:p>
          <a:p>
            <a:pPr algn="just"/>
            <a:r>
              <a:rPr lang="fr-FR" sz="2000" dirty="0" smtClean="0"/>
              <a:t>En 2010, la dépense de consommation des ménages en volume progresse de 1,3 %.  En effet, la consommation des ménages progresse plus vite que leur pouvoir d’achat : ce dernier augmente de 0,8 %, sa hausse est freinée à cause de la hausse des prix.</a:t>
            </a:r>
          </a:p>
          <a:p>
            <a:pPr algn="ctr"/>
            <a:endParaRPr lang="fr-FR" sz="2000" dirty="0" smtClean="0"/>
          </a:p>
          <a:p>
            <a:pPr algn="ctr"/>
            <a:r>
              <a:rPr lang="fr-FR" sz="2000" dirty="0" smtClean="0"/>
              <a:t>Structure des dépenses selon le type de ménage</a:t>
            </a:r>
          </a:p>
          <a:p>
            <a:pPr algn="just"/>
            <a:r>
              <a:rPr lang="fr-FR" sz="2000" dirty="0" smtClean="0"/>
              <a:t>Les familles dépenses principalement pour les produits alimentaires, le logement, l’électricité, eau et les transports. Les familles composées d’ouvriers et de cadres n‘effectuent pas les mêmes dépenses.</a:t>
            </a:r>
            <a:endParaRPr lang="fr-FR" sz="2000" dirty="0"/>
          </a:p>
        </p:txBody>
      </p:sp>
      <p:sp>
        <p:nvSpPr>
          <p:cNvPr id="7" name="ZoneTexte 6"/>
          <p:cNvSpPr txBox="1"/>
          <p:nvPr/>
        </p:nvSpPr>
        <p:spPr>
          <a:xfrm>
            <a:off x="1372298" y="285728"/>
            <a:ext cx="7128792" cy="584775"/>
          </a:xfrm>
          <a:prstGeom prst="rect">
            <a:avLst/>
          </a:prstGeom>
          <a:noFill/>
        </p:spPr>
        <p:txBody>
          <a:bodyPr wrap="square" rtlCol="0">
            <a:spAutoFit/>
          </a:bodyPr>
          <a:lstStyle/>
          <a:p>
            <a:pPr algn="ctr"/>
            <a:r>
              <a:rPr lang="fr-FR" sz="3200" dirty="0" smtClean="0">
                <a:solidFill>
                  <a:srgbClr val="FF5A33"/>
                </a:solidFill>
                <a:latin typeface="Lucida Handwriting" pitchFamily="66" charset="0"/>
              </a:rPr>
              <a:t>Comment segmenter?</a:t>
            </a:r>
            <a:endParaRPr lang="fr-FR" sz="3200" dirty="0">
              <a:solidFill>
                <a:srgbClr val="FF5A33"/>
              </a:solidFill>
              <a:latin typeface="Lucida Handwriting" pitchFamily="66" charset="0"/>
            </a:endParaRPr>
          </a:p>
        </p:txBody>
      </p:sp>
      <p:pic>
        <p:nvPicPr>
          <p:cNvPr id="60418" name="Picture 2" descr="http://www.linternaute.com/acheter/dossier/pouvoir-achat/index-pouvoir-achat.jpg"/>
          <p:cNvPicPr>
            <a:picLocks noChangeAspect="1" noChangeArrowheads="1"/>
          </p:cNvPicPr>
          <p:nvPr/>
        </p:nvPicPr>
        <p:blipFill>
          <a:blip r:embed="rId2" cstate="print">
            <a:clrChange>
              <a:clrFrom>
                <a:srgbClr val="FFFFFF"/>
              </a:clrFrom>
              <a:clrTo>
                <a:srgbClr val="FFFFFF">
                  <a:alpha val="0"/>
                </a:srgbClr>
              </a:clrTo>
            </a:clrChange>
            <a:lum contrast="20000"/>
          </a:blip>
          <a:srcRect/>
          <a:stretch>
            <a:fillRect/>
          </a:stretch>
        </p:blipFill>
        <p:spPr bwMode="auto">
          <a:xfrm rot="20985313">
            <a:off x="240199" y="195185"/>
            <a:ext cx="2344723" cy="166857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2270</TotalTime>
  <Words>3256</Words>
  <Application>Microsoft Office PowerPoint</Application>
  <PresentationFormat>Affichage à l'écran (4:3)</PresentationFormat>
  <Paragraphs>317</Paragraphs>
  <Slides>38</Slides>
  <Notes>0</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Thème Office</vt:lpstr>
      <vt:lpstr>La famille</vt:lpstr>
      <vt:lpstr>Les familles correspondent à une très large partie de la population, elles comprennent des personnes vivant sous le même toit avec un budget commun. Les membres sont de tout âge et toute catégorie socioprofessionnelle.   Pour l’INSEE, la famille est la partie d’un ménage comprenant au moins deux personnes.  Nous allons étudier cette cible pour essayer de mieux la comprendre et voir son impact dans le monde du commerce.</vt:lpstr>
      <vt:lpstr>Les différents types de familles aujourd’hui </vt:lpstr>
      <vt:lpstr>Plan :</vt:lpstr>
      <vt:lpstr>Arborescence </vt:lpstr>
      <vt:lpstr>Diapositive 6</vt:lpstr>
      <vt:lpstr>Segmentation </vt:lpstr>
      <vt:lpstr>Ages des enfants/Nombre des enfants :</vt:lpstr>
      <vt:lpstr>Diapositive 9</vt:lpstr>
      <vt:lpstr>Diapositive 10</vt:lpstr>
      <vt:lpstr>Diapositive 11</vt:lpstr>
      <vt:lpstr>Diapositive 12</vt:lpstr>
      <vt:lpstr>Comportements d’achat</vt:lpstr>
      <vt:lpstr> </vt:lpstr>
      <vt:lpstr> </vt:lpstr>
      <vt:lpstr> </vt:lpstr>
      <vt:lpstr> </vt:lpstr>
      <vt:lpstr> </vt:lpstr>
      <vt:lpstr> </vt:lpstr>
      <vt:lpstr>A quelles attentes et besoins répondre?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Fghjkpverk;</dc:title>
  <dc:creator>Angélique</dc:creator>
  <cp:lastModifiedBy>Groupe Accueil</cp:lastModifiedBy>
  <cp:revision>207</cp:revision>
  <dcterms:created xsi:type="dcterms:W3CDTF">2012-04-18T07:25:17Z</dcterms:created>
  <dcterms:modified xsi:type="dcterms:W3CDTF">2012-05-19T19:27:35Z</dcterms:modified>
</cp:coreProperties>
</file>