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77" r:id="rId5"/>
    <p:sldId id="259" r:id="rId6"/>
    <p:sldId id="260" r:id="rId7"/>
    <p:sldId id="278" r:id="rId8"/>
    <p:sldId id="261" r:id="rId9"/>
    <p:sldId id="262" r:id="rId10"/>
    <p:sldId id="263" r:id="rId11"/>
    <p:sldId id="264" r:id="rId12"/>
    <p:sldId id="280" r:id="rId13"/>
    <p:sldId id="265" r:id="rId14"/>
    <p:sldId id="266" r:id="rId15"/>
    <p:sldId id="281" r:id="rId16"/>
    <p:sldId id="267" r:id="rId17"/>
    <p:sldId id="268" r:id="rId18"/>
    <p:sldId id="269" r:id="rId19"/>
    <p:sldId id="270" r:id="rId20"/>
    <p:sldId id="271" r:id="rId21"/>
    <p:sldId id="272" r:id="rId22"/>
    <p:sldId id="283" r:id="rId23"/>
    <p:sldId id="273" r:id="rId24"/>
    <p:sldId id="274" r:id="rId25"/>
    <p:sldId id="282" r:id="rId26"/>
    <p:sldId id="275" r:id="rId27"/>
    <p:sldId id="276" r:id="rId28"/>
    <p:sldId id="286" r:id="rId29"/>
    <p:sldId id="285" r:id="rId30"/>
    <p:sldId id="284" r:id="rId31"/>
    <p:sldId id="287" r:id="rId32"/>
    <p:sldId id="288" r:id="rId33"/>
    <p:sldId id="290" r:id="rId34"/>
    <p:sldId id="289" r:id="rId35"/>
    <p:sldId id="291" r:id="rId36"/>
    <p:sldId id="296" r:id="rId37"/>
    <p:sldId id="294" r:id="rId38"/>
    <p:sldId id="295" r:id="rId39"/>
    <p:sldId id="292" r:id="rId40"/>
    <p:sldId id="293" r:id="rId4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94671" autoAdjust="0"/>
  </p:normalViewPr>
  <p:slideViewPr>
    <p:cSldViewPr>
      <p:cViewPr>
        <p:scale>
          <a:sx n="70" d="100"/>
          <a:sy n="70" d="100"/>
        </p:scale>
        <p:origin x="-300" y="21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1DD8AB4-EA16-471E-ADC9-71E7C3311DBF}" type="datetimeFigureOut">
              <a:rPr lang="fr-FR" smtClean="0"/>
              <a:pPr/>
              <a:t>20/05/2012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90079A-851D-4FCC-9DE3-D6DAF0DE11EC}" type="slidenum">
              <a:rPr lang="fr-FR" smtClean="0"/>
              <a:pPr/>
              <a:t>‹N°›</a:t>
            </a:fld>
            <a:endParaRPr lang="fr-FR"/>
          </a:p>
        </p:txBody>
      </p:sp>
    </p:spTree>
    <p:extLst>
      <p:ext uri="{BB962C8B-B14F-4D97-AF65-F5344CB8AC3E}">
        <p14:creationId xmlns:p14="http://schemas.microsoft.com/office/powerpoint/2010/main" xmlns="" val="72075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1DD8AB4-EA16-471E-ADC9-71E7C3311DBF}" type="datetimeFigureOut">
              <a:rPr lang="fr-FR" smtClean="0"/>
              <a:pPr/>
              <a:t>20/05/2012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90079A-851D-4FCC-9DE3-D6DAF0DE11EC}" type="slidenum">
              <a:rPr lang="fr-FR" smtClean="0"/>
              <a:pPr/>
              <a:t>‹N°›</a:t>
            </a:fld>
            <a:endParaRPr lang="fr-FR"/>
          </a:p>
        </p:txBody>
      </p:sp>
    </p:spTree>
    <p:extLst>
      <p:ext uri="{BB962C8B-B14F-4D97-AF65-F5344CB8AC3E}">
        <p14:creationId xmlns:p14="http://schemas.microsoft.com/office/powerpoint/2010/main" xmlns="" val="1792344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1DD8AB4-EA16-471E-ADC9-71E7C3311DBF}" type="datetimeFigureOut">
              <a:rPr lang="fr-FR" smtClean="0"/>
              <a:pPr/>
              <a:t>20/05/2012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90079A-851D-4FCC-9DE3-D6DAF0DE11EC}" type="slidenum">
              <a:rPr lang="fr-FR" smtClean="0"/>
              <a:pPr/>
              <a:t>‹N°›</a:t>
            </a:fld>
            <a:endParaRPr lang="fr-FR"/>
          </a:p>
        </p:txBody>
      </p:sp>
    </p:spTree>
    <p:extLst>
      <p:ext uri="{BB962C8B-B14F-4D97-AF65-F5344CB8AC3E}">
        <p14:creationId xmlns:p14="http://schemas.microsoft.com/office/powerpoint/2010/main" xmlns="" val="4032736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1DD8AB4-EA16-471E-ADC9-71E7C3311DBF}" type="datetimeFigureOut">
              <a:rPr lang="fr-FR" smtClean="0"/>
              <a:pPr/>
              <a:t>20/05/2012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90079A-851D-4FCC-9DE3-D6DAF0DE11EC}" type="slidenum">
              <a:rPr lang="fr-FR" smtClean="0"/>
              <a:pPr/>
              <a:t>‹N°›</a:t>
            </a:fld>
            <a:endParaRPr lang="fr-FR"/>
          </a:p>
        </p:txBody>
      </p:sp>
    </p:spTree>
    <p:extLst>
      <p:ext uri="{BB962C8B-B14F-4D97-AF65-F5344CB8AC3E}">
        <p14:creationId xmlns:p14="http://schemas.microsoft.com/office/powerpoint/2010/main" xmlns="" val="243509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1DD8AB4-EA16-471E-ADC9-71E7C3311DBF}" type="datetimeFigureOut">
              <a:rPr lang="fr-FR" smtClean="0"/>
              <a:pPr/>
              <a:t>20/05/2012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90079A-851D-4FCC-9DE3-D6DAF0DE11EC}" type="slidenum">
              <a:rPr lang="fr-FR" smtClean="0"/>
              <a:pPr/>
              <a:t>‹N°›</a:t>
            </a:fld>
            <a:endParaRPr lang="fr-FR"/>
          </a:p>
        </p:txBody>
      </p:sp>
    </p:spTree>
    <p:extLst>
      <p:ext uri="{BB962C8B-B14F-4D97-AF65-F5344CB8AC3E}">
        <p14:creationId xmlns:p14="http://schemas.microsoft.com/office/powerpoint/2010/main" xmlns="" val="682660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1DD8AB4-EA16-471E-ADC9-71E7C3311DBF}" type="datetimeFigureOut">
              <a:rPr lang="fr-FR" smtClean="0"/>
              <a:pPr/>
              <a:t>20/05/2012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90079A-851D-4FCC-9DE3-D6DAF0DE11EC}" type="slidenum">
              <a:rPr lang="fr-FR" smtClean="0"/>
              <a:pPr/>
              <a:t>‹N°›</a:t>
            </a:fld>
            <a:endParaRPr lang="fr-FR"/>
          </a:p>
        </p:txBody>
      </p:sp>
    </p:spTree>
    <p:extLst>
      <p:ext uri="{BB962C8B-B14F-4D97-AF65-F5344CB8AC3E}">
        <p14:creationId xmlns:p14="http://schemas.microsoft.com/office/powerpoint/2010/main" xmlns="" val="2421888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1DD8AB4-EA16-471E-ADC9-71E7C3311DBF}" type="datetimeFigureOut">
              <a:rPr lang="fr-FR" smtClean="0"/>
              <a:pPr/>
              <a:t>20/05/2012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290079A-851D-4FCC-9DE3-D6DAF0DE11EC}" type="slidenum">
              <a:rPr lang="fr-FR" smtClean="0"/>
              <a:pPr/>
              <a:t>‹N°›</a:t>
            </a:fld>
            <a:endParaRPr lang="fr-FR"/>
          </a:p>
        </p:txBody>
      </p:sp>
    </p:spTree>
    <p:extLst>
      <p:ext uri="{BB962C8B-B14F-4D97-AF65-F5344CB8AC3E}">
        <p14:creationId xmlns:p14="http://schemas.microsoft.com/office/powerpoint/2010/main" xmlns="" val="275939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1DD8AB4-EA16-471E-ADC9-71E7C3311DBF}" type="datetimeFigureOut">
              <a:rPr lang="fr-FR" smtClean="0"/>
              <a:pPr/>
              <a:t>20/05/2012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290079A-851D-4FCC-9DE3-D6DAF0DE11EC}" type="slidenum">
              <a:rPr lang="fr-FR" smtClean="0"/>
              <a:pPr/>
              <a:t>‹N°›</a:t>
            </a:fld>
            <a:endParaRPr lang="fr-FR"/>
          </a:p>
        </p:txBody>
      </p:sp>
    </p:spTree>
    <p:extLst>
      <p:ext uri="{BB962C8B-B14F-4D97-AF65-F5344CB8AC3E}">
        <p14:creationId xmlns:p14="http://schemas.microsoft.com/office/powerpoint/2010/main" xmlns="" val="888579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1DD8AB4-EA16-471E-ADC9-71E7C3311DBF}" type="datetimeFigureOut">
              <a:rPr lang="fr-FR" smtClean="0"/>
              <a:pPr/>
              <a:t>20/05/2012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290079A-851D-4FCC-9DE3-D6DAF0DE11EC}" type="slidenum">
              <a:rPr lang="fr-FR" smtClean="0"/>
              <a:pPr/>
              <a:t>‹N°›</a:t>
            </a:fld>
            <a:endParaRPr lang="fr-FR"/>
          </a:p>
        </p:txBody>
      </p:sp>
    </p:spTree>
    <p:extLst>
      <p:ext uri="{BB962C8B-B14F-4D97-AF65-F5344CB8AC3E}">
        <p14:creationId xmlns:p14="http://schemas.microsoft.com/office/powerpoint/2010/main" xmlns="" val="1111584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1DD8AB4-EA16-471E-ADC9-71E7C3311DBF}" type="datetimeFigureOut">
              <a:rPr lang="fr-FR" smtClean="0"/>
              <a:pPr/>
              <a:t>20/05/2012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90079A-851D-4FCC-9DE3-D6DAF0DE11EC}" type="slidenum">
              <a:rPr lang="fr-FR" smtClean="0"/>
              <a:pPr/>
              <a:t>‹N°›</a:t>
            </a:fld>
            <a:endParaRPr lang="fr-FR"/>
          </a:p>
        </p:txBody>
      </p:sp>
    </p:spTree>
    <p:extLst>
      <p:ext uri="{BB962C8B-B14F-4D97-AF65-F5344CB8AC3E}">
        <p14:creationId xmlns:p14="http://schemas.microsoft.com/office/powerpoint/2010/main" xmlns="" val="3331154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1DD8AB4-EA16-471E-ADC9-71E7C3311DBF}" type="datetimeFigureOut">
              <a:rPr lang="fr-FR" smtClean="0"/>
              <a:pPr/>
              <a:t>20/05/2012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90079A-851D-4FCC-9DE3-D6DAF0DE11EC}" type="slidenum">
              <a:rPr lang="fr-FR" smtClean="0"/>
              <a:pPr/>
              <a:t>‹N°›</a:t>
            </a:fld>
            <a:endParaRPr lang="fr-FR"/>
          </a:p>
        </p:txBody>
      </p:sp>
    </p:spTree>
    <p:extLst>
      <p:ext uri="{BB962C8B-B14F-4D97-AF65-F5344CB8AC3E}">
        <p14:creationId xmlns:p14="http://schemas.microsoft.com/office/powerpoint/2010/main" xmlns="" val="2892606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D8AB4-EA16-471E-ADC9-71E7C3311DBF}" type="datetimeFigureOut">
              <a:rPr lang="fr-FR" smtClean="0"/>
              <a:pPr/>
              <a:t>20/05/2012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90079A-851D-4FCC-9DE3-D6DAF0DE11EC}" type="slidenum">
              <a:rPr lang="fr-FR" smtClean="0"/>
              <a:pPr/>
              <a:t>‹N°›</a:t>
            </a:fld>
            <a:endParaRPr lang="fr-FR"/>
          </a:p>
        </p:txBody>
      </p:sp>
    </p:spTree>
    <p:extLst>
      <p:ext uri="{BB962C8B-B14F-4D97-AF65-F5344CB8AC3E}">
        <p14:creationId xmlns:p14="http://schemas.microsoft.com/office/powerpoint/2010/main" xmlns="" val="181634496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vincentabry.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vimeo.com/16240554"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err="1" smtClean="0"/>
              <a:t>Early</a:t>
            </a:r>
            <a:r>
              <a:rPr lang="fr-FR" dirty="0" smtClean="0"/>
              <a:t> </a:t>
            </a:r>
            <a:r>
              <a:rPr lang="fr-FR" dirty="0" err="1" smtClean="0"/>
              <a:t>Adopteurs</a:t>
            </a:r>
            <a:r>
              <a:rPr lang="fr-FR" dirty="0" smtClean="0"/>
              <a:t> et Innovateurs Précoces</a:t>
            </a:r>
            <a:endParaRPr lang="fr-FR" dirty="0"/>
          </a:p>
        </p:txBody>
      </p:sp>
      <p:sp>
        <p:nvSpPr>
          <p:cNvPr id="3" name="Sous-titre 2"/>
          <p:cNvSpPr>
            <a:spLocks noGrp="1"/>
          </p:cNvSpPr>
          <p:nvPr>
            <p:ph type="subTitle" idx="1"/>
          </p:nvPr>
        </p:nvSpPr>
        <p:spPr/>
        <p:txBody>
          <a:bodyPr>
            <a:normAutofit/>
          </a:bodyPr>
          <a:lstStyle/>
          <a:p>
            <a:r>
              <a:rPr lang="fr-FR" dirty="0" smtClean="0"/>
              <a:t>Aurélien Cheikh</a:t>
            </a:r>
          </a:p>
          <a:p>
            <a:r>
              <a:rPr lang="fr-FR" dirty="0" smtClean="0"/>
              <a:t>Simon </a:t>
            </a:r>
            <a:r>
              <a:rPr lang="fr-FR" dirty="0" err="1" smtClean="0"/>
              <a:t>Gavelle</a:t>
            </a:r>
            <a:endParaRPr lang="fr-FR" dirty="0"/>
          </a:p>
        </p:txBody>
      </p:sp>
    </p:spTree>
    <p:extLst>
      <p:ext uri="{BB962C8B-B14F-4D97-AF65-F5344CB8AC3E}">
        <p14:creationId xmlns:p14="http://schemas.microsoft.com/office/powerpoint/2010/main" xmlns="" val="1099201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II. Analyse de la thématique</a:t>
            </a:r>
            <a:br>
              <a:rPr lang="fr-FR" dirty="0"/>
            </a:br>
            <a:r>
              <a:rPr lang="fr-FR" sz="3300" u="sng" dirty="0"/>
              <a:t>A. Profil et comportement type de l’</a:t>
            </a:r>
            <a:r>
              <a:rPr lang="fr-FR" sz="3300" u="sng" dirty="0" err="1"/>
              <a:t>early</a:t>
            </a:r>
            <a:r>
              <a:rPr lang="fr-FR" sz="3300" u="sng" dirty="0"/>
              <a:t> adopter</a:t>
            </a:r>
            <a:endParaRPr lang="fr-FR" sz="3300" dirty="0"/>
          </a:p>
        </p:txBody>
      </p:sp>
      <p:sp>
        <p:nvSpPr>
          <p:cNvPr id="3" name="Espace réservé du contenu 2"/>
          <p:cNvSpPr>
            <a:spLocks noGrp="1"/>
          </p:cNvSpPr>
          <p:nvPr>
            <p:ph idx="1"/>
          </p:nvPr>
        </p:nvSpPr>
        <p:spPr/>
        <p:txBody>
          <a:bodyPr>
            <a:normAutofit/>
          </a:bodyPr>
          <a:lstStyle/>
          <a:p>
            <a:r>
              <a:rPr lang="fr-FR" sz="2200" dirty="0"/>
              <a:t>Pour les philosophes, les </a:t>
            </a:r>
            <a:r>
              <a:rPr lang="fr-FR" sz="2200" dirty="0" err="1"/>
              <a:t>early</a:t>
            </a:r>
            <a:r>
              <a:rPr lang="fr-FR" sz="2200" dirty="0"/>
              <a:t> </a:t>
            </a:r>
            <a:r>
              <a:rPr lang="fr-FR" sz="2200" dirty="0" err="1"/>
              <a:t>adopters</a:t>
            </a:r>
            <a:r>
              <a:rPr lang="fr-FR" sz="2200" dirty="0"/>
              <a:t> représente une population différente de la majorité. </a:t>
            </a:r>
            <a:r>
              <a:rPr lang="fr-FR" sz="2200" dirty="0" smtClean="0"/>
              <a:t>En effet :</a:t>
            </a:r>
          </a:p>
          <a:p>
            <a:pPr lvl="1"/>
            <a:r>
              <a:rPr lang="fr-FR" sz="2200" dirty="0" smtClean="0"/>
              <a:t>L’</a:t>
            </a:r>
            <a:r>
              <a:rPr lang="fr-FR" sz="2200" dirty="0" err="1" smtClean="0"/>
              <a:t>early</a:t>
            </a:r>
            <a:r>
              <a:rPr lang="fr-FR" sz="2200" dirty="0" smtClean="0"/>
              <a:t> </a:t>
            </a:r>
            <a:r>
              <a:rPr lang="fr-FR" sz="2200" dirty="0" err="1"/>
              <a:t>adopters</a:t>
            </a:r>
            <a:r>
              <a:rPr lang="fr-FR" sz="2200" dirty="0"/>
              <a:t> se veut d’être différent des autres, il oriente sa consommation vers des produits que le grand public ne connait pas (ou pas encore) et sont </a:t>
            </a:r>
            <a:r>
              <a:rPr lang="fr-FR" sz="2200" dirty="0" smtClean="0"/>
              <a:t>influencés </a:t>
            </a:r>
            <a:r>
              <a:rPr lang="fr-FR" sz="2200" dirty="0"/>
              <a:t>par le respect que leur inspire les </a:t>
            </a:r>
            <a:r>
              <a:rPr lang="fr-FR" sz="2200" dirty="0" smtClean="0"/>
              <a:t>innovateurs (</a:t>
            </a:r>
            <a:r>
              <a:rPr lang="fr-FR" sz="2200" dirty="0" err="1" smtClean="0">
                <a:hlinkClick r:id="rId2" action="ppaction://hlinksldjump"/>
              </a:rPr>
              <a:t>cf</a:t>
            </a:r>
            <a:r>
              <a:rPr lang="fr-FR" sz="2200" dirty="0" smtClean="0">
                <a:hlinkClick r:id="rId2" action="ppaction://hlinksldjump"/>
              </a:rPr>
              <a:t>: courbe de Rogers Everett</a:t>
            </a:r>
            <a:r>
              <a:rPr lang="fr-FR" sz="2200" dirty="0" smtClean="0"/>
              <a:t>).</a:t>
            </a:r>
          </a:p>
          <a:p>
            <a:pPr lvl="1"/>
            <a:endParaRPr lang="fr-FR" sz="2200" dirty="0"/>
          </a:p>
        </p:txBody>
      </p:sp>
      <p:pic>
        <p:nvPicPr>
          <p:cNvPr id="5122" name="Picture 2" descr="C:\Users\Simon\Dropbox\IAE\Dossiers\Binome Cheikh Gavelle\hipste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32040" y="4005064"/>
            <a:ext cx="4032448" cy="268445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ZoneTexte 3"/>
          <p:cNvSpPr txBox="1"/>
          <p:nvPr/>
        </p:nvSpPr>
        <p:spPr>
          <a:xfrm>
            <a:off x="395536" y="3717032"/>
            <a:ext cx="4320480" cy="3693319"/>
          </a:xfrm>
          <a:prstGeom prst="rect">
            <a:avLst/>
          </a:prstGeom>
          <a:noFill/>
        </p:spPr>
        <p:txBody>
          <a:bodyPr wrap="square" rtlCol="0">
            <a:spAutoFit/>
          </a:bodyPr>
          <a:lstStyle/>
          <a:p>
            <a:pPr lvl="1" algn="just"/>
            <a:r>
              <a:rPr lang="fr-FR" sz="4000" dirty="0" smtClean="0"/>
              <a:t>-</a:t>
            </a:r>
            <a:r>
              <a:rPr lang="fr-FR" sz="2200" dirty="0" smtClean="0"/>
              <a:t> En </a:t>
            </a:r>
            <a:r>
              <a:rPr lang="fr-FR" sz="2200" dirty="0"/>
              <a:t>d’autres termes, il appartient à une communauté partageant une passion pour les nouveautés et le fait d’être différent. Cette communauté regroupe toutes les minorités (Homosexuelles, jeunes de </a:t>
            </a:r>
            <a:r>
              <a:rPr lang="fr-FR" sz="2200" dirty="0" smtClean="0"/>
              <a:t>banlieues…)</a:t>
            </a:r>
            <a:endParaRPr lang="fr-FR" sz="2200" dirty="0"/>
          </a:p>
          <a:p>
            <a:pPr algn="just"/>
            <a:endParaRPr lang="fr-FR" sz="2200" dirty="0"/>
          </a:p>
          <a:p>
            <a:pPr algn="just"/>
            <a:endParaRPr lang="fr-FR" dirty="0"/>
          </a:p>
        </p:txBody>
      </p:sp>
    </p:spTree>
    <p:extLst>
      <p:ext uri="{BB962C8B-B14F-4D97-AF65-F5344CB8AC3E}">
        <p14:creationId xmlns:p14="http://schemas.microsoft.com/office/powerpoint/2010/main" xmlns="" val="3348512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000" dirty="0"/>
              <a:t>II. Analyse de la thématique</a:t>
            </a:r>
            <a:br>
              <a:rPr lang="fr-FR" sz="3000" dirty="0"/>
            </a:br>
            <a:r>
              <a:rPr lang="fr-FR" sz="3000" u="sng" dirty="0"/>
              <a:t>A. Profil et comportement type de l’</a:t>
            </a:r>
            <a:r>
              <a:rPr lang="fr-FR" sz="3000" u="sng" dirty="0" err="1"/>
              <a:t>early</a:t>
            </a:r>
            <a:r>
              <a:rPr lang="fr-FR" sz="3000" u="sng" dirty="0"/>
              <a:t> adopter</a:t>
            </a:r>
            <a:endParaRPr lang="fr-FR" sz="3000" dirty="0"/>
          </a:p>
        </p:txBody>
      </p:sp>
      <p:sp>
        <p:nvSpPr>
          <p:cNvPr id="3" name="Espace réservé du contenu 2"/>
          <p:cNvSpPr>
            <a:spLocks noGrp="1"/>
          </p:cNvSpPr>
          <p:nvPr>
            <p:ph idx="1"/>
          </p:nvPr>
        </p:nvSpPr>
        <p:spPr>
          <a:xfrm>
            <a:off x="395536" y="1600201"/>
            <a:ext cx="8229600" cy="1900808"/>
          </a:xfrm>
        </p:spPr>
        <p:txBody>
          <a:bodyPr>
            <a:normAutofit/>
          </a:bodyPr>
          <a:lstStyle/>
          <a:p>
            <a:pPr algn="just"/>
            <a:r>
              <a:rPr lang="fr-FR" sz="2200" dirty="0"/>
              <a:t>Les </a:t>
            </a:r>
            <a:r>
              <a:rPr lang="fr-FR" sz="2200" dirty="0" err="1" smtClean="0"/>
              <a:t>early</a:t>
            </a:r>
            <a:r>
              <a:rPr lang="fr-FR" sz="2200" dirty="0"/>
              <a:t>-</a:t>
            </a:r>
            <a:r>
              <a:rPr lang="fr-FR" sz="2200" dirty="0" err="1" smtClean="0"/>
              <a:t>adopteurs</a:t>
            </a:r>
            <a:r>
              <a:rPr lang="fr-FR" sz="2200" dirty="0" smtClean="0"/>
              <a:t> </a:t>
            </a:r>
            <a:r>
              <a:rPr lang="fr-FR" sz="2200" dirty="0"/>
              <a:t>sont cependant de grands infidèles auprès de leurs produits, en effet comme dit précédemment lorsque le produit tombe entre les mains des </a:t>
            </a:r>
            <a:r>
              <a:rPr lang="fr-FR" sz="2200" dirty="0" err="1"/>
              <a:t>early</a:t>
            </a:r>
            <a:r>
              <a:rPr lang="fr-FR" sz="2200" dirty="0"/>
              <a:t> </a:t>
            </a:r>
            <a:r>
              <a:rPr lang="fr-FR" sz="2200" dirty="0" err="1" smtClean="0"/>
              <a:t>majorities</a:t>
            </a:r>
            <a:r>
              <a:rPr lang="fr-FR" sz="2200" dirty="0" smtClean="0"/>
              <a:t>, ces </a:t>
            </a:r>
            <a:r>
              <a:rPr lang="fr-FR" sz="2200" dirty="0" err="1"/>
              <a:t>adopteurs</a:t>
            </a:r>
            <a:r>
              <a:rPr lang="fr-FR" sz="2200" dirty="0"/>
              <a:t> </a:t>
            </a:r>
            <a:r>
              <a:rPr lang="fr-FR" sz="2200" dirty="0" smtClean="0"/>
              <a:t>précoces </a:t>
            </a:r>
            <a:r>
              <a:rPr lang="fr-FR" sz="2200" dirty="0"/>
              <a:t>délaissent le produit alors devenu trop </a:t>
            </a:r>
            <a:r>
              <a:rPr lang="fr-FR" sz="2200" dirty="0" smtClean="0"/>
              <a:t>commercial </a:t>
            </a:r>
            <a:r>
              <a:rPr lang="fr-FR" sz="2200" dirty="0"/>
              <a:t>pour eux</a:t>
            </a:r>
            <a:r>
              <a:rPr lang="fr-FR" sz="2200" dirty="0" smtClean="0"/>
              <a:t>.</a:t>
            </a:r>
            <a:endParaRPr lang="fr-FR" sz="2200" dirty="0"/>
          </a:p>
        </p:txBody>
      </p:sp>
      <p:pic>
        <p:nvPicPr>
          <p:cNvPr id="6146" name="Picture 2" descr="C:\Users\Simon\Dropbox\IAE\Dossiers\Binome Cheikh Gavelle\394137_10150529213994559_611059558_8865215_1095851134_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39952" y="3255617"/>
            <a:ext cx="4796578" cy="319771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ZoneTexte 3"/>
          <p:cNvSpPr txBox="1"/>
          <p:nvPr/>
        </p:nvSpPr>
        <p:spPr>
          <a:xfrm>
            <a:off x="395536" y="3501008"/>
            <a:ext cx="3600400" cy="2462213"/>
          </a:xfrm>
          <a:prstGeom prst="rect">
            <a:avLst/>
          </a:prstGeom>
          <a:noFill/>
        </p:spPr>
        <p:txBody>
          <a:bodyPr wrap="square" rtlCol="0">
            <a:spAutoFit/>
          </a:bodyPr>
          <a:lstStyle/>
          <a:p>
            <a:pPr marL="285750" indent="-285750" algn="just">
              <a:buFont typeface="Arial" pitchFamily="34" charset="0"/>
              <a:buChar char="•"/>
            </a:pPr>
            <a:r>
              <a:rPr lang="fr-FR" sz="2200" dirty="0"/>
              <a:t>Ils vont donc partir à la conquête d’un produit encore inconnu du grand public et de ce fait être toujours en avance. </a:t>
            </a:r>
          </a:p>
          <a:p>
            <a:pPr algn="just"/>
            <a:endParaRPr lang="fr-FR" sz="2200" dirty="0"/>
          </a:p>
          <a:p>
            <a:pPr algn="just"/>
            <a:endParaRPr lang="fr-FR" sz="2200" dirty="0"/>
          </a:p>
        </p:txBody>
      </p:sp>
    </p:spTree>
    <p:extLst>
      <p:ext uri="{BB962C8B-B14F-4D97-AF65-F5344CB8AC3E}">
        <p14:creationId xmlns:p14="http://schemas.microsoft.com/office/powerpoint/2010/main" xmlns="" val="1885791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000" dirty="0"/>
              <a:t>II. Analyse de la thématique</a:t>
            </a:r>
            <a:br>
              <a:rPr lang="fr-FR" sz="3000" dirty="0"/>
            </a:br>
            <a:r>
              <a:rPr lang="fr-FR" sz="3000" u="sng" dirty="0"/>
              <a:t>A. Profil et comportement type de l’</a:t>
            </a:r>
            <a:r>
              <a:rPr lang="fr-FR" sz="3000" u="sng" dirty="0" err="1"/>
              <a:t>early</a:t>
            </a:r>
            <a:r>
              <a:rPr lang="fr-FR" sz="3000" u="sng" dirty="0"/>
              <a:t> adopter</a:t>
            </a:r>
            <a:endParaRPr lang="fr-FR" sz="3000" dirty="0"/>
          </a:p>
        </p:txBody>
      </p:sp>
      <p:sp>
        <p:nvSpPr>
          <p:cNvPr id="3" name="Espace réservé du contenu 2"/>
          <p:cNvSpPr>
            <a:spLocks noGrp="1"/>
          </p:cNvSpPr>
          <p:nvPr>
            <p:ph idx="1"/>
          </p:nvPr>
        </p:nvSpPr>
        <p:spPr/>
        <p:txBody>
          <a:bodyPr>
            <a:normAutofit/>
          </a:bodyPr>
          <a:lstStyle/>
          <a:p>
            <a:r>
              <a:rPr lang="fr-FR" sz="2200" dirty="0"/>
              <a:t>En d’autres termes les </a:t>
            </a:r>
            <a:r>
              <a:rPr lang="fr-FR" sz="2200" dirty="0" err="1"/>
              <a:t>early</a:t>
            </a:r>
            <a:r>
              <a:rPr lang="fr-FR" sz="2200" dirty="0"/>
              <a:t> </a:t>
            </a:r>
            <a:r>
              <a:rPr lang="fr-FR" sz="2200" dirty="0" err="1"/>
              <a:t>adopters</a:t>
            </a:r>
            <a:r>
              <a:rPr lang="fr-FR" sz="2200" dirty="0"/>
              <a:t> permettent d'atteindre une masse critique d'utilisateurs, mais c'est dans cette catégorie que l'on trouve le plus de </a:t>
            </a:r>
            <a:r>
              <a:rPr lang="fr-FR" sz="2200" i="1" dirty="0"/>
              <a:t>leaders d'opinion.</a:t>
            </a:r>
          </a:p>
          <a:p>
            <a:endParaRPr lang="fr-FR" sz="2200" dirty="0"/>
          </a:p>
          <a:p>
            <a:r>
              <a:rPr lang="fr-FR" sz="2200" dirty="0"/>
              <a:t>En France selon une étude du LSA, les </a:t>
            </a:r>
            <a:r>
              <a:rPr lang="fr-FR" sz="2200" dirty="0" err="1"/>
              <a:t>early</a:t>
            </a:r>
            <a:r>
              <a:rPr lang="fr-FR" sz="2200" dirty="0"/>
              <a:t> </a:t>
            </a:r>
            <a:r>
              <a:rPr lang="fr-FR" sz="2200" dirty="0" err="1"/>
              <a:t>adopters</a:t>
            </a:r>
            <a:r>
              <a:rPr lang="fr-FR" sz="2200" dirty="0"/>
              <a:t> représente 15 % de la population française</a:t>
            </a:r>
          </a:p>
          <a:p>
            <a:endParaRPr lang="fr-FR" sz="2200" dirty="0"/>
          </a:p>
        </p:txBody>
      </p:sp>
    </p:spTree>
    <p:extLst>
      <p:ext uri="{BB962C8B-B14F-4D97-AF65-F5344CB8AC3E}">
        <p14:creationId xmlns:p14="http://schemas.microsoft.com/office/powerpoint/2010/main" xmlns="" val="683707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II. Analyse de la thématique</a:t>
            </a:r>
            <a:br>
              <a:rPr lang="fr-FR" dirty="0"/>
            </a:br>
            <a:r>
              <a:rPr lang="fr-FR" u="sng" dirty="0" smtClean="0"/>
              <a:t>B. Importance stratégique</a:t>
            </a:r>
            <a:endParaRPr lang="fr-FR" dirty="0"/>
          </a:p>
        </p:txBody>
      </p:sp>
      <p:sp>
        <p:nvSpPr>
          <p:cNvPr id="3" name="Espace réservé du contenu 2"/>
          <p:cNvSpPr>
            <a:spLocks noGrp="1"/>
          </p:cNvSpPr>
          <p:nvPr>
            <p:ph idx="1"/>
          </p:nvPr>
        </p:nvSpPr>
        <p:spPr/>
        <p:txBody>
          <a:bodyPr>
            <a:normAutofit fontScale="77500" lnSpcReduction="20000"/>
          </a:bodyPr>
          <a:lstStyle/>
          <a:p>
            <a:pPr algn="just"/>
            <a:r>
              <a:rPr lang="fr-FR" dirty="0"/>
              <a:t>Pour capter ou créer la nouvelle tendance, les marques ne laissent rien passer. Elles vont le chercher dans la rue, grâce aux </a:t>
            </a:r>
            <a:r>
              <a:rPr lang="fr-FR" dirty="0" err="1"/>
              <a:t>early</a:t>
            </a:r>
            <a:r>
              <a:rPr lang="fr-FR" dirty="0"/>
              <a:t> </a:t>
            </a:r>
            <a:r>
              <a:rPr lang="fr-FR" dirty="0" err="1"/>
              <a:t>adopters</a:t>
            </a:r>
            <a:r>
              <a:rPr lang="fr-FR" dirty="0" smtClean="0"/>
              <a:t>.</a:t>
            </a:r>
          </a:p>
          <a:p>
            <a:pPr algn="just"/>
            <a:endParaRPr lang="fr-FR" dirty="0"/>
          </a:p>
          <a:p>
            <a:pPr algn="just"/>
            <a:r>
              <a:rPr lang="fr-FR" dirty="0"/>
              <a:t>Pour cette partie de notre analyse nous allons raisonner en deux parties </a:t>
            </a:r>
            <a:r>
              <a:rPr lang="fr-FR" dirty="0" smtClean="0"/>
              <a:t>:</a:t>
            </a:r>
          </a:p>
          <a:p>
            <a:pPr algn="just"/>
            <a:endParaRPr lang="fr-FR" dirty="0"/>
          </a:p>
          <a:p>
            <a:pPr algn="just"/>
            <a:r>
              <a:rPr lang="fr-FR" dirty="0"/>
              <a:t>Dans un premier temps nous allons expliquer que Les </a:t>
            </a:r>
            <a:r>
              <a:rPr lang="fr-FR" dirty="0" err="1"/>
              <a:t>early</a:t>
            </a:r>
            <a:r>
              <a:rPr lang="fr-FR" dirty="0"/>
              <a:t> </a:t>
            </a:r>
            <a:r>
              <a:rPr lang="fr-FR" dirty="0" err="1"/>
              <a:t>adopters</a:t>
            </a:r>
            <a:r>
              <a:rPr lang="fr-FR" dirty="0"/>
              <a:t> sont une source stratégique de lancement d’une marque/produit pour les entreprises. Puis  dans une seconde partie nous montrerons que leurs utilisations comportent des risques non négligeables.</a:t>
            </a:r>
          </a:p>
          <a:p>
            <a:pPr algn="just"/>
            <a:endParaRPr lang="fr-FR" dirty="0"/>
          </a:p>
        </p:txBody>
      </p:sp>
    </p:spTree>
    <p:extLst>
      <p:ext uri="{BB962C8B-B14F-4D97-AF65-F5344CB8AC3E}">
        <p14:creationId xmlns:p14="http://schemas.microsoft.com/office/powerpoint/2010/main" xmlns="" val="712437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sz="3000" dirty="0"/>
              <a:t>B. Importance </a:t>
            </a:r>
            <a:r>
              <a:rPr lang="fr-FR" sz="3000" dirty="0" smtClean="0"/>
              <a:t>stratégique</a:t>
            </a:r>
            <a:r>
              <a:rPr lang="fr-FR" sz="3000" u="sng" dirty="0" smtClean="0"/>
              <a:t/>
            </a:r>
            <a:br>
              <a:rPr lang="fr-FR" sz="3000" u="sng" dirty="0" smtClean="0"/>
            </a:br>
            <a:r>
              <a:rPr lang="fr-FR" sz="3000" u="sng" dirty="0" smtClean="0"/>
              <a:t>1</a:t>
            </a:r>
            <a:r>
              <a:rPr lang="fr-FR" sz="3000" u="sng" dirty="0"/>
              <a:t>. Les </a:t>
            </a:r>
            <a:r>
              <a:rPr lang="fr-FR" sz="3000" u="sng" dirty="0" err="1"/>
              <a:t>early</a:t>
            </a:r>
            <a:r>
              <a:rPr lang="fr-FR" sz="3000" u="sng" dirty="0"/>
              <a:t> </a:t>
            </a:r>
            <a:r>
              <a:rPr lang="fr-FR" sz="3000" u="sng" dirty="0" err="1"/>
              <a:t>adopters</a:t>
            </a:r>
            <a:r>
              <a:rPr lang="fr-FR" sz="3000" u="sng" dirty="0"/>
              <a:t> </a:t>
            </a:r>
            <a:r>
              <a:rPr lang="fr-FR" sz="3000" u="sng" dirty="0" smtClean="0"/>
              <a:t>: source </a:t>
            </a:r>
            <a:r>
              <a:rPr lang="fr-FR" sz="3000" u="sng" dirty="0"/>
              <a:t>stratégique de lancement d’une marque/produit pour les entreprises.</a:t>
            </a:r>
            <a:r>
              <a:rPr lang="fr-FR" sz="3200" dirty="0"/>
              <a:t/>
            </a:r>
            <a:br>
              <a:rPr lang="fr-FR" sz="3200" dirty="0"/>
            </a:br>
            <a:endParaRPr lang="fr-FR" sz="3000" dirty="0"/>
          </a:p>
        </p:txBody>
      </p:sp>
      <p:sp>
        <p:nvSpPr>
          <p:cNvPr id="3" name="Espace réservé du contenu 2"/>
          <p:cNvSpPr>
            <a:spLocks noGrp="1"/>
          </p:cNvSpPr>
          <p:nvPr>
            <p:ph idx="1"/>
          </p:nvPr>
        </p:nvSpPr>
        <p:spPr>
          <a:xfrm>
            <a:off x="457200" y="1600200"/>
            <a:ext cx="8229600" cy="4853136"/>
          </a:xfrm>
        </p:spPr>
        <p:txBody>
          <a:bodyPr>
            <a:noAutofit/>
          </a:bodyPr>
          <a:lstStyle/>
          <a:p>
            <a:pPr marL="0" indent="0" algn="just">
              <a:buNone/>
            </a:pPr>
            <a:r>
              <a:rPr lang="fr-FR" sz="2000" dirty="0" smtClean="0"/>
              <a:t>En quoi ces personnes vont-elles permettre d’influencer le lancement d’une marque, d’un produit ?</a:t>
            </a:r>
          </a:p>
          <a:p>
            <a:pPr algn="just"/>
            <a:endParaRPr lang="fr-FR" sz="2000" dirty="0" smtClean="0"/>
          </a:p>
          <a:p>
            <a:pPr algn="just"/>
            <a:r>
              <a:rPr lang="fr-FR" sz="2000" dirty="0" smtClean="0"/>
              <a:t>Les entreprises sont à la recherche de ces personnes très influentes auprès des </a:t>
            </a:r>
            <a:r>
              <a:rPr lang="fr-FR" sz="2000" dirty="0" err="1" smtClean="0"/>
              <a:t>mainstreams</a:t>
            </a:r>
            <a:r>
              <a:rPr lang="fr-FR" sz="2000" dirty="0" smtClean="0"/>
              <a:t>. En effet pour les spécialistes, il est mieux d’éviter d’utiliser une communication classique pour lancer un produit qui risque de déboucher sur une nouvelle mode/tendance.</a:t>
            </a:r>
          </a:p>
          <a:p>
            <a:pPr marL="0" indent="0" algn="just">
              <a:buNone/>
            </a:pPr>
            <a:r>
              <a:rPr lang="fr-FR" sz="2000" dirty="0" smtClean="0"/>
              <a:t> </a:t>
            </a:r>
          </a:p>
          <a:p>
            <a:pPr algn="just"/>
            <a:r>
              <a:rPr lang="fr-FR" sz="2000" dirty="0" smtClean="0"/>
              <a:t>Pour cela il faut créer le « </a:t>
            </a:r>
            <a:r>
              <a:rPr lang="fr-FR" sz="2000" dirty="0" err="1" smtClean="0"/>
              <a:t>buzz</a:t>
            </a:r>
            <a:r>
              <a:rPr lang="fr-FR" sz="2000" dirty="0" smtClean="0"/>
              <a:t> ». Ou même limiter l’utilisation à une population restreinte de personnes dites branchées, les </a:t>
            </a:r>
            <a:r>
              <a:rPr lang="fr-FR" sz="2000" dirty="0" err="1" smtClean="0"/>
              <a:t>early</a:t>
            </a:r>
            <a:r>
              <a:rPr lang="fr-FR" sz="2000" dirty="0" smtClean="0"/>
              <a:t> </a:t>
            </a:r>
            <a:r>
              <a:rPr lang="fr-FR" sz="2000" dirty="0" err="1" smtClean="0"/>
              <a:t>adopters</a:t>
            </a:r>
            <a:r>
              <a:rPr lang="fr-FR" sz="2000" dirty="0" smtClean="0"/>
              <a:t>.</a:t>
            </a:r>
          </a:p>
          <a:p>
            <a:pPr marL="0" indent="0" algn="just">
              <a:buNone/>
            </a:pPr>
            <a:endParaRPr lang="fr-FR" sz="2000" dirty="0" smtClean="0"/>
          </a:p>
        </p:txBody>
      </p:sp>
    </p:spTree>
    <p:extLst>
      <p:ext uri="{BB962C8B-B14F-4D97-AF65-F5344CB8AC3E}">
        <p14:creationId xmlns:p14="http://schemas.microsoft.com/office/powerpoint/2010/main" xmlns="" val="534675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500" dirty="0"/>
              <a:t>B. Importance stratégique</a:t>
            </a:r>
            <a:r>
              <a:rPr lang="fr-FR" sz="2500" u="sng" dirty="0"/>
              <a:t/>
            </a:r>
            <a:br>
              <a:rPr lang="fr-FR" sz="2500" u="sng" dirty="0"/>
            </a:br>
            <a:r>
              <a:rPr lang="fr-FR" sz="2500" u="sng" dirty="0"/>
              <a:t>1. Les </a:t>
            </a:r>
            <a:r>
              <a:rPr lang="fr-FR" sz="2500" u="sng" dirty="0" err="1"/>
              <a:t>early</a:t>
            </a:r>
            <a:r>
              <a:rPr lang="fr-FR" sz="2500" u="sng" dirty="0"/>
              <a:t> </a:t>
            </a:r>
            <a:r>
              <a:rPr lang="fr-FR" sz="2500" u="sng" dirty="0" err="1"/>
              <a:t>adopters</a:t>
            </a:r>
            <a:r>
              <a:rPr lang="fr-FR" sz="2500" u="sng" dirty="0"/>
              <a:t> : source stratégique de lancement d’une marque/produit pour les entreprises.</a:t>
            </a:r>
            <a:r>
              <a:rPr lang="fr-FR" sz="2500" dirty="0"/>
              <a:t/>
            </a:r>
            <a:br>
              <a:rPr lang="fr-FR" sz="2500" dirty="0"/>
            </a:br>
            <a:endParaRPr lang="fr-FR" sz="2500" dirty="0"/>
          </a:p>
        </p:txBody>
      </p:sp>
      <p:sp>
        <p:nvSpPr>
          <p:cNvPr id="3" name="Espace réservé du contenu 2"/>
          <p:cNvSpPr>
            <a:spLocks noGrp="1"/>
          </p:cNvSpPr>
          <p:nvPr>
            <p:ph idx="1"/>
          </p:nvPr>
        </p:nvSpPr>
        <p:spPr/>
        <p:txBody>
          <a:bodyPr>
            <a:normAutofit fontScale="77500" lnSpcReduction="20000"/>
          </a:bodyPr>
          <a:lstStyle/>
          <a:p>
            <a:pPr algn="just"/>
            <a:r>
              <a:rPr lang="fr-FR" dirty="0"/>
              <a:t>C’est pourquoi cette tribu de trend setters (= </a:t>
            </a:r>
            <a:r>
              <a:rPr lang="fr-FR" dirty="0" err="1"/>
              <a:t>adopters</a:t>
            </a:r>
            <a:r>
              <a:rPr lang="fr-FR" dirty="0"/>
              <a:t> précoces) intéresse de plus en plus les sociétés. Et selon Stéphane </a:t>
            </a:r>
            <a:r>
              <a:rPr lang="fr-FR" dirty="0" err="1"/>
              <a:t>Truchis</a:t>
            </a:r>
            <a:r>
              <a:rPr lang="fr-FR" dirty="0"/>
              <a:t>, le directeur général de l’institut d’études marketing Ipsos : « Toute marque, qu’elle opère dans la mode ou dans les produits d’entretien, qu’elle cible les jeunes branchés ou la ménagère de moins de 50 ans, a intérêt à intégrer les « </a:t>
            </a:r>
            <a:r>
              <a:rPr lang="fr-FR" dirty="0" err="1"/>
              <a:t>early</a:t>
            </a:r>
            <a:r>
              <a:rPr lang="fr-FR" dirty="0"/>
              <a:t> » à sa stratégie ».</a:t>
            </a:r>
          </a:p>
          <a:p>
            <a:pPr marL="0" indent="0" algn="just">
              <a:buNone/>
            </a:pPr>
            <a:endParaRPr lang="fr-FR" dirty="0"/>
          </a:p>
          <a:p>
            <a:pPr algn="just"/>
            <a:r>
              <a:rPr lang="fr-FR" dirty="0"/>
              <a:t>De plus, parce qu’ils  sont exigeants et sont prêts à aller très loin pour obtenir satisfaction, si un problème connu ne suscite pas de réactions auprès d’eux, alors c’est qu’il n’est pas nécessaire d’y remédier en proposant une amélioration.</a:t>
            </a:r>
          </a:p>
          <a:p>
            <a:endParaRPr lang="fr-FR" dirty="0"/>
          </a:p>
        </p:txBody>
      </p:sp>
    </p:spTree>
    <p:extLst>
      <p:ext uri="{BB962C8B-B14F-4D97-AF65-F5344CB8AC3E}">
        <p14:creationId xmlns:p14="http://schemas.microsoft.com/office/powerpoint/2010/main" xmlns="" val="3702082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imon\Dropbox\IAE\Dossiers\Binome Cheikh Gavelle\appl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32240" y="4207334"/>
            <a:ext cx="2267839" cy="252486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re 1"/>
          <p:cNvSpPr>
            <a:spLocks noGrp="1"/>
          </p:cNvSpPr>
          <p:nvPr>
            <p:ph type="title"/>
          </p:nvPr>
        </p:nvSpPr>
        <p:spPr/>
        <p:txBody>
          <a:bodyPr>
            <a:noAutofit/>
          </a:bodyPr>
          <a:lstStyle/>
          <a:p>
            <a:r>
              <a:rPr lang="fr-FR" sz="2700" dirty="0">
                <a:solidFill>
                  <a:prstClr val="black"/>
                </a:solidFill>
              </a:rPr>
              <a:t>B. Importance stratégique</a:t>
            </a:r>
            <a:r>
              <a:rPr lang="fr-FR" sz="2700" u="sng" dirty="0">
                <a:solidFill>
                  <a:prstClr val="black"/>
                </a:solidFill>
              </a:rPr>
              <a:t/>
            </a:r>
            <a:br>
              <a:rPr lang="fr-FR" sz="2700" u="sng" dirty="0">
                <a:solidFill>
                  <a:prstClr val="black"/>
                </a:solidFill>
              </a:rPr>
            </a:br>
            <a:r>
              <a:rPr lang="fr-FR" sz="2700" u="sng" dirty="0">
                <a:solidFill>
                  <a:prstClr val="black"/>
                </a:solidFill>
              </a:rPr>
              <a:t>1. Les </a:t>
            </a:r>
            <a:r>
              <a:rPr lang="fr-FR" sz="2700" u="sng" dirty="0" err="1">
                <a:solidFill>
                  <a:prstClr val="black"/>
                </a:solidFill>
              </a:rPr>
              <a:t>early</a:t>
            </a:r>
            <a:r>
              <a:rPr lang="fr-FR" sz="2700" u="sng" dirty="0">
                <a:solidFill>
                  <a:prstClr val="black"/>
                </a:solidFill>
              </a:rPr>
              <a:t> </a:t>
            </a:r>
            <a:r>
              <a:rPr lang="fr-FR" sz="2700" u="sng" dirty="0" err="1">
                <a:solidFill>
                  <a:prstClr val="black"/>
                </a:solidFill>
              </a:rPr>
              <a:t>adopters</a:t>
            </a:r>
            <a:r>
              <a:rPr lang="fr-FR" sz="2700" u="sng" dirty="0">
                <a:solidFill>
                  <a:prstClr val="black"/>
                </a:solidFill>
              </a:rPr>
              <a:t> : source stratégique de lancement d’une marque/produit pour les entreprises</a:t>
            </a:r>
            <a:r>
              <a:rPr lang="fr-FR" sz="2700" u="sng" dirty="0" smtClean="0">
                <a:solidFill>
                  <a:prstClr val="black"/>
                </a:solidFill>
              </a:rPr>
              <a:t>.</a:t>
            </a:r>
            <a:endParaRPr lang="fr-FR" sz="3000" dirty="0"/>
          </a:p>
        </p:txBody>
      </p:sp>
      <p:sp>
        <p:nvSpPr>
          <p:cNvPr id="3" name="Espace réservé du contenu 2"/>
          <p:cNvSpPr>
            <a:spLocks noGrp="1"/>
          </p:cNvSpPr>
          <p:nvPr>
            <p:ph idx="1"/>
          </p:nvPr>
        </p:nvSpPr>
        <p:spPr/>
        <p:txBody>
          <a:bodyPr>
            <a:normAutofit fontScale="70000" lnSpcReduction="20000"/>
          </a:bodyPr>
          <a:lstStyle/>
          <a:p>
            <a:pPr algn="just"/>
            <a:r>
              <a:rPr lang="fr-FR" dirty="0"/>
              <a:t>Afin de mieux comprendre l’engouement de cette stratégie, il </a:t>
            </a:r>
            <a:r>
              <a:rPr lang="fr-FR" dirty="0" smtClean="0"/>
              <a:t>est judicieux de vous le démontrer à l’aide d’exemples concrets :</a:t>
            </a:r>
          </a:p>
          <a:p>
            <a:pPr algn="just"/>
            <a:endParaRPr lang="fr-FR" dirty="0"/>
          </a:p>
          <a:p>
            <a:pPr algn="just"/>
            <a:r>
              <a:rPr lang="fr-FR" dirty="0"/>
              <a:t>Prenons l’exemple de l’entreprise </a:t>
            </a:r>
            <a:r>
              <a:rPr lang="fr-FR" dirty="0" smtClean="0"/>
              <a:t>Apple avec </a:t>
            </a:r>
            <a:r>
              <a:rPr lang="fr-FR" dirty="0"/>
              <a:t>le lancement de leur premier </a:t>
            </a:r>
            <a:r>
              <a:rPr lang="fr-FR" dirty="0" smtClean="0"/>
              <a:t>iPhone </a:t>
            </a:r>
            <a:r>
              <a:rPr lang="fr-FR" dirty="0"/>
              <a:t>en </a:t>
            </a:r>
            <a:r>
              <a:rPr lang="fr-FR" dirty="0" smtClean="0"/>
              <a:t>2007. Leur stratégie était </a:t>
            </a:r>
            <a:r>
              <a:rPr lang="fr-FR" dirty="0"/>
              <a:t>d’attirer les </a:t>
            </a:r>
            <a:r>
              <a:rPr lang="fr-FR" dirty="0" err="1"/>
              <a:t>early</a:t>
            </a:r>
            <a:r>
              <a:rPr lang="fr-FR" dirty="0"/>
              <a:t> </a:t>
            </a:r>
            <a:r>
              <a:rPr lang="fr-FR" dirty="0" err="1"/>
              <a:t>adopters</a:t>
            </a:r>
            <a:r>
              <a:rPr lang="fr-FR" dirty="0"/>
              <a:t> pendant le lancement de la campagne de communication. C</a:t>
            </a:r>
            <a:r>
              <a:rPr lang="fr-FR" dirty="0" smtClean="0"/>
              <a:t>ela </a:t>
            </a:r>
            <a:r>
              <a:rPr lang="fr-FR" dirty="0"/>
              <a:t>fut </a:t>
            </a:r>
            <a:r>
              <a:rPr lang="fr-FR" dirty="0" smtClean="0"/>
              <a:t>une </a:t>
            </a:r>
            <a:r>
              <a:rPr lang="fr-FR" dirty="0"/>
              <a:t>grande réussite</a:t>
            </a:r>
            <a:r>
              <a:rPr lang="fr-FR" dirty="0" smtClean="0"/>
              <a:t>.</a:t>
            </a:r>
          </a:p>
          <a:p>
            <a:pPr algn="just"/>
            <a:endParaRPr lang="fr-FR" dirty="0"/>
          </a:p>
          <a:p>
            <a:pPr algn="just"/>
            <a:r>
              <a:rPr lang="fr-FR" dirty="0"/>
              <a:t>Les questions qu’Apple s’est posé avant le lancement de sa campagne sont </a:t>
            </a:r>
            <a:r>
              <a:rPr lang="fr-FR" dirty="0" smtClean="0"/>
              <a:t>certainement les </a:t>
            </a:r>
            <a:r>
              <a:rPr lang="fr-FR" dirty="0"/>
              <a:t>suivantes :</a:t>
            </a:r>
          </a:p>
          <a:p>
            <a:pPr lvl="1" algn="just"/>
            <a:r>
              <a:rPr lang="fr-FR" dirty="0"/>
              <a:t>Quelle est la taille du groupe le plus influent ? </a:t>
            </a:r>
          </a:p>
          <a:p>
            <a:pPr lvl="1" algn="just"/>
            <a:r>
              <a:rPr lang="fr-FR" dirty="0"/>
              <a:t>Quels sont ses réseaux ?</a:t>
            </a:r>
          </a:p>
          <a:p>
            <a:pPr lvl="1" algn="just"/>
            <a:r>
              <a:rPr lang="fr-FR" dirty="0"/>
              <a:t>Comment susciter son intérêt ?</a:t>
            </a:r>
          </a:p>
          <a:p>
            <a:pPr algn="just"/>
            <a:endParaRPr lang="fr-FR" dirty="0"/>
          </a:p>
        </p:txBody>
      </p:sp>
    </p:spTree>
    <p:extLst>
      <p:ext uri="{BB962C8B-B14F-4D97-AF65-F5344CB8AC3E}">
        <p14:creationId xmlns:p14="http://schemas.microsoft.com/office/powerpoint/2010/main" xmlns="" val="3750772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700" dirty="0">
                <a:solidFill>
                  <a:prstClr val="black"/>
                </a:solidFill>
              </a:rPr>
              <a:t>B. Importance stratégique</a:t>
            </a:r>
            <a:r>
              <a:rPr lang="fr-FR" sz="2700" u="sng" dirty="0">
                <a:solidFill>
                  <a:prstClr val="black"/>
                </a:solidFill>
              </a:rPr>
              <a:t/>
            </a:r>
            <a:br>
              <a:rPr lang="fr-FR" sz="2700" u="sng" dirty="0">
                <a:solidFill>
                  <a:prstClr val="black"/>
                </a:solidFill>
              </a:rPr>
            </a:br>
            <a:r>
              <a:rPr lang="fr-FR" sz="2700" u="sng" dirty="0">
                <a:solidFill>
                  <a:prstClr val="black"/>
                </a:solidFill>
              </a:rPr>
              <a:t>1. Les </a:t>
            </a:r>
            <a:r>
              <a:rPr lang="fr-FR" sz="2700" u="sng" dirty="0" err="1">
                <a:solidFill>
                  <a:prstClr val="black"/>
                </a:solidFill>
              </a:rPr>
              <a:t>early</a:t>
            </a:r>
            <a:r>
              <a:rPr lang="fr-FR" sz="2700" u="sng" dirty="0">
                <a:solidFill>
                  <a:prstClr val="black"/>
                </a:solidFill>
              </a:rPr>
              <a:t> </a:t>
            </a:r>
            <a:r>
              <a:rPr lang="fr-FR" sz="2700" u="sng" dirty="0" err="1">
                <a:solidFill>
                  <a:prstClr val="black"/>
                </a:solidFill>
              </a:rPr>
              <a:t>adopters</a:t>
            </a:r>
            <a:r>
              <a:rPr lang="fr-FR" sz="2700" u="sng" dirty="0">
                <a:solidFill>
                  <a:prstClr val="black"/>
                </a:solidFill>
              </a:rPr>
              <a:t> : source stratégique de lancement d’une marque/produit pour les entreprises.</a:t>
            </a:r>
            <a:endParaRPr lang="fr-FR" dirty="0"/>
          </a:p>
        </p:txBody>
      </p:sp>
      <p:sp>
        <p:nvSpPr>
          <p:cNvPr id="3" name="Espace réservé du contenu 2"/>
          <p:cNvSpPr>
            <a:spLocks noGrp="1"/>
          </p:cNvSpPr>
          <p:nvPr>
            <p:ph idx="1"/>
          </p:nvPr>
        </p:nvSpPr>
        <p:spPr>
          <a:xfrm>
            <a:off x="107504" y="1600201"/>
            <a:ext cx="8894372" cy="1468760"/>
          </a:xfrm>
        </p:spPr>
        <p:txBody>
          <a:bodyPr>
            <a:normAutofit/>
          </a:bodyPr>
          <a:lstStyle/>
          <a:p>
            <a:pPr algn="just"/>
            <a:r>
              <a:rPr lang="fr-FR" sz="1800" dirty="0"/>
              <a:t>En présentant un </a:t>
            </a:r>
            <a:r>
              <a:rPr lang="fr-FR" sz="1800" dirty="0" err="1"/>
              <a:t>smartphone</a:t>
            </a:r>
            <a:r>
              <a:rPr lang="fr-FR" sz="1800" dirty="0"/>
              <a:t>, avec des innovations </a:t>
            </a:r>
            <a:r>
              <a:rPr lang="fr-FR" sz="1800" dirty="0" smtClean="0"/>
              <a:t>technologiques importantes, </a:t>
            </a:r>
            <a:r>
              <a:rPr lang="fr-FR" sz="1800" dirty="0"/>
              <a:t>Apple s’adressait directement à ce cœur de cible, il fallait que ce </a:t>
            </a:r>
            <a:r>
              <a:rPr lang="fr-FR" sz="1800" dirty="0" err="1"/>
              <a:t>smartphone</a:t>
            </a:r>
            <a:r>
              <a:rPr lang="fr-FR" sz="1800" dirty="0"/>
              <a:t> soit parfait d’un point de vue innovation et </a:t>
            </a:r>
            <a:r>
              <a:rPr lang="fr-FR" sz="1800" dirty="0" smtClean="0"/>
              <a:t>réponde </a:t>
            </a:r>
            <a:r>
              <a:rPr lang="fr-FR" sz="1800" dirty="0"/>
              <a:t>parfaitement aux attentes des </a:t>
            </a:r>
            <a:r>
              <a:rPr lang="fr-FR" sz="1800" dirty="0" err="1"/>
              <a:t>early</a:t>
            </a:r>
            <a:r>
              <a:rPr lang="fr-FR" sz="1800" dirty="0"/>
              <a:t> </a:t>
            </a:r>
            <a:r>
              <a:rPr lang="fr-FR" sz="1800" dirty="0" err="1"/>
              <a:t>adopters</a:t>
            </a:r>
            <a:r>
              <a:rPr lang="fr-FR" sz="1800" dirty="0"/>
              <a:t>. </a:t>
            </a:r>
            <a:endParaRPr lang="fr-FR" sz="1800" dirty="0" smtClean="0"/>
          </a:p>
        </p:txBody>
      </p:sp>
      <p:pic>
        <p:nvPicPr>
          <p:cNvPr id="11266" name="Picture 2" descr="C:\Users\Simon\Dropbox\IAE\Dossiers\Binome Cheikh Gavelle\steve-jobs-iphon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77501" y="2996952"/>
            <a:ext cx="4524375" cy="32956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ZoneTexte 3"/>
          <p:cNvSpPr txBox="1"/>
          <p:nvPr/>
        </p:nvSpPr>
        <p:spPr>
          <a:xfrm>
            <a:off x="94643" y="2626040"/>
            <a:ext cx="4248472" cy="4247317"/>
          </a:xfrm>
          <a:prstGeom prst="rect">
            <a:avLst/>
          </a:prstGeom>
          <a:noFill/>
        </p:spPr>
        <p:txBody>
          <a:bodyPr wrap="square" rtlCol="0">
            <a:spAutoFit/>
          </a:bodyPr>
          <a:lstStyle/>
          <a:p>
            <a:pPr marL="285750" indent="-285750" algn="just">
              <a:buFont typeface="Arial" pitchFamily="34" charset="0"/>
              <a:buChar char="•"/>
            </a:pPr>
            <a:r>
              <a:rPr lang="fr-FR" dirty="0"/>
              <a:t>La qualité du produit, engendre un feedback très positif des </a:t>
            </a:r>
            <a:r>
              <a:rPr lang="fr-FR" dirty="0" err="1"/>
              <a:t>adopteurs</a:t>
            </a:r>
            <a:r>
              <a:rPr lang="fr-FR" dirty="0"/>
              <a:t> précoces. De ce fait la </a:t>
            </a:r>
            <a:r>
              <a:rPr lang="fr-FR" dirty="0" err="1"/>
              <a:t>early</a:t>
            </a:r>
            <a:r>
              <a:rPr lang="fr-FR" dirty="0"/>
              <a:t> </a:t>
            </a:r>
            <a:r>
              <a:rPr lang="fr-FR" dirty="0" err="1"/>
              <a:t>majority</a:t>
            </a:r>
            <a:r>
              <a:rPr lang="fr-FR" dirty="0"/>
              <a:t> s’est emparée de ce produit devenu le </a:t>
            </a:r>
            <a:r>
              <a:rPr lang="fr-FR" dirty="0" err="1"/>
              <a:t>smartphone</a:t>
            </a:r>
            <a:r>
              <a:rPr lang="fr-FR" dirty="0"/>
              <a:t> incontournable pour le grand public. </a:t>
            </a:r>
          </a:p>
          <a:p>
            <a:pPr algn="just"/>
            <a:endParaRPr lang="fr-FR" dirty="0"/>
          </a:p>
          <a:p>
            <a:pPr marL="285750" indent="-285750" algn="just">
              <a:buFont typeface="Arial" pitchFamily="34" charset="0"/>
              <a:buChar char="•"/>
            </a:pPr>
            <a:r>
              <a:rPr lang="fr-FR" dirty="0"/>
              <a:t>Pour exemple : Digital Life </a:t>
            </a:r>
            <a:r>
              <a:rPr lang="fr-FR" dirty="0" err="1"/>
              <a:t>America</a:t>
            </a:r>
            <a:r>
              <a:rPr lang="fr-FR" dirty="0"/>
              <a:t> fait état d'une enquête en ligne menée par Solutions </a:t>
            </a:r>
            <a:r>
              <a:rPr lang="fr-FR" dirty="0" err="1"/>
              <a:t>Research</a:t>
            </a:r>
            <a:r>
              <a:rPr lang="fr-FR" dirty="0"/>
              <a:t> Group (mai 2007), sur les 1230 consommateurs américains. Le profil ci-dessous décrit ceux qui déclarent être «certainement» intéressés par l'achat </a:t>
            </a:r>
            <a:r>
              <a:rPr lang="fr-FR" dirty="0" err="1"/>
              <a:t>iphone</a:t>
            </a:r>
            <a:r>
              <a:rPr lang="fr-FR" dirty="0"/>
              <a:t> à 499 $. </a:t>
            </a:r>
          </a:p>
          <a:p>
            <a:endParaRPr lang="fr-FR" dirty="0"/>
          </a:p>
        </p:txBody>
      </p:sp>
    </p:spTree>
    <p:extLst>
      <p:ext uri="{BB962C8B-B14F-4D97-AF65-F5344CB8AC3E}">
        <p14:creationId xmlns:p14="http://schemas.microsoft.com/office/powerpoint/2010/main" xmlns="" val="4181770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700" dirty="0">
                <a:solidFill>
                  <a:prstClr val="black"/>
                </a:solidFill>
              </a:rPr>
              <a:t>B. Importance stratégique</a:t>
            </a:r>
            <a:r>
              <a:rPr lang="fr-FR" sz="2700" u="sng" dirty="0">
                <a:solidFill>
                  <a:prstClr val="black"/>
                </a:solidFill>
              </a:rPr>
              <a:t/>
            </a:r>
            <a:br>
              <a:rPr lang="fr-FR" sz="2700" u="sng" dirty="0">
                <a:solidFill>
                  <a:prstClr val="black"/>
                </a:solidFill>
              </a:rPr>
            </a:br>
            <a:r>
              <a:rPr lang="fr-FR" sz="2700" u="sng" dirty="0">
                <a:solidFill>
                  <a:prstClr val="black"/>
                </a:solidFill>
              </a:rPr>
              <a:t>1. Les </a:t>
            </a:r>
            <a:r>
              <a:rPr lang="fr-FR" sz="2700" u="sng" dirty="0" err="1">
                <a:solidFill>
                  <a:prstClr val="black"/>
                </a:solidFill>
              </a:rPr>
              <a:t>early</a:t>
            </a:r>
            <a:r>
              <a:rPr lang="fr-FR" sz="2700" u="sng" dirty="0">
                <a:solidFill>
                  <a:prstClr val="black"/>
                </a:solidFill>
              </a:rPr>
              <a:t> </a:t>
            </a:r>
            <a:r>
              <a:rPr lang="fr-FR" sz="2700" u="sng" dirty="0" err="1">
                <a:solidFill>
                  <a:prstClr val="black"/>
                </a:solidFill>
              </a:rPr>
              <a:t>adopters</a:t>
            </a:r>
            <a:r>
              <a:rPr lang="fr-FR" sz="2700" u="sng" dirty="0">
                <a:solidFill>
                  <a:prstClr val="black"/>
                </a:solidFill>
              </a:rPr>
              <a:t> : source stratégique de lancement d’une marque/produit pour les entreprises.</a:t>
            </a:r>
            <a:r>
              <a:rPr lang="fr-FR" sz="2900" dirty="0">
                <a:solidFill>
                  <a:prstClr val="black"/>
                </a:solidFill>
              </a:rPr>
              <a:t/>
            </a:r>
            <a:br>
              <a:rPr lang="fr-FR" sz="2900" dirty="0">
                <a:solidFill>
                  <a:prstClr val="black"/>
                </a:solidFill>
              </a:rPr>
            </a:br>
            <a:endParaRPr lang="fr-FR" dirty="0"/>
          </a:p>
        </p:txBody>
      </p:sp>
      <p:sp>
        <p:nvSpPr>
          <p:cNvPr id="3" name="Espace réservé du contenu 2"/>
          <p:cNvSpPr>
            <a:spLocks noGrp="1"/>
          </p:cNvSpPr>
          <p:nvPr>
            <p:ph idx="1"/>
          </p:nvPr>
        </p:nvSpPr>
        <p:spPr>
          <a:xfrm>
            <a:off x="467543" y="5545932"/>
            <a:ext cx="4355367" cy="736003"/>
          </a:xfrm>
        </p:spPr>
        <p:txBody>
          <a:bodyPr>
            <a:normAutofit lnSpcReduction="10000"/>
          </a:bodyPr>
          <a:lstStyle/>
          <a:p>
            <a:pPr marL="0" indent="0" algn="ctr">
              <a:buNone/>
            </a:pPr>
            <a:r>
              <a:rPr lang="fr-FR" sz="1500" dirty="0"/>
              <a:t>profil </a:t>
            </a:r>
            <a:r>
              <a:rPr lang="fr-FR" sz="1500" dirty="0" smtClean="0"/>
              <a:t>des personnes déclarant </a:t>
            </a:r>
            <a:r>
              <a:rPr lang="fr-FR" sz="1500" dirty="0"/>
              <a:t>être «certainement» </a:t>
            </a:r>
            <a:r>
              <a:rPr lang="fr-FR" sz="1500" dirty="0" smtClean="0"/>
              <a:t>intéressées </a:t>
            </a:r>
            <a:r>
              <a:rPr lang="fr-FR" sz="1500" dirty="0"/>
              <a:t>par l'achat </a:t>
            </a:r>
            <a:r>
              <a:rPr lang="fr-FR" sz="1500" dirty="0" smtClean="0"/>
              <a:t>iPhone </a:t>
            </a:r>
            <a:r>
              <a:rPr lang="fr-FR" sz="1500" dirty="0"/>
              <a:t>à 499 </a:t>
            </a:r>
            <a:r>
              <a:rPr lang="fr-FR" sz="1500" dirty="0" smtClean="0"/>
              <a:t>$, selon Digital Life </a:t>
            </a:r>
            <a:r>
              <a:rPr lang="fr-FR" sz="1500" dirty="0" err="1" smtClean="0"/>
              <a:t>America</a:t>
            </a:r>
            <a:endParaRPr lang="fr-FR" sz="15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268759"/>
            <a:ext cx="4355367" cy="4277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ZoneTexte 4"/>
          <p:cNvSpPr txBox="1"/>
          <p:nvPr/>
        </p:nvSpPr>
        <p:spPr>
          <a:xfrm>
            <a:off x="5004048" y="1268759"/>
            <a:ext cx="3672408" cy="5632311"/>
          </a:xfrm>
          <a:prstGeom prst="rect">
            <a:avLst/>
          </a:prstGeom>
          <a:noFill/>
        </p:spPr>
        <p:txBody>
          <a:bodyPr wrap="square" rtlCol="0">
            <a:spAutoFit/>
          </a:bodyPr>
          <a:lstStyle/>
          <a:p>
            <a:pPr marL="285750" indent="-285750" algn="just">
              <a:buFont typeface="Arial" pitchFamily="34" charset="0"/>
              <a:buChar char="•"/>
            </a:pPr>
            <a:r>
              <a:rPr lang="fr-FR" dirty="0"/>
              <a:t>Ce schéma nous montre le profil type des </a:t>
            </a:r>
            <a:r>
              <a:rPr lang="fr-FR" dirty="0" err="1"/>
              <a:t>early</a:t>
            </a:r>
            <a:r>
              <a:rPr lang="fr-FR" dirty="0"/>
              <a:t> </a:t>
            </a:r>
            <a:r>
              <a:rPr lang="fr-FR" dirty="0" err="1" smtClean="0"/>
              <a:t>adopters</a:t>
            </a:r>
            <a:r>
              <a:rPr lang="fr-FR" dirty="0" smtClean="0"/>
              <a:t> </a:t>
            </a:r>
            <a:r>
              <a:rPr lang="fr-FR" dirty="0"/>
              <a:t>en Californie et à New </a:t>
            </a:r>
            <a:r>
              <a:rPr lang="fr-FR" dirty="0" smtClean="0"/>
              <a:t>York :</a:t>
            </a:r>
          </a:p>
          <a:p>
            <a:pPr marL="742950" lvl="1" indent="-285750" algn="just">
              <a:buFont typeface="Arial" pitchFamily="34" charset="0"/>
              <a:buChar char="•"/>
            </a:pPr>
            <a:r>
              <a:rPr lang="fr-FR" dirty="0" smtClean="0"/>
              <a:t>Ils sont en moyenne âgés de 31 ans et sont pour la majorité issus d’un cursus universitaire. </a:t>
            </a:r>
          </a:p>
          <a:p>
            <a:pPr marL="742950" lvl="1" indent="-285750" algn="just">
              <a:buFont typeface="Arial" pitchFamily="34" charset="0"/>
              <a:buChar char="•"/>
            </a:pPr>
            <a:r>
              <a:rPr lang="fr-FR" dirty="0" smtClean="0"/>
              <a:t>72% d’entre eux sont des hommes et leur revenu annuel moyen s’élève à 75 600$</a:t>
            </a:r>
          </a:p>
          <a:p>
            <a:pPr marL="742950" lvl="1" indent="-285750" algn="just">
              <a:buFont typeface="Arial" pitchFamily="34" charset="0"/>
              <a:buChar char="•"/>
            </a:pPr>
            <a:r>
              <a:rPr lang="fr-FR" dirty="0" smtClean="0"/>
              <a:t>48% d’entre eux disposent déjà d’un iPod ce  montre penser qu’ils sont effectivement  fortement intéressés par les nouvelles technologies</a:t>
            </a:r>
          </a:p>
          <a:p>
            <a:pPr marL="285750" indent="-285750" algn="just">
              <a:buFont typeface="Arial" pitchFamily="34" charset="0"/>
              <a:buChar char="•"/>
            </a:pPr>
            <a:r>
              <a:rPr lang="fr-FR" dirty="0"/>
              <a:t>C</a:t>
            </a:r>
            <a:r>
              <a:rPr lang="fr-FR" dirty="0" smtClean="0"/>
              <a:t>e </a:t>
            </a:r>
            <a:r>
              <a:rPr lang="fr-FR" dirty="0"/>
              <a:t>sont eux qui ont réussit à rendre l’iPhone tendance.</a:t>
            </a:r>
          </a:p>
          <a:p>
            <a:endParaRPr lang="fr-FR" dirty="0"/>
          </a:p>
        </p:txBody>
      </p:sp>
    </p:spTree>
    <p:extLst>
      <p:ext uri="{BB962C8B-B14F-4D97-AF65-F5344CB8AC3E}">
        <p14:creationId xmlns:p14="http://schemas.microsoft.com/office/powerpoint/2010/main" xmlns="" val="1917962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700" dirty="0">
                <a:solidFill>
                  <a:prstClr val="black"/>
                </a:solidFill>
              </a:rPr>
              <a:t>B. Importance stratégique</a:t>
            </a:r>
            <a:r>
              <a:rPr lang="fr-FR" sz="2700" u="sng" dirty="0">
                <a:solidFill>
                  <a:prstClr val="black"/>
                </a:solidFill>
              </a:rPr>
              <a:t/>
            </a:r>
            <a:br>
              <a:rPr lang="fr-FR" sz="2700" u="sng" dirty="0">
                <a:solidFill>
                  <a:prstClr val="black"/>
                </a:solidFill>
              </a:rPr>
            </a:br>
            <a:r>
              <a:rPr lang="fr-FR" sz="2700" u="sng" dirty="0" smtClean="0">
                <a:solidFill>
                  <a:prstClr val="black"/>
                </a:solidFill>
              </a:rPr>
              <a:t>2. </a:t>
            </a:r>
            <a:r>
              <a:rPr lang="fr-FR" sz="2700" u="sng" dirty="0">
                <a:solidFill>
                  <a:prstClr val="black"/>
                </a:solidFill>
              </a:rPr>
              <a:t>Les </a:t>
            </a:r>
            <a:r>
              <a:rPr lang="fr-FR" sz="2700" u="sng" dirty="0" err="1">
                <a:solidFill>
                  <a:prstClr val="black"/>
                </a:solidFill>
              </a:rPr>
              <a:t>early</a:t>
            </a:r>
            <a:r>
              <a:rPr lang="fr-FR" sz="2700" u="sng" dirty="0">
                <a:solidFill>
                  <a:prstClr val="black"/>
                </a:solidFill>
              </a:rPr>
              <a:t> </a:t>
            </a:r>
            <a:r>
              <a:rPr lang="fr-FR" sz="2700" u="sng" dirty="0" err="1">
                <a:solidFill>
                  <a:prstClr val="black"/>
                </a:solidFill>
              </a:rPr>
              <a:t>adopters</a:t>
            </a:r>
            <a:r>
              <a:rPr lang="fr-FR" sz="2700" u="sng" dirty="0">
                <a:solidFill>
                  <a:prstClr val="black"/>
                </a:solidFill>
              </a:rPr>
              <a:t> </a:t>
            </a:r>
            <a:r>
              <a:rPr lang="fr-FR" sz="2700" u="sng" dirty="0" smtClean="0">
                <a:solidFill>
                  <a:prstClr val="black"/>
                </a:solidFill>
              </a:rPr>
              <a:t>: les limites de leur ciblage par les entreprises.</a:t>
            </a:r>
            <a:endParaRPr lang="fr-FR" dirty="0"/>
          </a:p>
        </p:txBody>
      </p:sp>
      <p:sp>
        <p:nvSpPr>
          <p:cNvPr id="3" name="Espace réservé du contenu 2"/>
          <p:cNvSpPr>
            <a:spLocks noGrp="1"/>
          </p:cNvSpPr>
          <p:nvPr>
            <p:ph idx="1"/>
          </p:nvPr>
        </p:nvSpPr>
        <p:spPr>
          <a:xfrm>
            <a:off x="251520" y="1628801"/>
            <a:ext cx="8424936" cy="2160240"/>
          </a:xfrm>
        </p:spPr>
        <p:txBody>
          <a:bodyPr>
            <a:noAutofit/>
          </a:bodyPr>
          <a:lstStyle/>
          <a:p>
            <a:pPr algn="just"/>
            <a:r>
              <a:rPr lang="fr-FR" sz="2000" dirty="0" smtClean="0"/>
              <a:t>Cibler les </a:t>
            </a:r>
            <a:r>
              <a:rPr lang="fr-FR" sz="2000" dirty="0" err="1" smtClean="0"/>
              <a:t>early</a:t>
            </a:r>
            <a:r>
              <a:rPr lang="fr-FR" sz="2000" dirty="0" smtClean="0"/>
              <a:t> </a:t>
            </a:r>
            <a:r>
              <a:rPr lang="fr-FR" sz="2000" dirty="0" err="1" smtClean="0"/>
              <a:t>adopters</a:t>
            </a:r>
            <a:r>
              <a:rPr lang="fr-FR" sz="2000" dirty="0" smtClean="0"/>
              <a:t> représente une opportunité pour les entreprises lors du lancement de leurs produits. Cependant, cette opportunité présente certaines limites. </a:t>
            </a:r>
          </a:p>
          <a:p>
            <a:pPr algn="just"/>
            <a:endParaRPr lang="fr-FR" sz="2000" dirty="0" smtClean="0"/>
          </a:p>
          <a:p>
            <a:pPr algn="just"/>
            <a:r>
              <a:rPr lang="fr-FR" sz="2000" dirty="0" smtClean="0"/>
              <a:t>D’abord, ils peuvent pour différentes raisons représenter </a:t>
            </a:r>
            <a:r>
              <a:rPr lang="fr-FR" sz="2000" dirty="0"/>
              <a:t>un danger pour </a:t>
            </a:r>
            <a:r>
              <a:rPr lang="fr-FR" sz="2000" dirty="0" smtClean="0"/>
              <a:t>l’entreprise :</a:t>
            </a:r>
            <a:endParaRPr lang="fr-FR" sz="2000" dirty="0"/>
          </a:p>
          <a:p>
            <a:pPr lvl="3" algn="just"/>
            <a:endParaRPr lang="fr-FR" sz="800" dirty="0"/>
          </a:p>
          <a:p>
            <a:pPr lvl="0" algn="just"/>
            <a:endParaRPr lang="fr-FR" sz="2000" dirty="0" smtClean="0"/>
          </a:p>
          <a:p>
            <a:pPr lvl="1" algn="just">
              <a:buNone/>
            </a:pPr>
            <a:endParaRPr lang="fr-FR" sz="1600" dirty="0"/>
          </a:p>
          <a:p>
            <a:pPr marL="0" lvl="0" indent="0" algn="just">
              <a:buNone/>
            </a:pPr>
            <a:endParaRPr lang="fr-FR" sz="2000" dirty="0" smtClean="0"/>
          </a:p>
          <a:p>
            <a:pPr marL="0" lvl="0" indent="0" algn="just">
              <a:buNone/>
            </a:pPr>
            <a:endParaRPr lang="fr-FR" sz="2000" dirty="0" smtClean="0"/>
          </a:p>
        </p:txBody>
      </p:sp>
      <p:pic>
        <p:nvPicPr>
          <p:cNvPr id="4" name="Image 3" descr="Feedback buttons-resized-600.jpg.png"/>
          <p:cNvPicPr>
            <a:picLocks noChangeAspect="1"/>
          </p:cNvPicPr>
          <p:nvPr/>
        </p:nvPicPr>
        <p:blipFill>
          <a:blip r:embed="rId2" cstate="print"/>
          <a:stretch>
            <a:fillRect/>
          </a:stretch>
        </p:blipFill>
        <p:spPr>
          <a:xfrm>
            <a:off x="4788024" y="3717032"/>
            <a:ext cx="3929030" cy="2946772"/>
          </a:xfrm>
          <a:prstGeom prst="rect">
            <a:avLst/>
          </a:prstGeom>
        </p:spPr>
      </p:pic>
      <p:sp>
        <p:nvSpPr>
          <p:cNvPr id="5" name="ZoneTexte 4"/>
          <p:cNvSpPr txBox="1"/>
          <p:nvPr/>
        </p:nvSpPr>
        <p:spPr>
          <a:xfrm>
            <a:off x="539552" y="3933056"/>
            <a:ext cx="4104456" cy="2585323"/>
          </a:xfrm>
          <a:prstGeom prst="rect">
            <a:avLst/>
          </a:prstGeom>
          <a:noFill/>
        </p:spPr>
        <p:txBody>
          <a:bodyPr wrap="square" rtlCol="0">
            <a:spAutoFit/>
          </a:bodyPr>
          <a:lstStyle/>
          <a:p>
            <a:pPr marL="0" lvl="1"/>
            <a:r>
              <a:rPr lang="fr-FR" dirty="0" smtClean="0"/>
              <a:t>- Leurs feedbacks ne sont  pas forcément représentatifs de l’opinion publique générale. Effectivement, ils sont « </a:t>
            </a:r>
            <a:r>
              <a:rPr lang="fr-FR" dirty="0" err="1" smtClean="0"/>
              <a:t>featurephiles</a:t>
            </a:r>
            <a:r>
              <a:rPr lang="fr-FR" dirty="0" smtClean="0"/>
              <a:t> », c’est-à-dire qu’ils cherchent l’intégration d’un maximum de fonctionnalités dans le même produit et sont très exigeants sur ce point, là où la majorité ne l’est pas forcément. </a:t>
            </a:r>
          </a:p>
          <a:p>
            <a:endParaRPr lang="fr-FR" dirty="0"/>
          </a:p>
        </p:txBody>
      </p:sp>
    </p:spTree>
    <p:extLst>
      <p:ext uri="{BB962C8B-B14F-4D97-AF65-F5344CB8AC3E}">
        <p14:creationId xmlns:p14="http://schemas.microsoft.com/office/powerpoint/2010/main" xmlns="" val="843123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a:t>
            </a:r>
            <a:endParaRPr lang="fr-FR" dirty="0"/>
          </a:p>
        </p:txBody>
      </p:sp>
      <p:sp>
        <p:nvSpPr>
          <p:cNvPr id="3" name="Espace réservé du contenu 2"/>
          <p:cNvSpPr>
            <a:spLocks noGrp="1"/>
          </p:cNvSpPr>
          <p:nvPr>
            <p:ph idx="1"/>
          </p:nvPr>
        </p:nvSpPr>
        <p:spPr>
          <a:xfrm>
            <a:off x="467544" y="1628800"/>
            <a:ext cx="8229600" cy="4525963"/>
          </a:xfrm>
        </p:spPr>
        <p:txBody>
          <a:bodyPr>
            <a:normAutofit fontScale="70000" lnSpcReduction="20000"/>
          </a:bodyPr>
          <a:lstStyle/>
          <a:p>
            <a:pPr marL="0" lvl="0" indent="0">
              <a:buNone/>
            </a:pPr>
            <a:r>
              <a:rPr lang="fr-FR" dirty="0" smtClean="0"/>
              <a:t>I. Présentation </a:t>
            </a:r>
            <a:r>
              <a:rPr lang="fr-FR" dirty="0"/>
              <a:t>de la thématique </a:t>
            </a:r>
            <a:r>
              <a:rPr lang="fr-FR" dirty="0" err="1" smtClean="0"/>
              <a:t>Early</a:t>
            </a:r>
            <a:r>
              <a:rPr lang="fr-FR" dirty="0" smtClean="0"/>
              <a:t> </a:t>
            </a:r>
            <a:r>
              <a:rPr lang="fr-FR" dirty="0" err="1"/>
              <a:t>adopters</a:t>
            </a:r>
            <a:r>
              <a:rPr lang="fr-FR" dirty="0"/>
              <a:t> </a:t>
            </a:r>
            <a:r>
              <a:rPr lang="fr-FR" dirty="0" smtClean="0"/>
              <a:t>et Innovateurs </a:t>
            </a:r>
            <a:r>
              <a:rPr lang="fr-FR" dirty="0"/>
              <a:t>précoces </a:t>
            </a:r>
          </a:p>
          <a:p>
            <a:pPr marL="914400" lvl="1" indent="-514350">
              <a:buAutoNum type="alphaUcPeriod"/>
            </a:pPr>
            <a:r>
              <a:rPr lang="fr-FR" dirty="0" smtClean="0"/>
              <a:t>Définition </a:t>
            </a:r>
          </a:p>
          <a:p>
            <a:pPr marL="914400" lvl="1" indent="-514350">
              <a:buAutoNum type="alphaUcPeriod"/>
            </a:pPr>
            <a:r>
              <a:rPr lang="fr-FR" dirty="0" smtClean="0"/>
              <a:t>La courbe d’adoption de l’innovation</a:t>
            </a:r>
          </a:p>
          <a:p>
            <a:pPr marL="0" indent="0">
              <a:buNone/>
            </a:pPr>
            <a:endParaRPr lang="fr-FR" dirty="0" smtClean="0"/>
          </a:p>
          <a:p>
            <a:pPr marL="0" indent="0">
              <a:buNone/>
            </a:pPr>
            <a:r>
              <a:rPr lang="fr-FR" dirty="0" smtClean="0"/>
              <a:t>II</a:t>
            </a:r>
            <a:r>
              <a:rPr lang="fr-FR" dirty="0"/>
              <a:t>.  Analyse de la thématique </a:t>
            </a:r>
          </a:p>
          <a:p>
            <a:pPr marL="914400" lvl="1" indent="-514350">
              <a:buAutoNum type="alphaUcPeriod"/>
            </a:pPr>
            <a:r>
              <a:rPr lang="fr-FR" dirty="0"/>
              <a:t>C</a:t>
            </a:r>
            <a:r>
              <a:rPr lang="fr-FR" dirty="0" smtClean="0"/>
              <a:t>omportements</a:t>
            </a:r>
            <a:r>
              <a:rPr lang="fr-FR" dirty="0"/>
              <a:t>, </a:t>
            </a:r>
            <a:r>
              <a:rPr lang="fr-FR" dirty="0" smtClean="0"/>
              <a:t>Accessibilité</a:t>
            </a:r>
          </a:p>
          <a:p>
            <a:pPr marL="914400" lvl="1" indent="-514350">
              <a:buAutoNum type="alphaUcPeriod"/>
            </a:pPr>
            <a:r>
              <a:rPr lang="fr-FR" dirty="0" smtClean="0"/>
              <a:t>Importance </a:t>
            </a:r>
            <a:r>
              <a:rPr lang="fr-FR" dirty="0"/>
              <a:t>stratégique, </a:t>
            </a:r>
            <a:r>
              <a:rPr lang="fr-FR" dirty="0" smtClean="0"/>
              <a:t>Intérêt</a:t>
            </a:r>
            <a:endParaRPr lang="fr-FR" dirty="0"/>
          </a:p>
          <a:p>
            <a:pPr marL="914400" lvl="1" indent="-514350">
              <a:buAutoNum type="alphaUcPeriod"/>
            </a:pPr>
            <a:r>
              <a:rPr lang="fr-FR" dirty="0" smtClean="0"/>
              <a:t>Sites </a:t>
            </a:r>
            <a:r>
              <a:rPr lang="fr-FR" dirty="0"/>
              <a:t>web, médias dédiés &amp; </a:t>
            </a:r>
            <a:r>
              <a:rPr lang="fr-FR" dirty="0" smtClean="0"/>
              <a:t>fréquentation </a:t>
            </a:r>
            <a:r>
              <a:rPr lang="fr-FR" dirty="0"/>
              <a:t>de sources de communication /distribution </a:t>
            </a:r>
            <a:endParaRPr lang="fr-FR" dirty="0" smtClean="0"/>
          </a:p>
          <a:p>
            <a:pPr marL="914400" lvl="1" indent="-514350">
              <a:buAutoNum type="alphaUcPeriod"/>
            </a:pPr>
            <a:r>
              <a:rPr lang="fr-FR" dirty="0" smtClean="0"/>
              <a:t>Les stars </a:t>
            </a:r>
            <a:r>
              <a:rPr lang="fr-FR" dirty="0" err="1" smtClean="0"/>
              <a:t>influencers</a:t>
            </a:r>
            <a:r>
              <a:rPr lang="fr-FR" dirty="0" smtClean="0"/>
              <a:t>/</a:t>
            </a:r>
            <a:r>
              <a:rPr lang="fr-FR" dirty="0" err="1" smtClean="0"/>
              <a:t>early</a:t>
            </a:r>
            <a:r>
              <a:rPr lang="fr-FR" dirty="0" smtClean="0"/>
              <a:t> adopter</a:t>
            </a:r>
            <a:endParaRPr lang="fr-FR" dirty="0"/>
          </a:p>
          <a:p>
            <a:pPr marL="0" indent="0">
              <a:buNone/>
            </a:pPr>
            <a:endParaRPr lang="fr-FR" dirty="0" smtClean="0"/>
          </a:p>
          <a:p>
            <a:pPr marL="0" indent="0">
              <a:buNone/>
            </a:pPr>
            <a:r>
              <a:rPr lang="fr-FR" dirty="0" smtClean="0"/>
              <a:t>III</a:t>
            </a:r>
            <a:r>
              <a:rPr lang="fr-FR" dirty="0"/>
              <a:t>.  bibliographie ( web, et académique), point réglementaire, questionnements </a:t>
            </a:r>
            <a:r>
              <a:rPr lang="fr-FR" dirty="0" err="1"/>
              <a:t>etc</a:t>
            </a:r>
            <a:endParaRPr lang="fr-FR" dirty="0"/>
          </a:p>
        </p:txBody>
      </p:sp>
    </p:spTree>
    <p:extLst>
      <p:ext uri="{BB962C8B-B14F-4D97-AF65-F5344CB8AC3E}">
        <p14:creationId xmlns:p14="http://schemas.microsoft.com/office/powerpoint/2010/main" xmlns="" val="26067853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Simon\Dropbox\IAE\Dossiers\Binome Cheikh Gavelle\feedbac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81197" y="2924944"/>
            <a:ext cx="3230558" cy="390897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re 1"/>
          <p:cNvSpPr>
            <a:spLocks noGrp="1"/>
          </p:cNvSpPr>
          <p:nvPr>
            <p:ph type="title"/>
          </p:nvPr>
        </p:nvSpPr>
        <p:spPr/>
        <p:txBody>
          <a:bodyPr>
            <a:normAutofit fontScale="90000"/>
          </a:bodyPr>
          <a:lstStyle/>
          <a:p>
            <a:r>
              <a:rPr lang="fr-FR" sz="2400" dirty="0">
                <a:solidFill>
                  <a:prstClr val="black"/>
                </a:solidFill>
              </a:rPr>
              <a:t>B. Importance stratégique</a:t>
            </a:r>
            <a:r>
              <a:rPr lang="fr-FR" sz="2400" u="sng" dirty="0">
                <a:solidFill>
                  <a:prstClr val="black"/>
                </a:solidFill>
              </a:rPr>
              <a:t/>
            </a:r>
            <a:br>
              <a:rPr lang="fr-FR" sz="2400" u="sng" dirty="0">
                <a:solidFill>
                  <a:prstClr val="black"/>
                </a:solidFill>
              </a:rPr>
            </a:br>
            <a:r>
              <a:rPr lang="fr-FR" sz="2400" u="sng" dirty="0">
                <a:solidFill>
                  <a:prstClr val="black"/>
                </a:solidFill>
              </a:rPr>
              <a:t>2. Les </a:t>
            </a:r>
            <a:r>
              <a:rPr lang="fr-FR" sz="2400" u="sng" dirty="0" err="1">
                <a:solidFill>
                  <a:prstClr val="black"/>
                </a:solidFill>
              </a:rPr>
              <a:t>early</a:t>
            </a:r>
            <a:r>
              <a:rPr lang="fr-FR" sz="2400" u="sng" dirty="0">
                <a:solidFill>
                  <a:prstClr val="black"/>
                </a:solidFill>
              </a:rPr>
              <a:t> </a:t>
            </a:r>
            <a:r>
              <a:rPr lang="fr-FR" sz="2400" u="sng" dirty="0" err="1">
                <a:solidFill>
                  <a:prstClr val="black"/>
                </a:solidFill>
              </a:rPr>
              <a:t>adopters</a:t>
            </a:r>
            <a:r>
              <a:rPr lang="fr-FR" sz="2400" u="sng" dirty="0">
                <a:solidFill>
                  <a:prstClr val="black"/>
                </a:solidFill>
              </a:rPr>
              <a:t> : les limites de leur ciblage par les entreprises.</a:t>
            </a:r>
            <a:endParaRPr lang="fr-FR" dirty="0"/>
          </a:p>
        </p:txBody>
      </p:sp>
      <p:sp>
        <p:nvSpPr>
          <p:cNvPr id="3" name="Espace réservé du contenu 2"/>
          <p:cNvSpPr>
            <a:spLocks noGrp="1"/>
          </p:cNvSpPr>
          <p:nvPr>
            <p:ph idx="1"/>
          </p:nvPr>
        </p:nvSpPr>
        <p:spPr>
          <a:xfrm>
            <a:off x="261648" y="1586929"/>
            <a:ext cx="8229600" cy="4525963"/>
          </a:xfrm>
        </p:spPr>
        <p:txBody>
          <a:bodyPr>
            <a:normAutofit/>
          </a:bodyPr>
          <a:lstStyle/>
          <a:p>
            <a:pPr lvl="0" algn="just"/>
            <a:endParaRPr lang="fr-FR" dirty="0" smtClean="0"/>
          </a:p>
          <a:p>
            <a:pPr lvl="0" algn="just"/>
            <a:endParaRPr lang="fr-FR" dirty="0"/>
          </a:p>
          <a:p>
            <a:pPr marL="0" indent="0" algn="just">
              <a:buNone/>
            </a:pPr>
            <a:r>
              <a:rPr lang="fr-FR" dirty="0"/>
              <a:t> </a:t>
            </a:r>
          </a:p>
          <a:p>
            <a:pPr algn="just"/>
            <a:endParaRPr lang="fr-FR" dirty="0"/>
          </a:p>
          <a:p>
            <a:pPr algn="just"/>
            <a:endParaRPr lang="fr-FR" dirty="0"/>
          </a:p>
        </p:txBody>
      </p:sp>
      <p:sp>
        <p:nvSpPr>
          <p:cNvPr id="5" name="ZoneTexte 4"/>
          <p:cNvSpPr txBox="1"/>
          <p:nvPr/>
        </p:nvSpPr>
        <p:spPr>
          <a:xfrm>
            <a:off x="251520" y="1586929"/>
            <a:ext cx="7920880" cy="1261884"/>
          </a:xfrm>
          <a:prstGeom prst="rect">
            <a:avLst/>
          </a:prstGeom>
          <a:noFill/>
        </p:spPr>
        <p:txBody>
          <a:bodyPr wrap="square" rtlCol="0">
            <a:spAutoFit/>
          </a:bodyPr>
          <a:lstStyle/>
          <a:p>
            <a:pPr marL="742950" lvl="1" indent="-285750" algn="just">
              <a:spcBef>
                <a:spcPct val="20000"/>
              </a:spcBef>
              <a:buFont typeface="Arial" pitchFamily="34" charset="0"/>
              <a:buChar char="–"/>
            </a:pPr>
            <a:r>
              <a:rPr lang="fr-FR" sz="1900" dirty="0" smtClean="0"/>
              <a:t>Ce </a:t>
            </a:r>
            <a:r>
              <a:rPr lang="fr-FR" sz="1900" dirty="0"/>
              <a:t>sont des personnes expérimentées dans ce domaine et sont par nature « bricoleurs ». Ils ne recherchent pas la simplicité mais plutôt l’ouverture et les possibilités, à l’inverse de la majorité des utilisateurs </a:t>
            </a:r>
            <a:r>
              <a:rPr lang="fr-FR" sz="1900" dirty="0" err="1"/>
              <a:t>mainstream</a:t>
            </a:r>
            <a:r>
              <a:rPr lang="fr-FR" sz="1900" dirty="0" smtClean="0"/>
              <a:t>.</a:t>
            </a:r>
            <a:endParaRPr lang="fr-FR" sz="1900" dirty="0"/>
          </a:p>
        </p:txBody>
      </p:sp>
      <p:sp>
        <p:nvSpPr>
          <p:cNvPr id="4" name="ZoneTexte 3"/>
          <p:cNvSpPr txBox="1"/>
          <p:nvPr/>
        </p:nvSpPr>
        <p:spPr>
          <a:xfrm>
            <a:off x="179512" y="3080821"/>
            <a:ext cx="5616624" cy="3702552"/>
          </a:xfrm>
          <a:prstGeom prst="rect">
            <a:avLst/>
          </a:prstGeom>
          <a:noFill/>
        </p:spPr>
        <p:txBody>
          <a:bodyPr wrap="square" rtlCol="0">
            <a:spAutoFit/>
          </a:bodyPr>
          <a:lstStyle/>
          <a:p>
            <a:pPr marL="742950" lvl="1" indent="-285750" algn="just">
              <a:spcBef>
                <a:spcPct val="20000"/>
              </a:spcBef>
              <a:buFont typeface="Arial" pitchFamily="34" charset="0"/>
              <a:buChar char="–"/>
            </a:pPr>
            <a:r>
              <a:rPr lang="fr-FR" sz="1900" dirty="0"/>
              <a:t>Il faut donc passer beaucoup de temps à analyser leurs feedback pour comprendre ce qui est effectivement à corriger ou ajouter et ce qui ne l’est </a:t>
            </a:r>
            <a:r>
              <a:rPr lang="fr-FR" sz="1900" dirty="0" smtClean="0"/>
              <a:t>pas.</a:t>
            </a:r>
            <a:endParaRPr lang="fr-FR" sz="1900" dirty="0"/>
          </a:p>
          <a:p>
            <a:pPr marL="742950" lvl="1" indent="-285750" algn="just">
              <a:spcBef>
                <a:spcPct val="20000"/>
              </a:spcBef>
              <a:buFont typeface="Arial" pitchFamily="34" charset="0"/>
              <a:buChar char="–"/>
            </a:pPr>
            <a:endParaRPr lang="fr-FR" sz="1900" dirty="0"/>
          </a:p>
          <a:p>
            <a:pPr marL="742950" lvl="1" indent="-285750" algn="just">
              <a:spcBef>
                <a:spcPct val="20000"/>
              </a:spcBef>
              <a:buFont typeface="Arial" pitchFamily="34" charset="0"/>
              <a:buChar char="–"/>
            </a:pPr>
            <a:r>
              <a:rPr lang="fr-FR" sz="1900" dirty="0"/>
              <a:t>De la même façon, ils vont demander du produit qu’il soit toujours plus évolué que son stade actuel, ce qui engendre parfois des réactions négatives de leur part sur le produit. Les entreprises doivent donc consacrer beaucoup de temps à tempérer leurs réactions.</a:t>
            </a:r>
          </a:p>
          <a:p>
            <a:endParaRPr lang="fr-FR" dirty="0"/>
          </a:p>
        </p:txBody>
      </p:sp>
    </p:spTree>
    <p:extLst>
      <p:ext uri="{BB962C8B-B14F-4D97-AF65-F5344CB8AC3E}">
        <p14:creationId xmlns:p14="http://schemas.microsoft.com/office/powerpoint/2010/main" xmlns="" val="6274172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200" dirty="0">
                <a:solidFill>
                  <a:prstClr val="black"/>
                </a:solidFill>
              </a:rPr>
              <a:t>B. Importance stratégique</a:t>
            </a:r>
            <a:r>
              <a:rPr lang="fr-FR" sz="2200" u="sng" dirty="0">
                <a:solidFill>
                  <a:prstClr val="black"/>
                </a:solidFill>
              </a:rPr>
              <a:t/>
            </a:r>
            <a:br>
              <a:rPr lang="fr-FR" sz="2200" u="sng" dirty="0">
                <a:solidFill>
                  <a:prstClr val="black"/>
                </a:solidFill>
              </a:rPr>
            </a:br>
            <a:r>
              <a:rPr lang="fr-FR" sz="2200" u="sng" dirty="0">
                <a:solidFill>
                  <a:prstClr val="black"/>
                </a:solidFill>
              </a:rPr>
              <a:t>2. Les </a:t>
            </a:r>
            <a:r>
              <a:rPr lang="fr-FR" sz="2200" u="sng" dirty="0" err="1">
                <a:solidFill>
                  <a:prstClr val="black"/>
                </a:solidFill>
              </a:rPr>
              <a:t>early</a:t>
            </a:r>
            <a:r>
              <a:rPr lang="fr-FR" sz="2200" u="sng" dirty="0">
                <a:solidFill>
                  <a:prstClr val="black"/>
                </a:solidFill>
              </a:rPr>
              <a:t> </a:t>
            </a:r>
            <a:r>
              <a:rPr lang="fr-FR" sz="2200" u="sng" dirty="0" err="1">
                <a:solidFill>
                  <a:prstClr val="black"/>
                </a:solidFill>
              </a:rPr>
              <a:t>adopters</a:t>
            </a:r>
            <a:r>
              <a:rPr lang="fr-FR" sz="2200" u="sng" dirty="0">
                <a:solidFill>
                  <a:prstClr val="black"/>
                </a:solidFill>
              </a:rPr>
              <a:t> : les limites de leur ciblage par les entreprises.</a:t>
            </a:r>
            <a:endParaRPr lang="fr-FR" dirty="0"/>
          </a:p>
        </p:txBody>
      </p:sp>
      <p:sp>
        <p:nvSpPr>
          <p:cNvPr id="3" name="Espace réservé du contenu 2"/>
          <p:cNvSpPr>
            <a:spLocks noGrp="1"/>
          </p:cNvSpPr>
          <p:nvPr>
            <p:ph idx="1"/>
          </p:nvPr>
        </p:nvSpPr>
        <p:spPr>
          <a:xfrm>
            <a:off x="35496" y="1700808"/>
            <a:ext cx="8291264" cy="4536504"/>
          </a:xfrm>
        </p:spPr>
        <p:txBody>
          <a:bodyPr>
            <a:noAutofit/>
          </a:bodyPr>
          <a:lstStyle/>
          <a:p>
            <a:pPr algn="just"/>
            <a:r>
              <a:rPr lang="fr-FR" sz="2200" dirty="0" smtClean="0"/>
              <a:t>Ensuite, bien que cibler les </a:t>
            </a:r>
            <a:r>
              <a:rPr lang="fr-FR" sz="2200" dirty="0" err="1" smtClean="0"/>
              <a:t>early</a:t>
            </a:r>
            <a:r>
              <a:rPr lang="fr-FR" sz="2200" dirty="0" smtClean="0"/>
              <a:t> </a:t>
            </a:r>
            <a:r>
              <a:rPr lang="fr-FR" sz="2200" dirty="0" err="1" smtClean="0"/>
              <a:t>adopters</a:t>
            </a:r>
            <a:r>
              <a:rPr lang="fr-FR" sz="2200" dirty="0" smtClean="0"/>
              <a:t> est une opportunité, il ne faut pas délaisser les autres catégories, et notamment les « </a:t>
            </a:r>
            <a:r>
              <a:rPr lang="fr-FR" sz="2200" dirty="0" err="1" smtClean="0"/>
              <a:t>laggards</a:t>
            </a:r>
            <a:r>
              <a:rPr lang="fr-FR" sz="2200" dirty="0" smtClean="0"/>
              <a:t> » ou retardataires. Ils peuvent en effet tenir une place très importante lors du lancement d’un produit grâce au phénomène du « </a:t>
            </a:r>
            <a:r>
              <a:rPr lang="fr-FR" sz="2200" dirty="0" err="1" smtClean="0"/>
              <a:t>leapfrog</a:t>
            </a:r>
            <a:r>
              <a:rPr lang="fr-FR" sz="2200" dirty="0" smtClean="0"/>
              <a:t> » ou « saute mouton » :</a:t>
            </a:r>
          </a:p>
          <a:p>
            <a:pPr marL="0" indent="0" algn="just">
              <a:buNone/>
            </a:pPr>
            <a:endParaRPr lang="fr-FR" sz="2200" dirty="0"/>
          </a:p>
          <a:p>
            <a:pPr lvl="1" algn="just"/>
            <a:r>
              <a:rPr lang="fr-FR" sz="2200" dirty="0" smtClean="0"/>
              <a:t>A </a:t>
            </a:r>
            <a:r>
              <a:rPr lang="fr-FR" sz="2200" dirty="0"/>
              <a:t>force de renier l'innovation, </a:t>
            </a:r>
            <a:r>
              <a:rPr lang="fr-FR" sz="2200" dirty="0" smtClean="0"/>
              <a:t>le retardataire fini </a:t>
            </a:r>
            <a:r>
              <a:rPr lang="fr-FR" sz="2200" dirty="0"/>
              <a:t>par être </a:t>
            </a:r>
            <a:r>
              <a:rPr lang="fr-FR" sz="2200" dirty="0" smtClean="0"/>
              <a:t>forcé </a:t>
            </a:r>
            <a:r>
              <a:rPr lang="fr-FR" sz="2200" dirty="0"/>
              <a:t>de </a:t>
            </a:r>
            <a:r>
              <a:rPr lang="fr-FR" sz="2200" dirty="0" smtClean="0"/>
              <a:t>changer, parce que son produit ne fonctionne plus ou qu’il est trop largement dépassé. </a:t>
            </a:r>
          </a:p>
          <a:p>
            <a:pPr marL="457200" lvl="1" indent="0" algn="just">
              <a:buNone/>
            </a:pPr>
            <a:endParaRPr lang="fr-FR" sz="2200" dirty="0" smtClean="0"/>
          </a:p>
          <a:p>
            <a:pPr lvl="1" algn="just"/>
            <a:r>
              <a:rPr lang="fr-FR" sz="2200" dirty="0" smtClean="0"/>
              <a:t>Au </a:t>
            </a:r>
            <a:r>
              <a:rPr lang="fr-FR" sz="2200" dirty="0"/>
              <a:t>moment du changement, </a:t>
            </a:r>
            <a:r>
              <a:rPr lang="fr-FR" sz="2200" dirty="0" smtClean="0"/>
              <a:t>il passera </a:t>
            </a:r>
            <a:r>
              <a:rPr lang="fr-FR" sz="2200" dirty="0"/>
              <a:t>au dernier cri. </a:t>
            </a:r>
            <a:r>
              <a:rPr lang="fr-FR" sz="2200" dirty="0" smtClean="0"/>
              <a:t>Exemple au </a:t>
            </a:r>
            <a:r>
              <a:rPr lang="fr-FR" sz="2200" dirty="0" err="1" smtClean="0"/>
              <a:t>slide</a:t>
            </a:r>
            <a:r>
              <a:rPr lang="fr-FR" sz="2200" dirty="0" smtClean="0"/>
              <a:t> suivant</a:t>
            </a:r>
          </a:p>
        </p:txBody>
      </p:sp>
    </p:spTree>
    <p:extLst>
      <p:ext uri="{BB962C8B-B14F-4D97-AF65-F5344CB8AC3E}">
        <p14:creationId xmlns:p14="http://schemas.microsoft.com/office/powerpoint/2010/main" xmlns="" val="24162565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200" dirty="0">
                <a:solidFill>
                  <a:prstClr val="black"/>
                </a:solidFill>
              </a:rPr>
              <a:t>B. Importance stratégique</a:t>
            </a:r>
            <a:r>
              <a:rPr lang="fr-FR" sz="2200" u="sng" dirty="0">
                <a:solidFill>
                  <a:prstClr val="black"/>
                </a:solidFill>
              </a:rPr>
              <a:t/>
            </a:r>
            <a:br>
              <a:rPr lang="fr-FR" sz="2200" u="sng" dirty="0">
                <a:solidFill>
                  <a:prstClr val="black"/>
                </a:solidFill>
              </a:rPr>
            </a:br>
            <a:r>
              <a:rPr lang="fr-FR" sz="2200" u="sng" dirty="0">
                <a:solidFill>
                  <a:prstClr val="black"/>
                </a:solidFill>
              </a:rPr>
              <a:t>2. Les </a:t>
            </a:r>
            <a:r>
              <a:rPr lang="fr-FR" sz="2200" u="sng" dirty="0" err="1">
                <a:solidFill>
                  <a:prstClr val="black"/>
                </a:solidFill>
              </a:rPr>
              <a:t>early</a:t>
            </a:r>
            <a:r>
              <a:rPr lang="fr-FR" sz="2200" u="sng" dirty="0">
                <a:solidFill>
                  <a:prstClr val="black"/>
                </a:solidFill>
              </a:rPr>
              <a:t> </a:t>
            </a:r>
            <a:r>
              <a:rPr lang="fr-FR" sz="2200" u="sng" dirty="0" err="1">
                <a:solidFill>
                  <a:prstClr val="black"/>
                </a:solidFill>
              </a:rPr>
              <a:t>adopters</a:t>
            </a:r>
            <a:r>
              <a:rPr lang="fr-FR" sz="2200" u="sng" dirty="0">
                <a:solidFill>
                  <a:prstClr val="black"/>
                </a:solidFill>
              </a:rPr>
              <a:t> : les limites de leur ciblage par les entreprises.</a:t>
            </a:r>
            <a:endParaRPr lang="fr-FR" sz="2200" dirty="0"/>
          </a:p>
        </p:txBody>
      </p:sp>
      <p:sp>
        <p:nvSpPr>
          <p:cNvPr id="3" name="Espace réservé du contenu 2"/>
          <p:cNvSpPr>
            <a:spLocks noGrp="1"/>
          </p:cNvSpPr>
          <p:nvPr>
            <p:ph idx="1"/>
          </p:nvPr>
        </p:nvSpPr>
        <p:spPr>
          <a:xfrm>
            <a:off x="-540568" y="1600200"/>
            <a:ext cx="9361040" cy="2332855"/>
          </a:xfrm>
        </p:spPr>
        <p:txBody>
          <a:bodyPr>
            <a:normAutofit/>
          </a:bodyPr>
          <a:lstStyle/>
          <a:p>
            <a:pPr marL="914400" lvl="2" indent="0" algn="just">
              <a:buNone/>
            </a:pPr>
            <a:r>
              <a:rPr lang="fr-FR" sz="2000" dirty="0" smtClean="0"/>
              <a:t>Exemple de </a:t>
            </a:r>
            <a:r>
              <a:rPr lang="fr-FR" sz="2000" dirty="0" err="1" smtClean="0"/>
              <a:t>leapfrog</a:t>
            </a:r>
            <a:r>
              <a:rPr lang="fr-FR" sz="2000" dirty="0" smtClean="0"/>
              <a:t> :</a:t>
            </a:r>
          </a:p>
          <a:p>
            <a:pPr marL="914400" lvl="2" indent="0" algn="just">
              <a:buNone/>
            </a:pPr>
            <a:endParaRPr lang="fr-FR" sz="2000" dirty="0" smtClean="0"/>
          </a:p>
          <a:p>
            <a:pPr marL="1200150" lvl="2" indent="-285750" algn="just"/>
            <a:r>
              <a:rPr lang="fr-FR" sz="2000" dirty="0" smtClean="0"/>
              <a:t>Un </a:t>
            </a:r>
            <a:r>
              <a:rPr lang="fr-FR" sz="2000" dirty="0"/>
              <a:t>retardataire possède </a:t>
            </a:r>
            <a:r>
              <a:rPr lang="fr-FR" sz="2000" dirty="0" smtClean="0"/>
              <a:t>un baladeur </a:t>
            </a:r>
            <a:r>
              <a:rPr lang="fr-FR" sz="2000" dirty="0"/>
              <a:t>cassette. Il le garde des années puisqu’il en est satisfait. </a:t>
            </a:r>
          </a:p>
          <a:p>
            <a:pPr marL="1200150" lvl="2" indent="-285750" algn="just"/>
            <a:r>
              <a:rPr lang="fr-FR" sz="2000" dirty="0"/>
              <a:t>Au passage </a:t>
            </a:r>
            <a:r>
              <a:rPr lang="fr-FR" sz="2000" dirty="0" smtClean="0"/>
              <a:t>aux </a:t>
            </a:r>
            <a:r>
              <a:rPr lang="fr-FR" sz="2000" dirty="0"/>
              <a:t>baladeurs CD, il refuse de devoir racheter toute sa collection au nouveau format et ne passe donc pas à cette technologie.</a:t>
            </a:r>
          </a:p>
          <a:p>
            <a:pPr marL="0" indent="0">
              <a:buNone/>
            </a:pPr>
            <a:endParaRPr lang="fr-FR" sz="2000" dirty="0"/>
          </a:p>
        </p:txBody>
      </p:sp>
      <p:pic>
        <p:nvPicPr>
          <p:cNvPr id="4" name="Picture 2" descr="C:\Users\Simon\Dropbox\IAE\Dossiers\Binome Cheikh Gavelle\walkman_vs_ipo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4048" y="3789040"/>
            <a:ext cx="3960440" cy="263765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ZoneTexte 4"/>
          <p:cNvSpPr txBox="1"/>
          <p:nvPr/>
        </p:nvSpPr>
        <p:spPr>
          <a:xfrm>
            <a:off x="-540568" y="3837816"/>
            <a:ext cx="5400600" cy="2831544"/>
          </a:xfrm>
          <a:prstGeom prst="rect">
            <a:avLst/>
          </a:prstGeom>
          <a:noFill/>
        </p:spPr>
        <p:txBody>
          <a:bodyPr wrap="square" rtlCol="0">
            <a:spAutoFit/>
          </a:bodyPr>
          <a:lstStyle/>
          <a:p>
            <a:pPr marL="1257300" lvl="2" indent="-342900" algn="just">
              <a:buFont typeface="Arial" pitchFamily="34" charset="0"/>
              <a:buChar char="•"/>
            </a:pPr>
            <a:r>
              <a:rPr lang="fr-FR" sz="2000" dirty="0"/>
              <a:t>Après 15 années d’utilisation, son baladeur ne fonctionne plus de façon optimale. Il décide donc de changer, au moment où sort le premier iPod</a:t>
            </a:r>
            <a:r>
              <a:rPr lang="fr-FR" sz="2000" dirty="0" smtClean="0"/>
              <a:t>.</a:t>
            </a:r>
          </a:p>
          <a:p>
            <a:pPr lvl="2" algn="just"/>
            <a:endParaRPr lang="fr-FR" sz="2000" dirty="0"/>
          </a:p>
          <a:p>
            <a:pPr marL="1257300" lvl="2" indent="-342900" algn="just">
              <a:buFont typeface="Arial" pitchFamily="34" charset="0"/>
              <a:buChar char="•"/>
            </a:pPr>
            <a:r>
              <a:rPr lang="fr-FR" sz="2000" dirty="0"/>
              <a:t>Il achète un iPod et fait ainsi parti de ses </a:t>
            </a:r>
            <a:r>
              <a:rPr lang="fr-FR" sz="2000" dirty="0" err="1"/>
              <a:t>early</a:t>
            </a:r>
            <a:r>
              <a:rPr lang="fr-FR" sz="2000" dirty="0"/>
              <a:t> </a:t>
            </a:r>
            <a:r>
              <a:rPr lang="fr-FR" sz="2000" dirty="0" err="1"/>
              <a:t>adopters</a:t>
            </a:r>
            <a:r>
              <a:rPr lang="fr-FR" sz="2000" dirty="0"/>
              <a:t>. C’est le phénomène du saute mouton.</a:t>
            </a:r>
          </a:p>
          <a:p>
            <a:endParaRPr lang="fr-FR" dirty="0"/>
          </a:p>
        </p:txBody>
      </p:sp>
    </p:spTree>
    <p:extLst>
      <p:ext uri="{BB962C8B-B14F-4D97-AF65-F5344CB8AC3E}">
        <p14:creationId xmlns:p14="http://schemas.microsoft.com/office/powerpoint/2010/main" xmlns="" val="933918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200" dirty="0">
                <a:solidFill>
                  <a:prstClr val="black"/>
                </a:solidFill>
              </a:rPr>
              <a:t>B. Importance stratégique</a:t>
            </a:r>
            <a:r>
              <a:rPr lang="fr-FR" sz="2200" u="sng" dirty="0">
                <a:solidFill>
                  <a:prstClr val="black"/>
                </a:solidFill>
              </a:rPr>
              <a:t/>
            </a:r>
            <a:br>
              <a:rPr lang="fr-FR" sz="2200" u="sng" dirty="0">
                <a:solidFill>
                  <a:prstClr val="black"/>
                </a:solidFill>
              </a:rPr>
            </a:br>
            <a:r>
              <a:rPr lang="fr-FR" sz="2200" u="sng" dirty="0">
                <a:solidFill>
                  <a:prstClr val="black"/>
                </a:solidFill>
              </a:rPr>
              <a:t>2. Les </a:t>
            </a:r>
            <a:r>
              <a:rPr lang="fr-FR" sz="2200" u="sng" dirty="0" err="1">
                <a:solidFill>
                  <a:prstClr val="black"/>
                </a:solidFill>
              </a:rPr>
              <a:t>early</a:t>
            </a:r>
            <a:r>
              <a:rPr lang="fr-FR" sz="2200" u="sng" dirty="0">
                <a:solidFill>
                  <a:prstClr val="black"/>
                </a:solidFill>
              </a:rPr>
              <a:t> </a:t>
            </a:r>
            <a:r>
              <a:rPr lang="fr-FR" sz="2200" u="sng" dirty="0" err="1">
                <a:solidFill>
                  <a:prstClr val="black"/>
                </a:solidFill>
              </a:rPr>
              <a:t>adopters</a:t>
            </a:r>
            <a:r>
              <a:rPr lang="fr-FR" sz="2200" u="sng" dirty="0">
                <a:solidFill>
                  <a:prstClr val="black"/>
                </a:solidFill>
              </a:rPr>
              <a:t> : les limites de leur ciblage par les entreprises.</a:t>
            </a:r>
            <a:endParaRPr lang="fr-FR" dirty="0"/>
          </a:p>
        </p:txBody>
      </p:sp>
      <p:sp>
        <p:nvSpPr>
          <p:cNvPr id="3" name="Espace réservé du contenu 2"/>
          <p:cNvSpPr>
            <a:spLocks noGrp="1"/>
          </p:cNvSpPr>
          <p:nvPr>
            <p:ph idx="1"/>
          </p:nvPr>
        </p:nvSpPr>
        <p:spPr>
          <a:xfrm>
            <a:off x="35496" y="1628800"/>
            <a:ext cx="8229600" cy="4525963"/>
          </a:xfrm>
        </p:spPr>
        <p:txBody>
          <a:bodyPr>
            <a:normAutofit/>
          </a:bodyPr>
          <a:lstStyle/>
          <a:p>
            <a:pPr lvl="1" algn="just"/>
            <a:r>
              <a:rPr lang="fr-FR" sz="2300" dirty="0"/>
              <a:t>Un retardataire qui devient </a:t>
            </a:r>
            <a:r>
              <a:rPr lang="fr-FR" sz="2300" dirty="0" err="1"/>
              <a:t>early-adopteur</a:t>
            </a:r>
            <a:r>
              <a:rPr lang="fr-FR" sz="2300" dirty="0"/>
              <a:t> par </a:t>
            </a:r>
            <a:r>
              <a:rPr lang="fr-FR" sz="2300" dirty="0" err="1"/>
              <a:t>leapfrog</a:t>
            </a:r>
            <a:r>
              <a:rPr lang="fr-FR" sz="2300" dirty="0"/>
              <a:t> aura un impact plus important sur son entourage qu'un </a:t>
            </a:r>
            <a:r>
              <a:rPr lang="fr-FR" sz="2300" dirty="0" err="1"/>
              <a:t>early</a:t>
            </a:r>
            <a:r>
              <a:rPr lang="fr-FR" sz="2300" dirty="0"/>
              <a:t> adopter qui l’était déjà auparavant </a:t>
            </a:r>
            <a:r>
              <a:rPr lang="fr-FR" sz="2300" dirty="0" smtClean="0"/>
              <a:t>:</a:t>
            </a:r>
            <a:endParaRPr lang="fr-FR" sz="2300" dirty="0"/>
          </a:p>
          <a:p>
            <a:pPr lvl="2" algn="just"/>
            <a:r>
              <a:rPr lang="fr-FR" sz="1900" dirty="0"/>
              <a:t>La personne « arriérée » qui dispose maintenant d’un produit high-tech </a:t>
            </a:r>
            <a:r>
              <a:rPr lang="fr-FR" sz="1900" dirty="0" smtClean="0"/>
              <a:t>sera plus à même d’</a:t>
            </a:r>
            <a:r>
              <a:rPr lang="fr-FR" sz="1900" dirty="0" smtClean="0"/>
              <a:t>intriguer </a:t>
            </a:r>
            <a:r>
              <a:rPr lang="fr-FR" sz="1900" dirty="0"/>
              <a:t>son entourage qui va s'intéresser au produit.</a:t>
            </a:r>
          </a:p>
          <a:p>
            <a:pPr lvl="2" algn="just"/>
            <a:r>
              <a:rPr lang="fr-FR" sz="1900" dirty="0"/>
              <a:t>Son entourage sera amené à penser « si lui y est passé, alors pourquoi pas moi ? </a:t>
            </a:r>
            <a:r>
              <a:rPr lang="fr-FR" sz="1900" dirty="0" smtClean="0"/>
              <a:t>»</a:t>
            </a:r>
          </a:p>
          <a:p>
            <a:pPr lvl="2" algn="just"/>
            <a:endParaRPr lang="fr-FR" dirty="0"/>
          </a:p>
          <a:p>
            <a:pPr marL="57150" indent="0" algn="just">
              <a:buNone/>
            </a:pPr>
            <a:endParaRPr lang="fr-FR" sz="3100" u="sng" dirty="0" smtClean="0"/>
          </a:p>
          <a:p>
            <a:pPr marL="0" indent="0" algn="just">
              <a:buNone/>
            </a:pPr>
            <a:endParaRPr lang="fr-FR" u="sng" dirty="0" smtClean="0"/>
          </a:p>
          <a:p>
            <a:pPr lvl="1" algn="just"/>
            <a:endParaRPr lang="fr-FR" sz="2300" u="sng" dirty="0"/>
          </a:p>
          <a:p>
            <a:pPr algn="just"/>
            <a:endParaRPr lang="fr-FR" dirty="0"/>
          </a:p>
        </p:txBody>
      </p:sp>
      <p:pic>
        <p:nvPicPr>
          <p:cNvPr id="5" name="Picture 2" descr="C:\Users\Simon\Dropbox\IAE\Dossiers\Binome Cheikh Gavelle\2731110605_4cf2ef4aa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1880" y="3986455"/>
            <a:ext cx="3960440" cy="28715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763785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200" dirty="0">
                <a:solidFill>
                  <a:prstClr val="black"/>
                </a:solidFill>
              </a:rPr>
              <a:t>B. Importance stratégique</a:t>
            </a:r>
            <a:r>
              <a:rPr lang="fr-FR" sz="2200" u="sng" dirty="0">
                <a:solidFill>
                  <a:prstClr val="black"/>
                </a:solidFill>
              </a:rPr>
              <a:t/>
            </a:r>
            <a:br>
              <a:rPr lang="fr-FR" sz="2200" u="sng" dirty="0">
                <a:solidFill>
                  <a:prstClr val="black"/>
                </a:solidFill>
              </a:rPr>
            </a:br>
            <a:r>
              <a:rPr lang="fr-FR" sz="2200" u="sng" dirty="0">
                <a:solidFill>
                  <a:prstClr val="black"/>
                </a:solidFill>
              </a:rPr>
              <a:t>2. Les </a:t>
            </a:r>
            <a:r>
              <a:rPr lang="fr-FR" sz="2200" u="sng" dirty="0" err="1">
                <a:solidFill>
                  <a:prstClr val="black"/>
                </a:solidFill>
              </a:rPr>
              <a:t>early</a:t>
            </a:r>
            <a:r>
              <a:rPr lang="fr-FR" sz="2200" u="sng" dirty="0">
                <a:solidFill>
                  <a:prstClr val="black"/>
                </a:solidFill>
              </a:rPr>
              <a:t> </a:t>
            </a:r>
            <a:r>
              <a:rPr lang="fr-FR" sz="2200" u="sng" dirty="0" err="1">
                <a:solidFill>
                  <a:prstClr val="black"/>
                </a:solidFill>
              </a:rPr>
              <a:t>adopters</a:t>
            </a:r>
            <a:r>
              <a:rPr lang="fr-FR" sz="2200" u="sng" dirty="0">
                <a:solidFill>
                  <a:prstClr val="black"/>
                </a:solidFill>
              </a:rPr>
              <a:t> : les limites de leur ciblage par les entreprises.</a:t>
            </a:r>
            <a:endParaRPr lang="fr-FR" dirty="0"/>
          </a:p>
        </p:txBody>
      </p:sp>
      <p:sp>
        <p:nvSpPr>
          <p:cNvPr id="3" name="Espace réservé du contenu 2"/>
          <p:cNvSpPr>
            <a:spLocks noGrp="1"/>
          </p:cNvSpPr>
          <p:nvPr>
            <p:ph idx="1"/>
          </p:nvPr>
        </p:nvSpPr>
        <p:spPr>
          <a:xfrm>
            <a:off x="457200" y="1600200"/>
            <a:ext cx="8229600" cy="5069160"/>
          </a:xfrm>
        </p:spPr>
        <p:txBody>
          <a:bodyPr>
            <a:normAutofit/>
          </a:bodyPr>
          <a:lstStyle/>
          <a:p>
            <a:pPr marL="0" indent="0" algn="just">
              <a:buNone/>
            </a:pPr>
            <a:r>
              <a:rPr lang="fr-FR" sz="2000" dirty="0"/>
              <a:t>Par exemple, Apple a aujourd’hui bien compris l’importance des retardataires et a </a:t>
            </a:r>
            <a:r>
              <a:rPr lang="fr-FR" sz="2000" dirty="0" smtClean="0"/>
              <a:t>adapté </a:t>
            </a:r>
            <a:r>
              <a:rPr lang="fr-FR" sz="2000" dirty="0"/>
              <a:t>sa stratégie à cette cible pour la sortie de l’</a:t>
            </a:r>
            <a:r>
              <a:rPr lang="fr-FR" sz="2000" dirty="0" err="1"/>
              <a:t>iPad</a:t>
            </a:r>
            <a:r>
              <a:rPr lang="fr-FR" sz="2000" dirty="0"/>
              <a:t> et de </a:t>
            </a:r>
            <a:r>
              <a:rPr lang="fr-FR" sz="2000" dirty="0" err="1"/>
              <a:t>facetime</a:t>
            </a:r>
            <a:r>
              <a:rPr lang="fr-FR" sz="2000" dirty="0"/>
              <a:t> </a:t>
            </a:r>
            <a:r>
              <a:rPr lang="fr-FR" sz="2000" dirty="0" smtClean="0"/>
              <a:t>:</a:t>
            </a:r>
          </a:p>
          <a:p>
            <a:pPr marL="0" indent="0" algn="just">
              <a:buNone/>
            </a:pPr>
            <a:endParaRPr lang="fr-FR" sz="2000" dirty="0" smtClean="0"/>
          </a:p>
          <a:p>
            <a:pPr marL="0" indent="0" algn="just">
              <a:buNone/>
            </a:pPr>
            <a:r>
              <a:rPr lang="fr-FR" sz="2200" u="sng" dirty="0" err="1" smtClean="0"/>
              <a:t>iPad</a:t>
            </a:r>
            <a:r>
              <a:rPr lang="fr-FR" sz="2200" u="sng" dirty="0" smtClean="0"/>
              <a:t> : </a:t>
            </a:r>
          </a:p>
        </p:txBody>
      </p:sp>
      <p:pic>
        <p:nvPicPr>
          <p:cNvPr id="8194" name="Picture 2" descr="C:\Users\Simon\Dropbox\IAE\Dossiers\Binome Cheikh Gavelle\Ipad ad.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75964" y="3284984"/>
            <a:ext cx="5144507" cy="292075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ZoneTexte 3"/>
          <p:cNvSpPr txBox="1"/>
          <p:nvPr/>
        </p:nvSpPr>
        <p:spPr>
          <a:xfrm>
            <a:off x="-312450" y="3140968"/>
            <a:ext cx="3960440" cy="3477875"/>
          </a:xfrm>
          <a:prstGeom prst="rect">
            <a:avLst/>
          </a:prstGeom>
          <a:noFill/>
        </p:spPr>
        <p:txBody>
          <a:bodyPr wrap="square" rtlCol="0">
            <a:spAutoFit/>
          </a:bodyPr>
          <a:lstStyle/>
          <a:p>
            <a:pPr lvl="1" algn="just"/>
            <a:r>
              <a:rPr lang="fr-FR" sz="2000" dirty="0" smtClean="0"/>
              <a:t>- Apple </a:t>
            </a:r>
            <a:r>
              <a:rPr lang="fr-FR" sz="2000" dirty="0"/>
              <a:t>présente la possibilité de lire le journal sur l'</a:t>
            </a:r>
            <a:r>
              <a:rPr lang="fr-FR" sz="2000" dirty="0" err="1"/>
              <a:t>iPad</a:t>
            </a:r>
            <a:r>
              <a:rPr lang="fr-FR" sz="2000" dirty="0"/>
              <a:t>. Ce n'est pas pour attirer les jeunes vers la presse mais pour attirer les lecteurs de la presse (plus âgés) vers l'</a:t>
            </a:r>
            <a:r>
              <a:rPr lang="fr-FR" sz="2000" dirty="0" err="1"/>
              <a:t>iPad</a:t>
            </a:r>
            <a:r>
              <a:rPr lang="fr-FR" sz="2000" dirty="0" smtClean="0"/>
              <a:t>.</a:t>
            </a:r>
          </a:p>
          <a:p>
            <a:pPr lvl="1" algn="just"/>
            <a:endParaRPr lang="fr-FR" sz="2000" dirty="0"/>
          </a:p>
          <a:p>
            <a:pPr lvl="1" algn="just"/>
            <a:r>
              <a:rPr lang="fr-FR" sz="2000" dirty="0" smtClean="0"/>
              <a:t>- Les </a:t>
            </a:r>
            <a:r>
              <a:rPr lang="fr-FR" sz="2000" dirty="0"/>
              <a:t>personnes plus jeunes se disent « si eux l’utilisent, pourquoi pas moi ? »</a:t>
            </a:r>
          </a:p>
          <a:p>
            <a:endParaRPr lang="fr-FR" sz="2000" dirty="0"/>
          </a:p>
        </p:txBody>
      </p:sp>
    </p:spTree>
    <p:extLst>
      <p:ext uri="{BB962C8B-B14F-4D97-AF65-F5344CB8AC3E}">
        <p14:creationId xmlns:p14="http://schemas.microsoft.com/office/powerpoint/2010/main" xmlns="" val="14614701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Simon\Dropbox\IAE\Dossiers\Binome Cheikh Gavelle\facetime_her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35130" y="3174751"/>
            <a:ext cx="3141326" cy="392665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re 1"/>
          <p:cNvSpPr>
            <a:spLocks noGrp="1"/>
          </p:cNvSpPr>
          <p:nvPr>
            <p:ph type="title"/>
          </p:nvPr>
        </p:nvSpPr>
        <p:spPr/>
        <p:txBody>
          <a:bodyPr>
            <a:noAutofit/>
          </a:bodyPr>
          <a:lstStyle/>
          <a:p>
            <a:r>
              <a:rPr lang="fr-FR" sz="3000" dirty="0">
                <a:solidFill>
                  <a:prstClr val="black"/>
                </a:solidFill>
              </a:rPr>
              <a:t>B. Importance stratégique</a:t>
            </a:r>
            <a:r>
              <a:rPr lang="fr-FR" sz="3000" u="sng" dirty="0">
                <a:solidFill>
                  <a:prstClr val="black"/>
                </a:solidFill>
              </a:rPr>
              <a:t/>
            </a:r>
            <a:br>
              <a:rPr lang="fr-FR" sz="3000" u="sng" dirty="0">
                <a:solidFill>
                  <a:prstClr val="black"/>
                </a:solidFill>
              </a:rPr>
            </a:br>
            <a:r>
              <a:rPr lang="fr-FR" sz="3000" u="sng" dirty="0">
                <a:solidFill>
                  <a:prstClr val="black"/>
                </a:solidFill>
              </a:rPr>
              <a:t>2. Les </a:t>
            </a:r>
            <a:r>
              <a:rPr lang="fr-FR" sz="3000" u="sng" dirty="0" err="1">
                <a:solidFill>
                  <a:prstClr val="black"/>
                </a:solidFill>
              </a:rPr>
              <a:t>early</a:t>
            </a:r>
            <a:r>
              <a:rPr lang="fr-FR" sz="3000" u="sng" dirty="0">
                <a:solidFill>
                  <a:prstClr val="black"/>
                </a:solidFill>
              </a:rPr>
              <a:t> </a:t>
            </a:r>
            <a:r>
              <a:rPr lang="fr-FR" sz="3000" u="sng" dirty="0" err="1">
                <a:solidFill>
                  <a:prstClr val="black"/>
                </a:solidFill>
              </a:rPr>
              <a:t>adopters</a:t>
            </a:r>
            <a:r>
              <a:rPr lang="fr-FR" sz="3000" u="sng" dirty="0">
                <a:solidFill>
                  <a:prstClr val="black"/>
                </a:solidFill>
              </a:rPr>
              <a:t> : les limites de leur ciblage par les entreprises.</a:t>
            </a:r>
            <a:endParaRPr lang="fr-FR" sz="3000" dirty="0"/>
          </a:p>
        </p:txBody>
      </p:sp>
      <p:sp>
        <p:nvSpPr>
          <p:cNvPr id="3" name="Espace réservé du contenu 2"/>
          <p:cNvSpPr>
            <a:spLocks noGrp="1"/>
          </p:cNvSpPr>
          <p:nvPr>
            <p:ph idx="1"/>
          </p:nvPr>
        </p:nvSpPr>
        <p:spPr>
          <a:xfrm>
            <a:off x="-36512" y="1600201"/>
            <a:ext cx="8229600" cy="2044824"/>
          </a:xfrm>
        </p:spPr>
        <p:txBody>
          <a:bodyPr>
            <a:normAutofit/>
          </a:bodyPr>
          <a:lstStyle/>
          <a:p>
            <a:pPr marL="57150" indent="0" algn="just">
              <a:buNone/>
            </a:pPr>
            <a:r>
              <a:rPr lang="fr-FR" sz="2100" u="sng" dirty="0" err="1"/>
              <a:t>Facetime</a:t>
            </a:r>
            <a:r>
              <a:rPr lang="fr-FR" sz="2100" u="sng" dirty="0"/>
              <a:t> :</a:t>
            </a:r>
          </a:p>
          <a:p>
            <a:pPr lvl="1" algn="just"/>
            <a:r>
              <a:rPr lang="fr-FR" sz="2100" dirty="0"/>
              <a:t>La visiophonie n'a jamais su trouver un réel public auparavant et les </a:t>
            </a:r>
            <a:r>
              <a:rPr lang="fr-FR" sz="2100" dirty="0" err="1"/>
              <a:t>early-adopters</a:t>
            </a:r>
            <a:r>
              <a:rPr lang="fr-FR" sz="2100" dirty="0"/>
              <a:t> renient en bloc cette fonctionnalité qui appartient aux échecs du passé.  Apple l’inclue néanmoins à l’iPhone 4 et le renomme « </a:t>
            </a:r>
            <a:r>
              <a:rPr lang="fr-FR" sz="2100" dirty="0" err="1"/>
              <a:t>facetime</a:t>
            </a:r>
            <a:r>
              <a:rPr lang="fr-FR" sz="2100" dirty="0"/>
              <a:t> ».</a:t>
            </a:r>
          </a:p>
          <a:p>
            <a:endParaRPr lang="fr-FR" sz="2100" dirty="0"/>
          </a:p>
        </p:txBody>
      </p:sp>
      <p:sp>
        <p:nvSpPr>
          <p:cNvPr id="4" name="ZoneTexte 3"/>
          <p:cNvSpPr txBox="1"/>
          <p:nvPr/>
        </p:nvSpPr>
        <p:spPr>
          <a:xfrm>
            <a:off x="35496" y="3454256"/>
            <a:ext cx="5256584" cy="3323987"/>
          </a:xfrm>
          <a:prstGeom prst="rect">
            <a:avLst/>
          </a:prstGeom>
          <a:noFill/>
        </p:spPr>
        <p:txBody>
          <a:bodyPr wrap="square" rtlCol="0">
            <a:spAutoFit/>
          </a:bodyPr>
          <a:lstStyle/>
          <a:p>
            <a:pPr lvl="1" algn="just"/>
            <a:r>
              <a:rPr lang="fr-FR" sz="2100" dirty="0" smtClean="0"/>
              <a:t>- Les </a:t>
            </a:r>
            <a:r>
              <a:rPr lang="fr-FR" sz="2100" dirty="0"/>
              <a:t>publicités mettent en scène des grands parents appelant leurs petits enfants, des parents appelant entre eux. </a:t>
            </a:r>
            <a:r>
              <a:rPr lang="fr-FR" sz="2100" dirty="0" err="1"/>
              <a:t>Facetime</a:t>
            </a:r>
            <a:r>
              <a:rPr lang="fr-FR" sz="2100" dirty="0"/>
              <a:t> ne fonctionne qu’entre </a:t>
            </a:r>
            <a:r>
              <a:rPr lang="fr-FR" sz="2100" dirty="0" err="1"/>
              <a:t>iPhones</a:t>
            </a:r>
            <a:r>
              <a:rPr lang="fr-FR" sz="2100" dirty="0"/>
              <a:t> 4. </a:t>
            </a:r>
          </a:p>
          <a:p>
            <a:pPr lvl="1" algn="just"/>
            <a:r>
              <a:rPr lang="fr-FR" sz="2100" dirty="0" smtClean="0"/>
              <a:t>- Désormais</a:t>
            </a:r>
            <a:r>
              <a:rPr lang="fr-FR" sz="2100" dirty="0"/>
              <a:t>, les retardataires voulant utiliser cette fonctionnalité avec leurs enfants/petits enfants doivent, comme eux, passer à l’iPhone.</a:t>
            </a:r>
          </a:p>
          <a:p>
            <a:endParaRPr lang="fr-FR" sz="2100" dirty="0"/>
          </a:p>
        </p:txBody>
      </p:sp>
    </p:spTree>
    <p:extLst>
      <p:ext uri="{BB962C8B-B14F-4D97-AF65-F5344CB8AC3E}">
        <p14:creationId xmlns:p14="http://schemas.microsoft.com/office/powerpoint/2010/main" xmlns="" val="1714190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imon\Dropbox\Cookies\Visuel\PowerPoint\sdcourb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1704" y="2965126"/>
            <a:ext cx="4298528" cy="392025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re 1"/>
          <p:cNvSpPr>
            <a:spLocks noGrp="1"/>
          </p:cNvSpPr>
          <p:nvPr>
            <p:ph type="title"/>
          </p:nvPr>
        </p:nvSpPr>
        <p:spPr/>
        <p:txBody>
          <a:bodyPr>
            <a:normAutofit/>
          </a:bodyPr>
          <a:lstStyle/>
          <a:p>
            <a:r>
              <a:rPr lang="fr-FR" sz="2200" dirty="0">
                <a:solidFill>
                  <a:prstClr val="black"/>
                </a:solidFill>
              </a:rPr>
              <a:t>B. Importance stratégique</a:t>
            </a:r>
            <a:r>
              <a:rPr lang="fr-FR" sz="2200" u="sng" dirty="0">
                <a:solidFill>
                  <a:prstClr val="black"/>
                </a:solidFill>
              </a:rPr>
              <a:t/>
            </a:r>
            <a:br>
              <a:rPr lang="fr-FR" sz="2200" u="sng" dirty="0">
                <a:solidFill>
                  <a:prstClr val="black"/>
                </a:solidFill>
              </a:rPr>
            </a:br>
            <a:r>
              <a:rPr lang="fr-FR" sz="2200" u="sng" dirty="0">
                <a:solidFill>
                  <a:prstClr val="black"/>
                </a:solidFill>
              </a:rPr>
              <a:t>2. Les </a:t>
            </a:r>
            <a:r>
              <a:rPr lang="fr-FR" sz="2200" u="sng" dirty="0" err="1">
                <a:solidFill>
                  <a:prstClr val="black"/>
                </a:solidFill>
              </a:rPr>
              <a:t>early</a:t>
            </a:r>
            <a:r>
              <a:rPr lang="fr-FR" sz="2200" u="sng" dirty="0">
                <a:solidFill>
                  <a:prstClr val="black"/>
                </a:solidFill>
              </a:rPr>
              <a:t> </a:t>
            </a:r>
            <a:r>
              <a:rPr lang="fr-FR" sz="2200" u="sng" dirty="0" err="1">
                <a:solidFill>
                  <a:prstClr val="black"/>
                </a:solidFill>
              </a:rPr>
              <a:t>adopters</a:t>
            </a:r>
            <a:r>
              <a:rPr lang="fr-FR" sz="2200" u="sng" dirty="0">
                <a:solidFill>
                  <a:prstClr val="black"/>
                </a:solidFill>
              </a:rPr>
              <a:t> : les limites de leur ciblage par les entreprises.</a:t>
            </a:r>
            <a:endParaRPr lang="fr-FR" dirty="0"/>
          </a:p>
        </p:txBody>
      </p:sp>
      <p:sp>
        <p:nvSpPr>
          <p:cNvPr id="3" name="Espace réservé du contenu 2"/>
          <p:cNvSpPr>
            <a:spLocks noGrp="1"/>
          </p:cNvSpPr>
          <p:nvPr>
            <p:ph idx="1"/>
          </p:nvPr>
        </p:nvSpPr>
        <p:spPr/>
        <p:txBody>
          <a:bodyPr/>
          <a:lstStyle/>
          <a:p>
            <a:pPr marL="0" indent="0" algn="just">
              <a:buNone/>
            </a:pPr>
            <a:r>
              <a:rPr lang="fr-FR" dirty="0" smtClean="0"/>
              <a:t>Selon webtrubilation.com, les retardataires pourraient augmenter les profits d'un produit en lancement de 89%.</a:t>
            </a:r>
            <a:endParaRPr lang="fr-FR" dirty="0"/>
          </a:p>
        </p:txBody>
      </p:sp>
    </p:spTree>
    <p:extLst>
      <p:ext uri="{BB962C8B-B14F-4D97-AF65-F5344CB8AC3E}">
        <p14:creationId xmlns:p14="http://schemas.microsoft.com/office/powerpoint/2010/main" xmlns="" val="38378757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 Les médias dédiés</a:t>
            </a:r>
            <a:endParaRPr lang="fr-FR" dirty="0"/>
          </a:p>
        </p:txBody>
      </p:sp>
      <p:sp>
        <p:nvSpPr>
          <p:cNvPr id="3" name="Espace réservé du contenu 2"/>
          <p:cNvSpPr>
            <a:spLocks noGrp="1"/>
          </p:cNvSpPr>
          <p:nvPr>
            <p:ph idx="1"/>
          </p:nvPr>
        </p:nvSpPr>
        <p:spPr>
          <a:xfrm>
            <a:off x="457200" y="1600200"/>
            <a:ext cx="7859216" cy="5573216"/>
          </a:xfrm>
        </p:spPr>
        <p:txBody>
          <a:bodyPr>
            <a:normAutofit fontScale="85000" lnSpcReduction="20000"/>
          </a:bodyPr>
          <a:lstStyle/>
          <a:p>
            <a:pPr algn="just"/>
            <a:r>
              <a:rPr lang="fr-FR" dirty="0" smtClean="0"/>
              <a:t>Il n’existe </a:t>
            </a:r>
            <a:r>
              <a:rPr lang="fr-FR" dirty="0"/>
              <a:t>à proprement parlé pas de média vantant un </a:t>
            </a:r>
            <a:r>
              <a:rPr lang="fr-FR" dirty="0" err="1"/>
              <a:t>early</a:t>
            </a:r>
            <a:r>
              <a:rPr lang="fr-FR" dirty="0"/>
              <a:t> adopter, sinon </a:t>
            </a:r>
            <a:r>
              <a:rPr lang="fr-FR" dirty="0" smtClean="0"/>
              <a:t>où </a:t>
            </a:r>
            <a:r>
              <a:rPr lang="fr-FR" dirty="0"/>
              <a:t>serait l’intérêt </a:t>
            </a:r>
            <a:r>
              <a:rPr lang="fr-FR" dirty="0" smtClean="0"/>
              <a:t>?</a:t>
            </a:r>
          </a:p>
          <a:p>
            <a:pPr algn="just"/>
            <a:endParaRPr lang="fr-FR" dirty="0"/>
          </a:p>
          <a:p>
            <a:pPr algn="just"/>
            <a:r>
              <a:rPr lang="fr-FR" dirty="0"/>
              <a:t>Mais on remarque par exemple des personnes </a:t>
            </a:r>
            <a:r>
              <a:rPr lang="fr-FR" dirty="0" smtClean="0"/>
              <a:t>dites </a:t>
            </a:r>
            <a:r>
              <a:rPr lang="fr-FR" dirty="0"/>
              <a:t>leaders d’opinions qui mettent à disposition du publique </a:t>
            </a:r>
            <a:r>
              <a:rPr lang="fr-FR" dirty="0" smtClean="0"/>
              <a:t>leur mode </a:t>
            </a:r>
            <a:r>
              <a:rPr lang="fr-FR" dirty="0"/>
              <a:t>de </a:t>
            </a:r>
            <a:r>
              <a:rPr lang="fr-FR" dirty="0" smtClean="0"/>
              <a:t>vie, </a:t>
            </a:r>
            <a:r>
              <a:rPr lang="fr-FR" dirty="0"/>
              <a:t>leurs </a:t>
            </a:r>
            <a:r>
              <a:rPr lang="fr-FR" dirty="0" smtClean="0"/>
              <a:t>centres d’intérêt…  </a:t>
            </a:r>
            <a:r>
              <a:rPr lang="fr-FR" dirty="0"/>
              <a:t>via </a:t>
            </a:r>
            <a:r>
              <a:rPr lang="fr-FR" dirty="0" smtClean="0"/>
              <a:t>leurs</a:t>
            </a:r>
            <a:r>
              <a:rPr lang="fr-FR" dirty="0"/>
              <a:t> </a:t>
            </a:r>
            <a:r>
              <a:rPr lang="fr-FR" dirty="0" smtClean="0"/>
              <a:t>blogs. </a:t>
            </a:r>
          </a:p>
          <a:p>
            <a:pPr algn="just"/>
            <a:endParaRPr lang="fr-FR" dirty="0"/>
          </a:p>
          <a:p>
            <a:pPr algn="just"/>
            <a:r>
              <a:rPr lang="fr-FR" dirty="0" smtClean="0"/>
              <a:t>C’est </a:t>
            </a:r>
            <a:r>
              <a:rPr lang="fr-FR" dirty="0"/>
              <a:t>le cas </a:t>
            </a:r>
            <a:r>
              <a:rPr lang="fr-FR" dirty="0" smtClean="0"/>
              <a:t>de « La Revue de Kenza ». </a:t>
            </a:r>
            <a:r>
              <a:rPr lang="fr-FR" dirty="0"/>
              <a:t>Cette </a:t>
            </a:r>
            <a:r>
              <a:rPr lang="fr-FR" dirty="0" smtClean="0"/>
              <a:t>jeune parisienne </a:t>
            </a:r>
            <a:r>
              <a:rPr lang="fr-FR" dirty="0"/>
              <a:t>est suivie régulièrement, chaque jour par </a:t>
            </a:r>
            <a:r>
              <a:rPr lang="fr-FR" dirty="0" smtClean="0"/>
              <a:t>20 000 </a:t>
            </a:r>
            <a:r>
              <a:rPr lang="fr-FR" dirty="0"/>
              <a:t>personnes</a:t>
            </a:r>
            <a:r>
              <a:rPr lang="fr-FR" dirty="0" smtClean="0"/>
              <a:t>. Ces </a:t>
            </a:r>
            <a:r>
              <a:rPr lang="fr-FR" dirty="0"/>
              <a:t>internautes suivent </a:t>
            </a:r>
            <a:r>
              <a:rPr lang="fr-FR" dirty="0" smtClean="0"/>
              <a:t>attentivement la </a:t>
            </a:r>
            <a:r>
              <a:rPr lang="fr-FR" dirty="0"/>
              <a:t>mode de cette bloggeuse </a:t>
            </a:r>
            <a:r>
              <a:rPr lang="fr-FR" dirty="0" smtClean="0"/>
              <a:t>qu’ils considèrent </a:t>
            </a:r>
            <a:r>
              <a:rPr lang="fr-FR" dirty="0"/>
              <a:t>comme un modèle à suivre. </a:t>
            </a:r>
            <a:r>
              <a:rPr lang="fr-FR" dirty="0" smtClean="0"/>
              <a:t>Elle est donc un parfait exemple d’</a:t>
            </a:r>
            <a:r>
              <a:rPr lang="fr-FR" dirty="0" err="1" smtClean="0"/>
              <a:t>early</a:t>
            </a:r>
            <a:r>
              <a:rPr lang="fr-FR" dirty="0" smtClean="0"/>
              <a:t> </a:t>
            </a:r>
            <a:r>
              <a:rPr lang="fr-FR" dirty="0"/>
              <a:t>adopter. </a:t>
            </a:r>
            <a:endParaRPr lang="fr-FR" dirty="0" smtClean="0"/>
          </a:p>
        </p:txBody>
      </p:sp>
    </p:spTree>
    <p:extLst>
      <p:ext uri="{BB962C8B-B14F-4D97-AF65-F5344CB8AC3E}">
        <p14:creationId xmlns:p14="http://schemas.microsoft.com/office/powerpoint/2010/main" xmlns="" val="37840168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 Les médias dédiés</a:t>
            </a:r>
          </a:p>
        </p:txBody>
      </p:sp>
      <p:sp>
        <p:nvSpPr>
          <p:cNvPr id="3" name="Espace réservé du contenu 2"/>
          <p:cNvSpPr>
            <a:spLocks noGrp="1"/>
          </p:cNvSpPr>
          <p:nvPr>
            <p:ph idx="1"/>
          </p:nvPr>
        </p:nvSpPr>
        <p:spPr/>
        <p:txBody>
          <a:bodyPr/>
          <a:lstStyle/>
          <a:p>
            <a:endParaRPr lang="fr-FR"/>
          </a:p>
        </p:txBody>
      </p:sp>
      <p:pic>
        <p:nvPicPr>
          <p:cNvPr id="4" name="il_fi" descr="http://im.wk.io/images/v2/w/1e8ad/la-revue-de-kenz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1268760"/>
            <a:ext cx="7287442" cy="5472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03258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 Les médias dédiés</a:t>
            </a:r>
          </a:p>
        </p:txBody>
      </p:sp>
      <p:sp>
        <p:nvSpPr>
          <p:cNvPr id="3" name="Espace réservé du contenu 2"/>
          <p:cNvSpPr>
            <a:spLocks noGrp="1"/>
          </p:cNvSpPr>
          <p:nvPr>
            <p:ph idx="1"/>
          </p:nvPr>
        </p:nvSpPr>
        <p:spPr>
          <a:xfrm>
            <a:off x="251520" y="1412776"/>
            <a:ext cx="8229600" cy="2520280"/>
          </a:xfrm>
        </p:spPr>
        <p:txBody>
          <a:bodyPr>
            <a:normAutofit/>
          </a:bodyPr>
          <a:lstStyle/>
          <a:p>
            <a:pPr algn="just"/>
            <a:r>
              <a:rPr lang="fr-FR" sz="2200" dirty="0" smtClean="0"/>
              <a:t>En </a:t>
            </a:r>
            <a:r>
              <a:rPr lang="fr-FR" sz="2200" dirty="0"/>
              <a:t>effet pour notre entreprise Simon’s Cookies, nous cherchions à communiquer via ce genre de personnes. Nous avons eu l’opportunité d’avoir un article sur son blog. Résultat : Grâce à son influence nous avons pu acquérir 300 nouveaux fans sur notre site internet en l’espace de 48h</a:t>
            </a:r>
            <a:r>
              <a:rPr lang="fr-FR" sz="2200" dirty="0" smtClean="0"/>
              <a:t>.</a:t>
            </a:r>
            <a:endParaRPr lang="fr-FR" sz="2200" dirty="0"/>
          </a:p>
        </p:txBody>
      </p:sp>
      <p:pic>
        <p:nvPicPr>
          <p:cNvPr id="3074" name="Picture 2" descr="D:\Simon's Cookie\Captur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75939" y="3435478"/>
            <a:ext cx="4694183" cy="298051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ZoneTexte 3"/>
          <p:cNvSpPr txBox="1"/>
          <p:nvPr/>
        </p:nvSpPr>
        <p:spPr>
          <a:xfrm>
            <a:off x="223582" y="3472825"/>
            <a:ext cx="3988378" cy="2123658"/>
          </a:xfrm>
          <a:prstGeom prst="rect">
            <a:avLst/>
          </a:prstGeom>
          <a:noFill/>
        </p:spPr>
        <p:txBody>
          <a:bodyPr wrap="square" rtlCol="0">
            <a:spAutoFit/>
          </a:bodyPr>
          <a:lstStyle/>
          <a:p>
            <a:pPr marL="285750" indent="-285750" algn="just">
              <a:buFont typeface="Arial" pitchFamily="34" charset="0"/>
              <a:buChar char="•"/>
            </a:pPr>
            <a:r>
              <a:rPr lang="fr-FR" sz="2200" dirty="0"/>
              <a:t>Après avoir analysé son blog, nous avons pu remarquer que des marques comme Motorola l’utilisent également pour promouvoir leurs produits.</a:t>
            </a:r>
          </a:p>
          <a:p>
            <a:pPr algn="just"/>
            <a:endParaRPr lang="fr-FR" sz="2200" dirty="0"/>
          </a:p>
        </p:txBody>
      </p:sp>
    </p:spTree>
    <p:extLst>
      <p:ext uri="{BB962C8B-B14F-4D97-AF65-F5344CB8AC3E}">
        <p14:creationId xmlns:p14="http://schemas.microsoft.com/office/powerpoint/2010/main" xmlns="" val="521281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 Présentation </a:t>
            </a:r>
            <a:endParaRPr lang="fr-FR" dirty="0"/>
          </a:p>
        </p:txBody>
      </p:sp>
      <p:sp>
        <p:nvSpPr>
          <p:cNvPr id="3" name="Espace réservé du contenu 2"/>
          <p:cNvSpPr>
            <a:spLocks noGrp="1"/>
          </p:cNvSpPr>
          <p:nvPr>
            <p:ph idx="1"/>
          </p:nvPr>
        </p:nvSpPr>
        <p:spPr/>
        <p:txBody>
          <a:bodyPr>
            <a:normAutofit/>
          </a:bodyPr>
          <a:lstStyle/>
          <a:p>
            <a:r>
              <a:rPr lang="fr-FR" dirty="0" smtClean="0"/>
              <a:t>Définition de « L’Encyclopédie du Marketing » de Jean-Marc LEHU</a:t>
            </a:r>
          </a:p>
          <a:p>
            <a:pPr marL="0" indent="0" algn="just">
              <a:buNone/>
            </a:pPr>
            <a:r>
              <a:rPr lang="fr-FR" sz="2600" dirty="0" smtClean="0"/>
              <a:t>« Expression </a:t>
            </a:r>
            <a:r>
              <a:rPr lang="fr-FR" sz="2600" dirty="0" err="1"/>
              <a:t>anglosaxonne</a:t>
            </a:r>
            <a:r>
              <a:rPr lang="fr-FR" sz="2600" dirty="0"/>
              <a:t> utilisée pour désigner les individus les plus prompts à adopter une nouvelle technologie ou une innovation. Sans être réellement prescripteurs, ils peuvent permettent de faciliter le lancement d'un nouveau produit de par la consommation / l'utilisation du produit ou du service dès les premiers jours de sa commercialisation</a:t>
            </a:r>
            <a:r>
              <a:rPr lang="fr-FR" sz="2600" dirty="0" smtClean="0"/>
              <a:t>. »</a:t>
            </a:r>
          </a:p>
          <a:p>
            <a:endParaRPr lang="fr-FR" dirty="0" smtClean="0"/>
          </a:p>
        </p:txBody>
      </p:sp>
    </p:spTree>
    <p:extLst>
      <p:ext uri="{BB962C8B-B14F-4D97-AF65-F5344CB8AC3E}">
        <p14:creationId xmlns:p14="http://schemas.microsoft.com/office/powerpoint/2010/main" xmlns="" val="16323781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 Les médias dédiés</a:t>
            </a:r>
          </a:p>
        </p:txBody>
      </p:sp>
      <p:sp>
        <p:nvSpPr>
          <p:cNvPr id="3" name="Espace réservé du contenu 2"/>
          <p:cNvSpPr>
            <a:spLocks noGrp="1"/>
          </p:cNvSpPr>
          <p:nvPr>
            <p:ph idx="1"/>
          </p:nvPr>
        </p:nvSpPr>
        <p:spPr/>
        <p:txBody>
          <a:bodyPr>
            <a:normAutofit/>
          </a:bodyPr>
          <a:lstStyle/>
          <a:p>
            <a:r>
              <a:rPr lang="fr-FR" dirty="0"/>
              <a:t>Il existe une multitude de blog du même genre </a:t>
            </a:r>
            <a:r>
              <a:rPr lang="fr-FR" dirty="0" smtClean="0"/>
              <a:t>et dans </a:t>
            </a:r>
            <a:r>
              <a:rPr lang="fr-FR" dirty="0" smtClean="0"/>
              <a:t>différents </a:t>
            </a:r>
            <a:r>
              <a:rPr lang="fr-FR" dirty="0" smtClean="0"/>
              <a:t>domaines : </a:t>
            </a:r>
          </a:p>
          <a:p>
            <a:pPr lvl="1"/>
            <a:r>
              <a:rPr lang="fr-FR" dirty="0" smtClean="0"/>
              <a:t>Musique, mode, technologies, …</a:t>
            </a:r>
          </a:p>
          <a:p>
            <a:pPr marL="457200" lvl="1" indent="0">
              <a:buNone/>
            </a:pPr>
            <a:endParaRPr lang="fr-FR" dirty="0"/>
          </a:p>
          <a:p>
            <a:pPr marL="457200" lvl="1" indent="0">
              <a:buNone/>
            </a:pPr>
            <a:r>
              <a:rPr lang="fr-FR" dirty="0" smtClean="0"/>
              <a:t>Voici quelque exemples de ces blogs :</a:t>
            </a:r>
          </a:p>
          <a:p>
            <a:endParaRPr lang="fr-FR" dirty="0"/>
          </a:p>
          <a:p>
            <a:endParaRPr lang="fr-FR" dirty="0"/>
          </a:p>
        </p:txBody>
      </p:sp>
    </p:spTree>
    <p:extLst>
      <p:ext uri="{BB962C8B-B14F-4D97-AF65-F5344CB8AC3E}">
        <p14:creationId xmlns:p14="http://schemas.microsoft.com/office/powerpoint/2010/main" xmlns="" val="2343977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 Les médias dédiés</a:t>
            </a:r>
          </a:p>
        </p:txBody>
      </p:sp>
      <p:sp>
        <p:nvSpPr>
          <p:cNvPr id="3" name="Espace réservé du contenu 2"/>
          <p:cNvSpPr>
            <a:spLocks noGrp="1"/>
          </p:cNvSpPr>
          <p:nvPr>
            <p:ph idx="1"/>
          </p:nvPr>
        </p:nvSpPr>
        <p:spPr/>
        <p:txBody>
          <a:bodyPr>
            <a:normAutofit/>
          </a:bodyPr>
          <a:lstStyle/>
          <a:p>
            <a:pPr marL="342900" lvl="1" indent="-342900">
              <a:buFont typeface="Arial" pitchFamily="34" charset="0"/>
              <a:buChar char="•"/>
            </a:pPr>
            <a:r>
              <a:rPr lang="fr-FR" sz="3200" dirty="0" smtClean="0"/>
              <a:t>Mode : Garance </a:t>
            </a:r>
            <a:r>
              <a:rPr lang="fr-FR" sz="3200" dirty="0"/>
              <a:t>Doré</a:t>
            </a:r>
          </a:p>
          <a:p>
            <a:endParaRPr lang="fr-FR" dirty="0"/>
          </a:p>
        </p:txBody>
      </p:sp>
      <p:pic>
        <p:nvPicPr>
          <p:cNvPr id="4" name="Picture 3" descr="C:\Users\Simon\Dropbox\IAE\Dossiers\Binome Cheikh Gavelle\garance doré.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3688" y="2126128"/>
            <a:ext cx="5760640" cy="47592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15972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 Les médias dédiés</a:t>
            </a:r>
          </a:p>
        </p:txBody>
      </p:sp>
      <p:sp>
        <p:nvSpPr>
          <p:cNvPr id="3" name="Espace réservé du contenu 2"/>
          <p:cNvSpPr>
            <a:spLocks noGrp="1"/>
          </p:cNvSpPr>
          <p:nvPr>
            <p:ph idx="1"/>
          </p:nvPr>
        </p:nvSpPr>
        <p:spPr/>
        <p:txBody>
          <a:bodyPr/>
          <a:lstStyle/>
          <a:p>
            <a:r>
              <a:rPr lang="fr-FR" dirty="0" smtClean="0"/>
              <a:t>Mode : Le </a:t>
            </a:r>
            <a:r>
              <a:rPr lang="fr-FR" dirty="0"/>
              <a:t>blog de Betty</a:t>
            </a:r>
          </a:p>
          <a:p>
            <a:pPr marL="0" indent="0">
              <a:buNone/>
            </a:pPr>
            <a:endParaRPr lang="fr-FR" dirty="0"/>
          </a:p>
        </p:txBody>
      </p:sp>
      <p:pic>
        <p:nvPicPr>
          <p:cNvPr id="4098" name="Picture 2" descr="C:\Users\Simon\Dropbox\IAE\Dossiers\Binome Cheikh Gavelle\le blog de bett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2348880"/>
            <a:ext cx="7272808" cy="45248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2460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 Les médias dédiés</a:t>
            </a:r>
          </a:p>
        </p:txBody>
      </p:sp>
      <p:sp>
        <p:nvSpPr>
          <p:cNvPr id="3" name="Espace réservé du contenu 2"/>
          <p:cNvSpPr>
            <a:spLocks noGrp="1"/>
          </p:cNvSpPr>
          <p:nvPr>
            <p:ph idx="1"/>
          </p:nvPr>
        </p:nvSpPr>
        <p:spPr/>
        <p:txBody>
          <a:bodyPr/>
          <a:lstStyle/>
          <a:p>
            <a:r>
              <a:rPr lang="fr-FR" dirty="0" smtClean="0"/>
              <a:t>Musique : </a:t>
            </a:r>
            <a:r>
              <a:rPr lang="fr-FR" dirty="0" err="1"/>
              <a:t>Electrocast</a:t>
            </a:r>
            <a:endParaRPr lang="fr-FR" dirty="0"/>
          </a:p>
          <a:p>
            <a:pPr marL="0" indent="0">
              <a:buNone/>
            </a:pPr>
            <a:endParaRPr lang="fr-FR" dirty="0"/>
          </a:p>
        </p:txBody>
      </p:sp>
      <p:pic>
        <p:nvPicPr>
          <p:cNvPr id="5122" name="Picture 2" descr="C:\Users\Simon\Dropbox\IAE\Dossiers\Binome Cheikh Gavelle\ELECTROCAS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632" y="2257604"/>
            <a:ext cx="6912768" cy="46085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882270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 Les médias dédiés</a:t>
            </a:r>
          </a:p>
        </p:txBody>
      </p:sp>
      <p:sp>
        <p:nvSpPr>
          <p:cNvPr id="3" name="Espace réservé du contenu 2"/>
          <p:cNvSpPr>
            <a:spLocks noGrp="1"/>
          </p:cNvSpPr>
          <p:nvPr>
            <p:ph idx="1"/>
          </p:nvPr>
        </p:nvSpPr>
        <p:spPr/>
        <p:txBody>
          <a:bodyPr/>
          <a:lstStyle/>
          <a:p>
            <a:r>
              <a:rPr lang="fr-FR" dirty="0" smtClean="0"/>
              <a:t>Musique : KCNV</a:t>
            </a:r>
            <a:endParaRPr lang="fr-FR" dirty="0"/>
          </a:p>
        </p:txBody>
      </p:sp>
      <p:pic>
        <p:nvPicPr>
          <p:cNvPr id="6146" name="Picture 2" descr="C:\Users\Simon\Dropbox\IAE\Dossiers\Binome Cheikh Gavelle\KCNV.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0064" y="2420889"/>
            <a:ext cx="6845438" cy="44164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48448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 Les médias dédiés</a:t>
            </a:r>
          </a:p>
        </p:txBody>
      </p:sp>
      <p:sp>
        <p:nvSpPr>
          <p:cNvPr id="3" name="Espace réservé du contenu 2"/>
          <p:cNvSpPr>
            <a:spLocks noGrp="1"/>
          </p:cNvSpPr>
          <p:nvPr>
            <p:ph idx="1"/>
          </p:nvPr>
        </p:nvSpPr>
        <p:spPr>
          <a:xfrm>
            <a:off x="457200" y="1600200"/>
            <a:ext cx="8363272" cy="4525963"/>
          </a:xfrm>
        </p:spPr>
        <p:txBody>
          <a:bodyPr/>
          <a:lstStyle/>
          <a:p>
            <a:r>
              <a:rPr lang="fr-FR" sz="2500" dirty="0" smtClean="0"/>
              <a:t>Technologies : Vincent </a:t>
            </a:r>
            <a:r>
              <a:rPr lang="fr-FR" sz="2500" dirty="0" err="1" smtClean="0"/>
              <a:t>Abry</a:t>
            </a:r>
            <a:r>
              <a:rPr lang="fr-FR" sz="2500" dirty="0" smtClean="0"/>
              <a:t> (</a:t>
            </a:r>
            <a:r>
              <a:rPr lang="fr-FR" sz="2500" dirty="0" smtClean="0">
                <a:hlinkClick r:id="rId2"/>
              </a:rPr>
              <a:t>http</a:t>
            </a:r>
            <a:r>
              <a:rPr lang="fr-FR" sz="2500" dirty="0">
                <a:hlinkClick r:id="rId2"/>
              </a:rPr>
              <a:t>://www.vincentabry.com</a:t>
            </a:r>
            <a:r>
              <a:rPr lang="fr-FR" sz="2500" dirty="0" smtClean="0">
                <a:hlinkClick r:id="rId2"/>
              </a:rPr>
              <a:t>/</a:t>
            </a:r>
            <a:r>
              <a:rPr lang="fr-FR" sz="2500" dirty="0"/>
              <a:t> )</a:t>
            </a:r>
          </a:p>
          <a:p>
            <a:endParaRPr lang="fr-FR" dirty="0"/>
          </a:p>
          <a:p>
            <a:pPr marL="0" indent="0">
              <a:buNone/>
            </a:pPr>
            <a:endParaRPr lang="fr-FR"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67744" y="2564904"/>
            <a:ext cx="4657104" cy="34977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74147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stars influencer/</a:t>
            </a:r>
            <a:r>
              <a:rPr lang="fr-FR" dirty="0" err="1" smtClean="0"/>
              <a:t>Early</a:t>
            </a:r>
            <a:r>
              <a:rPr lang="fr-FR" dirty="0" smtClean="0"/>
              <a:t> </a:t>
            </a:r>
            <a:r>
              <a:rPr lang="fr-FR" dirty="0" err="1" smtClean="0"/>
              <a:t>adopters</a:t>
            </a:r>
            <a:endParaRPr lang="fr-FR" dirty="0"/>
          </a:p>
        </p:txBody>
      </p:sp>
      <p:sp>
        <p:nvSpPr>
          <p:cNvPr id="3" name="Espace réservé du contenu 2"/>
          <p:cNvSpPr>
            <a:spLocks noGrp="1"/>
          </p:cNvSpPr>
          <p:nvPr>
            <p:ph idx="1"/>
          </p:nvPr>
        </p:nvSpPr>
        <p:spPr/>
        <p:txBody>
          <a:bodyPr/>
          <a:lstStyle/>
          <a:p>
            <a:r>
              <a:rPr lang="fr-FR" dirty="0" smtClean="0"/>
              <a:t>D’une manière </a:t>
            </a:r>
            <a:r>
              <a:rPr lang="fr-FR" dirty="0" smtClean="0"/>
              <a:t>générale </a:t>
            </a:r>
            <a:r>
              <a:rPr lang="fr-FR" dirty="0" smtClean="0"/>
              <a:t>une star est quelqu’un d’influente et leader d’opinion. </a:t>
            </a:r>
          </a:p>
          <a:p>
            <a:r>
              <a:rPr lang="fr-FR" dirty="0" smtClean="0"/>
              <a:t>En effet via sa notoriété et ses actions, son style, son histoire, ses gadgets… Il va influencer des personnes et pouvoir lancer une nouvelle mode.</a:t>
            </a:r>
            <a:endParaRPr lang="fr-F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 Les stars influencer/</a:t>
            </a:r>
            <a:r>
              <a:rPr lang="fr-FR" dirty="0" err="1" smtClean="0"/>
              <a:t>Early</a:t>
            </a:r>
            <a:r>
              <a:rPr lang="fr-FR" dirty="0" smtClean="0"/>
              <a:t> </a:t>
            </a:r>
            <a:r>
              <a:rPr lang="fr-FR" dirty="0" err="1" smtClean="0"/>
              <a:t>adopters</a:t>
            </a:r>
            <a:endParaRPr lang="fr-FR" dirty="0"/>
          </a:p>
        </p:txBody>
      </p:sp>
      <p:sp>
        <p:nvSpPr>
          <p:cNvPr id="3" name="Espace réservé du contenu 2"/>
          <p:cNvSpPr>
            <a:spLocks noGrp="1"/>
          </p:cNvSpPr>
          <p:nvPr>
            <p:ph idx="1"/>
          </p:nvPr>
        </p:nvSpPr>
        <p:spPr>
          <a:xfrm>
            <a:off x="457200" y="1600200"/>
            <a:ext cx="4618856" cy="4925144"/>
          </a:xfrm>
        </p:spPr>
        <p:txBody>
          <a:bodyPr>
            <a:normAutofit fontScale="92500" lnSpcReduction="20000"/>
          </a:bodyPr>
          <a:lstStyle/>
          <a:p>
            <a:r>
              <a:rPr lang="fr-FR" dirty="0" smtClean="0"/>
              <a:t>Jay z est considéré comme un influencer. En effet il vient d’ un quartier Malfamé et devient une </a:t>
            </a:r>
            <a:r>
              <a:rPr lang="fr-FR" dirty="0" err="1" smtClean="0"/>
              <a:t>mega</a:t>
            </a:r>
            <a:r>
              <a:rPr lang="fr-FR" dirty="0" smtClean="0"/>
              <a:t>-star. Enormément de personne le considère comme l’une des stars les plus tendances. C’est notamment lui qui a lancé la mode de la casquette des Yankees au grand public.</a:t>
            </a:r>
          </a:p>
          <a:p>
            <a:endParaRPr lang="fr-FR" dirty="0"/>
          </a:p>
        </p:txBody>
      </p:sp>
      <p:pic>
        <p:nvPicPr>
          <p:cNvPr id="4" name="Image 3" descr="beyonce-and-jay-z-haacb959.jpg"/>
          <p:cNvPicPr>
            <a:picLocks noChangeAspect="1"/>
          </p:cNvPicPr>
          <p:nvPr/>
        </p:nvPicPr>
        <p:blipFill>
          <a:blip r:embed="rId2" cstate="print"/>
          <a:stretch>
            <a:fillRect/>
          </a:stretch>
        </p:blipFill>
        <p:spPr>
          <a:xfrm>
            <a:off x="5220072" y="1772816"/>
            <a:ext cx="3291794" cy="460851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411760" y="1196752"/>
            <a:ext cx="4955853" cy="3173800"/>
          </a:xfrm>
          <a:prstGeom prst="rect">
            <a:avLst/>
          </a:prstGeom>
          <a:noFill/>
          <a:ln w="9525">
            <a:noFill/>
            <a:miter lim="800000"/>
            <a:headEnd/>
            <a:tailEnd/>
          </a:ln>
        </p:spPr>
      </p:pic>
      <p:sp>
        <p:nvSpPr>
          <p:cNvPr id="2" name="Titre 1"/>
          <p:cNvSpPr>
            <a:spLocks noGrp="1"/>
          </p:cNvSpPr>
          <p:nvPr>
            <p:ph type="title"/>
          </p:nvPr>
        </p:nvSpPr>
        <p:spPr>
          <a:xfrm>
            <a:off x="467544" y="0"/>
            <a:ext cx="8229600" cy="1143000"/>
          </a:xfrm>
        </p:spPr>
        <p:txBody>
          <a:bodyPr/>
          <a:lstStyle/>
          <a:p>
            <a:r>
              <a:rPr lang="fr-FR" dirty="0" smtClean="0"/>
              <a:t>Les stars influencer/</a:t>
            </a:r>
            <a:r>
              <a:rPr lang="fr-FR" dirty="0" err="1" smtClean="0"/>
              <a:t>Early</a:t>
            </a:r>
            <a:r>
              <a:rPr lang="fr-FR" dirty="0" smtClean="0"/>
              <a:t> </a:t>
            </a:r>
            <a:r>
              <a:rPr lang="fr-FR" dirty="0" err="1" smtClean="0"/>
              <a:t>adopters</a:t>
            </a:r>
            <a:endParaRPr lang="fr-FR" dirty="0"/>
          </a:p>
        </p:txBody>
      </p:sp>
      <p:sp>
        <p:nvSpPr>
          <p:cNvPr id="3" name="Espace réservé du contenu 2"/>
          <p:cNvSpPr>
            <a:spLocks noGrp="1"/>
          </p:cNvSpPr>
          <p:nvPr>
            <p:ph idx="1"/>
          </p:nvPr>
        </p:nvSpPr>
        <p:spPr>
          <a:xfrm>
            <a:off x="251520" y="4509120"/>
            <a:ext cx="8208912" cy="2348880"/>
          </a:xfrm>
        </p:spPr>
        <p:txBody>
          <a:bodyPr>
            <a:normAutofit fontScale="85000" lnSpcReduction="20000"/>
          </a:bodyPr>
          <a:lstStyle/>
          <a:p>
            <a:r>
              <a:rPr lang="fr-FR" dirty="0" smtClean="0"/>
              <a:t>Afin de connaitre les stars qui influencent le grand public, nous vous conseillons un petit reportage de 20 minutes, très </a:t>
            </a:r>
            <a:r>
              <a:rPr lang="fr-FR" smtClean="0"/>
              <a:t>bien réalisé.</a:t>
            </a:r>
            <a:endParaRPr lang="fr-FR" dirty="0" smtClean="0"/>
          </a:p>
          <a:p>
            <a:endParaRPr lang="fr-FR" dirty="0" smtClean="0"/>
          </a:p>
          <a:p>
            <a:r>
              <a:rPr lang="fr-FR" dirty="0" err="1" smtClean="0"/>
              <a:t>Influencers</a:t>
            </a:r>
            <a:r>
              <a:rPr lang="fr-FR" dirty="0" smtClean="0"/>
              <a:t> (full version) </a:t>
            </a:r>
            <a:r>
              <a:rPr lang="fr-FR" dirty="0" smtClean="0">
                <a:sym typeface="Wingdings" pitchFamily="2" charset="2"/>
              </a:rPr>
              <a:t> </a:t>
            </a:r>
            <a:r>
              <a:rPr lang="fr-FR" dirty="0" smtClean="0">
                <a:sym typeface="Wingdings" pitchFamily="2" charset="2"/>
                <a:hlinkClick r:id="rId3"/>
              </a:rPr>
              <a:t>http://vimeo.com/16240554</a:t>
            </a:r>
            <a:endParaRPr lang="fr-FR" dirty="0" smtClean="0">
              <a:sym typeface="Wingdings" pitchFamily="2" charset="2"/>
            </a:endParaRPr>
          </a:p>
          <a:p>
            <a:endParaRPr lang="fr-FR" dirty="0" smtClean="0">
              <a:sym typeface="Wingdings" pitchFamily="2" charset="2"/>
            </a:endParaRPr>
          </a:p>
          <a:p>
            <a:endParaRPr lang="fr-F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 </a:t>
            </a:r>
            <a:r>
              <a:rPr lang="fr-FR" dirty="0" smtClean="0"/>
              <a:t>Conclusion</a:t>
            </a:r>
            <a:endParaRPr lang="fr-FR" dirty="0"/>
          </a:p>
        </p:txBody>
      </p:sp>
      <p:sp>
        <p:nvSpPr>
          <p:cNvPr id="3" name="Espace réservé du contenu 2"/>
          <p:cNvSpPr>
            <a:spLocks noGrp="1"/>
          </p:cNvSpPr>
          <p:nvPr>
            <p:ph idx="1"/>
          </p:nvPr>
        </p:nvSpPr>
        <p:spPr/>
        <p:txBody>
          <a:bodyPr>
            <a:normAutofit/>
          </a:bodyPr>
          <a:lstStyle/>
          <a:p>
            <a:pPr algn="just"/>
            <a:r>
              <a:rPr lang="fr-FR" dirty="0" smtClean="0"/>
              <a:t>Les </a:t>
            </a:r>
            <a:r>
              <a:rPr lang="fr-FR" dirty="0" err="1" smtClean="0"/>
              <a:t>early</a:t>
            </a:r>
            <a:r>
              <a:rPr lang="fr-FR" dirty="0" smtClean="0"/>
              <a:t> </a:t>
            </a:r>
            <a:r>
              <a:rPr lang="fr-FR" dirty="0" err="1" smtClean="0"/>
              <a:t>adopters</a:t>
            </a:r>
            <a:r>
              <a:rPr lang="fr-FR" dirty="0" smtClean="0"/>
              <a:t> </a:t>
            </a:r>
            <a:r>
              <a:rPr lang="fr-FR" dirty="0" smtClean="0"/>
              <a:t>n’évolués </a:t>
            </a:r>
            <a:r>
              <a:rPr lang="fr-FR" dirty="0" smtClean="0"/>
              <a:t>plus vraiment durant les </a:t>
            </a:r>
            <a:r>
              <a:rPr lang="fr-FR" dirty="0" smtClean="0"/>
              <a:t>années </a:t>
            </a:r>
            <a:r>
              <a:rPr lang="fr-FR" dirty="0" smtClean="0"/>
              <a:t>1990… Mais avec l’émergence d’internet de nouvelles formes de communications ont fait leurs apparitions et on laisser entrevoir des évolutions dans le comportement des personnes. En effet de nos jours, il n’est plus rare de rencontrer toutes formes d’individus exposant leurs vies sur l’immense toile. </a:t>
            </a:r>
          </a:p>
          <a:p>
            <a:endParaRPr lang="fr-FR" dirty="0" smtClean="0"/>
          </a:p>
          <a:p>
            <a:endParaRPr lang="fr-FR" dirty="0"/>
          </a:p>
        </p:txBody>
      </p:sp>
    </p:spTree>
    <p:extLst>
      <p:ext uri="{BB962C8B-B14F-4D97-AF65-F5344CB8AC3E}">
        <p14:creationId xmlns:p14="http://schemas.microsoft.com/office/powerpoint/2010/main" xmlns="" val="4218059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err="1" smtClean="0"/>
              <a:t>Early</a:t>
            </a:r>
            <a:r>
              <a:rPr lang="fr-FR" dirty="0" smtClean="0"/>
              <a:t> adopter selon Rogers Everett</a:t>
            </a:r>
            <a:endParaRPr lang="fr-FR" dirty="0"/>
          </a:p>
        </p:txBody>
      </p:sp>
      <p:sp>
        <p:nvSpPr>
          <p:cNvPr id="3" name="Espace réservé du contenu 2"/>
          <p:cNvSpPr>
            <a:spLocks noGrp="1"/>
          </p:cNvSpPr>
          <p:nvPr>
            <p:ph idx="1"/>
          </p:nvPr>
        </p:nvSpPr>
        <p:spPr>
          <a:xfrm>
            <a:off x="179512" y="1600200"/>
            <a:ext cx="5040560" cy="4525963"/>
          </a:xfrm>
        </p:spPr>
        <p:txBody>
          <a:bodyPr>
            <a:normAutofit fontScale="77500" lnSpcReduction="20000"/>
          </a:bodyPr>
          <a:lstStyle/>
          <a:p>
            <a:pPr marL="0" indent="0" algn="just">
              <a:buNone/>
            </a:pPr>
            <a:endParaRPr lang="fr-FR" dirty="0"/>
          </a:p>
          <a:p>
            <a:pPr algn="just"/>
            <a:r>
              <a:rPr lang="fr-FR" dirty="0"/>
              <a:t>Le sociologue américain Rogers Everett s’est penché sur la </a:t>
            </a:r>
            <a:r>
              <a:rPr lang="fr-FR" dirty="0" smtClean="0"/>
              <a:t>question </a:t>
            </a:r>
            <a:r>
              <a:rPr lang="fr-FR" dirty="0"/>
              <a:t>du processus d’</a:t>
            </a:r>
            <a:r>
              <a:rPr lang="fr-FR" dirty="0" err="1"/>
              <a:t>adoptation</a:t>
            </a:r>
            <a:r>
              <a:rPr lang="fr-FR" dirty="0"/>
              <a:t> des innovation et est le premier à avoir parlé d’</a:t>
            </a:r>
            <a:r>
              <a:rPr lang="fr-FR" dirty="0" err="1"/>
              <a:t>early</a:t>
            </a:r>
            <a:r>
              <a:rPr lang="fr-FR" dirty="0"/>
              <a:t> </a:t>
            </a:r>
            <a:r>
              <a:rPr lang="fr-FR" dirty="0" err="1"/>
              <a:t>adopters</a:t>
            </a:r>
            <a:r>
              <a:rPr lang="fr-FR" dirty="0"/>
              <a:t> et d’innovateurs précoces dans son livre « Diffusion of Innovation »</a:t>
            </a:r>
          </a:p>
          <a:p>
            <a:pPr algn="just"/>
            <a:endParaRPr lang="fr-FR" dirty="0"/>
          </a:p>
          <a:p>
            <a:pPr algn="just"/>
            <a:r>
              <a:rPr lang="fr-FR" dirty="0" smtClean="0"/>
              <a:t> Ils les définit comme des leaders d’opinion accédant aux nouveaux produits avant tout le monde.</a:t>
            </a:r>
            <a:endParaRPr lang="fr-FR" dirty="0"/>
          </a:p>
        </p:txBody>
      </p:sp>
      <p:pic>
        <p:nvPicPr>
          <p:cNvPr id="1026" name="Picture 2" descr="C:\Users\Simon\Dropbox\IAE\Dossiers\Binome Cheikh Gavelle\roger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52120" y="1988840"/>
            <a:ext cx="2952328" cy="41701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949422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a:xfrm>
            <a:off x="251520" y="1412776"/>
            <a:ext cx="4824536" cy="5184576"/>
          </a:xfrm>
        </p:spPr>
        <p:txBody>
          <a:bodyPr>
            <a:normAutofit fontScale="77500" lnSpcReduction="20000"/>
          </a:bodyPr>
          <a:lstStyle/>
          <a:p>
            <a:pPr algn="just"/>
            <a:r>
              <a:rPr lang="fr-FR" dirty="0" smtClean="0"/>
              <a:t>Ces personnes, qui peuvent aussi être de grand star de la musique (ex : Jay Z), peuvent dégager une nouvelle forme de mode, de consommation, ou encore hygiène de vie… On les appelles alors des </a:t>
            </a:r>
            <a:r>
              <a:rPr lang="fr-FR" dirty="0" err="1" smtClean="0"/>
              <a:t>influenceurs</a:t>
            </a:r>
            <a:r>
              <a:rPr lang="fr-FR" dirty="0" smtClean="0"/>
              <a:t> ou encore </a:t>
            </a:r>
            <a:r>
              <a:rPr lang="fr-FR" dirty="0" err="1" smtClean="0"/>
              <a:t>Early</a:t>
            </a:r>
            <a:r>
              <a:rPr lang="fr-FR" dirty="0" smtClean="0"/>
              <a:t> </a:t>
            </a:r>
            <a:r>
              <a:rPr lang="fr-FR" dirty="0" err="1" smtClean="0"/>
              <a:t>adopters</a:t>
            </a:r>
            <a:r>
              <a:rPr lang="fr-FR" dirty="0" smtClean="0"/>
              <a:t>. Avec </a:t>
            </a:r>
            <a:r>
              <a:rPr lang="fr-FR" dirty="0" smtClean="0"/>
              <a:t>l’essor </a:t>
            </a:r>
            <a:r>
              <a:rPr lang="fr-FR" dirty="0" smtClean="0"/>
              <a:t>des médias sociaux, les entreprises doivent surveiller de très prés ces personnes qui peuvent </a:t>
            </a:r>
            <a:r>
              <a:rPr lang="fr-FR" dirty="0" smtClean="0"/>
              <a:t>leurs </a:t>
            </a:r>
            <a:r>
              <a:rPr lang="fr-FR" dirty="0" smtClean="0"/>
              <a:t>être </a:t>
            </a:r>
            <a:r>
              <a:rPr lang="fr-FR" dirty="0" smtClean="0"/>
              <a:t>bénéfiques </a:t>
            </a:r>
            <a:r>
              <a:rPr lang="fr-FR" dirty="0" smtClean="0"/>
              <a:t>pour promouvoir une nouvelle tendance. Pourquoi pas la tendance des vélos pignon fixe, </a:t>
            </a:r>
            <a:r>
              <a:rPr lang="fr-FR" smtClean="0"/>
              <a:t>aussi </a:t>
            </a:r>
            <a:r>
              <a:rPr lang="fr-FR" smtClean="0"/>
              <a:t>appelés </a:t>
            </a:r>
            <a:r>
              <a:rPr lang="fr-FR" dirty="0" err="1" smtClean="0"/>
              <a:t>Fixie</a:t>
            </a:r>
            <a:r>
              <a:rPr lang="fr-FR" dirty="0" smtClean="0"/>
              <a:t> ?</a:t>
            </a:r>
          </a:p>
          <a:p>
            <a:endParaRPr lang="fr-FR" dirty="0" smtClean="0"/>
          </a:p>
          <a:p>
            <a:endParaRPr lang="fr-FR" dirty="0" smtClean="0"/>
          </a:p>
          <a:p>
            <a:endParaRPr lang="fr-FR" dirty="0"/>
          </a:p>
        </p:txBody>
      </p:sp>
      <p:pic>
        <p:nvPicPr>
          <p:cNvPr id="1026" name="Picture 2" descr="http://ablogm.com/velorution14/files/fixie1.jpg"/>
          <p:cNvPicPr>
            <a:picLocks noChangeAspect="1" noChangeArrowheads="1"/>
          </p:cNvPicPr>
          <p:nvPr/>
        </p:nvPicPr>
        <p:blipFill>
          <a:blip r:embed="rId2" cstate="print"/>
          <a:srcRect/>
          <a:stretch>
            <a:fillRect/>
          </a:stretch>
        </p:blipFill>
        <p:spPr bwMode="auto">
          <a:xfrm>
            <a:off x="5505822" y="1412776"/>
            <a:ext cx="3638178" cy="472154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courbe de l’adoption de l’innovation de Rogers Everett</a:t>
            </a:r>
            <a:endParaRPr lang="fr-FR" dirty="0"/>
          </a:p>
        </p:txBody>
      </p:sp>
      <p:sp>
        <p:nvSpPr>
          <p:cNvPr id="3" name="Espace réservé du contenu 2"/>
          <p:cNvSpPr>
            <a:spLocks noGrp="1"/>
          </p:cNvSpPr>
          <p:nvPr>
            <p:ph idx="1"/>
          </p:nvPr>
        </p:nvSpPr>
        <p:spPr>
          <a:xfrm>
            <a:off x="4788024" y="1772816"/>
            <a:ext cx="4114800" cy="5085184"/>
          </a:xfrm>
        </p:spPr>
        <p:txBody>
          <a:bodyPr>
            <a:normAutofit fontScale="92500" lnSpcReduction="20000"/>
          </a:bodyPr>
          <a:lstStyle/>
          <a:p>
            <a:pPr algn="just"/>
            <a:r>
              <a:rPr lang="fr-FR" sz="1800" b="1" u="sng" dirty="0" err="1" smtClean="0"/>
              <a:t>Innovators</a:t>
            </a:r>
            <a:r>
              <a:rPr lang="fr-FR" sz="1800" b="1" u="sng" dirty="0" smtClean="0"/>
              <a:t> :</a:t>
            </a:r>
            <a:r>
              <a:rPr lang="fr-FR" sz="1800" b="1" dirty="0" smtClean="0"/>
              <a:t> </a:t>
            </a:r>
            <a:r>
              <a:rPr lang="fr-FR" sz="1800" dirty="0" smtClean="0"/>
              <a:t>« innovateurs », personnes qui créent l’idée, le produit/service et qui amènent au changement</a:t>
            </a:r>
          </a:p>
          <a:p>
            <a:pPr algn="just"/>
            <a:endParaRPr lang="fr-FR" sz="1800" dirty="0" smtClean="0"/>
          </a:p>
          <a:p>
            <a:pPr algn="just"/>
            <a:r>
              <a:rPr lang="fr-FR" sz="1800" b="1" u="sng" dirty="0" err="1" smtClean="0"/>
              <a:t>Early</a:t>
            </a:r>
            <a:r>
              <a:rPr lang="fr-FR" sz="1800" b="1" u="sng" dirty="0" smtClean="0"/>
              <a:t> </a:t>
            </a:r>
            <a:r>
              <a:rPr lang="fr-FR" sz="1800" b="1" u="sng" dirty="0" err="1" smtClean="0"/>
              <a:t>adopters</a:t>
            </a:r>
            <a:r>
              <a:rPr lang="fr-FR" sz="1800" b="1" u="sng" dirty="0" smtClean="0"/>
              <a:t> :</a:t>
            </a:r>
            <a:r>
              <a:rPr lang="fr-FR" sz="1800" b="1" dirty="0" smtClean="0"/>
              <a:t> </a:t>
            </a:r>
            <a:r>
              <a:rPr lang="fr-FR" sz="1800" dirty="0" smtClean="0"/>
              <a:t>« </a:t>
            </a:r>
            <a:r>
              <a:rPr lang="fr-FR" sz="1800" dirty="0" err="1" smtClean="0"/>
              <a:t>adopteurs</a:t>
            </a:r>
            <a:r>
              <a:rPr lang="fr-FR" sz="1800" dirty="0" smtClean="0"/>
              <a:t> précoces »</a:t>
            </a:r>
            <a:r>
              <a:rPr lang="fr-FR" sz="1800" dirty="0"/>
              <a:t> leaders d’opinion qui testent les nouvelles </a:t>
            </a:r>
            <a:r>
              <a:rPr lang="fr-FR" sz="1800" dirty="0" smtClean="0"/>
              <a:t>idées/produits</a:t>
            </a:r>
          </a:p>
          <a:p>
            <a:pPr algn="just"/>
            <a:endParaRPr lang="fr-FR" sz="1800" dirty="0" smtClean="0"/>
          </a:p>
          <a:p>
            <a:pPr algn="just"/>
            <a:r>
              <a:rPr lang="fr-FR" sz="1800" b="1" u="sng" dirty="0" err="1" smtClean="0"/>
              <a:t>Early</a:t>
            </a:r>
            <a:r>
              <a:rPr lang="fr-FR" sz="1800" b="1" u="sng" dirty="0" smtClean="0"/>
              <a:t> </a:t>
            </a:r>
            <a:r>
              <a:rPr lang="fr-FR" sz="1800" b="1" u="sng" dirty="0" err="1" smtClean="0"/>
              <a:t>majority</a:t>
            </a:r>
            <a:r>
              <a:rPr lang="fr-FR" sz="1800" b="1" u="sng" dirty="0" smtClean="0"/>
              <a:t> </a:t>
            </a:r>
            <a:r>
              <a:rPr lang="fr-FR" sz="1800" u="sng" dirty="0" smtClean="0"/>
              <a:t>:</a:t>
            </a:r>
            <a:r>
              <a:rPr lang="fr-FR" sz="1800" dirty="0" smtClean="0"/>
              <a:t> « majorité précoce » </a:t>
            </a:r>
            <a:r>
              <a:rPr lang="fr-FR" sz="1800" dirty="0" err="1" smtClean="0"/>
              <a:t>permières</a:t>
            </a:r>
            <a:r>
              <a:rPr lang="fr-FR" sz="1800" dirty="0" smtClean="0"/>
              <a:t> personnes à suivre l’exemple des </a:t>
            </a:r>
            <a:r>
              <a:rPr lang="fr-FR" sz="1800" dirty="0" err="1" smtClean="0"/>
              <a:t>early</a:t>
            </a:r>
            <a:r>
              <a:rPr lang="fr-FR" sz="1800" dirty="0" smtClean="0"/>
              <a:t> </a:t>
            </a:r>
            <a:r>
              <a:rPr lang="fr-FR" sz="1800" dirty="0" err="1" smtClean="0"/>
              <a:t>adopters</a:t>
            </a:r>
            <a:endParaRPr lang="fr-FR" sz="1800" dirty="0" smtClean="0"/>
          </a:p>
          <a:p>
            <a:pPr algn="just"/>
            <a:endParaRPr lang="fr-FR" sz="1800" dirty="0" smtClean="0"/>
          </a:p>
          <a:p>
            <a:pPr algn="just"/>
            <a:r>
              <a:rPr lang="fr-FR" sz="1800" b="1" u="sng" dirty="0" err="1" smtClean="0"/>
              <a:t>Late</a:t>
            </a:r>
            <a:r>
              <a:rPr lang="fr-FR" sz="1800" b="1" u="sng" dirty="0" smtClean="0"/>
              <a:t> </a:t>
            </a:r>
            <a:r>
              <a:rPr lang="fr-FR" sz="1800" b="1" u="sng" dirty="0" err="1" smtClean="0"/>
              <a:t>Majority</a:t>
            </a:r>
            <a:r>
              <a:rPr lang="fr-FR" sz="1800" b="1" u="sng" dirty="0" smtClean="0"/>
              <a:t> :</a:t>
            </a:r>
            <a:r>
              <a:rPr lang="fr-FR" sz="1800" b="1" dirty="0" smtClean="0"/>
              <a:t> </a:t>
            </a:r>
            <a:r>
              <a:rPr lang="fr-FR" sz="1800" dirty="0" smtClean="0"/>
              <a:t>« majorité en retard » personnes sceptiques qui n’utilisent le produit/l’idée qu’après que la majorité l’utilise déjà</a:t>
            </a:r>
          </a:p>
          <a:p>
            <a:pPr algn="just"/>
            <a:endParaRPr lang="fr-FR" sz="1800" dirty="0" smtClean="0"/>
          </a:p>
          <a:p>
            <a:pPr algn="just"/>
            <a:r>
              <a:rPr lang="fr-FR" sz="1800" b="1" u="sng" dirty="0" err="1" smtClean="0"/>
              <a:t>Laggards</a:t>
            </a:r>
            <a:r>
              <a:rPr lang="fr-FR" sz="1800" b="1" u="sng" dirty="0" smtClean="0"/>
              <a:t> :</a:t>
            </a:r>
            <a:r>
              <a:rPr lang="fr-FR" sz="1800" b="1" dirty="0" smtClean="0"/>
              <a:t> </a:t>
            </a:r>
            <a:r>
              <a:rPr lang="fr-FR" sz="1800" dirty="0" smtClean="0"/>
              <a:t>« retardataires » traditionalistes qui sont prudents et critiques sur les innovations</a:t>
            </a:r>
          </a:p>
        </p:txBody>
      </p:sp>
      <p:pic>
        <p:nvPicPr>
          <p:cNvPr id="1026" name="Picture 2" descr="C:\Users\Simon\Dropbox\IAE\Dossiers\Binome Cheikh Gavelle\courb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0263" y="1772816"/>
            <a:ext cx="4429126" cy="35052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ZoneTexte 3"/>
          <p:cNvSpPr txBox="1"/>
          <p:nvPr/>
        </p:nvSpPr>
        <p:spPr>
          <a:xfrm>
            <a:off x="200263" y="5373216"/>
            <a:ext cx="4429126" cy="738664"/>
          </a:xfrm>
          <a:prstGeom prst="rect">
            <a:avLst/>
          </a:prstGeom>
          <a:noFill/>
        </p:spPr>
        <p:txBody>
          <a:bodyPr wrap="square" rtlCol="0">
            <a:spAutoFit/>
          </a:bodyPr>
          <a:lstStyle/>
          <a:p>
            <a:pPr algn="just"/>
            <a:r>
              <a:rPr lang="fr-FR" sz="1400" dirty="0" smtClean="0"/>
              <a:t>Pourcentage en part de marché des différentes catégories d’</a:t>
            </a:r>
            <a:r>
              <a:rPr lang="fr-FR" sz="1400" dirty="0" err="1" smtClean="0"/>
              <a:t>adopteurs</a:t>
            </a:r>
            <a:r>
              <a:rPr lang="fr-FR" sz="1400" dirty="0" smtClean="0"/>
              <a:t> de l’innovation, selon Everett Rogers « Diffusion of Innovation »</a:t>
            </a:r>
            <a:endParaRPr lang="fr-FR" sz="1400" dirty="0"/>
          </a:p>
        </p:txBody>
      </p:sp>
    </p:spTree>
    <p:extLst>
      <p:ext uri="{BB962C8B-B14F-4D97-AF65-F5344CB8AC3E}">
        <p14:creationId xmlns:p14="http://schemas.microsoft.com/office/powerpoint/2010/main" xmlns="" val="4062079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courbe de l’adoption de l’innovation de Rogers Everett : explication</a:t>
            </a:r>
            <a:endParaRPr lang="fr-FR" dirty="0"/>
          </a:p>
        </p:txBody>
      </p:sp>
      <p:sp>
        <p:nvSpPr>
          <p:cNvPr id="3" name="Espace réservé du contenu 2"/>
          <p:cNvSpPr>
            <a:spLocks noGrp="1"/>
          </p:cNvSpPr>
          <p:nvPr>
            <p:ph idx="1"/>
          </p:nvPr>
        </p:nvSpPr>
        <p:spPr>
          <a:xfrm>
            <a:off x="395536" y="1700808"/>
            <a:ext cx="8229600" cy="936104"/>
          </a:xfrm>
        </p:spPr>
        <p:txBody>
          <a:bodyPr>
            <a:noAutofit/>
          </a:bodyPr>
          <a:lstStyle/>
          <a:p>
            <a:pPr algn="just"/>
            <a:r>
              <a:rPr lang="fr-FR" sz="2200" dirty="0" smtClean="0"/>
              <a:t>Cette courbe montre en pourcentage de part de marché l’importance des différents profils des personnes adoptant une innovation.</a:t>
            </a:r>
          </a:p>
          <a:p>
            <a:pPr marL="0" indent="0" algn="just">
              <a:buNone/>
            </a:pPr>
            <a:endParaRPr lang="fr-FR" sz="2200" dirty="0" smtClean="0"/>
          </a:p>
          <a:p>
            <a:pPr algn="just"/>
            <a:endParaRPr lang="fr-FR" sz="2200" dirty="0" smtClean="0"/>
          </a:p>
          <a:p>
            <a:pPr algn="just"/>
            <a:endParaRPr lang="fr-FR" sz="2200" dirty="0"/>
          </a:p>
        </p:txBody>
      </p:sp>
      <p:pic>
        <p:nvPicPr>
          <p:cNvPr id="7" name="Picture 2" descr="C:\Users\Simon\Dropbox\IAE\Dossiers\Binome Cheikh Gavelle\courb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99629" y="2780928"/>
            <a:ext cx="4429126" cy="35052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ZoneTexte 4"/>
          <p:cNvSpPr txBox="1"/>
          <p:nvPr/>
        </p:nvSpPr>
        <p:spPr>
          <a:xfrm>
            <a:off x="367907" y="2780928"/>
            <a:ext cx="4132085" cy="3477875"/>
          </a:xfrm>
          <a:prstGeom prst="rect">
            <a:avLst/>
          </a:prstGeom>
          <a:noFill/>
        </p:spPr>
        <p:txBody>
          <a:bodyPr wrap="square" rtlCol="0">
            <a:spAutoFit/>
          </a:bodyPr>
          <a:lstStyle/>
          <a:p>
            <a:pPr marL="285750" indent="-285750" algn="just">
              <a:buFont typeface="Arial" pitchFamily="34" charset="0"/>
              <a:buChar char="•"/>
            </a:pPr>
            <a:r>
              <a:rPr lang="fr-FR" sz="2200" dirty="0"/>
              <a:t>On constate que les </a:t>
            </a:r>
            <a:r>
              <a:rPr lang="fr-FR" sz="2200" dirty="0" err="1"/>
              <a:t>early</a:t>
            </a:r>
            <a:r>
              <a:rPr lang="fr-FR" sz="2200" dirty="0"/>
              <a:t> </a:t>
            </a:r>
            <a:r>
              <a:rPr lang="fr-FR" sz="2200" dirty="0" err="1"/>
              <a:t>adopters</a:t>
            </a:r>
            <a:r>
              <a:rPr lang="fr-FR" sz="2200" dirty="0"/>
              <a:t> ne représentent que 13% en part de marché, mais que par leur position de leaders d’opinion, ils attirent les 34% de l’</a:t>
            </a:r>
            <a:r>
              <a:rPr lang="fr-FR" sz="2200" dirty="0" err="1"/>
              <a:t>early</a:t>
            </a:r>
            <a:r>
              <a:rPr lang="fr-FR" sz="2200" dirty="0"/>
              <a:t> </a:t>
            </a:r>
            <a:r>
              <a:rPr lang="fr-FR" sz="2200" dirty="0" err="1"/>
              <a:t>majority</a:t>
            </a:r>
            <a:r>
              <a:rPr lang="fr-FR" sz="2200" dirty="0"/>
              <a:t>. Lorsque le produit atteint cette catégorie, les </a:t>
            </a:r>
            <a:r>
              <a:rPr lang="fr-FR" sz="2200" dirty="0" err="1"/>
              <a:t>early</a:t>
            </a:r>
            <a:r>
              <a:rPr lang="fr-FR" sz="2200" dirty="0"/>
              <a:t> </a:t>
            </a:r>
            <a:r>
              <a:rPr lang="fr-FR" sz="2200" dirty="0" err="1"/>
              <a:t>adopters</a:t>
            </a:r>
            <a:r>
              <a:rPr lang="fr-FR" sz="2200" dirty="0"/>
              <a:t> deviennent infidèles au produit devenu trop« commercial » pour </a:t>
            </a:r>
            <a:r>
              <a:rPr lang="fr-FR" sz="2200" dirty="0" smtClean="0"/>
              <a:t>eux.</a:t>
            </a:r>
            <a:endParaRPr lang="fr-FR" sz="2200" dirty="0"/>
          </a:p>
        </p:txBody>
      </p:sp>
    </p:spTree>
    <p:extLst>
      <p:ext uri="{BB962C8B-B14F-4D97-AF65-F5344CB8AC3E}">
        <p14:creationId xmlns:p14="http://schemas.microsoft.com/office/powerpoint/2010/main" xmlns="" val="1765972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La courbe de l’adoption de l’innovation de Rogers Everett : explication</a:t>
            </a:r>
          </a:p>
        </p:txBody>
      </p:sp>
      <p:sp>
        <p:nvSpPr>
          <p:cNvPr id="3" name="Espace réservé du contenu 2"/>
          <p:cNvSpPr>
            <a:spLocks noGrp="1"/>
          </p:cNvSpPr>
          <p:nvPr>
            <p:ph idx="1"/>
          </p:nvPr>
        </p:nvSpPr>
        <p:spPr>
          <a:xfrm>
            <a:off x="323528" y="1855365"/>
            <a:ext cx="8229600" cy="4525963"/>
          </a:xfrm>
        </p:spPr>
        <p:txBody>
          <a:bodyPr>
            <a:normAutofit/>
          </a:bodyPr>
          <a:lstStyle/>
          <a:p>
            <a:pPr algn="just"/>
            <a:r>
              <a:rPr lang="fr-FR" sz="2200" dirty="0"/>
              <a:t>La combinaison de l’</a:t>
            </a:r>
            <a:r>
              <a:rPr lang="fr-FR" sz="2200" dirty="0" err="1"/>
              <a:t>early</a:t>
            </a:r>
            <a:r>
              <a:rPr lang="fr-FR" sz="2200" dirty="0"/>
              <a:t> </a:t>
            </a:r>
            <a:r>
              <a:rPr lang="fr-FR" sz="2200" dirty="0" err="1"/>
              <a:t>majority</a:t>
            </a:r>
            <a:r>
              <a:rPr lang="fr-FR" sz="2200" dirty="0"/>
              <a:t> et de la </a:t>
            </a:r>
            <a:r>
              <a:rPr lang="fr-FR" sz="2200" dirty="0" err="1"/>
              <a:t>late</a:t>
            </a:r>
            <a:r>
              <a:rPr lang="fr-FR" sz="2200" dirty="0"/>
              <a:t> </a:t>
            </a:r>
            <a:r>
              <a:rPr lang="fr-FR" sz="2200" dirty="0" err="1"/>
              <a:t>majority</a:t>
            </a:r>
            <a:r>
              <a:rPr lang="fr-FR" sz="2200" dirty="0"/>
              <a:t> représente le « </a:t>
            </a:r>
            <a:r>
              <a:rPr lang="fr-FR" sz="2200" dirty="0" err="1"/>
              <a:t>mainstream</a:t>
            </a:r>
            <a:r>
              <a:rPr lang="fr-FR" sz="2200" dirty="0"/>
              <a:t> », c’est-à-dire que le l’idée/produit/service est tombé dans le grand public, le « commercial ». Le </a:t>
            </a:r>
            <a:r>
              <a:rPr lang="fr-FR" sz="2200" dirty="0" err="1"/>
              <a:t>mainstream</a:t>
            </a:r>
            <a:r>
              <a:rPr lang="fr-FR" sz="2200" dirty="0"/>
              <a:t> intervient lors de la phase de maturité du cycle de vie du produit, moment où elle est largement utilisée et diffusée. </a:t>
            </a:r>
            <a:endParaRPr lang="fr-FR" sz="2200" dirty="0" smtClean="0"/>
          </a:p>
          <a:p>
            <a:pPr algn="just"/>
            <a:endParaRPr lang="fr-FR" sz="2200" dirty="0"/>
          </a:p>
          <a:p>
            <a:endParaRPr lang="fr-FR" sz="2200" dirty="0"/>
          </a:p>
          <a:p>
            <a:pPr algn="just"/>
            <a:endParaRPr lang="fr-FR" sz="2200" dirty="0"/>
          </a:p>
        </p:txBody>
      </p:sp>
      <p:pic>
        <p:nvPicPr>
          <p:cNvPr id="5" name="Picture 2" descr="C:\Users\Simon\Dropbox\IAE\Dossiers\Binome Cheikh Gavelle\courb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4048" y="3645023"/>
            <a:ext cx="3928330" cy="310887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ZoneTexte 5"/>
          <p:cNvSpPr txBox="1"/>
          <p:nvPr/>
        </p:nvSpPr>
        <p:spPr>
          <a:xfrm>
            <a:off x="323528" y="3825622"/>
            <a:ext cx="4236665" cy="2123658"/>
          </a:xfrm>
          <a:prstGeom prst="rect">
            <a:avLst/>
          </a:prstGeom>
          <a:noFill/>
        </p:spPr>
        <p:txBody>
          <a:bodyPr wrap="square" rtlCol="0">
            <a:spAutoFit/>
          </a:bodyPr>
          <a:lstStyle/>
          <a:p>
            <a:pPr marL="285750" indent="-285750" algn="just">
              <a:buFont typeface="Arial" pitchFamily="34" charset="0"/>
              <a:buChar char="•"/>
            </a:pPr>
            <a:r>
              <a:rPr lang="fr-FR" sz="2200" dirty="0"/>
              <a:t>Elle montre bien l’importance des </a:t>
            </a:r>
            <a:r>
              <a:rPr lang="fr-FR" sz="2200" dirty="0" err="1"/>
              <a:t>early</a:t>
            </a:r>
            <a:r>
              <a:rPr lang="fr-FR" sz="2200" dirty="0"/>
              <a:t> </a:t>
            </a:r>
            <a:r>
              <a:rPr lang="fr-FR" sz="2200" dirty="0" err="1"/>
              <a:t>adopters</a:t>
            </a:r>
            <a:r>
              <a:rPr lang="fr-FR" sz="2200" dirty="0"/>
              <a:t> puisqu’ils permettent de véritablement lancer la tendance inventée par les innovateurs précoces</a:t>
            </a:r>
          </a:p>
          <a:p>
            <a:pPr algn="just"/>
            <a:endParaRPr lang="fr-FR" sz="2200" dirty="0"/>
          </a:p>
        </p:txBody>
      </p:sp>
    </p:spTree>
    <p:extLst>
      <p:ext uri="{BB962C8B-B14F-4D97-AF65-F5344CB8AC3E}">
        <p14:creationId xmlns:p14="http://schemas.microsoft.com/office/powerpoint/2010/main" xmlns="" val="1828173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II. Analyse de la thématique</a:t>
            </a:r>
            <a:br>
              <a:rPr lang="fr-FR" dirty="0" smtClean="0"/>
            </a:br>
            <a:r>
              <a:rPr lang="fr-FR" sz="3300" u="sng" dirty="0" smtClean="0"/>
              <a:t>A. Profil et comportement type de l’</a:t>
            </a:r>
            <a:r>
              <a:rPr lang="fr-FR" sz="3300" u="sng" dirty="0" err="1" smtClean="0"/>
              <a:t>early</a:t>
            </a:r>
            <a:r>
              <a:rPr lang="fr-FR" sz="3300" u="sng" dirty="0" smtClean="0"/>
              <a:t> adopter</a:t>
            </a:r>
            <a:endParaRPr lang="fr-FR" sz="3300" u="sng" dirty="0"/>
          </a:p>
        </p:txBody>
      </p:sp>
      <p:sp>
        <p:nvSpPr>
          <p:cNvPr id="3" name="Espace réservé du contenu 2"/>
          <p:cNvSpPr>
            <a:spLocks noGrp="1"/>
          </p:cNvSpPr>
          <p:nvPr>
            <p:ph idx="1"/>
          </p:nvPr>
        </p:nvSpPr>
        <p:spPr/>
        <p:txBody>
          <a:bodyPr>
            <a:normAutofit/>
          </a:bodyPr>
          <a:lstStyle/>
          <a:p>
            <a:pPr algn="just"/>
            <a:r>
              <a:rPr lang="fr-FR" sz="2300" dirty="0" smtClean="0"/>
              <a:t> </a:t>
            </a:r>
            <a:r>
              <a:rPr lang="fr-FR" sz="2300" dirty="0" smtClean="0"/>
              <a:t>Citadins, </a:t>
            </a:r>
            <a:r>
              <a:rPr lang="fr-FR" sz="2300" dirty="0"/>
              <a:t>très </a:t>
            </a:r>
            <a:r>
              <a:rPr lang="fr-FR" sz="2300" dirty="0" smtClean="0"/>
              <a:t>proches </a:t>
            </a:r>
            <a:r>
              <a:rPr lang="fr-FR" sz="2300" dirty="0"/>
              <a:t>du monde virtuel et </a:t>
            </a:r>
            <a:r>
              <a:rPr lang="fr-FR" sz="2300" dirty="0" smtClean="0"/>
              <a:t>tournés </a:t>
            </a:r>
            <a:r>
              <a:rPr lang="fr-FR" sz="2300" dirty="0"/>
              <a:t>vers le futur, très </a:t>
            </a:r>
            <a:r>
              <a:rPr lang="fr-FR" sz="2300" dirty="0" err="1" smtClean="0"/>
              <a:t>socials</a:t>
            </a:r>
            <a:r>
              <a:rPr lang="fr-FR" sz="2300" dirty="0" smtClean="0"/>
              <a:t> </a:t>
            </a:r>
            <a:r>
              <a:rPr lang="fr-FR" sz="2300" dirty="0"/>
              <a:t>mais surtout </a:t>
            </a:r>
            <a:r>
              <a:rPr lang="fr-FR" sz="2300" dirty="0" smtClean="0"/>
              <a:t>hyper-consommateurs. </a:t>
            </a:r>
            <a:r>
              <a:rPr lang="fr-FR" sz="2300" dirty="0" smtClean="0"/>
              <a:t>Ils passent en moyenne 44% de leur temps à communiquer via les NTIC, selon une étude </a:t>
            </a:r>
            <a:r>
              <a:rPr lang="fr-FR" sz="2300" dirty="0" err="1" smtClean="0"/>
              <a:t>RescueTime</a:t>
            </a:r>
            <a:r>
              <a:rPr lang="fr-FR" sz="2300" dirty="0" smtClean="0"/>
              <a:t>.</a:t>
            </a:r>
          </a:p>
          <a:p>
            <a:pPr algn="just"/>
            <a:endParaRPr lang="fr-FR" sz="2300" dirty="0" smtClean="0"/>
          </a:p>
        </p:txBody>
      </p:sp>
      <p:pic>
        <p:nvPicPr>
          <p:cNvPr id="3074" name="Picture 2" descr="C:\Users\Simon\Dropbox\IAE\Dossiers\Binome Cheikh Gavelle\iphone adopter.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9992" y="3283589"/>
            <a:ext cx="4286250" cy="32861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ZoneTexte 4"/>
          <p:cNvSpPr txBox="1"/>
          <p:nvPr/>
        </p:nvSpPr>
        <p:spPr>
          <a:xfrm>
            <a:off x="467544" y="3430393"/>
            <a:ext cx="3312368" cy="3139321"/>
          </a:xfrm>
          <a:prstGeom prst="rect">
            <a:avLst/>
          </a:prstGeom>
          <a:noFill/>
        </p:spPr>
        <p:txBody>
          <a:bodyPr wrap="square" rtlCol="0">
            <a:spAutoFit/>
          </a:bodyPr>
          <a:lstStyle/>
          <a:p>
            <a:pPr marL="285750" indent="-285750" algn="just">
              <a:buFont typeface="Arial" pitchFamily="34" charset="0"/>
              <a:buChar char="•"/>
            </a:pPr>
            <a:r>
              <a:rPr lang="fr-FR" sz="2200" dirty="0"/>
              <a:t>De nos jours, le domaine principal où l’on retrouve les </a:t>
            </a:r>
            <a:r>
              <a:rPr lang="fr-FR" sz="2200" dirty="0" err="1"/>
              <a:t>early</a:t>
            </a:r>
            <a:r>
              <a:rPr lang="fr-FR" sz="2200" dirty="0"/>
              <a:t> </a:t>
            </a:r>
            <a:r>
              <a:rPr lang="fr-FR" sz="2200" dirty="0" err="1"/>
              <a:t>adopters</a:t>
            </a:r>
            <a:r>
              <a:rPr lang="fr-FR" sz="2200" dirty="0"/>
              <a:t> est celui du high-tech et de l’informatique.</a:t>
            </a:r>
          </a:p>
          <a:p>
            <a:pPr algn="just"/>
            <a:endParaRPr lang="fr-FR" sz="2200" dirty="0"/>
          </a:p>
          <a:p>
            <a:pPr algn="just"/>
            <a:endParaRPr lang="fr-FR" sz="2200" dirty="0"/>
          </a:p>
          <a:p>
            <a:pPr algn="just"/>
            <a:endParaRPr lang="fr-FR" sz="2200" dirty="0"/>
          </a:p>
          <a:p>
            <a:endParaRPr lang="fr-FR" sz="2200" dirty="0"/>
          </a:p>
        </p:txBody>
      </p:sp>
    </p:spTree>
    <p:extLst>
      <p:ext uri="{BB962C8B-B14F-4D97-AF65-F5344CB8AC3E}">
        <p14:creationId xmlns:p14="http://schemas.microsoft.com/office/powerpoint/2010/main" xmlns="" val="3860399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II. Analyse de la thématique</a:t>
            </a:r>
            <a:br>
              <a:rPr lang="fr-FR" dirty="0"/>
            </a:br>
            <a:r>
              <a:rPr lang="fr-FR" sz="3300" u="sng" dirty="0"/>
              <a:t>A. Profil et comportement type de </a:t>
            </a:r>
            <a:r>
              <a:rPr lang="fr-FR" sz="3300" u="sng" dirty="0" smtClean="0"/>
              <a:t>l’</a:t>
            </a:r>
            <a:r>
              <a:rPr lang="fr-FR" sz="3300" u="sng" dirty="0" err="1" smtClean="0"/>
              <a:t>early</a:t>
            </a:r>
            <a:r>
              <a:rPr lang="fr-FR" sz="3300" u="sng" dirty="0" smtClean="0"/>
              <a:t> adopter</a:t>
            </a:r>
            <a:endParaRPr lang="fr-FR" sz="3300" dirty="0"/>
          </a:p>
        </p:txBody>
      </p:sp>
      <p:sp>
        <p:nvSpPr>
          <p:cNvPr id="3" name="Espace réservé du contenu 2"/>
          <p:cNvSpPr>
            <a:spLocks noGrp="1"/>
          </p:cNvSpPr>
          <p:nvPr>
            <p:ph idx="1"/>
          </p:nvPr>
        </p:nvSpPr>
        <p:spPr/>
        <p:txBody>
          <a:bodyPr>
            <a:normAutofit/>
          </a:bodyPr>
          <a:lstStyle/>
          <a:p>
            <a:pPr algn="just"/>
            <a:r>
              <a:rPr lang="fr-FR" sz="1800" dirty="0"/>
              <a:t>C’est un professionnel de la consommation, il se créé une identité par rapport aux messages des marques pour manifester ses désirs et ses différences.</a:t>
            </a:r>
          </a:p>
          <a:p>
            <a:pPr algn="just"/>
            <a:endParaRPr lang="fr-FR" sz="1800" dirty="0" smtClean="0"/>
          </a:p>
          <a:p>
            <a:pPr algn="just"/>
            <a:r>
              <a:rPr lang="fr-FR" sz="1800" dirty="0" smtClean="0"/>
              <a:t>Il </a:t>
            </a:r>
            <a:r>
              <a:rPr lang="fr-FR" sz="1800" dirty="0"/>
              <a:t>dispose d’un égo très important</a:t>
            </a:r>
            <a:r>
              <a:rPr lang="fr-FR" sz="1800" dirty="0" smtClean="0"/>
              <a:t>.</a:t>
            </a:r>
          </a:p>
          <a:p>
            <a:pPr algn="just"/>
            <a:endParaRPr lang="fr-FR" sz="1800" dirty="0" smtClean="0"/>
          </a:p>
          <a:p>
            <a:pPr algn="just"/>
            <a:r>
              <a:rPr lang="fr-FR" sz="1800" dirty="0" smtClean="0"/>
              <a:t>Il dispose de </a:t>
            </a:r>
            <a:r>
              <a:rPr lang="fr-FR" sz="1800" dirty="0"/>
              <a:t>connaissances poussées dans son domaine de prédilection </a:t>
            </a:r>
            <a:r>
              <a:rPr lang="fr-FR" sz="1800" dirty="0" smtClean="0"/>
              <a:t>d’</a:t>
            </a:r>
            <a:r>
              <a:rPr lang="fr-FR" sz="1800" dirty="0" err="1" smtClean="0"/>
              <a:t>early</a:t>
            </a:r>
            <a:r>
              <a:rPr lang="fr-FR" sz="1800" dirty="0" smtClean="0"/>
              <a:t> </a:t>
            </a:r>
            <a:r>
              <a:rPr lang="fr-FR" sz="1800" dirty="0" err="1" smtClean="0"/>
              <a:t>adopters</a:t>
            </a:r>
            <a:r>
              <a:rPr lang="fr-FR" sz="1800" dirty="0" smtClean="0"/>
              <a:t>.</a:t>
            </a:r>
          </a:p>
        </p:txBody>
      </p:sp>
      <p:pic>
        <p:nvPicPr>
          <p:cNvPr id="4098" name="Picture 2" descr="C:\Users\Simon\Dropbox\IAE\Dossiers\Binome Cheikh Gavelle\feature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76056" y="3861046"/>
            <a:ext cx="3787908" cy="284093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ZoneTexte 3"/>
          <p:cNvSpPr txBox="1"/>
          <p:nvPr/>
        </p:nvSpPr>
        <p:spPr>
          <a:xfrm>
            <a:off x="467544" y="3861046"/>
            <a:ext cx="4464496" cy="2616101"/>
          </a:xfrm>
          <a:prstGeom prst="rect">
            <a:avLst/>
          </a:prstGeom>
          <a:noFill/>
        </p:spPr>
        <p:txBody>
          <a:bodyPr wrap="square" rtlCol="0">
            <a:spAutoFit/>
          </a:bodyPr>
          <a:lstStyle/>
          <a:p>
            <a:pPr algn="just"/>
            <a:endParaRPr lang="fr-FR" dirty="0"/>
          </a:p>
          <a:p>
            <a:pPr marL="285750" indent="-285750" algn="just">
              <a:buFont typeface="Arial" pitchFamily="34" charset="0"/>
              <a:buChar char="•"/>
            </a:pPr>
            <a:r>
              <a:rPr lang="fr-FR" dirty="0"/>
              <a:t>Ils sont en moyenne 3 ans plus vieux que les </a:t>
            </a:r>
            <a:r>
              <a:rPr lang="fr-FR" dirty="0" err="1"/>
              <a:t>mainstreams</a:t>
            </a:r>
            <a:r>
              <a:rPr lang="fr-FR" dirty="0"/>
              <a:t>.</a:t>
            </a:r>
          </a:p>
          <a:p>
            <a:pPr algn="just"/>
            <a:endParaRPr lang="fr-FR" dirty="0"/>
          </a:p>
          <a:p>
            <a:pPr marL="285750" indent="-285750" algn="just">
              <a:buFont typeface="Arial" pitchFamily="34" charset="0"/>
              <a:buChar char="•"/>
            </a:pPr>
            <a:r>
              <a:rPr lang="fr-FR" dirty="0"/>
              <a:t>Ils sont très « </a:t>
            </a:r>
            <a:r>
              <a:rPr lang="fr-FR" dirty="0" err="1"/>
              <a:t>featurephiles</a:t>
            </a:r>
            <a:r>
              <a:rPr lang="fr-FR" dirty="0"/>
              <a:t> », soit très avides de fonctionnalités et cherchent à avoir le maximum dans un même produit.</a:t>
            </a:r>
          </a:p>
          <a:p>
            <a:pPr algn="just"/>
            <a:endParaRPr lang="fr-FR" sz="2000" dirty="0"/>
          </a:p>
          <a:p>
            <a:pPr algn="just"/>
            <a:endParaRPr lang="fr-FR" dirty="0"/>
          </a:p>
        </p:txBody>
      </p:sp>
    </p:spTree>
    <p:extLst>
      <p:ext uri="{BB962C8B-B14F-4D97-AF65-F5344CB8AC3E}">
        <p14:creationId xmlns:p14="http://schemas.microsoft.com/office/powerpoint/2010/main" xmlns="" val="1468812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815</TotalTime>
  <Words>1805</Words>
  <Application>Microsoft Office PowerPoint</Application>
  <PresentationFormat>Affichage à l'écran (4:3)</PresentationFormat>
  <Paragraphs>195</Paragraphs>
  <Slides>40</Slides>
  <Notes>0</Notes>
  <HiddenSlides>0</HiddenSlides>
  <MMClips>0</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Thème Office</vt:lpstr>
      <vt:lpstr>Early Adopteurs et Innovateurs Précoces</vt:lpstr>
      <vt:lpstr>Sommaire</vt:lpstr>
      <vt:lpstr>I. Présentation </vt:lpstr>
      <vt:lpstr>Early adopter selon Rogers Everett</vt:lpstr>
      <vt:lpstr>La courbe de l’adoption de l’innovation de Rogers Everett</vt:lpstr>
      <vt:lpstr>La courbe de l’adoption de l’innovation de Rogers Everett : explication</vt:lpstr>
      <vt:lpstr>La courbe de l’adoption de l’innovation de Rogers Everett : explication</vt:lpstr>
      <vt:lpstr>II. Analyse de la thématique A. Profil et comportement type de l’early adopter</vt:lpstr>
      <vt:lpstr>II. Analyse de la thématique A. Profil et comportement type de l’early adopter</vt:lpstr>
      <vt:lpstr>II. Analyse de la thématique A. Profil et comportement type de l’early adopter</vt:lpstr>
      <vt:lpstr>II. Analyse de la thématique A. Profil et comportement type de l’early adopter</vt:lpstr>
      <vt:lpstr>II. Analyse de la thématique A. Profil et comportement type de l’early adopter</vt:lpstr>
      <vt:lpstr>II. Analyse de la thématique B. Importance stratégique</vt:lpstr>
      <vt:lpstr>B. Importance stratégique 1. Les early adopters : source stratégique de lancement d’une marque/produit pour les entreprises. </vt:lpstr>
      <vt:lpstr>B. Importance stratégique 1. Les early adopters : source stratégique de lancement d’une marque/produit pour les entreprises. </vt:lpstr>
      <vt:lpstr>B. Importance stratégique 1. Les early adopters : source stratégique de lancement d’une marque/produit pour les entreprises.</vt:lpstr>
      <vt:lpstr>B. Importance stratégique 1. Les early adopters : source stratégique de lancement d’une marque/produit pour les entreprises.</vt:lpstr>
      <vt:lpstr>B. Importance stratégique 1. Les early adopters : source stratégique de lancement d’une marque/produit pour les entreprises. </vt:lpstr>
      <vt:lpstr>B. Importance stratégique 2. Les early adopters : les limites de leur ciblage par les entreprises.</vt:lpstr>
      <vt:lpstr>B. Importance stratégique 2. Les early adopters : les limites de leur ciblage par les entreprises.</vt:lpstr>
      <vt:lpstr>B. Importance stratégique 2. Les early adopters : les limites de leur ciblage par les entreprises.</vt:lpstr>
      <vt:lpstr>B. Importance stratégique 2. Les early adopters : les limites de leur ciblage par les entreprises.</vt:lpstr>
      <vt:lpstr>B. Importance stratégique 2. Les early adopters : les limites de leur ciblage par les entreprises.</vt:lpstr>
      <vt:lpstr>B. Importance stratégique 2. Les early adopters : les limites de leur ciblage par les entreprises.</vt:lpstr>
      <vt:lpstr>B. Importance stratégique 2. Les early adopters : les limites de leur ciblage par les entreprises.</vt:lpstr>
      <vt:lpstr>B. Importance stratégique 2. Les early adopters : les limites de leur ciblage par les entreprises.</vt:lpstr>
      <vt:lpstr>C. Les médias dédiés</vt:lpstr>
      <vt:lpstr>C. Les médias dédiés</vt:lpstr>
      <vt:lpstr>C. Les médias dédiés</vt:lpstr>
      <vt:lpstr>C. Les médias dédiés</vt:lpstr>
      <vt:lpstr>C. Les médias dédiés</vt:lpstr>
      <vt:lpstr>C. Les médias dédiés</vt:lpstr>
      <vt:lpstr>C. Les médias dédiés</vt:lpstr>
      <vt:lpstr>C. Les médias dédiés</vt:lpstr>
      <vt:lpstr>C. Les médias dédiés</vt:lpstr>
      <vt:lpstr>Les stars influencer/Early adopters</vt:lpstr>
      <vt:lpstr>D. Les stars influencer/Early adopters</vt:lpstr>
      <vt:lpstr>Les stars influencer/Early adopters</vt:lpstr>
      <vt:lpstr>C. Conclusion</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Adopteurs et Innovateurs Précoces</dc:title>
  <dc:creator>Simon</dc:creator>
  <cp:lastModifiedBy>ACMC</cp:lastModifiedBy>
  <cp:revision>121</cp:revision>
  <dcterms:created xsi:type="dcterms:W3CDTF">2012-04-25T14:36:34Z</dcterms:created>
  <dcterms:modified xsi:type="dcterms:W3CDTF">2012-05-20T10:18:10Z</dcterms:modified>
</cp:coreProperties>
</file>