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1" r:id="rId3"/>
    <p:sldId id="295" r:id="rId4"/>
    <p:sldId id="262" r:id="rId5"/>
    <p:sldId id="326" r:id="rId6"/>
    <p:sldId id="263" r:id="rId7"/>
    <p:sldId id="284" r:id="rId8"/>
    <p:sldId id="285" r:id="rId9"/>
    <p:sldId id="264" r:id="rId10"/>
    <p:sldId id="267" r:id="rId11"/>
    <p:sldId id="269" r:id="rId12"/>
    <p:sldId id="327" r:id="rId13"/>
    <p:sldId id="286" r:id="rId14"/>
    <p:sldId id="257" r:id="rId15"/>
    <p:sldId id="258" r:id="rId16"/>
    <p:sldId id="259" r:id="rId17"/>
    <p:sldId id="260" r:id="rId18"/>
    <p:sldId id="276" r:id="rId19"/>
    <p:sldId id="297" r:id="rId20"/>
    <p:sldId id="302" r:id="rId21"/>
    <p:sldId id="289" r:id="rId22"/>
    <p:sldId id="277" r:id="rId23"/>
    <p:sldId id="287" r:id="rId24"/>
    <p:sldId id="278" r:id="rId25"/>
    <p:sldId id="274" r:id="rId26"/>
    <p:sldId id="292" r:id="rId27"/>
    <p:sldId id="293" r:id="rId28"/>
    <p:sldId id="294" r:id="rId29"/>
    <p:sldId id="299" r:id="rId30"/>
    <p:sldId id="288" r:id="rId31"/>
    <p:sldId id="301" r:id="rId32"/>
    <p:sldId id="328" r:id="rId33"/>
    <p:sldId id="271" r:id="rId34"/>
    <p:sldId id="290" r:id="rId35"/>
    <p:sldId id="291" r:id="rId36"/>
    <p:sldId id="310" r:id="rId37"/>
    <p:sldId id="311" r:id="rId38"/>
    <p:sldId id="312" r:id="rId39"/>
    <p:sldId id="313" r:id="rId40"/>
    <p:sldId id="304" r:id="rId41"/>
    <p:sldId id="272" r:id="rId42"/>
    <p:sldId id="305" r:id="rId43"/>
    <p:sldId id="279" r:id="rId44"/>
    <p:sldId id="306" r:id="rId45"/>
    <p:sldId id="307" r:id="rId46"/>
    <p:sldId id="283" r:id="rId47"/>
    <p:sldId id="308" r:id="rId48"/>
    <p:sldId id="30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851"/>
    <a:srgbClr val="009900"/>
    <a:srgbClr val="008000"/>
    <a:srgbClr val="69FF69"/>
    <a:srgbClr val="D7B277"/>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4574" autoAdjust="0"/>
  </p:normalViewPr>
  <p:slideViewPr>
    <p:cSldViewPr>
      <p:cViewPr>
        <p:scale>
          <a:sx n="50" d="100"/>
          <a:sy n="50" d="100"/>
        </p:scale>
        <p:origin x="-1171" y="-91"/>
      </p:cViewPr>
      <p:guideLst>
        <p:guide orient="horz" pos="2160"/>
        <p:guide pos="2880"/>
      </p:guideLst>
    </p:cSldViewPr>
  </p:slideViewPr>
  <p:outlineViewPr>
    <p:cViewPr>
      <p:scale>
        <a:sx n="33" d="100"/>
        <a:sy n="33" d="100"/>
      </p:scale>
      <p:origin x="0" y="34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D77CE-10BD-488C-BF75-B58291DBC5C7}" type="datetimeFigureOut">
              <a:rPr lang="fr-FR" smtClean="0"/>
              <a:pPr/>
              <a:t>20/05/2012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78A78-42A3-4A67-AA9E-F20AEDD3395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B78A78-42A3-4A67-AA9E-F20AEDD33958}"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B78A78-42A3-4A67-AA9E-F20AEDD33958}"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B78A78-42A3-4A67-AA9E-F20AEDD33958}" type="slidenum">
              <a:rPr lang="fr-FR" smtClean="0"/>
              <a:pPr/>
              <a:t>26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B78A78-42A3-4A67-AA9E-F20AEDD33958}" type="slidenum">
              <a:rPr lang="fr-FR" smtClean="0"/>
              <a:pPr/>
              <a:t>27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B78A78-42A3-4A67-AA9E-F20AEDD33958}"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A6EA868-E6BF-47C1-8390-C41D186A97F1}" type="datetimeFigureOut">
              <a:rPr lang="fr-FR" smtClean="0"/>
              <a:pPr/>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985E7A-C7DE-4F1C-B002-35C9C21EA07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EA868-E6BF-47C1-8390-C41D186A97F1}" type="datetimeFigureOut">
              <a:rPr lang="fr-FR" smtClean="0"/>
              <a:pPr/>
              <a:t>20/05/2012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85E7A-C7DE-4F1C-B002-35C9C21EA07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publiz.net/wp-content/uploads/2010/12/ikea-nouveau-catalogue-affiche-pub-500x631.jpg"/>
          <p:cNvPicPr/>
          <p:nvPr/>
        </p:nvPicPr>
        <p:blipFill>
          <a:blip r:embed="rId2" cstate="print">
            <a:clrChange>
              <a:clrFrom>
                <a:srgbClr val="FEFEFE"/>
              </a:clrFrom>
              <a:clrTo>
                <a:srgbClr val="FEFEFE">
                  <a:alpha val="0"/>
                </a:srgbClr>
              </a:clrTo>
            </a:clrChange>
          </a:blip>
          <a:srcRect b="15214"/>
          <a:stretch>
            <a:fillRect/>
          </a:stretch>
        </p:blipFill>
        <p:spPr bwMode="auto">
          <a:xfrm>
            <a:off x="3131840" y="-171400"/>
            <a:ext cx="5400600" cy="5544616"/>
          </a:xfrm>
          <a:prstGeom prst="rect">
            <a:avLst/>
          </a:prstGeom>
          <a:noFill/>
          <a:ln w="9525">
            <a:noFill/>
            <a:miter lim="800000"/>
            <a:headEnd/>
            <a:tailEnd/>
          </a:ln>
        </p:spPr>
      </p:pic>
      <p:sp>
        <p:nvSpPr>
          <p:cNvPr id="3" name="Sous-titre 2"/>
          <p:cNvSpPr>
            <a:spLocks noGrp="1"/>
          </p:cNvSpPr>
          <p:nvPr>
            <p:ph type="subTitle" idx="1"/>
          </p:nvPr>
        </p:nvSpPr>
        <p:spPr>
          <a:xfrm>
            <a:off x="1555576" y="5301208"/>
            <a:ext cx="6400800" cy="960512"/>
          </a:xfrm>
        </p:spPr>
        <p:txBody>
          <a:bodyPr>
            <a:noAutofit/>
          </a:bodyPr>
          <a:lstStyle/>
          <a:p>
            <a:pPr>
              <a:lnSpc>
                <a:spcPct val="150000"/>
              </a:lnSpc>
            </a:pPr>
            <a:r>
              <a:rPr lang="fr-FR" sz="3000" dirty="0" smtClean="0">
                <a:solidFill>
                  <a:schemeClr val="tx1"/>
                </a:solidFill>
                <a:effectLst>
                  <a:outerShdw blurRad="38100" dist="38100" dir="2700000" algn="tl">
                    <a:srgbClr val="000000">
                      <a:alpha val="43137"/>
                    </a:srgbClr>
                  </a:outerShdw>
                </a:effectLst>
              </a:rPr>
              <a:t>Les consommateurs face à l’univers de la déco et de l’ameublement</a:t>
            </a:r>
            <a:endParaRPr lang="fr-FR" sz="3000" dirty="0">
              <a:solidFill>
                <a:schemeClr val="tx1"/>
              </a:solidFill>
              <a:effectLst>
                <a:outerShdw blurRad="38100" dist="38100" dir="2700000" algn="tl">
                  <a:srgbClr val="000000">
                    <a:alpha val="43137"/>
                  </a:srgbClr>
                </a:outerShdw>
              </a:effectLst>
            </a:endParaRPr>
          </a:p>
        </p:txBody>
      </p:sp>
      <p:sp>
        <p:nvSpPr>
          <p:cNvPr id="5" name="ZoneTexte 4"/>
          <p:cNvSpPr txBox="1"/>
          <p:nvPr/>
        </p:nvSpPr>
        <p:spPr>
          <a:xfrm>
            <a:off x="323528" y="260648"/>
            <a:ext cx="2411760" cy="958596"/>
          </a:xfrm>
          <a:prstGeom prst="rect">
            <a:avLst/>
          </a:prstGeom>
          <a:noFill/>
        </p:spPr>
        <p:txBody>
          <a:bodyPr wrap="square" rtlCol="0">
            <a:spAutoFit/>
          </a:bodyPr>
          <a:lstStyle/>
          <a:p>
            <a:pPr>
              <a:lnSpc>
                <a:spcPct val="150000"/>
              </a:lnSpc>
            </a:pPr>
            <a:r>
              <a:rPr lang="fr-FR" sz="2000" dirty="0" smtClean="0">
                <a:solidFill>
                  <a:srgbClr val="A23851"/>
                </a:solidFill>
                <a:effectLst>
                  <a:outerShdw blurRad="38100" dist="38100" dir="2700000" algn="tl">
                    <a:srgbClr val="000000">
                      <a:alpha val="43137"/>
                    </a:srgbClr>
                  </a:outerShdw>
                </a:effectLst>
                <a:latin typeface="Cambria" pitchFamily="18" charset="0"/>
              </a:rPr>
              <a:t>Marine Haillouy</a:t>
            </a:r>
          </a:p>
          <a:p>
            <a:pPr>
              <a:lnSpc>
                <a:spcPct val="150000"/>
              </a:lnSpc>
            </a:pPr>
            <a:r>
              <a:rPr lang="fr-FR" sz="2000" dirty="0" smtClean="0">
                <a:solidFill>
                  <a:srgbClr val="A23851"/>
                </a:solidFill>
                <a:effectLst>
                  <a:outerShdw blurRad="38100" dist="38100" dir="2700000" algn="tl">
                    <a:srgbClr val="000000">
                      <a:alpha val="43137"/>
                    </a:srgbClr>
                  </a:outerShdw>
                </a:effectLst>
                <a:latin typeface="Cambria" pitchFamily="18" charset="0"/>
              </a:rPr>
              <a:t>Manon Nicolas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528" y="1412776"/>
            <a:ext cx="9324528" cy="4824536"/>
          </a:xfrm>
        </p:spPr>
        <p:txBody>
          <a:bodyPr>
            <a:normAutofit/>
          </a:bodyPr>
          <a:lstStyle/>
          <a:p>
            <a:pPr algn="just">
              <a:buNone/>
            </a:pPr>
            <a:r>
              <a:rPr lang="fr-FR" sz="2200" dirty="0" smtClean="0"/>
              <a:t>	</a:t>
            </a:r>
            <a:r>
              <a:rPr lang="fr-FR" sz="2200" b="1" dirty="0" smtClean="0">
                <a:solidFill>
                  <a:srgbClr val="A23851"/>
                </a:solidFill>
              </a:rPr>
              <a:t>Afin de mieux comprendre l’étude stratégique des entreprises, nous allons présenter les principaux acteurs du marché :</a:t>
            </a:r>
          </a:p>
          <a:p>
            <a:pPr algn="just">
              <a:buNone/>
            </a:pPr>
            <a:r>
              <a:rPr lang="fr-FR" sz="2200" dirty="0" smtClean="0"/>
              <a:t>	La distribution dans ce secteur est très concentrée. Le numéro un en France est Ikea, puis Conforama et But. De plus, des chaînes positionnées sur le marché du « jeune habitat » commencent à s’imposer sur ce marché comme Fly ou Alinéa.</a:t>
            </a:r>
          </a:p>
          <a:p>
            <a:pPr algn="just">
              <a:buNone/>
            </a:pPr>
            <a:endParaRPr lang="fr-FR" sz="2400" dirty="0" smtClean="0"/>
          </a:p>
          <a:p>
            <a:pPr algn="just">
              <a:buNone/>
            </a:pPr>
            <a:r>
              <a:rPr lang="fr-FR" sz="2400" dirty="0" smtClean="0"/>
              <a:t>	</a:t>
            </a:r>
          </a:p>
        </p:txBody>
      </p:sp>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3. Les lieux de distribution</a:t>
              </a:r>
              <a:endParaRPr lang="fr-FR" sz="3200" dirty="0"/>
            </a:p>
          </p:txBody>
        </p:sp>
      </p:grpSp>
      <p:pic>
        <p:nvPicPr>
          <p:cNvPr id="8" name="Picture 2"/>
          <p:cNvPicPr>
            <a:picLocks noChangeAspect="1" noChangeArrowheads="1"/>
          </p:cNvPicPr>
          <p:nvPr/>
        </p:nvPicPr>
        <p:blipFill>
          <a:blip r:embed="rId3" cstate="print"/>
          <a:srcRect/>
          <a:stretch>
            <a:fillRect/>
          </a:stretch>
        </p:blipFill>
        <p:spPr bwMode="auto">
          <a:xfrm>
            <a:off x="2537774" y="3429000"/>
            <a:ext cx="4554506"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1619673" y="2276872"/>
            <a:ext cx="5976664" cy="4606563"/>
          </a:xfrm>
          <a:prstGeom prst="rect">
            <a:avLst/>
          </a:prstGeom>
          <a:noFill/>
          <a:ln w="9525">
            <a:noFill/>
            <a:miter lim="800000"/>
            <a:headEnd/>
            <a:tailEnd/>
          </a:ln>
        </p:spPr>
      </p:pic>
      <p:grpSp>
        <p:nvGrpSpPr>
          <p:cNvPr id="8" name="Groupe 7"/>
          <p:cNvGrpSpPr/>
          <p:nvPr/>
        </p:nvGrpSpPr>
        <p:grpSpPr>
          <a:xfrm>
            <a:off x="18678" y="-27384"/>
            <a:ext cx="9125322" cy="1296144"/>
            <a:chOff x="18678" y="-27384"/>
            <a:chExt cx="9125322" cy="1296144"/>
          </a:xfrm>
        </p:grpSpPr>
        <p:pic>
          <p:nvPicPr>
            <p:cNvPr id="9"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0" name="Rectangle 9"/>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3. Les lieux de distribution</a:t>
              </a:r>
              <a:endParaRPr lang="fr-FR" sz="3200" dirty="0"/>
            </a:p>
          </p:txBody>
        </p:sp>
      </p:grpSp>
      <p:sp>
        <p:nvSpPr>
          <p:cNvPr id="11" name="Rectangle 10"/>
          <p:cNvSpPr/>
          <p:nvPr/>
        </p:nvSpPr>
        <p:spPr>
          <a:xfrm>
            <a:off x="107504" y="1484784"/>
            <a:ext cx="8820472" cy="1015663"/>
          </a:xfrm>
          <a:prstGeom prst="rect">
            <a:avLst/>
          </a:prstGeom>
        </p:spPr>
        <p:txBody>
          <a:bodyPr wrap="square">
            <a:spAutoFit/>
          </a:bodyPr>
          <a:lstStyle/>
          <a:p>
            <a:pPr algn="just"/>
            <a:r>
              <a:rPr lang="fr-FR" sz="2000" dirty="0" smtClean="0"/>
              <a:t>La décoration et l’ameublement de la maison fait l'objet d'un lourd investissement. Il existe de nombreux spécialistes tels que des décorateurs, des coachs d'intérieur, des "</a:t>
            </a:r>
            <a:r>
              <a:rPr lang="fr-FR" sz="2000" dirty="0" err="1" smtClean="0"/>
              <a:t>relookers</a:t>
            </a:r>
            <a:r>
              <a:rPr lang="fr-FR" sz="2000" dirty="0" smtClean="0"/>
              <a:t>" d'appartement (les home "</a:t>
            </a:r>
            <a:r>
              <a:rPr lang="fr-FR" sz="2000" dirty="0" err="1" smtClean="0"/>
              <a:t>stager</a:t>
            </a:r>
            <a:r>
              <a:rPr lang="fr-FR" sz="2000" dirty="0" smtClean="0"/>
              <a:t>") mais aussi :</a:t>
            </a:r>
            <a:endParaRPr lang="fr-F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36912"/>
            <a:ext cx="2376264" cy="1224136"/>
          </a:xfrm>
          <a:prstGeom prst="rect">
            <a:avLst/>
          </a:prstGeom>
          <a:solidFill>
            <a:schemeClr val="bg1"/>
          </a:solidFill>
          <a:ln w="57150"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Comment toucher les consommateurs face à l’univers  de la déco et de la l’ameublement ?</a:t>
            </a:r>
            <a:endParaRPr lang="fr-FR"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691680" y="3429000"/>
            <a:ext cx="1368152" cy="576064"/>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 secteur</a:t>
            </a:r>
            <a:endParaRPr lang="fr-FR" sz="1600" b="1" dirty="0"/>
          </a:p>
        </p:txBody>
      </p:sp>
      <p:sp>
        <p:nvSpPr>
          <p:cNvPr id="5" name="Rectangle 4"/>
          <p:cNvSpPr/>
          <p:nvPr/>
        </p:nvSpPr>
        <p:spPr>
          <a:xfrm>
            <a:off x="3635896" y="4005064"/>
            <a:ext cx="1656184" cy="576064"/>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communiquer</a:t>
            </a:r>
            <a:r>
              <a:rPr lang="fr-FR" b="1" dirty="0" smtClean="0"/>
              <a:t>?</a:t>
            </a:r>
            <a:endParaRPr lang="fr-FR" b="1" dirty="0"/>
          </a:p>
        </p:txBody>
      </p:sp>
      <p:sp>
        <p:nvSpPr>
          <p:cNvPr id="6" name="Rectangle 5"/>
          <p:cNvSpPr/>
          <p:nvPr/>
        </p:nvSpPr>
        <p:spPr>
          <a:xfrm>
            <a:off x="5940152" y="2852936"/>
            <a:ext cx="1584176" cy="720080"/>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les toucher ?</a:t>
            </a:r>
            <a:endParaRPr lang="fr-FR" sz="1600" b="1" dirty="0"/>
          </a:p>
        </p:txBody>
      </p:sp>
      <p:sp>
        <p:nvSpPr>
          <p:cNvPr id="7" name="Rectangle 6"/>
          <p:cNvSpPr/>
          <p:nvPr/>
        </p:nvSpPr>
        <p:spPr>
          <a:xfrm>
            <a:off x="1475656" y="1700808"/>
            <a:ext cx="1872208" cy="86409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Les consommateurs</a:t>
            </a:r>
            <a:endParaRPr lang="fr-FR" sz="1600" b="1" dirty="0"/>
          </a:p>
        </p:txBody>
      </p:sp>
      <p:sp>
        <p:nvSpPr>
          <p:cNvPr id="8" name="Ellipse 7"/>
          <p:cNvSpPr/>
          <p:nvPr/>
        </p:nvSpPr>
        <p:spPr>
          <a:xfrm>
            <a:off x="2699792" y="692696"/>
            <a:ext cx="1224136" cy="8640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typologie</a:t>
            </a:r>
            <a:endParaRPr lang="fr-FR" sz="1400" dirty="0">
              <a:solidFill>
                <a:schemeClr val="bg1"/>
              </a:solidFill>
            </a:endParaRPr>
          </a:p>
        </p:txBody>
      </p:sp>
      <p:sp>
        <p:nvSpPr>
          <p:cNvPr id="9" name="Ellipse 8"/>
          <p:cNvSpPr/>
          <p:nvPr/>
        </p:nvSpPr>
        <p:spPr>
          <a:xfrm>
            <a:off x="0" y="4869160"/>
            <a:ext cx="1475656"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Lieux de distribution</a:t>
            </a:r>
            <a:endParaRPr lang="fr-FR" sz="1400" dirty="0">
              <a:solidFill>
                <a:schemeClr val="bg1"/>
              </a:solidFill>
            </a:endParaRPr>
          </a:p>
        </p:txBody>
      </p:sp>
      <p:sp>
        <p:nvSpPr>
          <p:cNvPr id="10" name="Ellipse 9"/>
          <p:cNvSpPr/>
          <p:nvPr/>
        </p:nvSpPr>
        <p:spPr>
          <a:xfrm>
            <a:off x="6228184" y="4581128"/>
            <a:ext cx="1584176"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Adaptabilité</a:t>
            </a:r>
            <a:endParaRPr lang="fr-FR" sz="1400" dirty="0">
              <a:solidFill>
                <a:schemeClr val="bg1"/>
              </a:solidFill>
            </a:endParaRPr>
          </a:p>
        </p:txBody>
      </p:sp>
      <p:sp>
        <p:nvSpPr>
          <p:cNvPr id="11" name="Ellipse 10"/>
          <p:cNvSpPr/>
          <p:nvPr/>
        </p:nvSpPr>
        <p:spPr>
          <a:xfrm>
            <a:off x="6948264" y="5445224"/>
            <a:ext cx="2088232"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Offres promotionnelles</a:t>
            </a:r>
            <a:endParaRPr lang="fr-FR" sz="1400" dirty="0">
              <a:solidFill>
                <a:schemeClr val="bg1"/>
              </a:solidFill>
            </a:endParaRPr>
          </a:p>
        </p:txBody>
      </p:sp>
      <p:sp>
        <p:nvSpPr>
          <p:cNvPr id="12" name="Ellipse 11"/>
          <p:cNvSpPr/>
          <p:nvPr/>
        </p:nvSpPr>
        <p:spPr>
          <a:xfrm>
            <a:off x="6012160" y="3717032"/>
            <a:ext cx="1152128" cy="72008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Services</a:t>
            </a:r>
            <a:endParaRPr lang="fr-FR" sz="1400" dirty="0">
              <a:solidFill>
                <a:schemeClr val="bg1"/>
              </a:solidFill>
            </a:endParaRPr>
          </a:p>
        </p:txBody>
      </p:sp>
      <p:sp>
        <p:nvSpPr>
          <p:cNvPr id="13" name="Ellipse 12"/>
          <p:cNvSpPr/>
          <p:nvPr/>
        </p:nvSpPr>
        <p:spPr>
          <a:xfrm>
            <a:off x="6876256" y="1916832"/>
            <a:ext cx="1656184"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Scénarisation des produits</a:t>
            </a:r>
            <a:endParaRPr lang="fr-FR" sz="1400" dirty="0">
              <a:solidFill>
                <a:schemeClr val="bg1"/>
              </a:solidFill>
            </a:endParaRPr>
          </a:p>
        </p:txBody>
      </p:sp>
      <p:sp>
        <p:nvSpPr>
          <p:cNvPr id="14" name="Ellipse 13"/>
          <p:cNvSpPr/>
          <p:nvPr/>
        </p:nvSpPr>
        <p:spPr>
          <a:xfrm>
            <a:off x="6372200" y="980728"/>
            <a:ext cx="1584176"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Nouvelles tendances</a:t>
            </a:r>
            <a:endParaRPr lang="fr-FR" sz="1400" dirty="0">
              <a:solidFill>
                <a:schemeClr val="bg1"/>
              </a:solidFill>
            </a:endParaRPr>
          </a:p>
        </p:txBody>
      </p:sp>
      <p:sp>
        <p:nvSpPr>
          <p:cNvPr id="16" name="Ellipse 15"/>
          <p:cNvSpPr/>
          <p:nvPr/>
        </p:nvSpPr>
        <p:spPr>
          <a:xfrm>
            <a:off x="2771800" y="4869160"/>
            <a:ext cx="1440160" cy="79208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Quels messages ?</a:t>
            </a:r>
            <a:endParaRPr lang="fr-FR" sz="1400" dirty="0">
              <a:solidFill>
                <a:schemeClr val="bg1"/>
              </a:solidFill>
            </a:endParaRPr>
          </a:p>
        </p:txBody>
      </p:sp>
      <p:sp>
        <p:nvSpPr>
          <p:cNvPr id="17" name="Ellipse 16"/>
          <p:cNvSpPr/>
          <p:nvPr/>
        </p:nvSpPr>
        <p:spPr>
          <a:xfrm>
            <a:off x="4788024" y="4797152"/>
            <a:ext cx="1224136" cy="792088"/>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Par quels médias ?</a:t>
            </a:r>
            <a:endParaRPr lang="fr-FR" sz="1400" dirty="0">
              <a:solidFill>
                <a:schemeClr val="bg1"/>
              </a:solidFill>
            </a:endParaRPr>
          </a:p>
        </p:txBody>
      </p:sp>
      <p:sp>
        <p:nvSpPr>
          <p:cNvPr id="19" name="Ellipse 18"/>
          <p:cNvSpPr/>
          <p:nvPr/>
        </p:nvSpPr>
        <p:spPr>
          <a:xfrm>
            <a:off x="0" y="2204864"/>
            <a:ext cx="1440160" cy="8640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Intérêt stratégique</a:t>
            </a:r>
            <a:endParaRPr lang="fr-FR" sz="1400" dirty="0">
              <a:solidFill>
                <a:schemeClr val="bg1"/>
              </a:solidFill>
            </a:endParaRPr>
          </a:p>
        </p:txBody>
      </p:sp>
      <p:sp>
        <p:nvSpPr>
          <p:cNvPr id="21" name="Ellipse 20"/>
          <p:cNvSpPr/>
          <p:nvPr/>
        </p:nvSpPr>
        <p:spPr>
          <a:xfrm>
            <a:off x="251520" y="764704"/>
            <a:ext cx="1584176" cy="8640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Accessibilité</a:t>
            </a:r>
            <a:endParaRPr lang="fr-FR" sz="1400" dirty="0">
              <a:solidFill>
                <a:schemeClr val="bg1"/>
              </a:solidFill>
            </a:endParaRPr>
          </a:p>
        </p:txBody>
      </p:sp>
      <p:sp>
        <p:nvSpPr>
          <p:cNvPr id="25" name="Ellipse 24"/>
          <p:cNvSpPr/>
          <p:nvPr/>
        </p:nvSpPr>
        <p:spPr>
          <a:xfrm>
            <a:off x="0" y="3645024"/>
            <a:ext cx="1403648"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Catégories de produits</a:t>
            </a:r>
            <a:endParaRPr lang="fr-FR" sz="1400" dirty="0">
              <a:solidFill>
                <a:schemeClr val="bg1"/>
              </a:solidFill>
            </a:endParaRPr>
          </a:p>
        </p:txBody>
      </p:sp>
      <p:sp>
        <p:nvSpPr>
          <p:cNvPr id="28" name="Ellipse 27"/>
          <p:cNvSpPr/>
          <p:nvPr/>
        </p:nvSpPr>
        <p:spPr>
          <a:xfrm>
            <a:off x="1475656" y="4221088"/>
            <a:ext cx="1584176"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Présentation du marché</a:t>
            </a:r>
            <a:endParaRPr lang="fr-FR" sz="1400" dirty="0">
              <a:solidFill>
                <a:schemeClr val="bg1"/>
              </a:solidFill>
            </a:endParaRPr>
          </a:p>
        </p:txBody>
      </p:sp>
      <p:sp>
        <p:nvSpPr>
          <p:cNvPr id="29" name="ZoneTexte 28"/>
          <p:cNvSpPr txBox="1"/>
          <p:nvPr/>
        </p:nvSpPr>
        <p:spPr>
          <a:xfrm>
            <a:off x="1763688" y="116632"/>
            <a:ext cx="1656184" cy="276999"/>
          </a:xfrm>
          <a:prstGeom prst="rect">
            <a:avLst/>
          </a:prstGeom>
          <a:noFill/>
        </p:spPr>
        <p:txBody>
          <a:bodyPr wrap="square" rtlCol="0">
            <a:spAutoFit/>
          </a:bodyPr>
          <a:lstStyle/>
          <a:p>
            <a:r>
              <a:rPr lang="fr-FR" sz="1200" dirty="0" smtClean="0"/>
              <a:t>Acte d’achat</a:t>
            </a:r>
          </a:p>
        </p:txBody>
      </p:sp>
      <p:sp>
        <p:nvSpPr>
          <p:cNvPr id="30" name="Ellipse 29"/>
          <p:cNvSpPr/>
          <p:nvPr/>
        </p:nvSpPr>
        <p:spPr>
          <a:xfrm>
            <a:off x="7668344" y="2780928"/>
            <a:ext cx="1475656"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Proximité</a:t>
            </a:r>
            <a:endParaRPr lang="fr-FR" sz="1400" dirty="0">
              <a:solidFill>
                <a:schemeClr val="bg1"/>
              </a:solidFill>
            </a:endParaRPr>
          </a:p>
        </p:txBody>
      </p:sp>
      <p:sp>
        <p:nvSpPr>
          <p:cNvPr id="22" name="Ellipse 21"/>
          <p:cNvSpPr/>
          <p:nvPr/>
        </p:nvSpPr>
        <p:spPr>
          <a:xfrm>
            <a:off x="5364088" y="1700808"/>
            <a:ext cx="1440160" cy="86409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Choix stratégique</a:t>
            </a:r>
            <a:endParaRPr lang="fr-FR" sz="1400" dirty="0">
              <a:solidFill>
                <a:schemeClr val="bg1"/>
              </a:solidFill>
            </a:endParaRPr>
          </a:p>
        </p:txBody>
      </p:sp>
      <p:sp>
        <p:nvSpPr>
          <p:cNvPr id="23" name="ZoneTexte 22"/>
          <p:cNvSpPr txBox="1"/>
          <p:nvPr/>
        </p:nvSpPr>
        <p:spPr>
          <a:xfrm>
            <a:off x="0" y="332656"/>
            <a:ext cx="1656184" cy="276999"/>
          </a:xfrm>
          <a:prstGeom prst="rect">
            <a:avLst/>
          </a:prstGeom>
          <a:noFill/>
        </p:spPr>
        <p:txBody>
          <a:bodyPr wrap="square" rtlCol="0">
            <a:spAutoFit/>
          </a:bodyPr>
          <a:lstStyle/>
          <a:p>
            <a:r>
              <a:rPr lang="fr-FR" sz="1200" dirty="0" smtClean="0"/>
              <a:t>Freins à l’achat</a:t>
            </a:r>
          </a:p>
        </p:txBody>
      </p:sp>
      <p:sp>
        <p:nvSpPr>
          <p:cNvPr id="24" name="ZoneTexte 23"/>
          <p:cNvSpPr txBox="1"/>
          <p:nvPr/>
        </p:nvSpPr>
        <p:spPr>
          <a:xfrm>
            <a:off x="0" y="0"/>
            <a:ext cx="1656184" cy="276999"/>
          </a:xfrm>
          <a:prstGeom prst="rect">
            <a:avLst/>
          </a:prstGeom>
          <a:noFill/>
        </p:spPr>
        <p:txBody>
          <a:bodyPr wrap="square" rtlCol="0">
            <a:spAutoFit/>
          </a:bodyPr>
          <a:lstStyle/>
          <a:p>
            <a:r>
              <a:rPr lang="fr-FR" sz="1200" dirty="0" smtClean="0"/>
              <a:t>Motivations à l’achat</a:t>
            </a:r>
          </a:p>
        </p:txBody>
      </p:sp>
      <p:sp>
        <p:nvSpPr>
          <p:cNvPr id="26" name="ZoneTexte 25"/>
          <p:cNvSpPr txBox="1"/>
          <p:nvPr/>
        </p:nvSpPr>
        <p:spPr>
          <a:xfrm>
            <a:off x="2915816" y="-27384"/>
            <a:ext cx="1656184" cy="461665"/>
          </a:xfrm>
          <a:prstGeom prst="rect">
            <a:avLst/>
          </a:prstGeom>
          <a:noFill/>
        </p:spPr>
        <p:txBody>
          <a:bodyPr wrap="square" rtlCol="0">
            <a:spAutoFit/>
          </a:bodyPr>
          <a:lstStyle/>
          <a:p>
            <a:r>
              <a:rPr lang="fr-FR" sz="1200" dirty="0" smtClean="0"/>
              <a:t>Conservateurs traditionnels</a:t>
            </a:r>
          </a:p>
        </p:txBody>
      </p:sp>
      <p:sp>
        <p:nvSpPr>
          <p:cNvPr id="27" name="ZoneTexte 26"/>
          <p:cNvSpPr txBox="1"/>
          <p:nvPr/>
        </p:nvSpPr>
        <p:spPr>
          <a:xfrm>
            <a:off x="4067944" y="620688"/>
            <a:ext cx="1656184" cy="276999"/>
          </a:xfrm>
          <a:prstGeom prst="rect">
            <a:avLst/>
          </a:prstGeom>
          <a:noFill/>
        </p:spPr>
        <p:txBody>
          <a:bodyPr wrap="square" rtlCol="0">
            <a:spAutoFit/>
          </a:bodyPr>
          <a:lstStyle/>
          <a:p>
            <a:r>
              <a:rPr lang="fr-FR" sz="1200" dirty="0" smtClean="0"/>
              <a:t>Conformistes installés</a:t>
            </a:r>
          </a:p>
        </p:txBody>
      </p:sp>
      <p:sp>
        <p:nvSpPr>
          <p:cNvPr id="31" name="ZoneTexte 30"/>
          <p:cNvSpPr txBox="1"/>
          <p:nvPr/>
        </p:nvSpPr>
        <p:spPr>
          <a:xfrm>
            <a:off x="4211960" y="116632"/>
            <a:ext cx="1656184" cy="461665"/>
          </a:xfrm>
          <a:prstGeom prst="rect">
            <a:avLst/>
          </a:prstGeom>
          <a:noFill/>
        </p:spPr>
        <p:txBody>
          <a:bodyPr wrap="square" rtlCol="0">
            <a:spAutoFit/>
          </a:bodyPr>
          <a:lstStyle/>
          <a:p>
            <a:r>
              <a:rPr lang="fr-FR" sz="1200" dirty="0" smtClean="0"/>
              <a:t>populaires matérialistes</a:t>
            </a:r>
          </a:p>
        </p:txBody>
      </p:sp>
      <p:sp>
        <p:nvSpPr>
          <p:cNvPr id="32" name="ZoneTexte 31"/>
          <p:cNvSpPr txBox="1"/>
          <p:nvPr/>
        </p:nvSpPr>
        <p:spPr>
          <a:xfrm>
            <a:off x="4283968" y="908720"/>
            <a:ext cx="1296144" cy="461665"/>
          </a:xfrm>
          <a:prstGeom prst="rect">
            <a:avLst/>
          </a:prstGeom>
          <a:noFill/>
        </p:spPr>
        <p:txBody>
          <a:bodyPr wrap="square" rtlCol="0">
            <a:spAutoFit/>
          </a:bodyPr>
          <a:lstStyle/>
          <a:p>
            <a:r>
              <a:rPr lang="fr-FR" sz="1200" dirty="0" smtClean="0"/>
              <a:t>Moderne post-matérialiste</a:t>
            </a:r>
          </a:p>
        </p:txBody>
      </p:sp>
      <p:sp>
        <p:nvSpPr>
          <p:cNvPr id="33" name="ZoneTexte 32"/>
          <p:cNvSpPr txBox="1"/>
          <p:nvPr/>
        </p:nvSpPr>
        <p:spPr>
          <a:xfrm>
            <a:off x="4211960" y="1412776"/>
            <a:ext cx="1656184" cy="276999"/>
          </a:xfrm>
          <a:prstGeom prst="rect">
            <a:avLst/>
          </a:prstGeom>
          <a:noFill/>
        </p:spPr>
        <p:txBody>
          <a:bodyPr wrap="square" rtlCol="0">
            <a:spAutoFit/>
          </a:bodyPr>
          <a:lstStyle/>
          <a:p>
            <a:r>
              <a:rPr lang="fr-FR" sz="1200" dirty="0" smtClean="0"/>
              <a:t>Moderne-</a:t>
            </a:r>
            <a:r>
              <a:rPr lang="fr-FR" sz="1200" dirty="0" err="1" smtClean="0"/>
              <a:t>achievers</a:t>
            </a:r>
            <a:endParaRPr lang="fr-FR" sz="1200" dirty="0" smtClean="0"/>
          </a:p>
        </p:txBody>
      </p:sp>
      <p:sp>
        <p:nvSpPr>
          <p:cNvPr id="34" name="ZoneTexte 33"/>
          <p:cNvSpPr txBox="1"/>
          <p:nvPr/>
        </p:nvSpPr>
        <p:spPr>
          <a:xfrm>
            <a:off x="1619672" y="476672"/>
            <a:ext cx="1656184" cy="276999"/>
          </a:xfrm>
          <a:prstGeom prst="rect">
            <a:avLst/>
          </a:prstGeom>
          <a:noFill/>
        </p:spPr>
        <p:txBody>
          <a:bodyPr wrap="square" rtlCol="0">
            <a:spAutoFit/>
          </a:bodyPr>
          <a:lstStyle/>
          <a:p>
            <a:r>
              <a:rPr lang="fr-FR" sz="1200" dirty="0" smtClean="0"/>
              <a:t>Concurrence</a:t>
            </a:r>
          </a:p>
        </p:txBody>
      </p:sp>
      <p:sp>
        <p:nvSpPr>
          <p:cNvPr id="39" name="ZoneTexte 38"/>
          <p:cNvSpPr txBox="1"/>
          <p:nvPr/>
        </p:nvSpPr>
        <p:spPr>
          <a:xfrm>
            <a:off x="7812360" y="188640"/>
            <a:ext cx="1187624" cy="461665"/>
          </a:xfrm>
          <a:prstGeom prst="rect">
            <a:avLst/>
          </a:prstGeom>
          <a:noFill/>
        </p:spPr>
        <p:txBody>
          <a:bodyPr wrap="square" rtlCol="0">
            <a:spAutoFit/>
          </a:bodyPr>
          <a:lstStyle/>
          <a:p>
            <a:r>
              <a:rPr lang="fr-FR" sz="1200" dirty="0" smtClean="0"/>
              <a:t>Effet de mode  : Castorama</a:t>
            </a:r>
          </a:p>
        </p:txBody>
      </p:sp>
      <p:sp>
        <p:nvSpPr>
          <p:cNvPr id="40" name="ZoneTexte 39"/>
          <p:cNvSpPr txBox="1"/>
          <p:nvPr/>
        </p:nvSpPr>
        <p:spPr>
          <a:xfrm>
            <a:off x="7596336" y="631721"/>
            <a:ext cx="1656184" cy="276999"/>
          </a:xfrm>
          <a:prstGeom prst="rect">
            <a:avLst/>
          </a:prstGeom>
          <a:noFill/>
        </p:spPr>
        <p:txBody>
          <a:bodyPr wrap="square" rtlCol="0">
            <a:spAutoFit/>
          </a:bodyPr>
          <a:lstStyle/>
          <a:p>
            <a:r>
              <a:rPr lang="fr-FR" sz="1200" dirty="0" smtClean="0"/>
              <a:t>Ventes privées</a:t>
            </a:r>
          </a:p>
        </p:txBody>
      </p:sp>
      <p:sp>
        <p:nvSpPr>
          <p:cNvPr id="41" name="ZoneTexte 40"/>
          <p:cNvSpPr txBox="1"/>
          <p:nvPr/>
        </p:nvSpPr>
        <p:spPr>
          <a:xfrm>
            <a:off x="8028384" y="836712"/>
            <a:ext cx="1656184" cy="461665"/>
          </a:xfrm>
          <a:prstGeom prst="rect">
            <a:avLst/>
          </a:prstGeom>
          <a:noFill/>
        </p:spPr>
        <p:txBody>
          <a:bodyPr wrap="square" rtlCol="0">
            <a:spAutoFit/>
          </a:bodyPr>
          <a:lstStyle/>
          <a:p>
            <a:r>
              <a:rPr lang="fr-FR" sz="1200" dirty="0" smtClean="0"/>
              <a:t>Blogs :</a:t>
            </a:r>
          </a:p>
          <a:p>
            <a:r>
              <a:rPr lang="fr-FR" sz="1200" dirty="0" smtClean="0"/>
              <a:t> </a:t>
            </a:r>
            <a:r>
              <a:rPr lang="fr-FR" sz="1200" dirty="0" err="1" smtClean="0"/>
              <a:t>MyDeco</a:t>
            </a:r>
            <a:endParaRPr lang="fr-FR" sz="1200" dirty="0" smtClean="0"/>
          </a:p>
        </p:txBody>
      </p:sp>
      <p:sp>
        <p:nvSpPr>
          <p:cNvPr id="42" name="ZoneTexte 41"/>
          <p:cNvSpPr txBox="1"/>
          <p:nvPr/>
        </p:nvSpPr>
        <p:spPr>
          <a:xfrm>
            <a:off x="7740352" y="3872081"/>
            <a:ext cx="1656184" cy="276999"/>
          </a:xfrm>
          <a:prstGeom prst="rect">
            <a:avLst/>
          </a:prstGeom>
          <a:noFill/>
        </p:spPr>
        <p:txBody>
          <a:bodyPr wrap="square" rtlCol="0">
            <a:spAutoFit/>
          </a:bodyPr>
          <a:lstStyle/>
          <a:p>
            <a:r>
              <a:rPr lang="fr-FR" sz="1200" dirty="0" smtClean="0"/>
              <a:t>Maison  Du Monde</a:t>
            </a:r>
          </a:p>
        </p:txBody>
      </p:sp>
      <p:sp>
        <p:nvSpPr>
          <p:cNvPr id="43" name="ZoneTexte 42"/>
          <p:cNvSpPr txBox="1"/>
          <p:nvPr/>
        </p:nvSpPr>
        <p:spPr>
          <a:xfrm>
            <a:off x="5724128" y="620688"/>
            <a:ext cx="1656184" cy="276999"/>
          </a:xfrm>
          <a:prstGeom prst="rect">
            <a:avLst/>
          </a:prstGeom>
          <a:noFill/>
        </p:spPr>
        <p:txBody>
          <a:bodyPr wrap="square" rtlCol="0">
            <a:spAutoFit/>
          </a:bodyPr>
          <a:lstStyle/>
          <a:p>
            <a:r>
              <a:rPr lang="fr-FR" sz="1200" dirty="0" smtClean="0"/>
              <a:t>Co design : </a:t>
            </a:r>
            <a:r>
              <a:rPr lang="fr-FR" sz="1200" dirty="0" err="1" smtClean="0"/>
              <a:t>Miliboo</a:t>
            </a:r>
            <a:endParaRPr lang="fr-FR" sz="1200" dirty="0" smtClean="0"/>
          </a:p>
        </p:txBody>
      </p:sp>
      <p:sp>
        <p:nvSpPr>
          <p:cNvPr id="44" name="ZoneTexte 43"/>
          <p:cNvSpPr txBox="1"/>
          <p:nvPr/>
        </p:nvSpPr>
        <p:spPr>
          <a:xfrm>
            <a:off x="7092280" y="0"/>
            <a:ext cx="1656184" cy="276999"/>
          </a:xfrm>
          <a:prstGeom prst="rect">
            <a:avLst/>
          </a:prstGeom>
          <a:noFill/>
        </p:spPr>
        <p:txBody>
          <a:bodyPr wrap="square" rtlCol="0">
            <a:spAutoFit/>
          </a:bodyPr>
          <a:lstStyle/>
          <a:p>
            <a:r>
              <a:rPr lang="fr-FR" sz="1200" dirty="0" smtClean="0"/>
              <a:t>E-commerce : Ikea</a:t>
            </a:r>
          </a:p>
        </p:txBody>
      </p:sp>
      <p:sp>
        <p:nvSpPr>
          <p:cNvPr id="55" name="ZoneTexte 54"/>
          <p:cNvSpPr txBox="1"/>
          <p:nvPr/>
        </p:nvSpPr>
        <p:spPr>
          <a:xfrm>
            <a:off x="7956376" y="4941168"/>
            <a:ext cx="1656184" cy="276999"/>
          </a:xfrm>
          <a:prstGeom prst="rect">
            <a:avLst/>
          </a:prstGeom>
          <a:noFill/>
        </p:spPr>
        <p:txBody>
          <a:bodyPr wrap="square" rtlCol="0">
            <a:spAutoFit/>
          </a:bodyPr>
          <a:lstStyle/>
          <a:p>
            <a:r>
              <a:rPr lang="fr-FR" sz="1200" dirty="0" smtClean="0"/>
              <a:t>Conforama</a:t>
            </a:r>
          </a:p>
        </p:txBody>
      </p:sp>
      <p:sp>
        <p:nvSpPr>
          <p:cNvPr id="56" name="ZoneTexte 55"/>
          <p:cNvSpPr txBox="1"/>
          <p:nvPr/>
        </p:nvSpPr>
        <p:spPr>
          <a:xfrm>
            <a:off x="6012160" y="332656"/>
            <a:ext cx="1656184" cy="276999"/>
          </a:xfrm>
          <a:prstGeom prst="rect">
            <a:avLst/>
          </a:prstGeom>
          <a:noFill/>
        </p:spPr>
        <p:txBody>
          <a:bodyPr wrap="square" rtlCol="0">
            <a:spAutoFit/>
          </a:bodyPr>
          <a:lstStyle/>
          <a:p>
            <a:r>
              <a:rPr lang="fr-FR" sz="1200" dirty="0" smtClean="0"/>
              <a:t>Peer to </a:t>
            </a:r>
            <a:r>
              <a:rPr lang="fr-FR" sz="1200" dirty="0" err="1" smtClean="0"/>
              <a:t>peer</a:t>
            </a:r>
            <a:r>
              <a:rPr lang="fr-FR" sz="1200" dirty="0" smtClean="0"/>
              <a:t> : </a:t>
            </a:r>
            <a:r>
              <a:rPr lang="fr-FR" sz="1200" dirty="0" err="1" smtClean="0"/>
              <a:t>Ebay</a:t>
            </a:r>
            <a:endParaRPr lang="fr-FR" sz="1200" dirty="0" smtClean="0"/>
          </a:p>
        </p:txBody>
      </p:sp>
      <p:sp>
        <p:nvSpPr>
          <p:cNvPr id="57" name="ZoneTexte 56"/>
          <p:cNvSpPr txBox="1"/>
          <p:nvPr/>
        </p:nvSpPr>
        <p:spPr>
          <a:xfrm>
            <a:off x="7956376" y="1340768"/>
            <a:ext cx="1368152" cy="646331"/>
          </a:xfrm>
          <a:prstGeom prst="rect">
            <a:avLst/>
          </a:prstGeom>
          <a:noFill/>
        </p:spPr>
        <p:txBody>
          <a:bodyPr wrap="square" rtlCol="0">
            <a:spAutoFit/>
          </a:bodyPr>
          <a:lstStyle/>
          <a:p>
            <a:r>
              <a:rPr lang="fr-FR" sz="1200" dirty="0" smtClean="0"/>
              <a:t>Création d’un environnement : Ikea</a:t>
            </a:r>
          </a:p>
        </p:txBody>
      </p:sp>
      <p:sp>
        <p:nvSpPr>
          <p:cNvPr id="58" name="ZoneTexte 57"/>
          <p:cNvSpPr txBox="1"/>
          <p:nvPr/>
        </p:nvSpPr>
        <p:spPr>
          <a:xfrm>
            <a:off x="7487816" y="4088105"/>
            <a:ext cx="1656184" cy="276999"/>
          </a:xfrm>
          <a:prstGeom prst="rect">
            <a:avLst/>
          </a:prstGeom>
          <a:noFill/>
        </p:spPr>
        <p:txBody>
          <a:bodyPr wrap="square" rtlCol="0">
            <a:spAutoFit/>
          </a:bodyPr>
          <a:lstStyle/>
          <a:p>
            <a:r>
              <a:rPr lang="fr-FR" sz="1200" dirty="0" smtClean="0"/>
              <a:t>Libre service : Ikea</a:t>
            </a:r>
          </a:p>
        </p:txBody>
      </p:sp>
      <p:sp>
        <p:nvSpPr>
          <p:cNvPr id="59" name="ZoneTexte 58"/>
          <p:cNvSpPr txBox="1"/>
          <p:nvPr/>
        </p:nvSpPr>
        <p:spPr>
          <a:xfrm>
            <a:off x="7596336" y="4376137"/>
            <a:ext cx="1656184" cy="276999"/>
          </a:xfrm>
          <a:prstGeom prst="rect">
            <a:avLst/>
          </a:prstGeom>
          <a:noFill/>
        </p:spPr>
        <p:txBody>
          <a:bodyPr wrap="square" rtlCol="0">
            <a:spAutoFit/>
          </a:bodyPr>
          <a:lstStyle/>
          <a:p>
            <a:r>
              <a:rPr lang="fr-FR" sz="1200" dirty="0" smtClean="0"/>
              <a:t>SAV de qualité : But</a:t>
            </a:r>
          </a:p>
        </p:txBody>
      </p:sp>
      <p:sp>
        <p:nvSpPr>
          <p:cNvPr id="60" name="ZoneTexte 59"/>
          <p:cNvSpPr txBox="1"/>
          <p:nvPr/>
        </p:nvSpPr>
        <p:spPr>
          <a:xfrm>
            <a:off x="1907704" y="6021288"/>
            <a:ext cx="2520280" cy="276999"/>
          </a:xfrm>
          <a:prstGeom prst="rect">
            <a:avLst/>
          </a:prstGeom>
          <a:noFill/>
        </p:spPr>
        <p:txBody>
          <a:bodyPr wrap="square" rtlCol="0">
            <a:spAutoFit/>
          </a:bodyPr>
          <a:lstStyle/>
          <a:p>
            <a:r>
              <a:rPr lang="fr-FR" sz="1200" dirty="0" smtClean="0"/>
              <a:t>Communication en magasin : Ikea</a:t>
            </a:r>
          </a:p>
        </p:txBody>
      </p:sp>
      <p:sp>
        <p:nvSpPr>
          <p:cNvPr id="61" name="ZoneTexte 60"/>
          <p:cNvSpPr txBox="1"/>
          <p:nvPr/>
        </p:nvSpPr>
        <p:spPr>
          <a:xfrm>
            <a:off x="5580112" y="5589240"/>
            <a:ext cx="1224136" cy="461665"/>
          </a:xfrm>
          <a:prstGeom prst="rect">
            <a:avLst/>
          </a:prstGeom>
          <a:noFill/>
        </p:spPr>
        <p:txBody>
          <a:bodyPr wrap="square" rtlCol="0">
            <a:spAutoFit/>
          </a:bodyPr>
          <a:lstStyle/>
          <a:p>
            <a:r>
              <a:rPr lang="fr-FR" sz="1200" dirty="0" smtClean="0"/>
              <a:t>Communication grand public</a:t>
            </a:r>
          </a:p>
        </p:txBody>
      </p:sp>
      <p:sp>
        <p:nvSpPr>
          <p:cNvPr id="62" name="ZoneTexte 61"/>
          <p:cNvSpPr txBox="1"/>
          <p:nvPr/>
        </p:nvSpPr>
        <p:spPr>
          <a:xfrm>
            <a:off x="5292080" y="6536377"/>
            <a:ext cx="2664296" cy="276999"/>
          </a:xfrm>
          <a:prstGeom prst="rect">
            <a:avLst/>
          </a:prstGeom>
          <a:noFill/>
        </p:spPr>
        <p:txBody>
          <a:bodyPr wrap="square" rtlCol="0">
            <a:spAutoFit/>
          </a:bodyPr>
          <a:lstStyle/>
          <a:p>
            <a:r>
              <a:rPr lang="fr-FR" sz="1200" dirty="0" smtClean="0"/>
              <a:t>Marketing relationnel : Ikea </a:t>
            </a:r>
            <a:r>
              <a:rPr lang="fr-FR" sz="1200" dirty="0" err="1" smtClean="0"/>
              <a:t>Family</a:t>
            </a:r>
            <a:endParaRPr lang="fr-FR" sz="1200" dirty="0" smtClean="0"/>
          </a:p>
        </p:txBody>
      </p:sp>
      <p:sp>
        <p:nvSpPr>
          <p:cNvPr id="63" name="ZoneTexte 62"/>
          <p:cNvSpPr txBox="1"/>
          <p:nvPr/>
        </p:nvSpPr>
        <p:spPr>
          <a:xfrm>
            <a:off x="5652120" y="6093296"/>
            <a:ext cx="1656184" cy="461665"/>
          </a:xfrm>
          <a:prstGeom prst="rect">
            <a:avLst/>
          </a:prstGeom>
          <a:noFill/>
        </p:spPr>
        <p:txBody>
          <a:bodyPr wrap="square" rtlCol="0">
            <a:spAutoFit/>
          </a:bodyPr>
          <a:lstStyle/>
          <a:p>
            <a:r>
              <a:rPr lang="fr-FR" sz="1200" dirty="0" smtClean="0"/>
              <a:t>Internet / Réseaux sociaux : Castorama</a:t>
            </a:r>
          </a:p>
        </p:txBody>
      </p:sp>
      <p:sp>
        <p:nvSpPr>
          <p:cNvPr id="64" name="ZoneTexte 63"/>
          <p:cNvSpPr txBox="1"/>
          <p:nvPr/>
        </p:nvSpPr>
        <p:spPr>
          <a:xfrm>
            <a:off x="3203848" y="6237312"/>
            <a:ext cx="1656184" cy="461665"/>
          </a:xfrm>
          <a:prstGeom prst="rect">
            <a:avLst/>
          </a:prstGeom>
          <a:noFill/>
        </p:spPr>
        <p:txBody>
          <a:bodyPr wrap="square" rtlCol="0">
            <a:spAutoFit/>
          </a:bodyPr>
          <a:lstStyle/>
          <a:p>
            <a:r>
              <a:rPr lang="fr-FR" sz="1200" dirty="0" smtClean="0"/>
              <a:t>Blogs spécialisés : Cotémaison.fr </a:t>
            </a:r>
          </a:p>
        </p:txBody>
      </p:sp>
      <p:sp>
        <p:nvSpPr>
          <p:cNvPr id="66" name="ZoneTexte 65"/>
          <p:cNvSpPr txBox="1"/>
          <p:nvPr/>
        </p:nvSpPr>
        <p:spPr>
          <a:xfrm>
            <a:off x="3059832" y="5661248"/>
            <a:ext cx="1656184" cy="461665"/>
          </a:xfrm>
          <a:prstGeom prst="rect">
            <a:avLst/>
          </a:prstGeom>
          <a:noFill/>
        </p:spPr>
        <p:txBody>
          <a:bodyPr wrap="square" rtlCol="0">
            <a:spAutoFit/>
          </a:bodyPr>
          <a:lstStyle/>
          <a:p>
            <a:r>
              <a:rPr lang="fr-FR" sz="1200" dirty="0" smtClean="0"/>
              <a:t>Emissions télévisées : D&amp;Co</a:t>
            </a:r>
          </a:p>
        </p:txBody>
      </p:sp>
      <p:sp>
        <p:nvSpPr>
          <p:cNvPr id="68" name="ZoneTexte 67"/>
          <p:cNvSpPr txBox="1"/>
          <p:nvPr/>
        </p:nvSpPr>
        <p:spPr>
          <a:xfrm>
            <a:off x="323528" y="6021288"/>
            <a:ext cx="1656184" cy="461665"/>
          </a:xfrm>
          <a:prstGeom prst="rect">
            <a:avLst/>
          </a:prstGeom>
          <a:noFill/>
        </p:spPr>
        <p:txBody>
          <a:bodyPr wrap="square" rtlCol="0">
            <a:spAutoFit/>
          </a:bodyPr>
          <a:lstStyle/>
          <a:p>
            <a:r>
              <a:rPr lang="fr-FR" sz="1200" dirty="0" smtClean="0"/>
              <a:t>Confiance : Leroy Merlin</a:t>
            </a:r>
          </a:p>
        </p:txBody>
      </p:sp>
      <p:sp>
        <p:nvSpPr>
          <p:cNvPr id="70" name="ZoneTexte 69"/>
          <p:cNvSpPr txBox="1"/>
          <p:nvPr/>
        </p:nvSpPr>
        <p:spPr>
          <a:xfrm>
            <a:off x="755576" y="5733256"/>
            <a:ext cx="1656184" cy="276999"/>
          </a:xfrm>
          <a:prstGeom prst="rect">
            <a:avLst/>
          </a:prstGeom>
          <a:noFill/>
        </p:spPr>
        <p:txBody>
          <a:bodyPr wrap="square" rtlCol="0">
            <a:spAutoFit/>
          </a:bodyPr>
          <a:lstStyle/>
          <a:p>
            <a:r>
              <a:rPr lang="fr-FR" sz="1200" dirty="0" smtClean="0"/>
              <a:t>Humour : Ikea</a:t>
            </a:r>
          </a:p>
        </p:txBody>
      </p:sp>
      <p:cxnSp>
        <p:nvCxnSpPr>
          <p:cNvPr id="72" name="Connecteur droit avec flèche 71"/>
          <p:cNvCxnSpPr/>
          <p:nvPr/>
        </p:nvCxnSpPr>
        <p:spPr>
          <a:xfrm flipH="1" flipV="1">
            <a:off x="683568" y="548680"/>
            <a:ext cx="144016" cy="144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5004048" y="56612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4283968" y="5661248"/>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8244408" y="5229200"/>
            <a:ext cx="7200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7236296" y="4149080"/>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7236296" y="4005064"/>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8388424" y="371703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8388424" y="1772816"/>
            <a:ext cx="14401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endCxn id="41" idx="1"/>
          </p:cNvCxnSpPr>
          <p:nvPr/>
        </p:nvCxnSpPr>
        <p:spPr>
          <a:xfrm flipV="1">
            <a:off x="7812360" y="1067545"/>
            <a:ext cx="216024" cy="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7668344" y="836712"/>
            <a:ext cx="216024"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39" idx="1"/>
          </p:cNvCxnSpPr>
          <p:nvPr/>
        </p:nvCxnSpPr>
        <p:spPr>
          <a:xfrm flipV="1">
            <a:off x="7380312" y="419473"/>
            <a:ext cx="432048" cy="489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V="1">
            <a:off x="7236296" y="260648"/>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flipV="1">
            <a:off x="7092280" y="620688"/>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endCxn id="43" idx="2"/>
          </p:cNvCxnSpPr>
          <p:nvPr/>
        </p:nvCxnSpPr>
        <p:spPr>
          <a:xfrm flipH="1" flipV="1">
            <a:off x="6552220" y="897687"/>
            <a:ext cx="108012" cy="83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1619672" y="5661248"/>
            <a:ext cx="136815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a:off x="1979712" y="5589240"/>
            <a:ext cx="93610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3491880" y="40466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3635896" y="476672"/>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3816665" y="759188"/>
            <a:ext cx="323287" cy="60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endCxn id="32" idx="1"/>
          </p:cNvCxnSpPr>
          <p:nvPr/>
        </p:nvCxnSpPr>
        <p:spPr>
          <a:xfrm>
            <a:off x="3995936" y="1124744"/>
            <a:ext cx="288032" cy="14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a:off x="3923928" y="1340768"/>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1763688" y="76470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V="1">
            <a:off x="1187624" y="404664"/>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flipV="1">
            <a:off x="1115616" y="26064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flipH="1">
            <a:off x="4499992" y="5589240"/>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a:xfrm flipH="1">
            <a:off x="4499992" y="5661248"/>
            <a:ext cx="684076"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5364088" y="5661248"/>
            <a:ext cx="14401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a:off x="5436096" y="5661248"/>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5796136" y="5517232"/>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771800" y="6581001"/>
            <a:ext cx="2520280" cy="276999"/>
          </a:xfrm>
          <a:prstGeom prst="rect">
            <a:avLst/>
          </a:prstGeom>
          <a:noFill/>
        </p:spPr>
        <p:txBody>
          <a:bodyPr wrap="square" rtlCol="0">
            <a:spAutoFit/>
          </a:bodyPr>
          <a:lstStyle/>
          <a:p>
            <a:r>
              <a:rPr lang="fr-FR" sz="1200" dirty="0" smtClean="0"/>
              <a:t>Presse spécialisée : Art &amp; D&amp;</a:t>
            </a:r>
            <a:r>
              <a:rPr lang="fr-FR" sz="1200" dirty="0" err="1" smtClean="0"/>
              <a:t>coration</a:t>
            </a:r>
            <a:endParaRPr lang="fr-FR" sz="1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4149080"/>
            <a:ext cx="5112568" cy="2492990"/>
          </a:xfrm>
          <a:prstGeom prst="rect">
            <a:avLst/>
          </a:prstGeom>
          <a:noFill/>
        </p:spPr>
        <p:txBody>
          <a:bodyPr wrap="square" rtlCol="0">
            <a:spAutoFit/>
          </a:bodyPr>
          <a:lstStyle/>
          <a:p>
            <a:pPr algn="just"/>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2000" b="1" dirty="0" smtClean="0">
                <a:cs typeface="Times New Roman" pitchFamily="18" charset="0"/>
              </a:rPr>
              <a:t>Les particuliers </a:t>
            </a:r>
            <a:r>
              <a:rPr lang="fr-FR" sz="2000" dirty="0" smtClean="0">
                <a:cs typeface="Times New Roman" pitchFamily="18" charset="0"/>
              </a:rPr>
              <a:t>(ou Habitats), quant à eux, représentent 64 % de l’ensemble du marché de l’ameublement et de la décoration. Cette cible L’effet de mode et l’envie de personnaliser son intérieur augmente considérablement les dépenses en décoration et en ameublement</a:t>
            </a:r>
          </a:p>
          <a:p>
            <a:endParaRPr lang="fr-FR" dirty="0"/>
          </a:p>
        </p:txBody>
      </p:sp>
      <p:sp>
        <p:nvSpPr>
          <p:cNvPr id="3" name="ZoneTexte 2"/>
          <p:cNvSpPr txBox="1"/>
          <p:nvPr/>
        </p:nvSpPr>
        <p:spPr>
          <a:xfrm>
            <a:off x="72008" y="1484784"/>
            <a:ext cx="8964488" cy="3000821"/>
          </a:xfrm>
          <a:prstGeom prst="rect">
            <a:avLst/>
          </a:prstGeom>
          <a:noFill/>
        </p:spPr>
        <p:txBody>
          <a:bodyPr wrap="square" rtlCol="0">
            <a:spAutoFit/>
          </a:bodyPr>
          <a:lstStyle/>
          <a:p>
            <a:r>
              <a:rPr lang="fr-FR" sz="2200" dirty="0" smtClean="0">
                <a:solidFill>
                  <a:srgbClr val="A23851"/>
                </a:solidFill>
                <a:latin typeface="+mj-lt"/>
                <a:cs typeface="Times New Roman" pitchFamily="18" charset="0"/>
              </a:rPr>
              <a:t>Il faut distinguer sur ce marché :</a:t>
            </a:r>
          </a:p>
          <a:p>
            <a:endParaRPr lang="fr-FR" sz="900" dirty="0" smtClean="0">
              <a:solidFill>
                <a:srgbClr val="A23851"/>
              </a:solidFill>
              <a:latin typeface="+mj-lt"/>
              <a:cs typeface="Times New Roman" pitchFamily="18" charset="0"/>
            </a:endParaRPr>
          </a:p>
          <a:p>
            <a:pPr algn="just"/>
            <a:r>
              <a:rPr lang="fr-FR" sz="2000" b="1" dirty="0" smtClean="0">
                <a:latin typeface="+mj-lt"/>
                <a:cs typeface="Times New Roman" pitchFamily="18" charset="0"/>
              </a:rPr>
              <a:t>Les professionnels</a:t>
            </a:r>
            <a:r>
              <a:rPr lang="fr-FR" sz="2000" dirty="0" smtClean="0">
                <a:latin typeface="+mj-lt"/>
                <a:cs typeface="Times New Roman" pitchFamily="18" charset="0"/>
              </a:rPr>
              <a:t> : La production destinée au mobilier professionnel progresse malgré la domination des particuliers. Il représente près de 40 % de l’ensemble du marché de l’ameublement et de la décoration. Ceci concerne toutes les entreprises qui désirent meubler et décorer leurs locaux. C'est-à-dire toute la décoration et l’ameublement consacrés pour les bureaux d’entreprise et les collectivités, allant des crèches aux maisons de retraites, aux lieux de sport, de loisir et de culture, aux hôtels, restaurants et magasins etc…</a:t>
            </a:r>
          </a:p>
          <a:p>
            <a:endParaRPr lang="fr-FR" dirty="0"/>
          </a:p>
        </p:txBody>
      </p:sp>
      <p:pic>
        <p:nvPicPr>
          <p:cNvPr id="4" name="Image 3"/>
          <p:cNvPicPr/>
          <p:nvPr/>
        </p:nvPicPr>
        <p:blipFill>
          <a:blip r:embed="rId2" cstate="print"/>
          <a:srcRect/>
          <a:stretch>
            <a:fillRect/>
          </a:stretch>
        </p:blipFill>
        <p:spPr bwMode="auto">
          <a:xfrm>
            <a:off x="5364088" y="4149080"/>
            <a:ext cx="3779912" cy="2564904"/>
          </a:xfrm>
          <a:prstGeom prst="rect">
            <a:avLst/>
          </a:prstGeom>
          <a:noFill/>
          <a:ln w="9525">
            <a:noFill/>
            <a:miter lim="800000"/>
            <a:headEnd/>
            <a:tailEnd/>
          </a:ln>
        </p:spPr>
      </p:pic>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00" dirty="0" smtClean="0">
                  <a:latin typeface="Cambria" pitchFamily="18" charset="0"/>
                  <a:ea typeface="Batang" pitchFamily="18" charset="-127"/>
                </a:rPr>
                <a:t>II. </a:t>
              </a:r>
              <a:r>
                <a:rPr lang="fr-FR" sz="3400" dirty="0" smtClean="0">
                  <a:latin typeface="Cambria" pitchFamily="18" charset="0"/>
                  <a:cs typeface="Times New Roman" pitchFamily="18" charset="0"/>
                </a:rPr>
                <a:t>Les consommateurs face à l’univers de la déco et de l’ameublement</a:t>
              </a:r>
              <a:endParaRPr lang="fr-FR" sz="3400" dirty="0" smtClean="0">
                <a:latin typeface="Cambria" pitchFamily="18" charset="0"/>
                <a:ea typeface="Batang" pitchFamily="18" charset="-127"/>
              </a:endParaRPr>
            </a:p>
            <a:p>
              <a:pPr algn="ctr"/>
              <a:endParaRPr lang="fr-FR"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628800"/>
            <a:ext cx="8496944" cy="4178067"/>
          </a:xfrm>
          <a:prstGeom prst="rect">
            <a:avLst/>
          </a:prstGeom>
          <a:noFill/>
        </p:spPr>
        <p:txBody>
          <a:bodyPr wrap="square" rtlCol="0">
            <a:spAutoFit/>
          </a:bodyPr>
          <a:lstStyle/>
          <a:p>
            <a:pPr>
              <a:lnSpc>
                <a:spcPct val="150000"/>
              </a:lnSpc>
            </a:pPr>
            <a:r>
              <a:rPr lang="fr-FR" sz="2400" b="1" dirty="0" smtClean="0">
                <a:solidFill>
                  <a:srgbClr val="A23851"/>
                </a:solidFill>
              </a:rPr>
              <a:t>Typologie des consommateurs face à l’univers de la déco et de l’ameublement</a:t>
            </a:r>
          </a:p>
          <a:p>
            <a:pPr>
              <a:lnSpc>
                <a:spcPct val="150000"/>
              </a:lnSpc>
            </a:pPr>
            <a:endParaRPr lang="fr-FR" sz="900" dirty="0" smtClean="0"/>
          </a:p>
          <a:p>
            <a:pPr>
              <a:lnSpc>
                <a:spcPct val="150000"/>
              </a:lnSpc>
            </a:pPr>
            <a:r>
              <a:rPr lang="fr-FR" sz="2400" dirty="0" smtClean="0"/>
              <a:t>- Les modernes-</a:t>
            </a:r>
            <a:r>
              <a:rPr lang="fr-FR" sz="2400" dirty="0" err="1" smtClean="0"/>
              <a:t>achievers</a:t>
            </a:r>
            <a:r>
              <a:rPr lang="fr-FR" sz="2400" dirty="0" smtClean="0"/>
              <a:t> (14 % de la population)</a:t>
            </a:r>
          </a:p>
          <a:p>
            <a:pPr>
              <a:lnSpc>
                <a:spcPct val="150000"/>
              </a:lnSpc>
            </a:pPr>
            <a:r>
              <a:rPr lang="fr-FR" sz="2400" dirty="0" smtClean="0"/>
              <a:t>- Les modernes post-matérialistes (13 % de la population)</a:t>
            </a:r>
          </a:p>
          <a:p>
            <a:pPr>
              <a:lnSpc>
                <a:spcPct val="150000"/>
              </a:lnSpc>
            </a:pPr>
            <a:r>
              <a:rPr lang="fr-FR" sz="2400" dirty="0" smtClean="0"/>
              <a:t>- Les populaires matérialistes (30 % de la population)</a:t>
            </a:r>
          </a:p>
          <a:p>
            <a:pPr>
              <a:lnSpc>
                <a:spcPct val="150000"/>
              </a:lnSpc>
            </a:pPr>
            <a:r>
              <a:rPr lang="fr-FR" sz="2400" dirty="0" smtClean="0"/>
              <a:t>- Les conservateurs traditionnels (8 % de la population)</a:t>
            </a:r>
          </a:p>
          <a:p>
            <a:pPr>
              <a:lnSpc>
                <a:spcPct val="150000"/>
              </a:lnSpc>
            </a:pPr>
            <a:r>
              <a:rPr lang="fr-FR" sz="2400" dirty="0" smtClean="0"/>
              <a:t>- Les conformistes installés (22 % de la population) </a:t>
            </a:r>
            <a:endParaRPr lang="fr-FR" sz="2400" dirty="0"/>
          </a:p>
        </p:txBody>
      </p:sp>
      <p:grpSp>
        <p:nvGrpSpPr>
          <p:cNvPr id="3" name="Groupe 2"/>
          <p:cNvGrpSpPr/>
          <p:nvPr/>
        </p:nvGrpSpPr>
        <p:grpSpPr>
          <a:xfrm>
            <a:off x="18678" y="-27384"/>
            <a:ext cx="9125322" cy="1296144"/>
            <a:chOff x="18678" y="-27384"/>
            <a:chExt cx="9125322" cy="1296144"/>
          </a:xfrm>
        </p:grpSpPr>
        <p:pic>
          <p:nvPicPr>
            <p:cNvPr id="4"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5" name="Rectangle 4"/>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1. Etude de la typologie</a:t>
              </a:r>
            </a:p>
            <a:p>
              <a:pPr algn="ctr"/>
              <a:endParaRPr lang="fr-FR"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495325"/>
            <a:ext cx="8856984" cy="4525963"/>
          </a:xfrm>
        </p:spPr>
        <p:txBody>
          <a:bodyPr>
            <a:noAutofit/>
          </a:bodyPr>
          <a:lstStyle/>
          <a:p>
            <a:pPr algn="just"/>
            <a:r>
              <a:rPr lang="fr-FR" sz="2200" b="1" dirty="0" smtClean="0">
                <a:solidFill>
                  <a:srgbClr val="A23851"/>
                </a:solidFill>
              </a:rPr>
              <a:t>Les modernes-</a:t>
            </a:r>
            <a:r>
              <a:rPr lang="fr-FR" sz="2200" b="1" dirty="0" err="1" smtClean="0">
                <a:solidFill>
                  <a:srgbClr val="A23851"/>
                </a:solidFill>
              </a:rPr>
              <a:t>achievers</a:t>
            </a:r>
            <a:r>
              <a:rPr lang="fr-FR" sz="2200" b="1" dirty="0" smtClean="0">
                <a:solidFill>
                  <a:srgbClr val="A23851"/>
                </a:solidFill>
              </a:rPr>
              <a:t> </a:t>
            </a:r>
            <a:r>
              <a:rPr lang="fr-FR" sz="2200" dirty="0" smtClean="0"/>
              <a:t>sont majoritairement des jeunes à pouvoir d’achat moyen, voire fort et très branchés qui représentent 14 % de la population. Ils aiment sortir, aller au restaurant, au cinéma, en boite de nuit, faire du shopping et pratiquer un sport etc... Ils accordent de l’importance aux marques et au design. Très impliqués dans la décoration et l’ameublement, ils privilégient pour leur maison une atmosphère urbaine, moderne et graphique. </a:t>
            </a:r>
          </a:p>
          <a:p>
            <a:pPr algn="just"/>
            <a:endParaRPr lang="fr-FR" sz="2200" dirty="0" smtClean="0"/>
          </a:p>
          <a:p>
            <a:pPr algn="just"/>
            <a:r>
              <a:rPr lang="fr-FR" sz="2200" b="1" dirty="0" smtClean="0">
                <a:solidFill>
                  <a:srgbClr val="A23851"/>
                </a:solidFill>
              </a:rPr>
              <a:t>Les modernes post-matérialistes </a:t>
            </a:r>
            <a:r>
              <a:rPr lang="fr-FR" sz="2200" dirty="0" smtClean="0"/>
              <a:t>sont majoritairement des intellectuels très cultivés. Concernant leurs loisirs, ils favorisent la nature, la lecture, la cuisine, le bricolage et le jardinage. Ils sont également très impliqués dans la décoration et l’ameublement. En effet, ils sont sensibles au style et aux matières, à l’originalité et à la « world culture », Ils privilégient un style baroque et fantaisie. Leur mode de consommation est axée  sur les prix bas et sur une recherche de bonnes affaires.</a:t>
            </a:r>
            <a:endParaRPr lang="fr-FR" sz="2200" dirty="0"/>
          </a:p>
        </p:txBody>
      </p:sp>
      <p:grpSp>
        <p:nvGrpSpPr>
          <p:cNvPr id="7" name="Groupe 6"/>
          <p:cNvGrpSpPr/>
          <p:nvPr/>
        </p:nvGrpSpPr>
        <p:grpSpPr>
          <a:xfrm>
            <a:off x="18678" y="-27384"/>
            <a:ext cx="9125322" cy="1296144"/>
            <a:chOff x="18678" y="-27384"/>
            <a:chExt cx="9125322" cy="1296144"/>
          </a:xfrm>
        </p:grpSpPr>
        <p:pic>
          <p:nvPicPr>
            <p:cNvPr id="8"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9" name="Rectangle 8"/>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1. Etude de la typologie</a:t>
              </a:r>
            </a:p>
            <a:p>
              <a:pPr algn="ctr"/>
              <a:endParaRPr lang="fr-FR"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39341"/>
            <a:ext cx="8712968" cy="4525963"/>
          </a:xfrm>
        </p:spPr>
        <p:txBody>
          <a:bodyPr>
            <a:normAutofit fontScale="92500" lnSpcReduction="10000"/>
          </a:bodyPr>
          <a:lstStyle/>
          <a:p>
            <a:pPr algn="just"/>
            <a:r>
              <a:rPr lang="fr-FR" sz="2400" b="1" dirty="0" smtClean="0">
                <a:solidFill>
                  <a:srgbClr val="A23851"/>
                </a:solidFill>
              </a:rPr>
              <a:t>Les populaires matérialistes : </a:t>
            </a:r>
            <a:r>
              <a:rPr lang="fr-FR" sz="2400" dirty="0" smtClean="0"/>
              <a:t>Contrairement aux deux groupes précédents, ils sont davantage dans le repli, avec un moindre réseau social. Leur niveau socio-économique est bas. Parmi leurs loisirs préférés : les jeux du PMU ou le jardinage. Pour eux, la consommation et la possession représentent un symbole de réussite sociale. Ils apprécient pour leur cadre de vie les atmosphères authentiques, historiques et classiques.</a:t>
            </a:r>
          </a:p>
          <a:p>
            <a:pPr algn="just"/>
            <a:endParaRPr lang="fr-FR" sz="2400" dirty="0" smtClean="0"/>
          </a:p>
          <a:p>
            <a:pPr algn="just"/>
            <a:r>
              <a:rPr lang="fr-FR" sz="2400" b="1" dirty="0" smtClean="0">
                <a:solidFill>
                  <a:srgbClr val="A23851"/>
                </a:solidFill>
              </a:rPr>
              <a:t>Les conservateurs traditionnels </a:t>
            </a:r>
            <a:r>
              <a:rPr lang="fr-FR" sz="2400" dirty="0" smtClean="0"/>
              <a:t>font partis d’une population âgée, ayant un niveau socio-économique moyen. Ils sont dans la tradition et non dans une dynamique de changement, ils apprécient les ambiances naturelles. Les loisirs des conservateurs traditionnels sont tournés vers le jardinage, le bricolage, les jeux intellectuels (mots croisés, </a:t>
            </a:r>
            <a:r>
              <a:rPr lang="fr-FR" sz="2400" dirty="0" err="1" smtClean="0"/>
              <a:t>sudoku</a:t>
            </a:r>
            <a:r>
              <a:rPr lang="fr-FR" sz="2400" dirty="0" smtClean="0"/>
              <a:t>…), etc. </a:t>
            </a:r>
            <a:endParaRPr lang="fr-FR" sz="2400" dirty="0"/>
          </a:p>
        </p:txBody>
      </p:sp>
      <p:grpSp>
        <p:nvGrpSpPr>
          <p:cNvPr id="7" name="Groupe 6"/>
          <p:cNvGrpSpPr/>
          <p:nvPr/>
        </p:nvGrpSpPr>
        <p:grpSpPr>
          <a:xfrm>
            <a:off x="18678" y="-27384"/>
            <a:ext cx="9125322" cy="1296144"/>
            <a:chOff x="18678" y="-27384"/>
            <a:chExt cx="9125322" cy="1296144"/>
          </a:xfrm>
        </p:grpSpPr>
        <p:pic>
          <p:nvPicPr>
            <p:cNvPr id="8"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9" name="Rectangle 8"/>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1. Etude de la typologie</a:t>
              </a:r>
            </a:p>
            <a:p>
              <a:pPr algn="ctr"/>
              <a:endParaRPr lang="fr-FR"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1349"/>
            <a:ext cx="8229600" cy="4525963"/>
          </a:xfrm>
        </p:spPr>
        <p:txBody>
          <a:bodyPr>
            <a:normAutofit/>
          </a:bodyPr>
          <a:lstStyle/>
          <a:p>
            <a:pPr algn="just"/>
            <a:r>
              <a:rPr lang="fr-FR" sz="2200" b="1" dirty="0" smtClean="0">
                <a:solidFill>
                  <a:srgbClr val="A23851"/>
                </a:solidFill>
              </a:rPr>
              <a:t>Les conformistes installés </a:t>
            </a:r>
            <a:r>
              <a:rPr lang="fr-FR" sz="2200" dirty="0" smtClean="0"/>
              <a:t>sont dans une logique d’épargne. Ce groupe est </a:t>
            </a:r>
            <a:r>
              <a:rPr lang="fr-FR" sz="2200" dirty="0" err="1" smtClean="0"/>
              <a:t>désimpliqué</a:t>
            </a:r>
            <a:r>
              <a:rPr lang="fr-FR" sz="2200" dirty="0" smtClean="0"/>
              <a:t> par rapport à la déco et l’ameublement, malgré un niveau socio-économique élevé. Leur intérieur affiche une atmosphère authentique, historique ou classique</a:t>
            </a:r>
            <a:r>
              <a:rPr lang="fr-FR" sz="2800" dirty="0" smtClean="0"/>
              <a:t>.</a:t>
            </a:r>
            <a:endParaRPr lang="fr-FR" sz="2800" dirty="0"/>
          </a:p>
        </p:txBody>
      </p:sp>
      <p:grpSp>
        <p:nvGrpSpPr>
          <p:cNvPr id="8" name="Groupe 7"/>
          <p:cNvGrpSpPr/>
          <p:nvPr/>
        </p:nvGrpSpPr>
        <p:grpSpPr>
          <a:xfrm>
            <a:off x="18678" y="-27384"/>
            <a:ext cx="9125322" cy="1296144"/>
            <a:chOff x="18678" y="-27384"/>
            <a:chExt cx="9125322" cy="1296144"/>
          </a:xfrm>
        </p:grpSpPr>
        <p:pic>
          <p:nvPicPr>
            <p:cNvPr id="9"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0" name="Rectangle 9"/>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1. Etude de la typologie</a:t>
              </a:r>
            </a:p>
            <a:p>
              <a:pPr algn="ctr"/>
              <a:endParaRPr lang="fr-FR"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556792"/>
            <a:ext cx="8712968" cy="4525963"/>
          </a:xfrm>
        </p:spPr>
        <p:txBody>
          <a:bodyPr>
            <a:normAutofit/>
          </a:bodyPr>
          <a:lstStyle/>
          <a:p>
            <a:pPr algn="just">
              <a:buNone/>
            </a:pPr>
            <a:r>
              <a:rPr lang="fr-FR" sz="2400" dirty="0" smtClean="0"/>
              <a:t>	Nous ne pouvons nous concentrer sur l’ensemble des consommateurs car notre étude serait trop générale et l’univers de la déco et de l’ameublement touche l’ensemble de la population. Parmi les 5 segments de consommateurs de ce secteur, nous allons nous concentrer sur</a:t>
            </a:r>
            <a:r>
              <a:rPr lang="fr-FR" sz="2400" b="1" dirty="0" smtClean="0"/>
              <a:t> </a:t>
            </a:r>
            <a:r>
              <a:rPr lang="fr-FR" sz="2400" dirty="0" smtClean="0"/>
              <a:t>les </a:t>
            </a:r>
            <a:r>
              <a:rPr lang="fr-FR" sz="2400" b="1" dirty="0" smtClean="0">
                <a:solidFill>
                  <a:srgbClr val="A23851"/>
                </a:solidFill>
              </a:rPr>
              <a:t>modernes-</a:t>
            </a:r>
            <a:r>
              <a:rPr lang="fr-FR" sz="2400" b="1" dirty="0" err="1" smtClean="0">
                <a:solidFill>
                  <a:srgbClr val="A23851"/>
                </a:solidFill>
              </a:rPr>
              <a:t>achievers</a:t>
            </a:r>
            <a:r>
              <a:rPr lang="fr-FR" sz="2400" dirty="0" smtClean="0"/>
              <a:t>. </a:t>
            </a:r>
          </a:p>
          <a:p>
            <a:pPr>
              <a:buNone/>
            </a:pPr>
            <a:endParaRPr lang="fr-FR" sz="2400" dirty="0" smtClean="0"/>
          </a:p>
          <a:p>
            <a:pPr>
              <a:buNone/>
            </a:pPr>
            <a:endParaRPr lang="fr-FR" dirty="0" smtClean="0"/>
          </a:p>
        </p:txBody>
      </p:sp>
      <p:grpSp>
        <p:nvGrpSpPr>
          <p:cNvPr id="4" name="Groupe 3"/>
          <p:cNvGrpSpPr/>
          <p:nvPr/>
        </p:nvGrpSpPr>
        <p:grpSpPr>
          <a:xfrm>
            <a:off x="18678" y="0"/>
            <a:ext cx="9125322" cy="1296144"/>
            <a:chOff x="18678" y="0"/>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Choix de notre cible</a:t>
              </a:r>
            </a:p>
            <a:p>
              <a:pPr algn="ctr"/>
              <a:endParaRPr lang="fr-FR" dirty="0"/>
            </a:p>
          </p:txBody>
        </p:sp>
      </p:grpSp>
      <p:pic>
        <p:nvPicPr>
          <p:cNvPr id="7" name="Picture 2" descr="http://deco-design.biz/wp-content/dunlopillo_ora_ito_.jpg"/>
          <p:cNvPicPr>
            <a:picLocks noChangeAspect="1" noChangeArrowheads="1"/>
          </p:cNvPicPr>
          <p:nvPr/>
        </p:nvPicPr>
        <p:blipFill>
          <a:blip r:embed="rId3" cstate="print"/>
          <a:srcRect/>
          <a:stretch>
            <a:fillRect/>
          </a:stretch>
        </p:blipFill>
        <p:spPr bwMode="auto">
          <a:xfrm>
            <a:off x="2329780" y="3501008"/>
            <a:ext cx="4762500" cy="31908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12776"/>
            <a:ext cx="8712968" cy="5373216"/>
          </a:xfrm>
        </p:spPr>
        <p:txBody>
          <a:bodyPr>
            <a:normAutofit lnSpcReduction="10000"/>
          </a:bodyPr>
          <a:lstStyle/>
          <a:p>
            <a:pPr algn="just">
              <a:buNone/>
            </a:pPr>
            <a:r>
              <a:rPr lang="fr-FR" dirty="0" smtClean="0"/>
              <a:t>	</a:t>
            </a:r>
            <a:r>
              <a:rPr lang="fr-FR" sz="2200" dirty="0" smtClean="0"/>
              <a:t>Les modernes-</a:t>
            </a:r>
            <a:r>
              <a:rPr lang="fr-FR" sz="2200" dirty="0" err="1" smtClean="0"/>
              <a:t>achievers</a:t>
            </a:r>
            <a:r>
              <a:rPr lang="fr-FR" sz="2200" dirty="0" smtClean="0"/>
              <a:t> sont des jeunes entre 18 et 30 ans et ont un poids important  sur le marché de la décoration et du mobilier.</a:t>
            </a:r>
          </a:p>
          <a:p>
            <a:pPr algn="just"/>
            <a:endParaRPr lang="fr-FR" sz="2200" dirty="0" smtClean="0"/>
          </a:p>
          <a:p>
            <a:pPr>
              <a:buNone/>
            </a:pPr>
            <a:r>
              <a:rPr lang="fr-FR" sz="2200" dirty="0" smtClean="0"/>
              <a:t>	Le pouvoir d’achat des jeunes va être différent selon si ils sont:</a:t>
            </a:r>
          </a:p>
          <a:p>
            <a:pPr lvl="1"/>
            <a:r>
              <a:rPr lang="fr-FR" sz="2200" dirty="0" smtClean="0"/>
              <a:t>Travailleurs seuls</a:t>
            </a:r>
          </a:p>
          <a:p>
            <a:pPr lvl="1"/>
            <a:r>
              <a:rPr lang="fr-FR" sz="2200" dirty="0" smtClean="0"/>
              <a:t>Travailleurs en couple</a:t>
            </a:r>
          </a:p>
          <a:p>
            <a:pPr lvl="1"/>
            <a:r>
              <a:rPr lang="fr-FR" sz="2200" dirty="0" smtClean="0"/>
              <a:t>Étudiants</a:t>
            </a:r>
          </a:p>
          <a:p>
            <a:pPr lvl="1"/>
            <a:r>
              <a:rPr lang="fr-FR" sz="2200" dirty="0" smtClean="0"/>
              <a:t>Jeunes précaires</a:t>
            </a:r>
          </a:p>
          <a:p>
            <a:pPr lvl="1"/>
            <a:endParaRPr lang="fr-FR" sz="2200" dirty="0" smtClean="0"/>
          </a:p>
          <a:p>
            <a:pPr algn="just">
              <a:buNone/>
            </a:pPr>
            <a:r>
              <a:rPr lang="fr-FR" sz="2200" dirty="0" smtClean="0"/>
              <a:t>	La situation des jeunes est diverse, ainsi les entreprises peuvent entreprendre différentes stratégies pour les atteindre, c’est une cible large (nouveaux entrants sur le marché) avec un fort potentiel  car ils débutent leur vie professionnelle et personnelle. C’est une cible qui s’installe et qui apprécie changer régulièrement leur déco et leur mobilier.</a:t>
            </a:r>
          </a:p>
          <a:p>
            <a:endParaRPr lang="fr-FR" dirty="0" smtClean="0"/>
          </a:p>
        </p:txBody>
      </p:sp>
      <p:grpSp>
        <p:nvGrpSpPr>
          <p:cNvPr id="4" name="Groupe 3"/>
          <p:cNvGrpSpPr/>
          <p:nvPr/>
        </p:nvGrpSpPr>
        <p:grpSpPr>
          <a:xfrm>
            <a:off x="18678" y="0"/>
            <a:ext cx="9125322" cy="1296144"/>
            <a:chOff x="18678" y="0"/>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2. Etude de l’intérêt stratégique de la cible</a:t>
              </a:r>
            </a:p>
            <a:p>
              <a:pPr algn="ctr"/>
              <a:endParaRPr lang="fr-FR"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348880"/>
            <a:ext cx="8964488" cy="3412976"/>
          </a:xfrm>
        </p:spPr>
        <p:txBody>
          <a:bodyPr>
            <a:noAutofit/>
          </a:bodyPr>
          <a:lstStyle/>
          <a:p>
            <a:pPr marL="571500" indent="-571500" algn="ctr">
              <a:buFont typeface="+mj-lt"/>
              <a:buAutoNum type="romanUcPeriod"/>
            </a:pPr>
            <a:r>
              <a:rPr lang="fr-FR" sz="2600" dirty="0" smtClean="0">
                <a:latin typeface="Cambria" pitchFamily="18" charset="0"/>
                <a:cs typeface="Times New Roman" pitchFamily="18" charset="0"/>
              </a:rPr>
              <a:t>Présentation du secteur de la déco et de l’ameublement</a:t>
            </a:r>
          </a:p>
          <a:p>
            <a:pPr marL="571500" indent="-571500" algn="ctr">
              <a:buFont typeface="+mj-lt"/>
              <a:buAutoNum type="romanUcPeriod"/>
            </a:pPr>
            <a:endParaRPr lang="fr-FR" sz="2600" dirty="0" smtClean="0">
              <a:latin typeface="Cambria" pitchFamily="18" charset="0"/>
              <a:cs typeface="Times New Roman" pitchFamily="18" charset="0"/>
            </a:endParaRPr>
          </a:p>
          <a:p>
            <a:pPr marL="571500" indent="-571500" algn="ctr">
              <a:buFont typeface="+mj-lt"/>
              <a:buAutoNum type="romanUcPeriod"/>
            </a:pPr>
            <a:r>
              <a:rPr lang="fr-FR" sz="2600" dirty="0" smtClean="0">
                <a:latin typeface="Cambria" pitchFamily="18" charset="0"/>
                <a:cs typeface="Times New Roman" pitchFamily="18" charset="0"/>
              </a:rPr>
              <a:t>Les consommateurs face à l’univers de la déco et de l’ameublement</a:t>
            </a:r>
            <a:br>
              <a:rPr lang="fr-FR" sz="2600" dirty="0" smtClean="0">
                <a:latin typeface="Cambria" pitchFamily="18" charset="0"/>
                <a:cs typeface="Times New Roman" pitchFamily="18" charset="0"/>
              </a:rPr>
            </a:br>
            <a:endParaRPr lang="fr-FR" sz="2600" dirty="0" smtClean="0">
              <a:latin typeface="Cambria" pitchFamily="18" charset="0"/>
              <a:cs typeface="Times New Roman" pitchFamily="18" charset="0"/>
            </a:endParaRPr>
          </a:p>
          <a:p>
            <a:pPr marL="571500" indent="-571500" algn="ctr">
              <a:buFont typeface="+mj-lt"/>
              <a:buAutoNum type="romanUcPeriod"/>
            </a:pPr>
            <a:r>
              <a:rPr lang="fr-FR" sz="2600" dirty="0" smtClean="0">
                <a:latin typeface="Cambria" pitchFamily="18" charset="0"/>
                <a:cs typeface="Times New Roman" pitchFamily="18" charset="0"/>
              </a:rPr>
              <a:t>Comment toucher notre cible ?</a:t>
            </a:r>
          </a:p>
          <a:p>
            <a:pPr marL="571500" indent="-571500">
              <a:buNone/>
            </a:pPr>
            <a:endParaRPr lang="fr-FR" sz="2600" dirty="0" smtClean="0">
              <a:latin typeface="Cambria" pitchFamily="18" charset="0"/>
              <a:cs typeface="Times New Roman" pitchFamily="18" charset="0"/>
            </a:endParaRPr>
          </a:p>
        </p:txBody>
      </p:sp>
      <p:grpSp>
        <p:nvGrpSpPr>
          <p:cNvPr id="7" name="Groupe 6"/>
          <p:cNvGrpSpPr/>
          <p:nvPr/>
        </p:nvGrpSpPr>
        <p:grpSpPr>
          <a:xfrm>
            <a:off x="18678" y="-27384"/>
            <a:ext cx="9125322" cy="1296144"/>
            <a:chOff x="18678" y="-27384"/>
            <a:chExt cx="9125322" cy="1296144"/>
          </a:xfrm>
        </p:grpSpPr>
        <p:pic>
          <p:nvPicPr>
            <p:cNvPr id="6146"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effectLst>
                    <a:outerShdw blurRad="38100" dist="38100" dir="2700000" algn="tl">
                      <a:srgbClr val="000000">
                        <a:alpha val="43137"/>
                      </a:srgbClr>
                    </a:outerShdw>
                  </a:effectLst>
                  <a:latin typeface="Cambria" pitchFamily="18" charset="0"/>
                  <a:ea typeface="Batang" pitchFamily="18" charset="-127"/>
                  <a:cs typeface="Andalus" pitchFamily="18" charset="-78"/>
                </a:rPr>
                <a:t> </a:t>
              </a:r>
              <a:r>
                <a:rPr lang="fr-FR" sz="4000" dirty="0" smtClean="0">
                  <a:effectLst>
                    <a:outerShdw blurRad="38100" dist="38100" dir="2700000" algn="tl">
                      <a:srgbClr val="000000">
                        <a:alpha val="43137"/>
                      </a:srgbClr>
                    </a:outerShdw>
                  </a:effectLst>
                  <a:latin typeface="Cambria" pitchFamily="18" charset="0"/>
                  <a:ea typeface="Batang" pitchFamily="18" charset="-127"/>
                  <a:cs typeface="Andalus" pitchFamily="18" charset="-78"/>
                </a:rPr>
                <a:t>Sommaire</a:t>
              </a:r>
            </a:p>
            <a:p>
              <a:pPr algn="ctr"/>
              <a:endParaRPr lang="fr-FR"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84784"/>
            <a:ext cx="8496944" cy="4525963"/>
          </a:xfrm>
        </p:spPr>
        <p:txBody>
          <a:bodyPr>
            <a:normAutofit/>
          </a:bodyPr>
          <a:lstStyle/>
          <a:p>
            <a:pPr algn="just">
              <a:lnSpc>
                <a:spcPct val="150000"/>
              </a:lnSpc>
              <a:buNone/>
            </a:pPr>
            <a:r>
              <a:rPr lang="fr-FR" sz="2400" b="1" dirty="0" smtClean="0">
                <a:solidFill>
                  <a:srgbClr val="A23851"/>
                </a:solidFill>
                <a:latin typeface="Cambria" pitchFamily="18" charset="0"/>
                <a:ea typeface="Batang" pitchFamily="18" charset="-127"/>
              </a:rPr>
              <a:t>La concurrence</a:t>
            </a:r>
          </a:p>
          <a:p>
            <a:pPr algn="just">
              <a:lnSpc>
                <a:spcPct val="150000"/>
              </a:lnSpc>
              <a:buNone/>
            </a:pPr>
            <a:r>
              <a:rPr lang="fr-FR" sz="2200" dirty="0" smtClean="0"/>
              <a:t>	Les jeunes se trouvent face à marché aux offres multiples. Leur pouvoir d’achat pouvant varier de faible à fort, les acteurs du marché de la décoration et de l’ameublement ont raison de s’attaquer à cette cible qui représente environ le tiers des Français, et constitue donc un marché potentiel très intéressant. C’est pourquoi de nombreux secteurs tentent de rivaliser et s’attaquent également à cette cible telle que la mode, les </a:t>
            </a:r>
            <a:r>
              <a:rPr lang="fr-FR" sz="2200" dirty="0" err="1" smtClean="0"/>
              <a:t>fast</a:t>
            </a:r>
            <a:r>
              <a:rPr lang="fr-FR" sz="2200" dirty="0" smtClean="0"/>
              <a:t> </a:t>
            </a:r>
            <a:r>
              <a:rPr lang="fr-FR" sz="2200" dirty="0" err="1" smtClean="0"/>
              <a:t>food</a:t>
            </a:r>
            <a:r>
              <a:rPr lang="fr-FR" sz="2200" dirty="0" smtClean="0"/>
              <a:t>, l’alcool;</a:t>
            </a:r>
          </a:p>
          <a:p>
            <a:endParaRPr lang="fr-FR" dirty="0" smtClean="0"/>
          </a:p>
          <a:p>
            <a:endParaRPr lang="fr-FR" dirty="0" smtClean="0"/>
          </a:p>
        </p:txBody>
      </p:sp>
      <p:grpSp>
        <p:nvGrpSpPr>
          <p:cNvPr id="7" name="Groupe 3"/>
          <p:cNvGrpSpPr/>
          <p:nvPr/>
        </p:nvGrpSpPr>
        <p:grpSpPr>
          <a:xfrm>
            <a:off x="18678" y="0"/>
            <a:ext cx="9125322" cy="1296144"/>
            <a:chOff x="18678" y="0"/>
            <a:chExt cx="9125322" cy="1296144"/>
          </a:xfrm>
        </p:grpSpPr>
        <p:pic>
          <p:nvPicPr>
            <p:cNvPr id="8"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9" name="Rectangle 8"/>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1478389"/>
            <a:ext cx="8712968" cy="5262979"/>
          </a:xfrm>
          <a:prstGeom prst="rect">
            <a:avLst/>
          </a:prstGeom>
          <a:noFill/>
        </p:spPr>
        <p:txBody>
          <a:bodyPr wrap="square" rtlCol="0">
            <a:spAutoFit/>
          </a:bodyPr>
          <a:lstStyle/>
          <a:p>
            <a:r>
              <a:rPr lang="fr-FR" sz="2200" b="1" dirty="0" smtClean="0">
                <a:solidFill>
                  <a:srgbClr val="A23851"/>
                </a:solidFill>
              </a:rPr>
              <a:t>L</a:t>
            </a:r>
            <a:r>
              <a:rPr lang="fr-FR" sz="2400" b="1" dirty="0" smtClean="0">
                <a:solidFill>
                  <a:srgbClr val="A23851"/>
                </a:solidFill>
                <a:latin typeface="Cambria" pitchFamily="18" charset="0"/>
                <a:ea typeface="Batang" pitchFamily="18" charset="-127"/>
              </a:rPr>
              <a:t>es motivations à l’achat</a:t>
            </a:r>
            <a:br>
              <a:rPr lang="fr-FR" sz="2400" b="1" dirty="0" smtClean="0">
                <a:solidFill>
                  <a:srgbClr val="A23851"/>
                </a:solidFill>
                <a:latin typeface="Cambria" pitchFamily="18" charset="0"/>
                <a:ea typeface="Batang" pitchFamily="18" charset="-127"/>
              </a:rPr>
            </a:br>
            <a:endParaRPr lang="fr-FR" sz="2400" b="1" dirty="0" smtClean="0">
              <a:solidFill>
                <a:srgbClr val="A23851"/>
              </a:solidFill>
              <a:latin typeface="Cambria" pitchFamily="18" charset="0"/>
              <a:ea typeface="Batang" pitchFamily="18" charset="-127"/>
            </a:endParaRPr>
          </a:p>
          <a:p>
            <a:pPr algn="just"/>
            <a:r>
              <a:rPr lang="fr-FR" sz="2400" dirty="0" smtClean="0"/>
              <a:t>Les modernes-</a:t>
            </a:r>
            <a:r>
              <a:rPr lang="fr-FR" sz="2400" dirty="0" err="1" smtClean="0"/>
              <a:t>achievers</a:t>
            </a:r>
            <a:r>
              <a:rPr lang="fr-FR" sz="2400" dirty="0" smtClean="0"/>
              <a:t> suivent l’évolution des technologies et sont très présents sur </a:t>
            </a:r>
            <a:r>
              <a:rPr lang="fr-FR" sz="2400" b="1" dirty="0" smtClean="0">
                <a:solidFill>
                  <a:srgbClr val="A23851"/>
                </a:solidFill>
              </a:rPr>
              <a:t>Internet</a:t>
            </a:r>
            <a:r>
              <a:rPr lang="fr-FR" sz="2400" dirty="0" smtClean="0"/>
              <a:t>, ils naviguent sur le net pour réaliser leurs achats mais aussi pour communiquer. Ils participent à des forums de discussion. Sur Internet, ils peuvent comparer les prix par de multiples sites  de décoration et d’ameublement.</a:t>
            </a:r>
          </a:p>
          <a:p>
            <a:pPr algn="just"/>
            <a:endParaRPr lang="fr-FR" sz="800" dirty="0" smtClean="0"/>
          </a:p>
          <a:p>
            <a:pPr algn="just"/>
            <a:r>
              <a:rPr lang="fr-FR" sz="2400" b="1" dirty="0" smtClean="0">
                <a:solidFill>
                  <a:srgbClr val="A23851"/>
                </a:solidFill>
              </a:rPr>
              <a:t>Sur Internet, les modernes-</a:t>
            </a:r>
            <a:r>
              <a:rPr lang="fr-FR" sz="2400" b="1" dirty="0" err="1" smtClean="0">
                <a:solidFill>
                  <a:srgbClr val="A23851"/>
                </a:solidFill>
              </a:rPr>
              <a:t>achievers</a:t>
            </a:r>
            <a:r>
              <a:rPr lang="fr-FR" sz="2400" b="1" dirty="0" smtClean="0">
                <a:solidFill>
                  <a:srgbClr val="A23851"/>
                </a:solidFill>
              </a:rPr>
              <a:t> :</a:t>
            </a:r>
          </a:p>
          <a:p>
            <a:pPr algn="just"/>
            <a:r>
              <a:rPr lang="fr-FR" sz="2400" dirty="0" smtClean="0"/>
              <a:t>- Achètent en raison de prix plus attractifs</a:t>
            </a:r>
          </a:p>
          <a:p>
            <a:pPr algn="just"/>
            <a:r>
              <a:rPr lang="fr-FR" sz="2400" dirty="0" smtClean="0"/>
              <a:t>- Partagent leurs idées et leurs achats sur Internet</a:t>
            </a:r>
          </a:p>
          <a:p>
            <a:pPr algn="just">
              <a:buFontTx/>
              <a:buChar char="-"/>
            </a:pPr>
            <a:r>
              <a:rPr lang="fr-FR" sz="2400" dirty="0" smtClean="0"/>
              <a:t> Sont connectés à tout moment de la journée</a:t>
            </a:r>
          </a:p>
          <a:p>
            <a:pPr algn="just">
              <a:buFontTx/>
              <a:buChar char="-"/>
            </a:pPr>
            <a:r>
              <a:rPr lang="fr-FR" sz="2400" dirty="0" smtClean="0"/>
              <a:t> Consultent leurs mails, leur compte Facebook…</a:t>
            </a:r>
          </a:p>
          <a:p>
            <a:pPr algn="just"/>
            <a:endParaRPr lang="fr-FR" sz="1600" dirty="0" smtClean="0"/>
          </a:p>
          <a:p>
            <a:pPr algn="just"/>
            <a:r>
              <a:rPr lang="fr-FR" sz="2400" dirty="0" smtClean="0"/>
              <a:t>Mais… Ils apprécient également faire les </a:t>
            </a:r>
            <a:r>
              <a:rPr lang="fr-FR" sz="2400" b="1" dirty="0" smtClean="0">
                <a:solidFill>
                  <a:srgbClr val="A23851"/>
                </a:solidFill>
              </a:rPr>
              <a:t>boutiques</a:t>
            </a:r>
            <a:r>
              <a:rPr lang="fr-FR" sz="2400" dirty="0" smtClean="0"/>
              <a:t> avec leurs amis</a:t>
            </a:r>
            <a:endParaRPr lang="fr-FR" sz="2400" dirty="0"/>
          </a:p>
        </p:txBody>
      </p:sp>
      <p:grpSp>
        <p:nvGrpSpPr>
          <p:cNvPr id="6" name="Groupe 3"/>
          <p:cNvGrpSpPr/>
          <p:nvPr/>
        </p:nvGrpSpPr>
        <p:grpSpPr>
          <a:xfrm>
            <a:off x="18678" y="0"/>
            <a:ext cx="9125322" cy="1296144"/>
            <a:chOff x="18678" y="0"/>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340768"/>
            <a:ext cx="8229600" cy="5400600"/>
          </a:xfrm>
        </p:spPr>
        <p:txBody>
          <a:bodyPr>
            <a:normAutofit lnSpcReduction="10000"/>
          </a:bodyPr>
          <a:lstStyle/>
          <a:p>
            <a:pPr>
              <a:buClr>
                <a:srgbClr val="A23851"/>
              </a:buClr>
              <a:buNone/>
            </a:pPr>
            <a:r>
              <a:rPr lang="fr-FR" sz="2200" b="1" dirty="0" smtClean="0">
                <a:solidFill>
                  <a:srgbClr val="A23851"/>
                </a:solidFill>
              </a:rPr>
              <a:t>L</a:t>
            </a:r>
            <a:r>
              <a:rPr lang="fr-FR" sz="2400" b="1" dirty="0" smtClean="0">
                <a:solidFill>
                  <a:srgbClr val="A23851"/>
                </a:solidFill>
                <a:latin typeface="Cambria" pitchFamily="18" charset="0"/>
                <a:ea typeface="Batang" pitchFamily="18" charset="-127"/>
              </a:rPr>
              <a:t>es motivations à l’achat</a:t>
            </a:r>
            <a:br>
              <a:rPr lang="fr-FR" sz="2400" b="1" dirty="0" smtClean="0">
                <a:solidFill>
                  <a:srgbClr val="A23851"/>
                </a:solidFill>
                <a:latin typeface="Cambria" pitchFamily="18" charset="0"/>
                <a:ea typeface="Batang" pitchFamily="18" charset="-127"/>
              </a:rPr>
            </a:br>
            <a:endParaRPr lang="fr-FR" sz="2400" b="1" dirty="0" smtClean="0">
              <a:solidFill>
                <a:srgbClr val="A23851"/>
              </a:solidFill>
            </a:endParaRPr>
          </a:p>
          <a:p>
            <a:pPr algn="just">
              <a:buClr>
                <a:srgbClr val="A23851"/>
              </a:buClr>
            </a:pPr>
            <a:r>
              <a:rPr lang="fr-FR" sz="2400" b="1" dirty="0" smtClean="0">
                <a:solidFill>
                  <a:srgbClr val="A23851"/>
                </a:solidFill>
              </a:rPr>
              <a:t>Renouvellement régulier : </a:t>
            </a:r>
            <a:r>
              <a:rPr lang="fr-FR" sz="2400" dirty="0" smtClean="0"/>
              <a:t>On observe chez ce type de consommateur un renouvellement régulier de leurs meubles et de leur décoration. En effet, ils sont en recherche constante de nouvelles tendances et veulent suivre la mode. Les jeunes aiment changer leurs meubles ou leur décoration en fonction de la mode. Leurs goûts évoluent également et l’environnement de leur logement suit cette évolution car il est nécessaire qu’ils se sentent bien chez eux.</a:t>
            </a:r>
          </a:p>
          <a:p>
            <a:pPr algn="just"/>
            <a:endParaRPr lang="fr-FR" sz="2400" dirty="0" smtClean="0"/>
          </a:p>
          <a:p>
            <a:pPr algn="just">
              <a:buClr>
                <a:srgbClr val="A23851"/>
              </a:buClr>
            </a:pPr>
            <a:r>
              <a:rPr lang="fr-FR" sz="2400" b="1" dirty="0" smtClean="0">
                <a:solidFill>
                  <a:srgbClr val="A23851"/>
                </a:solidFill>
              </a:rPr>
              <a:t>Besoin d’estime : </a:t>
            </a:r>
            <a:r>
              <a:rPr lang="fr-FR" sz="2400" dirty="0" smtClean="0"/>
              <a:t>Ils exhibent leur consommation pour affirmer leur appartenance car ils accordent de l’importance aux marques et au design.</a:t>
            </a:r>
          </a:p>
          <a:p>
            <a:pPr algn="just"/>
            <a:endParaRPr lang="fr-FR" sz="2400" dirty="0" smtClean="0"/>
          </a:p>
          <a:p>
            <a:pPr algn="just"/>
            <a:endParaRPr lang="fr-FR" sz="2400" dirty="0" smtClean="0"/>
          </a:p>
          <a:p>
            <a:endParaRPr lang="fr-FR" sz="2400" dirty="0"/>
          </a:p>
        </p:txBody>
      </p:sp>
      <p:grpSp>
        <p:nvGrpSpPr>
          <p:cNvPr id="8" name="Groupe 3"/>
          <p:cNvGrpSpPr/>
          <p:nvPr/>
        </p:nvGrpSpPr>
        <p:grpSpPr>
          <a:xfrm>
            <a:off x="18678" y="0"/>
            <a:ext cx="9125322" cy="1296144"/>
            <a:chOff x="18678" y="0"/>
            <a:chExt cx="9125322" cy="1296144"/>
          </a:xfrm>
        </p:grpSpPr>
        <p:pic>
          <p:nvPicPr>
            <p:cNvPr id="9"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0" name="Rectangle 9"/>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84784"/>
            <a:ext cx="8496944" cy="5400600"/>
          </a:xfrm>
        </p:spPr>
        <p:txBody>
          <a:bodyPr>
            <a:normAutofit/>
          </a:bodyPr>
          <a:lstStyle/>
          <a:p>
            <a:pPr algn="just">
              <a:buNone/>
            </a:pPr>
            <a:r>
              <a:rPr lang="fr-FR" sz="2200" b="1" dirty="0" smtClean="0">
                <a:solidFill>
                  <a:srgbClr val="A23851"/>
                </a:solidFill>
              </a:rPr>
              <a:t>L</a:t>
            </a:r>
            <a:r>
              <a:rPr lang="fr-FR" sz="2400" b="1" dirty="0" smtClean="0">
                <a:solidFill>
                  <a:srgbClr val="A23851"/>
                </a:solidFill>
                <a:latin typeface="Cambria" pitchFamily="18" charset="0"/>
                <a:ea typeface="Batang" pitchFamily="18" charset="-127"/>
              </a:rPr>
              <a:t>es motivations à l’achat</a:t>
            </a:r>
            <a:endParaRPr lang="fr-FR" sz="2400" dirty="0" smtClean="0"/>
          </a:p>
          <a:p>
            <a:pPr algn="just">
              <a:buClr>
                <a:srgbClr val="A23851"/>
              </a:buClr>
            </a:pPr>
            <a:endParaRPr lang="fr-FR" sz="2400" b="1" dirty="0" smtClean="0">
              <a:solidFill>
                <a:srgbClr val="A23851"/>
              </a:solidFill>
            </a:endParaRPr>
          </a:p>
          <a:p>
            <a:pPr algn="just">
              <a:buClr>
                <a:srgbClr val="A23851"/>
              </a:buClr>
            </a:pPr>
            <a:r>
              <a:rPr lang="fr-FR" sz="2400" b="1" dirty="0" smtClean="0">
                <a:solidFill>
                  <a:srgbClr val="A23851"/>
                </a:solidFill>
              </a:rPr>
              <a:t>Fonctionnalité : </a:t>
            </a:r>
            <a:r>
              <a:rPr lang="fr-FR" sz="2400" dirty="0" smtClean="0"/>
              <a:t>Ces consommateurs recherchent la fonctionnalité alliée au design, à la sécurité et au confort.</a:t>
            </a:r>
          </a:p>
          <a:p>
            <a:pPr algn="just">
              <a:buClr>
                <a:srgbClr val="A23851"/>
              </a:buClr>
            </a:pPr>
            <a:endParaRPr lang="fr-FR" sz="2400" dirty="0" smtClean="0"/>
          </a:p>
          <a:p>
            <a:pPr algn="just">
              <a:buClr>
                <a:srgbClr val="A23851"/>
              </a:buClr>
            </a:pPr>
            <a:r>
              <a:rPr lang="fr-FR" sz="2400" b="1" dirty="0" smtClean="0">
                <a:solidFill>
                  <a:srgbClr val="A23851"/>
                </a:solidFill>
              </a:rPr>
              <a:t>Cocooning : </a:t>
            </a:r>
            <a:r>
              <a:rPr lang="fr-FR" sz="2400" dirty="0" smtClean="0"/>
              <a:t>La décoration et l’aménagement de leur logement semblent être pour eux la meilleure façon de dépenser leur argent. La maison est le meilleur refuge face au stress professionnel et au stress des études, il est donc nécessaire pour eux de s’y sentir bien : on parle alors de cocooning, ils veulent s’aménager un environnement propre à leur personnalité et à la fois confortable.</a:t>
            </a:r>
          </a:p>
          <a:p>
            <a:endParaRPr lang="fr-FR" sz="2400" dirty="0"/>
          </a:p>
        </p:txBody>
      </p:sp>
      <p:grpSp>
        <p:nvGrpSpPr>
          <p:cNvPr id="8" name="Groupe 3"/>
          <p:cNvGrpSpPr/>
          <p:nvPr/>
        </p:nvGrpSpPr>
        <p:grpSpPr>
          <a:xfrm>
            <a:off x="18678" y="0"/>
            <a:ext cx="9125322" cy="1296144"/>
            <a:chOff x="18678" y="0"/>
            <a:chExt cx="9125322" cy="1296144"/>
          </a:xfrm>
        </p:grpSpPr>
        <p:pic>
          <p:nvPicPr>
            <p:cNvPr id="9"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0" name="Rectangle 9"/>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Clr>
                <a:srgbClr val="A23851"/>
              </a:buClr>
              <a:buNone/>
            </a:pPr>
            <a:r>
              <a:rPr lang="fr-FR" sz="2200" b="1" dirty="0" smtClean="0">
                <a:solidFill>
                  <a:srgbClr val="A23851"/>
                </a:solidFill>
              </a:rPr>
              <a:t>L</a:t>
            </a:r>
            <a:r>
              <a:rPr lang="fr-FR" sz="2400" b="1" dirty="0" smtClean="0">
                <a:solidFill>
                  <a:srgbClr val="A23851"/>
                </a:solidFill>
                <a:latin typeface="Cambria" pitchFamily="18" charset="0"/>
                <a:ea typeface="Batang" pitchFamily="18" charset="-127"/>
              </a:rPr>
              <a:t>es motivations à l’achat</a:t>
            </a:r>
          </a:p>
          <a:p>
            <a:pPr>
              <a:buClr>
                <a:srgbClr val="A23851"/>
              </a:buClr>
              <a:buNone/>
            </a:pPr>
            <a:endParaRPr lang="fr-FR" sz="800" b="1" dirty="0" smtClean="0">
              <a:solidFill>
                <a:srgbClr val="A23851"/>
              </a:solidFill>
            </a:endParaRPr>
          </a:p>
          <a:p>
            <a:pPr>
              <a:buClr>
                <a:srgbClr val="A23851"/>
              </a:buClr>
            </a:pPr>
            <a:r>
              <a:rPr lang="fr-FR" sz="2400" dirty="0" smtClean="0"/>
              <a:t>l’envie de moderniser son habitat</a:t>
            </a:r>
          </a:p>
          <a:p>
            <a:pPr>
              <a:buClr>
                <a:srgbClr val="A23851"/>
              </a:buClr>
            </a:pPr>
            <a:r>
              <a:rPr lang="fr-FR" sz="2400" dirty="0" smtClean="0"/>
              <a:t>L’achat plaisir</a:t>
            </a:r>
          </a:p>
          <a:p>
            <a:pPr>
              <a:buClr>
                <a:srgbClr val="A23851"/>
              </a:buClr>
            </a:pPr>
            <a:r>
              <a:rPr lang="fr-FR" sz="2400" dirty="0" smtClean="0"/>
              <a:t>L’amélioration et la personnalisation du style de vie</a:t>
            </a:r>
          </a:p>
          <a:p>
            <a:pPr>
              <a:buClr>
                <a:srgbClr val="A23851"/>
              </a:buClr>
            </a:pPr>
            <a:r>
              <a:rPr lang="fr-FR" sz="2400" dirty="0" smtClean="0"/>
              <a:t>Affirmer son identité et se valoriser</a:t>
            </a:r>
          </a:p>
          <a:p>
            <a:pPr>
              <a:buClr>
                <a:srgbClr val="A23851"/>
              </a:buClr>
            </a:pPr>
            <a:r>
              <a:rPr lang="fr-FR" sz="2400" dirty="0" smtClean="0"/>
              <a:t>Suivre les tendances</a:t>
            </a:r>
          </a:p>
          <a:p>
            <a:pPr lvl="0">
              <a:buClr>
                <a:srgbClr val="A23851"/>
              </a:buClr>
            </a:pPr>
            <a:r>
              <a:rPr lang="fr-FR" sz="2400" dirty="0" smtClean="0"/>
              <a:t>Investir dans la déco et l’ameublement est une valeur sûre</a:t>
            </a:r>
          </a:p>
          <a:p>
            <a:pPr lvl="0">
              <a:buClr>
                <a:srgbClr val="A23851"/>
              </a:buClr>
            </a:pPr>
            <a:r>
              <a:rPr lang="fr-FR" sz="2400" dirty="0" smtClean="0"/>
              <a:t>Tendance de personnalisation</a:t>
            </a:r>
          </a:p>
          <a:p>
            <a:pPr lvl="0">
              <a:buClr>
                <a:srgbClr val="A23851"/>
              </a:buClr>
            </a:pPr>
            <a:r>
              <a:rPr lang="fr-FR" sz="2400" dirty="0" smtClean="0"/>
              <a:t>Nombre importants d’opérations commerciales sur le marché</a:t>
            </a:r>
          </a:p>
          <a:p>
            <a:pPr>
              <a:buClr>
                <a:srgbClr val="A23851"/>
              </a:buClr>
            </a:pPr>
            <a:endParaRPr lang="fr-FR" sz="2400" dirty="0"/>
          </a:p>
        </p:txBody>
      </p:sp>
      <p:grpSp>
        <p:nvGrpSpPr>
          <p:cNvPr id="6" name="Groupe 3"/>
          <p:cNvGrpSpPr/>
          <p:nvPr/>
        </p:nvGrpSpPr>
        <p:grpSpPr>
          <a:xfrm>
            <a:off x="18678" y="0"/>
            <a:ext cx="9125322" cy="1296144"/>
            <a:chOff x="18678" y="0"/>
            <a:chExt cx="9125322" cy="1296144"/>
          </a:xfrm>
        </p:grpSpPr>
        <p:pic>
          <p:nvPicPr>
            <p:cNvPr id="10"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72008" y="1359876"/>
          <a:ext cx="8964488" cy="5332391"/>
        </p:xfrm>
        <a:graphic>
          <a:graphicData uri="http://schemas.openxmlformats.org/drawingml/2006/table">
            <a:tbl>
              <a:tblPr firstRow="1" bandRow="1">
                <a:tableStyleId>{5940675A-B579-460E-94D1-54222C63F5DA}</a:tableStyleId>
              </a:tblPr>
              <a:tblGrid>
                <a:gridCol w="2594984"/>
                <a:gridCol w="1509472"/>
                <a:gridCol w="4860032"/>
              </a:tblGrid>
              <a:tr h="473157">
                <a:tc>
                  <a:txBody>
                    <a:bodyPr/>
                    <a:lstStyle/>
                    <a:p>
                      <a:pPr algn="ctr"/>
                      <a:r>
                        <a:rPr lang="fr-FR" b="1" dirty="0" smtClean="0">
                          <a:solidFill>
                            <a:srgbClr val="A23851"/>
                          </a:solidFill>
                        </a:rPr>
                        <a:t>Objectifs</a:t>
                      </a:r>
                      <a:endParaRPr lang="fr-FR" b="1" dirty="0">
                        <a:solidFill>
                          <a:srgbClr val="A23851"/>
                        </a:solidFill>
                      </a:endParaRPr>
                    </a:p>
                  </a:txBody>
                  <a:tcPr anchor="ctr"/>
                </a:tc>
                <a:tc>
                  <a:txBody>
                    <a:bodyPr/>
                    <a:lstStyle/>
                    <a:p>
                      <a:pPr algn="ctr"/>
                      <a:r>
                        <a:rPr lang="fr-FR" b="1" dirty="0" smtClean="0">
                          <a:solidFill>
                            <a:srgbClr val="A23851"/>
                          </a:solidFill>
                        </a:rPr>
                        <a:t>Intérêts recherchés</a:t>
                      </a:r>
                      <a:endParaRPr lang="fr-FR" b="1" dirty="0">
                        <a:solidFill>
                          <a:srgbClr val="A23851"/>
                        </a:solidFill>
                      </a:endParaRPr>
                    </a:p>
                  </a:txBody>
                  <a:tcPr anchor="ctr"/>
                </a:tc>
                <a:tc>
                  <a:txBody>
                    <a:bodyPr/>
                    <a:lstStyle/>
                    <a:p>
                      <a:pPr algn="ctr"/>
                      <a:r>
                        <a:rPr lang="fr-FR" b="1" dirty="0" smtClean="0">
                          <a:solidFill>
                            <a:srgbClr val="A23851"/>
                          </a:solidFill>
                        </a:rPr>
                        <a:t>Comment ?</a:t>
                      </a:r>
                      <a:endParaRPr lang="fr-FR" b="1" dirty="0">
                        <a:solidFill>
                          <a:srgbClr val="A23851"/>
                        </a:solidFill>
                      </a:endParaRPr>
                    </a:p>
                  </a:txBody>
                  <a:tcPr anchor="ctr"/>
                </a:tc>
              </a:tr>
              <a:tr h="2795695">
                <a:tc>
                  <a:txBody>
                    <a:bodyPr/>
                    <a:lstStyle/>
                    <a:p>
                      <a:pPr algn="ctr">
                        <a:lnSpc>
                          <a:spcPct val="100000"/>
                        </a:lnSpc>
                      </a:pPr>
                      <a:r>
                        <a:rPr lang="fr-FR" sz="1800" kern="1200" dirty="0" smtClean="0">
                          <a:latin typeface="+mj-lt"/>
                        </a:rPr>
                        <a:t>Se</a:t>
                      </a:r>
                      <a:r>
                        <a:rPr lang="fr-FR" sz="1800" kern="1200" baseline="0" dirty="0" smtClean="0">
                          <a:latin typeface="+mj-lt"/>
                        </a:rPr>
                        <a:t> pr</a:t>
                      </a:r>
                      <a:r>
                        <a:rPr lang="fr-FR" sz="1800" kern="1200" dirty="0" smtClean="0">
                          <a:latin typeface="+mj-lt"/>
                        </a:rPr>
                        <a:t>otéger face à l’insécurité, à la pollution et à un environnement hostile</a:t>
                      </a:r>
                      <a:endParaRPr lang="fr-FR" sz="1800" dirty="0">
                        <a:latin typeface="+mj-lt"/>
                      </a:endParaRPr>
                    </a:p>
                  </a:txBody>
                  <a:tcPr anchor="ctr"/>
                </a:tc>
                <a:tc>
                  <a:txBody>
                    <a:bodyPr/>
                    <a:lstStyle/>
                    <a:p>
                      <a:pPr algn="ctr">
                        <a:lnSpc>
                          <a:spcPct val="100000"/>
                        </a:lnSpc>
                        <a:spcAft>
                          <a:spcPts val="1000"/>
                        </a:spcAft>
                      </a:pPr>
                      <a:r>
                        <a:rPr lang="fr-FR" sz="1800" dirty="0">
                          <a:latin typeface="+mj-lt"/>
                        </a:rPr>
                        <a:t>Protection</a:t>
                      </a:r>
                    </a:p>
                    <a:p>
                      <a:pPr algn="ctr">
                        <a:lnSpc>
                          <a:spcPct val="100000"/>
                        </a:lnSpc>
                        <a:spcAft>
                          <a:spcPts val="1000"/>
                        </a:spcAft>
                      </a:pPr>
                      <a:r>
                        <a:rPr lang="fr-FR" sz="1800" dirty="0">
                          <a:latin typeface="+mj-lt"/>
                        </a:rPr>
                        <a:t>Sécurité</a:t>
                      </a:r>
                    </a:p>
                    <a:p>
                      <a:pPr algn="ctr">
                        <a:lnSpc>
                          <a:spcPct val="100000"/>
                        </a:lnSpc>
                        <a:spcAft>
                          <a:spcPts val="1000"/>
                        </a:spcAft>
                      </a:pPr>
                      <a:r>
                        <a:rPr lang="fr-FR" sz="1800" dirty="0">
                          <a:latin typeface="+mj-lt"/>
                        </a:rPr>
                        <a:t>Information</a:t>
                      </a:r>
                    </a:p>
                    <a:p>
                      <a:pPr algn="ctr">
                        <a:lnSpc>
                          <a:spcPct val="100000"/>
                        </a:lnSpc>
                        <a:spcAft>
                          <a:spcPts val="1000"/>
                        </a:spcAft>
                      </a:pPr>
                      <a:r>
                        <a:rPr lang="fr-FR" sz="1800" dirty="0" smtClean="0">
                          <a:latin typeface="+mj-lt"/>
                        </a:rPr>
                        <a:t>Confort</a:t>
                      </a:r>
                    </a:p>
                    <a:p>
                      <a:pPr algn="ctr">
                        <a:lnSpc>
                          <a:spcPct val="100000"/>
                        </a:lnSpc>
                        <a:spcAft>
                          <a:spcPts val="1000"/>
                        </a:spcAft>
                      </a:pPr>
                      <a:r>
                        <a:rPr lang="fr-FR" sz="1800" dirty="0" smtClean="0">
                          <a:solidFill>
                            <a:srgbClr val="000000"/>
                          </a:solidFill>
                          <a:latin typeface="+mj-lt"/>
                          <a:ea typeface="Calibri"/>
                        </a:rPr>
                        <a:t>Bien-être</a:t>
                      </a:r>
                      <a:endParaRPr lang="fr-FR" sz="1800" dirty="0">
                        <a:solidFill>
                          <a:srgbClr val="000000"/>
                        </a:solidFill>
                        <a:latin typeface="+mj-lt"/>
                        <a:ea typeface="Calibri"/>
                      </a:endParaRPr>
                    </a:p>
                  </a:txBody>
                  <a:tcPr marL="89535" marR="89535" marT="0" marB="0" anchor="ctr"/>
                </a:tc>
                <a:tc>
                  <a:txBody>
                    <a:bodyPr/>
                    <a:lstStyle/>
                    <a:p>
                      <a:pPr algn="ctr">
                        <a:lnSpc>
                          <a:spcPct val="100000"/>
                        </a:lnSpc>
                        <a:spcAft>
                          <a:spcPts val="1000"/>
                        </a:spcAft>
                      </a:pPr>
                      <a:r>
                        <a:rPr lang="fr-FR" sz="1800" dirty="0">
                          <a:latin typeface="+mj-lt"/>
                        </a:rPr>
                        <a:t>Revêtements et traitements des surfaces </a:t>
                      </a:r>
                      <a:r>
                        <a:rPr lang="fr-FR" sz="1800" dirty="0" smtClean="0">
                          <a:latin typeface="+mj-lt"/>
                        </a:rPr>
                        <a:t>: haute </a:t>
                      </a:r>
                      <a:r>
                        <a:rPr lang="fr-FR" sz="1800" dirty="0">
                          <a:latin typeface="+mj-lt"/>
                        </a:rPr>
                        <a:t>protection, ultra résistants, protection anti-bruits, anti-bactéries, anti-allergies, anti poussières.</a:t>
                      </a:r>
                    </a:p>
                    <a:p>
                      <a:pPr algn="ctr">
                        <a:lnSpc>
                          <a:spcPct val="100000"/>
                        </a:lnSpc>
                        <a:spcAft>
                          <a:spcPts val="1000"/>
                        </a:spcAft>
                      </a:pPr>
                      <a:r>
                        <a:rPr lang="fr-FR" sz="1800" dirty="0">
                          <a:latin typeface="+mj-lt"/>
                        </a:rPr>
                        <a:t>Ergonomie des meubles et </a:t>
                      </a:r>
                      <a:r>
                        <a:rPr lang="fr-FR" sz="1800" dirty="0" smtClean="0">
                          <a:latin typeface="+mj-lt"/>
                        </a:rPr>
                        <a:t>des équipements</a:t>
                      </a:r>
                      <a:endParaRPr lang="fr-FR" sz="1800" dirty="0">
                        <a:latin typeface="+mj-lt"/>
                      </a:endParaRPr>
                    </a:p>
                    <a:p>
                      <a:pPr algn="ctr">
                        <a:lnSpc>
                          <a:spcPct val="100000"/>
                        </a:lnSpc>
                        <a:spcAft>
                          <a:spcPts val="1000"/>
                        </a:spcAft>
                      </a:pPr>
                      <a:r>
                        <a:rPr lang="fr-FR" sz="1800" dirty="0">
                          <a:latin typeface="+mj-lt"/>
                        </a:rPr>
                        <a:t>Sécurité à l'intérieure de l'habitat </a:t>
                      </a:r>
                      <a:r>
                        <a:rPr lang="fr-FR" sz="1800" dirty="0" smtClean="0">
                          <a:latin typeface="+mj-lt"/>
                        </a:rPr>
                        <a:t>: </a:t>
                      </a:r>
                      <a:r>
                        <a:rPr lang="fr-FR" sz="1800" kern="1200" dirty="0" smtClean="0">
                          <a:solidFill>
                            <a:schemeClr val="tx1"/>
                          </a:solidFill>
                          <a:latin typeface="+mj-lt"/>
                          <a:ea typeface="+mn-ea"/>
                          <a:cs typeface="+mn-cs"/>
                        </a:rPr>
                        <a:t>utilisation de matériaux naturels, anti bactériens, tissus protecteurs...</a:t>
                      </a:r>
                      <a:endParaRPr lang="fr-FR" sz="1800" dirty="0">
                        <a:solidFill>
                          <a:srgbClr val="000000"/>
                        </a:solidFill>
                        <a:latin typeface="+mj-lt"/>
                        <a:ea typeface="Calibri"/>
                      </a:endParaRPr>
                    </a:p>
                  </a:txBody>
                  <a:tcPr marL="89535" marR="89535" marT="0" marB="0" anchor="ctr"/>
                </a:tc>
              </a:tr>
              <a:tr h="1896616">
                <a:tc>
                  <a:txBody>
                    <a:bodyPr/>
                    <a:lstStyle/>
                    <a:p>
                      <a:pPr algn="ctr">
                        <a:lnSpc>
                          <a:spcPct val="100000"/>
                        </a:lnSpc>
                      </a:pPr>
                      <a:r>
                        <a:rPr lang="fr-FR" sz="1800" kern="1200" dirty="0" smtClean="0">
                          <a:solidFill>
                            <a:schemeClr val="tx1"/>
                          </a:solidFill>
                          <a:latin typeface="+mj-lt"/>
                          <a:ea typeface="+mn-ea"/>
                          <a:cs typeface="+mn-cs"/>
                        </a:rPr>
                        <a:t>Recherche de bien-être</a:t>
                      </a:r>
                      <a:endParaRPr lang="fr-FR" sz="1800" dirty="0">
                        <a:latin typeface="+mj-lt"/>
                      </a:endParaRPr>
                    </a:p>
                  </a:txBody>
                  <a:tcPr anchor="ctr"/>
                </a:tc>
                <a:tc>
                  <a:txBody>
                    <a:bodyPr/>
                    <a:lstStyle/>
                    <a:p>
                      <a:pPr algn="ctr">
                        <a:lnSpc>
                          <a:spcPct val="100000"/>
                        </a:lnSpc>
                        <a:spcAft>
                          <a:spcPts val="1000"/>
                        </a:spcAft>
                      </a:pPr>
                      <a:r>
                        <a:rPr lang="fr-FR" sz="1800" dirty="0">
                          <a:solidFill>
                            <a:srgbClr val="000000"/>
                          </a:solidFill>
                          <a:latin typeface="+mj-lt"/>
                          <a:ea typeface="Calibri"/>
                        </a:rPr>
                        <a:t>Détente</a:t>
                      </a:r>
                    </a:p>
                    <a:p>
                      <a:pPr algn="ctr">
                        <a:lnSpc>
                          <a:spcPct val="100000"/>
                        </a:lnSpc>
                        <a:spcAft>
                          <a:spcPts val="1000"/>
                        </a:spcAft>
                      </a:pPr>
                      <a:r>
                        <a:rPr lang="fr-FR" sz="1800" dirty="0" smtClean="0">
                          <a:solidFill>
                            <a:srgbClr val="000000"/>
                          </a:solidFill>
                          <a:latin typeface="+mj-lt"/>
                          <a:ea typeface="Calibri"/>
                        </a:rPr>
                        <a:t>Confort</a:t>
                      </a:r>
                    </a:p>
                    <a:p>
                      <a:pPr algn="ctr">
                        <a:lnSpc>
                          <a:spcPct val="100000"/>
                        </a:lnSpc>
                        <a:spcAft>
                          <a:spcPts val="1000"/>
                        </a:spcAft>
                      </a:pPr>
                      <a:r>
                        <a:rPr lang="fr-FR" sz="1800" dirty="0" smtClean="0">
                          <a:solidFill>
                            <a:srgbClr val="000000"/>
                          </a:solidFill>
                          <a:latin typeface="+mj-lt"/>
                          <a:ea typeface="Calibri"/>
                        </a:rPr>
                        <a:t>Relaxation</a:t>
                      </a:r>
                      <a:endParaRPr lang="fr-FR" sz="1800" dirty="0">
                        <a:solidFill>
                          <a:srgbClr val="000000"/>
                        </a:solidFill>
                        <a:latin typeface="+mj-lt"/>
                        <a:ea typeface="Calibri"/>
                      </a:endParaRPr>
                    </a:p>
                  </a:txBody>
                  <a:tcPr marL="89535" marR="89535" marT="0" marB="0" anchor="ctr"/>
                </a:tc>
                <a:tc>
                  <a:txBody>
                    <a:bodyPr/>
                    <a:lstStyle/>
                    <a:p>
                      <a:pPr algn="ctr">
                        <a:lnSpc>
                          <a:spcPct val="100000"/>
                        </a:lnSpc>
                        <a:spcAft>
                          <a:spcPts val="1000"/>
                        </a:spcAft>
                      </a:pPr>
                      <a:r>
                        <a:rPr lang="fr-FR" sz="1800" dirty="0">
                          <a:solidFill>
                            <a:srgbClr val="000000"/>
                          </a:solidFill>
                          <a:latin typeface="+mj-lt"/>
                          <a:ea typeface="Calibri"/>
                        </a:rPr>
                        <a:t>Feng shui, fauteuils de détente, de relaxation (massant, positions…)</a:t>
                      </a:r>
                    </a:p>
                    <a:p>
                      <a:pPr algn="ctr">
                        <a:lnSpc>
                          <a:spcPct val="100000"/>
                        </a:lnSpc>
                        <a:spcAft>
                          <a:spcPts val="1000"/>
                        </a:spcAft>
                      </a:pPr>
                      <a:r>
                        <a:rPr lang="fr-FR" sz="1800" dirty="0">
                          <a:solidFill>
                            <a:srgbClr val="000000"/>
                          </a:solidFill>
                          <a:latin typeface="+mj-lt"/>
                          <a:ea typeface="Calibri"/>
                        </a:rPr>
                        <a:t>Sièges avec appui-tête et reposes </a:t>
                      </a:r>
                      <a:r>
                        <a:rPr lang="fr-FR" sz="1800" dirty="0" smtClean="0">
                          <a:solidFill>
                            <a:srgbClr val="000000"/>
                          </a:solidFill>
                          <a:latin typeface="+mj-lt"/>
                          <a:ea typeface="Calibri"/>
                        </a:rPr>
                        <a:t>pieds</a:t>
                      </a:r>
                    </a:p>
                    <a:p>
                      <a:pPr algn="ctr">
                        <a:lnSpc>
                          <a:spcPct val="100000"/>
                        </a:lnSpc>
                        <a:spcAft>
                          <a:spcPts val="1000"/>
                        </a:spcAft>
                      </a:pPr>
                      <a:r>
                        <a:rPr lang="fr-FR" sz="1800" dirty="0" smtClean="0">
                          <a:solidFill>
                            <a:srgbClr val="000000"/>
                          </a:solidFill>
                          <a:latin typeface="+mj-lt"/>
                          <a:ea typeface="Calibri"/>
                        </a:rPr>
                        <a:t>Luminothérapie, chauffage bien-être</a:t>
                      </a:r>
                      <a:r>
                        <a:rPr lang="fr-FR" sz="1800" baseline="0" dirty="0" smtClean="0">
                          <a:solidFill>
                            <a:srgbClr val="000000"/>
                          </a:solidFill>
                          <a:latin typeface="+mj-lt"/>
                          <a:ea typeface="Calibri"/>
                        </a:rPr>
                        <a:t> avec lumière</a:t>
                      </a:r>
                    </a:p>
                    <a:p>
                      <a:pPr algn="ctr">
                        <a:lnSpc>
                          <a:spcPct val="100000"/>
                        </a:lnSpc>
                        <a:spcAft>
                          <a:spcPts val="1000"/>
                        </a:spcAft>
                      </a:pPr>
                      <a:r>
                        <a:rPr lang="fr-FR" sz="1800" kern="1200" dirty="0" smtClean="0">
                          <a:solidFill>
                            <a:schemeClr val="tx1"/>
                          </a:solidFill>
                          <a:latin typeface="+mj-lt"/>
                          <a:ea typeface="+mn-ea"/>
                          <a:cs typeface="+mn-cs"/>
                        </a:rPr>
                        <a:t>bougie d’ambiance, meubles évoquant la nature...</a:t>
                      </a:r>
                      <a:endParaRPr lang="fr-FR" sz="1800" dirty="0">
                        <a:solidFill>
                          <a:srgbClr val="000000"/>
                        </a:solidFill>
                        <a:latin typeface="+mj-lt"/>
                        <a:ea typeface="Calibri"/>
                      </a:endParaRPr>
                    </a:p>
                  </a:txBody>
                  <a:tcPr marL="89535" marR="89535" marT="0" marB="0" anchor="ctr"/>
                </a:tc>
              </a:tr>
            </a:tbl>
          </a:graphicData>
        </a:graphic>
      </p:graphicFrame>
      <p:grpSp>
        <p:nvGrpSpPr>
          <p:cNvPr id="9" name="Groupe 3"/>
          <p:cNvGrpSpPr/>
          <p:nvPr/>
        </p:nvGrpSpPr>
        <p:grpSpPr>
          <a:xfrm>
            <a:off x="18678" y="0"/>
            <a:ext cx="9125322" cy="1296144"/>
            <a:chOff x="18678" y="0"/>
            <a:chExt cx="9125322" cy="1296144"/>
          </a:xfrm>
        </p:grpSpPr>
        <p:pic>
          <p:nvPicPr>
            <p:cNvPr id="10"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107504" y="1340768"/>
          <a:ext cx="8964488" cy="5603159"/>
        </p:xfrm>
        <a:graphic>
          <a:graphicData uri="http://schemas.openxmlformats.org/drawingml/2006/table">
            <a:tbl>
              <a:tblPr firstRow="1" bandRow="1">
                <a:tableStyleId>{5940675A-B579-460E-94D1-54222C63F5DA}</a:tableStyleId>
              </a:tblPr>
              <a:tblGrid>
                <a:gridCol w="2555776"/>
                <a:gridCol w="1548680"/>
                <a:gridCol w="4860032"/>
              </a:tblGrid>
              <a:tr h="473157">
                <a:tc>
                  <a:txBody>
                    <a:bodyPr/>
                    <a:lstStyle/>
                    <a:p>
                      <a:pPr algn="ctr"/>
                      <a:r>
                        <a:rPr lang="fr-FR" b="1" dirty="0" smtClean="0">
                          <a:solidFill>
                            <a:srgbClr val="A23851"/>
                          </a:solidFill>
                        </a:rPr>
                        <a:t>Objectifs</a:t>
                      </a:r>
                      <a:endParaRPr lang="fr-FR" b="1" dirty="0">
                        <a:solidFill>
                          <a:srgbClr val="A23851"/>
                        </a:solidFill>
                      </a:endParaRPr>
                    </a:p>
                  </a:txBody>
                  <a:tcPr anchor="ctr"/>
                </a:tc>
                <a:tc>
                  <a:txBody>
                    <a:bodyPr/>
                    <a:lstStyle/>
                    <a:p>
                      <a:pPr algn="ctr"/>
                      <a:r>
                        <a:rPr lang="fr-FR" b="1" dirty="0" smtClean="0">
                          <a:solidFill>
                            <a:srgbClr val="A23851"/>
                          </a:solidFill>
                        </a:rPr>
                        <a:t>Intérêts recherchés</a:t>
                      </a:r>
                      <a:endParaRPr lang="fr-FR" b="1" dirty="0">
                        <a:solidFill>
                          <a:srgbClr val="A23851"/>
                        </a:solidFill>
                      </a:endParaRPr>
                    </a:p>
                  </a:txBody>
                  <a:tcPr anchor="ctr"/>
                </a:tc>
                <a:tc>
                  <a:txBody>
                    <a:bodyPr/>
                    <a:lstStyle/>
                    <a:p>
                      <a:pPr algn="ctr"/>
                      <a:r>
                        <a:rPr lang="fr-FR" b="1" dirty="0" smtClean="0">
                          <a:solidFill>
                            <a:srgbClr val="A23851"/>
                          </a:solidFill>
                        </a:rPr>
                        <a:t>Comment ?</a:t>
                      </a:r>
                      <a:endParaRPr lang="fr-FR" b="1" dirty="0">
                        <a:solidFill>
                          <a:srgbClr val="A23851"/>
                        </a:solidFill>
                      </a:endParaRPr>
                    </a:p>
                  </a:txBody>
                  <a:tcPr anchor="ctr"/>
                </a:tc>
              </a:tr>
              <a:tr h="2651679">
                <a:tc>
                  <a:txBody>
                    <a:bodyPr/>
                    <a:lstStyle/>
                    <a:p>
                      <a:pPr algn="ctr">
                        <a:lnSpc>
                          <a:spcPct val="100000"/>
                        </a:lnSpc>
                      </a:pPr>
                      <a:r>
                        <a:rPr lang="fr-FR" sz="1800" kern="1200" dirty="0" smtClean="0">
                          <a:solidFill>
                            <a:schemeClr val="tx1"/>
                          </a:solidFill>
                          <a:latin typeface="+mn-lt"/>
                          <a:ea typeface="+mn-ea"/>
                          <a:cs typeface="+mn-cs"/>
                        </a:rPr>
                        <a:t>Anticiper</a:t>
                      </a:r>
                      <a:r>
                        <a:rPr lang="fr-FR" sz="1800" kern="1200" baseline="0" dirty="0" smtClean="0">
                          <a:solidFill>
                            <a:schemeClr val="tx1"/>
                          </a:solidFill>
                          <a:latin typeface="+mn-lt"/>
                          <a:ea typeface="+mn-ea"/>
                          <a:cs typeface="+mn-cs"/>
                        </a:rPr>
                        <a:t> le futur</a:t>
                      </a:r>
                      <a:endParaRPr lang="fr-FR" sz="1800" dirty="0">
                        <a:latin typeface="+mn-lt"/>
                      </a:endParaRPr>
                    </a:p>
                  </a:txBody>
                  <a:tcPr anchor="ctr"/>
                </a:tc>
                <a:tc>
                  <a:txBody>
                    <a:bodyPr/>
                    <a:lstStyle/>
                    <a:p>
                      <a:pPr algn="ctr">
                        <a:lnSpc>
                          <a:spcPct val="100000"/>
                        </a:lnSpc>
                        <a:spcAft>
                          <a:spcPts val="1000"/>
                        </a:spcAft>
                      </a:pPr>
                      <a:r>
                        <a:rPr lang="fr-FR" sz="1800" dirty="0">
                          <a:solidFill>
                            <a:srgbClr val="000000"/>
                          </a:solidFill>
                          <a:latin typeface="+mn-lt"/>
                          <a:ea typeface="Calibri"/>
                        </a:rPr>
                        <a:t>Accessibilité</a:t>
                      </a:r>
                    </a:p>
                    <a:p>
                      <a:pPr algn="ctr">
                        <a:lnSpc>
                          <a:spcPct val="100000"/>
                        </a:lnSpc>
                        <a:spcAft>
                          <a:spcPts val="1000"/>
                        </a:spcAft>
                      </a:pPr>
                      <a:r>
                        <a:rPr lang="fr-FR" sz="1800" dirty="0">
                          <a:solidFill>
                            <a:srgbClr val="000000"/>
                          </a:solidFill>
                          <a:latin typeface="+mn-lt"/>
                          <a:ea typeface="Calibri"/>
                        </a:rPr>
                        <a:t>Sécurité</a:t>
                      </a:r>
                    </a:p>
                    <a:p>
                      <a:pPr algn="ctr">
                        <a:lnSpc>
                          <a:spcPct val="100000"/>
                        </a:lnSpc>
                        <a:spcAft>
                          <a:spcPts val="1000"/>
                        </a:spcAft>
                      </a:pPr>
                      <a:r>
                        <a:rPr lang="fr-FR" sz="1800" dirty="0">
                          <a:solidFill>
                            <a:srgbClr val="000000"/>
                          </a:solidFill>
                          <a:latin typeface="+mn-lt"/>
                          <a:ea typeface="Calibri"/>
                        </a:rPr>
                        <a:t>Qualité</a:t>
                      </a:r>
                    </a:p>
                    <a:p>
                      <a:pPr algn="ctr">
                        <a:lnSpc>
                          <a:spcPct val="100000"/>
                        </a:lnSpc>
                        <a:spcAft>
                          <a:spcPts val="1000"/>
                        </a:spcAft>
                      </a:pPr>
                      <a:r>
                        <a:rPr lang="fr-FR" sz="1800" dirty="0">
                          <a:solidFill>
                            <a:srgbClr val="000000"/>
                          </a:solidFill>
                          <a:latin typeface="+mn-lt"/>
                          <a:ea typeface="Calibri"/>
                        </a:rPr>
                        <a:t>Durabilité</a:t>
                      </a:r>
                    </a:p>
                    <a:p>
                      <a:pPr algn="ctr">
                        <a:lnSpc>
                          <a:spcPct val="100000"/>
                        </a:lnSpc>
                        <a:spcAft>
                          <a:spcPts val="1000"/>
                        </a:spcAft>
                      </a:pPr>
                      <a:r>
                        <a:rPr lang="fr-FR" sz="1800" dirty="0" smtClean="0">
                          <a:solidFill>
                            <a:srgbClr val="000000"/>
                          </a:solidFill>
                          <a:latin typeface="+mn-lt"/>
                          <a:ea typeface="Calibri"/>
                        </a:rPr>
                        <a:t>Confort</a:t>
                      </a:r>
                    </a:p>
                    <a:p>
                      <a:pPr algn="ctr">
                        <a:lnSpc>
                          <a:spcPct val="100000"/>
                        </a:lnSpc>
                        <a:spcAft>
                          <a:spcPts val="1000"/>
                        </a:spcAft>
                      </a:pPr>
                      <a:r>
                        <a:rPr lang="fr-FR" sz="1800" dirty="0" smtClean="0">
                          <a:solidFill>
                            <a:srgbClr val="000000"/>
                          </a:solidFill>
                          <a:latin typeface="+mn-lt"/>
                          <a:ea typeface="Calibri"/>
                        </a:rPr>
                        <a:t>Rester</a:t>
                      </a:r>
                      <a:r>
                        <a:rPr lang="fr-FR" sz="1800" baseline="0" dirty="0" smtClean="0">
                          <a:solidFill>
                            <a:srgbClr val="000000"/>
                          </a:solidFill>
                          <a:latin typeface="+mn-lt"/>
                          <a:ea typeface="Calibri"/>
                        </a:rPr>
                        <a:t> indépendant</a:t>
                      </a:r>
                      <a:endParaRPr lang="fr-FR" sz="1800" dirty="0">
                        <a:solidFill>
                          <a:srgbClr val="000000"/>
                        </a:solidFill>
                        <a:latin typeface="+mn-lt"/>
                        <a:ea typeface="Calibri"/>
                      </a:endParaRPr>
                    </a:p>
                  </a:txBody>
                  <a:tcPr marL="89535" marR="89535" marT="0" marB="0" anchor="ctr"/>
                </a:tc>
                <a:tc>
                  <a:txBody>
                    <a:bodyPr/>
                    <a:lstStyle/>
                    <a:p>
                      <a:pPr algn="ctr">
                        <a:lnSpc>
                          <a:spcPct val="150000"/>
                        </a:lnSpc>
                        <a:spcAft>
                          <a:spcPts val="1000"/>
                        </a:spcAft>
                      </a:pPr>
                      <a:r>
                        <a:rPr lang="fr-FR" sz="1800" dirty="0">
                          <a:solidFill>
                            <a:srgbClr val="000000"/>
                          </a:solidFill>
                          <a:latin typeface="+mn-lt"/>
                          <a:ea typeface="Calibri"/>
                        </a:rPr>
                        <a:t>Redécouverte du mobilier et de </a:t>
                      </a:r>
                      <a:r>
                        <a:rPr lang="fr-FR" sz="1800" dirty="0" smtClean="0">
                          <a:solidFill>
                            <a:srgbClr val="000000"/>
                          </a:solidFill>
                          <a:latin typeface="+mn-lt"/>
                          <a:ea typeface="Calibri"/>
                        </a:rPr>
                        <a:t>la décoration </a:t>
                      </a:r>
                      <a:r>
                        <a:rPr lang="fr-FR" sz="1800" dirty="0">
                          <a:solidFill>
                            <a:srgbClr val="000000"/>
                          </a:solidFill>
                          <a:latin typeface="+mn-lt"/>
                          <a:ea typeface="Calibri"/>
                        </a:rPr>
                        <a:t>de leur enfance</a:t>
                      </a:r>
                    </a:p>
                    <a:p>
                      <a:pPr algn="ctr">
                        <a:lnSpc>
                          <a:spcPct val="150000"/>
                        </a:lnSpc>
                        <a:spcAft>
                          <a:spcPts val="1000"/>
                        </a:spcAft>
                      </a:pPr>
                      <a:r>
                        <a:rPr lang="fr-FR" sz="1800" dirty="0">
                          <a:solidFill>
                            <a:srgbClr val="000000"/>
                          </a:solidFill>
                          <a:latin typeface="+mn-lt"/>
                          <a:ea typeface="Calibri"/>
                        </a:rPr>
                        <a:t>Meubles adaptables aux changements </a:t>
                      </a:r>
                      <a:r>
                        <a:rPr lang="fr-FR" sz="1800" dirty="0" smtClean="0">
                          <a:solidFill>
                            <a:srgbClr val="000000"/>
                          </a:solidFill>
                          <a:latin typeface="+mn-lt"/>
                          <a:ea typeface="Calibri"/>
                        </a:rPr>
                        <a:t> morphologiques </a:t>
                      </a:r>
                      <a:r>
                        <a:rPr lang="fr-FR" sz="1800" dirty="0">
                          <a:solidFill>
                            <a:srgbClr val="000000"/>
                          </a:solidFill>
                          <a:latin typeface="+mn-lt"/>
                          <a:ea typeface="Calibri"/>
                        </a:rPr>
                        <a:t>: dimensions, </a:t>
                      </a:r>
                      <a:r>
                        <a:rPr lang="fr-FR" sz="1800" dirty="0" smtClean="0">
                          <a:solidFill>
                            <a:srgbClr val="000000"/>
                          </a:solidFill>
                          <a:latin typeface="+mn-lt"/>
                          <a:ea typeface="Calibri"/>
                        </a:rPr>
                        <a:t>structures </a:t>
                      </a:r>
                      <a:r>
                        <a:rPr lang="fr-FR" sz="1800" kern="1200" dirty="0" smtClean="0">
                          <a:solidFill>
                            <a:schemeClr val="tx1"/>
                          </a:solidFill>
                          <a:latin typeface="+mn-lt"/>
                          <a:ea typeface="+mn-ea"/>
                          <a:cs typeface="+mn-cs"/>
                        </a:rPr>
                        <a:t>de l'ameublement…</a:t>
                      </a:r>
                      <a:endParaRPr lang="fr-FR" sz="1800" dirty="0">
                        <a:solidFill>
                          <a:srgbClr val="000000"/>
                        </a:solidFill>
                        <a:latin typeface="+mn-lt"/>
                        <a:ea typeface="Calibri"/>
                      </a:endParaRPr>
                    </a:p>
                  </a:txBody>
                  <a:tcPr marL="89535" marR="89535" marT="0" marB="0" anchor="ctr"/>
                </a:tc>
              </a:tr>
              <a:tr h="1896616">
                <a:tc>
                  <a:txBody>
                    <a:bodyPr/>
                    <a:lstStyle/>
                    <a:p>
                      <a:pPr algn="ctr">
                        <a:lnSpc>
                          <a:spcPct val="100000"/>
                        </a:lnSpc>
                      </a:pPr>
                      <a:r>
                        <a:rPr lang="fr-FR" sz="1800" kern="1200" dirty="0" smtClean="0">
                          <a:solidFill>
                            <a:schemeClr val="tx1"/>
                          </a:solidFill>
                          <a:latin typeface="+mn-lt"/>
                          <a:ea typeface="+mn-ea"/>
                          <a:cs typeface="+mn-cs"/>
                        </a:rPr>
                        <a:t>Volonté d’être dans la tendance et gérer son environnement</a:t>
                      </a:r>
                      <a:endParaRPr lang="fr-FR" sz="1800" dirty="0">
                        <a:latin typeface="+mn-lt"/>
                      </a:endParaRPr>
                    </a:p>
                  </a:txBody>
                  <a:tcPr anchor="ctr"/>
                </a:tc>
                <a:tc>
                  <a:txBody>
                    <a:bodyPr/>
                    <a:lstStyle/>
                    <a:p>
                      <a:pPr algn="ctr">
                        <a:lnSpc>
                          <a:spcPct val="100000"/>
                        </a:lnSpc>
                        <a:spcAft>
                          <a:spcPts val="1000"/>
                        </a:spcAft>
                      </a:pPr>
                      <a:r>
                        <a:rPr lang="fr-FR" sz="1800" dirty="0">
                          <a:solidFill>
                            <a:srgbClr val="000000"/>
                          </a:solidFill>
                          <a:latin typeface="+mn-lt"/>
                          <a:ea typeface="Calibri"/>
                        </a:rPr>
                        <a:t>Fonctionnalité</a:t>
                      </a:r>
                    </a:p>
                    <a:p>
                      <a:pPr algn="ctr">
                        <a:lnSpc>
                          <a:spcPct val="100000"/>
                        </a:lnSpc>
                        <a:spcAft>
                          <a:spcPts val="1000"/>
                        </a:spcAft>
                      </a:pPr>
                      <a:r>
                        <a:rPr lang="fr-FR" sz="1800" dirty="0">
                          <a:solidFill>
                            <a:srgbClr val="000000"/>
                          </a:solidFill>
                          <a:latin typeface="+mn-lt"/>
                          <a:ea typeface="Calibri"/>
                        </a:rPr>
                        <a:t>Design</a:t>
                      </a:r>
                    </a:p>
                    <a:p>
                      <a:pPr algn="ctr">
                        <a:lnSpc>
                          <a:spcPct val="100000"/>
                        </a:lnSpc>
                        <a:spcAft>
                          <a:spcPts val="1000"/>
                        </a:spcAft>
                      </a:pPr>
                      <a:r>
                        <a:rPr lang="fr-FR" sz="1800" dirty="0">
                          <a:solidFill>
                            <a:srgbClr val="000000"/>
                          </a:solidFill>
                          <a:latin typeface="+mn-lt"/>
                          <a:ea typeface="Calibri"/>
                        </a:rPr>
                        <a:t>Facilité de </a:t>
                      </a:r>
                      <a:r>
                        <a:rPr lang="fr-FR" sz="1800" dirty="0" smtClean="0">
                          <a:solidFill>
                            <a:srgbClr val="000000"/>
                          </a:solidFill>
                          <a:latin typeface="+mn-lt"/>
                          <a:ea typeface="Calibri"/>
                        </a:rPr>
                        <a:t>changement</a:t>
                      </a:r>
                    </a:p>
                    <a:p>
                      <a:pPr algn="ctr">
                        <a:lnSpc>
                          <a:spcPct val="100000"/>
                        </a:lnSpc>
                        <a:spcAft>
                          <a:spcPts val="1000"/>
                        </a:spcAft>
                      </a:pPr>
                      <a:r>
                        <a:rPr lang="fr-FR" sz="1800" dirty="0" smtClean="0">
                          <a:solidFill>
                            <a:srgbClr val="000000"/>
                          </a:solidFill>
                          <a:latin typeface="+mn-lt"/>
                          <a:ea typeface="Calibri"/>
                        </a:rPr>
                        <a:t>Se sentir bien chez</a:t>
                      </a:r>
                      <a:r>
                        <a:rPr lang="fr-FR" sz="1800" baseline="0" dirty="0" smtClean="0">
                          <a:solidFill>
                            <a:srgbClr val="000000"/>
                          </a:solidFill>
                          <a:latin typeface="+mn-lt"/>
                          <a:ea typeface="Calibri"/>
                        </a:rPr>
                        <a:t> soi</a:t>
                      </a:r>
                      <a:endParaRPr lang="fr-FR" sz="1800" dirty="0">
                        <a:solidFill>
                          <a:srgbClr val="000000"/>
                        </a:solidFill>
                        <a:latin typeface="+mn-lt"/>
                        <a:ea typeface="Calibri"/>
                      </a:endParaRPr>
                    </a:p>
                  </a:txBody>
                  <a:tcPr marL="89535" marR="89535" marT="0" marB="0" anchor="ctr"/>
                </a:tc>
                <a:tc>
                  <a:txBody>
                    <a:bodyPr/>
                    <a:lstStyle/>
                    <a:p>
                      <a:pPr algn="ctr">
                        <a:lnSpc>
                          <a:spcPct val="150000"/>
                        </a:lnSpc>
                        <a:spcAft>
                          <a:spcPts val="1000"/>
                        </a:spcAft>
                      </a:pPr>
                      <a:r>
                        <a:rPr lang="fr-FR" sz="1800" dirty="0">
                          <a:solidFill>
                            <a:srgbClr val="000000"/>
                          </a:solidFill>
                          <a:latin typeface="+mn-lt"/>
                          <a:ea typeface="Calibri"/>
                        </a:rPr>
                        <a:t>Meubles déplaçables, </a:t>
                      </a:r>
                      <a:r>
                        <a:rPr lang="fr-FR" sz="1800" dirty="0" smtClean="0">
                          <a:solidFill>
                            <a:srgbClr val="000000"/>
                          </a:solidFill>
                          <a:latin typeface="+mn-lt"/>
                          <a:ea typeface="Calibri"/>
                        </a:rPr>
                        <a:t>modulables, produits </a:t>
                      </a:r>
                      <a:r>
                        <a:rPr lang="fr-FR" sz="1800" dirty="0">
                          <a:solidFill>
                            <a:srgbClr val="000000"/>
                          </a:solidFill>
                          <a:latin typeface="+mn-lt"/>
                          <a:ea typeface="Calibri"/>
                        </a:rPr>
                        <a:t>en kit à monter soi-même Systèmes de décoration interchangeables</a:t>
                      </a:r>
                    </a:p>
                    <a:p>
                      <a:pPr algn="ctr">
                        <a:lnSpc>
                          <a:spcPct val="150000"/>
                        </a:lnSpc>
                        <a:spcAft>
                          <a:spcPts val="1000"/>
                        </a:spcAft>
                      </a:pPr>
                      <a:r>
                        <a:rPr lang="fr-FR" sz="1800" dirty="0">
                          <a:solidFill>
                            <a:srgbClr val="000000"/>
                          </a:solidFill>
                          <a:latin typeface="+mn-lt"/>
                          <a:ea typeface="Calibri"/>
                        </a:rPr>
                        <a:t>Modes d’emploi simplifiés, Montage intuitif</a:t>
                      </a:r>
                    </a:p>
                    <a:p>
                      <a:pPr algn="ctr">
                        <a:lnSpc>
                          <a:spcPct val="150000"/>
                        </a:lnSpc>
                        <a:spcAft>
                          <a:spcPts val="1000"/>
                        </a:spcAft>
                      </a:pPr>
                      <a:r>
                        <a:rPr lang="fr-FR" sz="1800" dirty="0">
                          <a:solidFill>
                            <a:srgbClr val="000000"/>
                          </a:solidFill>
                          <a:latin typeface="+mn-lt"/>
                          <a:ea typeface="Calibri"/>
                        </a:rPr>
                        <a:t>Location/leasing de meubles</a:t>
                      </a:r>
                    </a:p>
                  </a:txBody>
                  <a:tcPr marL="89535" marR="89535" marT="0" marB="0" anchor="ctr"/>
                </a:tc>
              </a:tr>
            </a:tbl>
          </a:graphicData>
        </a:graphic>
      </p:graphicFrame>
      <p:grpSp>
        <p:nvGrpSpPr>
          <p:cNvPr id="9" name="Groupe 3"/>
          <p:cNvGrpSpPr/>
          <p:nvPr/>
        </p:nvGrpSpPr>
        <p:grpSpPr>
          <a:xfrm>
            <a:off x="18678" y="0"/>
            <a:ext cx="9125322" cy="1296144"/>
            <a:chOff x="18678" y="0"/>
            <a:chExt cx="9125322" cy="1296144"/>
          </a:xfrm>
        </p:grpSpPr>
        <p:pic>
          <p:nvPicPr>
            <p:cNvPr id="10"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107504" y="1340768"/>
          <a:ext cx="8964488" cy="5397317"/>
        </p:xfrm>
        <a:graphic>
          <a:graphicData uri="http://schemas.openxmlformats.org/drawingml/2006/table">
            <a:tbl>
              <a:tblPr firstRow="1" bandRow="1">
                <a:tableStyleId>{5940675A-B579-460E-94D1-54222C63F5DA}</a:tableStyleId>
              </a:tblPr>
              <a:tblGrid>
                <a:gridCol w="2555776"/>
                <a:gridCol w="1692696"/>
                <a:gridCol w="4716016"/>
              </a:tblGrid>
              <a:tr h="583159">
                <a:tc>
                  <a:txBody>
                    <a:bodyPr/>
                    <a:lstStyle/>
                    <a:p>
                      <a:pPr algn="ctr"/>
                      <a:r>
                        <a:rPr lang="fr-FR" b="1" dirty="0" smtClean="0">
                          <a:solidFill>
                            <a:srgbClr val="A23851"/>
                          </a:solidFill>
                        </a:rPr>
                        <a:t>Objectifs</a:t>
                      </a:r>
                      <a:endParaRPr lang="fr-FR" b="1" dirty="0">
                        <a:solidFill>
                          <a:srgbClr val="A23851"/>
                        </a:solidFill>
                      </a:endParaRPr>
                    </a:p>
                  </a:txBody>
                  <a:tcPr anchor="ctr"/>
                </a:tc>
                <a:tc>
                  <a:txBody>
                    <a:bodyPr/>
                    <a:lstStyle/>
                    <a:p>
                      <a:pPr algn="ctr"/>
                      <a:r>
                        <a:rPr lang="fr-FR" b="1" dirty="0" smtClean="0">
                          <a:solidFill>
                            <a:srgbClr val="A23851"/>
                          </a:solidFill>
                        </a:rPr>
                        <a:t>Intérêts recherchés</a:t>
                      </a:r>
                      <a:endParaRPr lang="fr-FR" b="1" dirty="0">
                        <a:solidFill>
                          <a:srgbClr val="A23851"/>
                        </a:solidFill>
                      </a:endParaRPr>
                    </a:p>
                  </a:txBody>
                  <a:tcPr anchor="ctr"/>
                </a:tc>
                <a:tc>
                  <a:txBody>
                    <a:bodyPr/>
                    <a:lstStyle/>
                    <a:p>
                      <a:pPr algn="ctr"/>
                      <a:r>
                        <a:rPr lang="fr-FR" b="1" dirty="0" smtClean="0">
                          <a:solidFill>
                            <a:srgbClr val="A23851"/>
                          </a:solidFill>
                        </a:rPr>
                        <a:t>Comment ?</a:t>
                      </a:r>
                      <a:endParaRPr lang="fr-FR" b="1" dirty="0">
                        <a:solidFill>
                          <a:srgbClr val="A23851"/>
                        </a:solidFill>
                      </a:endParaRPr>
                    </a:p>
                  </a:txBody>
                  <a:tcPr anchor="ctr"/>
                </a:tc>
              </a:tr>
              <a:tr h="2266268">
                <a:tc>
                  <a:txBody>
                    <a:bodyPr/>
                    <a:lstStyle/>
                    <a:p>
                      <a:pPr algn="ctr">
                        <a:lnSpc>
                          <a:spcPct val="100000"/>
                        </a:lnSpc>
                      </a:pPr>
                      <a:r>
                        <a:rPr lang="fr-FR" sz="1800" kern="1200" dirty="0" smtClean="0">
                          <a:solidFill>
                            <a:schemeClr val="tx1"/>
                          </a:solidFill>
                          <a:latin typeface="+mn-lt"/>
                          <a:ea typeface="+mn-ea"/>
                          <a:cs typeface="+mn-cs"/>
                        </a:rPr>
                        <a:t>Travailler chez soi</a:t>
                      </a:r>
                      <a:endParaRPr lang="fr-FR" sz="1800" dirty="0">
                        <a:latin typeface="+mn-lt"/>
                      </a:endParaRPr>
                    </a:p>
                  </a:txBody>
                  <a:tcPr anchor="ctr"/>
                </a:tc>
                <a:tc>
                  <a:txBody>
                    <a:bodyPr/>
                    <a:lstStyle/>
                    <a:p>
                      <a:pPr algn="ctr">
                        <a:lnSpc>
                          <a:spcPct val="150000"/>
                        </a:lnSpc>
                        <a:spcAft>
                          <a:spcPts val="1000"/>
                        </a:spcAft>
                      </a:pPr>
                      <a:r>
                        <a:rPr lang="fr-FR" sz="1800" dirty="0" smtClean="0">
                          <a:solidFill>
                            <a:srgbClr val="000000"/>
                          </a:solidFill>
                          <a:latin typeface="+mn-lt"/>
                          <a:ea typeface="Calibri"/>
                        </a:rPr>
                        <a:t>Pratique</a:t>
                      </a:r>
                      <a:br>
                        <a:rPr lang="fr-FR" sz="1800" dirty="0" smtClean="0">
                          <a:solidFill>
                            <a:srgbClr val="000000"/>
                          </a:solidFill>
                          <a:latin typeface="+mn-lt"/>
                          <a:ea typeface="Calibri"/>
                        </a:rPr>
                      </a:br>
                      <a:r>
                        <a:rPr lang="fr-FR" sz="1800" dirty="0" smtClean="0">
                          <a:solidFill>
                            <a:srgbClr val="000000"/>
                          </a:solidFill>
                          <a:latin typeface="+mn-lt"/>
                          <a:ea typeface="Calibri"/>
                        </a:rPr>
                        <a:t>Fonctionnalité</a:t>
                      </a:r>
                      <a:br>
                        <a:rPr lang="fr-FR" sz="1800" dirty="0" smtClean="0">
                          <a:solidFill>
                            <a:srgbClr val="000000"/>
                          </a:solidFill>
                          <a:latin typeface="+mn-lt"/>
                          <a:ea typeface="Calibri"/>
                        </a:rPr>
                      </a:br>
                      <a:r>
                        <a:rPr lang="fr-FR" sz="1800" dirty="0" smtClean="0">
                          <a:solidFill>
                            <a:srgbClr val="000000"/>
                          </a:solidFill>
                          <a:latin typeface="+mn-lt"/>
                          <a:ea typeface="Calibri"/>
                        </a:rPr>
                        <a:t>Environnement</a:t>
                      </a:r>
                      <a:r>
                        <a:rPr lang="fr-FR" sz="1800" baseline="0" dirty="0" smtClean="0">
                          <a:solidFill>
                            <a:srgbClr val="000000"/>
                          </a:solidFill>
                          <a:latin typeface="+mn-lt"/>
                          <a:ea typeface="Calibri"/>
                        </a:rPr>
                        <a:t> adapté et agréable</a:t>
                      </a:r>
                    </a:p>
                  </a:txBody>
                  <a:tcPr marL="89535" marR="89535" marT="0" marB="0" anchor="ctr"/>
                </a:tc>
                <a:tc>
                  <a:txBody>
                    <a:bodyPr/>
                    <a:lstStyle/>
                    <a:p>
                      <a:pPr algn="ctr">
                        <a:lnSpc>
                          <a:spcPct val="150000"/>
                        </a:lnSpc>
                        <a:spcAft>
                          <a:spcPts val="1000"/>
                        </a:spcAft>
                      </a:pPr>
                      <a:r>
                        <a:rPr lang="fr-FR" sz="1800" dirty="0">
                          <a:solidFill>
                            <a:srgbClr val="000000"/>
                          </a:solidFill>
                          <a:latin typeface="+mn-lt"/>
                          <a:ea typeface="Calibri"/>
                        </a:rPr>
                        <a:t>Style très </a:t>
                      </a:r>
                      <a:r>
                        <a:rPr lang="fr-FR" sz="1800" dirty="0" smtClean="0">
                          <a:solidFill>
                            <a:srgbClr val="000000"/>
                          </a:solidFill>
                          <a:latin typeface="+mn-lt"/>
                          <a:ea typeface="Calibri"/>
                        </a:rPr>
                        <a:t>évocateur </a:t>
                      </a:r>
                      <a:r>
                        <a:rPr lang="fr-FR" sz="1800" dirty="0">
                          <a:solidFill>
                            <a:srgbClr val="000000"/>
                          </a:solidFill>
                          <a:latin typeface="+mn-lt"/>
                          <a:ea typeface="Calibri"/>
                        </a:rPr>
                        <a:t>de bureau </a:t>
                      </a:r>
                      <a:r>
                        <a:rPr lang="fr-FR" sz="1800" dirty="0" smtClean="0">
                          <a:solidFill>
                            <a:srgbClr val="000000"/>
                          </a:solidFill>
                          <a:latin typeface="+mn-lt"/>
                          <a:ea typeface="Calibri"/>
                        </a:rPr>
                        <a:t/>
                      </a:r>
                      <a:br>
                        <a:rPr lang="fr-FR" sz="1800" dirty="0" smtClean="0">
                          <a:solidFill>
                            <a:srgbClr val="000000"/>
                          </a:solidFill>
                          <a:latin typeface="+mn-lt"/>
                          <a:ea typeface="Calibri"/>
                        </a:rPr>
                      </a:br>
                      <a:r>
                        <a:rPr lang="fr-FR" sz="1800" kern="1200" dirty="0" smtClean="0">
                          <a:solidFill>
                            <a:schemeClr val="tx1"/>
                          </a:solidFill>
                          <a:latin typeface="+mn-lt"/>
                          <a:ea typeface="+mn-ea"/>
                          <a:cs typeface="+mn-cs"/>
                        </a:rPr>
                        <a:t>Emplacement du bureau à l’écart des autres pièces de la maison pour conserver un réel espace de travail</a:t>
                      </a:r>
                      <a:endParaRPr lang="fr-FR" sz="1800" dirty="0">
                        <a:solidFill>
                          <a:srgbClr val="000000"/>
                        </a:solidFill>
                        <a:latin typeface="+mn-lt"/>
                        <a:ea typeface="Calibri"/>
                      </a:endParaRPr>
                    </a:p>
                  </a:txBody>
                  <a:tcPr marL="89535" marR="89535" marT="0" marB="0" anchor="ctr"/>
                </a:tc>
              </a:tr>
              <a:tr h="2490969">
                <a:tc>
                  <a:txBody>
                    <a:bodyPr/>
                    <a:lstStyle/>
                    <a:p>
                      <a:pPr algn="ctr">
                        <a:lnSpc>
                          <a:spcPct val="100000"/>
                        </a:lnSpc>
                      </a:pPr>
                      <a:r>
                        <a:rPr lang="fr-FR" sz="1800" kern="1200" dirty="0" smtClean="0">
                          <a:solidFill>
                            <a:schemeClr val="tx1"/>
                          </a:solidFill>
                          <a:latin typeface="+mn-lt"/>
                          <a:ea typeface="+mn-ea"/>
                          <a:cs typeface="+mn-cs"/>
                        </a:rPr>
                        <a:t>Retrouver ses origines</a:t>
                      </a:r>
                      <a:endParaRPr lang="fr-FR" sz="1800" dirty="0">
                        <a:latin typeface="+mn-lt"/>
                      </a:endParaRPr>
                    </a:p>
                  </a:txBody>
                  <a:tcPr anchor="ctr"/>
                </a:tc>
                <a:tc>
                  <a:txBody>
                    <a:bodyPr/>
                    <a:lstStyle/>
                    <a:p>
                      <a:pPr algn="ctr">
                        <a:lnSpc>
                          <a:spcPct val="150000"/>
                        </a:lnSpc>
                        <a:spcAft>
                          <a:spcPts val="1000"/>
                        </a:spcAft>
                      </a:pPr>
                      <a:r>
                        <a:rPr lang="fr-FR" sz="1800" dirty="0" smtClean="0">
                          <a:solidFill>
                            <a:srgbClr val="000000"/>
                          </a:solidFill>
                          <a:latin typeface="+mn-lt"/>
                          <a:ea typeface="Calibri"/>
                        </a:rPr>
                        <a:t>Authenticité</a:t>
                      </a:r>
                      <a:br>
                        <a:rPr lang="fr-FR" sz="1800" dirty="0" smtClean="0">
                          <a:solidFill>
                            <a:srgbClr val="000000"/>
                          </a:solidFill>
                          <a:latin typeface="+mn-lt"/>
                          <a:ea typeface="Calibri"/>
                        </a:rPr>
                      </a:br>
                      <a:r>
                        <a:rPr lang="fr-FR" sz="1800" dirty="0" smtClean="0">
                          <a:solidFill>
                            <a:srgbClr val="000000"/>
                          </a:solidFill>
                          <a:latin typeface="+mn-lt"/>
                          <a:ea typeface="Calibri"/>
                        </a:rPr>
                        <a:t>Valeurs</a:t>
                      </a:r>
                      <a:br>
                        <a:rPr lang="fr-FR" sz="1800" dirty="0" smtClean="0">
                          <a:solidFill>
                            <a:srgbClr val="000000"/>
                          </a:solidFill>
                          <a:latin typeface="+mn-lt"/>
                          <a:ea typeface="Calibri"/>
                        </a:rPr>
                      </a:br>
                      <a:r>
                        <a:rPr lang="fr-FR" sz="1800" dirty="0" smtClean="0">
                          <a:solidFill>
                            <a:srgbClr val="000000"/>
                          </a:solidFill>
                          <a:latin typeface="+mn-lt"/>
                          <a:ea typeface="Calibri"/>
                        </a:rPr>
                        <a:t>Retour aux sources</a:t>
                      </a:r>
                      <a:endParaRPr lang="fr-FR" sz="1800" dirty="0">
                        <a:solidFill>
                          <a:srgbClr val="000000"/>
                        </a:solidFill>
                        <a:latin typeface="+mn-lt"/>
                        <a:ea typeface="Calibri"/>
                      </a:endParaRPr>
                    </a:p>
                  </a:txBody>
                  <a:tcPr marL="89535" marR="89535" marT="0" marB="0" anchor="ctr"/>
                </a:tc>
                <a:tc>
                  <a:txBody>
                    <a:bodyPr/>
                    <a:lstStyle/>
                    <a:p>
                      <a:pPr algn="ctr">
                        <a:lnSpc>
                          <a:spcPct val="150000"/>
                        </a:lnSpc>
                        <a:spcAft>
                          <a:spcPts val="1000"/>
                        </a:spcAft>
                      </a:pPr>
                      <a:r>
                        <a:rPr lang="fr-FR" sz="1800" dirty="0">
                          <a:solidFill>
                            <a:srgbClr val="000000"/>
                          </a:solidFill>
                          <a:latin typeface="+mn-lt"/>
                          <a:ea typeface="Calibri"/>
                        </a:rPr>
                        <a:t>Produits et matériaux </a:t>
                      </a:r>
                      <a:r>
                        <a:rPr lang="fr-FR" sz="1800" dirty="0" smtClean="0">
                          <a:solidFill>
                            <a:srgbClr val="000000"/>
                          </a:solidFill>
                          <a:latin typeface="+mn-lt"/>
                          <a:ea typeface="Calibri"/>
                        </a:rPr>
                        <a:t>authentiques</a:t>
                      </a:r>
                      <a:br>
                        <a:rPr lang="fr-FR" sz="1800" dirty="0" smtClean="0">
                          <a:solidFill>
                            <a:srgbClr val="000000"/>
                          </a:solidFill>
                          <a:latin typeface="+mn-lt"/>
                          <a:ea typeface="Calibri"/>
                        </a:rPr>
                      </a:br>
                      <a:r>
                        <a:rPr lang="fr-FR" sz="1800" dirty="0" smtClean="0">
                          <a:solidFill>
                            <a:srgbClr val="000000"/>
                          </a:solidFill>
                          <a:latin typeface="+mn-lt"/>
                          <a:ea typeface="Calibri"/>
                        </a:rPr>
                        <a:t>Meubles </a:t>
                      </a:r>
                      <a:r>
                        <a:rPr lang="fr-FR" sz="1800" dirty="0">
                          <a:solidFill>
                            <a:srgbClr val="000000"/>
                          </a:solidFill>
                          <a:latin typeface="+mn-lt"/>
                          <a:ea typeface="Calibri"/>
                        </a:rPr>
                        <a:t>et décoration en adéquation avec leur origine (objet venant d’Asie, d’Afrique</a:t>
                      </a:r>
                      <a:r>
                        <a:rPr lang="fr-FR" sz="1800" dirty="0" smtClean="0">
                          <a:solidFill>
                            <a:srgbClr val="000000"/>
                          </a:solidFill>
                          <a:latin typeface="+mn-lt"/>
                          <a:ea typeface="Calibri"/>
                        </a:rPr>
                        <a:t>…)</a:t>
                      </a:r>
                      <a:br>
                        <a:rPr lang="fr-FR" sz="1800" dirty="0" smtClean="0">
                          <a:solidFill>
                            <a:srgbClr val="000000"/>
                          </a:solidFill>
                          <a:latin typeface="+mn-lt"/>
                          <a:ea typeface="Calibri"/>
                        </a:rPr>
                      </a:br>
                      <a:r>
                        <a:rPr lang="fr-FR" sz="1800" dirty="0" smtClean="0">
                          <a:solidFill>
                            <a:srgbClr val="000000"/>
                          </a:solidFill>
                          <a:latin typeface="+mn-lt"/>
                          <a:ea typeface="Calibri"/>
                        </a:rPr>
                        <a:t>Meubles sur mesure et à la carte, personnalisation des meubles. Magasins tels que Pier</a:t>
                      </a:r>
                      <a:r>
                        <a:rPr lang="fr-FR" sz="1800" baseline="0" dirty="0" smtClean="0">
                          <a:solidFill>
                            <a:srgbClr val="000000"/>
                          </a:solidFill>
                          <a:latin typeface="+mn-lt"/>
                          <a:ea typeface="Calibri"/>
                        </a:rPr>
                        <a:t> Import, Maison Coloniale</a:t>
                      </a:r>
                      <a:endParaRPr lang="fr-FR" sz="1800" dirty="0">
                        <a:solidFill>
                          <a:srgbClr val="000000"/>
                        </a:solidFill>
                        <a:latin typeface="+mn-lt"/>
                        <a:ea typeface="Calibri"/>
                      </a:endParaRPr>
                    </a:p>
                  </a:txBody>
                  <a:tcPr marL="89535" marR="89535" marT="0" marB="0" anchor="ctr"/>
                </a:tc>
              </a:tr>
            </a:tbl>
          </a:graphicData>
        </a:graphic>
      </p:graphicFrame>
      <p:grpSp>
        <p:nvGrpSpPr>
          <p:cNvPr id="9" name="Groupe 3"/>
          <p:cNvGrpSpPr/>
          <p:nvPr/>
        </p:nvGrpSpPr>
        <p:grpSpPr>
          <a:xfrm>
            <a:off x="18678" y="0"/>
            <a:ext cx="9125322" cy="1296144"/>
            <a:chOff x="18678" y="0"/>
            <a:chExt cx="9125322" cy="1296144"/>
          </a:xfrm>
        </p:grpSpPr>
        <p:pic>
          <p:nvPicPr>
            <p:cNvPr id="10"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107504" y="1517604"/>
          <a:ext cx="8964488" cy="4696318"/>
        </p:xfrm>
        <a:graphic>
          <a:graphicData uri="http://schemas.openxmlformats.org/drawingml/2006/table">
            <a:tbl>
              <a:tblPr firstRow="1" bandRow="1">
                <a:tableStyleId>{5940675A-B579-460E-94D1-54222C63F5DA}</a:tableStyleId>
              </a:tblPr>
              <a:tblGrid>
                <a:gridCol w="2555776"/>
                <a:gridCol w="1692696"/>
                <a:gridCol w="4716016"/>
              </a:tblGrid>
              <a:tr h="568028">
                <a:tc>
                  <a:txBody>
                    <a:bodyPr/>
                    <a:lstStyle/>
                    <a:p>
                      <a:pPr algn="ctr"/>
                      <a:r>
                        <a:rPr lang="fr-FR" b="1" dirty="0" smtClean="0">
                          <a:solidFill>
                            <a:srgbClr val="A23851"/>
                          </a:solidFill>
                        </a:rPr>
                        <a:t>Objectifs</a:t>
                      </a:r>
                      <a:endParaRPr lang="fr-FR" b="1" dirty="0">
                        <a:solidFill>
                          <a:srgbClr val="A23851"/>
                        </a:solidFill>
                      </a:endParaRPr>
                    </a:p>
                  </a:txBody>
                  <a:tcPr anchor="ctr"/>
                </a:tc>
                <a:tc>
                  <a:txBody>
                    <a:bodyPr/>
                    <a:lstStyle/>
                    <a:p>
                      <a:pPr algn="ctr"/>
                      <a:r>
                        <a:rPr lang="fr-FR" b="1" dirty="0" smtClean="0">
                          <a:solidFill>
                            <a:srgbClr val="A23851"/>
                          </a:solidFill>
                        </a:rPr>
                        <a:t>Intérêts recherchés</a:t>
                      </a:r>
                      <a:endParaRPr lang="fr-FR" b="1" dirty="0">
                        <a:solidFill>
                          <a:srgbClr val="A23851"/>
                        </a:solidFill>
                      </a:endParaRPr>
                    </a:p>
                  </a:txBody>
                  <a:tcPr anchor="ctr"/>
                </a:tc>
                <a:tc>
                  <a:txBody>
                    <a:bodyPr/>
                    <a:lstStyle/>
                    <a:p>
                      <a:pPr algn="ctr"/>
                      <a:r>
                        <a:rPr lang="fr-FR" b="1" dirty="0" smtClean="0">
                          <a:solidFill>
                            <a:srgbClr val="A23851"/>
                          </a:solidFill>
                        </a:rPr>
                        <a:t>Comment ?</a:t>
                      </a:r>
                      <a:endParaRPr lang="fr-FR" b="1" dirty="0">
                        <a:solidFill>
                          <a:srgbClr val="A23851"/>
                        </a:solidFill>
                      </a:endParaRPr>
                    </a:p>
                  </a:txBody>
                  <a:tcPr anchor="ctr"/>
                </a:tc>
              </a:tr>
              <a:tr h="1775372">
                <a:tc>
                  <a:txBody>
                    <a:bodyPr/>
                    <a:lstStyle/>
                    <a:p>
                      <a:pPr algn="ctr">
                        <a:lnSpc>
                          <a:spcPct val="150000"/>
                        </a:lnSpc>
                      </a:pPr>
                      <a:r>
                        <a:rPr lang="fr-FR" sz="1800" kern="1200" dirty="0" smtClean="0">
                          <a:solidFill>
                            <a:schemeClr val="tx1"/>
                          </a:solidFill>
                          <a:latin typeface="+mn-lt"/>
                          <a:ea typeface="+mn-ea"/>
                          <a:cs typeface="+mn-cs"/>
                        </a:rPr>
                        <a:t>Recherche de sensations fortes et de l’éclate</a:t>
                      </a:r>
                      <a:endParaRPr lang="fr-FR" sz="1800" dirty="0">
                        <a:latin typeface="+mn-lt"/>
                      </a:endParaRPr>
                    </a:p>
                  </a:txBody>
                  <a:tcPr anchor="ctr"/>
                </a:tc>
                <a:tc>
                  <a:txBody>
                    <a:bodyPr/>
                    <a:lstStyle/>
                    <a:p>
                      <a:pPr algn="ctr">
                        <a:lnSpc>
                          <a:spcPct val="100000"/>
                        </a:lnSpc>
                        <a:spcAft>
                          <a:spcPts val="1000"/>
                        </a:spcAft>
                      </a:pPr>
                      <a:r>
                        <a:rPr lang="fr-FR" sz="1800" dirty="0">
                          <a:solidFill>
                            <a:srgbClr val="000000"/>
                          </a:solidFill>
                          <a:latin typeface="+mn-lt"/>
                          <a:ea typeface="Calibri"/>
                        </a:rPr>
                        <a:t>Divertissement</a:t>
                      </a:r>
                    </a:p>
                    <a:p>
                      <a:pPr algn="ctr">
                        <a:lnSpc>
                          <a:spcPct val="100000"/>
                        </a:lnSpc>
                        <a:spcAft>
                          <a:spcPts val="1000"/>
                        </a:spcAft>
                      </a:pPr>
                      <a:r>
                        <a:rPr lang="fr-FR" sz="1800" dirty="0" smtClean="0">
                          <a:solidFill>
                            <a:srgbClr val="000000"/>
                          </a:solidFill>
                          <a:latin typeface="+mn-lt"/>
                          <a:ea typeface="Calibri"/>
                        </a:rPr>
                        <a:t>Originalité</a:t>
                      </a:r>
                    </a:p>
                    <a:p>
                      <a:pPr algn="ctr">
                        <a:lnSpc>
                          <a:spcPct val="100000"/>
                        </a:lnSpc>
                        <a:spcAft>
                          <a:spcPts val="1000"/>
                        </a:spcAft>
                      </a:pPr>
                      <a:r>
                        <a:rPr lang="fr-FR" sz="1800" dirty="0" smtClean="0">
                          <a:solidFill>
                            <a:srgbClr val="000000"/>
                          </a:solidFill>
                          <a:latin typeface="+mn-lt"/>
                          <a:ea typeface="Calibri"/>
                        </a:rPr>
                        <a:t>Design</a:t>
                      </a:r>
                      <a:endParaRPr lang="fr-FR" sz="1800" dirty="0">
                        <a:solidFill>
                          <a:srgbClr val="000000"/>
                        </a:solidFill>
                        <a:latin typeface="+mn-lt"/>
                        <a:ea typeface="Calibri"/>
                      </a:endParaRPr>
                    </a:p>
                  </a:txBody>
                  <a:tcPr marL="89535" marR="89535" marT="0" marB="0" anchor="ctr"/>
                </a:tc>
                <a:tc>
                  <a:txBody>
                    <a:bodyPr/>
                    <a:lstStyle/>
                    <a:p>
                      <a:pPr algn="ctr">
                        <a:lnSpc>
                          <a:spcPct val="150000"/>
                        </a:lnSpc>
                        <a:spcAft>
                          <a:spcPts val="1000"/>
                        </a:spcAft>
                      </a:pPr>
                      <a:r>
                        <a:rPr lang="fr-FR" sz="1800" dirty="0">
                          <a:solidFill>
                            <a:srgbClr val="000000"/>
                          </a:solidFill>
                          <a:latin typeface="+mn-lt"/>
                          <a:ea typeface="Calibri"/>
                        </a:rPr>
                        <a:t>Meubles avec </a:t>
                      </a:r>
                      <a:r>
                        <a:rPr lang="fr-FR" sz="1800" dirty="0" smtClean="0">
                          <a:solidFill>
                            <a:srgbClr val="000000"/>
                          </a:solidFill>
                          <a:latin typeface="+mn-lt"/>
                          <a:ea typeface="Calibri"/>
                        </a:rPr>
                        <a:t>des systèmes </a:t>
                      </a:r>
                      <a:r>
                        <a:rPr lang="fr-FR" sz="1800" dirty="0">
                          <a:solidFill>
                            <a:srgbClr val="000000"/>
                          </a:solidFill>
                          <a:latin typeface="+mn-lt"/>
                          <a:ea typeface="Calibri"/>
                        </a:rPr>
                        <a:t>de divertissement </a:t>
                      </a:r>
                      <a:r>
                        <a:rPr lang="fr-FR" sz="1800" dirty="0" smtClean="0">
                          <a:solidFill>
                            <a:srgbClr val="000000"/>
                          </a:solidFill>
                          <a:latin typeface="+mn-lt"/>
                          <a:ea typeface="Calibri"/>
                        </a:rPr>
                        <a:t>intégrés, </a:t>
                      </a:r>
                      <a:r>
                        <a:rPr lang="fr-FR" sz="1800" dirty="0">
                          <a:solidFill>
                            <a:srgbClr val="000000"/>
                          </a:solidFill>
                          <a:latin typeface="+mn-lt"/>
                          <a:ea typeface="Calibri"/>
                        </a:rPr>
                        <a:t>des produits supports de technologie </a:t>
                      </a:r>
                      <a:r>
                        <a:rPr lang="fr-FR" sz="1800" dirty="0" smtClean="0">
                          <a:solidFill>
                            <a:srgbClr val="000000"/>
                          </a:solidFill>
                          <a:latin typeface="+mn-lt"/>
                          <a:ea typeface="Calibri"/>
                        </a:rPr>
                        <a:t>comme l’ordinateur</a:t>
                      </a:r>
                      <a:endParaRPr lang="fr-FR" sz="1800" dirty="0">
                        <a:solidFill>
                          <a:srgbClr val="000000"/>
                        </a:solidFill>
                        <a:latin typeface="+mn-lt"/>
                        <a:ea typeface="Calibri"/>
                      </a:endParaRPr>
                    </a:p>
                  </a:txBody>
                  <a:tcPr marL="89535" marR="89535" marT="0" marB="0" anchor="ctr"/>
                </a:tc>
              </a:tr>
              <a:tr h="2280866">
                <a:tc>
                  <a:txBody>
                    <a:bodyPr/>
                    <a:lstStyle/>
                    <a:p>
                      <a:pPr algn="ctr">
                        <a:lnSpc>
                          <a:spcPct val="100000"/>
                        </a:lnSpc>
                      </a:pPr>
                      <a:r>
                        <a:rPr lang="fr-FR" sz="1800" kern="1200" dirty="0" smtClean="0">
                          <a:solidFill>
                            <a:schemeClr val="tx1"/>
                          </a:solidFill>
                          <a:latin typeface="+mn-lt"/>
                          <a:ea typeface="+mn-ea"/>
                          <a:cs typeface="+mn-cs"/>
                        </a:rPr>
                        <a:t>Recherche de</a:t>
                      </a:r>
                      <a:r>
                        <a:rPr lang="fr-FR" sz="1800" kern="1200" baseline="0" dirty="0" smtClean="0">
                          <a:solidFill>
                            <a:schemeClr val="tx1"/>
                          </a:solidFill>
                          <a:latin typeface="+mn-lt"/>
                          <a:ea typeface="+mn-ea"/>
                          <a:cs typeface="+mn-cs"/>
                        </a:rPr>
                        <a:t> sens</a:t>
                      </a:r>
                      <a:endParaRPr lang="fr-FR" sz="1800" dirty="0">
                        <a:latin typeface="+mn-lt"/>
                      </a:endParaRPr>
                    </a:p>
                  </a:txBody>
                  <a:tcPr anchor="ctr"/>
                </a:tc>
                <a:tc>
                  <a:txBody>
                    <a:bodyPr/>
                    <a:lstStyle/>
                    <a:p>
                      <a:pPr algn="ctr">
                        <a:lnSpc>
                          <a:spcPct val="100000"/>
                        </a:lnSpc>
                        <a:spcAft>
                          <a:spcPts val="1000"/>
                        </a:spcAft>
                      </a:pPr>
                      <a:r>
                        <a:rPr lang="fr-FR" sz="1800" dirty="0">
                          <a:solidFill>
                            <a:srgbClr val="000000"/>
                          </a:solidFill>
                          <a:latin typeface="+mn-lt"/>
                          <a:ea typeface="Calibri"/>
                        </a:rPr>
                        <a:t>Affirmer sa différence</a:t>
                      </a:r>
                    </a:p>
                    <a:p>
                      <a:pPr algn="ctr">
                        <a:lnSpc>
                          <a:spcPct val="100000"/>
                        </a:lnSpc>
                        <a:spcAft>
                          <a:spcPts val="1000"/>
                        </a:spcAft>
                      </a:pPr>
                      <a:r>
                        <a:rPr lang="fr-FR" sz="1800" dirty="0">
                          <a:solidFill>
                            <a:srgbClr val="000000"/>
                          </a:solidFill>
                          <a:latin typeface="+mn-lt"/>
                          <a:ea typeface="Calibri"/>
                        </a:rPr>
                        <a:t>Personnalité</a:t>
                      </a:r>
                    </a:p>
                    <a:p>
                      <a:pPr algn="ctr">
                        <a:lnSpc>
                          <a:spcPct val="100000"/>
                        </a:lnSpc>
                        <a:spcAft>
                          <a:spcPts val="1000"/>
                        </a:spcAft>
                      </a:pPr>
                      <a:r>
                        <a:rPr lang="fr-FR" sz="1800" dirty="0" smtClean="0">
                          <a:solidFill>
                            <a:srgbClr val="000000"/>
                          </a:solidFill>
                          <a:latin typeface="+mn-lt"/>
                          <a:ea typeface="Calibri"/>
                        </a:rPr>
                        <a:t>Emotion</a:t>
                      </a:r>
                    </a:p>
                    <a:p>
                      <a:pPr algn="ctr">
                        <a:lnSpc>
                          <a:spcPct val="100000"/>
                        </a:lnSpc>
                        <a:spcAft>
                          <a:spcPts val="1000"/>
                        </a:spcAft>
                      </a:pPr>
                      <a:r>
                        <a:rPr lang="fr-FR" sz="1800" dirty="0" smtClean="0">
                          <a:solidFill>
                            <a:srgbClr val="000000"/>
                          </a:solidFill>
                          <a:latin typeface="+mn-lt"/>
                          <a:ea typeface="Calibri"/>
                        </a:rPr>
                        <a:t>Valeurs</a:t>
                      </a:r>
                      <a:endParaRPr lang="fr-FR" sz="1800" dirty="0">
                        <a:solidFill>
                          <a:srgbClr val="000000"/>
                        </a:solidFill>
                        <a:latin typeface="+mn-lt"/>
                        <a:ea typeface="Calibri"/>
                      </a:endParaRPr>
                    </a:p>
                  </a:txBody>
                  <a:tcPr marL="89535" marR="89535" marT="0" marB="0" anchor="ctr"/>
                </a:tc>
                <a:tc>
                  <a:txBody>
                    <a:bodyPr/>
                    <a:lstStyle/>
                    <a:p>
                      <a:pPr algn="ctr">
                        <a:lnSpc>
                          <a:spcPct val="150000"/>
                        </a:lnSpc>
                        <a:spcAft>
                          <a:spcPts val="1000"/>
                        </a:spcAft>
                      </a:pPr>
                      <a:r>
                        <a:rPr lang="fr-FR" sz="1800" dirty="0">
                          <a:solidFill>
                            <a:srgbClr val="000000"/>
                          </a:solidFill>
                          <a:latin typeface="+mn-lt"/>
                          <a:ea typeface="Calibri"/>
                        </a:rPr>
                        <a:t>Meubles clinquants, meubles ayant une </a:t>
                      </a:r>
                      <a:r>
                        <a:rPr lang="fr-FR" sz="1800" dirty="0" smtClean="0">
                          <a:solidFill>
                            <a:srgbClr val="000000"/>
                          </a:solidFill>
                          <a:latin typeface="+mn-lt"/>
                          <a:ea typeface="Calibri"/>
                        </a:rPr>
                        <a:t>histoire Label</a:t>
                      </a:r>
                      <a:r>
                        <a:rPr lang="fr-FR" sz="1800" baseline="0" dirty="0" smtClean="0">
                          <a:solidFill>
                            <a:srgbClr val="000000"/>
                          </a:solidFill>
                          <a:latin typeface="+mn-lt"/>
                          <a:ea typeface="Calibri"/>
                        </a:rPr>
                        <a:t> de qualité, certification</a:t>
                      </a:r>
                      <a:endParaRPr lang="fr-FR" sz="1800" dirty="0">
                        <a:solidFill>
                          <a:srgbClr val="000000"/>
                        </a:solidFill>
                        <a:latin typeface="+mn-lt"/>
                        <a:ea typeface="Calibri"/>
                      </a:endParaRPr>
                    </a:p>
                  </a:txBody>
                  <a:tcPr marL="89535" marR="89535" marT="0" marB="0" anchor="ctr"/>
                </a:tc>
              </a:tr>
            </a:tbl>
          </a:graphicData>
        </a:graphic>
      </p:graphicFrame>
      <p:grpSp>
        <p:nvGrpSpPr>
          <p:cNvPr id="9" name="Groupe 3"/>
          <p:cNvGrpSpPr/>
          <p:nvPr/>
        </p:nvGrpSpPr>
        <p:grpSpPr>
          <a:xfrm>
            <a:off x="18678" y="-27384"/>
            <a:ext cx="9125322" cy="1296144"/>
            <a:chOff x="18678" y="0"/>
            <a:chExt cx="9125322" cy="1296144"/>
          </a:xfrm>
        </p:grpSpPr>
        <p:pic>
          <p:nvPicPr>
            <p:cNvPr id="10"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556792"/>
            <a:ext cx="8229600" cy="2808312"/>
          </a:xfrm>
        </p:spPr>
        <p:txBody>
          <a:bodyPr>
            <a:noAutofit/>
          </a:bodyPr>
          <a:lstStyle/>
          <a:p>
            <a:pPr algn="just">
              <a:buNone/>
            </a:pPr>
            <a:r>
              <a:rPr lang="fr-FR" sz="2200" b="1" dirty="0" smtClean="0">
                <a:solidFill>
                  <a:srgbClr val="A23851"/>
                </a:solidFill>
              </a:rPr>
              <a:t>L</a:t>
            </a:r>
            <a:r>
              <a:rPr lang="fr-FR" sz="2400" b="1" dirty="0" smtClean="0">
                <a:solidFill>
                  <a:srgbClr val="A23851"/>
                </a:solidFill>
                <a:latin typeface="Cambria" pitchFamily="18" charset="0"/>
                <a:ea typeface="Batang" pitchFamily="18" charset="-127"/>
              </a:rPr>
              <a:t>es freins à l’achat </a:t>
            </a:r>
          </a:p>
          <a:p>
            <a:pPr algn="just">
              <a:buNone/>
            </a:pPr>
            <a:endParaRPr lang="fr-FR" sz="800" b="1" dirty="0" smtClean="0">
              <a:solidFill>
                <a:srgbClr val="A23851"/>
              </a:solidFill>
              <a:latin typeface="Cambria" pitchFamily="18" charset="0"/>
              <a:ea typeface="Batang" pitchFamily="18" charset="-127"/>
            </a:endParaRPr>
          </a:p>
          <a:p>
            <a:pPr algn="just">
              <a:buClr>
                <a:srgbClr val="A23851"/>
              </a:buClr>
            </a:pPr>
            <a:r>
              <a:rPr lang="fr-FR" sz="2400" dirty="0" smtClean="0">
                <a:ea typeface="Batang" pitchFamily="18" charset="-127"/>
              </a:rPr>
              <a:t>les jeunes</a:t>
            </a:r>
            <a:r>
              <a:rPr lang="fr-FR" sz="2200" dirty="0" smtClean="0"/>
              <a:t> ont tendance à comparer les prix, l’achat est donc ralenti.</a:t>
            </a:r>
          </a:p>
          <a:p>
            <a:pPr algn="just">
              <a:buClr>
                <a:srgbClr val="A23851"/>
              </a:buClr>
            </a:pPr>
            <a:r>
              <a:rPr lang="fr-FR" sz="2200" dirty="0" smtClean="0"/>
              <a:t>Ils attendent la plupart du temps les soldes ou des offres promotionnelles leur permettant  de réaliser des économies.</a:t>
            </a:r>
          </a:p>
          <a:p>
            <a:pPr algn="just">
              <a:buClr>
                <a:srgbClr val="A23851"/>
              </a:buClr>
            </a:pPr>
            <a:r>
              <a:rPr lang="fr-FR" sz="2200" dirty="0" smtClean="0"/>
              <a:t>Etant dans une logique d’épargne, investir dans la décoration peut se révéler être un besoin secondaire.</a:t>
            </a:r>
          </a:p>
          <a:p>
            <a:pPr algn="just">
              <a:buClr>
                <a:srgbClr val="A23851"/>
              </a:buClr>
            </a:pPr>
            <a:r>
              <a:rPr lang="fr-FR" sz="2200" dirty="0" smtClean="0"/>
              <a:t>Pour le e-commerce, canal de vente très convoité par les jeunes, peur au niveau de la sécurité du paiement et pas de possibilité d’essayer et de voir l’aspect réel du produit.</a:t>
            </a:r>
          </a:p>
          <a:p>
            <a:pPr algn="just">
              <a:buClr>
                <a:srgbClr val="A23851"/>
              </a:buClr>
            </a:pPr>
            <a:r>
              <a:rPr lang="fr-FR" sz="2200" dirty="0" smtClean="0"/>
              <a:t>Les modernes-</a:t>
            </a:r>
            <a:r>
              <a:rPr lang="fr-FR" sz="2200" dirty="0" err="1" smtClean="0"/>
              <a:t>achievers</a:t>
            </a:r>
            <a:r>
              <a:rPr lang="fr-FR" sz="2200" dirty="0" smtClean="0"/>
              <a:t> s’orientent plus vers le libre service et effectuent moins leurs achats dans les magasins où il y a des délais de livraison.</a:t>
            </a:r>
            <a:endParaRPr lang="fr-FR" sz="2200" dirty="0"/>
          </a:p>
        </p:txBody>
      </p:sp>
      <p:grpSp>
        <p:nvGrpSpPr>
          <p:cNvPr id="2" name="Groupe 3"/>
          <p:cNvGrpSpPr/>
          <p:nvPr/>
        </p:nvGrpSpPr>
        <p:grpSpPr>
          <a:xfrm>
            <a:off x="18678" y="0"/>
            <a:ext cx="9125322" cy="1296144"/>
            <a:chOff x="18678" y="0"/>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36912"/>
            <a:ext cx="2376264" cy="1224136"/>
          </a:xfrm>
          <a:prstGeom prst="rect">
            <a:avLst/>
          </a:prstGeom>
          <a:solidFill>
            <a:schemeClr val="bg1"/>
          </a:solidFill>
          <a:ln w="57150"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Comment toucher les consommateurs face à l’univers  de la déco et de la l’ameublement ?</a:t>
            </a:r>
            <a:endParaRPr lang="fr-FR"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691680" y="3429000"/>
            <a:ext cx="1368152" cy="57606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 secteur</a:t>
            </a:r>
            <a:endParaRPr lang="fr-FR" sz="1600" b="1" dirty="0"/>
          </a:p>
        </p:txBody>
      </p:sp>
      <p:sp>
        <p:nvSpPr>
          <p:cNvPr id="5" name="Rectangle 4"/>
          <p:cNvSpPr/>
          <p:nvPr/>
        </p:nvSpPr>
        <p:spPr>
          <a:xfrm>
            <a:off x="3635896" y="4005064"/>
            <a:ext cx="1656184" cy="576064"/>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communiquer</a:t>
            </a:r>
            <a:r>
              <a:rPr lang="fr-FR" b="1" dirty="0" smtClean="0"/>
              <a:t>?</a:t>
            </a:r>
            <a:endParaRPr lang="fr-FR" b="1" dirty="0"/>
          </a:p>
        </p:txBody>
      </p:sp>
      <p:sp>
        <p:nvSpPr>
          <p:cNvPr id="6" name="Rectangle 5"/>
          <p:cNvSpPr/>
          <p:nvPr/>
        </p:nvSpPr>
        <p:spPr>
          <a:xfrm>
            <a:off x="5940152" y="2852936"/>
            <a:ext cx="1584176" cy="72008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les toucher ?</a:t>
            </a:r>
            <a:endParaRPr lang="fr-FR" sz="1600" b="1" dirty="0"/>
          </a:p>
        </p:txBody>
      </p:sp>
      <p:sp>
        <p:nvSpPr>
          <p:cNvPr id="7" name="Rectangle 6"/>
          <p:cNvSpPr/>
          <p:nvPr/>
        </p:nvSpPr>
        <p:spPr>
          <a:xfrm>
            <a:off x="1475656" y="1700808"/>
            <a:ext cx="1872208" cy="86409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Les consommateurs</a:t>
            </a:r>
            <a:endParaRPr lang="fr-FR" sz="1600" b="1" dirty="0"/>
          </a:p>
        </p:txBody>
      </p:sp>
      <p:sp>
        <p:nvSpPr>
          <p:cNvPr id="8" name="Ellipse 7"/>
          <p:cNvSpPr/>
          <p:nvPr/>
        </p:nvSpPr>
        <p:spPr>
          <a:xfrm>
            <a:off x="2699792" y="692696"/>
            <a:ext cx="1224136" cy="8640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typologie</a:t>
            </a:r>
            <a:endParaRPr lang="fr-FR" sz="1400" dirty="0">
              <a:solidFill>
                <a:schemeClr val="bg1"/>
              </a:solidFill>
            </a:endParaRPr>
          </a:p>
        </p:txBody>
      </p:sp>
      <p:sp>
        <p:nvSpPr>
          <p:cNvPr id="9" name="Ellipse 8"/>
          <p:cNvSpPr/>
          <p:nvPr/>
        </p:nvSpPr>
        <p:spPr>
          <a:xfrm>
            <a:off x="0" y="4869160"/>
            <a:ext cx="1475656"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Lieux de distribution</a:t>
            </a:r>
            <a:endParaRPr lang="fr-FR" sz="1400" dirty="0">
              <a:solidFill>
                <a:schemeClr val="bg1"/>
              </a:solidFill>
            </a:endParaRPr>
          </a:p>
        </p:txBody>
      </p:sp>
      <p:sp>
        <p:nvSpPr>
          <p:cNvPr id="10" name="Ellipse 9"/>
          <p:cNvSpPr/>
          <p:nvPr/>
        </p:nvSpPr>
        <p:spPr>
          <a:xfrm>
            <a:off x="6228184" y="4581128"/>
            <a:ext cx="1584176"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Adaptabilité</a:t>
            </a:r>
            <a:endParaRPr lang="fr-FR" sz="1400" dirty="0">
              <a:solidFill>
                <a:schemeClr val="bg1"/>
              </a:solidFill>
            </a:endParaRPr>
          </a:p>
        </p:txBody>
      </p:sp>
      <p:sp>
        <p:nvSpPr>
          <p:cNvPr id="11" name="Ellipse 10"/>
          <p:cNvSpPr/>
          <p:nvPr/>
        </p:nvSpPr>
        <p:spPr>
          <a:xfrm>
            <a:off x="6948264" y="5445224"/>
            <a:ext cx="2088232"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Offres promotionnelles</a:t>
            </a:r>
            <a:endParaRPr lang="fr-FR" sz="1400" dirty="0">
              <a:solidFill>
                <a:schemeClr val="bg1"/>
              </a:solidFill>
            </a:endParaRPr>
          </a:p>
        </p:txBody>
      </p:sp>
      <p:sp>
        <p:nvSpPr>
          <p:cNvPr id="12" name="Ellipse 11"/>
          <p:cNvSpPr/>
          <p:nvPr/>
        </p:nvSpPr>
        <p:spPr>
          <a:xfrm>
            <a:off x="6012160" y="3717032"/>
            <a:ext cx="1152128" cy="72008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Services</a:t>
            </a:r>
            <a:endParaRPr lang="fr-FR" sz="1400" dirty="0">
              <a:solidFill>
                <a:schemeClr val="bg1"/>
              </a:solidFill>
            </a:endParaRPr>
          </a:p>
        </p:txBody>
      </p:sp>
      <p:sp>
        <p:nvSpPr>
          <p:cNvPr id="13" name="Ellipse 12"/>
          <p:cNvSpPr/>
          <p:nvPr/>
        </p:nvSpPr>
        <p:spPr>
          <a:xfrm>
            <a:off x="6876256" y="1916832"/>
            <a:ext cx="1656184"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Scénarisation des produits</a:t>
            </a:r>
            <a:endParaRPr lang="fr-FR" sz="1400" dirty="0">
              <a:solidFill>
                <a:schemeClr val="bg1"/>
              </a:solidFill>
            </a:endParaRPr>
          </a:p>
        </p:txBody>
      </p:sp>
      <p:sp>
        <p:nvSpPr>
          <p:cNvPr id="14" name="Ellipse 13"/>
          <p:cNvSpPr/>
          <p:nvPr/>
        </p:nvSpPr>
        <p:spPr>
          <a:xfrm>
            <a:off x="6372200" y="980728"/>
            <a:ext cx="1584176"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Nouvelles tendances</a:t>
            </a:r>
            <a:endParaRPr lang="fr-FR" sz="1400" dirty="0">
              <a:solidFill>
                <a:schemeClr val="bg1"/>
              </a:solidFill>
            </a:endParaRPr>
          </a:p>
        </p:txBody>
      </p:sp>
      <p:sp>
        <p:nvSpPr>
          <p:cNvPr id="16" name="Ellipse 15"/>
          <p:cNvSpPr/>
          <p:nvPr/>
        </p:nvSpPr>
        <p:spPr>
          <a:xfrm>
            <a:off x="2771800" y="4869160"/>
            <a:ext cx="1440160" cy="792088"/>
          </a:xfrm>
          <a:prstGeom prst="ellipse">
            <a:avLst/>
          </a:prstGeom>
          <a:solidFill>
            <a:srgbClr val="69FF69"/>
          </a:solidFill>
          <a:ln>
            <a:solidFill>
              <a:srgbClr val="69F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Quels messages ?</a:t>
            </a:r>
            <a:endParaRPr lang="fr-FR" sz="1400" dirty="0">
              <a:solidFill>
                <a:schemeClr val="bg1"/>
              </a:solidFill>
            </a:endParaRPr>
          </a:p>
        </p:txBody>
      </p:sp>
      <p:sp>
        <p:nvSpPr>
          <p:cNvPr id="17" name="Ellipse 16"/>
          <p:cNvSpPr/>
          <p:nvPr/>
        </p:nvSpPr>
        <p:spPr>
          <a:xfrm>
            <a:off x="4788024" y="4797152"/>
            <a:ext cx="1224136" cy="792088"/>
          </a:xfrm>
          <a:prstGeom prst="ellipse">
            <a:avLst/>
          </a:prstGeom>
          <a:solidFill>
            <a:srgbClr val="69FF69"/>
          </a:solidFill>
          <a:ln>
            <a:solidFill>
              <a:srgbClr val="69F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Par quels médias ?</a:t>
            </a:r>
            <a:endParaRPr lang="fr-FR" sz="1400" dirty="0">
              <a:solidFill>
                <a:schemeClr val="bg1"/>
              </a:solidFill>
            </a:endParaRPr>
          </a:p>
        </p:txBody>
      </p:sp>
      <p:sp>
        <p:nvSpPr>
          <p:cNvPr id="19" name="Ellipse 18"/>
          <p:cNvSpPr/>
          <p:nvPr/>
        </p:nvSpPr>
        <p:spPr>
          <a:xfrm>
            <a:off x="0" y="2204864"/>
            <a:ext cx="1440160" cy="8640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Intérêt stratégique</a:t>
            </a:r>
            <a:endParaRPr lang="fr-FR" sz="1400" dirty="0">
              <a:solidFill>
                <a:schemeClr val="bg1"/>
              </a:solidFill>
            </a:endParaRPr>
          </a:p>
        </p:txBody>
      </p:sp>
      <p:sp>
        <p:nvSpPr>
          <p:cNvPr id="21" name="Ellipse 20"/>
          <p:cNvSpPr/>
          <p:nvPr/>
        </p:nvSpPr>
        <p:spPr>
          <a:xfrm>
            <a:off x="251520" y="764704"/>
            <a:ext cx="1584176" cy="86409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Accessibilité</a:t>
            </a:r>
            <a:endParaRPr lang="fr-FR" sz="1400" dirty="0">
              <a:solidFill>
                <a:schemeClr val="bg1"/>
              </a:solidFill>
            </a:endParaRPr>
          </a:p>
        </p:txBody>
      </p:sp>
      <p:sp>
        <p:nvSpPr>
          <p:cNvPr id="25" name="Ellipse 24"/>
          <p:cNvSpPr/>
          <p:nvPr/>
        </p:nvSpPr>
        <p:spPr>
          <a:xfrm>
            <a:off x="0" y="3645024"/>
            <a:ext cx="1403648"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Catégories de produits</a:t>
            </a:r>
            <a:endParaRPr lang="fr-FR" sz="1400" dirty="0">
              <a:solidFill>
                <a:schemeClr val="bg1"/>
              </a:solidFill>
            </a:endParaRPr>
          </a:p>
        </p:txBody>
      </p:sp>
      <p:sp>
        <p:nvSpPr>
          <p:cNvPr id="28" name="Ellipse 27"/>
          <p:cNvSpPr/>
          <p:nvPr/>
        </p:nvSpPr>
        <p:spPr>
          <a:xfrm>
            <a:off x="1475656" y="4221088"/>
            <a:ext cx="1584176"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Présentation du marché</a:t>
            </a:r>
            <a:endParaRPr lang="fr-FR" sz="1400" dirty="0">
              <a:solidFill>
                <a:schemeClr val="bg1"/>
              </a:solidFill>
            </a:endParaRPr>
          </a:p>
        </p:txBody>
      </p:sp>
      <p:sp>
        <p:nvSpPr>
          <p:cNvPr id="29" name="ZoneTexte 28"/>
          <p:cNvSpPr txBox="1"/>
          <p:nvPr/>
        </p:nvSpPr>
        <p:spPr>
          <a:xfrm>
            <a:off x="1763688" y="116632"/>
            <a:ext cx="1656184" cy="276999"/>
          </a:xfrm>
          <a:prstGeom prst="rect">
            <a:avLst/>
          </a:prstGeom>
          <a:noFill/>
        </p:spPr>
        <p:txBody>
          <a:bodyPr wrap="square" rtlCol="0">
            <a:spAutoFit/>
          </a:bodyPr>
          <a:lstStyle/>
          <a:p>
            <a:r>
              <a:rPr lang="fr-FR" sz="1200" dirty="0" smtClean="0"/>
              <a:t>Acte d’achat</a:t>
            </a:r>
          </a:p>
        </p:txBody>
      </p:sp>
      <p:sp>
        <p:nvSpPr>
          <p:cNvPr id="30" name="Ellipse 29"/>
          <p:cNvSpPr/>
          <p:nvPr/>
        </p:nvSpPr>
        <p:spPr>
          <a:xfrm>
            <a:off x="7668344" y="2780928"/>
            <a:ext cx="1475656"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Proximité</a:t>
            </a:r>
            <a:endParaRPr lang="fr-FR" sz="1400" dirty="0">
              <a:solidFill>
                <a:schemeClr val="bg1"/>
              </a:solidFill>
            </a:endParaRPr>
          </a:p>
        </p:txBody>
      </p:sp>
      <p:sp>
        <p:nvSpPr>
          <p:cNvPr id="22" name="Ellipse 21"/>
          <p:cNvSpPr/>
          <p:nvPr/>
        </p:nvSpPr>
        <p:spPr>
          <a:xfrm>
            <a:off x="5364088" y="1700808"/>
            <a:ext cx="1440160"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Choix stratégique</a:t>
            </a:r>
            <a:endParaRPr lang="fr-FR" sz="1400" dirty="0">
              <a:solidFill>
                <a:schemeClr val="bg1"/>
              </a:solidFill>
            </a:endParaRPr>
          </a:p>
        </p:txBody>
      </p:sp>
      <p:sp>
        <p:nvSpPr>
          <p:cNvPr id="23" name="ZoneTexte 22"/>
          <p:cNvSpPr txBox="1"/>
          <p:nvPr/>
        </p:nvSpPr>
        <p:spPr>
          <a:xfrm>
            <a:off x="0" y="332656"/>
            <a:ext cx="1656184" cy="276999"/>
          </a:xfrm>
          <a:prstGeom prst="rect">
            <a:avLst/>
          </a:prstGeom>
          <a:noFill/>
        </p:spPr>
        <p:txBody>
          <a:bodyPr wrap="square" rtlCol="0">
            <a:spAutoFit/>
          </a:bodyPr>
          <a:lstStyle/>
          <a:p>
            <a:r>
              <a:rPr lang="fr-FR" sz="1200" dirty="0" smtClean="0"/>
              <a:t>Freins à l’achat</a:t>
            </a:r>
          </a:p>
        </p:txBody>
      </p:sp>
      <p:sp>
        <p:nvSpPr>
          <p:cNvPr id="24" name="ZoneTexte 23"/>
          <p:cNvSpPr txBox="1"/>
          <p:nvPr/>
        </p:nvSpPr>
        <p:spPr>
          <a:xfrm>
            <a:off x="0" y="0"/>
            <a:ext cx="1656184" cy="276999"/>
          </a:xfrm>
          <a:prstGeom prst="rect">
            <a:avLst/>
          </a:prstGeom>
          <a:noFill/>
        </p:spPr>
        <p:txBody>
          <a:bodyPr wrap="square" rtlCol="0">
            <a:spAutoFit/>
          </a:bodyPr>
          <a:lstStyle/>
          <a:p>
            <a:r>
              <a:rPr lang="fr-FR" sz="1200" dirty="0" smtClean="0"/>
              <a:t>Motivations à l’achat</a:t>
            </a:r>
          </a:p>
        </p:txBody>
      </p:sp>
      <p:sp>
        <p:nvSpPr>
          <p:cNvPr id="26" name="ZoneTexte 25"/>
          <p:cNvSpPr txBox="1"/>
          <p:nvPr/>
        </p:nvSpPr>
        <p:spPr>
          <a:xfrm>
            <a:off x="2915816" y="-27384"/>
            <a:ext cx="1656184" cy="461665"/>
          </a:xfrm>
          <a:prstGeom prst="rect">
            <a:avLst/>
          </a:prstGeom>
          <a:noFill/>
        </p:spPr>
        <p:txBody>
          <a:bodyPr wrap="square" rtlCol="0">
            <a:spAutoFit/>
          </a:bodyPr>
          <a:lstStyle/>
          <a:p>
            <a:r>
              <a:rPr lang="fr-FR" sz="1200" dirty="0" smtClean="0"/>
              <a:t>Conservateurs traditionnels</a:t>
            </a:r>
          </a:p>
        </p:txBody>
      </p:sp>
      <p:sp>
        <p:nvSpPr>
          <p:cNvPr id="27" name="ZoneTexte 26"/>
          <p:cNvSpPr txBox="1"/>
          <p:nvPr/>
        </p:nvSpPr>
        <p:spPr>
          <a:xfrm>
            <a:off x="4067944" y="620688"/>
            <a:ext cx="1656184" cy="276999"/>
          </a:xfrm>
          <a:prstGeom prst="rect">
            <a:avLst/>
          </a:prstGeom>
          <a:noFill/>
        </p:spPr>
        <p:txBody>
          <a:bodyPr wrap="square" rtlCol="0">
            <a:spAutoFit/>
          </a:bodyPr>
          <a:lstStyle/>
          <a:p>
            <a:r>
              <a:rPr lang="fr-FR" sz="1200" dirty="0" smtClean="0"/>
              <a:t>Conformistes installés</a:t>
            </a:r>
          </a:p>
        </p:txBody>
      </p:sp>
      <p:sp>
        <p:nvSpPr>
          <p:cNvPr id="31" name="ZoneTexte 30"/>
          <p:cNvSpPr txBox="1"/>
          <p:nvPr/>
        </p:nvSpPr>
        <p:spPr>
          <a:xfrm>
            <a:off x="4211960" y="116632"/>
            <a:ext cx="1656184" cy="461665"/>
          </a:xfrm>
          <a:prstGeom prst="rect">
            <a:avLst/>
          </a:prstGeom>
          <a:noFill/>
        </p:spPr>
        <p:txBody>
          <a:bodyPr wrap="square" rtlCol="0">
            <a:spAutoFit/>
          </a:bodyPr>
          <a:lstStyle/>
          <a:p>
            <a:r>
              <a:rPr lang="fr-FR" sz="1200" dirty="0" smtClean="0"/>
              <a:t>populaires matérialistes</a:t>
            </a:r>
          </a:p>
        </p:txBody>
      </p:sp>
      <p:sp>
        <p:nvSpPr>
          <p:cNvPr id="32" name="ZoneTexte 31"/>
          <p:cNvSpPr txBox="1"/>
          <p:nvPr/>
        </p:nvSpPr>
        <p:spPr>
          <a:xfrm>
            <a:off x="4283968" y="908720"/>
            <a:ext cx="1296144" cy="461665"/>
          </a:xfrm>
          <a:prstGeom prst="rect">
            <a:avLst/>
          </a:prstGeom>
          <a:noFill/>
        </p:spPr>
        <p:txBody>
          <a:bodyPr wrap="square" rtlCol="0">
            <a:spAutoFit/>
          </a:bodyPr>
          <a:lstStyle/>
          <a:p>
            <a:r>
              <a:rPr lang="fr-FR" sz="1200" dirty="0" smtClean="0"/>
              <a:t>Moderne post-matérialiste</a:t>
            </a:r>
          </a:p>
        </p:txBody>
      </p:sp>
      <p:sp>
        <p:nvSpPr>
          <p:cNvPr id="33" name="ZoneTexte 32"/>
          <p:cNvSpPr txBox="1"/>
          <p:nvPr/>
        </p:nvSpPr>
        <p:spPr>
          <a:xfrm>
            <a:off x="4211960" y="1412776"/>
            <a:ext cx="1656184" cy="276999"/>
          </a:xfrm>
          <a:prstGeom prst="rect">
            <a:avLst/>
          </a:prstGeom>
          <a:noFill/>
        </p:spPr>
        <p:txBody>
          <a:bodyPr wrap="square" rtlCol="0">
            <a:spAutoFit/>
          </a:bodyPr>
          <a:lstStyle/>
          <a:p>
            <a:r>
              <a:rPr lang="fr-FR" sz="1200" dirty="0" smtClean="0"/>
              <a:t>Moderne-</a:t>
            </a:r>
            <a:r>
              <a:rPr lang="fr-FR" sz="1200" dirty="0" err="1" smtClean="0"/>
              <a:t>achievers</a:t>
            </a:r>
            <a:endParaRPr lang="fr-FR" sz="1200" dirty="0" smtClean="0"/>
          </a:p>
        </p:txBody>
      </p:sp>
      <p:sp>
        <p:nvSpPr>
          <p:cNvPr id="34" name="ZoneTexte 33"/>
          <p:cNvSpPr txBox="1"/>
          <p:nvPr/>
        </p:nvSpPr>
        <p:spPr>
          <a:xfrm>
            <a:off x="1619672" y="476672"/>
            <a:ext cx="1656184" cy="276999"/>
          </a:xfrm>
          <a:prstGeom prst="rect">
            <a:avLst/>
          </a:prstGeom>
          <a:noFill/>
        </p:spPr>
        <p:txBody>
          <a:bodyPr wrap="square" rtlCol="0">
            <a:spAutoFit/>
          </a:bodyPr>
          <a:lstStyle/>
          <a:p>
            <a:r>
              <a:rPr lang="fr-FR" sz="1200" dirty="0" smtClean="0"/>
              <a:t>Concurrence</a:t>
            </a:r>
          </a:p>
        </p:txBody>
      </p:sp>
      <p:sp>
        <p:nvSpPr>
          <p:cNvPr id="39" name="ZoneTexte 38"/>
          <p:cNvSpPr txBox="1"/>
          <p:nvPr/>
        </p:nvSpPr>
        <p:spPr>
          <a:xfrm>
            <a:off x="7812360" y="188640"/>
            <a:ext cx="1187624" cy="461665"/>
          </a:xfrm>
          <a:prstGeom prst="rect">
            <a:avLst/>
          </a:prstGeom>
          <a:noFill/>
        </p:spPr>
        <p:txBody>
          <a:bodyPr wrap="square" rtlCol="0">
            <a:spAutoFit/>
          </a:bodyPr>
          <a:lstStyle/>
          <a:p>
            <a:r>
              <a:rPr lang="fr-FR" sz="1200" dirty="0" smtClean="0"/>
              <a:t>Effet de mode  : Castorama</a:t>
            </a:r>
          </a:p>
        </p:txBody>
      </p:sp>
      <p:sp>
        <p:nvSpPr>
          <p:cNvPr id="40" name="ZoneTexte 39"/>
          <p:cNvSpPr txBox="1"/>
          <p:nvPr/>
        </p:nvSpPr>
        <p:spPr>
          <a:xfrm>
            <a:off x="7596336" y="631721"/>
            <a:ext cx="1656184" cy="276999"/>
          </a:xfrm>
          <a:prstGeom prst="rect">
            <a:avLst/>
          </a:prstGeom>
          <a:noFill/>
        </p:spPr>
        <p:txBody>
          <a:bodyPr wrap="square" rtlCol="0">
            <a:spAutoFit/>
          </a:bodyPr>
          <a:lstStyle/>
          <a:p>
            <a:r>
              <a:rPr lang="fr-FR" sz="1200" dirty="0" smtClean="0"/>
              <a:t>Ventes privées</a:t>
            </a:r>
          </a:p>
        </p:txBody>
      </p:sp>
      <p:sp>
        <p:nvSpPr>
          <p:cNvPr id="41" name="ZoneTexte 40"/>
          <p:cNvSpPr txBox="1"/>
          <p:nvPr/>
        </p:nvSpPr>
        <p:spPr>
          <a:xfrm>
            <a:off x="8028384" y="836712"/>
            <a:ext cx="1656184" cy="461665"/>
          </a:xfrm>
          <a:prstGeom prst="rect">
            <a:avLst/>
          </a:prstGeom>
          <a:noFill/>
        </p:spPr>
        <p:txBody>
          <a:bodyPr wrap="square" rtlCol="0">
            <a:spAutoFit/>
          </a:bodyPr>
          <a:lstStyle/>
          <a:p>
            <a:r>
              <a:rPr lang="fr-FR" sz="1200" dirty="0" smtClean="0"/>
              <a:t>Blogs :</a:t>
            </a:r>
          </a:p>
          <a:p>
            <a:r>
              <a:rPr lang="fr-FR" sz="1200" dirty="0" smtClean="0"/>
              <a:t> </a:t>
            </a:r>
            <a:r>
              <a:rPr lang="fr-FR" sz="1200" dirty="0" err="1" smtClean="0"/>
              <a:t>MyDeco</a:t>
            </a:r>
            <a:endParaRPr lang="fr-FR" sz="1200" dirty="0" smtClean="0"/>
          </a:p>
        </p:txBody>
      </p:sp>
      <p:sp>
        <p:nvSpPr>
          <p:cNvPr id="42" name="ZoneTexte 41"/>
          <p:cNvSpPr txBox="1"/>
          <p:nvPr/>
        </p:nvSpPr>
        <p:spPr>
          <a:xfrm>
            <a:off x="7740352" y="3872081"/>
            <a:ext cx="1656184" cy="276999"/>
          </a:xfrm>
          <a:prstGeom prst="rect">
            <a:avLst/>
          </a:prstGeom>
          <a:noFill/>
        </p:spPr>
        <p:txBody>
          <a:bodyPr wrap="square" rtlCol="0">
            <a:spAutoFit/>
          </a:bodyPr>
          <a:lstStyle/>
          <a:p>
            <a:r>
              <a:rPr lang="fr-FR" sz="1200" dirty="0" smtClean="0"/>
              <a:t>Maison  Du Monde</a:t>
            </a:r>
          </a:p>
        </p:txBody>
      </p:sp>
      <p:sp>
        <p:nvSpPr>
          <p:cNvPr id="43" name="ZoneTexte 42"/>
          <p:cNvSpPr txBox="1"/>
          <p:nvPr/>
        </p:nvSpPr>
        <p:spPr>
          <a:xfrm>
            <a:off x="5724128" y="620688"/>
            <a:ext cx="1656184" cy="276999"/>
          </a:xfrm>
          <a:prstGeom prst="rect">
            <a:avLst/>
          </a:prstGeom>
          <a:noFill/>
        </p:spPr>
        <p:txBody>
          <a:bodyPr wrap="square" rtlCol="0">
            <a:spAutoFit/>
          </a:bodyPr>
          <a:lstStyle/>
          <a:p>
            <a:r>
              <a:rPr lang="fr-FR" sz="1200" dirty="0" smtClean="0"/>
              <a:t>Co design : </a:t>
            </a:r>
            <a:r>
              <a:rPr lang="fr-FR" sz="1200" dirty="0" err="1" smtClean="0"/>
              <a:t>Miliboo</a:t>
            </a:r>
            <a:endParaRPr lang="fr-FR" sz="1200" dirty="0" smtClean="0"/>
          </a:p>
        </p:txBody>
      </p:sp>
      <p:sp>
        <p:nvSpPr>
          <p:cNvPr id="44" name="ZoneTexte 43"/>
          <p:cNvSpPr txBox="1"/>
          <p:nvPr/>
        </p:nvSpPr>
        <p:spPr>
          <a:xfrm>
            <a:off x="7092280" y="0"/>
            <a:ext cx="1656184" cy="276999"/>
          </a:xfrm>
          <a:prstGeom prst="rect">
            <a:avLst/>
          </a:prstGeom>
          <a:noFill/>
        </p:spPr>
        <p:txBody>
          <a:bodyPr wrap="square" rtlCol="0">
            <a:spAutoFit/>
          </a:bodyPr>
          <a:lstStyle/>
          <a:p>
            <a:r>
              <a:rPr lang="fr-FR" sz="1200" dirty="0" smtClean="0"/>
              <a:t>E-commerce : Ikea</a:t>
            </a:r>
          </a:p>
        </p:txBody>
      </p:sp>
      <p:sp>
        <p:nvSpPr>
          <p:cNvPr id="55" name="ZoneTexte 54"/>
          <p:cNvSpPr txBox="1"/>
          <p:nvPr/>
        </p:nvSpPr>
        <p:spPr>
          <a:xfrm>
            <a:off x="7956376" y="4941168"/>
            <a:ext cx="1656184" cy="276999"/>
          </a:xfrm>
          <a:prstGeom prst="rect">
            <a:avLst/>
          </a:prstGeom>
          <a:noFill/>
        </p:spPr>
        <p:txBody>
          <a:bodyPr wrap="square" rtlCol="0">
            <a:spAutoFit/>
          </a:bodyPr>
          <a:lstStyle/>
          <a:p>
            <a:r>
              <a:rPr lang="fr-FR" sz="1200" dirty="0" smtClean="0"/>
              <a:t>Conforama</a:t>
            </a:r>
          </a:p>
        </p:txBody>
      </p:sp>
      <p:sp>
        <p:nvSpPr>
          <p:cNvPr id="56" name="ZoneTexte 55"/>
          <p:cNvSpPr txBox="1"/>
          <p:nvPr/>
        </p:nvSpPr>
        <p:spPr>
          <a:xfrm>
            <a:off x="6012160" y="332656"/>
            <a:ext cx="1656184" cy="276999"/>
          </a:xfrm>
          <a:prstGeom prst="rect">
            <a:avLst/>
          </a:prstGeom>
          <a:noFill/>
        </p:spPr>
        <p:txBody>
          <a:bodyPr wrap="square" rtlCol="0">
            <a:spAutoFit/>
          </a:bodyPr>
          <a:lstStyle/>
          <a:p>
            <a:r>
              <a:rPr lang="fr-FR" sz="1200" dirty="0" smtClean="0"/>
              <a:t>Peer to </a:t>
            </a:r>
            <a:r>
              <a:rPr lang="fr-FR" sz="1200" dirty="0" err="1" smtClean="0"/>
              <a:t>peer</a:t>
            </a:r>
            <a:r>
              <a:rPr lang="fr-FR" sz="1200" dirty="0" smtClean="0"/>
              <a:t> : </a:t>
            </a:r>
            <a:r>
              <a:rPr lang="fr-FR" sz="1200" dirty="0" err="1" smtClean="0"/>
              <a:t>Ebay</a:t>
            </a:r>
            <a:endParaRPr lang="fr-FR" sz="1200" dirty="0" smtClean="0"/>
          </a:p>
        </p:txBody>
      </p:sp>
      <p:sp>
        <p:nvSpPr>
          <p:cNvPr id="57" name="ZoneTexte 56"/>
          <p:cNvSpPr txBox="1"/>
          <p:nvPr/>
        </p:nvSpPr>
        <p:spPr>
          <a:xfrm>
            <a:off x="7956376" y="1340768"/>
            <a:ext cx="1368152" cy="646331"/>
          </a:xfrm>
          <a:prstGeom prst="rect">
            <a:avLst/>
          </a:prstGeom>
          <a:noFill/>
        </p:spPr>
        <p:txBody>
          <a:bodyPr wrap="square" rtlCol="0">
            <a:spAutoFit/>
          </a:bodyPr>
          <a:lstStyle/>
          <a:p>
            <a:r>
              <a:rPr lang="fr-FR" sz="1200" dirty="0" smtClean="0"/>
              <a:t>Création d’un environnement : Ikea</a:t>
            </a:r>
          </a:p>
        </p:txBody>
      </p:sp>
      <p:sp>
        <p:nvSpPr>
          <p:cNvPr id="58" name="ZoneTexte 57"/>
          <p:cNvSpPr txBox="1"/>
          <p:nvPr/>
        </p:nvSpPr>
        <p:spPr>
          <a:xfrm>
            <a:off x="7487816" y="4088105"/>
            <a:ext cx="1656184" cy="276999"/>
          </a:xfrm>
          <a:prstGeom prst="rect">
            <a:avLst/>
          </a:prstGeom>
          <a:noFill/>
        </p:spPr>
        <p:txBody>
          <a:bodyPr wrap="square" rtlCol="0">
            <a:spAutoFit/>
          </a:bodyPr>
          <a:lstStyle/>
          <a:p>
            <a:r>
              <a:rPr lang="fr-FR" sz="1200" dirty="0" smtClean="0"/>
              <a:t>Libre service : Ikea</a:t>
            </a:r>
          </a:p>
        </p:txBody>
      </p:sp>
      <p:sp>
        <p:nvSpPr>
          <p:cNvPr id="59" name="ZoneTexte 58"/>
          <p:cNvSpPr txBox="1"/>
          <p:nvPr/>
        </p:nvSpPr>
        <p:spPr>
          <a:xfrm>
            <a:off x="7596336" y="4376137"/>
            <a:ext cx="1656184" cy="276999"/>
          </a:xfrm>
          <a:prstGeom prst="rect">
            <a:avLst/>
          </a:prstGeom>
          <a:noFill/>
        </p:spPr>
        <p:txBody>
          <a:bodyPr wrap="square" rtlCol="0">
            <a:spAutoFit/>
          </a:bodyPr>
          <a:lstStyle/>
          <a:p>
            <a:r>
              <a:rPr lang="fr-FR" sz="1200" dirty="0" smtClean="0"/>
              <a:t>SAV de qualité : But</a:t>
            </a:r>
          </a:p>
        </p:txBody>
      </p:sp>
      <p:sp>
        <p:nvSpPr>
          <p:cNvPr id="60" name="ZoneTexte 59"/>
          <p:cNvSpPr txBox="1"/>
          <p:nvPr/>
        </p:nvSpPr>
        <p:spPr>
          <a:xfrm>
            <a:off x="1907704" y="6021288"/>
            <a:ext cx="2520280" cy="276999"/>
          </a:xfrm>
          <a:prstGeom prst="rect">
            <a:avLst/>
          </a:prstGeom>
          <a:noFill/>
        </p:spPr>
        <p:txBody>
          <a:bodyPr wrap="square" rtlCol="0">
            <a:spAutoFit/>
          </a:bodyPr>
          <a:lstStyle/>
          <a:p>
            <a:r>
              <a:rPr lang="fr-FR" sz="1200" dirty="0" smtClean="0"/>
              <a:t>Communication en magasin : Ikea</a:t>
            </a:r>
          </a:p>
        </p:txBody>
      </p:sp>
      <p:sp>
        <p:nvSpPr>
          <p:cNvPr id="61" name="ZoneTexte 60"/>
          <p:cNvSpPr txBox="1"/>
          <p:nvPr/>
        </p:nvSpPr>
        <p:spPr>
          <a:xfrm>
            <a:off x="5580112" y="5589240"/>
            <a:ext cx="1224136" cy="461665"/>
          </a:xfrm>
          <a:prstGeom prst="rect">
            <a:avLst/>
          </a:prstGeom>
          <a:noFill/>
        </p:spPr>
        <p:txBody>
          <a:bodyPr wrap="square" rtlCol="0">
            <a:spAutoFit/>
          </a:bodyPr>
          <a:lstStyle/>
          <a:p>
            <a:r>
              <a:rPr lang="fr-FR" sz="1200" dirty="0" smtClean="0"/>
              <a:t>Communication grand public</a:t>
            </a:r>
          </a:p>
        </p:txBody>
      </p:sp>
      <p:sp>
        <p:nvSpPr>
          <p:cNvPr id="62" name="ZoneTexte 61"/>
          <p:cNvSpPr txBox="1"/>
          <p:nvPr/>
        </p:nvSpPr>
        <p:spPr>
          <a:xfrm>
            <a:off x="5292080" y="6536377"/>
            <a:ext cx="2664296" cy="276999"/>
          </a:xfrm>
          <a:prstGeom prst="rect">
            <a:avLst/>
          </a:prstGeom>
          <a:noFill/>
        </p:spPr>
        <p:txBody>
          <a:bodyPr wrap="square" rtlCol="0">
            <a:spAutoFit/>
          </a:bodyPr>
          <a:lstStyle/>
          <a:p>
            <a:r>
              <a:rPr lang="fr-FR" sz="1200" dirty="0" smtClean="0"/>
              <a:t>Marketing relationnel : Ikea </a:t>
            </a:r>
            <a:r>
              <a:rPr lang="fr-FR" sz="1200" dirty="0" err="1" smtClean="0"/>
              <a:t>Family</a:t>
            </a:r>
            <a:endParaRPr lang="fr-FR" sz="1200" dirty="0" smtClean="0"/>
          </a:p>
        </p:txBody>
      </p:sp>
      <p:sp>
        <p:nvSpPr>
          <p:cNvPr id="63" name="ZoneTexte 62"/>
          <p:cNvSpPr txBox="1"/>
          <p:nvPr/>
        </p:nvSpPr>
        <p:spPr>
          <a:xfrm>
            <a:off x="5652120" y="6093296"/>
            <a:ext cx="1656184" cy="461665"/>
          </a:xfrm>
          <a:prstGeom prst="rect">
            <a:avLst/>
          </a:prstGeom>
          <a:noFill/>
        </p:spPr>
        <p:txBody>
          <a:bodyPr wrap="square" rtlCol="0">
            <a:spAutoFit/>
          </a:bodyPr>
          <a:lstStyle/>
          <a:p>
            <a:r>
              <a:rPr lang="fr-FR" sz="1200" dirty="0" smtClean="0"/>
              <a:t>Internet / Réseaux sociaux : Castorama</a:t>
            </a:r>
          </a:p>
        </p:txBody>
      </p:sp>
      <p:sp>
        <p:nvSpPr>
          <p:cNvPr id="64" name="ZoneTexte 63"/>
          <p:cNvSpPr txBox="1"/>
          <p:nvPr/>
        </p:nvSpPr>
        <p:spPr>
          <a:xfrm>
            <a:off x="3203848" y="6237312"/>
            <a:ext cx="1656184" cy="461665"/>
          </a:xfrm>
          <a:prstGeom prst="rect">
            <a:avLst/>
          </a:prstGeom>
          <a:noFill/>
        </p:spPr>
        <p:txBody>
          <a:bodyPr wrap="square" rtlCol="0">
            <a:spAutoFit/>
          </a:bodyPr>
          <a:lstStyle/>
          <a:p>
            <a:r>
              <a:rPr lang="fr-FR" sz="1200" dirty="0" smtClean="0"/>
              <a:t>Blogs spécialisés : Cotémaison.fr </a:t>
            </a:r>
          </a:p>
        </p:txBody>
      </p:sp>
      <p:sp>
        <p:nvSpPr>
          <p:cNvPr id="66" name="ZoneTexte 65"/>
          <p:cNvSpPr txBox="1"/>
          <p:nvPr/>
        </p:nvSpPr>
        <p:spPr>
          <a:xfrm>
            <a:off x="3059832" y="5661248"/>
            <a:ext cx="1656184" cy="461665"/>
          </a:xfrm>
          <a:prstGeom prst="rect">
            <a:avLst/>
          </a:prstGeom>
          <a:noFill/>
        </p:spPr>
        <p:txBody>
          <a:bodyPr wrap="square" rtlCol="0">
            <a:spAutoFit/>
          </a:bodyPr>
          <a:lstStyle/>
          <a:p>
            <a:r>
              <a:rPr lang="fr-FR" sz="1200" dirty="0" smtClean="0"/>
              <a:t>Emissions télévisées : D&amp;Co</a:t>
            </a:r>
          </a:p>
        </p:txBody>
      </p:sp>
      <p:sp>
        <p:nvSpPr>
          <p:cNvPr id="68" name="ZoneTexte 67"/>
          <p:cNvSpPr txBox="1"/>
          <p:nvPr/>
        </p:nvSpPr>
        <p:spPr>
          <a:xfrm>
            <a:off x="323528" y="6021288"/>
            <a:ext cx="1656184" cy="461665"/>
          </a:xfrm>
          <a:prstGeom prst="rect">
            <a:avLst/>
          </a:prstGeom>
          <a:noFill/>
        </p:spPr>
        <p:txBody>
          <a:bodyPr wrap="square" rtlCol="0">
            <a:spAutoFit/>
          </a:bodyPr>
          <a:lstStyle/>
          <a:p>
            <a:r>
              <a:rPr lang="fr-FR" sz="1200" dirty="0" smtClean="0"/>
              <a:t>Confiance : Leroy Merlin</a:t>
            </a:r>
          </a:p>
        </p:txBody>
      </p:sp>
      <p:sp>
        <p:nvSpPr>
          <p:cNvPr id="70" name="ZoneTexte 69"/>
          <p:cNvSpPr txBox="1"/>
          <p:nvPr/>
        </p:nvSpPr>
        <p:spPr>
          <a:xfrm>
            <a:off x="755576" y="5733256"/>
            <a:ext cx="1656184" cy="276999"/>
          </a:xfrm>
          <a:prstGeom prst="rect">
            <a:avLst/>
          </a:prstGeom>
          <a:noFill/>
        </p:spPr>
        <p:txBody>
          <a:bodyPr wrap="square" rtlCol="0">
            <a:spAutoFit/>
          </a:bodyPr>
          <a:lstStyle/>
          <a:p>
            <a:r>
              <a:rPr lang="fr-FR" sz="1200" dirty="0" smtClean="0"/>
              <a:t>Humour : Ikea</a:t>
            </a:r>
          </a:p>
        </p:txBody>
      </p:sp>
      <p:cxnSp>
        <p:nvCxnSpPr>
          <p:cNvPr id="72" name="Connecteur droit avec flèche 71"/>
          <p:cNvCxnSpPr/>
          <p:nvPr/>
        </p:nvCxnSpPr>
        <p:spPr>
          <a:xfrm flipH="1" flipV="1">
            <a:off x="683568" y="548680"/>
            <a:ext cx="144016" cy="144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5004048" y="56612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4283968" y="5661248"/>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8244408" y="5229200"/>
            <a:ext cx="7200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7236296" y="4149080"/>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7236296" y="4005064"/>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8388424" y="371703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8388424" y="1772816"/>
            <a:ext cx="14401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endCxn id="41" idx="1"/>
          </p:cNvCxnSpPr>
          <p:nvPr/>
        </p:nvCxnSpPr>
        <p:spPr>
          <a:xfrm flipV="1">
            <a:off x="7812360" y="1067545"/>
            <a:ext cx="216024" cy="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7668344" y="836712"/>
            <a:ext cx="216024"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39" idx="1"/>
          </p:cNvCxnSpPr>
          <p:nvPr/>
        </p:nvCxnSpPr>
        <p:spPr>
          <a:xfrm flipV="1">
            <a:off x="7380312" y="419473"/>
            <a:ext cx="432048" cy="489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V="1">
            <a:off x="7236296" y="260648"/>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flipV="1">
            <a:off x="7092280" y="620688"/>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endCxn id="43" idx="2"/>
          </p:cNvCxnSpPr>
          <p:nvPr/>
        </p:nvCxnSpPr>
        <p:spPr>
          <a:xfrm flipH="1" flipV="1">
            <a:off x="6552220" y="897687"/>
            <a:ext cx="108012" cy="83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1619672" y="5661248"/>
            <a:ext cx="136815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a:off x="1979712" y="5589240"/>
            <a:ext cx="93610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3491880" y="40466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3635896" y="476672"/>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3816665" y="759188"/>
            <a:ext cx="323287" cy="60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endCxn id="32" idx="1"/>
          </p:cNvCxnSpPr>
          <p:nvPr/>
        </p:nvCxnSpPr>
        <p:spPr>
          <a:xfrm>
            <a:off x="3995936" y="1124744"/>
            <a:ext cx="288032" cy="14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a:off x="3923928" y="1340768"/>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1763688" y="76470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V="1">
            <a:off x="1187624" y="404664"/>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flipV="1">
            <a:off x="1115616" y="26064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flipH="1">
            <a:off x="4499992" y="5589240"/>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a:xfrm flipH="1">
            <a:off x="4499992" y="5661248"/>
            <a:ext cx="684076"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5364088" y="5661248"/>
            <a:ext cx="14401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a:off x="5436096" y="5661248"/>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5796136" y="5517232"/>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771800" y="6581001"/>
            <a:ext cx="2520280" cy="276999"/>
          </a:xfrm>
          <a:prstGeom prst="rect">
            <a:avLst/>
          </a:prstGeom>
          <a:noFill/>
        </p:spPr>
        <p:txBody>
          <a:bodyPr wrap="square" rtlCol="0">
            <a:spAutoFit/>
          </a:bodyPr>
          <a:lstStyle/>
          <a:p>
            <a:r>
              <a:rPr lang="fr-FR" sz="1200" dirty="0" smtClean="0"/>
              <a:t>Presse spécialisée : Art &amp; D&amp;</a:t>
            </a:r>
            <a:r>
              <a:rPr lang="fr-FR" sz="1200" dirty="0" err="1" smtClean="0"/>
              <a:t>coration</a:t>
            </a:r>
            <a:endParaRPr lang="fr-FR" sz="1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1412776"/>
            <a:ext cx="8496944" cy="1569660"/>
          </a:xfrm>
          <a:prstGeom prst="rect">
            <a:avLst/>
          </a:prstGeom>
          <a:noFill/>
        </p:spPr>
        <p:txBody>
          <a:bodyPr wrap="square" rtlCol="0">
            <a:spAutoFit/>
          </a:bodyPr>
          <a:lstStyle/>
          <a:p>
            <a:pPr algn="just"/>
            <a:r>
              <a:rPr lang="fr-FR" sz="2400" b="1" dirty="0" smtClean="0">
                <a:solidFill>
                  <a:srgbClr val="A23851"/>
                </a:solidFill>
                <a:latin typeface="Cambria" pitchFamily="18" charset="0"/>
              </a:rPr>
              <a:t>L’acte d’achat</a:t>
            </a:r>
          </a:p>
          <a:p>
            <a:pPr algn="just"/>
            <a:r>
              <a:rPr lang="fr-FR" sz="2400" dirty="0" smtClean="0"/>
              <a:t>Les modernes-</a:t>
            </a:r>
            <a:r>
              <a:rPr lang="fr-FR" sz="2400" dirty="0" err="1" smtClean="0"/>
              <a:t>achievers</a:t>
            </a:r>
            <a:r>
              <a:rPr lang="fr-FR" sz="2400" dirty="0" smtClean="0"/>
              <a:t> utilisent de multiples sources d’informations pour réaliser leurs achats de décoration et d’ameublement, c’est le </a:t>
            </a:r>
            <a:r>
              <a:rPr lang="fr-FR" sz="2400" b="1" dirty="0" smtClean="0">
                <a:solidFill>
                  <a:srgbClr val="A23851"/>
                </a:solidFill>
              </a:rPr>
              <a:t>cross canal</a:t>
            </a:r>
            <a:r>
              <a:rPr lang="fr-FR" dirty="0" smtClean="0"/>
              <a:t>.</a:t>
            </a:r>
            <a:endParaRPr lang="fr-FR" sz="2400" dirty="0"/>
          </a:p>
        </p:txBody>
      </p:sp>
      <p:grpSp>
        <p:nvGrpSpPr>
          <p:cNvPr id="8" name="Groupe 7"/>
          <p:cNvGrpSpPr/>
          <p:nvPr/>
        </p:nvGrpSpPr>
        <p:grpSpPr>
          <a:xfrm>
            <a:off x="1403648" y="3068960"/>
            <a:ext cx="6624736" cy="3789040"/>
            <a:chOff x="529834" y="2199589"/>
            <a:chExt cx="7734300" cy="4219575"/>
          </a:xfrm>
        </p:grpSpPr>
        <p:pic>
          <p:nvPicPr>
            <p:cNvPr id="40962" name="Picture 2"/>
            <p:cNvPicPr>
              <a:picLocks noChangeAspect="1" noChangeArrowheads="1"/>
            </p:cNvPicPr>
            <p:nvPr/>
          </p:nvPicPr>
          <p:blipFill>
            <a:blip r:embed="rId2" cstate="print"/>
            <a:srcRect/>
            <a:stretch>
              <a:fillRect/>
            </a:stretch>
          </p:blipFill>
          <p:spPr bwMode="auto">
            <a:xfrm>
              <a:off x="529834" y="2199589"/>
              <a:ext cx="7734300" cy="4219575"/>
            </a:xfrm>
            <a:prstGeom prst="rect">
              <a:avLst/>
            </a:prstGeom>
            <a:noFill/>
            <a:ln w="9525">
              <a:noFill/>
              <a:miter lim="800000"/>
              <a:headEnd/>
              <a:tailEnd/>
            </a:ln>
          </p:spPr>
        </p:pic>
        <p:sp>
          <p:nvSpPr>
            <p:cNvPr id="7" name="ZoneTexte 6"/>
            <p:cNvSpPr txBox="1"/>
            <p:nvPr/>
          </p:nvSpPr>
          <p:spPr>
            <a:xfrm>
              <a:off x="3491880" y="3717032"/>
              <a:ext cx="2160240" cy="1143070"/>
            </a:xfrm>
            <a:prstGeom prst="rect">
              <a:avLst/>
            </a:prstGeom>
            <a:noFill/>
          </p:spPr>
          <p:txBody>
            <a:bodyPr wrap="square" rtlCol="0">
              <a:spAutoFit/>
            </a:bodyPr>
            <a:lstStyle/>
            <a:p>
              <a:pPr algn="ctr">
                <a:lnSpc>
                  <a:spcPct val="150000"/>
                </a:lnSpc>
              </a:pPr>
              <a:r>
                <a:rPr lang="fr-FR" sz="2000" b="1" dirty="0" smtClean="0">
                  <a:solidFill>
                    <a:srgbClr val="A23851"/>
                  </a:solidFill>
                  <a:effectLst>
                    <a:outerShdw blurRad="38100" dist="38100" dir="2700000" algn="tl">
                      <a:srgbClr val="000000">
                        <a:alpha val="43137"/>
                      </a:srgbClr>
                    </a:outerShdw>
                  </a:effectLst>
                </a:rPr>
                <a:t>Les modernes-</a:t>
              </a:r>
              <a:r>
                <a:rPr lang="fr-FR" sz="2000" b="1" dirty="0" err="1" smtClean="0">
                  <a:solidFill>
                    <a:srgbClr val="A23851"/>
                  </a:solidFill>
                  <a:effectLst>
                    <a:outerShdw blurRad="38100" dist="38100" dir="2700000" algn="tl">
                      <a:srgbClr val="000000">
                        <a:alpha val="43137"/>
                      </a:srgbClr>
                    </a:outerShdw>
                  </a:effectLst>
                </a:rPr>
                <a:t>achievers</a:t>
              </a:r>
              <a:r>
                <a:rPr lang="fr-FR" sz="2000" b="1" dirty="0" smtClean="0">
                  <a:solidFill>
                    <a:srgbClr val="A23851"/>
                  </a:solidFill>
                  <a:effectLst>
                    <a:outerShdw blurRad="38100" dist="38100" dir="2700000" algn="tl">
                      <a:srgbClr val="000000">
                        <a:alpha val="43137"/>
                      </a:srgbClr>
                    </a:outerShdw>
                  </a:effectLst>
                </a:rPr>
                <a:t> </a:t>
              </a:r>
              <a:endParaRPr lang="fr-FR" sz="2000" b="1" dirty="0">
                <a:solidFill>
                  <a:srgbClr val="A23851"/>
                </a:solidFill>
                <a:effectLst>
                  <a:outerShdw blurRad="38100" dist="38100" dir="2700000" algn="tl">
                    <a:srgbClr val="000000">
                      <a:alpha val="43137"/>
                    </a:srgbClr>
                  </a:outerShdw>
                </a:effectLst>
              </a:endParaRPr>
            </a:p>
          </p:txBody>
        </p:sp>
      </p:grpSp>
      <p:grpSp>
        <p:nvGrpSpPr>
          <p:cNvPr id="9" name="Groupe 3"/>
          <p:cNvGrpSpPr/>
          <p:nvPr/>
        </p:nvGrpSpPr>
        <p:grpSpPr>
          <a:xfrm>
            <a:off x="18678" y="0"/>
            <a:ext cx="9125322" cy="1296144"/>
            <a:chOff x="18678" y="0"/>
            <a:chExt cx="9125322" cy="1296144"/>
          </a:xfrm>
        </p:grpSpPr>
        <p:pic>
          <p:nvPicPr>
            <p:cNvPr id="10"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87564"/>
            <a:ext cx="8280920" cy="4524315"/>
          </a:xfrm>
          <a:prstGeom prst="rect">
            <a:avLst/>
          </a:prstGeom>
        </p:spPr>
        <p:txBody>
          <a:bodyPr wrap="square">
            <a:spAutoFit/>
          </a:bodyPr>
          <a:lstStyle/>
          <a:p>
            <a:pPr algn="just">
              <a:buClr>
                <a:schemeClr val="accent1">
                  <a:lumMod val="50000"/>
                </a:schemeClr>
              </a:buClr>
              <a:defRPr/>
            </a:pPr>
            <a:r>
              <a:rPr lang="fr-FR" sz="2400" b="1" dirty="0" smtClean="0">
                <a:solidFill>
                  <a:srgbClr val="A23851"/>
                </a:solidFill>
                <a:latin typeface="Cambria" pitchFamily="18" charset="0"/>
              </a:rPr>
              <a:t>L’acte d’achat</a:t>
            </a:r>
          </a:p>
          <a:p>
            <a:pPr algn="just">
              <a:buClr>
                <a:schemeClr val="accent1">
                  <a:lumMod val="50000"/>
                </a:schemeClr>
              </a:buClr>
              <a:defRPr/>
            </a:pPr>
            <a:endParaRPr lang="fr-FR" sz="2400" dirty="0" smtClean="0">
              <a:cs typeface="Arial" pitchFamily="34" charset="0"/>
            </a:endParaRPr>
          </a:p>
          <a:p>
            <a:pPr algn="just">
              <a:buClr>
                <a:schemeClr val="accent1">
                  <a:lumMod val="50000"/>
                </a:schemeClr>
              </a:buClr>
              <a:defRPr/>
            </a:pPr>
            <a:r>
              <a:rPr lang="fr-FR" sz="2400" dirty="0" smtClean="0">
                <a:cs typeface="Arial" pitchFamily="34" charset="0"/>
              </a:rPr>
              <a:t>Les jeunes apprécient faire les boutiques, ils aiment la proximité mais ils utilisent également l’e-commerce de manière fréquente.</a:t>
            </a:r>
          </a:p>
          <a:p>
            <a:pPr algn="just">
              <a:buClr>
                <a:schemeClr val="accent1">
                  <a:lumMod val="50000"/>
                </a:schemeClr>
              </a:buClr>
              <a:defRPr/>
            </a:pPr>
            <a:endParaRPr lang="fr-FR" sz="2400" dirty="0" smtClean="0">
              <a:cs typeface="Arial" pitchFamily="34" charset="0"/>
            </a:endParaRPr>
          </a:p>
          <a:p>
            <a:pPr algn="just">
              <a:buClr>
                <a:srgbClr val="A23851"/>
              </a:buClr>
              <a:buFont typeface="Arial" pitchFamily="34" charset="0"/>
              <a:buChar char="•"/>
              <a:defRPr/>
            </a:pPr>
            <a:r>
              <a:rPr lang="fr-FR" sz="2400" dirty="0" smtClean="0">
                <a:cs typeface="Arial" pitchFamily="34" charset="0"/>
              </a:rPr>
              <a:t> Les jeunes planifient leurs actes d’achat dans l’ameublement et la décoration.</a:t>
            </a:r>
          </a:p>
          <a:p>
            <a:pPr algn="just">
              <a:buClr>
                <a:srgbClr val="A23851"/>
              </a:buClr>
              <a:buFont typeface="Arial" pitchFamily="34" charset="0"/>
              <a:buChar char="•"/>
              <a:defRPr/>
            </a:pPr>
            <a:r>
              <a:rPr lang="fr-FR" sz="2400" dirty="0" smtClean="0">
                <a:cs typeface="Arial" pitchFamily="34" charset="0"/>
              </a:rPr>
              <a:t> Ils planifient également leurs achats en fonction des soldes et des offres promotionnelles</a:t>
            </a:r>
          </a:p>
          <a:p>
            <a:pPr algn="just">
              <a:buClr>
                <a:srgbClr val="A23851"/>
              </a:buClr>
              <a:buFont typeface="Arial" pitchFamily="34" charset="0"/>
              <a:buChar char="•"/>
              <a:defRPr/>
            </a:pPr>
            <a:r>
              <a:rPr lang="fr-FR" sz="2400" dirty="0" smtClean="0">
                <a:cs typeface="Arial" pitchFamily="34" charset="0"/>
              </a:rPr>
              <a:t> Ils sont attirés par le design et apprécient les marques et les nouveautés car ils suivent les tendances.</a:t>
            </a:r>
          </a:p>
          <a:p>
            <a:pPr algn="just">
              <a:buClr>
                <a:schemeClr val="accent1">
                  <a:lumMod val="50000"/>
                </a:schemeClr>
              </a:buClr>
              <a:defRPr/>
            </a:pPr>
            <a:endParaRPr lang="fr-FR" sz="2400" dirty="0">
              <a:cs typeface="Arial" pitchFamily="34" charset="0"/>
            </a:endParaRPr>
          </a:p>
        </p:txBody>
      </p:sp>
      <p:grpSp>
        <p:nvGrpSpPr>
          <p:cNvPr id="6" name="Groupe 3"/>
          <p:cNvGrpSpPr/>
          <p:nvPr/>
        </p:nvGrpSpPr>
        <p:grpSpPr>
          <a:xfrm>
            <a:off x="18678" y="0"/>
            <a:ext cx="9125322" cy="1296144"/>
            <a:chOff x="18678" y="0"/>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0"/>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3. Etude de l’accessibilité</a:t>
              </a:r>
            </a:p>
            <a:p>
              <a:pPr algn="ctr"/>
              <a:endParaRPr lang="fr-FR"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36912"/>
            <a:ext cx="2376264" cy="1224136"/>
          </a:xfrm>
          <a:prstGeom prst="rect">
            <a:avLst/>
          </a:prstGeom>
          <a:solidFill>
            <a:schemeClr val="bg1"/>
          </a:solidFill>
          <a:ln w="57150"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Comment toucher les consommateurs face à l’univers  de la déco et de la l’ameublement ?</a:t>
            </a:r>
            <a:endParaRPr lang="fr-FR"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691680" y="3429000"/>
            <a:ext cx="1368152" cy="57606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 secteur</a:t>
            </a:r>
            <a:endParaRPr lang="fr-FR" sz="1600" b="1" dirty="0"/>
          </a:p>
        </p:txBody>
      </p:sp>
      <p:sp>
        <p:nvSpPr>
          <p:cNvPr id="5" name="Rectangle 4"/>
          <p:cNvSpPr/>
          <p:nvPr/>
        </p:nvSpPr>
        <p:spPr>
          <a:xfrm>
            <a:off x="3635896" y="4005064"/>
            <a:ext cx="1656184" cy="57606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communiquer</a:t>
            </a:r>
            <a:r>
              <a:rPr lang="fr-FR" b="1" dirty="0" smtClean="0"/>
              <a:t>?</a:t>
            </a:r>
            <a:endParaRPr lang="fr-FR" b="1" dirty="0"/>
          </a:p>
        </p:txBody>
      </p:sp>
      <p:sp>
        <p:nvSpPr>
          <p:cNvPr id="6" name="Rectangle 5"/>
          <p:cNvSpPr/>
          <p:nvPr/>
        </p:nvSpPr>
        <p:spPr>
          <a:xfrm>
            <a:off x="5940152" y="2852936"/>
            <a:ext cx="1584176" cy="72008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les toucher ?</a:t>
            </a:r>
            <a:endParaRPr lang="fr-FR" sz="1600" b="1" dirty="0"/>
          </a:p>
        </p:txBody>
      </p:sp>
      <p:sp>
        <p:nvSpPr>
          <p:cNvPr id="7" name="Rectangle 6"/>
          <p:cNvSpPr/>
          <p:nvPr/>
        </p:nvSpPr>
        <p:spPr>
          <a:xfrm>
            <a:off x="1475656" y="1700808"/>
            <a:ext cx="1872208" cy="8640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Les consommateurs</a:t>
            </a:r>
            <a:endParaRPr lang="fr-FR" sz="1600" b="1" dirty="0"/>
          </a:p>
        </p:txBody>
      </p:sp>
      <p:sp>
        <p:nvSpPr>
          <p:cNvPr id="8" name="Ellipse 7"/>
          <p:cNvSpPr/>
          <p:nvPr/>
        </p:nvSpPr>
        <p:spPr>
          <a:xfrm>
            <a:off x="2699792" y="692696"/>
            <a:ext cx="122413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typologie</a:t>
            </a:r>
            <a:endParaRPr lang="fr-FR" sz="1400" dirty="0">
              <a:solidFill>
                <a:schemeClr val="bg1"/>
              </a:solidFill>
            </a:endParaRPr>
          </a:p>
        </p:txBody>
      </p:sp>
      <p:sp>
        <p:nvSpPr>
          <p:cNvPr id="9" name="Ellipse 8"/>
          <p:cNvSpPr/>
          <p:nvPr/>
        </p:nvSpPr>
        <p:spPr>
          <a:xfrm>
            <a:off x="0" y="4869160"/>
            <a:ext cx="147565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Lieux de distribution</a:t>
            </a:r>
            <a:endParaRPr lang="fr-FR" sz="1400" dirty="0">
              <a:solidFill>
                <a:schemeClr val="bg1"/>
              </a:solidFill>
            </a:endParaRPr>
          </a:p>
        </p:txBody>
      </p:sp>
      <p:sp>
        <p:nvSpPr>
          <p:cNvPr id="10" name="Ellipse 9"/>
          <p:cNvSpPr/>
          <p:nvPr/>
        </p:nvSpPr>
        <p:spPr>
          <a:xfrm>
            <a:off x="6228184" y="4581128"/>
            <a:ext cx="1584176"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Adaptabilité</a:t>
            </a:r>
            <a:endParaRPr lang="fr-FR" sz="1400" dirty="0">
              <a:solidFill>
                <a:schemeClr val="bg1"/>
              </a:solidFill>
            </a:endParaRPr>
          </a:p>
        </p:txBody>
      </p:sp>
      <p:sp>
        <p:nvSpPr>
          <p:cNvPr id="11" name="Ellipse 10"/>
          <p:cNvSpPr/>
          <p:nvPr/>
        </p:nvSpPr>
        <p:spPr>
          <a:xfrm>
            <a:off x="6948264" y="5445224"/>
            <a:ext cx="2088232"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Offres promotionnelles</a:t>
            </a:r>
            <a:endParaRPr lang="fr-FR" sz="1400" dirty="0">
              <a:solidFill>
                <a:schemeClr val="bg1"/>
              </a:solidFill>
            </a:endParaRPr>
          </a:p>
        </p:txBody>
      </p:sp>
      <p:sp>
        <p:nvSpPr>
          <p:cNvPr id="12" name="Ellipse 11"/>
          <p:cNvSpPr/>
          <p:nvPr/>
        </p:nvSpPr>
        <p:spPr>
          <a:xfrm>
            <a:off x="6012160" y="3717032"/>
            <a:ext cx="1152128" cy="72008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Services</a:t>
            </a:r>
            <a:endParaRPr lang="fr-FR" sz="1400" dirty="0">
              <a:solidFill>
                <a:schemeClr val="bg1"/>
              </a:solidFill>
            </a:endParaRPr>
          </a:p>
        </p:txBody>
      </p:sp>
      <p:sp>
        <p:nvSpPr>
          <p:cNvPr id="13" name="Ellipse 12"/>
          <p:cNvSpPr/>
          <p:nvPr/>
        </p:nvSpPr>
        <p:spPr>
          <a:xfrm>
            <a:off x="6876256" y="1916832"/>
            <a:ext cx="1656184"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Scénarisation des produits</a:t>
            </a:r>
            <a:endParaRPr lang="fr-FR" sz="1400" dirty="0">
              <a:solidFill>
                <a:schemeClr val="bg1"/>
              </a:solidFill>
            </a:endParaRPr>
          </a:p>
        </p:txBody>
      </p:sp>
      <p:sp>
        <p:nvSpPr>
          <p:cNvPr id="14" name="Ellipse 13"/>
          <p:cNvSpPr/>
          <p:nvPr/>
        </p:nvSpPr>
        <p:spPr>
          <a:xfrm>
            <a:off x="6372200" y="980728"/>
            <a:ext cx="1584176"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Nouvelles tendances</a:t>
            </a:r>
            <a:endParaRPr lang="fr-FR" sz="1400" dirty="0">
              <a:solidFill>
                <a:schemeClr val="bg1"/>
              </a:solidFill>
            </a:endParaRPr>
          </a:p>
        </p:txBody>
      </p:sp>
      <p:sp>
        <p:nvSpPr>
          <p:cNvPr id="16" name="Ellipse 15"/>
          <p:cNvSpPr/>
          <p:nvPr/>
        </p:nvSpPr>
        <p:spPr>
          <a:xfrm>
            <a:off x="2771800" y="4869160"/>
            <a:ext cx="1440160" cy="792088"/>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Quels messages ?</a:t>
            </a:r>
            <a:endParaRPr lang="fr-FR" sz="1400" dirty="0">
              <a:solidFill>
                <a:schemeClr val="bg1"/>
              </a:solidFill>
            </a:endParaRPr>
          </a:p>
        </p:txBody>
      </p:sp>
      <p:sp>
        <p:nvSpPr>
          <p:cNvPr id="17" name="Ellipse 16"/>
          <p:cNvSpPr/>
          <p:nvPr/>
        </p:nvSpPr>
        <p:spPr>
          <a:xfrm>
            <a:off x="4788024" y="4797152"/>
            <a:ext cx="1224136" cy="792088"/>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Par quels médias ?</a:t>
            </a:r>
            <a:endParaRPr lang="fr-FR" sz="1400" dirty="0">
              <a:solidFill>
                <a:schemeClr val="bg1"/>
              </a:solidFill>
            </a:endParaRPr>
          </a:p>
        </p:txBody>
      </p:sp>
      <p:sp>
        <p:nvSpPr>
          <p:cNvPr id="19" name="Ellipse 18"/>
          <p:cNvSpPr/>
          <p:nvPr/>
        </p:nvSpPr>
        <p:spPr>
          <a:xfrm>
            <a:off x="0" y="2204864"/>
            <a:ext cx="1440160"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Intérêt stratégique</a:t>
            </a:r>
            <a:endParaRPr lang="fr-FR" sz="1400" dirty="0">
              <a:solidFill>
                <a:schemeClr val="bg1"/>
              </a:solidFill>
            </a:endParaRPr>
          </a:p>
        </p:txBody>
      </p:sp>
      <p:sp>
        <p:nvSpPr>
          <p:cNvPr id="21" name="Ellipse 20"/>
          <p:cNvSpPr/>
          <p:nvPr/>
        </p:nvSpPr>
        <p:spPr>
          <a:xfrm>
            <a:off x="251520" y="764704"/>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Accessibilité</a:t>
            </a:r>
            <a:endParaRPr lang="fr-FR" sz="1400" dirty="0">
              <a:solidFill>
                <a:schemeClr val="bg1"/>
              </a:solidFill>
            </a:endParaRPr>
          </a:p>
        </p:txBody>
      </p:sp>
      <p:sp>
        <p:nvSpPr>
          <p:cNvPr id="25" name="Ellipse 24"/>
          <p:cNvSpPr/>
          <p:nvPr/>
        </p:nvSpPr>
        <p:spPr>
          <a:xfrm>
            <a:off x="0" y="3645024"/>
            <a:ext cx="1403648"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Catégories de produits</a:t>
            </a:r>
            <a:endParaRPr lang="fr-FR" sz="1400" dirty="0">
              <a:solidFill>
                <a:schemeClr val="bg1"/>
              </a:solidFill>
            </a:endParaRPr>
          </a:p>
        </p:txBody>
      </p:sp>
      <p:sp>
        <p:nvSpPr>
          <p:cNvPr id="28" name="Ellipse 27"/>
          <p:cNvSpPr/>
          <p:nvPr/>
        </p:nvSpPr>
        <p:spPr>
          <a:xfrm>
            <a:off x="1475656" y="4221088"/>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Présentation du marché</a:t>
            </a:r>
            <a:endParaRPr lang="fr-FR" sz="1400" dirty="0">
              <a:solidFill>
                <a:schemeClr val="bg1"/>
              </a:solidFill>
            </a:endParaRPr>
          </a:p>
        </p:txBody>
      </p:sp>
      <p:sp>
        <p:nvSpPr>
          <p:cNvPr id="29" name="ZoneTexte 28"/>
          <p:cNvSpPr txBox="1"/>
          <p:nvPr/>
        </p:nvSpPr>
        <p:spPr>
          <a:xfrm>
            <a:off x="1763688" y="116632"/>
            <a:ext cx="1656184" cy="276999"/>
          </a:xfrm>
          <a:prstGeom prst="rect">
            <a:avLst/>
          </a:prstGeom>
          <a:noFill/>
        </p:spPr>
        <p:txBody>
          <a:bodyPr wrap="square" rtlCol="0">
            <a:spAutoFit/>
          </a:bodyPr>
          <a:lstStyle/>
          <a:p>
            <a:r>
              <a:rPr lang="fr-FR" sz="1200" dirty="0" smtClean="0"/>
              <a:t>Acte d’achat</a:t>
            </a:r>
          </a:p>
        </p:txBody>
      </p:sp>
      <p:sp>
        <p:nvSpPr>
          <p:cNvPr id="30" name="Ellipse 29"/>
          <p:cNvSpPr/>
          <p:nvPr/>
        </p:nvSpPr>
        <p:spPr>
          <a:xfrm>
            <a:off x="7668344" y="2780928"/>
            <a:ext cx="1475656"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Proximité</a:t>
            </a:r>
            <a:endParaRPr lang="fr-FR" sz="1400" dirty="0">
              <a:solidFill>
                <a:schemeClr val="bg1"/>
              </a:solidFill>
            </a:endParaRPr>
          </a:p>
        </p:txBody>
      </p:sp>
      <p:sp>
        <p:nvSpPr>
          <p:cNvPr id="22" name="Ellipse 21"/>
          <p:cNvSpPr/>
          <p:nvPr/>
        </p:nvSpPr>
        <p:spPr>
          <a:xfrm>
            <a:off x="5364088" y="1700808"/>
            <a:ext cx="1440160" cy="86409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Choix stratégique</a:t>
            </a:r>
            <a:endParaRPr lang="fr-FR" sz="1400" dirty="0">
              <a:solidFill>
                <a:schemeClr val="bg1"/>
              </a:solidFill>
            </a:endParaRPr>
          </a:p>
        </p:txBody>
      </p:sp>
      <p:sp>
        <p:nvSpPr>
          <p:cNvPr id="23" name="ZoneTexte 22"/>
          <p:cNvSpPr txBox="1"/>
          <p:nvPr/>
        </p:nvSpPr>
        <p:spPr>
          <a:xfrm>
            <a:off x="0" y="332656"/>
            <a:ext cx="1656184" cy="276999"/>
          </a:xfrm>
          <a:prstGeom prst="rect">
            <a:avLst/>
          </a:prstGeom>
          <a:noFill/>
        </p:spPr>
        <p:txBody>
          <a:bodyPr wrap="square" rtlCol="0">
            <a:spAutoFit/>
          </a:bodyPr>
          <a:lstStyle/>
          <a:p>
            <a:r>
              <a:rPr lang="fr-FR" sz="1200" dirty="0" smtClean="0"/>
              <a:t>Freins à l’achat</a:t>
            </a:r>
          </a:p>
        </p:txBody>
      </p:sp>
      <p:sp>
        <p:nvSpPr>
          <p:cNvPr id="24" name="ZoneTexte 23"/>
          <p:cNvSpPr txBox="1"/>
          <p:nvPr/>
        </p:nvSpPr>
        <p:spPr>
          <a:xfrm>
            <a:off x="0" y="0"/>
            <a:ext cx="1656184" cy="276999"/>
          </a:xfrm>
          <a:prstGeom prst="rect">
            <a:avLst/>
          </a:prstGeom>
          <a:noFill/>
        </p:spPr>
        <p:txBody>
          <a:bodyPr wrap="square" rtlCol="0">
            <a:spAutoFit/>
          </a:bodyPr>
          <a:lstStyle/>
          <a:p>
            <a:r>
              <a:rPr lang="fr-FR" sz="1200" dirty="0" smtClean="0"/>
              <a:t>Motivations à l’achat</a:t>
            </a:r>
          </a:p>
        </p:txBody>
      </p:sp>
      <p:sp>
        <p:nvSpPr>
          <p:cNvPr id="26" name="ZoneTexte 25"/>
          <p:cNvSpPr txBox="1"/>
          <p:nvPr/>
        </p:nvSpPr>
        <p:spPr>
          <a:xfrm>
            <a:off x="2915816" y="-27384"/>
            <a:ext cx="1656184" cy="461665"/>
          </a:xfrm>
          <a:prstGeom prst="rect">
            <a:avLst/>
          </a:prstGeom>
          <a:noFill/>
        </p:spPr>
        <p:txBody>
          <a:bodyPr wrap="square" rtlCol="0">
            <a:spAutoFit/>
          </a:bodyPr>
          <a:lstStyle/>
          <a:p>
            <a:r>
              <a:rPr lang="fr-FR" sz="1200" dirty="0" smtClean="0"/>
              <a:t>Conservateurs traditionnels</a:t>
            </a:r>
          </a:p>
        </p:txBody>
      </p:sp>
      <p:sp>
        <p:nvSpPr>
          <p:cNvPr id="27" name="ZoneTexte 26"/>
          <p:cNvSpPr txBox="1"/>
          <p:nvPr/>
        </p:nvSpPr>
        <p:spPr>
          <a:xfrm>
            <a:off x="4067944" y="620688"/>
            <a:ext cx="1656184" cy="276999"/>
          </a:xfrm>
          <a:prstGeom prst="rect">
            <a:avLst/>
          </a:prstGeom>
          <a:noFill/>
        </p:spPr>
        <p:txBody>
          <a:bodyPr wrap="square" rtlCol="0">
            <a:spAutoFit/>
          </a:bodyPr>
          <a:lstStyle/>
          <a:p>
            <a:r>
              <a:rPr lang="fr-FR" sz="1200" dirty="0" smtClean="0"/>
              <a:t>Conformistes installés</a:t>
            </a:r>
          </a:p>
        </p:txBody>
      </p:sp>
      <p:sp>
        <p:nvSpPr>
          <p:cNvPr id="31" name="ZoneTexte 30"/>
          <p:cNvSpPr txBox="1"/>
          <p:nvPr/>
        </p:nvSpPr>
        <p:spPr>
          <a:xfrm>
            <a:off x="4211960" y="116632"/>
            <a:ext cx="1656184" cy="461665"/>
          </a:xfrm>
          <a:prstGeom prst="rect">
            <a:avLst/>
          </a:prstGeom>
          <a:noFill/>
        </p:spPr>
        <p:txBody>
          <a:bodyPr wrap="square" rtlCol="0">
            <a:spAutoFit/>
          </a:bodyPr>
          <a:lstStyle/>
          <a:p>
            <a:r>
              <a:rPr lang="fr-FR" sz="1200" dirty="0" smtClean="0"/>
              <a:t>populaires matérialistes</a:t>
            </a:r>
          </a:p>
        </p:txBody>
      </p:sp>
      <p:sp>
        <p:nvSpPr>
          <p:cNvPr id="32" name="ZoneTexte 31"/>
          <p:cNvSpPr txBox="1"/>
          <p:nvPr/>
        </p:nvSpPr>
        <p:spPr>
          <a:xfrm>
            <a:off x="4283968" y="908720"/>
            <a:ext cx="1296144" cy="461665"/>
          </a:xfrm>
          <a:prstGeom prst="rect">
            <a:avLst/>
          </a:prstGeom>
          <a:noFill/>
        </p:spPr>
        <p:txBody>
          <a:bodyPr wrap="square" rtlCol="0">
            <a:spAutoFit/>
          </a:bodyPr>
          <a:lstStyle/>
          <a:p>
            <a:r>
              <a:rPr lang="fr-FR" sz="1200" dirty="0" smtClean="0"/>
              <a:t>Moderne post-matérialiste</a:t>
            </a:r>
          </a:p>
        </p:txBody>
      </p:sp>
      <p:sp>
        <p:nvSpPr>
          <p:cNvPr id="33" name="ZoneTexte 32"/>
          <p:cNvSpPr txBox="1"/>
          <p:nvPr/>
        </p:nvSpPr>
        <p:spPr>
          <a:xfrm>
            <a:off x="4211960" y="1412776"/>
            <a:ext cx="1656184" cy="276999"/>
          </a:xfrm>
          <a:prstGeom prst="rect">
            <a:avLst/>
          </a:prstGeom>
          <a:noFill/>
        </p:spPr>
        <p:txBody>
          <a:bodyPr wrap="square" rtlCol="0">
            <a:spAutoFit/>
          </a:bodyPr>
          <a:lstStyle/>
          <a:p>
            <a:r>
              <a:rPr lang="fr-FR" sz="1200" dirty="0" smtClean="0"/>
              <a:t>Moderne-</a:t>
            </a:r>
            <a:r>
              <a:rPr lang="fr-FR" sz="1200" dirty="0" err="1" smtClean="0"/>
              <a:t>achievers</a:t>
            </a:r>
            <a:endParaRPr lang="fr-FR" sz="1200" dirty="0" smtClean="0"/>
          </a:p>
        </p:txBody>
      </p:sp>
      <p:sp>
        <p:nvSpPr>
          <p:cNvPr id="34" name="ZoneTexte 33"/>
          <p:cNvSpPr txBox="1"/>
          <p:nvPr/>
        </p:nvSpPr>
        <p:spPr>
          <a:xfrm>
            <a:off x="1619672" y="476672"/>
            <a:ext cx="1656184" cy="276999"/>
          </a:xfrm>
          <a:prstGeom prst="rect">
            <a:avLst/>
          </a:prstGeom>
          <a:noFill/>
        </p:spPr>
        <p:txBody>
          <a:bodyPr wrap="square" rtlCol="0">
            <a:spAutoFit/>
          </a:bodyPr>
          <a:lstStyle/>
          <a:p>
            <a:r>
              <a:rPr lang="fr-FR" sz="1200" dirty="0" smtClean="0"/>
              <a:t>Concurrence</a:t>
            </a:r>
          </a:p>
        </p:txBody>
      </p:sp>
      <p:sp>
        <p:nvSpPr>
          <p:cNvPr id="39" name="ZoneTexte 38"/>
          <p:cNvSpPr txBox="1"/>
          <p:nvPr/>
        </p:nvSpPr>
        <p:spPr>
          <a:xfrm>
            <a:off x="7812360" y="188640"/>
            <a:ext cx="1187624" cy="461665"/>
          </a:xfrm>
          <a:prstGeom prst="rect">
            <a:avLst/>
          </a:prstGeom>
          <a:noFill/>
        </p:spPr>
        <p:txBody>
          <a:bodyPr wrap="square" rtlCol="0">
            <a:spAutoFit/>
          </a:bodyPr>
          <a:lstStyle/>
          <a:p>
            <a:r>
              <a:rPr lang="fr-FR" sz="1200" dirty="0" smtClean="0"/>
              <a:t>Effet de mode  : Castorama</a:t>
            </a:r>
          </a:p>
        </p:txBody>
      </p:sp>
      <p:sp>
        <p:nvSpPr>
          <p:cNvPr id="40" name="ZoneTexte 39"/>
          <p:cNvSpPr txBox="1"/>
          <p:nvPr/>
        </p:nvSpPr>
        <p:spPr>
          <a:xfrm>
            <a:off x="7596336" y="631721"/>
            <a:ext cx="1656184" cy="276999"/>
          </a:xfrm>
          <a:prstGeom prst="rect">
            <a:avLst/>
          </a:prstGeom>
          <a:noFill/>
        </p:spPr>
        <p:txBody>
          <a:bodyPr wrap="square" rtlCol="0">
            <a:spAutoFit/>
          </a:bodyPr>
          <a:lstStyle/>
          <a:p>
            <a:r>
              <a:rPr lang="fr-FR" sz="1200" dirty="0" smtClean="0"/>
              <a:t>Ventes privées</a:t>
            </a:r>
          </a:p>
        </p:txBody>
      </p:sp>
      <p:sp>
        <p:nvSpPr>
          <p:cNvPr id="41" name="ZoneTexte 40"/>
          <p:cNvSpPr txBox="1"/>
          <p:nvPr/>
        </p:nvSpPr>
        <p:spPr>
          <a:xfrm>
            <a:off x="8028384" y="836712"/>
            <a:ext cx="1656184" cy="461665"/>
          </a:xfrm>
          <a:prstGeom prst="rect">
            <a:avLst/>
          </a:prstGeom>
          <a:noFill/>
        </p:spPr>
        <p:txBody>
          <a:bodyPr wrap="square" rtlCol="0">
            <a:spAutoFit/>
          </a:bodyPr>
          <a:lstStyle/>
          <a:p>
            <a:r>
              <a:rPr lang="fr-FR" sz="1200" dirty="0" smtClean="0"/>
              <a:t>Blogs :</a:t>
            </a:r>
          </a:p>
          <a:p>
            <a:r>
              <a:rPr lang="fr-FR" sz="1200" dirty="0" smtClean="0"/>
              <a:t> </a:t>
            </a:r>
            <a:r>
              <a:rPr lang="fr-FR" sz="1200" dirty="0" err="1" smtClean="0"/>
              <a:t>MyDeco</a:t>
            </a:r>
            <a:endParaRPr lang="fr-FR" sz="1200" dirty="0" smtClean="0"/>
          </a:p>
        </p:txBody>
      </p:sp>
      <p:sp>
        <p:nvSpPr>
          <p:cNvPr id="42" name="ZoneTexte 41"/>
          <p:cNvSpPr txBox="1"/>
          <p:nvPr/>
        </p:nvSpPr>
        <p:spPr>
          <a:xfrm>
            <a:off x="7740352" y="3872081"/>
            <a:ext cx="1656184" cy="276999"/>
          </a:xfrm>
          <a:prstGeom prst="rect">
            <a:avLst/>
          </a:prstGeom>
          <a:noFill/>
        </p:spPr>
        <p:txBody>
          <a:bodyPr wrap="square" rtlCol="0">
            <a:spAutoFit/>
          </a:bodyPr>
          <a:lstStyle/>
          <a:p>
            <a:r>
              <a:rPr lang="fr-FR" sz="1200" dirty="0" smtClean="0"/>
              <a:t>Maison  Du Monde</a:t>
            </a:r>
          </a:p>
        </p:txBody>
      </p:sp>
      <p:sp>
        <p:nvSpPr>
          <p:cNvPr id="43" name="ZoneTexte 42"/>
          <p:cNvSpPr txBox="1"/>
          <p:nvPr/>
        </p:nvSpPr>
        <p:spPr>
          <a:xfrm>
            <a:off x="5724128" y="620688"/>
            <a:ext cx="1656184" cy="276999"/>
          </a:xfrm>
          <a:prstGeom prst="rect">
            <a:avLst/>
          </a:prstGeom>
          <a:noFill/>
        </p:spPr>
        <p:txBody>
          <a:bodyPr wrap="square" rtlCol="0">
            <a:spAutoFit/>
          </a:bodyPr>
          <a:lstStyle/>
          <a:p>
            <a:r>
              <a:rPr lang="fr-FR" sz="1200" dirty="0" smtClean="0"/>
              <a:t>Co design : </a:t>
            </a:r>
            <a:r>
              <a:rPr lang="fr-FR" sz="1200" dirty="0" err="1" smtClean="0"/>
              <a:t>Miliboo</a:t>
            </a:r>
            <a:endParaRPr lang="fr-FR" sz="1200" dirty="0" smtClean="0"/>
          </a:p>
        </p:txBody>
      </p:sp>
      <p:sp>
        <p:nvSpPr>
          <p:cNvPr id="44" name="ZoneTexte 43"/>
          <p:cNvSpPr txBox="1"/>
          <p:nvPr/>
        </p:nvSpPr>
        <p:spPr>
          <a:xfrm>
            <a:off x="7092280" y="0"/>
            <a:ext cx="1656184" cy="276999"/>
          </a:xfrm>
          <a:prstGeom prst="rect">
            <a:avLst/>
          </a:prstGeom>
          <a:noFill/>
        </p:spPr>
        <p:txBody>
          <a:bodyPr wrap="square" rtlCol="0">
            <a:spAutoFit/>
          </a:bodyPr>
          <a:lstStyle/>
          <a:p>
            <a:r>
              <a:rPr lang="fr-FR" sz="1200" dirty="0" smtClean="0"/>
              <a:t>E-commerce : Ikea</a:t>
            </a:r>
          </a:p>
        </p:txBody>
      </p:sp>
      <p:sp>
        <p:nvSpPr>
          <p:cNvPr id="55" name="ZoneTexte 54"/>
          <p:cNvSpPr txBox="1"/>
          <p:nvPr/>
        </p:nvSpPr>
        <p:spPr>
          <a:xfrm>
            <a:off x="7956376" y="4941168"/>
            <a:ext cx="1656184" cy="276999"/>
          </a:xfrm>
          <a:prstGeom prst="rect">
            <a:avLst/>
          </a:prstGeom>
          <a:noFill/>
        </p:spPr>
        <p:txBody>
          <a:bodyPr wrap="square" rtlCol="0">
            <a:spAutoFit/>
          </a:bodyPr>
          <a:lstStyle/>
          <a:p>
            <a:r>
              <a:rPr lang="fr-FR" sz="1200" dirty="0" smtClean="0"/>
              <a:t>Conforama</a:t>
            </a:r>
          </a:p>
        </p:txBody>
      </p:sp>
      <p:sp>
        <p:nvSpPr>
          <p:cNvPr id="56" name="ZoneTexte 55"/>
          <p:cNvSpPr txBox="1"/>
          <p:nvPr/>
        </p:nvSpPr>
        <p:spPr>
          <a:xfrm>
            <a:off x="6012160" y="332656"/>
            <a:ext cx="1656184" cy="276999"/>
          </a:xfrm>
          <a:prstGeom prst="rect">
            <a:avLst/>
          </a:prstGeom>
          <a:noFill/>
        </p:spPr>
        <p:txBody>
          <a:bodyPr wrap="square" rtlCol="0">
            <a:spAutoFit/>
          </a:bodyPr>
          <a:lstStyle/>
          <a:p>
            <a:r>
              <a:rPr lang="fr-FR" sz="1200" dirty="0" smtClean="0"/>
              <a:t>Peer to </a:t>
            </a:r>
            <a:r>
              <a:rPr lang="fr-FR" sz="1200" dirty="0" err="1" smtClean="0"/>
              <a:t>peer</a:t>
            </a:r>
            <a:r>
              <a:rPr lang="fr-FR" sz="1200" dirty="0" smtClean="0"/>
              <a:t> : </a:t>
            </a:r>
            <a:r>
              <a:rPr lang="fr-FR" sz="1200" dirty="0" err="1" smtClean="0"/>
              <a:t>Ebay</a:t>
            </a:r>
            <a:endParaRPr lang="fr-FR" sz="1200" dirty="0" smtClean="0"/>
          </a:p>
        </p:txBody>
      </p:sp>
      <p:sp>
        <p:nvSpPr>
          <p:cNvPr id="57" name="ZoneTexte 56"/>
          <p:cNvSpPr txBox="1"/>
          <p:nvPr/>
        </p:nvSpPr>
        <p:spPr>
          <a:xfrm>
            <a:off x="7956376" y="1340768"/>
            <a:ext cx="1368152" cy="646331"/>
          </a:xfrm>
          <a:prstGeom prst="rect">
            <a:avLst/>
          </a:prstGeom>
          <a:noFill/>
        </p:spPr>
        <p:txBody>
          <a:bodyPr wrap="square" rtlCol="0">
            <a:spAutoFit/>
          </a:bodyPr>
          <a:lstStyle/>
          <a:p>
            <a:r>
              <a:rPr lang="fr-FR" sz="1200" dirty="0" smtClean="0"/>
              <a:t>Création d’un environnement : Ikea</a:t>
            </a:r>
          </a:p>
        </p:txBody>
      </p:sp>
      <p:sp>
        <p:nvSpPr>
          <p:cNvPr id="58" name="ZoneTexte 57"/>
          <p:cNvSpPr txBox="1"/>
          <p:nvPr/>
        </p:nvSpPr>
        <p:spPr>
          <a:xfrm>
            <a:off x="7487816" y="4088105"/>
            <a:ext cx="1656184" cy="276999"/>
          </a:xfrm>
          <a:prstGeom prst="rect">
            <a:avLst/>
          </a:prstGeom>
          <a:noFill/>
        </p:spPr>
        <p:txBody>
          <a:bodyPr wrap="square" rtlCol="0">
            <a:spAutoFit/>
          </a:bodyPr>
          <a:lstStyle/>
          <a:p>
            <a:r>
              <a:rPr lang="fr-FR" sz="1200" dirty="0" smtClean="0"/>
              <a:t>Libre service : Ikea</a:t>
            </a:r>
          </a:p>
        </p:txBody>
      </p:sp>
      <p:sp>
        <p:nvSpPr>
          <p:cNvPr id="59" name="ZoneTexte 58"/>
          <p:cNvSpPr txBox="1"/>
          <p:nvPr/>
        </p:nvSpPr>
        <p:spPr>
          <a:xfrm>
            <a:off x="7596336" y="4376137"/>
            <a:ext cx="1656184" cy="276999"/>
          </a:xfrm>
          <a:prstGeom prst="rect">
            <a:avLst/>
          </a:prstGeom>
          <a:noFill/>
        </p:spPr>
        <p:txBody>
          <a:bodyPr wrap="square" rtlCol="0">
            <a:spAutoFit/>
          </a:bodyPr>
          <a:lstStyle/>
          <a:p>
            <a:r>
              <a:rPr lang="fr-FR" sz="1200" dirty="0" smtClean="0"/>
              <a:t>SAV de qualité : But</a:t>
            </a:r>
          </a:p>
        </p:txBody>
      </p:sp>
      <p:sp>
        <p:nvSpPr>
          <p:cNvPr id="60" name="ZoneTexte 59"/>
          <p:cNvSpPr txBox="1"/>
          <p:nvPr/>
        </p:nvSpPr>
        <p:spPr>
          <a:xfrm>
            <a:off x="1907704" y="6021288"/>
            <a:ext cx="2520280" cy="276999"/>
          </a:xfrm>
          <a:prstGeom prst="rect">
            <a:avLst/>
          </a:prstGeom>
          <a:noFill/>
        </p:spPr>
        <p:txBody>
          <a:bodyPr wrap="square" rtlCol="0">
            <a:spAutoFit/>
          </a:bodyPr>
          <a:lstStyle/>
          <a:p>
            <a:r>
              <a:rPr lang="fr-FR" sz="1200" dirty="0" smtClean="0"/>
              <a:t>Communication en magasin : Ikea</a:t>
            </a:r>
          </a:p>
        </p:txBody>
      </p:sp>
      <p:sp>
        <p:nvSpPr>
          <p:cNvPr id="61" name="ZoneTexte 60"/>
          <p:cNvSpPr txBox="1"/>
          <p:nvPr/>
        </p:nvSpPr>
        <p:spPr>
          <a:xfrm>
            <a:off x="5580112" y="5589240"/>
            <a:ext cx="1224136" cy="461665"/>
          </a:xfrm>
          <a:prstGeom prst="rect">
            <a:avLst/>
          </a:prstGeom>
          <a:noFill/>
        </p:spPr>
        <p:txBody>
          <a:bodyPr wrap="square" rtlCol="0">
            <a:spAutoFit/>
          </a:bodyPr>
          <a:lstStyle/>
          <a:p>
            <a:r>
              <a:rPr lang="fr-FR" sz="1200" dirty="0" smtClean="0"/>
              <a:t>Communication grand public</a:t>
            </a:r>
          </a:p>
        </p:txBody>
      </p:sp>
      <p:sp>
        <p:nvSpPr>
          <p:cNvPr id="62" name="ZoneTexte 61"/>
          <p:cNvSpPr txBox="1"/>
          <p:nvPr/>
        </p:nvSpPr>
        <p:spPr>
          <a:xfrm>
            <a:off x="5292080" y="6536377"/>
            <a:ext cx="2664296" cy="276999"/>
          </a:xfrm>
          <a:prstGeom prst="rect">
            <a:avLst/>
          </a:prstGeom>
          <a:noFill/>
        </p:spPr>
        <p:txBody>
          <a:bodyPr wrap="square" rtlCol="0">
            <a:spAutoFit/>
          </a:bodyPr>
          <a:lstStyle/>
          <a:p>
            <a:r>
              <a:rPr lang="fr-FR" sz="1200" dirty="0" smtClean="0"/>
              <a:t>Marketing relationnel : Ikea </a:t>
            </a:r>
            <a:r>
              <a:rPr lang="fr-FR" sz="1200" dirty="0" err="1" smtClean="0"/>
              <a:t>Family</a:t>
            </a:r>
            <a:endParaRPr lang="fr-FR" sz="1200" dirty="0" smtClean="0"/>
          </a:p>
        </p:txBody>
      </p:sp>
      <p:sp>
        <p:nvSpPr>
          <p:cNvPr id="63" name="ZoneTexte 62"/>
          <p:cNvSpPr txBox="1"/>
          <p:nvPr/>
        </p:nvSpPr>
        <p:spPr>
          <a:xfrm>
            <a:off x="5652120" y="6093296"/>
            <a:ext cx="1656184" cy="461665"/>
          </a:xfrm>
          <a:prstGeom prst="rect">
            <a:avLst/>
          </a:prstGeom>
          <a:noFill/>
        </p:spPr>
        <p:txBody>
          <a:bodyPr wrap="square" rtlCol="0">
            <a:spAutoFit/>
          </a:bodyPr>
          <a:lstStyle/>
          <a:p>
            <a:r>
              <a:rPr lang="fr-FR" sz="1200" dirty="0" smtClean="0"/>
              <a:t>Internet / Réseaux sociaux : Castorama</a:t>
            </a:r>
          </a:p>
        </p:txBody>
      </p:sp>
      <p:sp>
        <p:nvSpPr>
          <p:cNvPr id="64" name="ZoneTexte 63"/>
          <p:cNvSpPr txBox="1"/>
          <p:nvPr/>
        </p:nvSpPr>
        <p:spPr>
          <a:xfrm>
            <a:off x="3203848" y="6237312"/>
            <a:ext cx="1656184" cy="461665"/>
          </a:xfrm>
          <a:prstGeom prst="rect">
            <a:avLst/>
          </a:prstGeom>
          <a:noFill/>
        </p:spPr>
        <p:txBody>
          <a:bodyPr wrap="square" rtlCol="0">
            <a:spAutoFit/>
          </a:bodyPr>
          <a:lstStyle/>
          <a:p>
            <a:r>
              <a:rPr lang="fr-FR" sz="1200" dirty="0" smtClean="0"/>
              <a:t>Blogs spécialisés : Cotémaison.fr </a:t>
            </a:r>
          </a:p>
        </p:txBody>
      </p:sp>
      <p:sp>
        <p:nvSpPr>
          <p:cNvPr id="66" name="ZoneTexte 65"/>
          <p:cNvSpPr txBox="1"/>
          <p:nvPr/>
        </p:nvSpPr>
        <p:spPr>
          <a:xfrm>
            <a:off x="3059832" y="5661248"/>
            <a:ext cx="1656184" cy="461665"/>
          </a:xfrm>
          <a:prstGeom prst="rect">
            <a:avLst/>
          </a:prstGeom>
          <a:noFill/>
        </p:spPr>
        <p:txBody>
          <a:bodyPr wrap="square" rtlCol="0">
            <a:spAutoFit/>
          </a:bodyPr>
          <a:lstStyle/>
          <a:p>
            <a:r>
              <a:rPr lang="fr-FR" sz="1200" dirty="0" smtClean="0"/>
              <a:t>Emissions télévisées : D&amp;Co</a:t>
            </a:r>
          </a:p>
        </p:txBody>
      </p:sp>
      <p:sp>
        <p:nvSpPr>
          <p:cNvPr id="68" name="ZoneTexte 67"/>
          <p:cNvSpPr txBox="1"/>
          <p:nvPr/>
        </p:nvSpPr>
        <p:spPr>
          <a:xfrm>
            <a:off x="323528" y="6021288"/>
            <a:ext cx="1656184" cy="461665"/>
          </a:xfrm>
          <a:prstGeom prst="rect">
            <a:avLst/>
          </a:prstGeom>
          <a:noFill/>
        </p:spPr>
        <p:txBody>
          <a:bodyPr wrap="square" rtlCol="0">
            <a:spAutoFit/>
          </a:bodyPr>
          <a:lstStyle/>
          <a:p>
            <a:r>
              <a:rPr lang="fr-FR" sz="1200" dirty="0" smtClean="0"/>
              <a:t>Confiance : Leroy Merlin</a:t>
            </a:r>
          </a:p>
        </p:txBody>
      </p:sp>
      <p:sp>
        <p:nvSpPr>
          <p:cNvPr id="70" name="ZoneTexte 69"/>
          <p:cNvSpPr txBox="1"/>
          <p:nvPr/>
        </p:nvSpPr>
        <p:spPr>
          <a:xfrm>
            <a:off x="755576" y="5733256"/>
            <a:ext cx="1656184" cy="276999"/>
          </a:xfrm>
          <a:prstGeom prst="rect">
            <a:avLst/>
          </a:prstGeom>
          <a:noFill/>
        </p:spPr>
        <p:txBody>
          <a:bodyPr wrap="square" rtlCol="0">
            <a:spAutoFit/>
          </a:bodyPr>
          <a:lstStyle/>
          <a:p>
            <a:r>
              <a:rPr lang="fr-FR" sz="1200" dirty="0" smtClean="0"/>
              <a:t>Humour : Ikea</a:t>
            </a:r>
          </a:p>
        </p:txBody>
      </p:sp>
      <p:cxnSp>
        <p:nvCxnSpPr>
          <p:cNvPr id="72" name="Connecteur droit avec flèche 71"/>
          <p:cNvCxnSpPr/>
          <p:nvPr/>
        </p:nvCxnSpPr>
        <p:spPr>
          <a:xfrm flipH="1" flipV="1">
            <a:off x="683568" y="548680"/>
            <a:ext cx="144016" cy="144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5004048" y="56612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4283968" y="5661248"/>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8244408" y="5229200"/>
            <a:ext cx="7200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7236296" y="4149080"/>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7236296" y="4005064"/>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8388424" y="371703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8388424" y="1772816"/>
            <a:ext cx="14401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endCxn id="41" idx="1"/>
          </p:cNvCxnSpPr>
          <p:nvPr/>
        </p:nvCxnSpPr>
        <p:spPr>
          <a:xfrm flipV="1">
            <a:off x="7812360" y="1067545"/>
            <a:ext cx="216024" cy="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7668344" y="836712"/>
            <a:ext cx="216024"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39" idx="1"/>
          </p:cNvCxnSpPr>
          <p:nvPr/>
        </p:nvCxnSpPr>
        <p:spPr>
          <a:xfrm flipV="1">
            <a:off x="7380312" y="419473"/>
            <a:ext cx="432048" cy="489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V="1">
            <a:off x="7236296" y="260648"/>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flipV="1">
            <a:off x="7092280" y="620688"/>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endCxn id="43" idx="2"/>
          </p:cNvCxnSpPr>
          <p:nvPr/>
        </p:nvCxnSpPr>
        <p:spPr>
          <a:xfrm flipH="1" flipV="1">
            <a:off x="6552220" y="897687"/>
            <a:ext cx="108012" cy="83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1619672" y="5661248"/>
            <a:ext cx="136815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a:off x="1979712" y="5589240"/>
            <a:ext cx="93610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3491880" y="40466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3635896" y="476672"/>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3816665" y="759188"/>
            <a:ext cx="323287" cy="60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endCxn id="32" idx="1"/>
          </p:cNvCxnSpPr>
          <p:nvPr/>
        </p:nvCxnSpPr>
        <p:spPr>
          <a:xfrm>
            <a:off x="3995936" y="1124744"/>
            <a:ext cx="288032" cy="14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a:off x="3923928" y="1340768"/>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1763688" y="76470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V="1">
            <a:off x="1187624" y="404664"/>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flipV="1">
            <a:off x="1115616" y="26064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flipH="1">
            <a:off x="4499992" y="5589240"/>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a:xfrm flipH="1">
            <a:off x="4499992" y="5661248"/>
            <a:ext cx="684076"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5364088" y="5661248"/>
            <a:ext cx="14401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a:off x="5436096" y="5661248"/>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5796136" y="5517232"/>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771800" y="6581001"/>
            <a:ext cx="2520280" cy="276999"/>
          </a:xfrm>
          <a:prstGeom prst="rect">
            <a:avLst/>
          </a:prstGeom>
          <a:noFill/>
        </p:spPr>
        <p:txBody>
          <a:bodyPr wrap="square" rtlCol="0">
            <a:spAutoFit/>
          </a:bodyPr>
          <a:lstStyle/>
          <a:p>
            <a:r>
              <a:rPr lang="fr-FR" sz="1200" dirty="0" smtClean="0"/>
              <a:t>Presse spécialisée : Art &amp; D&amp;</a:t>
            </a:r>
            <a:r>
              <a:rPr lang="fr-FR" sz="1200" dirty="0" err="1" smtClean="0"/>
              <a:t>coration</a:t>
            </a:r>
            <a:endParaRPr lang="fr-FR" sz="1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52736"/>
            <a:ext cx="8964488" cy="5069160"/>
          </a:xfrm>
        </p:spPr>
        <p:txBody>
          <a:bodyPr>
            <a:noAutofit/>
          </a:bodyPr>
          <a:lstStyle/>
          <a:p>
            <a:pPr algn="just">
              <a:buNone/>
            </a:pPr>
            <a:endParaRPr lang="fr-FR" sz="2200" u="sng" dirty="0" smtClean="0">
              <a:solidFill>
                <a:srgbClr val="A23851"/>
              </a:solidFill>
            </a:endParaRPr>
          </a:p>
          <a:p>
            <a:pPr algn="just">
              <a:buNone/>
            </a:pPr>
            <a:r>
              <a:rPr lang="fr-FR" sz="2200" b="1" dirty="0" smtClean="0">
                <a:solidFill>
                  <a:srgbClr val="A23851"/>
                </a:solidFill>
                <a:latin typeface="Cambria" pitchFamily="18" charset="0"/>
              </a:rPr>
              <a:t>Les choix stratégiques</a:t>
            </a:r>
          </a:p>
          <a:p>
            <a:pPr algn="just">
              <a:buNone/>
            </a:pPr>
            <a:r>
              <a:rPr lang="fr-FR" sz="2200" dirty="0" smtClean="0"/>
              <a:t>	Face à la cible des modernes-</a:t>
            </a:r>
            <a:r>
              <a:rPr lang="fr-FR" sz="2200" dirty="0" err="1" smtClean="0"/>
              <a:t>achievers</a:t>
            </a:r>
            <a:r>
              <a:rPr lang="fr-FR" sz="2200" dirty="0" smtClean="0"/>
              <a:t>, les entreprises adoptent différentes stratégies, tandis que certaines se développent sur le web, d’autres jouent sur la proximité.</a:t>
            </a:r>
          </a:p>
          <a:p>
            <a:pPr algn="just">
              <a:buNone/>
            </a:pPr>
            <a:endParaRPr lang="fr-FR" sz="1200" dirty="0" smtClean="0"/>
          </a:p>
          <a:p>
            <a:pPr algn="just">
              <a:buNone/>
            </a:pPr>
            <a:r>
              <a:rPr lang="fr-FR" sz="2200" b="1" dirty="0" smtClean="0">
                <a:solidFill>
                  <a:srgbClr val="A23851"/>
                </a:solidFill>
                <a:latin typeface="Cambria" pitchFamily="18" charset="0"/>
              </a:rPr>
              <a:t>Les nouvelles tendances</a:t>
            </a:r>
          </a:p>
          <a:p>
            <a:pPr algn="just">
              <a:buNone/>
            </a:pPr>
            <a:endParaRPr lang="fr-FR" sz="800" u="sng" dirty="0" smtClean="0">
              <a:solidFill>
                <a:srgbClr val="A23851"/>
              </a:solidFill>
            </a:endParaRPr>
          </a:p>
          <a:p>
            <a:pPr algn="just">
              <a:buNone/>
            </a:pPr>
            <a:r>
              <a:rPr lang="fr-FR" sz="2200" dirty="0" smtClean="0">
                <a:solidFill>
                  <a:srgbClr val="A23851"/>
                </a:solidFill>
              </a:rPr>
              <a:t>	</a:t>
            </a:r>
            <a:r>
              <a:rPr lang="fr-FR" sz="2200" u="sng" dirty="0" smtClean="0">
                <a:solidFill>
                  <a:srgbClr val="A23851"/>
                </a:solidFill>
              </a:rPr>
              <a:t>E-commerce :</a:t>
            </a:r>
            <a:r>
              <a:rPr lang="fr-FR" sz="2200" dirty="0" smtClean="0">
                <a:solidFill>
                  <a:srgbClr val="A23851"/>
                </a:solidFill>
              </a:rPr>
              <a:t> </a:t>
            </a:r>
            <a:r>
              <a:rPr lang="fr-FR" sz="2200" dirty="0" smtClean="0"/>
              <a:t>la vente en ligne devient un élément incontournable pour les enseignes, surtout face à la concurrence de la décoration et du meuble, uniquement présents sur le web.</a:t>
            </a:r>
          </a:p>
          <a:p>
            <a:pPr algn="just">
              <a:buNone/>
            </a:pPr>
            <a:r>
              <a:rPr lang="fr-FR" sz="2200" dirty="0" smtClean="0"/>
              <a:t> </a:t>
            </a:r>
            <a:br>
              <a:rPr lang="fr-FR" sz="2200" dirty="0" smtClean="0"/>
            </a:br>
            <a:r>
              <a:rPr lang="fr-FR" sz="2200" dirty="0" smtClean="0"/>
              <a:t>Selon des données </a:t>
            </a:r>
            <a:r>
              <a:rPr lang="fr-FR" sz="2200" dirty="0" err="1" smtClean="0"/>
              <a:t>Xerfi</a:t>
            </a:r>
            <a:r>
              <a:rPr lang="fr-FR" sz="2200" dirty="0" smtClean="0"/>
              <a:t>, moins de la moitié des enseignes d’équipement du foyer orientées décoration ont un site internet marchand. Certaines entreprises proposent également une application </a:t>
            </a:r>
            <a:r>
              <a:rPr lang="fr-FR" sz="2200" dirty="0" err="1" smtClean="0"/>
              <a:t>smartphone</a:t>
            </a:r>
            <a:r>
              <a:rPr lang="fr-FR" sz="2200" dirty="0" smtClean="0"/>
              <a:t>. Cela permet de toucher efficacement cette cible.</a:t>
            </a:r>
          </a:p>
          <a:p>
            <a:pPr algn="just">
              <a:buNone/>
            </a:pPr>
            <a:endParaRPr lang="fr-FR" sz="800" b="1" dirty="0" smtClean="0">
              <a:solidFill>
                <a:srgbClr val="A23851"/>
              </a:solidFill>
            </a:endParaRPr>
          </a:p>
          <a:p>
            <a:pPr algn="just"/>
            <a:endParaRPr lang="fr-FR" sz="2000" dirty="0" smtClean="0"/>
          </a:p>
        </p:txBody>
      </p:sp>
      <p:grpSp>
        <p:nvGrpSpPr>
          <p:cNvPr id="6" name="Groupe 5"/>
          <p:cNvGrpSpPr/>
          <p:nvPr/>
        </p:nvGrpSpPr>
        <p:grpSpPr>
          <a:xfrm>
            <a:off x="18678" y="-27384"/>
            <a:ext cx="9125322" cy="1296144"/>
            <a:chOff x="18678" y="-27384"/>
            <a:chExt cx="9125322" cy="1296144"/>
          </a:xfrm>
        </p:grpSpPr>
        <p:pic>
          <p:nvPicPr>
            <p:cNvPr id="10"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buNone/>
            </a:pPr>
            <a:r>
              <a:rPr lang="fr-FR" sz="2400" dirty="0" smtClean="0"/>
              <a:t>	</a:t>
            </a:r>
            <a:r>
              <a:rPr lang="fr-FR" sz="2200" dirty="0" smtClean="0"/>
              <a:t>Le canal e-commerce est utilisé par les différentes enseignes de décoration et d’ameublement car la population jeune y est présente. </a:t>
            </a:r>
          </a:p>
          <a:p>
            <a:pPr algn="just">
              <a:buNone/>
            </a:pPr>
            <a:endParaRPr lang="fr-FR" sz="2200" dirty="0" smtClean="0"/>
          </a:p>
          <a:p>
            <a:pPr algn="just">
              <a:buNone/>
            </a:pPr>
            <a:r>
              <a:rPr lang="fr-FR" sz="2200" b="1" dirty="0" smtClean="0">
                <a:solidFill>
                  <a:srgbClr val="A23851"/>
                </a:solidFill>
              </a:rPr>
              <a:t>En effet :</a:t>
            </a:r>
          </a:p>
          <a:p>
            <a:pPr algn="just">
              <a:buFontTx/>
              <a:buChar char="-"/>
            </a:pPr>
            <a:r>
              <a:rPr lang="fr-FR" sz="2200" dirty="0" smtClean="0"/>
              <a:t>81% des internautes ont consulté Internet avant de réaliser leur achat dans les boutiques ou sur Internet</a:t>
            </a:r>
          </a:p>
          <a:p>
            <a:pPr algn="just">
              <a:buFontTx/>
              <a:buChar char="-"/>
            </a:pPr>
            <a:r>
              <a:rPr lang="fr-FR" sz="2200" dirty="0" smtClean="0"/>
              <a:t>70% des internautes donnent leurs avis sur Internet</a:t>
            </a:r>
          </a:p>
          <a:p>
            <a:pPr algn="just">
              <a:buFontTx/>
              <a:buChar char="-"/>
            </a:pPr>
            <a:r>
              <a:rPr lang="fr-FR" sz="2200" dirty="0" smtClean="0"/>
              <a:t>77% des français utilisent un comparateur de prix pour le meuble</a:t>
            </a:r>
          </a:p>
          <a:p>
            <a:pPr algn="just">
              <a:buFontTx/>
              <a:buChar char="-"/>
            </a:pPr>
            <a:r>
              <a:rPr lang="fr-FR" sz="2200" dirty="0" smtClean="0"/>
              <a:t>78% des internautes français sont membres d’au moins un réseau social</a:t>
            </a:r>
            <a:endParaRPr lang="fr-FR" sz="2200" dirty="0"/>
          </a:p>
        </p:txBody>
      </p:sp>
      <p:grpSp>
        <p:nvGrpSpPr>
          <p:cNvPr id="4"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8352928" cy="4824536"/>
          </a:xfrm>
        </p:spPr>
        <p:txBody>
          <a:bodyPr>
            <a:normAutofit lnSpcReduction="10000"/>
          </a:bodyPr>
          <a:lstStyle/>
          <a:p>
            <a:pPr algn="just"/>
            <a:r>
              <a:rPr lang="fr-FR" sz="2200" b="1" dirty="0" smtClean="0">
                <a:solidFill>
                  <a:srgbClr val="A23851"/>
                </a:solidFill>
              </a:rPr>
              <a:t>Par le biais de leur site Internet et de leur application iPhone, les entreprises d’ameublement :</a:t>
            </a:r>
          </a:p>
          <a:p>
            <a:pPr algn="just"/>
            <a:endParaRPr lang="fr-FR" sz="2200" dirty="0" smtClean="0">
              <a:solidFill>
                <a:schemeClr val="tx1"/>
              </a:solidFill>
            </a:endParaRPr>
          </a:p>
          <a:p>
            <a:pPr algn="just">
              <a:buFontTx/>
              <a:buChar char="-"/>
            </a:pPr>
            <a:r>
              <a:rPr lang="fr-FR" sz="2200" dirty="0" smtClean="0">
                <a:solidFill>
                  <a:schemeClr val="tx1"/>
                </a:solidFill>
              </a:rPr>
              <a:t> Proposent un large choix de produits</a:t>
            </a:r>
          </a:p>
          <a:p>
            <a:pPr algn="just">
              <a:buFontTx/>
              <a:buChar char="-"/>
            </a:pPr>
            <a:r>
              <a:rPr lang="fr-FR" sz="2200" dirty="0" smtClean="0">
                <a:solidFill>
                  <a:schemeClr val="tx1"/>
                </a:solidFill>
              </a:rPr>
              <a:t> Divertissent cette cible avec une ergonomie attractive et une possibilité de créer des évènements et des jeux Facebook</a:t>
            </a:r>
          </a:p>
          <a:p>
            <a:pPr algn="just">
              <a:buFontTx/>
              <a:buChar char="-"/>
            </a:pPr>
            <a:r>
              <a:rPr lang="fr-FR" sz="2200" dirty="0" smtClean="0">
                <a:solidFill>
                  <a:schemeClr val="tx1"/>
                </a:solidFill>
              </a:rPr>
              <a:t> Créent de la mobilité et attirent une population jeune qui passe beaucoup de temps sur Internet</a:t>
            </a:r>
          </a:p>
          <a:p>
            <a:pPr algn="just">
              <a:buFontTx/>
              <a:buChar char="-"/>
            </a:pPr>
            <a:r>
              <a:rPr lang="fr-FR" sz="2200" dirty="0" smtClean="0">
                <a:solidFill>
                  <a:schemeClr val="tx1"/>
                </a:solidFill>
              </a:rPr>
              <a:t> Donnent la possibilité aux internautes par le biais de forum de communiquer sur les produits déjà vendus : c’est un moyen de les rassurer </a:t>
            </a:r>
          </a:p>
          <a:p>
            <a:pPr algn="just">
              <a:buFontTx/>
              <a:buChar char="-"/>
            </a:pPr>
            <a:r>
              <a:rPr lang="fr-FR" sz="2200" dirty="0" smtClean="0">
                <a:solidFill>
                  <a:schemeClr val="tx1"/>
                </a:solidFill>
              </a:rPr>
              <a:t> Donnent des informations fréquentes sur d’éventuelles nouveautés et sur les marques en question</a:t>
            </a:r>
          </a:p>
          <a:p>
            <a:pPr algn="l">
              <a:buFontTx/>
              <a:buChar char="-"/>
            </a:pPr>
            <a:endParaRPr lang="fr-FR" sz="2400" dirty="0">
              <a:solidFill>
                <a:schemeClr val="tx1"/>
              </a:solidFill>
            </a:endParaRPr>
          </a:p>
        </p:txBody>
      </p:sp>
      <p:grpSp>
        <p:nvGrpSpPr>
          <p:cNvPr id="7" name="Groupe 6"/>
          <p:cNvGrpSpPr/>
          <p:nvPr/>
        </p:nvGrpSpPr>
        <p:grpSpPr>
          <a:xfrm>
            <a:off x="18678" y="-27384"/>
            <a:ext cx="9125322" cy="1296144"/>
            <a:chOff x="18678" y="-27384"/>
            <a:chExt cx="9125322" cy="1296144"/>
          </a:xfrm>
        </p:grpSpPr>
        <p:pic>
          <p:nvPicPr>
            <p:cNvPr id="8"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9" name="Rectangle 8"/>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1268760"/>
            <a:ext cx="6300192" cy="5566837"/>
          </a:xfrm>
          <a:prstGeom prst="rect">
            <a:avLst/>
          </a:prstGeom>
          <a:noFill/>
          <a:ln w="9525">
            <a:noFill/>
            <a:miter lim="800000"/>
            <a:headEnd/>
            <a:tailEnd/>
          </a:ln>
        </p:spPr>
      </p:pic>
      <p:grpSp>
        <p:nvGrpSpPr>
          <p:cNvPr id="6"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9" name="ZoneTexte 8"/>
          <p:cNvSpPr txBox="1"/>
          <p:nvPr/>
        </p:nvSpPr>
        <p:spPr>
          <a:xfrm>
            <a:off x="6228184" y="2457470"/>
            <a:ext cx="2592288" cy="2123658"/>
          </a:xfrm>
          <a:prstGeom prst="rect">
            <a:avLst/>
          </a:prstGeom>
          <a:noFill/>
        </p:spPr>
        <p:txBody>
          <a:bodyPr wrap="square" rtlCol="0">
            <a:spAutoFit/>
          </a:bodyPr>
          <a:lstStyle/>
          <a:p>
            <a:r>
              <a:rPr lang="fr-FR" sz="2200" b="1" dirty="0" smtClean="0">
                <a:solidFill>
                  <a:srgbClr val="A23851"/>
                </a:solidFill>
              </a:rPr>
              <a:t>Ikea</a:t>
            </a:r>
            <a:r>
              <a:rPr lang="fr-FR" sz="2200" dirty="0" smtClean="0"/>
              <a:t> met en place sur son site Internet un catalogue interactif, une application en 3D, un conseiller virtuel</a:t>
            </a:r>
            <a:endParaRPr lang="fr-FR"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7" name="ZoneTexte 6"/>
          <p:cNvSpPr txBox="1"/>
          <p:nvPr/>
        </p:nvSpPr>
        <p:spPr>
          <a:xfrm>
            <a:off x="323528" y="1700808"/>
            <a:ext cx="8280920" cy="1446550"/>
          </a:xfrm>
          <a:prstGeom prst="rect">
            <a:avLst/>
          </a:prstGeom>
          <a:noFill/>
        </p:spPr>
        <p:txBody>
          <a:bodyPr wrap="square" rtlCol="0">
            <a:spAutoFit/>
          </a:bodyPr>
          <a:lstStyle/>
          <a:p>
            <a:pPr algn="just"/>
            <a:r>
              <a:rPr lang="fr-FR" sz="2200" dirty="0" smtClean="0"/>
              <a:t>Grâce à son application iPhone, </a:t>
            </a:r>
            <a:r>
              <a:rPr lang="fr-FR" sz="2200" b="1" dirty="0" smtClean="0">
                <a:solidFill>
                  <a:srgbClr val="A23851"/>
                </a:solidFill>
              </a:rPr>
              <a:t>Castorama</a:t>
            </a:r>
            <a:r>
              <a:rPr lang="fr-FR" sz="2200" dirty="0" smtClean="0"/>
              <a:t> donne la possibilité aux consommateurs de choisir facilement leur mobilier et objets décoratifs (calculateur de surface, lecteur de code barre, niveau à bulle pour les travaux etc…).</a:t>
            </a:r>
            <a:endParaRPr lang="fr-FR" sz="2200" dirty="0"/>
          </a:p>
        </p:txBody>
      </p:sp>
      <p:sp>
        <p:nvSpPr>
          <p:cNvPr id="65542" name="AutoShape 6" descr="data:image/jpeg;base64,/9j/4AAQSkZJRgABAQAAAQABAAD/2wBDAAkGBwgHBgkIBwgKCgkLDRYPDQwMDRsUFRAWIB0iIiAdHx8kKDQsJCYxJx8fLT0tMTU3Ojo6Iys/RD84QzQ5Ojf/2wBDAQoKCg0MDRoPDxo3JR8lNzc3Nzc3Nzc3Nzc3Nzc3Nzc3Nzc3Nzc3Nzc3Nzc3Nzc3Nzc3Nzc3Nzc3Nzc3Nzc3Nzf/wAARCACnAHQDASIAAhEBAxEB/8QAHAAAAQUBAQEAAAAAAAAAAAAABAACAwUGAQcI/8QAQRAAAgEDAgMFBAcFBgcBAAAAAQIDAAQRBSEGEjETIkFRcTJhkaEUI0KBscHRBxVDUnIWU2KSouEzRFSCg9Lws//EABoBAAIDAQEAAAAAAAAAAAAAAAECAAMEBQb/xAAoEQACAwABBQABAgcAAAAAAAAAAQIDESEEEhMxQQUUIjJCUXGR4fD/2gAMAwEAAhEDEQA/AM9pdvHPMO1crEu5wcE+ladeGUCI6rKyOoIYSptkAgHI64IrIQHKlSO6evh86LijUj27gZ8BO1dPH8OTqXs0TaMkETSyR3Cxp1ZnTA3x+NCIiFm7M5TOxPU0EtnHIMO9yQfA3DHNWNrCkUaogwq7DJyamf1A5L4TxJRcaCoowK0Gg6M18wnnylqpxnxcjwH5mq5tRWsetOTxFXyjFRPHWh1DRd2fTwSM7wse8P6T4+nX1qibG4PUHcHbFLFqXoecZR9gUkfuoWRUDDtSQp2OOvjVk4oWbTzqKm3VWYnBwjcp6gdfvq1Iq3keujCaKOSJZJFkUMAsqZAPTOQPI/A+VRfuFWAPY3BDAEESpvnp+I/DrQo4elBPZi9BK+E2MjPT37+FCz6XNEmXN4q5A705xnwqc/Bn2r2i0HDCyBiYbgBfEyp8Onr8DQ91w3bWyc9xFcomcZMqen5VXJptzII0hlnbtFLIv0knODjp55P/ANg0Lc2d6ElLCeRI8lm7bmHQNn4EH76nJP2lVdIsdzKiElVchSeuM0qZIcuTSphA2DwqxgFV1v4VZQUyK2HQjYUZEOlCRDYVqeGtBa/IubsFbRT6GU+Q93maWclFax4Qc3iJeHdEa+YXFyClqp++Q+Q93ma2MjxwQ5PLHFGuPIKBSd4raDLFIoI19FQCsXrmsPqMnZxZS2U91ehY+Z/Twrn2WObOpVWoI0dtcw3UXawOHU+XUeo8Ki1HT7fUAWm+rm8JkG//AHD7X41kLa5ltZRJDIUYeXj6+daXTNZivCI5uWKbHTPdb0pE2nqHcVJYzPalZ3OnSctyndY9yRTlX9D5+7rQRcg5DEH3HFeguqSRPDNGskTjDxuMhvUVltX4YlQNPpBaVeptWPfH9J+16dfWtVd6fEjFZ07XMSjkuJjn6+X/ADmg5pJTjMshAORlicHzrhnPMVYYYHBBG+aY8gYVqWGN6Dy3FwsfIJ5QuMYDkDHl6bmq25mmJbmlkPN7WXPe880fPjBqtuKOIGsAbrSrj+1SoB0sLerO3FVdv4VZ29FAZsOFOHW1Erd3alLJTsPGU+Q93ma3rvFbQZcpFDEvoFA8KA0afl0uzR/ZECAEeHdFUnFc960yxyIUtM/VspyJD5k+fuPSudbNylydamuMI8Amuaw+oydmmUtlPdT+Y+Z/SqqlmuYqotEetKu+FLpUIW2ma3Lb8sdzzSxdM/aX9fvrSQTxXEQkhcOh8RWExU1pdz2cnaW7lT4jqG9RUIaXXNBs9aQvN9TdY7tyg393MPtD5++vOta0zUNEnEd5D3GP1cybpIPcfyO9ej6Zq8N7yxuBHOfsk7N6fpVhefRY7GQagiSQOMGJxkP935+FWLqVTFym+EUW0xn/AHPFGuNt9qGmfNXHFdnBbTB7WPs4pBlU5ubHuzWeDE1vrsVkFOPp8nNlHCN92pUmO9KnE0Ntz0qygNVVuelWUDURdPQuHuI7aWGG0usQSIoRWJ7r4GOvga0hCvG0bqrxuO8jDINeTRNtWg0biC4seWKYma36cpPeX0P5fhWS3p/sToU9V/LIu9S4fO82mhnHUwMcsP6T9r8fWqA5BIOQRsc1trK9t76LtbaQMviOhHqPCmajp1vqAzKOzn8JlG5/qH2vxrG1ns2pp8oxma4aL1DTbjT5As6jlb2JF3VvQ/l1oQ1Ana6Bk4ArgBztuatbK0SKP6Rc4CjoPE0s5xri5TeJAbw5Y2SRx/SLnZeuPOuXt5LeSAuSVGygnpTbq5a4ffZBsqiqnVtSSwj5UOZz0/w151u/8tf4quIL/tZVOxVrWVHF8qtJFGCMquCKznLgUTPI9xKXckknxqFxgV7empVVxrXpLDkznrBWPepUm60qsEJ4D0qwhaq6E0ZEcU+CNllE9FRvt1qvieiI3ANK0PGRaWd3LayiW3kZHHiPH1861+k8Qw3XLFdcsM3QNnut+lYRXqZXzVFlSn7NNVzh6PUCFaNo5EV439pHGQf/AL41Qalw+RmXTsuOpgY5Zf6T9r8fWqjSeIJrIiKYmaDpgnvL6H8q2FleQXkYltpAy53x1HqPCsU65QfJ0a7ozXBnLG0SKP6RddB0HnUd1cvcPnoo2VRVjxOxbUVUnbslPqd/nWe1C9WxjKjeY/6P9683fDqPyPVPp4cRj/gFlirWsbqd+ljEQrAzEbY+z/vWRmaS4kLyNkmiJXaeQyOck+dMIAr13R9HX0tSrrX+zlW2uT1g7KAKHl6UVLQctbCj2Ct1pV09aVKPg2O6hHV/lRMd7AP4gqw4IuIoIZ1fslaSVRzyAYAx1J8q2DyWQduTU7ErnukjqN8E+W3UeBNJ5GXeCLMOl9bj+J8jUqX9v/efI1sp5rWGDnGoWUjBclEIJz5DH3fOsJr0qTapK6BQGC9Nt8VO9sDpig9dRt/7z5Gpk1K3/vPkaDtNHS5hglW8giEkLOxkde6wcry4zn2QGJPhnGelG/2YLQSTQanayIhK5GwLDbGc4BJ6e7c42pXYvo6pHjU7cfxD/lNEWevpZzrNbXLI48lJB9xHiKF/s0nOg/fGnkE95hJso72/XcbAep+8xadokF7bNKdUt4SZCiCTA2GckjOc7A46b9fClc00Mq2maPUuMbW7Kz+zN2YQ4BwMZ3HxrNTanDM5d5CST/KajtdGS5tROdStYvq3cqx/lOMdc58enQg79KdBoUdxbxvHqlqJXRWMTkKRlQ2M56jOPUHy3SqNdW9izeSThKb1sYb63H8T/Saie/t+nafI0HqVslndtBHcpcBAuZIx3SSAdvPr1q/4ZvYbewVJeVcyks3KCcfnV6m/hV4l9KZ723x/xPkaFku4P5x8DXpLmxUMBqlgzdBgjcjY/d5VBfXNrbDmjvbS4BOAIwM433PwoeRsbwJcnmxuYs+38jSqLVirapdsgAUysQAMClU7mTxRI7e5MS8vLzDOepH4UQt4Dj6v/U361WqalU0EWPUWAugfsf6m/WmvJzsDjGPWhgaepphW9CCpGDyuQwyCFztTfpCK3YkuG9rkI+eK3nCGiLqGixzlcksR08q7ecC3ct+7wG2Fu7rKDICzBljKcvLjBUkgnfzGKxzukpNGyHTxcUzBxyxyrzR8zqPELn866sisCVWQgdTyeVeiaTwdPbrcyXqwhppQ4SNi4QBQPaIB8OmNhtS0ThtJrac8nS6mXp5ORQ88hv08Dzc3UBDEOeVTgkDofjTwQyghZGBHXkyD862L8A6i8vbuLQOhQCGOWRFcBXUkMFyntA8oyNjvvV9Y8JGCyt4pyJZY41V3C4DEDc0PPIn6eB5e/KhwxIOAfZ89/Okt1Gi4IJx6j8DU3EEX0fV7mEdI25fhVWxrWnq0yNY2g438Y6Kfi3/tTG1BP5T8T/7UAxqM0NYyRPLKkkjOSd/8P+9KhqVKNg5TUitQ6tUitTJgaCVNPBqANTwas0rw92/ZTAJeEomIz9a9FahxHDp+sS29zbRx6dBOltPdtNgpI0JlB5eX2AoAJznJ6VW/sr1VbXhKGMws/wBa5yGxV3Omjz6p+8ptML3O2eaY8jHlKBinslgpKgkZwcVzpp9zOhBpRRJwvqkPENpdXCW4h7G5eHkMgdsAAgtjoSG6b4wd67wvbKbK7JH/AD9z/wDq1P06407TBcLYaaLcXEpmkCMACxAGcY26dOlD8P6otvaXKNblua8uH9rbDSMcdPfS4w9y0rZ+JL6GLUy+k2sc2npHLJFJeN7D82FGIzzPlVHdypLYDZGK1drbyyW0L3UCQ3DIpkiV+cI2N1B8cHbNZ+3sNBt4mii0uTkLREBrl25RE3PGq5JwituFG3uq7Oup/wBM/wDnH6VMYe5Hz7xmOTijUl8p2HzqhY1c8YzCXijU3Axm4bbPvqjZq3x/hRha/cxMajY0mNMJoNhw7mlTAaVAbDgNSK1DhqeGoJhaCQ1PDbUKGp4em7hXE9h/ZzcKnDESlST2j/jUeqzao2tTta/TwS69iYwzRC37Bg+2QpbtMdTzZ5cbVP8Asz0m8vOFYpYDHyGV/az51bXLQ2momwub63jnUZYujhE7hfBf2QeRS2Cc4Gayya0vimBcLTzxWk8Vylw8aSL2U04lR5RyLklZGYrhsjyNWGmXaCGTuMT28m2R/Mal02zm1SF5bN1KowVhLDJEwyAw2YA4IIIPjUehaNf3FtOymIBbuaPfPVZCKCawna9MfLLqhmdYF1cWbPEZHnE5ZW5JeYMqkMSWMe8ZCez9+v0m7lOk2f02OUXPYJ2wkILc/KM5x45oIajZlC63iscgKiW0xeUMGIZF5cupCOeYAjCmru20a7ureK5tpreWCZA8ciZIZSMgj7jQTSGak16PDOKnB4j1IjYGdsfGqgtVlxfG1vxNqUUhHMs7Zx0qmLVpUuCnt5HlqYWphauFqGjYSc1KowaVDSdos0gaZmu5pdDhJmu81RZruc0e4mH0R+x2cJwVbgn+I5+dF65wqmsXt2Zr/s7G8kE8sSxfWCUQNCCr5wFwQcY6r1waxH7P9bWx4at4SwByTg0Vc8bXg1Jobc24gEqwAsGLc7Rlg+xxyg4BHU771nl7Lo+je8K6V+4ba6je4hczyK/JBD2USYRV7qknBbl5mOdyafwxcgWV2ObGb+53/wDK1YjR+Lbm4tpJL2W3bMjCJoUKhlG2SCT1ION+mKWi8RJDbXAaQDN1M3xcmh8D9LubhO7nmlu5tXha9doiJlt3j5uRZE525JAQ5WTB5Sq4GOXBrU6NDBpOk2WmwSForSFIVZurBQBk15Qn7Q7m6mkitBax80wWF5QzYTs2YlwCNyVxgHbO+cVd2HF4urC2uHxG0sSuyZ9kkA4qBPJ+PX5uL9VPgbg1n81a8XTdvxFeyjo8mfiKp87VdvBTg4muZpuaWamhweDtSpoNKoDB1cpUqJBUqVKgQNh1S6hhSKMqFQYGxz19a4dTnMvalYzIBgNg5A+NKlQaQdY5NXukUInIqgYAAIA+dJNWukGFKjJJOx6n76VKpiJrGyanPJzdosbcxBbIJyR08aeNYuwMBlA9wP60qVDEHWB3M73EzSuAGbwHQVFSpUQHKVKlQCdpUqVMA//Z"/>
          <p:cNvSpPr>
            <a:spLocks noChangeAspect="1" noChangeArrowheads="1"/>
          </p:cNvSpPr>
          <p:nvPr/>
        </p:nvSpPr>
        <p:spPr bwMode="auto">
          <a:xfrm>
            <a:off x="63500" y="-676275"/>
            <a:ext cx="962025" cy="1381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5544" name="Picture 8" descr="http://www.businessmobile.fr/i/edit/dl/iphone/castorama.jpg"/>
          <p:cNvPicPr>
            <a:picLocks noChangeAspect="1" noChangeArrowheads="1"/>
          </p:cNvPicPr>
          <p:nvPr/>
        </p:nvPicPr>
        <p:blipFill>
          <a:blip r:embed="rId3" cstate="print"/>
          <a:srcRect/>
          <a:stretch>
            <a:fillRect/>
          </a:stretch>
        </p:blipFill>
        <p:spPr bwMode="auto">
          <a:xfrm>
            <a:off x="5580112" y="3356992"/>
            <a:ext cx="2055030" cy="2953299"/>
          </a:xfrm>
          <a:prstGeom prst="rect">
            <a:avLst/>
          </a:prstGeom>
          <a:ln>
            <a:noFill/>
          </a:ln>
          <a:effectLst>
            <a:outerShdw blurRad="292100" dist="139700" dir="2700000" algn="tl" rotWithShape="0">
              <a:srgbClr val="333333">
                <a:alpha val="65000"/>
              </a:srgbClr>
            </a:outerShdw>
          </a:effectLst>
        </p:spPr>
      </p:pic>
      <p:pic>
        <p:nvPicPr>
          <p:cNvPr id="65546" name="Picture 10" descr="http://www.julienlescuyer.com/medias/image/iphone%20ipad/iphone_casto.JPG"/>
          <p:cNvPicPr>
            <a:picLocks noChangeAspect="1" noChangeArrowheads="1"/>
          </p:cNvPicPr>
          <p:nvPr/>
        </p:nvPicPr>
        <p:blipFill>
          <a:blip r:embed="rId4" cstate="print"/>
          <a:srcRect/>
          <a:stretch>
            <a:fillRect/>
          </a:stretch>
        </p:blipFill>
        <p:spPr bwMode="auto">
          <a:xfrm>
            <a:off x="1121748" y="3212976"/>
            <a:ext cx="3882300" cy="3429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66562" name="Picture 2"/>
          <p:cNvPicPr>
            <a:picLocks noChangeAspect="1" noChangeArrowheads="1"/>
          </p:cNvPicPr>
          <p:nvPr/>
        </p:nvPicPr>
        <p:blipFill>
          <a:blip r:embed="rId3" cstate="print"/>
          <a:srcRect/>
          <a:stretch>
            <a:fillRect/>
          </a:stretch>
        </p:blipFill>
        <p:spPr bwMode="auto">
          <a:xfrm>
            <a:off x="1286191" y="2492896"/>
            <a:ext cx="6886209" cy="4258970"/>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251520" y="1412776"/>
            <a:ext cx="8892480" cy="1107996"/>
          </a:xfrm>
          <a:prstGeom prst="rect">
            <a:avLst/>
          </a:prstGeom>
          <a:noFill/>
        </p:spPr>
        <p:txBody>
          <a:bodyPr wrap="square" rtlCol="0">
            <a:spAutoFit/>
          </a:bodyPr>
          <a:lstStyle/>
          <a:p>
            <a:r>
              <a:rPr lang="fr-FR" sz="2200" u="sng" dirty="0" smtClean="0">
                <a:solidFill>
                  <a:srgbClr val="A23851"/>
                </a:solidFill>
              </a:rPr>
              <a:t>Co Design :</a:t>
            </a:r>
          </a:p>
          <a:p>
            <a:pPr algn="just"/>
            <a:r>
              <a:rPr lang="fr-FR" sz="2200" dirty="0" smtClean="0"/>
              <a:t>L’enseigne </a:t>
            </a:r>
            <a:r>
              <a:rPr lang="fr-FR" sz="2200" b="1" dirty="0" err="1" smtClean="0">
                <a:solidFill>
                  <a:srgbClr val="A23851"/>
                </a:solidFill>
              </a:rPr>
              <a:t>Miliboo</a:t>
            </a:r>
            <a:r>
              <a:rPr lang="fr-FR" sz="2200" dirty="0" smtClean="0"/>
              <a:t> met au centre de l’action le consommateur : il peut personnaliser ses articles de déco et d’ameublement.</a:t>
            </a:r>
            <a:endParaRPr lang="fr-FR" sz="2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8" name="ZoneTexte 7"/>
          <p:cNvSpPr txBox="1"/>
          <p:nvPr/>
        </p:nvSpPr>
        <p:spPr>
          <a:xfrm>
            <a:off x="107504" y="1527750"/>
            <a:ext cx="8892480" cy="4493538"/>
          </a:xfrm>
          <a:prstGeom prst="rect">
            <a:avLst/>
          </a:prstGeom>
          <a:noFill/>
        </p:spPr>
        <p:txBody>
          <a:bodyPr wrap="square" rtlCol="0">
            <a:spAutoFit/>
          </a:bodyPr>
          <a:lstStyle/>
          <a:p>
            <a:r>
              <a:rPr lang="fr-FR" sz="2200" u="sng" dirty="0" smtClean="0">
                <a:solidFill>
                  <a:srgbClr val="A23851"/>
                </a:solidFill>
              </a:rPr>
              <a:t>Peer to </a:t>
            </a:r>
            <a:r>
              <a:rPr lang="fr-FR" sz="2200" u="sng" dirty="0" err="1" smtClean="0">
                <a:solidFill>
                  <a:srgbClr val="A23851"/>
                </a:solidFill>
              </a:rPr>
              <a:t>peer</a:t>
            </a:r>
            <a:r>
              <a:rPr lang="fr-FR" sz="2200" u="sng" dirty="0" smtClean="0">
                <a:solidFill>
                  <a:srgbClr val="A23851"/>
                </a:solidFill>
              </a:rPr>
              <a:t> :</a:t>
            </a:r>
          </a:p>
          <a:p>
            <a:pPr algn="just"/>
            <a:r>
              <a:rPr lang="fr-FR" sz="2200" dirty="0" smtClean="0"/>
              <a:t>Il existe des sites où des professionnels et des particuliers peuvent vendre leurs produits de décoration et d’ameublement. Par exemple, </a:t>
            </a:r>
            <a:r>
              <a:rPr lang="fr-FR" sz="2200" b="1" dirty="0" err="1" smtClean="0">
                <a:solidFill>
                  <a:srgbClr val="A23851"/>
                </a:solidFill>
              </a:rPr>
              <a:t>Ebay</a:t>
            </a:r>
            <a:r>
              <a:rPr lang="fr-FR" sz="2200" dirty="0" smtClean="0"/>
              <a:t> propose ce système et cela permet d’acheter des produits à des prix plus attrayants.</a:t>
            </a:r>
          </a:p>
          <a:p>
            <a:pPr algn="just"/>
            <a:endParaRPr lang="fr-FR" sz="2200" dirty="0" smtClean="0"/>
          </a:p>
          <a:p>
            <a:pPr algn="just"/>
            <a:r>
              <a:rPr lang="fr-FR" sz="2200" u="sng" dirty="0" smtClean="0">
                <a:solidFill>
                  <a:srgbClr val="A23851"/>
                </a:solidFill>
              </a:rPr>
              <a:t>Les Blogs :</a:t>
            </a:r>
          </a:p>
          <a:p>
            <a:pPr algn="just"/>
            <a:r>
              <a:rPr lang="fr-FR" sz="2200" b="1" dirty="0" err="1" smtClean="0">
                <a:solidFill>
                  <a:srgbClr val="A23851"/>
                </a:solidFill>
              </a:rPr>
              <a:t>MyDeco</a:t>
            </a:r>
            <a:r>
              <a:rPr lang="fr-FR" sz="2200" dirty="0" smtClean="0"/>
              <a:t> a mis en place une communauté autour de la décoration d’intérieure</a:t>
            </a:r>
          </a:p>
          <a:p>
            <a:pPr algn="just"/>
            <a:endParaRPr lang="fr-FR" sz="2200" dirty="0" smtClean="0"/>
          </a:p>
          <a:p>
            <a:pPr algn="just"/>
            <a:r>
              <a:rPr lang="fr-FR" sz="2200" u="sng" dirty="0" smtClean="0">
                <a:solidFill>
                  <a:srgbClr val="A23851"/>
                </a:solidFill>
              </a:rPr>
              <a:t>Les ventes privées :</a:t>
            </a:r>
          </a:p>
          <a:p>
            <a:pPr algn="just"/>
            <a:r>
              <a:rPr lang="fr-FR" sz="2200" dirty="0" smtClean="0"/>
              <a:t>Il existe également une nouvelle tendance appréciée par les jeunes : des ventes privées de grandes marques à pris bas, proposées par exemple par </a:t>
            </a:r>
            <a:r>
              <a:rPr lang="fr-FR" sz="2200" b="1" dirty="0" smtClean="0">
                <a:solidFill>
                  <a:srgbClr val="A23851"/>
                </a:solidFill>
              </a:rPr>
              <a:t>Ventes du Diables </a:t>
            </a:r>
            <a:r>
              <a:rPr lang="fr-FR" sz="2200" dirty="0" smtClean="0"/>
              <a:t>ou encore </a:t>
            </a:r>
            <a:r>
              <a:rPr lang="fr-FR" sz="2200" b="1" dirty="0" smtClean="0">
                <a:solidFill>
                  <a:srgbClr val="A23851"/>
                </a:solidFill>
              </a:rPr>
              <a:t>Vente-privée</a:t>
            </a:r>
            <a:r>
              <a:rPr lang="fr-FR" sz="2200" dirty="0" smtClean="0"/>
              <a:t>.</a:t>
            </a:r>
            <a:endParaRPr lang="fr-FR"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3317"/>
            <a:ext cx="8964488" cy="5434683"/>
          </a:xfrm>
        </p:spPr>
        <p:txBody>
          <a:bodyPr>
            <a:normAutofit fontScale="92500"/>
          </a:bodyPr>
          <a:lstStyle/>
          <a:p>
            <a:pPr algn="just">
              <a:buNone/>
            </a:pPr>
            <a:r>
              <a:rPr lang="fr-FR" sz="3400" dirty="0" smtClean="0">
                <a:latin typeface="Times New Roman" pitchFamily="18" charset="0"/>
                <a:cs typeface="Times New Roman" pitchFamily="18" charset="0"/>
              </a:rPr>
              <a:t>		</a:t>
            </a:r>
            <a:r>
              <a:rPr lang="fr-FR" sz="2600" dirty="0" smtClean="0">
                <a:latin typeface="+mj-lt"/>
                <a:cs typeface="Times New Roman" pitchFamily="18" charset="0"/>
              </a:rPr>
              <a:t>Le marché de la déco et de l’ameublement est un marché en plein essor mais aussi concurrentiel. On peut alors se demander comment cibler les consommateurs face à cet univers. En effet, les magasins, les grandes surfaces de déco et d’ameublement sont de plus en plus fréquentés. A l’origine considéré comme un effet de mode la décoration et l’ameublement sont devenus un véritable besoin de confort pour la population française. L’engouement pour les magazines, les émissions de télévision ou les sites internet spécialisés dans la décoration et l’habitat montre que les Français s’intéressent de plus en plus à l’aménagement de leur intérieur et aux « tendances ». </a:t>
            </a:r>
          </a:p>
          <a:p>
            <a:pPr algn="just">
              <a:lnSpc>
                <a:spcPct val="110000"/>
              </a:lnSpc>
              <a:buNone/>
            </a:pPr>
            <a:endParaRPr lang="fr-FR" sz="900" dirty="0" smtClean="0">
              <a:latin typeface="Times New Roman" pitchFamily="18" charset="0"/>
              <a:cs typeface="Times New Roman" pitchFamily="18" charset="0"/>
            </a:endParaRPr>
          </a:p>
          <a:p>
            <a:pPr algn="ctr">
              <a:buNone/>
            </a:pPr>
            <a:r>
              <a:rPr lang="fr-FR" sz="3000" i="1" dirty="0" smtClean="0">
                <a:solidFill>
                  <a:srgbClr val="A23851"/>
                </a:solidFill>
                <a:effectLst>
                  <a:outerShdw blurRad="38100" dist="38100" dir="2700000" algn="tl">
                    <a:srgbClr val="000000">
                      <a:alpha val="43137"/>
                    </a:srgbClr>
                  </a:outerShdw>
                </a:effectLst>
                <a:latin typeface="Times New Roman" pitchFamily="18" charset="0"/>
                <a:cs typeface="Times New Roman" pitchFamily="18" charset="0"/>
              </a:rPr>
              <a:t>Comment  toucher les modernes-</a:t>
            </a:r>
            <a:r>
              <a:rPr lang="fr-FR" sz="3000" i="1" dirty="0" err="1" smtClean="0">
                <a:solidFill>
                  <a:srgbClr val="A23851"/>
                </a:solidFill>
                <a:effectLst>
                  <a:outerShdw blurRad="38100" dist="38100" dir="2700000" algn="tl">
                    <a:srgbClr val="000000">
                      <a:alpha val="43137"/>
                    </a:srgbClr>
                  </a:outerShdw>
                </a:effectLst>
                <a:latin typeface="Times New Roman" pitchFamily="18" charset="0"/>
                <a:cs typeface="Times New Roman" pitchFamily="18" charset="0"/>
              </a:rPr>
              <a:t>achievers</a:t>
            </a:r>
            <a:r>
              <a:rPr lang="fr-FR" sz="3000" i="1" dirty="0" smtClean="0">
                <a:solidFill>
                  <a:srgbClr val="A23851"/>
                </a:solidFill>
                <a:effectLst>
                  <a:outerShdw blurRad="38100" dist="38100" dir="2700000" algn="tl">
                    <a:srgbClr val="000000">
                      <a:alpha val="43137"/>
                    </a:srgbClr>
                  </a:outerShdw>
                </a:effectLst>
                <a:latin typeface="Times New Roman" pitchFamily="18" charset="0"/>
                <a:cs typeface="Times New Roman" pitchFamily="18" charset="0"/>
              </a:rPr>
              <a:t> face à l’univers de la déco et de l’ameublement ?</a:t>
            </a:r>
            <a:endParaRPr lang="fr-FR" sz="3000" dirty="0" smtClean="0">
              <a:solidFill>
                <a:srgbClr val="A2385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fr-FR" dirty="0"/>
          </a:p>
        </p:txBody>
      </p:sp>
      <p:grpSp>
        <p:nvGrpSpPr>
          <p:cNvPr id="4"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latin typeface="Cambria" pitchFamily="18" charset="0"/>
                  <a:ea typeface="Batang" pitchFamily="18" charset="-127"/>
                </a:rPr>
                <a:t>Introduction</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484784"/>
            <a:ext cx="8712968" cy="1785104"/>
          </a:xfrm>
          <a:prstGeom prst="rect">
            <a:avLst/>
          </a:prstGeom>
        </p:spPr>
        <p:txBody>
          <a:bodyPr wrap="square">
            <a:spAutoFit/>
          </a:bodyPr>
          <a:lstStyle/>
          <a:p>
            <a:pPr algn="just"/>
            <a:r>
              <a:rPr lang="fr-FR" sz="2200" u="sng" dirty="0" smtClean="0">
                <a:solidFill>
                  <a:srgbClr val="A23851"/>
                </a:solidFill>
              </a:rPr>
              <a:t>Jouer sur l’effet de mode :</a:t>
            </a:r>
            <a:r>
              <a:rPr lang="fr-FR" sz="2200" dirty="0" smtClean="0">
                <a:solidFill>
                  <a:srgbClr val="A23851"/>
                </a:solidFill>
              </a:rPr>
              <a:t> </a:t>
            </a:r>
            <a:r>
              <a:rPr lang="fr-FR" sz="2200" dirty="0" smtClean="0"/>
              <a:t>Les fabriquants sur ce marché savent que le domaine de la décoration et de l’ameublement est une réelle tendance et qu’ils doivent jouer sur cet effet de mode.  Les producteurs, comme les distributeurs doivent sans cesse rester à l’écoute de l’évolutions des jeunes et mettre en place des idées innovantes pour les attirer :</a:t>
            </a:r>
          </a:p>
        </p:txBody>
      </p:sp>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10242" name="Picture 2"/>
          <p:cNvPicPr>
            <a:picLocks noChangeAspect="1" noChangeArrowheads="1"/>
          </p:cNvPicPr>
          <p:nvPr/>
        </p:nvPicPr>
        <p:blipFill>
          <a:blip r:embed="rId3" cstate="print"/>
          <a:srcRect/>
          <a:stretch>
            <a:fillRect/>
          </a:stretch>
        </p:blipFill>
        <p:spPr bwMode="auto">
          <a:xfrm>
            <a:off x="611560" y="3284984"/>
            <a:ext cx="3889956" cy="270319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5220072" y="3212976"/>
            <a:ext cx="2880320" cy="2844316"/>
          </a:xfrm>
          <a:prstGeom prst="rect">
            <a:avLst/>
          </a:prstGeom>
          <a:noFill/>
          <a:ln w="9525">
            <a:noFill/>
            <a:miter lim="800000"/>
            <a:headEnd/>
            <a:tailEnd/>
          </a:ln>
        </p:spPr>
      </p:pic>
      <p:sp>
        <p:nvSpPr>
          <p:cNvPr id="9" name="ZoneTexte 8"/>
          <p:cNvSpPr txBox="1"/>
          <p:nvPr/>
        </p:nvSpPr>
        <p:spPr>
          <a:xfrm>
            <a:off x="1691680" y="6021288"/>
            <a:ext cx="2088232" cy="430887"/>
          </a:xfrm>
          <a:prstGeom prst="rect">
            <a:avLst/>
          </a:prstGeom>
          <a:noFill/>
        </p:spPr>
        <p:txBody>
          <a:bodyPr wrap="square" rtlCol="0">
            <a:spAutoFit/>
          </a:bodyPr>
          <a:lstStyle/>
          <a:p>
            <a:r>
              <a:rPr lang="fr-FR" sz="2200" dirty="0" smtClean="0"/>
              <a:t>Co voiture Ikea</a:t>
            </a:r>
            <a:endParaRPr lang="fr-FR" sz="2200" dirty="0"/>
          </a:p>
        </p:txBody>
      </p:sp>
      <p:sp>
        <p:nvSpPr>
          <p:cNvPr id="10" name="ZoneTexte 9"/>
          <p:cNvSpPr txBox="1"/>
          <p:nvPr/>
        </p:nvSpPr>
        <p:spPr>
          <a:xfrm>
            <a:off x="5220072" y="5971927"/>
            <a:ext cx="2880320" cy="769441"/>
          </a:xfrm>
          <a:prstGeom prst="rect">
            <a:avLst/>
          </a:prstGeom>
          <a:noFill/>
        </p:spPr>
        <p:txBody>
          <a:bodyPr wrap="square" rtlCol="0">
            <a:spAutoFit/>
          </a:bodyPr>
          <a:lstStyle/>
          <a:p>
            <a:pPr algn="ctr"/>
            <a:r>
              <a:rPr lang="fr-FR" sz="2200" dirty="0" smtClean="0"/>
              <a:t>Les Troc Heures de Castorama</a:t>
            </a:r>
            <a:endParaRPr lang="fr-FR" sz="2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384176"/>
            <a:ext cx="9144000" cy="5473824"/>
          </a:xfrm>
        </p:spPr>
        <p:txBody>
          <a:bodyPr>
            <a:normAutofit fontScale="40000" lnSpcReduction="20000"/>
          </a:bodyPr>
          <a:lstStyle/>
          <a:p>
            <a:pPr>
              <a:buNone/>
            </a:pPr>
            <a:r>
              <a:rPr lang="fr-FR" sz="6000" b="1" dirty="0" smtClean="0">
                <a:solidFill>
                  <a:srgbClr val="A23851"/>
                </a:solidFill>
                <a:latin typeface="Cambria" pitchFamily="18" charset="0"/>
              </a:rPr>
              <a:t>Scénarisation des produits</a:t>
            </a:r>
          </a:p>
          <a:p>
            <a:pPr>
              <a:buNone/>
            </a:pPr>
            <a:endParaRPr lang="fr-FR" sz="1300" dirty="0" smtClean="0"/>
          </a:p>
          <a:p>
            <a:pPr algn="just">
              <a:lnSpc>
                <a:spcPct val="120000"/>
              </a:lnSpc>
              <a:buNone/>
            </a:pPr>
            <a:r>
              <a:rPr lang="fr-FR" dirty="0" smtClean="0">
                <a:solidFill>
                  <a:srgbClr val="A23851"/>
                </a:solidFill>
              </a:rPr>
              <a:t>	</a:t>
            </a:r>
            <a:r>
              <a:rPr lang="fr-FR" sz="5300" u="sng" dirty="0" smtClean="0">
                <a:solidFill>
                  <a:srgbClr val="A23851"/>
                </a:solidFill>
              </a:rPr>
              <a:t>Création d’un environnement en adéquation avec cette cible :</a:t>
            </a:r>
            <a:r>
              <a:rPr lang="fr-FR" sz="5300" dirty="0" smtClean="0">
                <a:solidFill>
                  <a:srgbClr val="A23851"/>
                </a:solidFill>
              </a:rPr>
              <a:t> </a:t>
            </a:r>
            <a:r>
              <a:rPr lang="fr-FR" sz="5300" dirty="0" smtClean="0"/>
              <a:t>Pour les attirer, Les entreprises recréent des circuits découvertes dans les allées magasin et proposent une mise en valeur des dernières tendances. Les produits sont présentés par pièces (chambre, cuisine, salon) et mis en scènes avec des accessoires comme les ustensiles de cuisine, les tapis, luminaires… Ceci représente un moyen de pousser à la consommation en donnant des idées et des thèmes en adéquation avec les nouveautés. La décoration et l’ameublement de ces espaces sont faites pour que les clients achètent l’ensemble et non un seul meuble car chaque meuble et chaque élément décoratif est essentiel pour recréer la pièce à vivre.</a:t>
            </a:r>
          </a:p>
          <a:p>
            <a:pPr algn="just"/>
            <a:endParaRPr lang="fr-FR" sz="5300" dirty="0" smtClean="0"/>
          </a:p>
          <a:p>
            <a:pPr algn="just">
              <a:buNone/>
            </a:pPr>
            <a:r>
              <a:rPr lang="fr-FR" sz="5300" dirty="0" smtClean="0">
                <a:sym typeface="Wingdings" pitchFamily="2" charset="2"/>
              </a:rPr>
              <a:t>	</a:t>
            </a:r>
            <a:r>
              <a:rPr lang="fr-FR" sz="5300" dirty="0" smtClean="0">
                <a:solidFill>
                  <a:srgbClr val="A23851"/>
                </a:solidFill>
                <a:sym typeface="Wingdings" pitchFamily="2" charset="2"/>
              </a:rPr>
              <a:t> </a:t>
            </a:r>
            <a:r>
              <a:rPr lang="fr-FR" sz="5300" dirty="0" smtClean="0">
                <a:sym typeface="Wingdings" pitchFamily="2" charset="2"/>
              </a:rPr>
              <a:t>Ils se projettent face à un cata</a:t>
            </a:r>
            <a:r>
              <a:rPr lang="fr-FR" sz="5300" dirty="0" smtClean="0"/>
              <a:t>logue réel et ont l’achat plus facile.</a:t>
            </a:r>
          </a:p>
          <a:p>
            <a:pPr algn="just">
              <a:buNone/>
            </a:pPr>
            <a:r>
              <a:rPr lang="fr-FR" sz="5300" dirty="0" smtClean="0"/>
              <a:t>	</a:t>
            </a:r>
          </a:p>
          <a:p>
            <a:pPr algn="just">
              <a:buNone/>
            </a:pPr>
            <a:r>
              <a:rPr lang="fr-FR" sz="5300" dirty="0" smtClean="0"/>
              <a:t>	C’est une stratégie gagnante car des jeunes qui s’installent vont venir chercher leurs idées et vont tenter de recréer les pièces.</a:t>
            </a:r>
          </a:p>
          <a:p>
            <a:endParaRPr lang="fr-FR" dirty="0"/>
          </a:p>
        </p:txBody>
      </p:sp>
      <p:grpSp>
        <p:nvGrpSpPr>
          <p:cNvPr id="6" name="Groupe 5"/>
          <p:cNvGrpSpPr/>
          <p:nvPr/>
        </p:nvGrpSpPr>
        <p:grpSpPr>
          <a:xfrm>
            <a:off x="18678" y="-27384"/>
            <a:ext cx="9125322" cy="1296144"/>
            <a:chOff x="18678" y="-27384"/>
            <a:chExt cx="9125322" cy="1296144"/>
          </a:xfrm>
        </p:grpSpPr>
        <p:pic>
          <p:nvPicPr>
            <p:cNvPr id="10"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7" name="Sous-titre 2"/>
          <p:cNvSpPr txBox="1">
            <a:spLocks/>
          </p:cNvSpPr>
          <p:nvPr/>
        </p:nvSpPr>
        <p:spPr>
          <a:xfrm>
            <a:off x="467544" y="1340768"/>
            <a:ext cx="8280920" cy="1752600"/>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600" b="1" i="0" u="none" strike="noStrike" kern="1200" cap="none" spc="0" normalizeH="0" baseline="0" noProof="0" dirty="0" smtClean="0">
                <a:ln>
                  <a:noFill/>
                </a:ln>
                <a:solidFill>
                  <a:srgbClr val="A23851"/>
                </a:solidFill>
                <a:effectLst/>
                <a:uLnTx/>
                <a:uFillTx/>
                <a:latin typeface="+mn-lt"/>
                <a:ea typeface="+mn-ea"/>
                <a:cs typeface="+mn-cs"/>
              </a:rPr>
              <a:t>Ikea</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 installe au sein de son point de vente des exemples d’appartements types pour que le client se sente chez lui. De plus, l’agencement de ces magasins est conçu de telle manière à reproduire l’univers de la maison, pièce par pièce.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2468" name="Picture 4" descr="http://static.lexpansion.com/medias/13/ikea-meubles-decoration-interieur-maison_93.jpg"/>
          <p:cNvPicPr>
            <a:picLocks noChangeAspect="1" noChangeArrowheads="1"/>
          </p:cNvPicPr>
          <p:nvPr/>
        </p:nvPicPr>
        <p:blipFill>
          <a:blip r:embed="rId3" cstate="print"/>
          <a:srcRect/>
          <a:stretch>
            <a:fillRect/>
          </a:stretch>
        </p:blipFill>
        <p:spPr bwMode="auto">
          <a:xfrm>
            <a:off x="251520" y="3168352"/>
            <a:ext cx="5035488" cy="3356992"/>
          </a:xfrm>
          <a:prstGeom prst="rect">
            <a:avLst/>
          </a:prstGeom>
          <a:ln>
            <a:noFill/>
          </a:ln>
          <a:effectLst>
            <a:softEdge rad="112500"/>
          </a:effectLst>
        </p:spPr>
      </p:pic>
      <p:pic>
        <p:nvPicPr>
          <p:cNvPr id="10" name="Picture 2" descr="http://s.plurielles.fr/mmdia/i/97/1/une-mini-cuisine-super-optimale-chez-ikea-10539971hceiv_2041.jpg"/>
          <p:cNvPicPr>
            <a:picLocks noChangeAspect="1" noChangeArrowheads="1"/>
          </p:cNvPicPr>
          <p:nvPr/>
        </p:nvPicPr>
        <p:blipFill>
          <a:blip r:embed="rId4" cstate="print"/>
          <a:srcRect/>
          <a:stretch>
            <a:fillRect/>
          </a:stretch>
        </p:blipFill>
        <p:spPr bwMode="auto">
          <a:xfrm>
            <a:off x="5580112" y="3140969"/>
            <a:ext cx="3308226" cy="33843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12776"/>
            <a:ext cx="8712968" cy="5445224"/>
          </a:xfrm>
        </p:spPr>
        <p:txBody>
          <a:bodyPr>
            <a:normAutofit/>
          </a:bodyPr>
          <a:lstStyle/>
          <a:p>
            <a:pPr>
              <a:buNone/>
            </a:pPr>
            <a:r>
              <a:rPr lang="fr-FR" sz="2400" b="1" dirty="0" smtClean="0">
                <a:solidFill>
                  <a:srgbClr val="A23851"/>
                </a:solidFill>
                <a:latin typeface="Cambria" pitchFamily="18" charset="0"/>
              </a:rPr>
              <a:t>Proximité</a:t>
            </a:r>
          </a:p>
          <a:p>
            <a:pPr algn="just">
              <a:buNone/>
            </a:pPr>
            <a:r>
              <a:rPr lang="fr-FR" sz="800" dirty="0" smtClean="0"/>
              <a:t>	</a:t>
            </a:r>
          </a:p>
          <a:p>
            <a:pPr algn="just">
              <a:buNone/>
            </a:pPr>
            <a:r>
              <a:rPr lang="fr-FR" dirty="0" smtClean="0"/>
              <a:t>	</a:t>
            </a:r>
            <a:r>
              <a:rPr lang="fr-FR" sz="2200" dirty="0" smtClean="0"/>
              <a:t>Les magasins de décoration et d’ameublement se redéployent en centre-ville et ont une présence cross-canal. Cette proximité permet de toucher la population jeune résidant en centre.  L’enseigne </a:t>
            </a:r>
            <a:r>
              <a:rPr lang="fr-FR" sz="2200" b="1" dirty="0" smtClean="0">
                <a:solidFill>
                  <a:srgbClr val="A23851"/>
                </a:solidFill>
              </a:rPr>
              <a:t>Maison du Monde </a:t>
            </a:r>
            <a:r>
              <a:rPr lang="fr-FR" sz="2200" dirty="0" smtClean="0"/>
              <a:t>dispose d’un canal de vente réel et virtuel.</a:t>
            </a:r>
          </a:p>
          <a:p>
            <a:pPr algn="just"/>
            <a:endParaRPr lang="fr-FR" dirty="0" smtClean="0"/>
          </a:p>
        </p:txBody>
      </p:sp>
      <p:grpSp>
        <p:nvGrpSpPr>
          <p:cNvPr id="6"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7170" name="Picture 2" descr="http://www.parafe.fr/upload/catalogue/industriel/zoom/maison-du-monde-02-b.jpg"/>
          <p:cNvPicPr>
            <a:picLocks noChangeAspect="1" noChangeArrowheads="1"/>
          </p:cNvPicPr>
          <p:nvPr/>
        </p:nvPicPr>
        <p:blipFill>
          <a:blip r:embed="rId3" cstate="print"/>
          <a:srcRect/>
          <a:stretch>
            <a:fillRect/>
          </a:stretch>
        </p:blipFill>
        <p:spPr bwMode="auto">
          <a:xfrm>
            <a:off x="395536" y="3429000"/>
            <a:ext cx="4128359" cy="3097921"/>
          </a:xfrm>
          <a:prstGeom prst="rect">
            <a:avLst/>
          </a:prstGeom>
          <a:ln>
            <a:noFill/>
          </a:ln>
          <a:effectLst>
            <a:softEdge rad="112500"/>
          </a:effectLst>
        </p:spPr>
      </p:pic>
      <p:pic>
        <p:nvPicPr>
          <p:cNvPr id="7172" name="Picture 4" descr="http://images.e-marketing.fr/Images/Breves/Breve18636.bmp"/>
          <p:cNvPicPr>
            <a:picLocks noChangeAspect="1" noChangeArrowheads="1"/>
          </p:cNvPicPr>
          <p:nvPr/>
        </p:nvPicPr>
        <p:blipFill>
          <a:blip r:embed="rId4" cstate="print"/>
          <a:srcRect/>
          <a:stretch>
            <a:fillRect/>
          </a:stretch>
        </p:blipFill>
        <p:spPr bwMode="auto">
          <a:xfrm>
            <a:off x="5076056" y="4149080"/>
            <a:ext cx="3216409" cy="24135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678" y="-27384"/>
            <a:ext cx="9125322" cy="1296144"/>
            <a:chOff x="18678" y="-27384"/>
            <a:chExt cx="9125322" cy="1296144"/>
          </a:xfrm>
        </p:grpSpPr>
        <p:pic>
          <p:nvPicPr>
            <p:cNvPr id="5"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6" name="Rectangle 5"/>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7" name="Rectangle 6"/>
          <p:cNvSpPr/>
          <p:nvPr/>
        </p:nvSpPr>
        <p:spPr>
          <a:xfrm>
            <a:off x="107504" y="1480135"/>
            <a:ext cx="9036496" cy="2092881"/>
          </a:xfrm>
          <a:prstGeom prst="rect">
            <a:avLst/>
          </a:prstGeom>
        </p:spPr>
        <p:txBody>
          <a:bodyPr wrap="square">
            <a:spAutoFit/>
          </a:bodyPr>
          <a:lstStyle/>
          <a:p>
            <a:pPr algn="just">
              <a:buNone/>
            </a:pPr>
            <a:r>
              <a:rPr lang="fr-FR" sz="2400" b="1" dirty="0" smtClean="0">
                <a:solidFill>
                  <a:srgbClr val="A23851"/>
                </a:solidFill>
                <a:latin typeface="Cambria" pitchFamily="18" charset="0"/>
              </a:rPr>
              <a:t>Adaptabilité</a:t>
            </a:r>
          </a:p>
          <a:p>
            <a:pPr algn="just">
              <a:buNone/>
            </a:pPr>
            <a:endParaRPr lang="fr-FR" dirty="0" smtClean="0"/>
          </a:p>
          <a:p>
            <a:pPr algn="just">
              <a:buNone/>
            </a:pPr>
            <a:r>
              <a:rPr lang="fr-FR" dirty="0" smtClean="0"/>
              <a:t>	</a:t>
            </a:r>
            <a:r>
              <a:rPr lang="fr-FR" sz="2200" dirty="0" smtClean="0"/>
              <a:t>Ils doivent également adapter leurs offres aux nouveaux modes de vie des consommateurs. En effet, les fabriquants influencent l’ameublement et les objets de la vie quotidienne : les fonctionnalités sont enrichies de forme plus expressive et d’esthétique.</a:t>
            </a:r>
          </a:p>
        </p:txBody>
      </p:sp>
      <p:pic>
        <p:nvPicPr>
          <p:cNvPr id="6149" name="Picture 5" descr="http://www.blog-espritdesign.com/wp-content/uploads/2009/02/seatlle2.jpg"/>
          <p:cNvPicPr>
            <a:picLocks noChangeAspect="1" noChangeArrowheads="1"/>
          </p:cNvPicPr>
          <p:nvPr/>
        </p:nvPicPr>
        <p:blipFill>
          <a:blip r:embed="rId3" cstate="print"/>
          <a:srcRect/>
          <a:stretch>
            <a:fillRect/>
          </a:stretch>
        </p:blipFill>
        <p:spPr bwMode="auto">
          <a:xfrm>
            <a:off x="4572000" y="3356992"/>
            <a:ext cx="3810000" cy="3171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340768"/>
            <a:ext cx="8507288" cy="4925144"/>
          </a:xfrm>
        </p:spPr>
        <p:txBody>
          <a:bodyPr>
            <a:normAutofit/>
          </a:bodyPr>
          <a:lstStyle/>
          <a:p>
            <a:pPr algn="just">
              <a:buNone/>
            </a:pPr>
            <a:r>
              <a:rPr lang="fr-FR" sz="2400" b="1" dirty="0" smtClean="0">
                <a:solidFill>
                  <a:srgbClr val="A23851"/>
                </a:solidFill>
                <a:latin typeface="Cambria" pitchFamily="18" charset="0"/>
              </a:rPr>
              <a:t>Offres promotionnelles </a:t>
            </a:r>
          </a:p>
          <a:p>
            <a:pPr algn="just">
              <a:buNone/>
            </a:pPr>
            <a:r>
              <a:rPr lang="fr-FR" sz="2400" b="1" dirty="0" smtClean="0">
                <a:solidFill>
                  <a:srgbClr val="A23851"/>
                </a:solidFill>
              </a:rPr>
              <a:t>	</a:t>
            </a:r>
            <a:r>
              <a:rPr lang="fr-FR" sz="2200" dirty="0" smtClean="0"/>
              <a:t>Ces entreprises mettent en place des offres promotionnelles, par exemple l’achat d’une table entraine une réduction sur les chaises ou si achat de l’ensemble des meubles cela entraine une réduction importante sur le total. Cela incite les consommateurs à acheter plusieurs meubles et non un seul. Les entreprises d’ameublement tirent les prix vers le bas pour attirer notamment les jeunes à s’installer. Illustration avec </a:t>
            </a:r>
            <a:r>
              <a:rPr lang="fr-FR" sz="2200" b="1" dirty="0" smtClean="0">
                <a:solidFill>
                  <a:srgbClr val="A23851"/>
                </a:solidFill>
              </a:rPr>
              <a:t>Conforama</a:t>
            </a:r>
            <a:r>
              <a:rPr lang="fr-FR" sz="2200" dirty="0" smtClean="0"/>
              <a:t>.</a:t>
            </a:r>
          </a:p>
          <a:p>
            <a:pPr algn="just"/>
            <a:endParaRPr lang="fr-FR" sz="2400" dirty="0" smtClean="0"/>
          </a:p>
          <a:p>
            <a:endParaRPr lang="fr-FR" dirty="0"/>
          </a:p>
        </p:txBody>
      </p:sp>
      <p:grpSp>
        <p:nvGrpSpPr>
          <p:cNvPr id="2"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6146" name="Picture 2" descr="http://static.eboons.com/actualites/capture-600x400-soldes-conforama.jpg"/>
          <p:cNvPicPr>
            <a:picLocks noChangeAspect="1" noChangeArrowheads="1"/>
          </p:cNvPicPr>
          <p:nvPr/>
        </p:nvPicPr>
        <p:blipFill>
          <a:blip r:embed="rId3" cstate="print"/>
          <a:srcRect/>
          <a:stretch>
            <a:fillRect/>
          </a:stretch>
        </p:blipFill>
        <p:spPr bwMode="auto">
          <a:xfrm>
            <a:off x="4932040" y="4005064"/>
            <a:ext cx="4022812" cy="2681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8435280" cy="4853136"/>
          </a:xfrm>
        </p:spPr>
        <p:txBody>
          <a:bodyPr>
            <a:normAutofit/>
          </a:bodyPr>
          <a:lstStyle/>
          <a:p>
            <a:pPr algn="just">
              <a:buNone/>
            </a:pPr>
            <a:r>
              <a:rPr lang="fr-FR" sz="2200" b="1" dirty="0" smtClean="0">
                <a:solidFill>
                  <a:srgbClr val="A23851"/>
                </a:solidFill>
                <a:latin typeface="Cambria" pitchFamily="18" charset="0"/>
              </a:rPr>
              <a:t>Les services</a:t>
            </a:r>
          </a:p>
          <a:p>
            <a:pPr algn="just">
              <a:buNone/>
            </a:pPr>
            <a:r>
              <a:rPr lang="fr-FR" sz="2200" dirty="0" smtClean="0">
                <a:solidFill>
                  <a:srgbClr val="A23851"/>
                </a:solidFill>
              </a:rPr>
              <a:t>	</a:t>
            </a:r>
            <a:r>
              <a:rPr lang="fr-FR" sz="2200" u="sng" dirty="0" smtClean="0">
                <a:solidFill>
                  <a:srgbClr val="A23851"/>
                </a:solidFill>
              </a:rPr>
              <a:t>Le libre-service :</a:t>
            </a:r>
            <a:r>
              <a:rPr lang="fr-FR" sz="2200" dirty="0" smtClean="0">
                <a:solidFill>
                  <a:srgbClr val="A23851"/>
                </a:solidFill>
              </a:rPr>
              <a:t> </a:t>
            </a:r>
            <a:r>
              <a:rPr lang="fr-FR" sz="2200" dirty="0" smtClean="0"/>
              <a:t>Aujourd’hui, les modernes-</a:t>
            </a:r>
            <a:r>
              <a:rPr lang="fr-FR" sz="2200" dirty="0" err="1" smtClean="0"/>
              <a:t>achievers</a:t>
            </a:r>
            <a:r>
              <a:rPr lang="fr-FR" sz="2200" dirty="0" smtClean="0"/>
              <a:t> souhaitent obtenir leurs produits immédiatement. Certaines enseignes telles qu’Ikea l’ont compris et ont importées le libre-service dans le domaine de l’ameublement et de la décoration en supprimant les délais d’attentes (Ikea).</a:t>
            </a:r>
          </a:p>
          <a:p>
            <a:pPr algn="just"/>
            <a:endParaRPr lang="fr-FR" sz="2200" b="1" dirty="0" smtClean="0"/>
          </a:p>
        </p:txBody>
      </p:sp>
      <p:grpSp>
        <p:nvGrpSpPr>
          <p:cNvPr id="6" name="Groupe 5"/>
          <p:cNvGrpSpPr/>
          <p:nvPr/>
        </p:nvGrpSpPr>
        <p:grpSpPr>
          <a:xfrm>
            <a:off x="18678" y="-27384"/>
            <a:ext cx="9125322" cy="1296144"/>
            <a:chOff x="18678" y="-27384"/>
            <a:chExt cx="9125322" cy="1296144"/>
          </a:xfrm>
        </p:grpSpPr>
        <p:pic>
          <p:nvPicPr>
            <p:cNvPr id="10"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11" name="Rectangle 10"/>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sp>
        <p:nvSpPr>
          <p:cNvPr id="3076" name="AutoShape 4" descr="data:image/jpeg;base64,/9j/4AAQSkZJRgABAQAAAQABAAD/2wCEAAkGBhQSEBQUExQWFRUWGRsXFxgYGR8cHxgbHBgXHBoeHRcZGyYfHRwjHBgYHy8gIycpLCwsFx8xNTAqNSYrLCkBCQoKDgwOGg8PGiolHyQsKiksLCksKSksLCkpLC0pKSwsLCw1KSwpLCksKSksLCwsKSksKSkpLCwpKSwsLCwsLP/AABEIAKwBJgMBIgACEQEDEQH/xAAcAAACAgMBAQAAAAAAAAAAAAAFBgQHAAIDAQj/xABQEAABAwIDBAUGCAsFCAIDAAABAgMRAAQSITEFBkFRBxMiYXEygZGhsdIUFSNSU5LB0RYkM0JicnOis+HwQ1WCk8IlNWN0o7LD8Rc0CGSD/8QAGgEAAgMBAQAAAAAAAAAAAAAAAQIAAwQFBv/EADcRAAIBAgMDCQgCAQUAAAAAAAABAgMRBBIxIZGxBRQiQVFhcaHRExUyM0JScoFTYvAjQ4KSov/aAAwDAQACEQMRAD8AO7c2u4Lu8x3zzDbSkBCUDFixJmACREROtcdj7TFy4EJ2tcoUck40AYjyBCyJ8aF77bPcdf2gWxJS61I7ihQ+yldGyiyR2gHBmROQ8/21sr4iVOSjG2i6l2FFHDqpFyd9X1vtLj/Ay7/vN/6o96s/Au7/ALzf+qPepl2I8V2zKlGVKbSSe8pE1Niq+c1O7cvQnsId+9ib+Bd3/eb/ANUe9Ue+3Xu20YvjK4OYHkj3qcdo7RQw2XHFYUjj7AO80snfO3u8TTRViAx9pMSAYMc6DxU11rcvQPNo9+9ke03Tu1oCvjO4E8MI5/rV1/Au7/vN/wCqPepl2MfkEef2mptHnVTu3IHN4d+9if8AgXd/3m/9Ue9WfgZd/wB5v/VHvUR313iNnalaE4nFEIbGvaM5xxiJiqtselLaLTw65ONM9pJQE5ce0kZRzoc7qLs3L0GWFi9qvvZYP4F3f95v/VHvVn4F3f8Aeb/1R71NVjddY2hcFONIVB1EiYNdiabnVTu3L0F5vDv3sTfwLu/7zf8Aqj3qz8C7v+83/qj3qcqE7T3rtbdwNvPttrVolSs89J5A8zFDnNTu3L0JzeHfvYvXW6d2hJV8ZXBzAjCOJA+d315abqXbiAr4zuBM/mjgSPnd1NW03R1YI0JB9Ha+ygVxvm1altlTbiiEAqUAIAiTGcqI5Cg8VUXZuQVh4vt3s4fgXd/3m/8AVHvVHv8Adm5ZQVr2ncYQQDCAfKUEj87mRTu06FJChoQCPA6V642CIIBHfR5zU7ty9Aewh372VFfP3jd2+x8MuF9SnFIIBIwY1dkngJyGZqO9tm5QVhd5cJKQD5aTikYhEcwUnPnUPpFQo390UOdWpKmiFTH9nEZ+NKbaHVOlS7jHi8olUknnrrV2Kr1INZLaJ6LsK8PShJNyvq+th+x32u3lKCH7ghMFRLqRkZ5jlnUte9lyJ/Gbox81xsz4dqk/4uU2ClpwQoyoZZ5Rz7zXJrZDyY7QHf8A0ayPFYjqt/1RpWHo9d97H1W8F0EBSrq7BJjACgqE8TmBHnrBvHclRAuL4wAZAbPm/KUj3LNy8IUtKiMx5soyHKuTTVy0ZEA6afeKXnWJ7ty9Bub0e/ex2f3quQlZTdXaiiezIBJgGIzzz76KbJ2hcvsB34ZeJnIpITkrlmoTSObl9toFJBdmTOepPD0eiha7e6KivCZUSSBIpni6/duXoJzal372Ww8p9CCpW0bkEZYYSTPgFTUa32g6ox8Y3Q5nBoOetV8zf3aWw11YJzTizKs5OLFimQTUVvaF2jESpyJGJOMjHny0Md+edKsXiO7dH0G5tS7XvfqOm298HGC4E7QecwHLtBJVkPzVCRRrcl652iypwX9w0UkDDkrVM65UgXOO6Bc6tSSUkYQZkjTUZzNSdn7xO2LWBIcQpcHKQMkgZxkafntW2iv4L0F5rC+vmy2Burdx/vK4H+Ed/JVCNqMvseVtN/LI5Aa6ZTSAvpGu5BLh844RWt1v4Vp5kkSVjhE6A9woRx1XrS3R9APCR7fNhTbm/FwwlJTdXTkmDmlMZSOeudB//lS6+mufM4PdqLcbcbe7LzYwjtZSDOnA6QTQq52YAoZAAqgQecxPop1jZy0sv0vQPNYLt3sPHpXuZ/LXX+Yn3a1HS1cTHXXPj1g92gQ2SMLioPyZSVQfJQsQnUZ9vKhd3b4V9k5Hz8svGCKPO6nduXoTm0O/ey7+jLeh+5eJW86tCmVKCVqmCHQmdO4+mvKE9C6SFicj1C/49ZV1Z3adtUjHFuN0r6sPXW9bFjfbRVcJUsOLbSlIAOIhM5yYA76SL3aaVP4kudhXERknj5/Gvelg/jb/AO3T/CpGDmo51ix0rVF4R4I9Bybhozo5r7bviz6C2D0s7PKG25WzCQkBaZAgRmpM+mndG0GyAQtJmCMxmDoRXyQlwgir06MLjr9nIE4lNqU2eYEykGe4jPl4VnjUb2DYnBxpRzJh/f8Acx2sIIJBxmIOQCuE558Kqu0vii4bcxQQ4EwREpUQCO+vd5ekB126ubZvCltClNyB2lJSopUVKJkZjQAZUs321m04FKxZEFRGpOWk5TqaMldmWDSg0z6S2O+kMpBMZkelRrfaO3mGG+sedQ2jmpQE9wGpPcKo7dDpjUVtsXKEkLcCeukJKApUStMYVRIkjDxpH3t3iXc3TrilYu2oI5BIUQkAcBEaVarmd2Lj2x0hWt8pSWiYZhSFKGHETIJA1gQNc+16VZe1Al1svrwtGCogyQgnMAZEkjgBxqs9nX5adSscDmOYOvq9YFENtXJKLdRIJWlThIEZ9YtEcsggH/GaR07yuXQrKMMp9U7F25b3LeK2dQ4gZdg6dxGo8CKSekPeZ9pzC24plKYEjVaok/4QDVE7ub3vWLpdYjEUlHaEiDB0kZggRTLe73O3dsl51SluoS6VGQAQFCOyIgdsDLgBTtN6FcGk9pf+6W0XH7Npx3yjMmIxAEgKjvEGq06SiTtDq5SQvDAKfnAA9qfAd0UB2z07OrtG0Wyfg7olLkQoBISAnqyoSOOuYjU60ksbxuOJcU6srWkKUlS5UolQzzPfnnxoNXRIys7n0ubUsWbDRMqbbCDxzS1h+2kDe5eHaKpxFJQcCkEqEhISMhIyIOXM1VDG/F2pAYXcuKa+apRMADQE5xkMpiuj29EYMzKQlIE6JC1LXlPGQKZwzIkJ5ZFlbg7XeTetoDrq0rXhOKTOpzB4QCZ4RVzF8cx6a+XvwmFslSmlAqQttTR4KhWKTmDECCnLyqO2v/5B3ZcT1jLBRkFBIUCUznBKyAfEGlSaW0M3Fy6J16YDNzdEfPZP/TNVqkEp1OWnhVk9ITyLhy4cQQUrDC0KGmbcjT0Ul7m7DTdXeBZOBKFKVBw8gnM6ZkeitWKu5R/GPAz4b4X4viDeu4zr31t12eSjqP8A1T7c9HtsmYLvmWDp5q523R7brXh6x5Jjhh82o8ayWNAkl46YjmkjXjXJFw5A7R78+41YrnRQzPZffkRq2k+yhW1ejnqGw4l9SvlEpKVN4ZClJ07R7/5VCbCJvGpTbLOFSsRIGskwkD20C+OLoRmseIP2imi4u1DaNngSFrCgpKTpiKlQTppE+arYSm4wAuLt/rqy9Iotio+fk7wPYSrH2gYrod6nxEqnnNXy5YuEmUMq8FA+2uHxHhlblmFCODaHND83CY/lQvtDsKu2btxPwZK1KUleJYOHAREjD2SJHGSSZyiKHXm9K8U5KCcwSB7BTLv1vI02tpFu0lokHGOqSjWMMpAHedONc3+i19xZX8IYBOZBC0jPkQgj/wB0HKzGSWovo3wXkOrRmDwFajeAAGW0kR3e2i130VXSdF26yOCXD9qRQ/8AAa5EjC0o9zqCfRNDM3oMoxMbv2l6thHNSlZDLjkeOXnFTrfeBkpOJKcgFZlM6gZSMzn6ATwqDabqvyUuNLGmhBkzzBOgoerZ4CVSDiEiDkZBI08QKZMVoY/j63Sk5JSHRgUMu0lJBggZxJBH8q5Jc2etIBRoqRhURrHf+iKnjo1ZKGyXXApSEqICQRKkgxGsCY765/8AxujD2XlCeaPuIzo3FHTo6CfhhwAgfBzrrPXZ1ledHFiWbsoUsuEWx7R73p5nTxr2uhV+n8VwOb1y8WKfS0Pxu4/bj+FSvb7IbWgK+ENg8QREeumnpa/+3cfth/Cqv451ixvzF4R4I9HycnzfY7bZcWTAnqnRMKKD4gxp5uNWx0CpWTdKz6v5MdxWConzgET4iqVausWWQivpToqdnZFsQAOyoGBEkOLE+JyzrNCFpbS3FV1Kj0esox9st3d3PlB51JnUwtQ48zQzbbICCRzB9Osd2Ypo31cR8YXpaMJLygQR+fkHD4YwojxpZ2g9jQsRnAPgQDp3TNXJHLegEa5+itXHK7yOrT6/GaKby2zbbVklsJk2wccUNVLccdJCu9ACUf4aYqAeKujl2SlKSckzHdJk+uo81iU0SHqlUQtL0pZcE6gp9JST7KgrSIEf1nUk2S8MYcxmfDw41A2uQia7268l96efePT4UbXu8EbKF2sHE7cBpo/ooQsuGOMqKR3YDQa0bUQoJGog8OIP2VCWOLQJUAOJitVHOpdoxktUkKTGEDWTOfmj11DNQB2SqRXJAzrZusKKhB9cbwWeGQcKUJlJkGOsGRGRGWRGtEOjDZvZfdI1woEmJjtK18U+ihd6jq7FAmfk2Dl+khSvtinbdPZ6m7BqYBUnrDMZ4ySMiOQTWnF/GvxjwKcN8L8XxJby4Byy9PoNcLK7KFZJB55T7K9dbPGKyww4xiEjX+orE9hq2DJ8ZBIBDWRiSDx8KW99bgudQkwn5QriI8lJI48/spgRZJKOyqMxkCf9Wn86S9vPk7QwnMNtDiIBUruy0GtCL22FYB2a045tltLRCVITrkcI6tWIwctFVYq7C5SBL6FSfmj1wKWd1dkqevHHUupZSlKkKXliKlQUiIzEJzNN69jqBzvcXimB6k000Q0SXE/MPfiMeyui13wQS22ytHIOQql7eXbfwJIxPJcUc4E6d/Kt91t53L6UspGNIBIxQSPnATmAcjGk560mQNxD3sxvXrylowlJAUJmISBkTmfJJnvq8Nn2qFoQTi7IGh4wJy4VRm8+01uXTq3EqCpwqKZwSEgR3nJXqq/NkW6Sw2tORKU5iQfJGdJPqCcb9lCSVQCTrPHhypQubZrFJQ3nP50cTzBp02y2mASozkcu6lJ5xOmKczqCPsijTIB3dntyFJEQoKyUDoZ4cMqTdrhSbt0zkXV9nnOf21aqEWymxIBMcgCSO8Zn1VV++GV5B0wpI86fvn0VZazJcsDZTyXLNhRiQCk9+E5ZeBFdQmO7PmaCbpOhdmocULB8xBHtAoyE5ZA/WqPUnUTd0f8AeKv+W/8AKKyvd0v95K/5bnP9qONZXRq/T+K4HMWr8WV/0yulN08R9OP4Qqtnr0qEaVY/TQn8aej6cfwhVcN7PcV5Laz4JP3VViks6fdHgbMNUnGm4p7LvicAa+i+hXb5f2YG1EYrdRb8UntpPrUP8NUK1u5cK0ZX5xHtq1Ohm2dtDci4QW0OBBTOfaQVcASRkvXurMyzaLu9rMX93CxJuXOycjmoq07584M0pXW2yDCEhJGUkcRkTH9a1aHSpu8q9eZetykKSgoWScMwqUxAzyJHoqu0boHrVNuvJQocQCrM565c9aisibSV0a36UXqUqQFYkqCSUzgVE4hkYyBE8AeFGekLY4dBuEKKlpAx8ZRpPinIeB7qmbkbvosbpNxiU8QlacPVkDtpwzIJygnhxottKyLr6lpbUhCk4erCZQOKtYOZHgJMRVck7posjKKi00U9ZNBTiQrQnOie33mjhS2lIKciR7Mtac2Oj1oZqbUTy6yAPt9daXO5KAQUtNhI1lSlE85BMU+ruKpWVhHd2K6lppwJJDiSsQDlC1pz4T2Jy4EV2t2nXgoYsOEDLTWdeWlWRabMacQgLQUlKYSkpUAE4iexMGMRUfPrXLaNq3kklyE6ZzqZ41Li3aPOkG9tn9j2LTDnytslAU0EkDNsJWcRAEhSZ1zxk1Xdts1xIOLE2TBE6EEa/wA6bzbNyYCj59fVW97YgtlWBICRlE+yaFyITxs6GzhUVLVAIw5Ac5mZnLSIOtYnYkCF9lWoIM5cMv8A1Tds9hASF4RiGkDjXq1icXH+uFHMSwjXWyFoEjtDmOHiKmbq7rvX7/UslIISVkrMJSBzIB1JA040VN0rrCSoicznR/oIfSL1/EJUWcv8xBP2UUwHtzsHqgi2uTHV9UHMChoG1mAvTOQJotcdJTIT1Jtx2AlIII0AECeIrN/0Nm5uesgCWongery+2kpNhb8cKvE/zrVjItzjt+mPAqwzWV7Ot8R3st7WXAo4AlIgAFYzyM6qHdWMb+2bbhCmSSCQcQxA98BR9NI67Bo6EDwP869Gx2SZJBP6/wDOseR9ppui3bHfizfTk0InCcQUI9dIXw9Dt3cuonq8QQn9VCT99BGtloSoFC8Oc+X/ADora2qUJwpORCic51gHOhGDTuBtdRN2TtVi2tQtbz4U4QpQQlBAJGQE90ZmpDO/bBP5V9U80I+ylO53cBkBZw5ZSDER3d1R/wAGQkgha5GY0+6i4tkujN9trFdwqJKVJEYssojJIyGYPfUbc7aK2n0rQQMJKjJgRBBBPeKmXe5tw4gvQSlI1OZUB80akDU93OuNshtlnAT8orUpGadMiCfu1p5RkkCLjcObx7cA2eu3WkdY7c/CAtJBThwFMEZHFnyq192d8rZFsyl1wJV1bfEfMHExVJN7KVdoEPAhJ+YdYGXm0410dtrlRDYUDGFKcuWQ4VS4y2DdG5e99t+xWD+Mp8AoH7aDly2Vml1PnBH2VVNxu3dtQVKbUBmQFYjlmdAOXA1l9tF5SMm04SRB079JNK5SiyyFLOthZi20aoWk4TOfr1Aqt9/xhu0EKBlAOXiuhrV0+lQJTkkzAMSOWvH7a92qp+6UhXVEYQR5U8Z4xTpt9QsoZdRp6O70Yy2T+UBA8dR6xHnpxNwYgxkY1j1VVWyeut3ErLagEmfRnw8K77Y33fcJKUYZUT2UnQ85kUwnUWxuqf8AaSv+WHGf7UV7QLogu1uPBS/KNuqZEaP5ZRWV0Kv0+C4HMWr8WcN+HQm+uyZ/Kp0/Z+NLR2mNAk+emPftM3t1+1T/AA6XfgwJqnFLprwjwNWHfR/b4mzW0lTCUCpqtpPJAgD0ffWWzCBqRUwuI4kVlsX3IHx28OMeamzdvddF0yi4cdcCiVCE4R5KiNYk0p7QuERqJp96OLkGyifJcWPTB+2mik2BhZWwGUIKlFwga9qT6EivG2Lf81hatcyhUGJ4rI83jRC4uClJVhUqOCRJPgP60NCHlNTi+DidSVqQnU5ntLPHkMz5qtshTr8LbSSAyhJGULU0k4ssoBUQc6JNEgCQEniE6DzwOFBE7VKgerDCVHinE4CO8oQBxHE8eVTbO8UoAKCyc5WUYAc8uyVTpEc4oksLm+NylN0jEf7LL66qT76+Qo60S6SFzdoGeTSfWpdJ6sNZ5PaMjsHEhR7QqRfbVSWShM51myLJK0EnnUs7NTBB0y/nUSCCGNoFKSkCaiOXys8h56OKYbblUjTjS1cPpK1HgTlQsQ43ZVhWqfzT7Io50KukbSgCcTLg9GFX+mhrVylaHUYJ+TWcomQkkHM6AgeaivQaidrJ/ZO/9tOgMIdLCvlH/wBdn+EarcLjLnV0b5vtIvboutdcj5LswFR8mDig8gDmPvqvtqIt31lTAS0lKc0lAzz7ifCfCtmLV5L8Y8DPhn0X4viLrzSkASdYMcpANRSYpv2Y7bh/FcAKbgiCEnPhxokb7ZZObA/wpn0QREeeshquV+l88zTe82UWAGisABz+cqTx5TXDbDVktQ+DjqxxxA555cTw486IbWyZwkjMhMExlHjUAJSrhY4keemHc1KnHZW4sNN5qSFHtk+SmJ4nXuFS9j7rsKWr4UsITHZwuZzI17J4TXZdsxauJ+DrUsKSZxGSFT+ongaMdQMYNr70FDjTSZxOKAMcEjKPSR9U0hbRvg5duKyIUVjzkKA9cVm3dpH4WVfRwgdxAz/eJoaxalSVKTqkg+mfu18KeUswErBjYAecGG3nrcSUmNSkzOUwQInnnRN1V1bKm6bcQlQWGyUwFKABkHjGp7jQGxddtlpcAgK0VGnOCdCMQ9I7qdtobzHaSULfgBhOFCUEphZJlZ+cVJCctMjSdQy1Fi32+6p8LOI+yB/XtrPwjWpWHsZmAMI5wNBUi42iW5IbSscVFOY82Yjw9FeW1s2tAeLQbQFAdYDAJnlx8wyoZMw6qOOjOKturC1JKUSkkEjjBiuid5ij8wemtbjYC1OqU3hUFkx2kpz1jtGJ1qPcbp3Z8lknnBSfYqgk1sJKbk7slnfUcWx6a4/hQ39GoeBoWrZDjS8LqCk5SDHGDz1itWtllKpcSoIHIHtdwMeujewngXN0Q3QceCgCAbdWR/b1lc+hoJ6wYAQnqFZEyfy/OB7K9rbV25fBcDn22y8WD+khLhvbkNiT1wJzAy6vvI40qm2uT+aPMpPvUy9J10pu9uCmAS8ASUpOXVTHaBodY3ZUBIQf/wCaPdpMVUoRks+a9o6WtoaMPTqyi8trXet+0FfALjkfrI96tk7MeOo/fT71Mzf6iP8ALR7tLe+m0nGVNdXhRiCphCM4I/R76zQq4WTss3kXSpV4q/R8zZGzHOKR9ZPtxVYW4l+hlhaHFoQesKgCtIkFKf0u6qW/CW4+ePqI9yvfwmuPnj6iPcrRHm6+7yKrVn9vmX7c7SsyvEVJUokGQ4IkCBq4BlA4e2ujO17dKsKTbpQBkcaNZkgJGgmDPMV8/wD4TXHzx9RHuVsneS4P54+oj3KOah/byAo1v6+Zel1vKnH2XxgBHZShJJHEY1LAz7qFJ3oLa3VpS47jMgLdbCUa5JAUYGdVpsneh8qQ2G23lrXAlCJVIACR2YGec50V2rfXrPVldmlsKUkTgSQo/NmDAOWXcaVyw1/q8h0q6TSy+ZO2/dPXTwcU2lMJCYStJyBJ1Ktc/VQhezXuCP3ke9U65ur1BQF2AClqKUgBGZzJEBJyAk8hzjKo3wq9bdUlVpJUC4lKg32Up8qITBSCR38M6W+Gf3f+SZa/d5mjNtcITCRH+JHvVzftblQgyRyxo+xVdLG+vFtFabQrCipSFYUwARkAnBKgnUQczXF7eV7q+sFsEtlRAUUpOfymU9WNFFMZDJsDjNS+G/t5Ey1v6+ZHVsd75n7yPfrl8SPfR/vI9+oV3tq7aVhcOFQgwW0TnmPzKbN2LtTltjWEqViUJLaNBH6NLOWGgrvN5BjGvJ26PmAWdhuhLmJChiQQMKkayIntaZZ+NTNy9iuW9x1riQISQBiRqYznFKY51I3i2ittslGFJkaNo92o+6e20KdULx3CkpGA4UBIVjROIhEwEYyI1IHdRhPDSV1m8gShXi/p8wtvzelQcXiKySyCoGdEGcxMxGtJlq6VrggwASRzgeH9TT0/Yh0OJa+UTKVJJhJUmV4VEJAEkRwoXcbvuNkrCBmM+1OWh+7QVfjEs6tpZcBMLGTi79rFW4tHRmkKKTyB084iK6MJCCOtkgiD+bhJ4hQFGGHVgQRiAnIqPGJzKZ/9V2C2wMwUqnLPGMvNWS6NXs5dhBt9mW6ykB041EdkpmZIyCwQPORU/b9n1raO2lMLOp7uAEkwD66jbPYHXAyk4cSgBIyg6yBlXfarZKkpwFQCZPjw4+NS6A4tbBduGFocWhMrwmJAOY4GATFSNludoOK0bC1EfqhOEedRAim+02uwEAraV1pSEqUEjyRkBM8gOHnoPvRtdhwYGyEKVAWShQ7IM5wMzMZjWO6ogNNCxZ2Tlw5hQCpSsz9pPdTM/ZixWUk4D1KVpUoeWSSFAoPBQV5J0CRyNQ2dvtWyMNskrXEKcVKQcwZSkHFkRkSQdKBX9846rEsydBloKbYgEwbZxNOod7RISW+AQQrMADIJKCoQO6o6LtbaeyrJWXhHCOeevfUCuzDuRSdD6jzpSBC32sokYjJn01N2rfLcabMgNJEYAICeE+n+s6AOiFGimyG1uBTSJJOcCASNFAE90eirIX0QGTFbUUEJUc1ZpPiBy8INTrHfBaUpBUCROahMDLIeMCo726rsKkpSBoZBmMhkknUHX9Goju6js9k4hzH/ALoTTT2hTuSdrbbS4srJlWUCIGka1qwXlJBBKRymPUK5W+6LyjmQCOCpHonWmGwtwpJSclIhJJGuR09FZ6mhbT1HXohxdcMRk/B1fx6ypXRozhuo/wD1z/GrK6FTSP4rgcz6peLFjpYH43cftx/CqFs1vsiiXShbld3chIJ+WTp+yrTZzKQBJHprn8oL/UXhHgjp4L5f7fElNNUodIqYLHgv2op+YbChkR5qTekCyU71PVAuYcc4c4nBE+g+isVFdM01fhsINekVNTsJ/wCiX6KhqEGDrpW7wMq0PU0X2ZuzdPpxNMOLT84Jy8xOR81B08qtdO1nEJQA4SkJaSMJ7PZCZIOXcaorVXTSsXUqee9xN3XUi22g0q6loNEqUFJMghJwjCATmSKY7TeO0aPVdep4PXAedcUhSUthKscJSZUSSkDz1tvLePrtkXDUZAdZKUkkEkJUcQOhETwxVsd17pspT1zZIWpJxW5MENqdWUKKZdgZZalR4VITVSNyNODsa3m8DBvUut3Vu2QHDjFuuFFRSAl0kyeyD2gBHnqPebYs2/ha7cpxKYS0kJCglS1KV1hQFDspiOXGKxGwbhZawvNhTildWRb4OykOJUpSgmELgLPV+VkNIFdX7S6HXKFw2rAEkhDUk4x+cB5OHEkGCqJSQIg09kLdmt3tWxW4blb2JPVhKbf5RK0ECCElJCc9CSY9VcLLeO1CGLdSk9UWypw59hzH1gExJiCmc9RXrO4xcuSH1leJxsFaQUyCl1aigQoKTgbyOUSMuFQmujwnEAsEqDZaJlIAX1ilY0qTikNtKMRnIPGpaJLyF7eS+D1084kylSzhPNIgD1AU5bmt/iSf11+0UlbZ2V8HcwFaV9lKpTwkTBHAjiKsDcpr8Qb7ys/vn7qSv8A1L4wPvcz8ifEe2lj4odMQgxOtOG+IhKBzXn5h/P1UItRhGv2VVTm4xRZOClIa9h7WZtUY7kkJ6tpPZBV2o/R7gazbm/ds42UtunUQMCtAOMjme+l7eM4rQTx6n/tXSglsf0a7OJe2P4x4HMw7tf8AJ8RoG2WY8vPwNb299bkKxOgEeTrn6qWm8I/MQrxn7FD+hXEMeNZHE3c4l2DTZ3KC8vAQoYYBGfED7daM2G2ktKcMtyFJThWrCrKRIE6do60r7ssQVn9UeaST7BQzbWb7h/SI9GX2VMtkLKtmlmaLf2TfoeaWsloEnDEggYR3niVUo74bstpV8Ix4i4SCnKEkDLCQdIyjOkRLR/oVNsnCEL4+SRHnFNEqk7m7zCU6cqhKTyqXarWVdXhnFMSNOP2V7csFOVMIC1DOsDRmIzro+mI766LBUQZkwO/KAIju0pQmvVc1DLj9w40W2ArCl9xBILaJGQMyYORByoIURRvdz8ndg8WFadxFFNrQge2Htj4StDK0TiMFSAcgM8xwmJkHzVDCZWQSqASNe8/ea23Y2YpCkPBwpxlaE5AxhbUSqDlIPCprWzUa9euTr+TH+k0tWbepooZY3uiKtIkGVTwzP314HVtglKonXj4azRRnZCRClOKIEK0GnOQnSj1o2w41iAbiSAkpzyMZgjI+OedCnRqVnlgrlk8TRppNhXopeUu4xKMk26v49e136OlpN4rAnCAwoREQQ/ByGWte1uqprKn2I4racpNdrIu89ypF/dwkKl1APZxGOqOnLX0gcqiC+cMgszMf2MZ8dCP5Vm/d+pm7vHEpSvC6gkH9n4UO29vl8GuW2OpSrEhCsUxBXplh0B9VY8Zf2tl2R4I34W3s9va+IwbHZWsLUtAQVQQEgJEYcshp4UD+OVNBKXW20iOyVtjOIOp1y9OVMu7N0XS9KAkghMTlILidfFJpH3j2kp1LKQkoCXepMATMQSSRxEVgi+kbJaEy93kQQUJLJBmVBKRGsQrKPVwocx0fMO7YNp1jnVlnrsQw4sREkeTESTwoPaXaXGnFhTierKBGBBnFi4+KaaNx9s/DduFZRgi2W2RimcMCZgRNaYqxS+okbx9DTDFq66088paEylKgmFGQADAB40sbQuC2EJHkNYUEc+B8Zz009FXRvKQzZPKJOEJkyqcsQ9GcV827V2l1jhI8nh6p/ruqmUHUkl1ItUlTXiWS0+wbRIxBS0jCtBy6wcQAclRMx31Xu0H1pdMKWnCZSCpUo5ASco081c9q7ULgQmZwjNQynLL1ZT3V1vNkuNNtrcAhySnPPKNRwP3VKNJ01ftFq1M+xEb4U5wUvI4h2jkr52vld+tbm9cz+UWZOI9pWZGhOeZ765VgrQUm52g6TJcXJzJK1TpGs6xlUu0LzqiQ+EqBC8Tj2CVaAhSjmqMp1ioGGvFioTadNpIWHD1iw4rIlQXjmR84EyeFWpuExOzmfFz+IqqlNXX0fs/7MY8FH/qLqmv8JZR+Ii7Z2Mh1MLExmDoR4UrXewSPIVPccvWKsO/bpfu0ViTaNiswbb2SS0UOpSew1kYOcK9cHhUB3cq3URGNs/omfUr76LXDaDjCwkjC1rzwn11xasEgylTif1VSPqqChXbxbeaNvtjwOZhkssr/AHS4g/bWy7koKEOMOIKYPyDbatAPKCT2oGoVSXc7Eeb8ptY79R6RlVhvF0EwpKx+kMJ9KTHqqMu5V8xQ4dmFD1Z+qsntGXezQA3ZbhszqV+wAD1mlx9yVrPNRPrNOl9fAA6JIBOacJ08BypIw5TVqlcqlGxqlROQmmDddQ6w4kDJtWfPye+KBWg7VGtj+WeHZV9nIfZTRfSQrWwlWSgbhxWgSgx5yB7JoXdO4l+eiaGIQ8ocwmeGknh30KYTmSTIEk1e0ImRL/JQHICt2lHDHL2GorrhUok8TNTG8/QDVUX0hnoRVNmi+7glF0OJZKR4lSYqMhMzzrfY7uFL/GEpPodRT5OkkwX2DFsMdUG3HCZQTCNcilUnlnI9FTGbhC+IAUIJSkAjvHfNcrzqerQUJUCqTmqRmcvQPtqBYuhKiCBnEHkJrtUcFQzJtP8AZgniKlmkHGLbqVKxPFYVqhJKeHFRmDHADhrUpF22llxbacJxDJRxEqMyRwA04UIuXziJiBoJ+6tcGQ7+FdGDgm3FWfaYZ5n8TLJ6O5+FJJGZtAfH5UZ+JrK33AcQq87BxJFqADEaOjhzrK4ON+aa6PwgTf0j4Xeg6FwA/wCUaSOkXK/aP/BZPt+6nHpHci6u/wBqn+FSL0hXGK6aVyYbHoxVzsT8/wD4rgjp4f5X7fEs7cJ2Tcz+apP/AHPUlbRe7SwfzLwf9yvYEmmTcq5LargcyiZ7+s++lLeAYV3Z+beIV6es96uatTdLQDWTeFi7jg43/wCcj2U+7q7HQzt9bTMtg22IKnEZW20oq7XMqNJLCfkNodzzQ9dwKnbc3wWk2TzDmC6Tblp1SYJgLIRMgjEUAE8RNbFqVPZFfstDpKC2dl3RcuC4FpS2lGFIGNTiTII5JSrI187k01b37Y2kpDbV844Uqh1KFFPeAYTocyINKpp0VSd2YmiNsAuB21OHsxqCNBHHICKHg0/bn7g3d3adazboWMSkoccWBEROFCjBEzmQc55UGBITlJgwa8Ap+X0L7S+ib/zUffURzoh2kP7FP+aj3qS6LLXEya5qNOJ6KNoDVpIH7VHvV32n0VOgSy6hY5K7B9IkGopIDTEXFV6bgD/Zlt+qr+Iuqte6P7tEylEDj1iY++rZ3StyzYMNq1SjONM1E6+eqqzTiWUviJF6nKl29TnTJdnKl6/FZLGpEdjq5c60pCcDXlGBMcT4TXC4tGsauriNAUq4cwUkRXZu7baU4XFYRgaAOWsTx8DUe9umXFko6sjh5P2Gu1i9Y/jHgczDfV+T4nFdoeC1f4oM+ciaiOML5pPfmPvruu2H5qlJ/VUftJFcHEq+eT4pHtEVgRsYL2olXVrxDgRMzSi4eyT/AFr/ACpp3gdUGFThzgSJ599Ka/JH9c6uhoZ6mp12emVHwo7YHq0qXnJ7IME5anThMCguzNVeH20avl/JtogEkACRMYsz586upq8rlbdkdbdw9RmBmVKmM8zAIgGMgOFBrl0hChzgT7eFFNrXCckJHZTkPACPTUBSZTBzqypKwsVcD1ORkURxFaubP5H010IgozGU+yqYvpIdrYbtpzI4wfZXuzkwl8c2v9bZrm092s662afyn7JQ9BH3VpeoiDVvcDq0IKREyDxgiI5eV7KiXLh63zxWrTmJlPMZebh68vRXG6EBKu8V2IyskzBl6QSuFkkZ6j0c6mNEkJiVTkABnl3UMuScIjWfVRe5vsDQZaBR9IpQhSu7uHd3CtK2SZnaukP3RUfxkxl+LqH/AF6ys6LmwLkhOgYVGcz8trPGva5GM+Z+kW0dkQJ0nn8Zu/2yf4dV/viqXWjzZT/qp/6UD+NXf7ZP8KkDe1OduebQ9prn4n568FwR0sP8p+L4jxu858oo/OQ0rPvSk/6qGb3swb7vcYVU7dqThP8AwWvUhofYa031R/8Ab70NK9BP3VyW7S/a4nStdf52C7Zpm22n+1aPruKXtnWanblDaElSlLACRqc/upksR+LbT/ate24pz6JdgNMsC8XBcdUW0k/2acRBI7zhOfLLnWzNluUuN4R/Ysb77FfudqpZwEHC2gFWSQkgEqKvJCQVKk6ZUH6R9iC12i60kQIQoAx2QptJjs5ZcxV/I2chDq1OwvriU9oDJBAlPeMhXz3v3but37rbyipSMKAVGSUBCerk8exh1zo0pXFqws9gN2Ps0vvJbBidTyA1NfTnR1tRK7YtpCEJaKUpQiISkpEZDPUKzJJJxGaq/oh6Pl3TDtx1jaEqUG0yjGewUqV+cMMnCOeXLW2t3NylWq8RuSsFISUhtKBkSRoSZGI0ZXbJHJk26jA4qoNwup62MvKqE/bA/nGqZLtGg0CL/aCWkKWryU5mKVk3ICRmDlTXfbMxggLInuB+2lm43QcklLyT3FBHsUarHYB2wsqSRwPr8KLMWTqWQggkhMSo93efbWju7T+UlswRMTz4AgD+tKPOXIAMigyRAq1GMxBoXdJo3d3iCDKT3ZigzgmkLUANt2DjmNLQBUA0cyBlhI4nXOltWw7gg/JFZHHCT7KbNrIWVu9WYIS0fNgNAXVvpBK1ADKZSDr3YSTXcxMopxT+2PA5FGMrSf8AZ8QKGXECVpU3GohSfUBRDZSVrcSFLXB1z7u+a4XV4ryVqAHZPklPAEaifVwqbu86kumFTCSfZWN2vZGlaXB+9OTUSSMfHunupYc0H9cKZN6HPk095obZbAU6gLxpSCSBM5wYOgp9BNrI2zkHPI5iiFxdfKp5JEx4D76JjZRbRJXOFPAch3nu5UBUYKlKOZGQ148CMiKak9WCa0PHHSpWfGpSGFETFQGljEBoDlnwnvppRbsjIuj6yR99JVY1NAb4Krl66j3FqoQeR9uVMK27cEDrDPATPsTXDaZbaaxoSVKBEYtB3kEQc4qmMmmiyW1Cx1kEUWsWlKWoAFRW04QBmTl3eBobfsFK48FaRIUAoGPPRDYFzDgJWEQhYCiY1BgSNCSYFbrmdomWmzHS1k25oRGBX3f1FeXmx31NwGXSe5tfu0XauAkCXrpM5j5QK84MnKtHtqKHkvvn9bOfQRWnnfRy2KlR23B7Vs+mJZdTGhU0qDHiK2ur5589oKJGWSTIHLIaVJd2mvUOKPccQ/1xUZ/aDpTmooz1Czn3EqUanPpPYwPDrUsvokbKXoUCD8HVkf2/fWVr0PrJdBUST8HVmTJ/L868qYiWaSfcjLFWuu9gvpRH4zdftk/wqr3ed4KFtBmGgPPJq5N7Nmg31wcaxiUCQCI8kd1CV7KBiXHDAgSQYHISnIVolyc6zjUzW2Lq7kGONVJOGXrfED7tKCW2FFWtuj0hSh7E1vvun8vnqwk+growmwIEB50ACBChpy00zrF2KlavPHhmoHLziscuQpN39otb6Gj3stMnmIlnHwPaJkfl2v8Az0+7tXCU7JtGp7XlERwK3Fa6cRXMbMyI6xyDmRIzI0kYc+PprcWqgAA+8ANBjyHgIyq2fIs5aTW5kjyrFJLI9l+sLq2io4QTISOz3ffyqmd9bjrtoPLCgrEUwQZkYEgerKrQ+DL+nf8Ar/yrkvZQUZLjhPMkE+kpmjT5FlB3zrcxJ8qRkvh8xP6O9+XNnum3cVhZUrtA/wBmvTFlwyAPgDwq30b3D6UHwJ9qjFJ6tkAmStZPfhP+mths7/iu+ke7RnyNKW1T8mSnypFfQNqt5Af7QD/GK5M7w4gSl2QFESCDoaWPi8/Su/WHu1nwE/TO/WHu1V7jl/ItzH97R+zzGY7cV9JXitsK+kpa+An6Z36w+6s+AH6Z36w+6h7il/ItzJ71j9nmMR2yr59R3LzHPanTj499Bfi8/Su/WHu1sm0UNHnh4Kj7KPuKX8i3MnvaP2eZNePfUYvJA8oVp8GX9O/9f+VefBFfTvfW/lQfIUn/ALi3MPvdfZ5gDerZyn8Qb7WbJyIHZwkEyT30H34aUGEyCBjAEkfNP2U6DZ5CirrXcRABOLMgaSYr1zZ5UIU66od6gfUU1vrcme0cXm0SWnYrGKnyioJrLq295VbTDlxhCe2vPSJwpEA68oo3u7sZ1nrlOJUkqSABqePzZ7qd0bLw+S44PAgexNbizV9M99b+VIuSnrnW4b3ivtK43g2e4opCUKVAzgE/0aDPWDyfzHAB3Grh+Bq+me+sPurBZq+me+t/Kp7qf3rcye8V9pWNigJtwVpkkq8o6RHM0JUQQokiSe7l/Xoq4HbInIvOkHUFQPtFR/ihPz1/u+7Sx5Lcb9PyGfKKf0lTWa0hWZhOUxykTHfE0wby3raA31C05zOEg8BHDKnpOyQMwtY8MPu178Uj56/3fdoS5Lbs8/kGPKCWzKVL8cvfSK9NFL3aCSzksFXZOozgjUa8KsT4oHz1/u+7XvxQPnr/AHfdoPki+3MtwVyjbZlKz3gWVvapWtQBVg0xEAwMzpMVx2MoJdQSMUE5ATPZPA1aQ2SPnr/d92vU7JAOS1j6vu065La+ryA8en9Iibd26h1YCIMJTmcuEYRyAoTcXcJBwg5/OP2GrQOyh89f7vu1nxUPnr/d92kfJLbvnW4ZcpJRtlKp+NP0B9ZX30StHgpIUQnORGI5eYmrE+KE/PX+77tbJ2SI8tf7vu0vuhy2KfkyR5TXXEn9EUdcnDEfBicv22dZRjo82eE3SziUfkiM4yGNGkD+prKTEw9nNQ7EkCneacu1s//Z"/>
          <p:cNvSpPr>
            <a:spLocks noChangeAspect="1" noChangeArrowheads="1"/>
          </p:cNvSpPr>
          <p:nvPr/>
        </p:nvSpPr>
        <p:spPr bwMode="auto">
          <a:xfrm>
            <a:off x="63500" y="-798513"/>
            <a:ext cx="2800350" cy="16383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8" name="Picture 6" descr="http://www.lunion.presse.fr/media/imagecache/article-taille-normale/pqr_photo/2009/11/10/0000380317-0.jpg"/>
          <p:cNvPicPr>
            <a:picLocks noChangeAspect="1" noChangeArrowheads="1"/>
          </p:cNvPicPr>
          <p:nvPr/>
        </p:nvPicPr>
        <p:blipFill>
          <a:blip r:embed="rId3" cstate="print"/>
          <a:srcRect/>
          <a:stretch>
            <a:fillRect/>
          </a:stretch>
        </p:blipFill>
        <p:spPr bwMode="auto">
          <a:xfrm>
            <a:off x="395536" y="3789040"/>
            <a:ext cx="4677442" cy="2736304"/>
          </a:xfrm>
          <a:prstGeom prst="rect">
            <a:avLst/>
          </a:prstGeom>
          <a:noFill/>
        </p:spPr>
      </p:pic>
      <p:pic>
        <p:nvPicPr>
          <p:cNvPr id="3080" name="Picture 8" descr="http://upload.wikimedia.org/wikipedia/commons/thumb/6/62/Magasin_IKEA_%C3%A0_Roques_1.jpg/220px-Magasin_IKEA_%C3%A0_Roques_1.jpg"/>
          <p:cNvPicPr>
            <a:picLocks noChangeAspect="1" noChangeArrowheads="1"/>
          </p:cNvPicPr>
          <p:nvPr/>
        </p:nvPicPr>
        <p:blipFill>
          <a:blip r:embed="rId4" cstate="print"/>
          <a:srcRect/>
          <a:stretch>
            <a:fillRect/>
          </a:stretch>
        </p:blipFill>
        <p:spPr bwMode="auto">
          <a:xfrm>
            <a:off x="5940152" y="3504608"/>
            <a:ext cx="2376264" cy="31647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700808"/>
            <a:ext cx="8640960" cy="1446550"/>
          </a:xfrm>
          <a:prstGeom prst="rect">
            <a:avLst/>
          </a:prstGeom>
        </p:spPr>
        <p:txBody>
          <a:bodyPr wrap="square">
            <a:spAutoFit/>
          </a:bodyPr>
          <a:lstStyle/>
          <a:p>
            <a:pPr algn="just"/>
            <a:r>
              <a:rPr lang="fr-FR" sz="2200" u="sng" dirty="0" smtClean="0">
                <a:solidFill>
                  <a:srgbClr val="A23851"/>
                </a:solidFill>
              </a:rPr>
              <a:t>SAV de qualité :</a:t>
            </a:r>
            <a:r>
              <a:rPr lang="fr-FR" sz="2200" dirty="0" smtClean="0">
                <a:solidFill>
                  <a:srgbClr val="A23851"/>
                </a:solidFill>
              </a:rPr>
              <a:t>  </a:t>
            </a:r>
            <a:r>
              <a:rPr lang="fr-FR" sz="2200" dirty="0" smtClean="0"/>
              <a:t>Aujourd’hui, ils s’attachent à comparer qualité, prix et service. Avec cette recherche de prestation complémentaire, les entreprises doivent valoriser leurs services et ainsi offrir des livraisons, des conseils, des installations et un service après vente, de qualité. </a:t>
            </a:r>
          </a:p>
        </p:txBody>
      </p:sp>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62470" name="Picture 6" descr="http://www.boutimag.com/conforama.jpg"/>
          <p:cNvPicPr>
            <a:picLocks noChangeAspect="1" noChangeArrowheads="1"/>
          </p:cNvPicPr>
          <p:nvPr/>
        </p:nvPicPr>
        <p:blipFill>
          <a:blip r:embed="rId3" cstate="print"/>
          <a:srcRect/>
          <a:stretch>
            <a:fillRect/>
          </a:stretch>
        </p:blipFill>
        <p:spPr bwMode="auto">
          <a:xfrm>
            <a:off x="1187624" y="4653136"/>
            <a:ext cx="3048000" cy="1733551"/>
          </a:xfrm>
          <a:prstGeom prst="rect">
            <a:avLst/>
          </a:prstGeom>
          <a:noFill/>
        </p:spPr>
      </p:pic>
      <p:pic>
        <p:nvPicPr>
          <p:cNvPr id="62472" name="Picture 8" descr="http://lol.net/m/but.jpg"/>
          <p:cNvPicPr>
            <a:picLocks noChangeAspect="1" noChangeArrowheads="1"/>
          </p:cNvPicPr>
          <p:nvPr/>
        </p:nvPicPr>
        <p:blipFill>
          <a:blip r:embed="rId4" cstate="print"/>
          <a:srcRect/>
          <a:stretch>
            <a:fillRect/>
          </a:stretch>
        </p:blipFill>
        <p:spPr bwMode="auto">
          <a:xfrm>
            <a:off x="5580112" y="3429000"/>
            <a:ext cx="2286000" cy="1905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628800"/>
            <a:ext cx="8424936" cy="2462213"/>
          </a:xfrm>
          <a:prstGeom prst="rect">
            <a:avLst/>
          </a:prstGeom>
        </p:spPr>
        <p:txBody>
          <a:bodyPr wrap="square">
            <a:spAutoFit/>
          </a:bodyPr>
          <a:lstStyle/>
          <a:p>
            <a:pPr algn="just"/>
            <a:r>
              <a:rPr lang="fr-FR" sz="2200" u="sng" dirty="0" smtClean="0">
                <a:solidFill>
                  <a:srgbClr val="A23851"/>
                </a:solidFill>
              </a:rPr>
              <a:t>SAV de qualité :</a:t>
            </a:r>
            <a:r>
              <a:rPr lang="fr-FR" sz="2200" dirty="0" smtClean="0">
                <a:solidFill>
                  <a:srgbClr val="A23851"/>
                </a:solidFill>
              </a:rPr>
              <a:t> </a:t>
            </a:r>
            <a:r>
              <a:rPr lang="fr-FR" sz="2200" dirty="0" smtClean="0"/>
              <a:t>De plus, pour attirer cette cible et leur faciliter leur mode de consommation, les entreprises mettent en place des services à domicile c'est-à-dire qu’ils peuvent pratiquement dans toutes les entreprises réaliser leurs commandes et les réceptionner à leur domicile par le biais d’Internet (canal de vente utilisé par cette cible). Certaines entreprises telles qu’Ikea ont installé une assistance téléphonique en cas de problèmes de montage</a:t>
            </a:r>
            <a:r>
              <a:rPr lang="fr-FR" dirty="0" smtClean="0"/>
              <a:t>.</a:t>
            </a:r>
          </a:p>
        </p:txBody>
      </p:sp>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Cambria" pitchFamily="18" charset="0"/>
                  <a:cs typeface="Times New Roman" pitchFamily="18" charset="0"/>
                </a:rPr>
                <a:t>III. Comment toucher les modernes-</a:t>
              </a:r>
              <a:r>
                <a:rPr lang="fr-FR" sz="3200" dirty="0" err="1" smtClean="0">
                  <a:latin typeface="Cambria" pitchFamily="18" charset="0"/>
                  <a:cs typeface="Times New Roman" pitchFamily="18" charset="0"/>
                </a:rPr>
                <a:t>achievers</a:t>
              </a:r>
              <a:r>
                <a:rPr lang="fr-FR" sz="3200" dirty="0" smtClean="0">
                  <a:latin typeface="Cambria" pitchFamily="18" charset="0"/>
                  <a:cs typeface="Times New Roman" pitchFamily="18" charset="0"/>
                </a:rPr>
                <a:t> ?</a:t>
              </a:r>
              <a:endParaRPr lang="fr-FR" sz="3200" dirty="0"/>
            </a:p>
          </p:txBody>
        </p:sp>
      </p:grpSp>
      <p:pic>
        <p:nvPicPr>
          <p:cNvPr id="63490" name="Picture 2" descr="http://www.patrickvolto.com/blog/wp-content/uploads/2010/09/rattrapage.jpg"/>
          <p:cNvPicPr>
            <a:picLocks noChangeAspect="1" noChangeArrowheads="1"/>
          </p:cNvPicPr>
          <p:nvPr/>
        </p:nvPicPr>
        <p:blipFill>
          <a:blip r:embed="rId3" cstate="print"/>
          <a:srcRect/>
          <a:stretch>
            <a:fillRect/>
          </a:stretch>
        </p:blipFill>
        <p:spPr bwMode="auto">
          <a:xfrm>
            <a:off x="5522715" y="3759646"/>
            <a:ext cx="3297757" cy="29817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36912"/>
            <a:ext cx="2376264" cy="1224136"/>
          </a:xfrm>
          <a:prstGeom prst="rect">
            <a:avLst/>
          </a:prstGeom>
          <a:solidFill>
            <a:schemeClr val="bg1"/>
          </a:solidFill>
          <a:ln w="57150" cmpd="dbl">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rPr>
              <a:t>Comment toucher les consommateurs face à l’univers  de la déco et de la l’ameublement ?</a:t>
            </a:r>
            <a:endParaRPr lang="fr-FR"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691680" y="3429000"/>
            <a:ext cx="1368152" cy="57606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 secteur</a:t>
            </a:r>
            <a:endParaRPr lang="fr-FR" sz="1600" b="1" dirty="0"/>
          </a:p>
        </p:txBody>
      </p:sp>
      <p:sp>
        <p:nvSpPr>
          <p:cNvPr id="5" name="Rectangle 4"/>
          <p:cNvSpPr/>
          <p:nvPr/>
        </p:nvSpPr>
        <p:spPr>
          <a:xfrm>
            <a:off x="3635896" y="4005064"/>
            <a:ext cx="1656184" cy="57606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communiquer</a:t>
            </a:r>
            <a:r>
              <a:rPr lang="fr-FR" b="1" dirty="0" smtClean="0"/>
              <a:t>?</a:t>
            </a:r>
            <a:endParaRPr lang="fr-FR" b="1" dirty="0"/>
          </a:p>
        </p:txBody>
      </p:sp>
      <p:sp>
        <p:nvSpPr>
          <p:cNvPr id="6" name="Rectangle 5"/>
          <p:cNvSpPr/>
          <p:nvPr/>
        </p:nvSpPr>
        <p:spPr>
          <a:xfrm>
            <a:off x="5940152" y="2852936"/>
            <a:ext cx="1584176" cy="72008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Comment les toucher ?</a:t>
            </a:r>
            <a:endParaRPr lang="fr-FR" sz="1600" b="1" dirty="0"/>
          </a:p>
        </p:txBody>
      </p:sp>
      <p:sp>
        <p:nvSpPr>
          <p:cNvPr id="7" name="Rectangle 6"/>
          <p:cNvSpPr/>
          <p:nvPr/>
        </p:nvSpPr>
        <p:spPr>
          <a:xfrm>
            <a:off x="1475656" y="1700808"/>
            <a:ext cx="1872208" cy="8640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Les consommateurs</a:t>
            </a:r>
            <a:endParaRPr lang="fr-FR" sz="1600" b="1" dirty="0"/>
          </a:p>
        </p:txBody>
      </p:sp>
      <p:sp>
        <p:nvSpPr>
          <p:cNvPr id="8" name="Ellipse 7"/>
          <p:cNvSpPr/>
          <p:nvPr/>
        </p:nvSpPr>
        <p:spPr>
          <a:xfrm>
            <a:off x="2699792" y="692696"/>
            <a:ext cx="122413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typologie</a:t>
            </a:r>
            <a:endParaRPr lang="fr-FR" sz="1400" dirty="0">
              <a:solidFill>
                <a:schemeClr val="bg1"/>
              </a:solidFill>
            </a:endParaRPr>
          </a:p>
        </p:txBody>
      </p:sp>
      <p:sp>
        <p:nvSpPr>
          <p:cNvPr id="9" name="Ellipse 8"/>
          <p:cNvSpPr/>
          <p:nvPr/>
        </p:nvSpPr>
        <p:spPr>
          <a:xfrm>
            <a:off x="144016" y="4869160"/>
            <a:ext cx="1475656"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Lieux de distribution</a:t>
            </a:r>
            <a:endParaRPr lang="fr-FR" sz="1400" dirty="0">
              <a:solidFill>
                <a:schemeClr val="bg1"/>
              </a:solidFill>
            </a:endParaRPr>
          </a:p>
        </p:txBody>
      </p:sp>
      <p:sp>
        <p:nvSpPr>
          <p:cNvPr id="10" name="Ellipse 9"/>
          <p:cNvSpPr/>
          <p:nvPr/>
        </p:nvSpPr>
        <p:spPr>
          <a:xfrm>
            <a:off x="6228184" y="4581128"/>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Adaptabilité</a:t>
            </a:r>
            <a:endParaRPr lang="fr-FR" sz="1400" dirty="0">
              <a:solidFill>
                <a:schemeClr val="bg1"/>
              </a:solidFill>
            </a:endParaRPr>
          </a:p>
        </p:txBody>
      </p:sp>
      <p:sp>
        <p:nvSpPr>
          <p:cNvPr id="11" name="Ellipse 10"/>
          <p:cNvSpPr/>
          <p:nvPr/>
        </p:nvSpPr>
        <p:spPr>
          <a:xfrm>
            <a:off x="6948264" y="5445224"/>
            <a:ext cx="2088232"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Offres promotionnelles</a:t>
            </a:r>
            <a:endParaRPr lang="fr-FR" sz="1400" dirty="0">
              <a:solidFill>
                <a:schemeClr val="bg1"/>
              </a:solidFill>
            </a:endParaRPr>
          </a:p>
        </p:txBody>
      </p:sp>
      <p:sp>
        <p:nvSpPr>
          <p:cNvPr id="12" name="Ellipse 11"/>
          <p:cNvSpPr/>
          <p:nvPr/>
        </p:nvSpPr>
        <p:spPr>
          <a:xfrm>
            <a:off x="6012160" y="3717032"/>
            <a:ext cx="1152128" cy="72008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Services</a:t>
            </a:r>
            <a:endParaRPr lang="fr-FR" sz="1400" dirty="0">
              <a:solidFill>
                <a:schemeClr val="bg1"/>
              </a:solidFill>
            </a:endParaRPr>
          </a:p>
        </p:txBody>
      </p:sp>
      <p:sp>
        <p:nvSpPr>
          <p:cNvPr id="13" name="Ellipse 12"/>
          <p:cNvSpPr/>
          <p:nvPr/>
        </p:nvSpPr>
        <p:spPr>
          <a:xfrm>
            <a:off x="6876256" y="1916832"/>
            <a:ext cx="1656184"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Scénarisation des produits</a:t>
            </a:r>
            <a:endParaRPr lang="fr-FR" sz="1400" dirty="0">
              <a:solidFill>
                <a:schemeClr val="bg1"/>
              </a:solidFill>
            </a:endParaRPr>
          </a:p>
        </p:txBody>
      </p:sp>
      <p:sp>
        <p:nvSpPr>
          <p:cNvPr id="14" name="Ellipse 13"/>
          <p:cNvSpPr/>
          <p:nvPr/>
        </p:nvSpPr>
        <p:spPr>
          <a:xfrm>
            <a:off x="6372200" y="980728"/>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Nouvelles tendances</a:t>
            </a:r>
            <a:endParaRPr lang="fr-FR" sz="1400" dirty="0">
              <a:solidFill>
                <a:schemeClr val="bg1"/>
              </a:solidFill>
            </a:endParaRPr>
          </a:p>
        </p:txBody>
      </p:sp>
      <p:sp>
        <p:nvSpPr>
          <p:cNvPr id="16" name="Ellipse 15"/>
          <p:cNvSpPr/>
          <p:nvPr/>
        </p:nvSpPr>
        <p:spPr>
          <a:xfrm>
            <a:off x="2771800" y="4869160"/>
            <a:ext cx="1440160" cy="792088"/>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Quels messages ?</a:t>
            </a:r>
            <a:endParaRPr lang="fr-FR" sz="1400" dirty="0">
              <a:solidFill>
                <a:schemeClr val="bg1"/>
              </a:solidFill>
            </a:endParaRPr>
          </a:p>
        </p:txBody>
      </p:sp>
      <p:sp>
        <p:nvSpPr>
          <p:cNvPr id="17" name="Ellipse 16"/>
          <p:cNvSpPr/>
          <p:nvPr/>
        </p:nvSpPr>
        <p:spPr>
          <a:xfrm>
            <a:off x="4788024" y="4797152"/>
            <a:ext cx="1224136" cy="792088"/>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Par quels médias ?</a:t>
            </a:r>
            <a:endParaRPr lang="fr-FR" sz="1400" dirty="0">
              <a:solidFill>
                <a:schemeClr val="bg1"/>
              </a:solidFill>
            </a:endParaRPr>
          </a:p>
        </p:txBody>
      </p:sp>
      <p:sp>
        <p:nvSpPr>
          <p:cNvPr id="19" name="Ellipse 18"/>
          <p:cNvSpPr/>
          <p:nvPr/>
        </p:nvSpPr>
        <p:spPr>
          <a:xfrm>
            <a:off x="0" y="2204864"/>
            <a:ext cx="1440160"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Intérêt stratégique</a:t>
            </a:r>
            <a:endParaRPr lang="fr-FR" sz="1400" dirty="0">
              <a:solidFill>
                <a:schemeClr val="bg1"/>
              </a:solidFill>
            </a:endParaRPr>
          </a:p>
        </p:txBody>
      </p:sp>
      <p:sp>
        <p:nvSpPr>
          <p:cNvPr id="21" name="Ellipse 20"/>
          <p:cNvSpPr/>
          <p:nvPr/>
        </p:nvSpPr>
        <p:spPr>
          <a:xfrm>
            <a:off x="251520" y="764704"/>
            <a:ext cx="158417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Accessibilité</a:t>
            </a:r>
            <a:endParaRPr lang="fr-FR" sz="1400" dirty="0">
              <a:solidFill>
                <a:schemeClr val="bg1"/>
              </a:solidFill>
            </a:endParaRPr>
          </a:p>
        </p:txBody>
      </p:sp>
      <p:sp>
        <p:nvSpPr>
          <p:cNvPr id="25" name="Ellipse 24"/>
          <p:cNvSpPr/>
          <p:nvPr/>
        </p:nvSpPr>
        <p:spPr>
          <a:xfrm>
            <a:off x="72008" y="3645024"/>
            <a:ext cx="1403648"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Catégories de produits</a:t>
            </a:r>
            <a:endParaRPr lang="fr-FR" sz="1400" dirty="0">
              <a:solidFill>
                <a:schemeClr val="bg1"/>
              </a:solidFill>
            </a:endParaRPr>
          </a:p>
        </p:txBody>
      </p:sp>
      <p:sp>
        <p:nvSpPr>
          <p:cNvPr id="28" name="Ellipse 27"/>
          <p:cNvSpPr/>
          <p:nvPr/>
        </p:nvSpPr>
        <p:spPr>
          <a:xfrm>
            <a:off x="1475656" y="4221088"/>
            <a:ext cx="1584176" cy="86409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Présentation du marché</a:t>
            </a:r>
            <a:endParaRPr lang="fr-FR" sz="1400" dirty="0">
              <a:solidFill>
                <a:schemeClr val="bg1"/>
              </a:solidFill>
            </a:endParaRPr>
          </a:p>
        </p:txBody>
      </p:sp>
      <p:sp>
        <p:nvSpPr>
          <p:cNvPr id="29" name="ZoneTexte 28"/>
          <p:cNvSpPr txBox="1"/>
          <p:nvPr/>
        </p:nvSpPr>
        <p:spPr>
          <a:xfrm>
            <a:off x="1763688" y="116632"/>
            <a:ext cx="1656184" cy="276999"/>
          </a:xfrm>
          <a:prstGeom prst="rect">
            <a:avLst/>
          </a:prstGeom>
          <a:noFill/>
        </p:spPr>
        <p:txBody>
          <a:bodyPr wrap="square" rtlCol="0">
            <a:spAutoFit/>
          </a:bodyPr>
          <a:lstStyle/>
          <a:p>
            <a:r>
              <a:rPr lang="fr-FR" sz="1200" dirty="0" smtClean="0"/>
              <a:t>Acte d’achat</a:t>
            </a:r>
          </a:p>
        </p:txBody>
      </p:sp>
      <p:sp>
        <p:nvSpPr>
          <p:cNvPr id="30" name="Ellipse 29"/>
          <p:cNvSpPr/>
          <p:nvPr/>
        </p:nvSpPr>
        <p:spPr>
          <a:xfrm>
            <a:off x="7668344" y="2780928"/>
            <a:ext cx="1475656"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Proximité</a:t>
            </a:r>
            <a:endParaRPr lang="fr-FR" sz="1400" dirty="0">
              <a:solidFill>
                <a:schemeClr val="bg1"/>
              </a:solidFill>
            </a:endParaRPr>
          </a:p>
        </p:txBody>
      </p:sp>
      <p:sp>
        <p:nvSpPr>
          <p:cNvPr id="22" name="Ellipse 21"/>
          <p:cNvSpPr/>
          <p:nvPr/>
        </p:nvSpPr>
        <p:spPr>
          <a:xfrm>
            <a:off x="5364088" y="1700808"/>
            <a:ext cx="1440160" cy="86409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Choix stratégique</a:t>
            </a:r>
            <a:endParaRPr lang="fr-FR" sz="1400" dirty="0">
              <a:solidFill>
                <a:schemeClr val="bg1"/>
              </a:solidFill>
            </a:endParaRPr>
          </a:p>
        </p:txBody>
      </p:sp>
      <p:sp>
        <p:nvSpPr>
          <p:cNvPr id="23" name="ZoneTexte 22"/>
          <p:cNvSpPr txBox="1"/>
          <p:nvPr/>
        </p:nvSpPr>
        <p:spPr>
          <a:xfrm>
            <a:off x="0" y="332656"/>
            <a:ext cx="1656184" cy="276999"/>
          </a:xfrm>
          <a:prstGeom prst="rect">
            <a:avLst/>
          </a:prstGeom>
          <a:noFill/>
        </p:spPr>
        <p:txBody>
          <a:bodyPr wrap="square" rtlCol="0">
            <a:spAutoFit/>
          </a:bodyPr>
          <a:lstStyle/>
          <a:p>
            <a:r>
              <a:rPr lang="fr-FR" sz="1200" dirty="0" smtClean="0"/>
              <a:t>Freins à l’achat</a:t>
            </a:r>
          </a:p>
        </p:txBody>
      </p:sp>
      <p:sp>
        <p:nvSpPr>
          <p:cNvPr id="24" name="ZoneTexte 23"/>
          <p:cNvSpPr txBox="1"/>
          <p:nvPr/>
        </p:nvSpPr>
        <p:spPr>
          <a:xfrm>
            <a:off x="0" y="0"/>
            <a:ext cx="1656184" cy="276999"/>
          </a:xfrm>
          <a:prstGeom prst="rect">
            <a:avLst/>
          </a:prstGeom>
          <a:noFill/>
        </p:spPr>
        <p:txBody>
          <a:bodyPr wrap="square" rtlCol="0">
            <a:spAutoFit/>
          </a:bodyPr>
          <a:lstStyle/>
          <a:p>
            <a:r>
              <a:rPr lang="fr-FR" sz="1200" dirty="0" smtClean="0"/>
              <a:t>Motivations à l’achat</a:t>
            </a:r>
          </a:p>
        </p:txBody>
      </p:sp>
      <p:sp>
        <p:nvSpPr>
          <p:cNvPr id="26" name="ZoneTexte 25"/>
          <p:cNvSpPr txBox="1"/>
          <p:nvPr/>
        </p:nvSpPr>
        <p:spPr>
          <a:xfrm>
            <a:off x="2915816" y="-27384"/>
            <a:ext cx="1656184" cy="461665"/>
          </a:xfrm>
          <a:prstGeom prst="rect">
            <a:avLst/>
          </a:prstGeom>
          <a:noFill/>
        </p:spPr>
        <p:txBody>
          <a:bodyPr wrap="square" rtlCol="0">
            <a:spAutoFit/>
          </a:bodyPr>
          <a:lstStyle/>
          <a:p>
            <a:r>
              <a:rPr lang="fr-FR" sz="1200" dirty="0" smtClean="0"/>
              <a:t>Conservateurs traditionnels</a:t>
            </a:r>
          </a:p>
        </p:txBody>
      </p:sp>
      <p:sp>
        <p:nvSpPr>
          <p:cNvPr id="27" name="ZoneTexte 26"/>
          <p:cNvSpPr txBox="1"/>
          <p:nvPr/>
        </p:nvSpPr>
        <p:spPr>
          <a:xfrm>
            <a:off x="4067944" y="620688"/>
            <a:ext cx="1656184" cy="276999"/>
          </a:xfrm>
          <a:prstGeom prst="rect">
            <a:avLst/>
          </a:prstGeom>
          <a:noFill/>
        </p:spPr>
        <p:txBody>
          <a:bodyPr wrap="square" rtlCol="0">
            <a:spAutoFit/>
          </a:bodyPr>
          <a:lstStyle/>
          <a:p>
            <a:r>
              <a:rPr lang="fr-FR" sz="1200" dirty="0" smtClean="0"/>
              <a:t>Conformistes installés</a:t>
            </a:r>
          </a:p>
        </p:txBody>
      </p:sp>
      <p:sp>
        <p:nvSpPr>
          <p:cNvPr id="31" name="ZoneTexte 30"/>
          <p:cNvSpPr txBox="1"/>
          <p:nvPr/>
        </p:nvSpPr>
        <p:spPr>
          <a:xfrm>
            <a:off x="4211960" y="116632"/>
            <a:ext cx="1656184" cy="461665"/>
          </a:xfrm>
          <a:prstGeom prst="rect">
            <a:avLst/>
          </a:prstGeom>
          <a:noFill/>
        </p:spPr>
        <p:txBody>
          <a:bodyPr wrap="square" rtlCol="0">
            <a:spAutoFit/>
          </a:bodyPr>
          <a:lstStyle/>
          <a:p>
            <a:r>
              <a:rPr lang="fr-FR" sz="1200" dirty="0" smtClean="0"/>
              <a:t>populaires matérialistes</a:t>
            </a:r>
          </a:p>
        </p:txBody>
      </p:sp>
      <p:sp>
        <p:nvSpPr>
          <p:cNvPr id="32" name="ZoneTexte 31"/>
          <p:cNvSpPr txBox="1"/>
          <p:nvPr/>
        </p:nvSpPr>
        <p:spPr>
          <a:xfrm>
            <a:off x="4283968" y="908720"/>
            <a:ext cx="1296144" cy="461665"/>
          </a:xfrm>
          <a:prstGeom prst="rect">
            <a:avLst/>
          </a:prstGeom>
          <a:noFill/>
        </p:spPr>
        <p:txBody>
          <a:bodyPr wrap="square" rtlCol="0">
            <a:spAutoFit/>
          </a:bodyPr>
          <a:lstStyle/>
          <a:p>
            <a:r>
              <a:rPr lang="fr-FR" sz="1200" dirty="0" smtClean="0"/>
              <a:t>Moderne post-matérialiste</a:t>
            </a:r>
          </a:p>
        </p:txBody>
      </p:sp>
      <p:sp>
        <p:nvSpPr>
          <p:cNvPr id="33" name="ZoneTexte 32"/>
          <p:cNvSpPr txBox="1"/>
          <p:nvPr/>
        </p:nvSpPr>
        <p:spPr>
          <a:xfrm>
            <a:off x="4211960" y="1412776"/>
            <a:ext cx="1656184" cy="276999"/>
          </a:xfrm>
          <a:prstGeom prst="rect">
            <a:avLst/>
          </a:prstGeom>
          <a:noFill/>
        </p:spPr>
        <p:txBody>
          <a:bodyPr wrap="square" rtlCol="0">
            <a:spAutoFit/>
          </a:bodyPr>
          <a:lstStyle/>
          <a:p>
            <a:r>
              <a:rPr lang="fr-FR" sz="1200" dirty="0" smtClean="0"/>
              <a:t>Moderne-</a:t>
            </a:r>
            <a:r>
              <a:rPr lang="fr-FR" sz="1200" dirty="0" err="1" smtClean="0"/>
              <a:t>achievers</a:t>
            </a:r>
            <a:endParaRPr lang="fr-FR" sz="1200" dirty="0" smtClean="0"/>
          </a:p>
        </p:txBody>
      </p:sp>
      <p:sp>
        <p:nvSpPr>
          <p:cNvPr id="34" name="ZoneTexte 33"/>
          <p:cNvSpPr txBox="1"/>
          <p:nvPr/>
        </p:nvSpPr>
        <p:spPr>
          <a:xfrm>
            <a:off x="1619672" y="476672"/>
            <a:ext cx="1656184" cy="276999"/>
          </a:xfrm>
          <a:prstGeom prst="rect">
            <a:avLst/>
          </a:prstGeom>
          <a:noFill/>
        </p:spPr>
        <p:txBody>
          <a:bodyPr wrap="square" rtlCol="0">
            <a:spAutoFit/>
          </a:bodyPr>
          <a:lstStyle/>
          <a:p>
            <a:r>
              <a:rPr lang="fr-FR" sz="1200" dirty="0" smtClean="0"/>
              <a:t>Concurrence</a:t>
            </a:r>
          </a:p>
        </p:txBody>
      </p:sp>
      <p:sp>
        <p:nvSpPr>
          <p:cNvPr id="39" name="ZoneTexte 38"/>
          <p:cNvSpPr txBox="1"/>
          <p:nvPr/>
        </p:nvSpPr>
        <p:spPr>
          <a:xfrm>
            <a:off x="7812360" y="188640"/>
            <a:ext cx="1187624" cy="461665"/>
          </a:xfrm>
          <a:prstGeom prst="rect">
            <a:avLst/>
          </a:prstGeom>
          <a:noFill/>
        </p:spPr>
        <p:txBody>
          <a:bodyPr wrap="square" rtlCol="0">
            <a:spAutoFit/>
          </a:bodyPr>
          <a:lstStyle/>
          <a:p>
            <a:r>
              <a:rPr lang="fr-FR" sz="1200" dirty="0" smtClean="0"/>
              <a:t>Effet de mode  : Castorama</a:t>
            </a:r>
          </a:p>
        </p:txBody>
      </p:sp>
      <p:sp>
        <p:nvSpPr>
          <p:cNvPr id="40" name="ZoneTexte 39"/>
          <p:cNvSpPr txBox="1"/>
          <p:nvPr/>
        </p:nvSpPr>
        <p:spPr>
          <a:xfrm>
            <a:off x="7596336" y="631721"/>
            <a:ext cx="1656184" cy="276999"/>
          </a:xfrm>
          <a:prstGeom prst="rect">
            <a:avLst/>
          </a:prstGeom>
          <a:noFill/>
        </p:spPr>
        <p:txBody>
          <a:bodyPr wrap="square" rtlCol="0">
            <a:spAutoFit/>
          </a:bodyPr>
          <a:lstStyle/>
          <a:p>
            <a:r>
              <a:rPr lang="fr-FR" sz="1200" dirty="0" smtClean="0"/>
              <a:t>Ventes privées</a:t>
            </a:r>
          </a:p>
        </p:txBody>
      </p:sp>
      <p:sp>
        <p:nvSpPr>
          <p:cNvPr id="41" name="ZoneTexte 40"/>
          <p:cNvSpPr txBox="1"/>
          <p:nvPr/>
        </p:nvSpPr>
        <p:spPr>
          <a:xfrm>
            <a:off x="8028384" y="836712"/>
            <a:ext cx="1656184" cy="461665"/>
          </a:xfrm>
          <a:prstGeom prst="rect">
            <a:avLst/>
          </a:prstGeom>
          <a:noFill/>
        </p:spPr>
        <p:txBody>
          <a:bodyPr wrap="square" rtlCol="0">
            <a:spAutoFit/>
          </a:bodyPr>
          <a:lstStyle/>
          <a:p>
            <a:r>
              <a:rPr lang="fr-FR" sz="1200" dirty="0" smtClean="0"/>
              <a:t>Blogs :</a:t>
            </a:r>
          </a:p>
          <a:p>
            <a:r>
              <a:rPr lang="fr-FR" sz="1200" dirty="0" smtClean="0"/>
              <a:t> </a:t>
            </a:r>
            <a:r>
              <a:rPr lang="fr-FR" sz="1200" dirty="0" err="1" smtClean="0"/>
              <a:t>MyDeco</a:t>
            </a:r>
            <a:endParaRPr lang="fr-FR" sz="1200" dirty="0" smtClean="0"/>
          </a:p>
        </p:txBody>
      </p:sp>
      <p:sp>
        <p:nvSpPr>
          <p:cNvPr id="42" name="ZoneTexte 41"/>
          <p:cNvSpPr txBox="1"/>
          <p:nvPr/>
        </p:nvSpPr>
        <p:spPr>
          <a:xfrm>
            <a:off x="7740352" y="3872081"/>
            <a:ext cx="1656184" cy="276999"/>
          </a:xfrm>
          <a:prstGeom prst="rect">
            <a:avLst/>
          </a:prstGeom>
          <a:noFill/>
        </p:spPr>
        <p:txBody>
          <a:bodyPr wrap="square" rtlCol="0">
            <a:spAutoFit/>
          </a:bodyPr>
          <a:lstStyle/>
          <a:p>
            <a:r>
              <a:rPr lang="fr-FR" sz="1200" dirty="0" smtClean="0"/>
              <a:t>Maison  Du Monde</a:t>
            </a:r>
          </a:p>
        </p:txBody>
      </p:sp>
      <p:sp>
        <p:nvSpPr>
          <p:cNvPr id="43" name="ZoneTexte 42"/>
          <p:cNvSpPr txBox="1"/>
          <p:nvPr/>
        </p:nvSpPr>
        <p:spPr>
          <a:xfrm>
            <a:off x="5724128" y="620688"/>
            <a:ext cx="1656184" cy="276999"/>
          </a:xfrm>
          <a:prstGeom prst="rect">
            <a:avLst/>
          </a:prstGeom>
          <a:noFill/>
        </p:spPr>
        <p:txBody>
          <a:bodyPr wrap="square" rtlCol="0">
            <a:spAutoFit/>
          </a:bodyPr>
          <a:lstStyle/>
          <a:p>
            <a:r>
              <a:rPr lang="fr-FR" sz="1200" dirty="0" smtClean="0"/>
              <a:t>Co design : </a:t>
            </a:r>
            <a:r>
              <a:rPr lang="fr-FR" sz="1200" dirty="0" err="1" smtClean="0"/>
              <a:t>Miliboo</a:t>
            </a:r>
            <a:endParaRPr lang="fr-FR" sz="1200" dirty="0" smtClean="0"/>
          </a:p>
        </p:txBody>
      </p:sp>
      <p:sp>
        <p:nvSpPr>
          <p:cNvPr id="44" name="ZoneTexte 43"/>
          <p:cNvSpPr txBox="1"/>
          <p:nvPr/>
        </p:nvSpPr>
        <p:spPr>
          <a:xfrm>
            <a:off x="7092280" y="0"/>
            <a:ext cx="1656184" cy="276999"/>
          </a:xfrm>
          <a:prstGeom prst="rect">
            <a:avLst/>
          </a:prstGeom>
          <a:noFill/>
        </p:spPr>
        <p:txBody>
          <a:bodyPr wrap="square" rtlCol="0">
            <a:spAutoFit/>
          </a:bodyPr>
          <a:lstStyle/>
          <a:p>
            <a:r>
              <a:rPr lang="fr-FR" sz="1200" dirty="0" smtClean="0"/>
              <a:t>E-commerce : Ikea</a:t>
            </a:r>
          </a:p>
        </p:txBody>
      </p:sp>
      <p:sp>
        <p:nvSpPr>
          <p:cNvPr id="55" name="ZoneTexte 54"/>
          <p:cNvSpPr txBox="1"/>
          <p:nvPr/>
        </p:nvSpPr>
        <p:spPr>
          <a:xfrm>
            <a:off x="7956376" y="4941168"/>
            <a:ext cx="1656184" cy="276999"/>
          </a:xfrm>
          <a:prstGeom prst="rect">
            <a:avLst/>
          </a:prstGeom>
          <a:noFill/>
        </p:spPr>
        <p:txBody>
          <a:bodyPr wrap="square" rtlCol="0">
            <a:spAutoFit/>
          </a:bodyPr>
          <a:lstStyle/>
          <a:p>
            <a:r>
              <a:rPr lang="fr-FR" sz="1200" dirty="0" smtClean="0"/>
              <a:t>Conforama</a:t>
            </a:r>
          </a:p>
        </p:txBody>
      </p:sp>
      <p:sp>
        <p:nvSpPr>
          <p:cNvPr id="56" name="ZoneTexte 55"/>
          <p:cNvSpPr txBox="1"/>
          <p:nvPr/>
        </p:nvSpPr>
        <p:spPr>
          <a:xfrm>
            <a:off x="6012160" y="332656"/>
            <a:ext cx="1656184" cy="276999"/>
          </a:xfrm>
          <a:prstGeom prst="rect">
            <a:avLst/>
          </a:prstGeom>
          <a:noFill/>
        </p:spPr>
        <p:txBody>
          <a:bodyPr wrap="square" rtlCol="0">
            <a:spAutoFit/>
          </a:bodyPr>
          <a:lstStyle/>
          <a:p>
            <a:r>
              <a:rPr lang="fr-FR" sz="1200" dirty="0" smtClean="0"/>
              <a:t>Peer to </a:t>
            </a:r>
            <a:r>
              <a:rPr lang="fr-FR" sz="1200" dirty="0" err="1" smtClean="0"/>
              <a:t>peer</a:t>
            </a:r>
            <a:r>
              <a:rPr lang="fr-FR" sz="1200" dirty="0" smtClean="0"/>
              <a:t> : </a:t>
            </a:r>
            <a:r>
              <a:rPr lang="fr-FR" sz="1200" dirty="0" err="1" smtClean="0"/>
              <a:t>Ebay</a:t>
            </a:r>
            <a:endParaRPr lang="fr-FR" sz="1200" dirty="0" smtClean="0"/>
          </a:p>
        </p:txBody>
      </p:sp>
      <p:sp>
        <p:nvSpPr>
          <p:cNvPr id="57" name="ZoneTexte 56"/>
          <p:cNvSpPr txBox="1"/>
          <p:nvPr/>
        </p:nvSpPr>
        <p:spPr>
          <a:xfrm>
            <a:off x="7956376" y="1340768"/>
            <a:ext cx="1368152" cy="646331"/>
          </a:xfrm>
          <a:prstGeom prst="rect">
            <a:avLst/>
          </a:prstGeom>
          <a:noFill/>
        </p:spPr>
        <p:txBody>
          <a:bodyPr wrap="square" rtlCol="0">
            <a:spAutoFit/>
          </a:bodyPr>
          <a:lstStyle/>
          <a:p>
            <a:r>
              <a:rPr lang="fr-FR" sz="1200" dirty="0" smtClean="0"/>
              <a:t>Création d’un environnement : Ikea</a:t>
            </a:r>
          </a:p>
        </p:txBody>
      </p:sp>
      <p:sp>
        <p:nvSpPr>
          <p:cNvPr id="58" name="ZoneTexte 57"/>
          <p:cNvSpPr txBox="1"/>
          <p:nvPr/>
        </p:nvSpPr>
        <p:spPr>
          <a:xfrm>
            <a:off x="7487816" y="4088105"/>
            <a:ext cx="1656184" cy="276999"/>
          </a:xfrm>
          <a:prstGeom prst="rect">
            <a:avLst/>
          </a:prstGeom>
          <a:noFill/>
        </p:spPr>
        <p:txBody>
          <a:bodyPr wrap="square" rtlCol="0">
            <a:spAutoFit/>
          </a:bodyPr>
          <a:lstStyle/>
          <a:p>
            <a:r>
              <a:rPr lang="fr-FR" sz="1200" dirty="0" smtClean="0"/>
              <a:t>Libre service : Ikea</a:t>
            </a:r>
          </a:p>
        </p:txBody>
      </p:sp>
      <p:sp>
        <p:nvSpPr>
          <p:cNvPr id="59" name="ZoneTexte 58"/>
          <p:cNvSpPr txBox="1"/>
          <p:nvPr/>
        </p:nvSpPr>
        <p:spPr>
          <a:xfrm>
            <a:off x="7596336" y="4376137"/>
            <a:ext cx="1656184" cy="276999"/>
          </a:xfrm>
          <a:prstGeom prst="rect">
            <a:avLst/>
          </a:prstGeom>
          <a:noFill/>
        </p:spPr>
        <p:txBody>
          <a:bodyPr wrap="square" rtlCol="0">
            <a:spAutoFit/>
          </a:bodyPr>
          <a:lstStyle/>
          <a:p>
            <a:r>
              <a:rPr lang="fr-FR" sz="1200" dirty="0" smtClean="0"/>
              <a:t>SAV de qualité : But</a:t>
            </a:r>
          </a:p>
        </p:txBody>
      </p:sp>
      <p:sp>
        <p:nvSpPr>
          <p:cNvPr id="60" name="ZoneTexte 59"/>
          <p:cNvSpPr txBox="1"/>
          <p:nvPr/>
        </p:nvSpPr>
        <p:spPr>
          <a:xfrm>
            <a:off x="1907704" y="6021288"/>
            <a:ext cx="2520280" cy="276999"/>
          </a:xfrm>
          <a:prstGeom prst="rect">
            <a:avLst/>
          </a:prstGeom>
          <a:noFill/>
        </p:spPr>
        <p:txBody>
          <a:bodyPr wrap="square" rtlCol="0">
            <a:spAutoFit/>
          </a:bodyPr>
          <a:lstStyle/>
          <a:p>
            <a:r>
              <a:rPr lang="fr-FR" sz="1200" dirty="0" smtClean="0"/>
              <a:t>Communication en magasin : Ikea</a:t>
            </a:r>
          </a:p>
        </p:txBody>
      </p:sp>
      <p:sp>
        <p:nvSpPr>
          <p:cNvPr id="61" name="ZoneTexte 60"/>
          <p:cNvSpPr txBox="1"/>
          <p:nvPr/>
        </p:nvSpPr>
        <p:spPr>
          <a:xfrm>
            <a:off x="5580112" y="5589240"/>
            <a:ext cx="1224136" cy="461665"/>
          </a:xfrm>
          <a:prstGeom prst="rect">
            <a:avLst/>
          </a:prstGeom>
          <a:noFill/>
        </p:spPr>
        <p:txBody>
          <a:bodyPr wrap="square" rtlCol="0">
            <a:spAutoFit/>
          </a:bodyPr>
          <a:lstStyle/>
          <a:p>
            <a:r>
              <a:rPr lang="fr-FR" sz="1200" dirty="0" smtClean="0"/>
              <a:t>Communication grand public</a:t>
            </a:r>
          </a:p>
        </p:txBody>
      </p:sp>
      <p:sp>
        <p:nvSpPr>
          <p:cNvPr id="62" name="ZoneTexte 61"/>
          <p:cNvSpPr txBox="1"/>
          <p:nvPr/>
        </p:nvSpPr>
        <p:spPr>
          <a:xfrm>
            <a:off x="5292080" y="6536377"/>
            <a:ext cx="2664296" cy="276999"/>
          </a:xfrm>
          <a:prstGeom prst="rect">
            <a:avLst/>
          </a:prstGeom>
          <a:noFill/>
        </p:spPr>
        <p:txBody>
          <a:bodyPr wrap="square" rtlCol="0">
            <a:spAutoFit/>
          </a:bodyPr>
          <a:lstStyle/>
          <a:p>
            <a:r>
              <a:rPr lang="fr-FR" sz="1200" dirty="0" smtClean="0"/>
              <a:t>Marketing relationnel : Ikea </a:t>
            </a:r>
            <a:r>
              <a:rPr lang="fr-FR" sz="1200" dirty="0" err="1" smtClean="0"/>
              <a:t>Family</a:t>
            </a:r>
            <a:endParaRPr lang="fr-FR" sz="1200" dirty="0" smtClean="0"/>
          </a:p>
        </p:txBody>
      </p:sp>
      <p:sp>
        <p:nvSpPr>
          <p:cNvPr id="63" name="ZoneTexte 62"/>
          <p:cNvSpPr txBox="1"/>
          <p:nvPr/>
        </p:nvSpPr>
        <p:spPr>
          <a:xfrm>
            <a:off x="5652120" y="6093296"/>
            <a:ext cx="1656184" cy="461665"/>
          </a:xfrm>
          <a:prstGeom prst="rect">
            <a:avLst/>
          </a:prstGeom>
          <a:noFill/>
        </p:spPr>
        <p:txBody>
          <a:bodyPr wrap="square" rtlCol="0">
            <a:spAutoFit/>
          </a:bodyPr>
          <a:lstStyle/>
          <a:p>
            <a:r>
              <a:rPr lang="fr-FR" sz="1200" dirty="0" smtClean="0"/>
              <a:t>Internet / Réseaux sociaux : Castorama</a:t>
            </a:r>
          </a:p>
        </p:txBody>
      </p:sp>
      <p:sp>
        <p:nvSpPr>
          <p:cNvPr id="64" name="ZoneTexte 63"/>
          <p:cNvSpPr txBox="1"/>
          <p:nvPr/>
        </p:nvSpPr>
        <p:spPr>
          <a:xfrm>
            <a:off x="3203848" y="6237312"/>
            <a:ext cx="1656184" cy="461665"/>
          </a:xfrm>
          <a:prstGeom prst="rect">
            <a:avLst/>
          </a:prstGeom>
          <a:noFill/>
        </p:spPr>
        <p:txBody>
          <a:bodyPr wrap="square" rtlCol="0">
            <a:spAutoFit/>
          </a:bodyPr>
          <a:lstStyle/>
          <a:p>
            <a:r>
              <a:rPr lang="fr-FR" sz="1200" dirty="0" smtClean="0"/>
              <a:t>Blogs spécialisés : Cotémaison.fr </a:t>
            </a:r>
          </a:p>
        </p:txBody>
      </p:sp>
      <p:sp>
        <p:nvSpPr>
          <p:cNvPr id="66" name="ZoneTexte 65"/>
          <p:cNvSpPr txBox="1"/>
          <p:nvPr/>
        </p:nvSpPr>
        <p:spPr>
          <a:xfrm>
            <a:off x="3059832" y="5661248"/>
            <a:ext cx="1656184" cy="461665"/>
          </a:xfrm>
          <a:prstGeom prst="rect">
            <a:avLst/>
          </a:prstGeom>
          <a:noFill/>
        </p:spPr>
        <p:txBody>
          <a:bodyPr wrap="square" rtlCol="0">
            <a:spAutoFit/>
          </a:bodyPr>
          <a:lstStyle/>
          <a:p>
            <a:r>
              <a:rPr lang="fr-FR" sz="1200" dirty="0" smtClean="0"/>
              <a:t>Emissions télévisées : D&amp;Co</a:t>
            </a:r>
          </a:p>
        </p:txBody>
      </p:sp>
      <p:sp>
        <p:nvSpPr>
          <p:cNvPr id="68" name="ZoneTexte 67"/>
          <p:cNvSpPr txBox="1"/>
          <p:nvPr/>
        </p:nvSpPr>
        <p:spPr>
          <a:xfrm>
            <a:off x="323528" y="6021288"/>
            <a:ext cx="1656184" cy="461665"/>
          </a:xfrm>
          <a:prstGeom prst="rect">
            <a:avLst/>
          </a:prstGeom>
          <a:noFill/>
        </p:spPr>
        <p:txBody>
          <a:bodyPr wrap="square" rtlCol="0">
            <a:spAutoFit/>
          </a:bodyPr>
          <a:lstStyle/>
          <a:p>
            <a:r>
              <a:rPr lang="fr-FR" sz="1200" dirty="0" smtClean="0"/>
              <a:t>Confiance : Leroy Merlin</a:t>
            </a:r>
          </a:p>
        </p:txBody>
      </p:sp>
      <p:sp>
        <p:nvSpPr>
          <p:cNvPr id="70" name="ZoneTexte 69"/>
          <p:cNvSpPr txBox="1"/>
          <p:nvPr/>
        </p:nvSpPr>
        <p:spPr>
          <a:xfrm>
            <a:off x="755576" y="5733256"/>
            <a:ext cx="1656184" cy="276999"/>
          </a:xfrm>
          <a:prstGeom prst="rect">
            <a:avLst/>
          </a:prstGeom>
          <a:noFill/>
        </p:spPr>
        <p:txBody>
          <a:bodyPr wrap="square" rtlCol="0">
            <a:spAutoFit/>
          </a:bodyPr>
          <a:lstStyle/>
          <a:p>
            <a:r>
              <a:rPr lang="fr-FR" sz="1200" dirty="0" smtClean="0"/>
              <a:t>Humour : Ikea</a:t>
            </a:r>
          </a:p>
        </p:txBody>
      </p:sp>
      <p:cxnSp>
        <p:nvCxnSpPr>
          <p:cNvPr id="72" name="Connecteur droit avec flèche 71"/>
          <p:cNvCxnSpPr/>
          <p:nvPr/>
        </p:nvCxnSpPr>
        <p:spPr>
          <a:xfrm flipH="1" flipV="1">
            <a:off x="683568" y="548680"/>
            <a:ext cx="144016" cy="144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5004048" y="56612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4283968" y="5661248"/>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V="1">
            <a:off x="8244408" y="5229200"/>
            <a:ext cx="7200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7236296" y="4149080"/>
            <a:ext cx="43204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7236296" y="4005064"/>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8388424" y="371703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V="1">
            <a:off x="8388424" y="1772816"/>
            <a:ext cx="14401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a:endCxn id="41" idx="1"/>
          </p:cNvCxnSpPr>
          <p:nvPr/>
        </p:nvCxnSpPr>
        <p:spPr>
          <a:xfrm flipV="1">
            <a:off x="7812360" y="1067545"/>
            <a:ext cx="216024" cy="571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flipV="1">
            <a:off x="7668344" y="836712"/>
            <a:ext cx="216024"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endCxn id="39" idx="1"/>
          </p:cNvCxnSpPr>
          <p:nvPr/>
        </p:nvCxnSpPr>
        <p:spPr>
          <a:xfrm flipV="1">
            <a:off x="7380312" y="419473"/>
            <a:ext cx="432048" cy="4892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flipV="1">
            <a:off x="7236296" y="260648"/>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flipH="1" flipV="1">
            <a:off x="7092280" y="620688"/>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endCxn id="43" idx="2"/>
          </p:cNvCxnSpPr>
          <p:nvPr/>
        </p:nvCxnSpPr>
        <p:spPr>
          <a:xfrm flipH="1" flipV="1">
            <a:off x="6552220" y="897687"/>
            <a:ext cx="108012" cy="83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1619672" y="5661248"/>
            <a:ext cx="136815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H="1">
            <a:off x="1979712" y="5589240"/>
            <a:ext cx="93610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3491880" y="40466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3635896" y="476672"/>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3816665" y="759188"/>
            <a:ext cx="323287" cy="60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endCxn id="32" idx="1"/>
          </p:cNvCxnSpPr>
          <p:nvPr/>
        </p:nvCxnSpPr>
        <p:spPr>
          <a:xfrm>
            <a:off x="3995936" y="1124744"/>
            <a:ext cx="288032" cy="14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a:off x="3923928" y="1340768"/>
            <a:ext cx="36004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1763688" y="76470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flipV="1">
            <a:off x="1187624" y="404664"/>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flipV="1">
            <a:off x="1115616" y="26064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flipH="1">
            <a:off x="4499992" y="5589240"/>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p:cNvCxnSpPr/>
          <p:nvPr/>
        </p:nvCxnSpPr>
        <p:spPr>
          <a:xfrm flipH="1">
            <a:off x="4499992" y="5661248"/>
            <a:ext cx="684076"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5364088" y="5661248"/>
            <a:ext cx="14401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p:cNvCxnSpPr/>
          <p:nvPr/>
        </p:nvCxnSpPr>
        <p:spPr>
          <a:xfrm>
            <a:off x="5436096" y="5661248"/>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a:off x="5796136" y="5517232"/>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771800" y="6581001"/>
            <a:ext cx="2520280" cy="276999"/>
          </a:xfrm>
          <a:prstGeom prst="rect">
            <a:avLst/>
          </a:prstGeom>
          <a:noFill/>
        </p:spPr>
        <p:txBody>
          <a:bodyPr wrap="square" rtlCol="0">
            <a:spAutoFit/>
          </a:bodyPr>
          <a:lstStyle/>
          <a:p>
            <a:r>
              <a:rPr lang="fr-FR" sz="1200" dirty="0" smtClean="0"/>
              <a:t>Presse spécialisée : Art &amp; D&amp;</a:t>
            </a:r>
            <a:r>
              <a:rPr lang="fr-FR" sz="1200" dirty="0" err="1" smtClean="0"/>
              <a:t>coration</a:t>
            </a:r>
            <a:endParaRPr lang="fr-FR" sz="1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12776"/>
            <a:ext cx="8229600" cy="3301827"/>
          </a:xfrm>
        </p:spPr>
        <p:txBody>
          <a:bodyPr>
            <a:normAutofit/>
          </a:bodyPr>
          <a:lstStyle/>
          <a:p>
            <a:pPr algn="just">
              <a:buNone/>
            </a:pPr>
            <a:r>
              <a:rPr lang="fr-FR" sz="2800" dirty="0" smtClean="0"/>
              <a:t>	1. Présentation du marché	</a:t>
            </a:r>
          </a:p>
          <a:p>
            <a:pPr algn="just">
              <a:buNone/>
            </a:pPr>
            <a:r>
              <a:rPr lang="fr-FR" sz="2400" dirty="0" smtClean="0">
                <a:cs typeface="Times New Roman" pitchFamily="18" charset="0"/>
              </a:rPr>
              <a:t>	Pour comprendre le comportement des consommateurs face à l’univers de la déco et de l’ameublement, nous allons nous intéresser au marché en lui-même.</a:t>
            </a:r>
          </a:p>
          <a:p>
            <a:pPr algn="just"/>
            <a:endParaRPr lang="fr-FR" sz="2400" dirty="0" smtClean="0">
              <a:latin typeface="Times New Roman" pitchFamily="18" charset="0"/>
              <a:cs typeface="Times New Roman" pitchFamily="18" charset="0"/>
            </a:endParaRPr>
          </a:p>
          <a:p>
            <a:pPr algn="just">
              <a:buNone/>
            </a:pPr>
            <a:r>
              <a:rPr lang="fr-FR" sz="2400" dirty="0" smtClean="0">
                <a:latin typeface="Times New Roman" pitchFamily="18" charset="0"/>
                <a:cs typeface="Times New Roman" pitchFamily="18" charset="0"/>
              </a:rPr>
              <a:t>	</a:t>
            </a:r>
          </a:p>
          <a:p>
            <a:endParaRPr lang="fr-FR" dirty="0"/>
          </a:p>
        </p:txBody>
      </p:sp>
      <p:pic>
        <p:nvPicPr>
          <p:cNvPr id="4" name="Image 3" descr="http://www.fnaem.fr/images/marche/FNAEM_INDICATEUR_20.jpg"/>
          <p:cNvPicPr/>
          <p:nvPr/>
        </p:nvPicPr>
        <p:blipFill>
          <a:blip r:embed="rId2" cstate="print"/>
          <a:srcRect/>
          <a:stretch>
            <a:fillRect/>
          </a:stretch>
        </p:blipFill>
        <p:spPr bwMode="auto">
          <a:xfrm>
            <a:off x="755576" y="3429000"/>
            <a:ext cx="4320480" cy="3312368"/>
          </a:xfrm>
          <a:prstGeom prst="rect">
            <a:avLst/>
          </a:prstGeom>
          <a:noFill/>
          <a:ln w="9525">
            <a:noFill/>
            <a:miter lim="800000"/>
            <a:headEnd/>
            <a:tailEnd/>
          </a:ln>
        </p:spPr>
      </p:pic>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I. Présentation du secteur de la déco et de l’ameublement</a:t>
              </a:r>
            </a:p>
            <a:p>
              <a:pPr algn="ctr"/>
              <a:endParaRPr lang="fr-FR" dirty="0"/>
            </a:p>
          </p:txBody>
        </p:sp>
      </p:grpSp>
      <p:sp>
        <p:nvSpPr>
          <p:cNvPr id="8" name="ZoneTexte 7"/>
          <p:cNvSpPr txBox="1"/>
          <p:nvPr/>
        </p:nvSpPr>
        <p:spPr>
          <a:xfrm>
            <a:off x="5868144" y="3933056"/>
            <a:ext cx="2952328" cy="1569660"/>
          </a:xfrm>
          <a:prstGeom prst="rect">
            <a:avLst/>
          </a:prstGeom>
          <a:noFill/>
        </p:spPr>
        <p:txBody>
          <a:bodyPr wrap="square" rtlCol="0">
            <a:spAutoFit/>
          </a:bodyPr>
          <a:lstStyle/>
          <a:p>
            <a:pPr algn="just"/>
            <a:r>
              <a:rPr lang="fr-FR" sz="2400" dirty="0" smtClean="0">
                <a:latin typeface="+mj-lt"/>
                <a:cs typeface="Times New Roman" pitchFamily="18" charset="0"/>
              </a:rPr>
              <a:t>Grâce à ce schéma, nous constatons que la consommation sur ce marché augmente.</a:t>
            </a:r>
            <a:endParaRPr lang="fr-FR" sz="24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51520" y="1340768"/>
          <a:ext cx="8640960" cy="5517232"/>
        </p:xfrm>
        <a:graphic>
          <a:graphicData uri="http://schemas.openxmlformats.org/drawingml/2006/table">
            <a:tbl>
              <a:tblPr firstRow="1" bandRow="1">
                <a:tableStyleId>{5940675A-B579-460E-94D1-54222C63F5DA}</a:tableStyleId>
              </a:tblPr>
              <a:tblGrid>
                <a:gridCol w="8640960"/>
              </a:tblGrid>
              <a:tr h="518399">
                <a:tc>
                  <a:txBody>
                    <a:bodyPr/>
                    <a:lstStyle/>
                    <a:p>
                      <a:r>
                        <a:rPr lang="fr-FR" sz="2400" b="1" dirty="0" smtClean="0">
                          <a:solidFill>
                            <a:srgbClr val="A23851"/>
                          </a:solidFill>
                          <a:latin typeface="+mn-lt"/>
                          <a:cs typeface="Times New Roman" pitchFamily="18" charset="0"/>
                        </a:rPr>
                        <a:t>Opportunités</a:t>
                      </a:r>
                      <a:endParaRPr lang="fr-FR" sz="2400" b="1" dirty="0">
                        <a:solidFill>
                          <a:srgbClr val="A23851"/>
                        </a:solidFill>
                        <a:latin typeface="+mn-lt"/>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98833">
                <a:tc>
                  <a:txBody>
                    <a:bodyPr/>
                    <a:lstStyle/>
                    <a:p>
                      <a:pPr algn="just">
                        <a:lnSpc>
                          <a:spcPct val="100000"/>
                        </a:lnSpc>
                        <a:spcAft>
                          <a:spcPts val="0"/>
                        </a:spcAft>
                        <a:buFontTx/>
                        <a:buChar char="-"/>
                      </a:pPr>
                      <a:r>
                        <a:rPr lang="fr-FR" sz="2200" dirty="0" smtClean="0">
                          <a:latin typeface="+mn-lt"/>
                          <a:cs typeface="Times New Roman" pitchFamily="18" charset="0"/>
                        </a:rPr>
                        <a:t> La marché de la déco et de l’ameublement est un marché en croissance et qui a de l’avenir. Les Français s’intéressent de plus en plus à l’aménagement de leur intérieur.</a:t>
                      </a:r>
                    </a:p>
                    <a:p>
                      <a:pPr algn="just">
                        <a:lnSpc>
                          <a:spcPct val="100000"/>
                        </a:lnSpc>
                        <a:spcAft>
                          <a:spcPts val="0"/>
                        </a:spcAft>
                        <a:buFontTx/>
                        <a:buChar char="-"/>
                      </a:pPr>
                      <a:endParaRPr lang="fr-FR" sz="2200" dirty="0" smtClean="0">
                        <a:latin typeface="+mn-lt"/>
                        <a:cs typeface="Times New Roman" pitchFamily="18" charset="0"/>
                      </a:endParaRPr>
                    </a:p>
                    <a:p>
                      <a:pPr algn="just">
                        <a:lnSpc>
                          <a:spcPct val="100000"/>
                        </a:lnSpc>
                        <a:spcAft>
                          <a:spcPts val="0"/>
                        </a:spcAft>
                        <a:buFontTx/>
                        <a:buChar char="-"/>
                      </a:pPr>
                      <a:r>
                        <a:rPr lang="fr-FR" sz="2200" dirty="0" smtClean="0">
                          <a:latin typeface="+mn-lt"/>
                          <a:cs typeface="Times New Roman" pitchFamily="18" charset="0"/>
                        </a:rPr>
                        <a:t> Le marché suit les tendances de la société. Avec l’augmentation des divorces et des familles recomposées, le besoin en ameublement est de plus en plus important.</a:t>
                      </a:r>
                    </a:p>
                    <a:p>
                      <a:pPr algn="just">
                        <a:lnSpc>
                          <a:spcPct val="100000"/>
                        </a:lnSpc>
                        <a:spcAft>
                          <a:spcPts val="0"/>
                        </a:spcAft>
                        <a:buFontTx/>
                        <a:buChar char="-"/>
                      </a:pPr>
                      <a:endParaRPr lang="fr-FR" sz="2200" dirty="0" smtClean="0">
                        <a:latin typeface="+mn-lt"/>
                        <a:cs typeface="Times New Roman" pitchFamily="18" charset="0"/>
                      </a:endParaRPr>
                    </a:p>
                    <a:p>
                      <a:pPr algn="just">
                        <a:lnSpc>
                          <a:spcPct val="100000"/>
                        </a:lnSpc>
                        <a:spcAft>
                          <a:spcPts val="0"/>
                        </a:spcAft>
                        <a:buFontTx/>
                        <a:buChar char="-"/>
                      </a:pPr>
                      <a:r>
                        <a:rPr lang="fr-FR" sz="2200" dirty="0" smtClean="0">
                          <a:latin typeface="+mn-lt"/>
                          <a:cs typeface="Times New Roman" pitchFamily="18" charset="0"/>
                        </a:rPr>
                        <a:t> Le taux de renouvellement des meubles augmente. Aujourd’hui les consommateurs changent de plus en plus régulièrement leur déco et ameublement.</a:t>
                      </a:r>
                    </a:p>
                    <a:p>
                      <a:pPr algn="just">
                        <a:lnSpc>
                          <a:spcPct val="100000"/>
                        </a:lnSpc>
                        <a:spcAft>
                          <a:spcPts val="0"/>
                        </a:spcAft>
                        <a:buFontTx/>
                        <a:buChar char="-"/>
                      </a:pPr>
                      <a:endParaRPr lang="fr-FR" sz="2200" dirty="0" smtClean="0">
                        <a:latin typeface="+mn-lt"/>
                        <a:cs typeface="Times New Roman" pitchFamily="18" charset="0"/>
                      </a:endParaRPr>
                    </a:p>
                    <a:p>
                      <a:pPr algn="just">
                        <a:lnSpc>
                          <a:spcPct val="100000"/>
                        </a:lnSpc>
                        <a:spcAft>
                          <a:spcPts val="0"/>
                        </a:spcAft>
                      </a:pPr>
                      <a:r>
                        <a:rPr lang="fr-FR" sz="2200" dirty="0" smtClean="0">
                          <a:latin typeface="+mn-lt"/>
                          <a:cs typeface="Times New Roman" pitchFamily="18" charset="0"/>
                        </a:rPr>
                        <a:t>- Marché qui touche tous types de cibles. En effet, la déco et l’ameublement s’étend des particuliers aux professionnels et collectivités.</a:t>
                      </a:r>
                      <a:endParaRPr lang="fr-FR" sz="2200" dirty="0" smtClean="0">
                        <a:latin typeface="+mn-lt"/>
                        <a:ea typeface="Calibri"/>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 name="Groupe 4"/>
          <p:cNvGrpSpPr/>
          <p:nvPr/>
        </p:nvGrpSpPr>
        <p:grpSpPr>
          <a:xfrm>
            <a:off x="18678" y="-27384"/>
            <a:ext cx="9125322" cy="1296144"/>
            <a:chOff x="18678" y="-27384"/>
            <a:chExt cx="9125322" cy="1296144"/>
          </a:xfrm>
        </p:grpSpPr>
        <p:pic>
          <p:nvPicPr>
            <p:cNvPr id="6"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7" name="Rectangle 6"/>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1. Présentation du marché</a:t>
              </a:r>
            </a:p>
            <a:p>
              <a:pPr algn="ctr"/>
              <a:endParaRPr lang="fr-FR"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noGrp="1"/>
          </p:cNvGraphicFramePr>
          <p:nvPr>
            <p:ph idx="1"/>
          </p:nvPr>
        </p:nvGraphicFramePr>
        <p:xfrm>
          <a:off x="251520" y="1340768"/>
          <a:ext cx="8640960" cy="5517232"/>
        </p:xfrm>
        <a:graphic>
          <a:graphicData uri="http://schemas.openxmlformats.org/drawingml/2006/table">
            <a:tbl>
              <a:tblPr firstRow="1" bandRow="1">
                <a:tableStyleId>{5940675A-B579-460E-94D1-54222C63F5DA}</a:tableStyleId>
              </a:tblPr>
              <a:tblGrid>
                <a:gridCol w="8640960"/>
              </a:tblGrid>
              <a:tr h="518399">
                <a:tc>
                  <a:txBody>
                    <a:bodyPr/>
                    <a:lstStyle/>
                    <a:p>
                      <a:r>
                        <a:rPr lang="fr-FR" sz="2400" b="1" dirty="0" smtClean="0">
                          <a:solidFill>
                            <a:srgbClr val="A23851"/>
                          </a:solidFill>
                          <a:latin typeface="+mn-lt"/>
                          <a:cs typeface="Times New Roman" pitchFamily="18" charset="0"/>
                        </a:rPr>
                        <a:t>Menaces</a:t>
                      </a:r>
                      <a:endParaRPr lang="fr-FR" sz="2400" b="1" dirty="0">
                        <a:solidFill>
                          <a:srgbClr val="A23851"/>
                        </a:solidFill>
                        <a:latin typeface="+mn-lt"/>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98833">
                <a:tc>
                  <a:txBody>
                    <a:bodyPr/>
                    <a:lstStyle/>
                    <a:p>
                      <a:pPr algn="just">
                        <a:lnSpc>
                          <a:spcPct val="100000"/>
                        </a:lnSpc>
                        <a:spcAft>
                          <a:spcPts val="0"/>
                        </a:spcAft>
                        <a:buFontTx/>
                        <a:buChar char="-"/>
                      </a:pPr>
                      <a:r>
                        <a:rPr lang="fr-FR" sz="2200" dirty="0" smtClean="0">
                          <a:latin typeface="+mn-lt"/>
                          <a:cs typeface="Times New Roman" pitchFamily="18" charset="0"/>
                        </a:rPr>
                        <a:t> La concurrence est très importante sur ce secteur et on s’oriente de plus en plus vers un marché où les marges finissent par disparaître.</a:t>
                      </a:r>
                    </a:p>
                    <a:p>
                      <a:pPr algn="just">
                        <a:lnSpc>
                          <a:spcPct val="100000"/>
                        </a:lnSpc>
                        <a:spcAft>
                          <a:spcPts val="0"/>
                        </a:spcAft>
                        <a:buFontTx/>
                        <a:buChar char="-"/>
                      </a:pPr>
                      <a:endParaRPr lang="fr-FR" sz="2200" dirty="0" smtClean="0">
                        <a:latin typeface="+mn-lt"/>
                        <a:cs typeface="Times New Roman" pitchFamily="18" charset="0"/>
                      </a:endParaRPr>
                    </a:p>
                    <a:p>
                      <a:pPr algn="just">
                        <a:lnSpc>
                          <a:spcPct val="100000"/>
                        </a:lnSpc>
                        <a:spcAft>
                          <a:spcPts val="0"/>
                        </a:spcAft>
                      </a:pPr>
                      <a:r>
                        <a:rPr lang="fr-FR" sz="2200" dirty="0" smtClean="0">
                          <a:latin typeface="+mn-lt"/>
                          <a:cs typeface="Times New Roman" pitchFamily="18" charset="0"/>
                        </a:rPr>
                        <a:t>- Marché qui a été touché par la crise de 2008 et tend à rebondir ces dernières années.</a:t>
                      </a:r>
                    </a:p>
                    <a:p>
                      <a:pPr algn="just">
                        <a:lnSpc>
                          <a:spcPct val="100000"/>
                        </a:lnSpc>
                        <a:spcAft>
                          <a:spcPts val="0"/>
                        </a:spcAft>
                      </a:pPr>
                      <a:endParaRPr lang="fr-FR" sz="2200" dirty="0" smtClean="0">
                        <a:latin typeface="+mn-lt"/>
                        <a:cs typeface="Times New Roman" pitchFamily="18" charset="0"/>
                      </a:endParaRPr>
                    </a:p>
                    <a:p>
                      <a:pPr algn="just">
                        <a:lnSpc>
                          <a:spcPct val="100000"/>
                        </a:lnSpc>
                        <a:spcAft>
                          <a:spcPts val="0"/>
                        </a:spcAft>
                      </a:pPr>
                      <a:r>
                        <a:rPr lang="fr-FR" sz="2200" dirty="0" smtClean="0">
                          <a:latin typeface="+mn-lt"/>
                          <a:cs typeface="Times New Roman" pitchFamily="18" charset="0"/>
                        </a:rPr>
                        <a:t>- Les produits sont fabriqués à l’étranger. Il y a donc des problèmes concernant les sous traitants le plus souvent situés en Chine. En effet les produits sont de mauvaise qualité.</a:t>
                      </a:r>
                    </a:p>
                    <a:p>
                      <a:pPr algn="just">
                        <a:lnSpc>
                          <a:spcPct val="100000"/>
                        </a:lnSpc>
                        <a:spcAft>
                          <a:spcPts val="0"/>
                        </a:spcAft>
                      </a:pPr>
                      <a:endParaRPr lang="fr-FR" sz="2200" dirty="0" smtClean="0">
                        <a:latin typeface="+mn-lt"/>
                        <a:cs typeface="Times New Roman" pitchFamily="18" charset="0"/>
                      </a:endParaRPr>
                    </a:p>
                    <a:p>
                      <a:pPr algn="just">
                        <a:lnSpc>
                          <a:spcPct val="100000"/>
                        </a:lnSpc>
                        <a:spcAft>
                          <a:spcPts val="0"/>
                        </a:spcAft>
                      </a:pPr>
                      <a:r>
                        <a:rPr lang="fr-FR" sz="2200" dirty="0" smtClean="0">
                          <a:latin typeface="+mn-lt"/>
                          <a:cs typeface="Times New Roman" pitchFamily="18" charset="0"/>
                        </a:rPr>
                        <a:t>- La santé de ce marché est fragile. Si le chiffre d’affaires reste stable, le secteur a perdu plus de 10 000 salariés en dix ans. La mondialisation des approvisionnements, la concentration de la distribution et la priorité donnée aux prix expliquent en grande partie ce paradoxe.</a:t>
                      </a:r>
                      <a:endParaRPr lang="fr-FR" sz="2200" dirty="0">
                        <a:latin typeface="+mn-lt"/>
                        <a:ea typeface="Calibri"/>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6" name="Groupe 5"/>
          <p:cNvGrpSpPr/>
          <p:nvPr/>
        </p:nvGrpSpPr>
        <p:grpSpPr>
          <a:xfrm>
            <a:off x="18678" y="-27384"/>
            <a:ext cx="9125322" cy="1296144"/>
            <a:chOff x="18678" y="-27384"/>
            <a:chExt cx="9125322" cy="1296144"/>
          </a:xfrm>
        </p:grpSpPr>
        <p:pic>
          <p:nvPicPr>
            <p:cNvPr id="7" name="Picture 2"/>
            <p:cNvPicPr>
              <a:picLocks noChangeAspect="1" noChangeArrowheads="1"/>
            </p:cNvPicPr>
            <p:nvPr/>
          </p:nvPicPr>
          <p:blipFill>
            <a:blip r:embed="rId2" cstate="print"/>
            <a:srcRect/>
            <a:stretch>
              <a:fillRect/>
            </a:stretch>
          </p:blipFill>
          <p:spPr bwMode="auto">
            <a:xfrm>
              <a:off x="18678" y="1"/>
              <a:ext cx="1817018" cy="1227595"/>
            </a:xfrm>
            <a:prstGeom prst="rect">
              <a:avLst/>
            </a:prstGeom>
            <a:noFill/>
            <a:ln w="9525">
              <a:noFill/>
              <a:miter lim="800000"/>
              <a:headEnd/>
              <a:tailEnd/>
            </a:ln>
          </p:spPr>
        </p:pic>
        <p:sp>
          <p:nvSpPr>
            <p:cNvPr id="8" name="Rectangle 7"/>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1. Présentation du marché</a:t>
              </a:r>
            </a:p>
            <a:p>
              <a:pPr algn="ctr"/>
              <a:endParaRPr lang="fr-FR"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7571184" cy="4525963"/>
          </a:xfrm>
        </p:spPr>
        <p:txBody>
          <a:bodyPr>
            <a:normAutofit/>
          </a:bodyPr>
          <a:lstStyle/>
          <a:p>
            <a:pPr algn="just">
              <a:buNone/>
            </a:pPr>
            <a:r>
              <a:rPr lang="fr-FR" sz="2400" dirty="0" smtClean="0">
                <a:latin typeface="Times New Roman" pitchFamily="18" charset="0"/>
                <a:cs typeface="Times New Roman" pitchFamily="18" charset="0"/>
              </a:rPr>
              <a:t>	Le marché de la décoration et de l’ameublement désigne généralement six catégories : </a:t>
            </a:r>
            <a:endParaRPr lang="fr-FR"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827584" y="2564904"/>
            <a:ext cx="7512588" cy="3960440"/>
          </a:xfrm>
          <a:prstGeom prst="rect">
            <a:avLst/>
          </a:prstGeom>
          <a:noFill/>
          <a:ln w="9525">
            <a:noFill/>
            <a:miter lim="800000"/>
            <a:headEnd/>
            <a:tailEnd/>
          </a:ln>
        </p:spPr>
      </p:pic>
      <p:grpSp>
        <p:nvGrpSpPr>
          <p:cNvPr id="8" name="Groupe 7"/>
          <p:cNvGrpSpPr/>
          <p:nvPr/>
        </p:nvGrpSpPr>
        <p:grpSpPr>
          <a:xfrm>
            <a:off x="18678" y="-27384"/>
            <a:ext cx="9125322" cy="1296144"/>
            <a:chOff x="18678" y="-27384"/>
            <a:chExt cx="9125322" cy="1296144"/>
          </a:xfrm>
        </p:grpSpPr>
        <p:pic>
          <p:nvPicPr>
            <p:cNvPr id="9" name="Picture 2"/>
            <p:cNvPicPr>
              <a:picLocks noChangeAspect="1" noChangeArrowheads="1"/>
            </p:cNvPicPr>
            <p:nvPr/>
          </p:nvPicPr>
          <p:blipFill>
            <a:blip r:embed="rId3" cstate="print"/>
            <a:srcRect/>
            <a:stretch>
              <a:fillRect/>
            </a:stretch>
          </p:blipFill>
          <p:spPr bwMode="auto">
            <a:xfrm>
              <a:off x="18678" y="1"/>
              <a:ext cx="1817018" cy="1227595"/>
            </a:xfrm>
            <a:prstGeom prst="rect">
              <a:avLst/>
            </a:prstGeom>
            <a:noFill/>
            <a:ln w="9525">
              <a:noFill/>
              <a:miter lim="800000"/>
              <a:headEnd/>
              <a:tailEnd/>
            </a:ln>
          </p:spPr>
        </p:pic>
        <p:sp>
          <p:nvSpPr>
            <p:cNvPr id="10" name="Rectangle 9"/>
            <p:cNvSpPr/>
            <p:nvPr/>
          </p:nvSpPr>
          <p:spPr>
            <a:xfrm>
              <a:off x="1835696" y="-27384"/>
              <a:ext cx="7308304" cy="1296144"/>
            </a:xfrm>
            <a:prstGeom prst="rect">
              <a:avLst/>
            </a:prstGeom>
            <a:solidFill>
              <a:srgbClr val="A23851"/>
            </a:solidFill>
            <a:ln>
              <a:solidFill>
                <a:srgbClr val="A23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Cambria" pitchFamily="18" charset="0"/>
                  <a:ea typeface="Batang" pitchFamily="18" charset="-127"/>
                </a:rPr>
                <a:t>2. Répartition des catégories de produits</a:t>
              </a:r>
            </a:p>
            <a:p>
              <a:pPr algn="ctr"/>
              <a:endParaRPr lang="fr-FR"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2828</Words>
  <Application>Microsoft Office PowerPoint</Application>
  <PresentationFormat>Affichage à l'écran (4:3)</PresentationFormat>
  <Paragraphs>482</Paragraphs>
  <Slides>48</Slides>
  <Notes>5</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Manon</dc:creator>
  <cp:lastModifiedBy>Manon</cp:lastModifiedBy>
  <cp:revision>270</cp:revision>
  <dcterms:created xsi:type="dcterms:W3CDTF">2012-04-11T16:54:20Z</dcterms:created>
  <dcterms:modified xsi:type="dcterms:W3CDTF">2012-05-20T10:51:34Z</dcterms:modified>
</cp:coreProperties>
</file>