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8"/>
  </p:notesMasterIdLst>
  <p:sldIdLst>
    <p:sldId id="258" r:id="rId2"/>
    <p:sldId id="257" r:id="rId3"/>
    <p:sldId id="295" r:id="rId4"/>
    <p:sldId id="259" r:id="rId5"/>
    <p:sldId id="270" r:id="rId6"/>
    <p:sldId id="296" r:id="rId7"/>
    <p:sldId id="275" r:id="rId8"/>
    <p:sldId id="291" r:id="rId9"/>
    <p:sldId id="292" r:id="rId10"/>
    <p:sldId id="293" r:id="rId11"/>
    <p:sldId id="294" r:id="rId12"/>
    <p:sldId id="297" r:id="rId13"/>
    <p:sldId id="298" r:id="rId14"/>
    <p:sldId id="276" r:id="rId15"/>
    <p:sldId id="263" r:id="rId16"/>
    <p:sldId id="261" r:id="rId17"/>
    <p:sldId id="262" r:id="rId18"/>
    <p:sldId id="266" r:id="rId19"/>
    <p:sldId id="268" r:id="rId20"/>
    <p:sldId id="267" r:id="rId21"/>
    <p:sldId id="264" r:id="rId22"/>
    <p:sldId id="265" r:id="rId23"/>
    <p:sldId id="277" r:id="rId24"/>
    <p:sldId id="278" r:id="rId25"/>
    <p:sldId id="279" r:id="rId26"/>
    <p:sldId id="280" r:id="rId27"/>
    <p:sldId id="289" r:id="rId28"/>
    <p:sldId id="288" r:id="rId29"/>
    <p:sldId id="287" r:id="rId30"/>
    <p:sldId id="286" r:id="rId31"/>
    <p:sldId id="285" r:id="rId32"/>
    <p:sldId id="284" r:id="rId33"/>
    <p:sldId id="290" r:id="rId34"/>
    <p:sldId id="281" r:id="rId35"/>
    <p:sldId id="283" r:id="rId36"/>
    <p:sldId id="282"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38729D-9B85-4D8A-B345-279F07150600}" type="datetimeFigureOut">
              <a:rPr lang="fr-FR" smtClean="0"/>
              <a:pPr/>
              <a:t>20/05/2012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BF303-0235-4DE4-9245-3E219EE052CC}" type="slidenum">
              <a:rPr lang="fr-FR" smtClean="0"/>
              <a:pPr/>
              <a:t>‹N°›</a:t>
            </a:fld>
            <a:endParaRPr lang="fr-FR" dirty="0"/>
          </a:p>
        </p:txBody>
      </p:sp>
    </p:spTree>
    <p:extLst>
      <p:ext uri="{BB962C8B-B14F-4D97-AF65-F5344CB8AC3E}">
        <p14:creationId xmlns:p14="http://schemas.microsoft.com/office/powerpoint/2010/main" val="11973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5BF303-0235-4DE4-9245-3E219EE052CC}" type="slidenum">
              <a:rPr lang="fr-FR" smtClean="0"/>
              <a:pPr/>
              <a:t>2</a:t>
            </a:fld>
            <a:endParaRPr lang="fr-FR" dirty="0"/>
          </a:p>
        </p:txBody>
      </p:sp>
    </p:spTree>
    <p:extLst>
      <p:ext uri="{BB962C8B-B14F-4D97-AF65-F5344CB8AC3E}">
        <p14:creationId xmlns:p14="http://schemas.microsoft.com/office/powerpoint/2010/main" val="339808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22A4C52-DF18-4575-B4E7-AE39A12A0705}" type="datetimeFigureOut">
              <a:rPr lang="fr-FR" smtClean="0"/>
              <a:pPr/>
              <a:t>20/05/2012</a:t>
            </a:fld>
            <a:endParaRPr lang="fr-FR"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54679211-2F7E-4459-837D-08223E3E38E0}"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2A4C52-DF18-4575-B4E7-AE39A12A0705}"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4679211-2F7E-4459-837D-08223E3E38E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2A4C52-DF18-4575-B4E7-AE39A12A0705}" type="datetimeFigureOut">
              <a:rPr lang="fr-FR" smtClean="0"/>
              <a:pPr/>
              <a:t>20/05/2012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4679211-2F7E-4459-837D-08223E3E38E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C22A4C52-DF18-4575-B4E7-AE39A12A0705}" type="datetimeFigureOut">
              <a:rPr lang="fr-FR" smtClean="0"/>
              <a:pPr/>
              <a:t>20/05/2012</a:t>
            </a:fld>
            <a:endParaRPr lang="fr-FR" dirty="0"/>
          </a:p>
        </p:txBody>
      </p:sp>
      <p:sp>
        <p:nvSpPr>
          <p:cNvPr id="9" name="Espace réservé du numéro de diapositive 8"/>
          <p:cNvSpPr>
            <a:spLocks noGrp="1"/>
          </p:cNvSpPr>
          <p:nvPr>
            <p:ph type="sldNum" sz="quarter" idx="15"/>
          </p:nvPr>
        </p:nvSpPr>
        <p:spPr/>
        <p:txBody>
          <a:bodyPr rtlCol="0"/>
          <a:lstStyle/>
          <a:p>
            <a:fld id="{54679211-2F7E-4459-837D-08223E3E38E0}"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22A4C52-DF18-4575-B4E7-AE39A12A0705}" type="datetimeFigureOut">
              <a:rPr lang="fr-FR" smtClean="0"/>
              <a:pPr/>
              <a:t>20/05/2012</a:t>
            </a:fld>
            <a:endParaRPr lang="fr-FR" dirty="0"/>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54679211-2F7E-4459-837D-08223E3E38E0}"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22A4C52-DF18-4575-B4E7-AE39A12A0705}" type="datetimeFigureOut">
              <a:rPr lang="fr-FR" smtClean="0"/>
              <a:pPr/>
              <a:t>20/05/2012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4679211-2F7E-4459-837D-08223E3E38E0}" type="slidenum">
              <a:rPr lang="fr-FR" smtClean="0"/>
              <a:pPr/>
              <a:t>‹N°›</a:t>
            </a:fld>
            <a:endParaRPr lang="fr-FR" dirty="0"/>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C22A4C52-DF18-4575-B4E7-AE39A12A0705}" type="datetimeFigureOut">
              <a:rPr lang="fr-FR" smtClean="0"/>
              <a:pPr/>
              <a:t>20/05/2012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4679211-2F7E-4459-837D-08223E3E38E0}" type="slidenum">
              <a:rPr lang="fr-FR" smtClean="0"/>
              <a:pPr/>
              <a:t>‹N°›</a:t>
            </a:fld>
            <a:endParaRPr lang="fr-FR" dirty="0"/>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C22A4C52-DF18-4575-B4E7-AE39A12A0705}" type="datetimeFigureOut">
              <a:rPr lang="fr-FR" smtClean="0"/>
              <a:pPr/>
              <a:t>20/05/2012</a:t>
            </a:fld>
            <a:endParaRPr lang="fr-FR" dirty="0"/>
          </a:p>
        </p:txBody>
      </p:sp>
      <p:sp>
        <p:nvSpPr>
          <p:cNvPr id="7" name="Espace réservé du numéro de diapositive 6"/>
          <p:cNvSpPr>
            <a:spLocks noGrp="1"/>
          </p:cNvSpPr>
          <p:nvPr>
            <p:ph type="sldNum" sz="quarter" idx="11"/>
          </p:nvPr>
        </p:nvSpPr>
        <p:spPr/>
        <p:txBody>
          <a:bodyPr rtlCol="0"/>
          <a:lstStyle/>
          <a:p>
            <a:fld id="{54679211-2F7E-4459-837D-08223E3E38E0}" type="slidenum">
              <a:rPr lang="fr-FR" smtClean="0"/>
              <a:pPr/>
              <a:t>‹N°›</a:t>
            </a:fld>
            <a:endParaRPr lang="fr-FR" dirty="0"/>
          </a:p>
        </p:txBody>
      </p:sp>
      <p:sp>
        <p:nvSpPr>
          <p:cNvPr id="8" name="Espace réservé du pied de page 7"/>
          <p:cNvSpPr>
            <a:spLocks noGrp="1"/>
          </p:cNvSpPr>
          <p:nvPr>
            <p:ph type="ftr" sz="quarter" idx="12"/>
          </p:nvPr>
        </p:nvSpPr>
        <p:spPr/>
        <p:txBody>
          <a:bodyPr rtlCol="0"/>
          <a:lstStyle/>
          <a:p>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22A4C52-DF18-4575-B4E7-AE39A12A0705}" type="datetimeFigureOut">
              <a:rPr lang="fr-FR" smtClean="0"/>
              <a:pPr/>
              <a:t>20/05/2012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4679211-2F7E-4459-837D-08223E3E38E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C22A4C52-DF18-4575-B4E7-AE39A12A0705}" type="datetimeFigureOut">
              <a:rPr lang="fr-FR" smtClean="0"/>
              <a:pPr/>
              <a:t>20/05/2012</a:t>
            </a:fld>
            <a:endParaRPr lang="fr-FR" dirty="0"/>
          </a:p>
        </p:txBody>
      </p:sp>
      <p:sp>
        <p:nvSpPr>
          <p:cNvPr id="22" name="Espace réservé du numéro de diapositive 21"/>
          <p:cNvSpPr>
            <a:spLocks noGrp="1"/>
          </p:cNvSpPr>
          <p:nvPr>
            <p:ph type="sldNum" sz="quarter" idx="15"/>
          </p:nvPr>
        </p:nvSpPr>
        <p:spPr/>
        <p:txBody>
          <a:bodyPr rtlCol="0"/>
          <a:lstStyle/>
          <a:p>
            <a:fld id="{54679211-2F7E-4459-837D-08223E3E38E0}" type="slidenum">
              <a:rPr lang="fr-FR" smtClean="0"/>
              <a:pPr/>
              <a:t>‹N°›</a:t>
            </a:fld>
            <a:endParaRPr lang="fr-FR" dirty="0"/>
          </a:p>
        </p:txBody>
      </p:sp>
      <p:sp>
        <p:nvSpPr>
          <p:cNvPr id="23" name="Espace réservé du pied de page 22"/>
          <p:cNvSpPr>
            <a:spLocks noGrp="1"/>
          </p:cNvSpPr>
          <p:nvPr>
            <p:ph type="ftr" sz="quarter" idx="16"/>
          </p:nvPr>
        </p:nvSpPr>
        <p:spPr/>
        <p:txBody>
          <a:bodyPr rtlCol="0"/>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22A4C52-DF18-4575-B4E7-AE39A12A0705}" type="datetimeFigureOut">
              <a:rPr lang="fr-FR" smtClean="0"/>
              <a:pPr/>
              <a:t>20/05/2012</a:t>
            </a:fld>
            <a:endParaRPr lang="fr-FR" dirty="0"/>
          </a:p>
        </p:txBody>
      </p:sp>
      <p:sp>
        <p:nvSpPr>
          <p:cNvPr id="18" name="Espace réservé du numéro de diapositive 17"/>
          <p:cNvSpPr>
            <a:spLocks noGrp="1"/>
          </p:cNvSpPr>
          <p:nvPr>
            <p:ph type="sldNum" sz="quarter" idx="11"/>
          </p:nvPr>
        </p:nvSpPr>
        <p:spPr/>
        <p:txBody>
          <a:bodyPr rtlCol="0"/>
          <a:lstStyle/>
          <a:p>
            <a:fld id="{54679211-2F7E-4459-837D-08223E3E38E0}" type="slidenum">
              <a:rPr lang="fr-FR" smtClean="0"/>
              <a:pPr/>
              <a:t>‹N°›</a:t>
            </a:fld>
            <a:endParaRPr lang="fr-FR" dirty="0"/>
          </a:p>
        </p:txBody>
      </p:sp>
      <p:sp>
        <p:nvSpPr>
          <p:cNvPr id="21" name="Espace réservé du pied de page 20"/>
          <p:cNvSpPr>
            <a:spLocks noGrp="1"/>
          </p:cNvSpPr>
          <p:nvPr>
            <p:ph type="ftr" sz="quarter" idx="12"/>
          </p:nvPr>
        </p:nvSpPr>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22A4C52-DF18-4575-B4E7-AE39A12A0705}" type="datetimeFigureOut">
              <a:rPr lang="fr-FR" smtClean="0"/>
              <a:pPr/>
              <a:t>20/05/2012</a:t>
            </a:fld>
            <a:endParaRPr lang="fr-FR" dirty="0"/>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4679211-2F7E-4459-837D-08223E3E38E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8" Type="http://schemas.openxmlformats.org/officeDocument/2006/relationships/hyperlink" Target="http://www.swoggi.fr/" TargetMode="External"/><Relationship Id="rId3" Type="http://schemas.openxmlformats.org/officeDocument/2006/relationships/hyperlink" Target="http://www.2xmoinscher.com/" TargetMode="External"/><Relationship Id="rId7" Type="http://schemas.openxmlformats.org/officeDocument/2006/relationships/hyperlink" Target="http://www.encheres-gagnantes.fr/" TargetMode="External"/><Relationship Id="rId2" Type="http://schemas.openxmlformats.org/officeDocument/2006/relationships/hyperlink" Target="http://www.priceminister.com/" TargetMode="External"/><Relationship Id="rId1" Type="http://schemas.openxmlformats.org/officeDocument/2006/relationships/slideLayout" Target="../slideLayouts/slideLayout5.xml"/><Relationship Id="rId6" Type="http://schemas.openxmlformats.org/officeDocument/2006/relationships/hyperlink" Target="http://www.ebay.fr/" TargetMode="External"/><Relationship Id="rId5" Type="http://schemas.openxmlformats.org/officeDocument/2006/relationships/hyperlink" Target="http://www.zoccasions.com/" TargetMode="External"/><Relationship Id="rId4" Type="http://schemas.openxmlformats.org/officeDocument/2006/relationships/hyperlink" Target="http://www.leboncoin.fr/"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reseau-amap.org/" TargetMode="External"/><Relationship Id="rId7" Type="http://schemas.openxmlformats.org/officeDocument/2006/relationships/hyperlink" Target="http://www.discounteam.com/" TargetMode="External"/><Relationship Id="rId2" Type="http://schemas.openxmlformats.org/officeDocument/2006/relationships/hyperlink" Target="http://www.laruchequiditoui.fr/" TargetMode="External"/><Relationship Id="rId1" Type="http://schemas.openxmlformats.org/officeDocument/2006/relationships/slideLayout" Target="../slideLayouts/slideLayout5.xml"/><Relationship Id="rId6" Type="http://schemas.openxmlformats.org/officeDocument/2006/relationships/hyperlink" Target="http://www.entreacheteurs.fr/" TargetMode="External"/><Relationship Id="rId5" Type="http://schemas.openxmlformats.org/officeDocument/2006/relationships/hyperlink" Target="http://www.groupolitan.fr/" TargetMode="External"/><Relationship Id="rId4" Type="http://schemas.openxmlformats.org/officeDocument/2006/relationships/hyperlink" Target="http://www.groupon.fr/"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fr.vente-privee.com/" TargetMode="External"/><Relationship Id="rId2" Type="http://schemas.openxmlformats.org/officeDocument/2006/relationships/hyperlink" Target="http://www.showroomprive.com/" TargetMode="External"/><Relationship Id="rId1" Type="http://schemas.openxmlformats.org/officeDocument/2006/relationships/slideLayout" Target="../slideLayouts/slideLayout5.xml"/><Relationship Id="rId5" Type="http://schemas.openxmlformats.org/officeDocument/2006/relationships/hyperlink" Target="http://fr.bazarchic.com/" TargetMode="External"/><Relationship Id="rId4" Type="http://schemas.openxmlformats.org/officeDocument/2006/relationships/hyperlink" Target="http://www.brandalley.fr/"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feemaincreation.com/" TargetMode="External"/><Relationship Id="rId2" Type="http://schemas.openxmlformats.org/officeDocument/2006/relationships/hyperlink" Target="http://fr.dawanda.com/" TargetMode="External"/><Relationship Id="rId1" Type="http://schemas.openxmlformats.org/officeDocument/2006/relationships/slideLayout" Target="../slideLayouts/slideLayout5.xml"/><Relationship Id="rId4" Type="http://schemas.openxmlformats.org/officeDocument/2006/relationships/hyperlink" Target="http://www.fait-maison.com/tags/ven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www.gchangetout.com/" TargetMode="External"/><Relationship Id="rId3" Type="http://schemas.openxmlformats.org/officeDocument/2006/relationships/hyperlink" Target="http://www.pretachanger.fr/" TargetMode="External"/><Relationship Id="rId7" Type="http://schemas.openxmlformats.org/officeDocument/2006/relationships/hyperlink" Target="http://www.toutdonner.com/" TargetMode="External"/><Relationship Id="rId2" Type="http://schemas.openxmlformats.org/officeDocument/2006/relationships/hyperlink" Target="http://fr.vestiairecollective.com/" TargetMode="External"/><Relationship Id="rId1" Type="http://schemas.openxmlformats.org/officeDocument/2006/relationships/slideLayout" Target="../slideLayouts/slideLayout5.xml"/><Relationship Id="rId6" Type="http://schemas.openxmlformats.org/officeDocument/2006/relationships/hyperlink" Target="http://fr.freecycle.org/accueil/" TargetMode="External"/><Relationship Id="rId5" Type="http://schemas.openxmlformats.org/officeDocument/2006/relationships/hyperlink" Target="http://www.couchsurfing.org/" TargetMode="External"/><Relationship Id="rId4" Type="http://schemas.openxmlformats.org/officeDocument/2006/relationships/hyperlink" Target="http://www.trocmaison.com/"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fr.cityzencar.com/" TargetMode="External"/><Relationship Id="rId2" Type="http://schemas.openxmlformats.org/officeDocument/2006/relationships/hyperlink" Target="http://www.ecojouet.fr/" TargetMode="External"/><Relationship Id="rId1" Type="http://schemas.openxmlformats.org/officeDocument/2006/relationships/slideLayout" Target="../slideLayouts/slideLayout5.xml"/><Relationship Id="rId5" Type="http://schemas.openxmlformats.org/officeDocument/2006/relationships/hyperlink" Target="https://www.e-loue.com/" TargetMode="External"/><Relationship Id="rId4" Type="http://schemas.openxmlformats.org/officeDocument/2006/relationships/hyperlink" Target="http://fr.zilok.co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velib.paris.fr/" TargetMode="External"/><Relationship Id="rId7" Type="http://schemas.openxmlformats.org/officeDocument/2006/relationships/hyperlink" Target="http://www.easycovoiturage.com/" TargetMode="External"/><Relationship Id="rId2" Type="http://schemas.openxmlformats.org/officeDocument/2006/relationships/hyperlink" Target="http://www.vlille.fr/" TargetMode="External"/><Relationship Id="rId1" Type="http://schemas.openxmlformats.org/officeDocument/2006/relationships/slideLayout" Target="../slideLayouts/slideLayout5.xml"/><Relationship Id="rId6" Type="http://schemas.openxmlformats.org/officeDocument/2006/relationships/hyperlink" Target="http://www.carpooling.fr/" TargetMode="External"/><Relationship Id="rId5" Type="http://schemas.openxmlformats.org/officeDocument/2006/relationships/hyperlink" Target="http://www.covoiturage.fr/" TargetMode="External"/><Relationship Id="rId4" Type="http://schemas.openxmlformats.org/officeDocument/2006/relationships/hyperlink" Target="https://www.levelostar.fr/"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www.renault.fr/gamme-renault/renault-tech/services/location-courte-duree/"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2276872"/>
            <a:ext cx="6172200" cy="2053590"/>
          </a:xfrm>
        </p:spPr>
        <p:txBody>
          <a:bodyPr/>
          <a:lstStyle/>
          <a:p>
            <a:pPr algn="ctr"/>
            <a:r>
              <a:rPr lang="fr-FR" dirty="0" smtClean="0"/>
              <a:t>Les consommateurs face au partage et aux nouveaux mode de consommation</a:t>
            </a:r>
            <a:endParaRPr lang="fr-FR" dirty="0"/>
          </a:p>
        </p:txBody>
      </p:sp>
      <p:sp>
        <p:nvSpPr>
          <p:cNvPr id="3" name="Espace réservé du texte 2"/>
          <p:cNvSpPr>
            <a:spLocks noGrp="1"/>
          </p:cNvSpPr>
          <p:nvPr>
            <p:ph type="body" idx="1"/>
          </p:nvPr>
        </p:nvSpPr>
        <p:spPr/>
        <p:txBody>
          <a:bodyPr/>
          <a:lstStyle/>
          <a:p>
            <a:r>
              <a:rPr lang="fr-FR" dirty="0" smtClean="0"/>
              <a:t>Marion BOUCHET, Sophian PETITPREZ</a:t>
            </a:r>
          </a:p>
          <a:p>
            <a:r>
              <a:rPr lang="fr-FR" dirty="0" smtClean="0"/>
              <a:t>L3 MV 2011-2012</a:t>
            </a:r>
          </a:p>
          <a:p>
            <a:r>
              <a:rPr lang="fr-FR" dirty="0" smtClean="0"/>
              <a:t>Mme WALLART</a:t>
            </a:r>
            <a:endParaRPr lang="fr-FR" dirty="0"/>
          </a:p>
        </p:txBody>
      </p:sp>
    </p:spTree>
    <p:extLst>
      <p:ext uri="{BB962C8B-B14F-4D97-AF65-F5344CB8AC3E}">
        <p14:creationId xmlns:p14="http://schemas.microsoft.com/office/powerpoint/2010/main" val="3411483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533456" cy="723354"/>
          </a:xfrm>
        </p:spPr>
        <p:txBody>
          <a:bodyPr/>
          <a:lstStyle/>
          <a:p>
            <a:pPr algn="ctr"/>
            <a:r>
              <a:rPr lang="fr-FR" sz="4000" b="1" dirty="0">
                <a:solidFill>
                  <a:srgbClr val="438086">
                    <a:lumMod val="60000"/>
                    <a:lumOff val="40000"/>
                  </a:srgbClr>
                </a:solidFill>
              </a:rPr>
              <a:t>3-</a:t>
            </a:r>
            <a:r>
              <a:rPr lang="fr-FR" sz="2900" b="1" dirty="0">
                <a:solidFill>
                  <a:srgbClr val="438086">
                    <a:lumMod val="60000"/>
                    <a:lumOff val="40000"/>
                  </a:srgbClr>
                </a:solidFill>
              </a:rPr>
              <a:t> </a:t>
            </a:r>
            <a:r>
              <a:rPr lang="fr-FR" sz="3200" b="1" dirty="0">
                <a:solidFill>
                  <a:srgbClr val="424456"/>
                </a:solidFill>
              </a:rPr>
              <a:t>Quelle cible ? – segmentation</a:t>
            </a:r>
            <a:endParaRPr lang="fr-FR" dirty="0"/>
          </a:p>
        </p:txBody>
      </p:sp>
      <p:sp>
        <p:nvSpPr>
          <p:cNvPr id="4" name="Espace réservé du contenu 3"/>
          <p:cNvSpPr>
            <a:spLocks noGrp="1"/>
          </p:cNvSpPr>
          <p:nvPr>
            <p:ph sz="quarter" idx="4"/>
          </p:nvPr>
        </p:nvSpPr>
        <p:spPr>
          <a:xfrm>
            <a:off x="323528" y="1988840"/>
            <a:ext cx="7706047" cy="4608512"/>
          </a:xfrm>
        </p:spPr>
        <p:txBody>
          <a:bodyPr>
            <a:normAutofit lnSpcReduction="10000"/>
          </a:bodyPr>
          <a:lstStyle/>
          <a:p>
            <a:pPr marL="0" indent="0" algn="just">
              <a:buNone/>
            </a:pPr>
            <a:r>
              <a:rPr lang="fr-FR" sz="2000" dirty="0" smtClean="0"/>
              <a:t>Dans la segmentation du marché de la consommation collaborative on distingue la cible selon ses revenus annuels. On différencie alors les consommateurs qui gagnent entre 18 000 et 22 000 euros par an, ceux qui touchent entre 22 000 et 30 000 euros par an, et les derniers qui gagnent entre 30 000 et plus de 40 000 euros par an. A travers l’analyse de cette cible, on a pu observer que l’utilisation des modes de consommation collective n’avaient pas seulement un but économique. En effet les nouveaux consommateurs sont aussi très appliqué dans le respect de l’environnement mais aussi dans l’entraide. C’est pourquoi nous pouvons dire que tous ces nouveaux modes de consommation peuvent à la fois atteindre les consommateurs qui sont dans la première tranche de salaire annuel, tout comme ils peuvent toucher les consommateurs qui gagnent plus de 30 000 euros par an. Car ce n’est pas seulement une question d’économies, mais c’est aussi une question d’éthique.</a:t>
            </a:r>
            <a:endParaRPr lang="fr-FR" sz="2000" dirty="0"/>
          </a:p>
        </p:txBody>
      </p:sp>
      <p:sp>
        <p:nvSpPr>
          <p:cNvPr id="6" name="Espace réservé du texte 5"/>
          <p:cNvSpPr>
            <a:spLocks noGrp="1"/>
          </p:cNvSpPr>
          <p:nvPr>
            <p:ph type="body" sz="quarter" idx="3"/>
          </p:nvPr>
        </p:nvSpPr>
        <p:spPr>
          <a:xfrm>
            <a:off x="1115616" y="1052736"/>
            <a:ext cx="6453336" cy="635144"/>
          </a:xfrm>
        </p:spPr>
        <p:txBody>
          <a:bodyPr/>
          <a:lstStyle/>
          <a:p>
            <a:pPr algn="ctr"/>
            <a:r>
              <a:rPr lang="fr-FR" sz="2400" dirty="0" smtClean="0">
                <a:latin typeface="Cambria" pitchFamily="18" charset="0"/>
              </a:rPr>
              <a:t>Revenu annuel</a:t>
            </a:r>
            <a:endParaRPr lang="fr-FR" sz="2400" dirty="0">
              <a:latin typeface="Cambria" pitchFamily="18" charset="0"/>
            </a:endParaRPr>
          </a:p>
        </p:txBody>
      </p:sp>
    </p:spTree>
    <p:extLst>
      <p:ext uri="{BB962C8B-B14F-4D97-AF65-F5344CB8AC3E}">
        <p14:creationId xmlns:p14="http://schemas.microsoft.com/office/powerpoint/2010/main" val="4259681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533456" cy="651346"/>
          </a:xfrm>
        </p:spPr>
        <p:txBody>
          <a:bodyPr>
            <a:normAutofit fontScale="90000"/>
          </a:bodyPr>
          <a:lstStyle/>
          <a:p>
            <a:pPr algn="ctr"/>
            <a:r>
              <a:rPr lang="fr-FR" sz="4000" b="1" dirty="0">
                <a:solidFill>
                  <a:srgbClr val="438086">
                    <a:lumMod val="60000"/>
                    <a:lumOff val="40000"/>
                  </a:srgbClr>
                </a:solidFill>
              </a:rPr>
              <a:t>3-</a:t>
            </a:r>
            <a:r>
              <a:rPr lang="fr-FR" sz="2900" b="1" dirty="0">
                <a:solidFill>
                  <a:srgbClr val="438086">
                    <a:lumMod val="60000"/>
                    <a:lumOff val="40000"/>
                  </a:srgbClr>
                </a:solidFill>
              </a:rPr>
              <a:t> </a:t>
            </a:r>
            <a:r>
              <a:rPr lang="fr-FR" sz="3200" b="1" dirty="0">
                <a:solidFill>
                  <a:srgbClr val="424456"/>
                </a:solidFill>
              </a:rPr>
              <a:t>Quelle cible ? – segmentation</a:t>
            </a:r>
            <a:endParaRPr lang="fr-FR" dirty="0"/>
          </a:p>
        </p:txBody>
      </p:sp>
      <p:sp>
        <p:nvSpPr>
          <p:cNvPr id="4" name="Espace réservé du contenu 3"/>
          <p:cNvSpPr>
            <a:spLocks noGrp="1"/>
          </p:cNvSpPr>
          <p:nvPr>
            <p:ph sz="quarter" idx="4"/>
          </p:nvPr>
        </p:nvSpPr>
        <p:spPr>
          <a:xfrm>
            <a:off x="467544" y="1844824"/>
            <a:ext cx="7562031" cy="4680520"/>
          </a:xfrm>
        </p:spPr>
        <p:txBody>
          <a:bodyPr>
            <a:normAutofit lnSpcReduction="10000"/>
          </a:bodyPr>
          <a:lstStyle/>
          <a:p>
            <a:pPr marL="0" indent="0" algn="just">
              <a:buNone/>
            </a:pPr>
            <a:r>
              <a:rPr lang="fr-FR" sz="2000" dirty="0" smtClean="0"/>
              <a:t>Contrairement à ce que l’on pourrait penser les citadins et les habitants de milieux ruraux utilisent autant les nouveaux modes de consommation les uns que les autres. Cependant ils n’utilisent pas les mêmes. </a:t>
            </a:r>
            <a:endParaRPr lang="fr-FR" sz="2000" dirty="0"/>
          </a:p>
          <a:p>
            <a:pPr marL="0" indent="0" algn="just">
              <a:buNone/>
            </a:pPr>
            <a:r>
              <a:rPr lang="fr-FR" sz="2000" dirty="0" smtClean="0"/>
              <a:t>Les citadins s’investissent généralement dans les modes de consommation développés par internet, comme les achats groupés ou les ventes privées. De plus la tendance d’égalité sociale qui s’installe de plus en plus dans les villes a permis la création de systèmes d’échange au sein d’un même immeuble ou d’une même résidence. </a:t>
            </a:r>
          </a:p>
          <a:p>
            <a:pPr marL="0" indent="0" algn="just">
              <a:buNone/>
            </a:pPr>
            <a:r>
              <a:rPr lang="fr-FR" sz="2000" dirty="0" smtClean="0"/>
              <a:t>Les personnes qui habitent dans les milieux ruraux sont eux plus attentifs à la « consommation responsable et éthique ». Comme en ville, le développement de systèmes d’entraide et d’échange, permet de limiter l’isolement de certaines personnes qui habitent dans des villages éloignés. </a:t>
            </a:r>
            <a:endParaRPr lang="fr-FR" sz="2000" dirty="0"/>
          </a:p>
        </p:txBody>
      </p:sp>
      <p:sp>
        <p:nvSpPr>
          <p:cNvPr id="6" name="Espace réservé du texte 5"/>
          <p:cNvSpPr>
            <a:spLocks noGrp="1"/>
          </p:cNvSpPr>
          <p:nvPr>
            <p:ph type="body" sz="quarter" idx="3"/>
          </p:nvPr>
        </p:nvSpPr>
        <p:spPr>
          <a:xfrm>
            <a:off x="971600" y="908720"/>
            <a:ext cx="6597352" cy="635144"/>
          </a:xfrm>
        </p:spPr>
        <p:txBody>
          <a:bodyPr/>
          <a:lstStyle/>
          <a:p>
            <a:pPr algn="ctr"/>
            <a:r>
              <a:rPr lang="fr-FR" sz="2400" dirty="0" smtClean="0">
                <a:latin typeface="Cambria" pitchFamily="18" charset="0"/>
              </a:rPr>
              <a:t>Lieu de résidence</a:t>
            </a:r>
            <a:endParaRPr lang="fr-FR" sz="2400" dirty="0">
              <a:latin typeface="Cambria" pitchFamily="18" charset="0"/>
            </a:endParaRPr>
          </a:p>
        </p:txBody>
      </p:sp>
    </p:spTree>
    <p:extLst>
      <p:ext uri="{BB962C8B-B14F-4D97-AF65-F5344CB8AC3E}">
        <p14:creationId xmlns:p14="http://schemas.microsoft.com/office/powerpoint/2010/main" val="2830260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7457256" cy="796950"/>
          </a:xfrm>
        </p:spPr>
        <p:txBody>
          <a:bodyPr/>
          <a:lstStyle/>
          <a:p>
            <a:pPr algn="ctr"/>
            <a:r>
              <a:rPr lang="fr-FR" sz="4000" b="1" cap="none" dirty="0">
                <a:solidFill>
                  <a:srgbClr val="438086">
                    <a:lumMod val="60000"/>
                    <a:lumOff val="40000"/>
                  </a:srgbClr>
                </a:solidFill>
              </a:rPr>
              <a:t>4- </a:t>
            </a:r>
            <a:r>
              <a:rPr lang="fr-FR" sz="3200" b="1" cap="none" dirty="0">
                <a:solidFill>
                  <a:srgbClr val="424456"/>
                </a:solidFill>
              </a:rPr>
              <a:t>Comment ? – médias utilisés</a:t>
            </a:r>
            <a:endParaRPr lang="fr-FR" dirty="0"/>
          </a:p>
        </p:txBody>
      </p:sp>
      <p:pic>
        <p:nvPicPr>
          <p:cNvPr id="5" name="Espace réservé du contenu 4"/>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23528" y="2636912"/>
            <a:ext cx="2115748" cy="1938287"/>
          </a:xfrm>
        </p:spPr>
      </p:pic>
      <p:sp>
        <p:nvSpPr>
          <p:cNvPr id="4" name="Espace réservé du contenu 3"/>
          <p:cNvSpPr>
            <a:spLocks noGrp="1"/>
          </p:cNvSpPr>
          <p:nvPr>
            <p:ph sz="quarter" idx="2"/>
          </p:nvPr>
        </p:nvSpPr>
        <p:spPr>
          <a:xfrm>
            <a:off x="2411760" y="1340768"/>
            <a:ext cx="5760640" cy="5184576"/>
          </a:xfrm>
        </p:spPr>
        <p:txBody>
          <a:bodyPr>
            <a:normAutofit lnSpcReduction="10000"/>
          </a:bodyPr>
          <a:lstStyle/>
          <a:p>
            <a:pPr marL="0" lvl="0" algn="just">
              <a:buClr>
                <a:srgbClr val="53548A"/>
              </a:buClr>
              <a:buNone/>
            </a:pPr>
            <a:r>
              <a:rPr lang="fr-FR" sz="2000" dirty="0">
                <a:solidFill>
                  <a:prstClr val="black"/>
                </a:solidFill>
              </a:rPr>
              <a:t>Comment ?</a:t>
            </a:r>
          </a:p>
          <a:p>
            <a:pPr marL="0" lvl="0" algn="just">
              <a:buClr>
                <a:srgbClr val="53548A"/>
              </a:buClr>
              <a:buNone/>
            </a:pPr>
            <a:r>
              <a:rPr lang="fr-FR" sz="2000" dirty="0" smtClean="0">
                <a:solidFill>
                  <a:prstClr val="black"/>
                </a:solidFill>
              </a:rPr>
              <a:t>Dans la logique le média utilisé est internet, grâce </a:t>
            </a:r>
            <a:r>
              <a:rPr lang="fr-FR" sz="2000" dirty="0">
                <a:solidFill>
                  <a:prstClr val="black"/>
                </a:solidFill>
              </a:rPr>
              <a:t>à son ergonomie. En un clic on peut voir les services/produits proposés par un internaute et connaitre sa réputation, ce système de partage est basé sur la confiance.</a:t>
            </a:r>
          </a:p>
          <a:p>
            <a:pPr marL="0" lvl="0" algn="just">
              <a:buClr>
                <a:srgbClr val="53548A"/>
              </a:buClr>
              <a:buNone/>
            </a:pPr>
            <a:r>
              <a:rPr lang="fr-FR" sz="2000" dirty="0">
                <a:solidFill>
                  <a:prstClr val="black"/>
                </a:solidFill>
              </a:rPr>
              <a:t>Afin d’avoir la confiance des consommateurs, les sites ont de plus en plus recours à des assurances qui couvrent les litiges entre clients (ex : détérioration de véhicules lors d’un prêt</a:t>
            </a:r>
            <a:r>
              <a:rPr lang="fr-FR" sz="2000" dirty="0" smtClean="0">
                <a:solidFill>
                  <a:prstClr val="black"/>
                </a:solidFill>
              </a:rPr>
              <a:t>).</a:t>
            </a:r>
            <a:endParaRPr lang="fr-FR" sz="2000" dirty="0">
              <a:solidFill>
                <a:prstClr val="black"/>
              </a:solidFill>
            </a:endParaRPr>
          </a:p>
          <a:p>
            <a:pPr marL="0" lvl="0" algn="just">
              <a:buClr>
                <a:srgbClr val="53548A"/>
              </a:buClr>
              <a:buNone/>
            </a:pPr>
            <a:r>
              <a:rPr lang="fr-FR" sz="2000" dirty="0">
                <a:solidFill>
                  <a:prstClr val="black"/>
                </a:solidFill>
              </a:rPr>
              <a:t>Les sites qui proposent ces communautés peuvent être rémunérés par système de commissions, c’est-à-dire qu’ils prendront un pourcentage de la somme verser par le consommateur à l’offreur. Certains sites misent eux sur les pubs pour gagner de l’argent.</a:t>
            </a:r>
          </a:p>
          <a:p>
            <a:pPr marL="0" indent="0">
              <a:buNone/>
            </a:pPr>
            <a:endParaRPr lang="fr-FR" dirty="0"/>
          </a:p>
        </p:txBody>
      </p:sp>
    </p:spTree>
    <p:extLst>
      <p:ext uri="{BB962C8B-B14F-4D97-AF65-F5344CB8AC3E}">
        <p14:creationId xmlns:p14="http://schemas.microsoft.com/office/powerpoint/2010/main" val="772311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39752" y="188640"/>
            <a:ext cx="5760640" cy="1296144"/>
          </a:xfrm>
        </p:spPr>
        <p:txBody>
          <a:bodyPr>
            <a:normAutofit fontScale="90000"/>
          </a:bodyPr>
          <a:lstStyle/>
          <a:p>
            <a:pPr lvl="0" algn="ctr">
              <a:spcBef>
                <a:spcPts val="600"/>
              </a:spcBef>
            </a:pPr>
            <a:r>
              <a:rPr lang="fr-FR" sz="3200" cap="none" dirty="0" smtClean="0">
                <a:solidFill>
                  <a:srgbClr val="5C92B5"/>
                </a:solidFill>
                <a:ea typeface="+mn-ea"/>
                <a:cs typeface="+mn-cs"/>
              </a:rPr>
              <a:t/>
            </a:r>
            <a:br>
              <a:rPr lang="fr-FR" sz="3200" cap="none" dirty="0" smtClean="0">
                <a:solidFill>
                  <a:srgbClr val="5C92B5"/>
                </a:solidFill>
                <a:ea typeface="+mn-ea"/>
                <a:cs typeface="+mn-cs"/>
              </a:rPr>
            </a:br>
            <a:r>
              <a:rPr lang="fr-FR" sz="3200" cap="none" dirty="0">
                <a:solidFill>
                  <a:srgbClr val="5C92B5"/>
                </a:solidFill>
                <a:ea typeface="+mn-ea"/>
                <a:cs typeface="+mn-cs"/>
              </a:rPr>
              <a:t/>
            </a:r>
            <a:br>
              <a:rPr lang="fr-FR" sz="3200" cap="none" dirty="0">
                <a:solidFill>
                  <a:srgbClr val="5C92B5"/>
                </a:solidFill>
                <a:ea typeface="+mn-ea"/>
                <a:cs typeface="+mn-cs"/>
              </a:rPr>
            </a:br>
            <a:r>
              <a:rPr lang="fr-FR" sz="3200" cap="none" dirty="0" smtClean="0">
                <a:solidFill>
                  <a:srgbClr val="5C92B5"/>
                </a:solidFill>
                <a:ea typeface="+mn-ea"/>
                <a:cs typeface="+mn-cs"/>
              </a:rPr>
              <a:t/>
            </a:r>
            <a:br>
              <a:rPr lang="fr-FR" sz="3200" cap="none" dirty="0" smtClean="0">
                <a:solidFill>
                  <a:srgbClr val="5C92B5"/>
                </a:solidFill>
                <a:ea typeface="+mn-ea"/>
                <a:cs typeface="+mn-cs"/>
              </a:rPr>
            </a:br>
            <a:r>
              <a:rPr lang="fr-FR" sz="3200" cap="none" dirty="0">
                <a:solidFill>
                  <a:srgbClr val="5C92B5"/>
                </a:solidFill>
                <a:ea typeface="+mn-ea"/>
                <a:cs typeface="+mn-cs"/>
              </a:rPr>
              <a:t/>
            </a:r>
            <a:br>
              <a:rPr lang="fr-FR" sz="3200" cap="none" dirty="0">
                <a:solidFill>
                  <a:srgbClr val="5C92B5"/>
                </a:solidFill>
                <a:ea typeface="+mn-ea"/>
                <a:cs typeface="+mn-cs"/>
              </a:rPr>
            </a:br>
            <a:r>
              <a:rPr lang="fr-FR" sz="3200" cap="none" dirty="0" smtClean="0">
                <a:solidFill>
                  <a:srgbClr val="5C92B5"/>
                </a:solidFill>
                <a:ea typeface="+mn-ea"/>
                <a:cs typeface="+mn-cs"/>
              </a:rPr>
              <a:t/>
            </a:r>
            <a:br>
              <a:rPr lang="fr-FR" sz="3200" cap="none" dirty="0" smtClean="0">
                <a:solidFill>
                  <a:srgbClr val="5C92B5"/>
                </a:solidFill>
                <a:ea typeface="+mn-ea"/>
                <a:cs typeface="+mn-cs"/>
              </a:rPr>
            </a:br>
            <a:r>
              <a:rPr lang="fr-FR" sz="2400" b="0" cap="none" dirty="0">
                <a:solidFill>
                  <a:prstClr val="black"/>
                </a:solidFill>
                <a:effectLst>
                  <a:outerShdw blurRad="38100" dist="38100" dir="2700000" algn="tl">
                    <a:srgbClr val="000000">
                      <a:alpha val="43137"/>
                    </a:srgbClr>
                  </a:outerShdw>
                </a:effectLst>
                <a:ea typeface="+mn-ea"/>
                <a:cs typeface="+mn-cs"/>
              </a:rPr>
              <a:t/>
            </a:r>
            <a:br>
              <a:rPr lang="fr-FR" sz="2400" b="0" cap="none" dirty="0">
                <a:solidFill>
                  <a:prstClr val="black"/>
                </a:solidFill>
                <a:effectLst>
                  <a:outerShdw blurRad="38100" dist="38100" dir="2700000" algn="tl">
                    <a:srgbClr val="000000">
                      <a:alpha val="43137"/>
                    </a:srgbClr>
                  </a:outerShdw>
                </a:effectLst>
                <a:ea typeface="+mn-ea"/>
                <a:cs typeface="+mn-cs"/>
              </a:rPr>
            </a:br>
            <a:r>
              <a:rPr lang="fr-FR" sz="2400" b="0" cap="none" dirty="0" smtClean="0">
                <a:solidFill>
                  <a:prstClr val="black"/>
                </a:solidFill>
                <a:effectLst>
                  <a:outerShdw blurRad="38100" dist="38100" dir="2700000" algn="tl">
                    <a:srgbClr val="000000">
                      <a:alpha val="43137"/>
                    </a:srgbClr>
                  </a:outerShdw>
                </a:effectLst>
                <a:ea typeface="+mn-ea"/>
                <a:cs typeface="+mn-cs"/>
              </a:rPr>
              <a:t/>
            </a:r>
            <a:br>
              <a:rPr lang="fr-FR" sz="2400" b="0" cap="none" dirty="0" smtClean="0">
                <a:solidFill>
                  <a:prstClr val="black"/>
                </a:solidFill>
                <a:effectLst>
                  <a:outerShdw blurRad="38100" dist="38100" dir="2700000" algn="tl">
                    <a:srgbClr val="000000">
                      <a:alpha val="43137"/>
                    </a:srgbClr>
                  </a:outerShdw>
                </a:effectLst>
                <a:ea typeface="+mn-ea"/>
                <a:cs typeface="+mn-cs"/>
              </a:rPr>
            </a:br>
            <a:r>
              <a:rPr lang="fr-FR" sz="2400" b="0" cap="none" dirty="0">
                <a:solidFill>
                  <a:prstClr val="black"/>
                </a:solidFill>
                <a:effectLst>
                  <a:outerShdw blurRad="38100" dist="38100" dir="2700000" algn="tl">
                    <a:srgbClr val="000000">
                      <a:alpha val="43137"/>
                    </a:srgbClr>
                  </a:outerShdw>
                </a:effectLst>
                <a:ea typeface="+mn-ea"/>
                <a:cs typeface="+mn-cs"/>
              </a:rPr>
              <a:t/>
            </a:r>
            <a:br>
              <a:rPr lang="fr-FR" sz="2400" b="0" cap="none" dirty="0">
                <a:solidFill>
                  <a:prstClr val="black"/>
                </a:solidFill>
                <a:effectLst>
                  <a:outerShdw blurRad="38100" dist="38100" dir="2700000" algn="tl">
                    <a:srgbClr val="000000">
                      <a:alpha val="43137"/>
                    </a:srgbClr>
                  </a:outerShdw>
                </a:effectLst>
                <a:ea typeface="+mn-ea"/>
                <a:cs typeface="+mn-cs"/>
              </a:rPr>
            </a:br>
            <a:r>
              <a:rPr lang="fr-FR" sz="4800" cap="none" dirty="0" smtClean="0">
                <a:solidFill>
                  <a:schemeClr val="accent6"/>
                </a:solidFill>
                <a:effectLst>
                  <a:outerShdw blurRad="38100" dist="38100" dir="2700000" algn="tl">
                    <a:srgbClr val="000000">
                      <a:alpha val="43137"/>
                    </a:srgbClr>
                  </a:outerShdw>
                </a:effectLst>
                <a:ea typeface="+mn-ea"/>
                <a:cs typeface="+mn-cs"/>
              </a:rPr>
              <a:t>II-</a:t>
            </a:r>
            <a:r>
              <a:rPr lang="fr-FR" sz="2400" b="0" cap="none" dirty="0" smtClean="0">
                <a:solidFill>
                  <a:prstClr val="black"/>
                </a:solidFill>
                <a:effectLst>
                  <a:outerShdw blurRad="38100" dist="38100" dir="2700000" algn="tl">
                    <a:srgbClr val="000000">
                      <a:alpha val="43137"/>
                    </a:srgbClr>
                  </a:outerShdw>
                </a:effectLst>
                <a:ea typeface="+mn-ea"/>
                <a:cs typeface="+mn-cs"/>
              </a:rPr>
              <a:t> </a:t>
            </a:r>
            <a:r>
              <a:rPr lang="fr-FR" sz="4000" cap="none" dirty="0" smtClean="0">
                <a:effectLst>
                  <a:outerShdw blurRad="38100" dist="38100" dir="2700000" algn="tl">
                    <a:srgbClr val="000000">
                      <a:alpha val="43137"/>
                    </a:srgbClr>
                  </a:outerShdw>
                </a:effectLst>
                <a:ea typeface="+mn-ea"/>
                <a:cs typeface="+mn-cs"/>
              </a:rPr>
              <a:t>Différents modes de consommation</a:t>
            </a:r>
            <a:endParaRPr lang="fr-FR" sz="4000" dirty="0"/>
          </a:p>
        </p:txBody>
      </p:sp>
      <p:sp>
        <p:nvSpPr>
          <p:cNvPr id="3" name="Sous-titre 2"/>
          <p:cNvSpPr>
            <a:spLocks noGrp="1"/>
          </p:cNvSpPr>
          <p:nvPr>
            <p:ph type="subTitle" idx="1"/>
          </p:nvPr>
        </p:nvSpPr>
        <p:spPr>
          <a:xfrm>
            <a:off x="2339752" y="1916832"/>
            <a:ext cx="6624736" cy="4032448"/>
          </a:xfrm>
        </p:spPr>
        <p:txBody>
          <a:bodyPr/>
          <a:lstStyle/>
          <a:p>
            <a:pPr lvl="0">
              <a:buClr>
                <a:srgbClr val="53548A"/>
              </a:buClr>
            </a:pPr>
            <a:r>
              <a:rPr lang="fr-FR" sz="3200" dirty="0">
                <a:solidFill>
                  <a:srgbClr val="438086">
                    <a:lumMod val="60000"/>
                    <a:lumOff val="40000"/>
                  </a:srgbClr>
                </a:solidFill>
              </a:rPr>
              <a:t>1-</a:t>
            </a:r>
            <a:r>
              <a:rPr lang="fr-FR" sz="2400" dirty="0">
                <a:solidFill>
                  <a:srgbClr val="424456"/>
                </a:solidFill>
              </a:rPr>
              <a:t> </a:t>
            </a:r>
            <a:r>
              <a:rPr lang="fr-FR" sz="2800" dirty="0" smtClean="0">
                <a:solidFill>
                  <a:srgbClr val="424456"/>
                </a:solidFill>
              </a:rPr>
              <a:t>Nouveaux modes et achats groupés </a:t>
            </a:r>
          </a:p>
          <a:p>
            <a:pPr lvl="0">
              <a:buClr>
                <a:srgbClr val="53548A"/>
              </a:buClr>
            </a:pPr>
            <a:endParaRPr lang="fr-FR" sz="2800" dirty="0">
              <a:solidFill>
                <a:srgbClr val="424456"/>
              </a:solidFill>
            </a:endParaRPr>
          </a:p>
          <a:p>
            <a:pPr lvl="0">
              <a:buClr>
                <a:srgbClr val="53548A"/>
              </a:buClr>
            </a:pPr>
            <a:r>
              <a:rPr lang="fr-FR" sz="3200" dirty="0">
                <a:solidFill>
                  <a:srgbClr val="438086">
                    <a:lumMod val="60000"/>
                    <a:lumOff val="40000"/>
                  </a:srgbClr>
                </a:solidFill>
              </a:rPr>
              <a:t>2-</a:t>
            </a:r>
            <a:r>
              <a:rPr lang="fr-FR" sz="2800" dirty="0">
                <a:solidFill>
                  <a:srgbClr val="438086">
                    <a:lumMod val="60000"/>
                    <a:lumOff val="40000"/>
                  </a:srgbClr>
                </a:solidFill>
              </a:rPr>
              <a:t> </a:t>
            </a:r>
            <a:r>
              <a:rPr lang="fr-FR" sz="2800" dirty="0" smtClean="0">
                <a:solidFill>
                  <a:srgbClr val="424456"/>
                </a:solidFill>
              </a:rPr>
              <a:t>Location/partage de biens entre particuliers</a:t>
            </a:r>
          </a:p>
          <a:p>
            <a:pPr lvl="0">
              <a:buClr>
                <a:srgbClr val="53548A"/>
              </a:buClr>
            </a:pPr>
            <a:endParaRPr lang="fr-FR" sz="2800" dirty="0">
              <a:solidFill>
                <a:srgbClr val="424456"/>
              </a:solidFill>
            </a:endParaRPr>
          </a:p>
          <a:p>
            <a:pPr lvl="0">
              <a:buClr>
                <a:srgbClr val="53548A"/>
              </a:buClr>
            </a:pPr>
            <a:r>
              <a:rPr lang="fr-FR" sz="3200" dirty="0" smtClean="0">
                <a:solidFill>
                  <a:srgbClr val="438086">
                    <a:lumMod val="60000"/>
                    <a:lumOff val="40000"/>
                  </a:srgbClr>
                </a:solidFill>
              </a:rPr>
              <a:t>3- </a:t>
            </a:r>
            <a:r>
              <a:rPr lang="fr-FR" sz="2800" dirty="0" smtClean="0">
                <a:solidFill>
                  <a:srgbClr val="424456"/>
                </a:solidFill>
              </a:rPr>
              <a:t>Consommation collective des services</a:t>
            </a:r>
            <a:endParaRPr lang="fr-FR" dirty="0"/>
          </a:p>
        </p:txBody>
      </p:sp>
    </p:spTree>
    <p:extLst>
      <p:ext uri="{BB962C8B-B14F-4D97-AF65-F5344CB8AC3E}">
        <p14:creationId xmlns:p14="http://schemas.microsoft.com/office/powerpoint/2010/main" val="3239037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32656"/>
            <a:ext cx="7200800" cy="1484784"/>
          </a:xfrm>
        </p:spPr>
        <p:txBody>
          <a:bodyPr>
            <a:normAutofit fontScale="90000"/>
          </a:bodyPr>
          <a:lstStyle/>
          <a:p>
            <a:pPr lvl="0" algn="ctr">
              <a:spcBef>
                <a:spcPts val="600"/>
              </a:spcBef>
            </a:pPr>
            <a:r>
              <a:rPr lang="fr-FR" sz="3200" b="1" cap="none" dirty="0" smtClean="0">
                <a:solidFill>
                  <a:srgbClr val="438086">
                    <a:lumMod val="60000"/>
                    <a:lumOff val="40000"/>
                  </a:srgbClr>
                </a:solidFill>
                <a:ea typeface="+mn-ea"/>
                <a:cs typeface="+mn-cs"/>
              </a:rPr>
              <a:t/>
            </a:r>
            <a:br>
              <a:rPr lang="fr-FR" sz="3200" b="1" cap="none" dirty="0" smtClean="0">
                <a:solidFill>
                  <a:srgbClr val="438086">
                    <a:lumMod val="60000"/>
                    <a:lumOff val="40000"/>
                  </a:srgbClr>
                </a:solidFill>
                <a:ea typeface="+mn-ea"/>
                <a:cs typeface="+mn-cs"/>
              </a:rPr>
            </a:br>
            <a:r>
              <a:rPr lang="fr-FR" sz="3200" b="1" cap="none" dirty="0">
                <a:solidFill>
                  <a:srgbClr val="438086">
                    <a:lumMod val="60000"/>
                    <a:lumOff val="40000"/>
                  </a:srgbClr>
                </a:solidFill>
                <a:ea typeface="+mn-ea"/>
                <a:cs typeface="+mn-cs"/>
              </a:rPr>
              <a:t/>
            </a:r>
            <a:br>
              <a:rPr lang="fr-FR" sz="3200" b="1" cap="none" dirty="0">
                <a:solidFill>
                  <a:srgbClr val="438086">
                    <a:lumMod val="60000"/>
                    <a:lumOff val="40000"/>
                  </a:srgbClr>
                </a:solidFill>
                <a:ea typeface="+mn-ea"/>
                <a:cs typeface="+mn-cs"/>
              </a:rPr>
            </a:br>
            <a:r>
              <a:rPr lang="fr-FR" sz="3200" b="1" cap="none" dirty="0" smtClean="0">
                <a:solidFill>
                  <a:srgbClr val="438086">
                    <a:lumMod val="60000"/>
                    <a:lumOff val="40000"/>
                  </a:srgbClr>
                </a:solidFill>
                <a:ea typeface="+mn-ea"/>
                <a:cs typeface="+mn-cs"/>
              </a:rPr>
              <a:t/>
            </a:r>
            <a:br>
              <a:rPr lang="fr-FR" sz="3200" b="1" cap="none" dirty="0" smtClean="0">
                <a:solidFill>
                  <a:srgbClr val="438086">
                    <a:lumMod val="60000"/>
                    <a:lumOff val="40000"/>
                  </a:srgbClr>
                </a:solidFill>
                <a:ea typeface="+mn-ea"/>
                <a:cs typeface="+mn-cs"/>
              </a:rPr>
            </a:br>
            <a:r>
              <a:rPr lang="fr-FR" sz="3200" b="1" cap="none" dirty="0">
                <a:solidFill>
                  <a:srgbClr val="438086">
                    <a:lumMod val="60000"/>
                    <a:lumOff val="40000"/>
                  </a:srgbClr>
                </a:solidFill>
                <a:ea typeface="+mn-ea"/>
                <a:cs typeface="+mn-cs"/>
              </a:rPr>
              <a:t/>
            </a:r>
            <a:br>
              <a:rPr lang="fr-FR" sz="3200" b="1" cap="none" dirty="0">
                <a:solidFill>
                  <a:srgbClr val="438086">
                    <a:lumMod val="60000"/>
                    <a:lumOff val="40000"/>
                  </a:srgbClr>
                </a:solidFill>
                <a:ea typeface="+mn-ea"/>
                <a:cs typeface="+mn-cs"/>
              </a:rPr>
            </a:br>
            <a:r>
              <a:rPr lang="fr-FR" sz="3200" b="1" cap="none" dirty="0" smtClean="0">
                <a:solidFill>
                  <a:srgbClr val="438086">
                    <a:lumMod val="60000"/>
                    <a:lumOff val="40000"/>
                  </a:srgbClr>
                </a:solidFill>
                <a:ea typeface="+mn-ea"/>
                <a:cs typeface="+mn-cs"/>
              </a:rPr>
              <a:t/>
            </a:r>
            <a:br>
              <a:rPr lang="fr-FR" sz="3200" b="1" cap="none" dirty="0" smtClean="0">
                <a:solidFill>
                  <a:srgbClr val="438086">
                    <a:lumMod val="60000"/>
                    <a:lumOff val="40000"/>
                  </a:srgbClr>
                </a:solidFill>
                <a:ea typeface="+mn-ea"/>
                <a:cs typeface="+mn-cs"/>
              </a:rPr>
            </a:br>
            <a:r>
              <a:rPr lang="fr-FR" sz="3200" b="1" cap="none" dirty="0">
                <a:solidFill>
                  <a:srgbClr val="438086">
                    <a:lumMod val="60000"/>
                    <a:lumOff val="40000"/>
                  </a:srgbClr>
                </a:solidFill>
                <a:ea typeface="+mn-ea"/>
                <a:cs typeface="+mn-cs"/>
              </a:rPr>
              <a:t/>
            </a:r>
            <a:br>
              <a:rPr lang="fr-FR" sz="3200" b="1" cap="none" dirty="0">
                <a:solidFill>
                  <a:srgbClr val="438086">
                    <a:lumMod val="60000"/>
                    <a:lumOff val="40000"/>
                  </a:srgbClr>
                </a:solidFill>
                <a:ea typeface="+mn-ea"/>
                <a:cs typeface="+mn-cs"/>
              </a:rPr>
            </a:br>
            <a:r>
              <a:rPr lang="fr-FR" sz="3200" b="1" cap="none" dirty="0" smtClean="0">
                <a:solidFill>
                  <a:srgbClr val="438086">
                    <a:lumMod val="60000"/>
                    <a:lumOff val="40000"/>
                  </a:srgbClr>
                </a:solidFill>
                <a:ea typeface="+mn-ea"/>
                <a:cs typeface="+mn-cs"/>
              </a:rPr>
              <a:t/>
            </a:r>
            <a:br>
              <a:rPr lang="fr-FR" sz="3200" b="1" cap="none" dirty="0" smtClean="0">
                <a:solidFill>
                  <a:srgbClr val="438086">
                    <a:lumMod val="60000"/>
                    <a:lumOff val="40000"/>
                  </a:srgbClr>
                </a:solidFill>
                <a:ea typeface="+mn-ea"/>
                <a:cs typeface="+mn-cs"/>
              </a:rPr>
            </a:br>
            <a:r>
              <a:rPr lang="fr-FR" sz="3200" b="1" cap="none" dirty="0">
                <a:solidFill>
                  <a:srgbClr val="438086">
                    <a:lumMod val="60000"/>
                    <a:lumOff val="40000"/>
                  </a:srgbClr>
                </a:solidFill>
                <a:ea typeface="+mn-ea"/>
                <a:cs typeface="+mn-cs"/>
              </a:rPr>
              <a:t/>
            </a:r>
            <a:br>
              <a:rPr lang="fr-FR" sz="3200" b="1" cap="none" dirty="0">
                <a:solidFill>
                  <a:srgbClr val="438086">
                    <a:lumMod val="60000"/>
                    <a:lumOff val="40000"/>
                  </a:srgbClr>
                </a:solidFill>
                <a:ea typeface="+mn-ea"/>
                <a:cs typeface="+mn-cs"/>
              </a:rPr>
            </a:br>
            <a:r>
              <a:rPr lang="fr-FR" sz="3200" b="1" cap="none" dirty="0" smtClean="0">
                <a:solidFill>
                  <a:srgbClr val="438086">
                    <a:lumMod val="60000"/>
                    <a:lumOff val="40000"/>
                  </a:srgbClr>
                </a:solidFill>
                <a:ea typeface="+mn-ea"/>
                <a:cs typeface="+mn-cs"/>
              </a:rPr>
              <a:t/>
            </a:r>
            <a:br>
              <a:rPr lang="fr-FR" sz="3200" b="1" cap="none" dirty="0" smtClean="0">
                <a:solidFill>
                  <a:srgbClr val="438086">
                    <a:lumMod val="60000"/>
                    <a:lumOff val="40000"/>
                  </a:srgbClr>
                </a:solidFill>
                <a:ea typeface="+mn-ea"/>
                <a:cs typeface="+mn-cs"/>
              </a:rPr>
            </a:br>
            <a:r>
              <a:rPr lang="fr-FR" sz="3200" b="1" cap="none" dirty="0">
                <a:solidFill>
                  <a:srgbClr val="438086">
                    <a:lumMod val="60000"/>
                    <a:lumOff val="40000"/>
                  </a:srgbClr>
                </a:solidFill>
                <a:ea typeface="+mn-ea"/>
                <a:cs typeface="+mn-cs"/>
              </a:rPr>
              <a:t/>
            </a:r>
            <a:br>
              <a:rPr lang="fr-FR" sz="3200" b="1" cap="none" dirty="0">
                <a:solidFill>
                  <a:srgbClr val="438086">
                    <a:lumMod val="60000"/>
                    <a:lumOff val="40000"/>
                  </a:srgbClr>
                </a:solidFill>
                <a:ea typeface="+mn-ea"/>
                <a:cs typeface="+mn-cs"/>
              </a:rPr>
            </a:br>
            <a:r>
              <a:rPr lang="fr-FR" sz="3200" b="1" cap="none" dirty="0" smtClean="0">
                <a:solidFill>
                  <a:srgbClr val="438086">
                    <a:lumMod val="60000"/>
                    <a:lumOff val="40000"/>
                  </a:srgbClr>
                </a:solidFill>
                <a:ea typeface="+mn-ea"/>
                <a:cs typeface="+mn-cs"/>
              </a:rPr>
              <a:t/>
            </a:r>
            <a:br>
              <a:rPr lang="fr-FR" sz="3200" b="1" cap="none" dirty="0" smtClean="0">
                <a:solidFill>
                  <a:srgbClr val="438086">
                    <a:lumMod val="60000"/>
                    <a:lumOff val="40000"/>
                  </a:srgbClr>
                </a:solidFill>
                <a:ea typeface="+mn-ea"/>
                <a:cs typeface="+mn-cs"/>
              </a:rPr>
            </a:br>
            <a:r>
              <a:rPr lang="fr-FR" sz="3200" b="1" cap="none" dirty="0">
                <a:solidFill>
                  <a:srgbClr val="438086">
                    <a:lumMod val="60000"/>
                    <a:lumOff val="40000"/>
                  </a:srgbClr>
                </a:solidFill>
                <a:ea typeface="+mn-ea"/>
                <a:cs typeface="+mn-cs"/>
              </a:rPr>
              <a:t/>
            </a:r>
            <a:br>
              <a:rPr lang="fr-FR" sz="3200" b="1" cap="none" dirty="0">
                <a:solidFill>
                  <a:srgbClr val="438086">
                    <a:lumMod val="60000"/>
                    <a:lumOff val="40000"/>
                  </a:srgbClr>
                </a:solidFill>
                <a:ea typeface="+mn-ea"/>
                <a:cs typeface="+mn-cs"/>
              </a:rPr>
            </a:br>
            <a:r>
              <a:rPr lang="fr-FR" sz="4400" b="1" cap="none" dirty="0" smtClean="0">
                <a:solidFill>
                  <a:srgbClr val="438086">
                    <a:lumMod val="60000"/>
                    <a:lumOff val="40000"/>
                  </a:srgbClr>
                </a:solidFill>
                <a:ea typeface="+mn-ea"/>
                <a:cs typeface="+mn-cs"/>
              </a:rPr>
              <a:t>1-</a:t>
            </a:r>
            <a:r>
              <a:rPr lang="fr-FR" sz="4400" b="1" cap="none" dirty="0" smtClean="0">
                <a:solidFill>
                  <a:srgbClr val="424456"/>
                </a:solidFill>
                <a:ea typeface="+mn-ea"/>
                <a:cs typeface="+mn-cs"/>
              </a:rPr>
              <a:t> </a:t>
            </a:r>
            <a:r>
              <a:rPr lang="fr-FR" sz="3600" b="1" cap="none" dirty="0">
                <a:solidFill>
                  <a:srgbClr val="424456"/>
                </a:solidFill>
                <a:ea typeface="+mn-ea"/>
                <a:cs typeface="+mn-cs"/>
              </a:rPr>
              <a:t>Nouveaux modes et achats groupés </a:t>
            </a:r>
            <a:r>
              <a:rPr lang="fr-FR" sz="2800" b="1" cap="none" dirty="0">
                <a:solidFill>
                  <a:srgbClr val="424456"/>
                </a:solidFill>
                <a:ea typeface="+mn-ea"/>
                <a:cs typeface="+mn-cs"/>
              </a:rPr>
              <a:t/>
            </a:r>
            <a:br>
              <a:rPr lang="fr-FR" sz="2800" b="1" cap="none" dirty="0">
                <a:solidFill>
                  <a:srgbClr val="424456"/>
                </a:solidFill>
                <a:ea typeface="+mn-ea"/>
                <a:cs typeface="+mn-cs"/>
              </a:rPr>
            </a:br>
            <a:endParaRPr lang="fr-FR" dirty="0"/>
          </a:p>
        </p:txBody>
      </p:sp>
      <p:sp>
        <p:nvSpPr>
          <p:cNvPr id="4" name="Espace réservé du contenu 3"/>
          <p:cNvSpPr>
            <a:spLocks noGrp="1"/>
          </p:cNvSpPr>
          <p:nvPr>
            <p:ph sz="quarter" idx="2"/>
          </p:nvPr>
        </p:nvSpPr>
        <p:spPr>
          <a:xfrm>
            <a:off x="899592" y="1484784"/>
            <a:ext cx="7488832" cy="4464496"/>
          </a:xfrm>
        </p:spPr>
        <p:txBody>
          <a:bodyPr>
            <a:normAutofit/>
          </a:bodyPr>
          <a:lstStyle/>
          <a:p>
            <a:pPr>
              <a:buNone/>
            </a:pPr>
            <a:endParaRPr lang="fr-FR" sz="2000" dirty="0" smtClean="0"/>
          </a:p>
          <a:p>
            <a:pPr marL="0">
              <a:buNone/>
            </a:pPr>
            <a:r>
              <a:rPr lang="fr-FR" sz="2000" dirty="0" smtClean="0">
                <a:solidFill>
                  <a:prstClr val="black"/>
                </a:solidFill>
              </a:rPr>
              <a:t>Nous avons ainsi observé des nouveaux modes et tendances de consommation. </a:t>
            </a:r>
          </a:p>
          <a:p>
            <a:pPr marL="0">
              <a:buNone/>
            </a:pPr>
            <a:endParaRPr lang="fr-FR" sz="2000" dirty="0" smtClean="0">
              <a:solidFill>
                <a:prstClr val="black"/>
              </a:solidFill>
            </a:endParaRPr>
          </a:p>
          <a:p>
            <a:pPr marL="0">
              <a:buNone/>
            </a:pPr>
            <a:r>
              <a:rPr lang="fr-FR" sz="2000" dirty="0" smtClean="0">
                <a:solidFill>
                  <a:prstClr val="black"/>
                </a:solidFill>
              </a:rPr>
              <a:t>On voit apparaître des modes de partage tels que les achats groupés, les ventes privées,  les achats de produits d’occasion ou encore les trocs entre particulier. </a:t>
            </a:r>
          </a:p>
          <a:p>
            <a:pPr marL="0">
              <a:buNone/>
            </a:pPr>
            <a:endParaRPr lang="fr-FR" sz="2000" dirty="0" smtClean="0">
              <a:solidFill>
                <a:prstClr val="black"/>
              </a:solidFill>
            </a:endParaRPr>
          </a:p>
          <a:p>
            <a:pPr marL="0">
              <a:buNone/>
            </a:pPr>
            <a:r>
              <a:rPr lang="fr-FR" sz="2000" dirty="0" smtClean="0">
                <a:solidFill>
                  <a:prstClr val="black"/>
                </a:solidFill>
              </a:rPr>
              <a:t>On remarque aussi que le </a:t>
            </a:r>
            <a:r>
              <a:rPr lang="fr-FR" sz="2000" dirty="0" smtClean="0">
                <a:solidFill>
                  <a:prstClr val="black"/>
                </a:solidFill>
              </a:rPr>
              <a:t>« fait maison » </a:t>
            </a:r>
            <a:r>
              <a:rPr lang="fr-FR" sz="2000" dirty="0" smtClean="0">
                <a:solidFill>
                  <a:prstClr val="black"/>
                </a:solidFill>
              </a:rPr>
              <a:t>et l’éthique sont appréciés des </a:t>
            </a:r>
            <a:r>
              <a:rPr lang="fr-FR" sz="2000" dirty="0" smtClean="0">
                <a:solidFill>
                  <a:prstClr val="black"/>
                </a:solidFill>
              </a:rPr>
              <a:t>consommateurs.</a:t>
            </a:r>
            <a:endParaRPr lang="fr-FR" sz="2000" dirty="0" smtClean="0">
              <a:solidFill>
                <a:prstClr val="black"/>
              </a:solidFill>
            </a:endParaRPr>
          </a:p>
          <a:p>
            <a:pPr>
              <a:buNone/>
            </a:pPr>
            <a:endParaRPr lang="fr-FR" sz="2000" dirty="0" smtClean="0"/>
          </a:p>
          <a:p>
            <a:pPr>
              <a:buNone/>
            </a:pPr>
            <a:endParaRPr lang="fr-FR" sz="2000" dirty="0" smtClean="0"/>
          </a:p>
          <a:p>
            <a:pPr>
              <a:buNone/>
            </a:pPr>
            <a:endParaRPr lang="fr-FR" sz="2000" dirty="0" smtClean="0"/>
          </a:p>
          <a:p>
            <a:endParaRPr lang="fr-FR" sz="2000" dirty="0" smtClean="0"/>
          </a:p>
        </p:txBody>
      </p:sp>
    </p:spTree>
    <p:extLst>
      <p:ext uri="{BB962C8B-B14F-4D97-AF65-F5344CB8AC3E}">
        <p14:creationId xmlns:p14="http://schemas.microsoft.com/office/powerpoint/2010/main" val="1588646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1-</a:t>
            </a:r>
            <a:r>
              <a:rPr lang="fr-FR" sz="2200" b="1" cap="none" dirty="0">
                <a:solidFill>
                  <a:srgbClr val="424456"/>
                </a:solidFill>
              </a:rPr>
              <a:t> </a:t>
            </a:r>
            <a:r>
              <a:rPr lang="fr-FR" sz="3600" b="1" cap="none" dirty="0">
                <a:solidFill>
                  <a:srgbClr val="424456"/>
                </a:solidFill>
              </a:rPr>
              <a:t>Nouveaux modes et achats groupés</a:t>
            </a:r>
            <a:endParaRPr lang="fr-FR" sz="3600"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323528" y="5445224"/>
            <a:ext cx="1728192" cy="1728192"/>
          </a:xfrm>
        </p:spPr>
      </p:pic>
      <p:sp>
        <p:nvSpPr>
          <p:cNvPr id="4" name="Espace réservé du contenu 3"/>
          <p:cNvSpPr>
            <a:spLocks noGrp="1"/>
          </p:cNvSpPr>
          <p:nvPr>
            <p:ph sz="quarter" idx="4"/>
          </p:nvPr>
        </p:nvSpPr>
        <p:spPr>
          <a:xfrm>
            <a:off x="323528" y="2420888"/>
            <a:ext cx="8280920" cy="3384376"/>
          </a:xfrm>
        </p:spPr>
        <p:txBody>
          <a:bodyPr>
            <a:normAutofit fontScale="25000" lnSpcReduction="20000"/>
          </a:bodyPr>
          <a:lstStyle/>
          <a:p>
            <a:pPr marL="0" indent="0" algn="just">
              <a:buNone/>
            </a:pPr>
            <a:r>
              <a:rPr lang="fr-FR" sz="6000" dirty="0"/>
              <a:t>Les produits d’occasion existent depuis des années. Mais depuis la crise, le pouvoir d’achat des Français a diminué, et l’achat de produits d’occasion a explosé. Cela ne fait plus peur à personne d’acheter une voiture, un vélo ou encore un meuble d’occasion. D’autant plus que le vintage est devenu une tendance, l’achat de produits déjà usagés est un effet de mode</a:t>
            </a:r>
            <a:r>
              <a:rPr lang="fr-FR" sz="6000" dirty="0" smtClean="0"/>
              <a:t>.</a:t>
            </a:r>
          </a:p>
          <a:p>
            <a:pPr marL="0" indent="0" algn="just">
              <a:buNone/>
            </a:pPr>
            <a:endParaRPr lang="fr-FR" sz="6000" dirty="0" smtClean="0"/>
          </a:p>
          <a:p>
            <a:pPr marL="0" indent="0" algn="just">
              <a:buNone/>
            </a:pPr>
            <a:r>
              <a:rPr lang="fr-FR" sz="6000" dirty="0" smtClean="0"/>
              <a:t>Le </a:t>
            </a:r>
            <a:r>
              <a:rPr lang="fr-FR" sz="6000" dirty="0" smtClean="0"/>
              <a:t>consommateur </a:t>
            </a:r>
            <a:r>
              <a:rPr lang="fr-FR" sz="6000" dirty="0" smtClean="0"/>
              <a:t>bénéficie de plusieurs moyens, il </a:t>
            </a:r>
            <a:r>
              <a:rPr lang="fr-FR" sz="6000" dirty="0" smtClean="0"/>
              <a:t>trouve </a:t>
            </a:r>
            <a:r>
              <a:rPr lang="fr-FR" sz="6000" dirty="0"/>
              <a:t>d</a:t>
            </a:r>
            <a:r>
              <a:rPr lang="fr-FR" sz="6000" dirty="0" smtClean="0"/>
              <a:t>es </a:t>
            </a:r>
            <a:r>
              <a:rPr lang="fr-FR" sz="6000" dirty="0" smtClean="0"/>
              <a:t>sites d’occasion classiques avec </a:t>
            </a:r>
            <a:r>
              <a:rPr lang="fr-FR" sz="6000" dirty="0" smtClean="0"/>
              <a:t>annonces, </a:t>
            </a:r>
            <a:r>
              <a:rPr lang="fr-FR" sz="6000" dirty="0" smtClean="0"/>
              <a:t>comme Leboncoin.fr ou </a:t>
            </a:r>
            <a:r>
              <a:rPr lang="fr-FR" sz="6000" dirty="0" smtClean="0"/>
              <a:t>amazon</a:t>
            </a:r>
            <a:r>
              <a:rPr lang="fr-FR" sz="6000" dirty="0" smtClean="0"/>
              <a:t> (où l’on trouve aussi du neuf).Et il y a les enchères avec </a:t>
            </a:r>
            <a:r>
              <a:rPr lang="fr-FR" sz="6000" dirty="0" smtClean="0"/>
              <a:t>Ebay</a:t>
            </a:r>
            <a:r>
              <a:rPr lang="fr-FR" sz="6000" dirty="0" smtClean="0"/>
              <a:t> (ou enchères inversées</a:t>
            </a:r>
            <a:r>
              <a:rPr lang="fr-FR" sz="6000" dirty="0" smtClean="0"/>
              <a:t>).</a:t>
            </a:r>
            <a:endParaRPr lang="fr-FR" sz="6000" dirty="0" smtClean="0"/>
          </a:p>
          <a:p>
            <a:pPr marL="0" indent="0" algn="just">
              <a:buNone/>
            </a:pPr>
            <a:endParaRPr lang="fr-FR" sz="6000" dirty="0" smtClean="0"/>
          </a:p>
          <a:p>
            <a:pPr marL="0" indent="0" algn="just">
              <a:buNone/>
            </a:pPr>
            <a:r>
              <a:rPr lang="fr-FR" sz="6000" dirty="0" smtClean="0"/>
              <a:t>Leboncoin</a:t>
            </a:r>
            <a:r>
              <a:rPr lang="fr-FR" sz="6000" dirty="0" smtClean="0"/>
              <a:t> et </a:t>
            </a:r>
            <a:r>
              <a:rPr lang="fr-FR" sz="6000" dirty="0" smtClean="0"/>
              <a:t>EBay </a:t>
            </a:r>
            <a:r>
              <a:rPr lang="fr-FR" sz="6000" dirty="0" smtClean="0"/>
              <a:t>ont les même sources de revenus, ce sont les professionnels qui veulent utiliser la plate forme qui paient une cotisation pour pouvoir vendre leurs produits sur le site et profiter de la forte affluence.</a:t>
            </a:r>
          </a:p>
          <a:p>
            <a:pPr marL="0" indent="0" algn="just">
              <a:buNone/>
            </a:pPr>
            <a:r>
              <a:rPr lang="fr-FR" sz="6000" dirty="0" smtClean="0"/>
              <a:t>Cependant </a:t>
            </a:r>
            <a:r>
              <a:rPr lang="fr-FR" sz="6000" dirty="0" smtClean="0"/>
              <a:t>EBay </a:t>
            </a:r>
            <a:r>
              <a:rPr lang="fr-FR" sz="6000" dirty="0" smtClean="0"/>
              <a:t>a une communauté mondiale et les paiements se font avec </a:t>
            </a:r>
            <a:r>
              <a:rPr lang="fr-FR" sz="6000" dirty="0" smtClean="0"/>
              <a:t>paypal</a:t>
            </a:r>
            <a:r>
              <a:rPr lang="fr-FR" sz="6000" dirty="0" smtClean="0"/>
              <a:t> directement sur le site, </a:t>
            </a:r>
            <a:r>
              <a:rPr lang="fr-FR" sz="6000" dirty="0" smtClean="0"/>
              <a:t>tandis que </a:t>
            </a:r>
            <a:r>
              <a:rPr lang="fr-FR" sz="6000" dirty="0" smtClean="0"/>
              <a:t>sur </a:t>
            </a:r>
            <a:r>
              <a:rPr lang="fr-FR" sz="6000" dirty="0" smtClean="0"/>
              <a:t>leboncoin</a:t>
            </a:r>
            <a:r>
              <a:rPr lang="fr-FR" sz="6000" dirty="0" smtClean="0"/>
              <a:t> les échanges sont plus locaux et </a:t>
            </a:r>
            <a:r>
              <a:rPr lang="fr-FR" sz="6000" dirty="0" smtClean="0"/>
              <a:t>le site</a:t>
            </a:r>
            <a:r>
              <a:rPr lang="fr-FR" sz="6000" dirty="0" smtClean="0"/>
              <a:t> </a:t>
            </a:r>
            <a:r>
              <a:rPr lang="fr-FR" sz="6000" dirty="0" smtClean="0"/>
              <a:t>juste de poste annonce.</a:t>
            </a:r>
          </a:p>
          <a:p>
            <a:pPr marL="0" indent="0" algn="just">
              <a:buNone/>
            </a:pPr>
            <a:endParaRPr lang="fr-FR" sz="2000" dirty="0" smtClean="0">
              <a:latin typeface="Cambria" pitchFamily="18" charset="0"/>
            </a:endParaRPr>
          </a:p>
          <a:p>
            <a:pPr marL="0" indent="0" algn="just">
              <a:buNone/>
            </a:pPr>
            <a:endParaRPr lang="fr-FR" sz="2000" dirty="0">
              <a:latin typeface="Cambria" pitchFamily="18" charset="0"/>
            </a:endParaRPr>
          </a:p>
        </p:txBody>
      </p:sp>
      <p:sp>
        <p:nvSpPr>
          <p:cNvPr id="6" name="Espace réservé du texte 5"/>
          <p:cNvSpPr>
            <a:spLocks noGrp="1"/>
          </p:cNvSpPr>
          <p:nvPr>
            <p:ph type="body" sz="quarter" idx="3"/>
          </p:nvPr>
        </p:nvSpPr>
        <p:spPr>
          <a:xfrm>
            <a:off x="539552" y="1556792"/>
            <a:ext cx="7461448" cy="635144"/>
          </a:xfrm>
        </p:spPr>
        <p:txBody>
          <a:bodyPr/>
          <a:lstStyle/>
          <a:p>
            <a:pPr algn="ctr"/>
            <a:r>
              <a:rPr lang="fr-FR" sz="2400" dirty="0" smtClean="0"/>
              <a:t>Les produits d’occasion</a:t>
            </a:r>
            <a:endParaRPr lang="fr-FR" sz="2400" dirty="0"/>
          </a:p>
        </p:txBody>
      </p:sp>
    </p:spTree>
    <p:extLst>
      <p:ext uri="{BB962C8B-B14F-4D97-AF65-F5344CB8AC3E}">
        <p14:creationId xmlns:p14="http://schemas.microsoft.com/office/powerpoint/2010/main" val="493028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1-</a:t>
            </a:r>
            <a:r>
              <a:rPr lang="fr-FR" sz="2000" b="1" cap="none" dirty="0">
                <a:solidFill>
                  <a:srgbClr val="424456"/>
                </a:solidFill>
              </a:rPr>
              <a:t> </a:t>
            </a:r>
            <a:r>
              <a:rPr lang="fr-FR" sz="3600" b="1" cap="none" dirty="0">
                <a:solidFill>
                  <a:srgbClr val="424456"/>
                </a:solidFill>
              </a:rPr>
              <a:t>Nouveaux modes et achats groupés</a:t>
            </a:r>
            <a:endParaRPr lang="fr-FR" sz="3600"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251520" y="3356992"/>
            <a:ext cx="2325928" cy="1409239"/>
          </a:xfrm>
        </p:spPr>
      </p:pic>
      <p:sp>
        <p:nvSpPr>
          <p:cNvPr id="4" name="Espace réservé du contenu 3"/>
          <p:cNvSpPr>
            <a:spLocks noGrp="1"/>
          </p:cNvSpPr>
          <p:nvPr>
            <p:ph sz="quarter" idx="4"/>
          </p:nvPr>
        </p:nvSpPr>
        <p:spPr>
          <a:xfrm>
            <a:off x="2771800" y="2636912"/>
            <a:ext cx="5328592" cy="3672408"/>
          </a:xfrm>
        </p:spPr>
        <p:txBody>
          <a:bodyPr>
            <a:normAutofit fontScale="77500" lnSpcReduction="20000"/>
          </a:bodyPr>
          <a:lstStyle/>
          <a:p>
            <a:pPr marL="0" lvl="0" indent="0" algn="just">
              <a:buNone/>
            </a:pPr>
            <a:r>
              <a:rPr lang="fr-FR" sz="2000" dirty="0" smtClean="0"/>
              <a:t>Les </a:t>
            </a:r>
            <a:r>
              <a:rPr lang="fr-FR" sz="2000" dirty="0"/>
              <a:t>achats groupés ont pour but de </a:t>
            </a:r>
            <a:r>
              <a:rPr lang="fr-FR" sz="2000" dirty="0" smtClean="0"/>
              <a:t>permettre à </a:t>
            </a:r>
            <a:r>
              <a:rPr lang="fr-FR" sz="2000" dirty="0"/>
              <a:t>plusieurs personnes d’acheter un produit à un prix imbattable. Aussi un groupe de particuliers se réunit (en général sur internet) pour acheter un produit (voyage, cinéma, meubles, etc…) et chaque participant mise une petite somme. Toutes les sommes ajoutées permettent l’achat d’un produit que les participants n’auraient peut-être pas pu s’offrir sans cette </a:t>
            </a:r>
            <a:r>
              <a:rPr lang="fr-FR" sz="2000" dirty="0" smtClean="0"/>
              <a:t>option</a:t>
            </a:r>
            <a:r>
              <a:rPr lang="fr-FR" sz="2000" dirty="0" smtClean="0"/>
              <a:t>.</a:t>
            </a:r>
            <a:endParaRPr lang="fr-FR" sz="2000" dirty="0" smtClean="0"/>
          </a:p>
          <a:p>
            <a:pPr marL="0" lvl="0" indent="0" algn="just">
              <a:buNone/>
            </a:pPr>
            <a:endParaRPr lang="fr-FR" sz="2000" dirty="0" smtClean="0"/>
          </a:p>
          <a:p>
            <a:pPr marL="0" lvl="0" indent="0" algn="just">
              <a:buNone/>
            </a:pPr>
            <a:r>
              <a:rPr lang="fr-FR" sz="2000" dirty="0" smtClean="0"/>
              <a:t>Les achats groupés sont aussi présents dans l’agro alimentaire avec par exemple laruchequidioui.com ou reseau-amap.com.</a:t>
            </a:r>
          </a:p>
          <a:p>
            <a:pPr marL="0" lvl="0" indent="0" algn="just">
              <a:buNone/>
            </a:pPr>
            <a:r>
              <a:rPr lang="fr-FR" sz="2000" dirty="0" smtClean="0"/>
              <a:t>Ces </a:t>
            </a:r>
            <a:r>
              <a:rPr lang="fr-FR" sz="2000" dirty="0" smtClean="0"/>
              <a:t>deux concurrents gagnent de l’argent en prenant une commission sur chaque vente </a:t>
            </a:r>
          </a:p>
          <a:p>
            <a:pPr marL="0" lvl="0" indent="0" algn="just">
              <a:buNone/>
            </a:pPr>
            <a:r>
              <a:rPr lang="fr-FR" sz="2000" dirty="0" smtClean="0"/>
              <a:t>Ce mode de consommation a aussi un coté éthique car il permet de se rapprocher des producteurs locaux.</a:t>
            </a:r>
            <a:endParaRPr lang="fr-FR" sz="2000" dirty="0"/>
          </a:p>
          <a:p>
            <a:endParaRPr lang="fr-FR" dirty="0"/>
          </a:p>
        </p:txBody>
      </p:sp>
      <p:sp>
        <p:nvSpPr>
          <p:cNvPr id="6" name="Espace réservé du texte 5"/>
          <p:cNvSpPr>
            <a:spLocks noGrp="1"/>
          </p:cNvSpPr>
          <p:nvPr>
            <p:ph type="body" sz="quarter" idx="3"/>
          </p:nvPr>
        </p:nvSpPr>
        <p:spPr>
          <a:xfrm>
            <a:off x="467544" y="1569720"/>
            <a:ext cx="7533456" cy="707152"/>
          </a:xfrm>
        </p:spPr>
        <p:txBody>
          <a:bodyPr/>
          <a:lstStyle/>
          <a:p>
            <a:pPr algn="ctr"/>
            <a:r>
              <a:rPr lang="fr-FR" sz="2400" dirty="0" smtClean="0"/>
              <a:t>Les achats groupés</a:t>
            </a:r>
            <a:endParaRPr lang="fr-FR" sz="2400" dirty="0"/>
          </a:p>
        </p:txBody>
      </p:sp>
    </p:spTree>
    <p:extLst>
      <p:ext uri="{BB962C8B-B14F-4D97-AF65-F5344CB8AC3E}">
        <p14:creationId xmlns:p14="http://schemas.microsoft.com/office/powerpoint/2010/main" val="2960128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1-</a:t>
            </a:r>
            <a:r>
              <a:rPr lang="fr-FR" sz="4400" b="1" cap="none" dirty="0">
                <a:solidFill>
                  <a:srgbClr val="424456"/>
                </a:solidFill>
              </a:rPr>
              <a:t> </a:t>
            </a:r>
            <a:r>
              <a:rPr lang="fr-FR" sz="3600" b="1" cap="none" dirty="0">
                <a:solidFill>
                  <a:srgbClr val="424456"/>
                </a:solidFill>
              </a:rPr>
              <a:t>Nouveaux modes et achats groupés</a:t>
            </a:r>
            <a:endParaRPr lang="fr-FR" sz="3600"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395536" y="3356992"/>
            <a:ext cx="2362977" cy="1538683"/>
          </a:xfrm>
        </p:spPr>
      </p:pic>
      <p:sp>
        <p:nvSpPr>
          <p:cNvPr id="4" name="Espace réservé du contenu 3"/>
          <p:cNvSpPr>
            <a:spLocks noGrp="1"/>
          </p:cNvSpPr>
          <p:nvPr>
            <p:ph sz="quarter" idx="4"/>
          </p:nvPr>
        </p:nvSpPr>
        <p:spPr>
          <a:xfrm>
            <a:off x="2987824" y="2708920"/>
            <a:ext cx="4897735" cy="3744416"/>
          </a:xfrm>
        </p:spPr>
        <p:txBody>
          <a:bodyPr>
            <a:normAutofit fontScale="77500" lnSpcReduction="20000"/>
          </a:bodyPr>
          <a:lstStyle/>
          <a:p>
            <a:pPr marL="0" lvl="0" indent="0" algn="just">
              <a:buNone/>
            </a:pPr>
            <a:r>
              <a:rPr lang="fr-FR" sz="2300" dirty="0"/>
              <a:t>Cette tendance a pris de l’ampleur grâce à internet. Elle permet à de nombreux magasins de brader certains produits, avant les soldes, pour les clients les plus fidèles. Le magasin accueille ainsi ses meilleurs clients et leur propose des produits à prix cassés avant tout le monde</a:t>
            </a:r>
            <a:r>
              <a:rPr lang="fr-FR" sz="2300" dirty="0" smtClean="0"/>
              <a:t>.</a:t>
            </a:r>
          </a:p>
          <a:p>
            <a:pPr marL="0" lvl="0" indent="0" algn="just">
              <a:buNone/>
            </a:pPr>
            <a:endParaRPr lang="fr-FR" sz="2300" dirty="0" smtClean="0"/>
          </a:p>
          <a:p>
            <a:pPr marL="0" lvl="0" indent="0" algn="just">
              <a:buNone/>
            </a:pPr>
            <a:r>
              <a:rPr lang="fr-FR" sz="2300" dirty="0" smtClean="0"/>
              <a:t>Vente-privé.com est le leader et pionnier, en effet il existe depuis 2001.</a:t>
            </a:r>
          </a:p>
          <a:p>
            <a:pPr marL="0" lvl="0" indent="0" algn="just">
              <a:buNone/>
            </a:pPr>
            <a:r>
              <a:rPr lang="fr-FR" sz="2300" dirty="0" smtClean="0"/>
              <a:t>Le consommateur s’il souhaite accéder aux </a:t>
            </a:r>
            <a:r>
              <a:rPr lang="fr-FR" sz="2300" dirty="0" smtClean="0"/>
              <a:t>produits, </a:t>
            </a:r>
            <a:r>
              <a:rPr lang="fr-FR" sz="2300" dirty="0" smtClean="0"/>
              <a:t>se doit de laisser ses coordonnées, que les entreprises </a:t>
            </a:r>
            <a:r>
              <a:rPr lang="fr-FR" sz="2300" dirty="0" smtClean="0"/>
              <a:t>utiliseront </a:t>
            </a:r>
            <a:r>
              <a:rPr lang="fr-FR" sz="2300" dirty="0" smtClean="0"/>
              <a:t>à des fins marketing.</a:t>
            </a:r>
          </a:p>
          <a:p>
            <a:pPr marL="0" lvl="0" indent="0" algn="just">
              <a:buNone/>
            </a:pPr>
            <a:endParaRPr lang="fr-FR" sz="2000" dirty="0" smtClean="0">
              <a:latin typeface="Cambria" pitchFamily="18" charset="0"/>
            </a:endParaRPr>
          </a:p>
          <a:p>
            <a:pPr marL="0" lvl="0" indent="0" algn="just">
              <a:buNone/>
            </a:pPr>
            <a:endParaRPr lang="fr-FR" sz="2000" dirty="0">
              <a:latin typeface="Cambria" pitchFamily="18" charset="0"/>
            </a:endParaRPr>
          </a:p>
          <a:p>
            <a:endParaRPr lang="fr-FR" dirty="0"/>
          </a:p>
        </p:txBody>
      </p:sp>
      <p:sp>
        <p:nvSpPr>
          <p:cNvPr id="6" name="Espace réservé du texte 5"/>
          <p:cNvSpPr>
            <a:spLocks noGrp="1"/>
          </p:cNvSpPr>
          <p:nvPr>
            <p:ph type="body" sz="quarter" idx="3"/>
          </p:nvPr>
        </p:nvSpPr>
        <p:spPr>
          <a:xfrm>
            <a:off x="467544" y="1628800"/>
            <a:ext cx="7533456" cy="635144"/>
          </a:xfrm>
        </p:spPr>
        <p:txBody>
          <a:bodyPr/>
          <a:lstStyle/>
          <a:p>
            <a:pPr algn="ctr"/>
            <a:r>
              <a:rPr lang="fr-FR" sz="2400" dirty="0" smtClean="0"/>
              <a:t>Les ventes privées</a:t>
            </a:r>
            <a:endParaRPr lang="fr-FR" sz="2400" dirty="0"/>
          </a:p>
        </p:txBody>
      </p:sp>
    </p:spTree>
    <p:extLst>
      <p:ext uri="{BB962C8B-B14F-4D97-AF65-F5344CB8AC3E}">
        <p14:creationId xmlns:p14="http://schemas.microsoft.com/office/powerpoint/2010/main" val="1312477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1-</a:t>
            </a:r>
            <a:r>
              <a:rPr lang="fr-FR" sz="2000" b="1" cap="none" dirty="0">
                <a:solidFill>
                  <a:srgbClr val="424456"/>
                </a:solidFill>
              </a:rPr>
              <a:t> </a:t>
            </a:r>
            <a:r>
              <a:rPr lang="fr-FR" sz="3600" b="1" cap="none" dirty="0">
                <a:solidFill>
                  <a:srgbClr val="424456"/>
                </a:solidFill>
              </a:rPr>
              <a:t>Nouveaux modes et achats groupés</a:t>
            </a:r>
            <a:endParaRPr lang="fr-FR" sz="3600"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395536" y="2924944"/>
            <a:ext cx="2608684" cy="2608684"/>
          </a:xfrm>
        </p:spPr>
      </p:pic>
      <p:sp>
        <p:nvSpPr>
          <p:cNvPr id="4" name="Espace réservé du contenu 3"/>
          <p:cNvSpPr>
            <a:spLocks noGrp="1"/>
          </p:cNvSpPr>
          <p:nvPr>
            <p:ph sz="quarter" idx="4"/>
          </p:nvPr>
        </p:nvSpPr>
        <p:spPr>
          <a:xfrm>
            <a:off x="3131840" y="2362200"/>
            <a:ext cx="4897735" cy="4163144"/>
          </a:xfrm>
        </p:spPr>
        <p:txBody>
          <a:bodyPr>
            <a:normAutofit lnSpcReduction="10000"/>
          </a:bodyPr>
          <a:lstStyle/>
          <a:p>
            <a:pPr marL="0" indent="0" algn="just">
              <a:buNone/>
            </a:pPr>
            <a:r>
              <a:rPr lang="fr-FR" sz="2000" dirty="0"/>
              <a:t>Dans le but d’économiser de l’argent et d’obtenir des produits de qualité, de plus en plus de ménages disposent de produits électroménagers pour  fabriquer leurs produits alimentaires à la maison. Selon une étude, un ménage sur quatre dispose aujourd’hui d’une machine à pain. Mais cette pratique s’utilise aussi pour les produits cosmétiques ou ménagers. Ainsi de plus en plus de magasins proposent des produits de base pour fabriquer son propre liquide vaisselle ou sa propre crème hydratante.</a:t>
            </a: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Le « home-made » ou « fait maison »</a:t>
            </a:r>
            <a:endParaRPr lang="fr-FR" sz="2400" dirty="0"/>
          </a:p>
        </p:txBody>
      </p:sp>
    </p:spTree>
    <p:extLst>
      <p:ext uri="{BB962C8B-B14F-4D97-AF65-F5344CB8AC3E}">
        <p14:creationId xmlns:p14="http://schemas.microsoft.com/office/powerpoint/2010/main" val="3629881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1-</a:t>
            </a:r>
            <a:r>
              <a:rPr lang="fr-FR" sz="2000" b="1" cap="none" dirty="0">
                <a:solidFill>
                  <a:srgbClr val="424456"/>
                </a:solidFill>
              </a:rPr>
              <a:t> </a:t>
            </a:r>
            <a:r>
              <a:rPr lang="fr-FR" sz="3600" b="1" cap="none" dirty="0">
                <a:solidFill>
                  <a:srgbClr val="424456"/>
                </a:solidFill>
              </a:rPr>
              <a:t>Nouveaux modes et achats groupés</a:t>
            </a:r>
            <a:endParaRPr lang="fr-FR" sz="3600"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107504" y="2852936"/>
            <a:ext cx="2589287" cy="2589287"/>
          </a:xfrm>
        </p:spPr>
      </p:pic>
      <p:sp>
        <p:nvSpPr>
          <p:cNvPr id="4" name="Espace réservé du contenu 3"/>
          <p:cNvSpPr>
            <a:spLocks noGrp="1"/>
          </p:cNvSpPr>
          <p:nvPr>
            <p:ph sz="quarter" idx="4"/>
          </p:nvPr>
        </p:nvSpPr>
        <p:spPr>
          <a:xfrm>
            <a:off x="2699792" y="2852936"/>
            <a:ext cx="5688632" cy="3227040"/>
          </a:xfrm>
        </p:spPr>
        <p:txBody>
          <a:bodyPr>
            <a:normAutofit/>
          </a:bodyPr>
          <a:lstStyle/>
          <a:p>
            <a:pPr marL="0" lvl="0" indent="0" algn="just">
              <a:buNone/>
            </a:pPr>
            <a:r>
              <a:rPr lang="fr-FR" sz="2000" dirty="0"/>
              <a:t>Un nouveau type de comportement qui est survenu avec les préoccupations sociales, éthiques et écologiques grandissantes des consommateurs. Ces derniers sont fortement attentifs au comportement des entreprises, au commerce équitable et à l’agriculture biologique. Selon le </a:t>
            </a:r>
            <a:r>
              <a:rPr lang="fr-FR" sz="2000" dirty="0"/>
              <a:t>Crédoc</a:t>
            </a:r>
            <a:r>
              <a:rPr lang="fr-FR" sz="2000" dirty="0"/>
              <a:t>, 44% des français prennent en compte, lors de leurs achats, les engagements que prennent les entreprises en matière de citoyenneté.</a:t>
            </a:r>
          </a:p>
          <a:p>
            <a:endParaRPr lang="fr-FR" dirty="0"/>
          </a:p>
        </p:txBody>
      </p:sp>
      <p:sp>
        <p:nvSpPr>
          <p:cNvPr id="6" name="Espace réservé du texte 5"/>
          <p:cNvSpPr>
            <a:spLocks noGrp="1"/>
          </p:cNvSpPr>
          <p:nvPr>
            <p:ph type="body" sz="quarter" idx="3"/>
          </p:nvPr>
        </p:nvSpPr>
        <p:spPr>
          <a:xfrm>
            <a:off x="467544" y="1569720"/>
            <a:ext cx="7533456" cy="707152"/>
          </a:xfrm>
        </p:spPr>
        <p:txBody>
          <a:bodyPr/>
          <a:lstStyle/>
          <a:p>
            <a:pPr algn="ctr"/>
            <a:r>
              <a:rPr lang="fr-FR" sz="2400" dirty="0" smtClean="0"/>
              <a:t>La consommation engagée</a:t>
            </a:r>
            <a:endParaRPr lang="fr-FR" sz="2400" dirty="0"/>
          </a:p>
        </p:txBody>
      </p:sp>
    </p:spTree>
    <p:extLst>
      <p:ext uri="{BB962C8B-B14F-4D97-AF65-F5344CB8AC3E}">
        <p14:creationId xmlns:p14="http://schemas.microsoft.com/office/powerpoint/2010/main" val="3226055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SOMMAIRE</a:t>
            </a:r>
            <a:endParaRPr lang="fr-FR" sz="3600" b="1" u="sng" dirty="0"/>
          </a:p>
        </p:txBody>
      </p:sp>
      <p:sp>
        <p:nvSpPr>
          <p:cNvPr id="3" name="Espace réservé du contenu 2"/>
          <p:cNvSpPr>
            <a:spLocks noGrp="1"/>
          </p:cNvSpPr>
          <p:nvPr>
            <p:ph sz="quarter" idx="1"/>
          </p:nvPr>
        </p:nvSpPr>
        <p:spPr/>
        <p:txBody>
          <a:bodyPr>
            <a:normAutofit fontScale="92500" lnSpcReduction="20000"/>
          </a:bodyPr>
          <a:lstStyle/>
          <a:p>
            <a:pPr marL="0" indent="0">
              <a:buNone/>
            </a:pPr>
            <a:r>
              <a:rPr lang="fr-FR" sz="2800" b="1" dirty="0" smtClean="0">
                <a:solidFill>
                  <a:schemeClr val="accent6"/>
                </a:solidFill>
              </a:rPr>
              <a:t>	</a:t>
            </a:r>
          </a:p>
          <a:p>
            <a:pPr marL="0" indent="0">
              <a:buNone/>
            </a:pPr>
            <a:r>
              <a:rPr lang="fr-FR" sz="2800" b="1" dirty="0">
                <a:solidFill>
                  <a:schemeClr val="accent6"/>
                </a:solidFill>
              </a:rPr>
              <a:t>	</a:t>
            </a:r>
            <a:r>
              <a:rPr lang="fr-FR" sz="3500" b="1" dirty="0" smtClean="0">
                <a:solidFill>
                  <a:schemeClr val="accent6"/>
                </a:solidFill>
              </a:rPr>
              <a:t>I-</a:t>
            </a:r>
            <a:r>
              <a:rPr lang="fr-FR" sz="2800" b="1" dirty="0" smtClean="0">
                <a:solidFill>
                  <a:schemeClr val="accent6"/>
                </a:solidFill>
              </a:rPr>
              <a:t> </a:t>
            </a:r>
            <a:r>
              <a:rPr lang="fr-FR" sz="2600" dirty="0" smtClean="0">
                <a:effectLst>
                  <a:outerShdw blurRad="38100" dist="38100" dir="2700000" algn="tl">
                    <a:srgbClr val="000000">
                      <a:alpha val="43137"/>
                    </a:srgbClr>
                  </a:outerShdw>
                </a:effectLst>
              </a:rPr>
              <a:t>Présentation</a:t>
            </a:r>
          </a:p>
          <a:p>
            <a:pPr marL="0" indent="0">
              <a:buNone/>
            </a:pPr>
            <a:r>
              <a:rPr lang="fr-FR" sz="1800" dirty="0" smtClean="0"/>
              <a:t>	</a:t>
            </a:r>
            <a:r>
              <a:rPr lang="fr-FR" sz="1800" dirty="0"/>
              <a:t>	</a:t>
            </a:r>
            <a:endParaRPr lang="fr-FR" sz="1800" dirty="0" smtClean="0"/>
          </a:p>
          <a:p>
            <a:pPr marL="0" indent="0">
              <a:buNone/>
            </a:pPr>
            <a:r>
              <a:rPr lang="fr-FR" sz="2800" b="1" dirty="0" smtClean="0">
                <a:solidFill>
                  <a:schemeClr val="accent6"/>
                </a:solidFill>
              </a:rPr>
              <a:t>	</a:t>
            </a:r>
            <a:r>
              <a:rPr lang="fr-FR" sz="3500" b="1" dirty="0" smtClean="0">
                <a:solidFill>
                  <a:schemeClr val="accent6"/>
                </a:solidFill>
              </a:rPr>
              <a:t>II- </a:t>
            </a:r>
            <a:r>
              <a:rPr lang="fr-FR" sz="2600" dirty="0">
                <a:effectLst>
                  <a:outerShdw blurRad="38100" dist="38100" dir="2700000" algn="tl">
                    <a:srgbClr val="000000">
                      <a:alpha val="43137"/>
                    </a:srgbClr>
                  </a:outerShdw>
                </a:effectLst>
              </a:rPr>
              <a:t>Différents modes de consommation</a:t>
            </a:r>
          </a:p>
          <a:p>
            <a:pPr marL="0" indent="0">
              <a:buNone/>
            </a:pPr>
            <a:endParaRPr lang="fr-FR" sz="1800" dirty="0"/>
          </a:p>
          <a:p>
            <a:pPr marL="0" indent="0">
              <a:buNone/>
            </a:pPr>
            <a:r>
              <a:rPr lang="fr-FR" sz="2800" b="1" dirty="0" smtClean="0">
                <a:solidFill>
                  <a:schemeClr val="accent6"/>
                </a:solidFill>
              </a:rPr>
              <a:t>	</a:t>
            </a:r>
            <a:r>
              <a:rPr lang="fr-FR" sz="3500" b="1" dirty="0" smtClean="0">
                <a:solidFill>
                  <a:schemeClr val="accent6"/>
                </a:solidFill>
              </a:rPr>
              <a:t>III- </a:t>
            </a:r>
            <a:r>
              <a:rPr lang="fr-FR" sz="2600" dirty="0">
                <a:effectLst>
                  <a:outerShdw blurRad="38100" dist="38100" dir="2700000" algn="tl">
                    <a:srgbClr val="000000">
                      <a:alpha val="43137"/>
                    </a:srgbClr>
                  </a:outerShdw>
                </a:effectLst>
              </a:rPr>
              <a:t>Différents sites et Benchmark</a:t>
            </a:r>
          </a:p>
          <a:p>
            <a:pPr>
              <a:buNone/>
            </a:pPr>
            <a:endParaRPr lang="fr-FR" sz="1800" dirty="0" smtClean="0"/>
          </a:p>
          <a:p>
            <a:pPr marL="0" indent="0">
              <a:buNone/>
            </a:pPr>
            <a:r>
              <a:rPr lang="fr-FR" sz="2800" b="1" dirty="0" smtClean="0">
                <a:solidFill>
                  <a:schemeClr val="accent6"/>
                </a:solidFill>
              </a:rPr>
              <a:t>	</a:t>
            </a:r>
            <a:r>
              <a:rPr lang="fr-FR" sz="3500" b="1" dirty="0" smtClean="0">
                <a:solidFill>
                  <a:schemeClr val="accent6"/>
                </a:solidFill>
              </a:rPr>
              <a:t>IV- </a:t>
            </a:r>
            <a:r>
              <a:rPr lang="fr-FR" sz="2600" dirty="0">
                <a:effectLst>
                  <a:outerShdw blurRad="38100" dist="38100" dir="2700000" algn="tl">
                    <a:srgbClr val="000000">
                      <a:alpha val="43137"/>
                    </a:srgbClr>
                  </a:outerShdw>
                </a:effectLst>
              </a:rPr>
              <a:t>Perspectives d’évolution</a:t>
            </a:r>
          </a:p>
          <a:p>
            <a:endParaRPr lang="fr-FR" sz="1800" dirty="0" smtClean="0"/>
          </a:p>
          <a:p>
            <a:pPr marL="0" indent="0">
              <a:buNone/>
            </a:pPr>
            <a:r>
              <a:rPr lang="fr-FR" sz="2800" b="1" dirty="0" smtClean="0">
                <a:solidFill>
                  <a:schemeClr val="accent6"/>
                </a:solidFill>
              </a:rPr>
              <a:t>	</a:t>
            </a:r>
            <a:r>
              <a:rPr lang="fr-FR" sz="3500" b="1" dirty="0" smtClean="0">
                <a:solidFill>
                  <a:schemeClr val="accent6"/>
                </a:solidFill>
              </a:rPr>
              <a:t>V- </a:t>
            </a:r>
            <a:r>
              <a:rPr lang="fr-FR" sz="2600" dirty="0">
                <a:effectLst>
                  <a:outerShdw blurRad="38100" dist="38100" dir="2700000" algn="tl">
                    <a:srgbClr val="000000">
                      <a:alpha val="43137"/>
                    </a:srgbClr>
                  </a:outerShdw>
                </a:effectLst>
              </a:rPr>
              <a:t>Conclusion</a:t>
            </a:r>
          </a:p>
          <a:p>
            <a:pPr marL="0" indent="0">
              <a:buNone/>
            </a:pPr>
            <a:r>
              <a:rPr lang="fr-FR" sz="1800" dirty="0"/>
              <a:t>	</a:t>
            </a:r>
            <a:endParaRPr lang="fr-FR" sz="1800" dirty="0" smtClean="0"/>
          </a:p>
          <a:p>
            <a:pPr marL="0" indent="0">
              <a:buNone/>
            </a:pPr>
            <a:r>
              <a:rPr lang="fr-FR" sz="1800" dirty="0"/>
              <a:t>	</a:t>
            </a:r>
            <a:endParaRPr lang="fr-FR" sz="1800" dirty="0" smtClean="0"/>
          </a:p>
          <a:p>
            <a:pPr marL="0" indent="0">
              <a:buNone/>
            </a:pPr>
            <a:r>
              <a:rPr lang="fr-FR" dirty="0"/>
              <a:t>	</a:t>
            </a:r>
          </a:p>
        </p:txBody>
      </p:sp>
      <p:sp>
        <p:nvSpPr>
          <p:cNvPr id="4" name="Organigramme : Connecteur 3"/>
          <p:cNvSpPr/>
          <p:nvPr/>
        </p:nvSpPr>
        <p:spPr>
          <a:xfrm>
            <a:off x="539552" y="476672"/>
            <a:ext cx="1296144"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Connecteur 4"/>
          <p:cNvSpPr/>
          <p:nvPr/>
        </p:nvSpPr>
        <p:spPr>
          <a:xfrm>
            <a:off x="1157510" y="1012157"/>
            <a:ext cx="927720" cy="63968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3750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7533456" cy="1196752"/>
          </a:xfrm>
        </p:spPr>
        <p:txBody>
          <a:bodyPr>
            <a:normAutofit fontScale="90000"/>
          </a:bodyPr>
          <a:lstStyle/>
          <a:p>
            <a:pPr lvl="0" algn="ctr">
              <a:spcBef>
                <a:spcPts val="600"/>
              </a:spcBef>
            </a:pPr>
            <a:r>
              <a:rPr lang="fr-FR" sz="3200" b="1" cap="none" dirty="0" smtClean="0">
                <a:solidFill>
                  <a:srgbClr val="438086">
                    <a:lumMod val="60000"/>
                    <a:lumOff val="40000"/>
                  </a:srgbClr>
                </a:solidFill>
                <a:ea typeface="+mn-ea"/>
                <a:cs typeface="+mn-cs"/>
              </a:rPr>
              <a:t/>
            </a:r>
            <a:br>
              <a:rPr lang="fr-FR" sz="3200" b="1" cap="none" dirty="0" smtClean="0">
                <a:solidFill>
                  <a:srgbClr val="438086">
                    <a:lumMod val="60000"/>
                    <a:lumOff val="40000"/>
                  </a:srgbClr>
                </a:solidFill>
                <a:ea typeface="+mn-ea"/>
                <a:cs typeface="+mn-cs"/>
              </a:rPr>
            </a:br>
            <a:r>
              <a:rPr lang="fr-FR" sz="4400" b="1" cap="none" dirty="0" smtClean="0">
                <a:solidFill>
                  <a:srgbClr val="438086">
                    <a:lumMod val="60000"/>
                    <a:lumOff val="40000"/>
                  </a:srgbClr>
                </a:solidFill>
                <a:ea typeface="+mn-ea"/>
                <a:cs typeface="+mn-cs"/>
              </a:rPr>
              <a:t>2-</a:t>
            </a:r>
            <a:r>
              <a:rPr lang="fr-FR" sz="2800" b="1" cap="none" dirty="0" smtClean="0">
                <a:solidFill>
                  <a:srgbClr val="438086">
                    <a:lumMod val="60000"/>
                    <a:lumOff val="40000"/>
                  </a:srgbClr>
                </a:solidFill>
                <a:ea typeface="+mn-ea"/>
                <a:cs typeface="+mn-cs"/>
              </a:rPr>
              <a:t> </a:t>
            </a:r>
            <a:r>
              <a:rPr lang="fr-FR" sz="3600" b="1" cap="none" dirty="0">
                <a:solidFill>
                  <a:srgbClr val="424456"/>
                </a:solidFill>
                <a:ea typeface="+mn-ea"/>
                <a:cs typeface="+mn-cs"/>
              </a:rPr>
              <a:t>Location/partage de biens entre particuliers</a:t>
            </a:r>
            <a:r>
              <a:rPr lang="fr-FR" sz="2800" b="1" cap="none" dirty="0">
                <a:solidFill>
                  <a:srgbClr val="424456"/>
                </a:solidFill>
                <a:ea typeface="+mn-ea"/>
                <a:cs typeface="+mn-cs"/>
              </a:rPr>
              <a:t/>
            </a:r>
            <a:br>
              <a:rPr lang="fr-FR" sz="2800" b="1" cap="none" dirty="0">
                <a:solidFill>
                  <a:srgbClr val="424456"/>
                </a:solidFill>
                <a:ea typeface="+mn-ea"/>
                <a:cs typeface="+mn-cs"/>
              </a:rPr>
            </a:br>
            <a:endParaRPr lang="fr-FR"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179512" y="3501008"/>
            <a:ext cx="2054800" cy="1224136"/>
          </a:xfrm>
        </p:spPr>
      </p:pic>
      <p:sp>
        <p:nvSpPr>
          <p:cNvPr id="4" name="Espace réservé du contenu 3"/>
          <p:cNvSpPr>
            <a:spLocks noGrp="1"/>
          </p:cNvSpPr>
          <p:nvPr>
            <p:ph sz="quarter" idx="4"/>
          </p:nvPr>
        </p:nvSpPr>
        <p:spPr>
          <a:xfrm>
            <a:off x="2411760" y="2492896"/>
            <a:ext cx="5832648" cy="4091136"/>
          </a:xfrm>
        </p:spPr>
        <p:txBody>
          <a:bodyPr>
            <a:noAutofit/>
          </a:bodyPr>
          <a:lstStyle/>
          <a:p>
            <a:pPr marL="0" indent="0" algn="just">
              <a:buNone/>
            </a:pPr>
            <a:r>
              <a:rPr lang="fr-FR" sz="2000" dirty="0"/>
              <a:t>Certains objets ne nous servent que quelques fois par an.  Selon une étude Ipsos de 2009, 23% des français envisagent la location de produits plutôt que l’achat. Cela répond aussi à l’envie des français de respecter l’environnement. Ainsi, au lieu d’acheter une voiture, de plus en plus de particuliers qui habitent en plein centre-ville, préfèrent la location. Ce nouveau mode de consommation se développe de plus en plus et concerne des produits de plus en plus divers. Il est maintenant possible de louer un sac, une paire de chaussures ou bien des bijoux. </a:t>
            </a: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Louer VS acheter</a:t>
            </a:r>
            <a:endParaRPr lang="fr-FR" sz="2400" dirty="0"/>
          </a:p>
        </p:txBody>
      </p:sp>
    </p:spTree>
    <p:extLst>
      <p:ext uri="{BB962C8B-B14F-4D97-AF65-F5344CB8AC3E}">
        <p14:creationId xmlns:p14="http://schemas.microsoft.com/office/powerpoint/2010/main" val="2773147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2-</a:t>
            </a:r>
            <a:r>
              <a:rPr lang="fr-FR" sz="2500" b="1" cap="none" dirty="0">
                <a:solidFill>
                  <a:srgbClr val="438086">
                    <a:lumMod val="60000"/>
                    <a:lumOff val="40000"/>
                  </a:srgbClr>
                </a:solidFill>
              </a:rPr>
              <a:t> </a:t>
            </a:r>
            <a:r>
              <a:rPr lang="fr-FR" sz="3600" b="1" cap="none" dirty="0">
                <a:solidFill>
                  <a:srgbClr val="424456"/>
                </a:solidFill>
              </a:rPr>
              <a:t>Location/partage de biens entre particuliers</a:t>
            </a:r>
            <a:endParaRPr lang="fr-FR" sz="3600"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395536" y="3573016"/>
            <a:ext cx="2170584" cy="1484679"/>
          </a:xfrm>
        </p:spPr>
      </p:pic>
      <p:sp>
        <p:nvSpPr>
          <p:cNvPr id="4" name="Espace réservé du contenu 3"/>
          <p:cNvSpPr>
            <a:spLocks noGrp="1"/>
          </p:cNvSpPr>
          <p:nvPr>
            <p:ph sz="quarter" idx="4"/>
          </p:nvPr>
        </p:nvSpPr>
        <p:spPr>
          <a:xfrm>
            <a:off x="2627784" y="2492896"/>
            <a:ext cx="5760640" cy="4032448"/>
          </a:xfrm>
        </p:spPr>
        <p:txBody>
          <a:bodyPr>
            <a:noAutofit/>
          </a:bodyPr>
          <a:lstStyle/>
          <a:p>
            <a:pPr marL="0" indent="0" algn="just">
              <a:buNone/>
            </a:pPr>
            <a:r>
              <a:rPr lang="fr-FR" sz="1800" dirty="0"/>
              <a:t>C’est aussi une nouvelle tendance de consommation qui peut s’organiser localement ou par thèmes. On peut trouver des trocs de vêtements, de meubles, de livres ou autrement des objets technologiques</a:t>
            </a:r>
            <a:r>
              <a:rPr lang="fr-FR" sz="1800" dirty="0" smtClean="0"/>
              <a:t>.</a:t>
            </a:r>
            <a:endParaRPr lang="fr-FR" sz="1800" dirty="0" smtClean="0"/>
          </a:p>
          <a:p>
            <a:pPr marL="0" indent="0" algn="just">
              <a:buNone/>
            </a:pPr>
            <a:r>
              <a:rPr lang="fr-FR" sz="1800" dirty="0" smtClean="0"/>
              <a:t>Au niveau vêtements on trouve par exemple Vestiairecollective.com ou pretachanger.fr</a:t>
            </a:r>
            <a:r>
              <a:rPr lang="fr-FR" sz="1800" dirty="0" smtClean="0"/>
              <a:t>.</a:t>
            </a:r>
            <a:endParaRPr lang="fr-FR" sz="1800" dirty="0" smtClean="0"/>
          </a:p>
          <a:p>
            <a:pPr marL="0" indent="0" algn="just">
              <a:buNone/>
            </a:pPr>
            <a:r>
              <a:rPr lang="fr-FR" sz="1800" dirty="0" smtClean="0"/>
              <a:t>Le second sera néanmoins plus axé sur l’échange tandis que le premier laisse aux offreurs la possibilité de vendre</a:t>
            </a:r>
            <a:r>
              <a:rPr lang="fr-FR" sz="1800" dirty="0" smtClean="0"/>
              <a:t>.</a:t>
            </a:r>
            <a:endParaRPr lang="fr-FR" sz="1800" dirty="0" smtClean="0"/>
          </a:p>
          <a:p>
            <a:pPr marL="0" indent="0" algn="just">
              <a:buNone/>
            </a:pPr>
            <a:r>
              <a:rPr lang="fr-FR" sz="1800" dirty="0" smtClean="0"/>
              <a:t>Coté immobilier on à aussi couchsurfing.org, leader dans l’échange de logement. Le principe est que chaque individu  accueille chez lui un voyageur qui s’engage à l’accueillir en retour</a:t>
            </a:r>
            <a:r>
              <a:rPr lang="fr-FR" sz="1800" dirty="0" smtClean="0">
                <a:latin typeface="Cambria" pitchFamily="18" charset="0"/>
              </a:rPr>
              <a:t>.</a:t>
            </a:r>
            <a:endParaRPr lang="fr-FR" sz="1800" dirty="0">
              <a:latin typeface="Cambria" pitchFamily="18" charset="0"/>
            </a:endParaRPr>
          </a:p>
        </p:txBody>
      </p:sp>
      <p:sp>
        <p:nvSpPr>
          <p:cNvPr id="6" name="Espace réservé du texte 5"/>
          <p:cNvSpPr>
            <a:spLocks noGrp="1"/>
          </p:cNvSpPr>
          <p:nvPr>
            <p:ph type="body" sz="quarter" idx="3"/>
          </p:nvPr>
        </p:nvSpPr>
        <p:spPr>
          <a:xfrm>
            <a:off x="395536" y="1569720"/>
            <a:ext cx="7605464" cy="635144"/>
          </a:xfrm>
        </p:spPr>
        <p:txBody>
          <a:bodyPr/>
          <a:lstStyle/>
          <a:p>
            <a:pPr algn="ctr"/>
            <a:r>
              <a:rPr lang="fr-FR" sz="2400" dirty="0" smtClean="0"/>
              <a:t>Les trocs entre particuliers</a:t>
            </a:r>
            <a:endParaRPr lang="fr-FR" sz="2400" dirty="0"/>
          </a:p>
        </p:txBody>
      </p:sp>
    </p:spTree>
    <p:extLst>
      <p:ext uri="{BB962C8B-B14F-4D97-AF65-F5344CB8AC3E}">
        <p14:creationId xmlns:p14="http://schemas.microsoft.com/office/powerpoint/2010/main" val="3705148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2-</a:t>
            </a:r>
            <a:r>
              <a:rPr lang="fr-FR" sz="2500" b="1" cap="none" dirty="0">
                <a:solidFill>
                  <a:srgbClr val="438086">
                    <a:lumMod val="60000"/>
                    <a:lumOff val="40000"/>
                  </a:srgbClr>
                </a:solidFill>
              </a:rPr>
              <a:t> </a:t>
            </a:r>
            <a:r>
              <a:rPr lang="fr-FR" sz="3600" b="1" cap="none" dirty="0">
                <a:solidFill>
                  <a:srgbClr val="424456"/>
                </a:solidFill>
              </a:rPr>
              <a:t>Location/partage de biens entre particuliers</a:t>
            </a:r>
            <a:endParaRPr lang="fr-FR" sz="3600" dirty="0"/>
          </a:p>
        </p:txBody>
      </p:sp>
      <p:pic>
        <p:nvPicPr>
          <p:cNvPr id="7" name="Espace réservé du contenu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539552" y="2852936"/>
            <a:ext cx="1761445" cy="2650976"/>
          </a:xfrm>
        </p:spPr>
      </p:pic>
      <p:sp>
        <p:nvSpPr>
          <p:cNvPr id="4" name="Espace réservé du contenu 3"/>
          <p:cNvSpPr>
            <a:spLocks noGrp="1"/>
          </p:cNvSpPr>
          <p:nvPr>
            <p:ph sz="quarter" idx="4"/>
          </p:nvPr>
        </p:nvSpPr>
        <p:spPr>
          <a:xfrm>
            <a:off x="2411760" y="2348880"/>
            <a:ext cx="6120680" cy="4149080"/>
          </a:xfrm>
        </p:spPr>
        <p:txBody>
          <a:bodyPr>
            <a:noAutofit/>
          </a:bodyPr>
          <a:lstStyle/>
          <a:p>
            <a:pPr marL="0" indent="0" algn="just">
              <a:buNone/>
            </a:pPr>
            <a:r>
              <a:rPr lang="fr-FR" sz="2000" dirty="0">
                <a:latin typeface="Cambria" pitchFamily="18" charset="0"/>
              </a:rPr>
              <a:t>Le Système d’Echange Local permet à des particuliers, à proximité géographique, de profiter et de rendre des services à l’aide d’une monnaie locale, complétement différente de l’euro. </a:t>
            </a:r>
            <a:endParaRPr lang="fr-FR" sz="2000" dirty="0" smtClean="0">
              <a:latin typeface="Cambria" pitchFamily="18" charset="0"/>
            </a:endParaRPr>
          </a:p>
          <a:p>
            <a:pPr marL="0" indent="0" algn="just">
              <a:buNone/>
            </a:pPr>
            <a:r>
              <a:rPr lang="fr-FR" sz="2000" dirty="0" smtClean="0">
                <a:latin typeface="Cambria" pitchFamily="18" charset="0"/>
              </a:rPr>
              <a:t>Ce </a:t>
            </a:r>
            <a:r>
              <a:rPr lang="fr-FR" sz="2000" dirty="0">
                <a:latin typeface="Cambria" pitchFamily="18" charset="0"/>
              </a:rPr>
              <a:t>système est apparu dans les années 30 en Europe, notamment en France et en Allemagne, avant d’être interdite par les Etats. Le premier SEL est né au Canada, dans les années 80 et avait pour but d’aider les chômeurs en créant ce procédé, basé sur le « green dollar ». En 1994, le premier SEL français est honoré, et 10 ans après on en trouve 380 dans toute la France et permettent à 20 000 personnes d’échanger des services.</a:t>
            </a: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Le SEL</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2- </a:t>
            </a:r>
            <a:r>
              <a:rPr lang="fr-FR" sz="3600" b="1" cap="none" dirty="0">
                <a:solidFill>
                  <a:srgbClr val="424456"/>
                </a:solidFill>
              </a:rPr>
              <a:t>Location/partage de biens entre particuliers</a:t>
            </a:r>
            <a:endParaRPr lang="fr-FR" sz="3600" dirty="0"/>
          </a:p>
        </p:txBody>
      </p:sp>
      <p:sp>
        <p:nvSpPr>
          <p:cNvPr id="4" name="Espace réservé du contenu 3"/>
          <p:cNvSpPr>
            <a:spLocks noGrp="1"/>
          </p:cNvSpPr>
          <p:nvPr>
            <p:ph sz="quarter" idx="4"/>
          </p:nvPr>
        </p:nvSpPr>
        <p:spPr>
          <a:xfrm>
            <a:off x="2411760" y="2348880"/>
            <a:ext cx="6120680" cy="4149080"/>
          </a:xfrm>
        </p:spPr>
        <p:txBody>
          <a:bodyPr>
            <a:noAutofit/>
          </a:bodyPr>
          <a:lstStyle/>
          <a:p>
            <a:pPr marL="0" indent="0" algn="just">
              <a:buNone/>
            </a:pPr>
            <a:r>
              <a:rPr lang="fr-FR" sz="1800" dirty="0" smtClean="0"/>
              <a:t>Une des tendance qui se développe est la location de </a:t>
            </a:r>
            <a:r>
              <a:rPr lang="fr-FR" sz="1800" dirty="0" smtClean="0"/>
              <a:t>matériel </a:t>
            </a:r>
            <a:r>
              <a:rPr lang="fr-FR" sz="1800" dirty="0" smtClean="0"/>
              <a:t>directement aux particuliers.</a:t>
            </a:r>
          </a:p>
          <a:p>
            <a:pPr marL="0" indent="0" algn="just">
              <a:buNone/>
            </a:pPr>
            <a:r>
              <a:rPr lang="fr-FR" sz="1800" dirty="0" smtClean="0"/>
              <a:t>Des entreprises proposent la possibilité de louer tout type de </a:t>
            </a:r>
            <a:r>
              <a:rPr lang="fr-FR" sz="1800" dirty="0" smtClean="0"/>
              <a:t>matériel, mais de les </a:t>
            </a:r>
            <a:r>
              <a:rPr lang="fr-FR" sz="1800" dirty="0" smtClean="0"/>
              <a:t>louer à d’autres </a:t>
            </a:r>
            <a:r>
              <a:rPr lang="fr-FR" sz="1800" dirty="0" smtClean="0"/>
              <a:t>particuliers.</a:t>
            </a:r>
            <a:endParaRPr lang="fr-FR" sz="1800" dirty="0" smtClean="0"/>
          </a:p>
          <a:p>
            <a:pPr marL="0" indent="0" algn="just">
              <a:buNone/>
            </a:pPr>
            <a:r>
              <a:rPr lang="fr-FR" sz="1800" dirty="0" smtClean="0"/>
              <a:t>Cela est fortement utile dans le cas où on achète un produit qu’on utilisera qu’une seule fois. Ex: une perceuse.</a:t>
            </a:r>
          </a:p>
          <a:p>
            <a:pPr marL="0" indent="0" algn="just">
              <a:buNone/>
            </a:pPr>
            <a:r>
              <a:rPr lang="fr-FR" sz="1800" dirty="0" smtClean="0"/>
              <a:t>Un offreur peut parfois rentabiliser son achat initial en faisant louer son </a:t>
            </a:r>
            <a:r>
              <a:rPr lang="fr-FR" sz="1800" dirty="0" smtClean="0"/>
              <a:t>matériel.</a:t>
            </a:r>
            <a:endParaRPr lang="fr-FR" sz="1800" dirty="0" smtClean="0"/>
          </a:p>
          <a:p>
            <a:pPr marL="0" indent="0" algn="just">
              <a:buNone/>
            </a:pPr>
            <a:r>
              <a:rPr lang="fr-FR" sz="1800" dirty="0" smtClean="0"/>
              <a:t>Zelok</a:t>
            </a:r>
            <a:r>
              <a:rPr lang="fr-FR" sz="1800" dirty="0" smtClean="0"/>
              <a:t> qui est le leader de la location entre particuliers propose tous types de produits à louer, tandis que </a:t>
            </a:r>
            <a:r>
              <a:rPr lang="fr-FR" sz="1800" dirty="0" smtClean="0"/>
              <a:t>sejourning</a:t>
            </a:r>
            <a:r>
              <a:rPr lang="fr-FR" sz="1800" dirty="0" smtClean="0"/>
              <a:t> propose de louer  des appartements à courte durée, cependant leur rémunération se fait tous les 2 par commissions sur chaque transactions.</a:t>
            </a:r>
          </a:p>
          <a:p>
            <a:pPr marL="0" indent="0" algn="just">
              <a:buNone/>
            </a:pPr>
            <a:endParaRPr lang="fr-FR" sz="1600" dirty="0" smtClean="0">
              <a:latin typeface="Cambria" pitchFamily="18" charset="0"/>
            </a:endParaRPr>
          </a:p>
          <a:p>
            <a:pPr marL="0" indent="0" algn="just">
              <a:buNone/>
            </a:pPr>
            <a:endParaRPr lang="fr-FR" sz="1600" dirty="0">
              <a:latin typeface="Cambria" pitchFamily="18" charset="0"/>
            </a:endParaRP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La location de biens entre particuliers</a:t>
            </a:r>
            <a:endParaRPr lang="fr-FR" sz="2400" dirty="0"/>
          </a:p>
        </p:txBody>
      </p:sp>
      <p:pic>
        <p:nvPicPr>
          <p:cNvPr id="5" name="Espace réservé du contenu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251520" y="3356992"/>
            <a:ext cx="1944216" cy="1295099"/>
          </a:xfrm>
        </p:spPr>
      </p:pic>
    </p:spTree>
    <p:extLst>
      <p:ext uri="{BB962C8B-B14F-4D97-AF65-F5344CB8AC3E}">
        <p14:creationId xmlns:p14="http://schemas.microsoft.com/office/powerpoint/2010/main" val="2548683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332656"/>
            <a:ext cx="7389440" cy="1368152"/>
          </a:xfrm>
        </p:spPr>
        <p:txBody>
          <a:bodyPr>
            <a:normAutofit fontScale="90000"/>
          </a:bodyPr>
          <a:lstStyle/>
          <a:p>
            <a:pPr lvl="0" algn="ctr">
              <a:spcBef>
                <a:spcPts val="600"/>
              </a:spcBef>
            </a:pPr>
            <a:r>
              <a:rPr lang="fr-FR" sz="4400" b="1" cap="none" dirty="0">
                <a:solidFill>
                  <a:srgbClr val="438086">
                    <a:lumMod val="60000"/>
                    <a:lumOff val="40000"/>
                  </a:srgbClr>
                </a:solidFill>
                <a:ea typeface="+mn-ea"/>
                <a:cs typeface="+mn-cs"/>
              </a:rPr>
              <a:t>3- </a:t>
            </a:r>
            <a:r>
              <a:rPr lang="fr-FR" sz="3600" b="1" cap="none" dirty="0">
                <a:solidFill>
                  <a:srgbClr val="424456"/>
                </a:solidFill>
                <a:ea typeface="+mn-ea"/>
                <a:cs typeface="+mn-cs"/>
              </a:rPr>
              <a:t>Consommation collective des services</a:t>
            </a:r>
            <a:r>
              <a:rPr lang="fr-FR" sz="1800" b="1" cap="none" dirty="0">
                <a:solidFill>
                  <a:srgbClr val="424456"/>
                </a:solidFill>
                <a:ea typeface="+mn-ea"/>
                <a:cs typeface="+mn-cs"/>
              </a:rPr>
              <a:t/>
            </a:r>
            <a:br>
              <a:rPr lang="fr-FR" sz="1800" b="1" cap="none" dirty="0">
                <a:solidFill>
                  <a:srgbClr val="424456"/>
                </a:solidFill>
                <a:ea typeface="+mn-ea"/>
                <a:cs typeface="+mn-cs"/>
              </a:rPr>
            </a:br>
            <a:endParaRPr lang="fr-FR" dirty="0"/>
          </a:p>
        </p:txBody>
      </p:sp>
      <p:sp>
        <p:nvSpPr>
          <p:cNvPr id="4" name="Espace réservé du contenu 3"/>
          <p:cNvSpPr>
            <a:spLocks noGrp="1"/>
          </p:cNvSpPr>
          <p:nvPr>
            <p:ph sz="quarter" idx="4"/>
          </p:nvPr>
        </p:nvSpPr>
        <p:spPr>
          <a:xfrm>
            <a:off x="323528" y="2348880"/>
            <a:ext cx="8208912" cy="3240360"/>
          </a:xfrm>
        </p:spPr>
        <p:txBody>
          <a:bodyPr>
            <a:noAutofit/>
          </a:bodyPr>
          <a:lstStyle/>
          <a:p>
            <a:pPr marL="0" indent="0" algn="just">
              <a:buNone/>
            </a:pPr>
            <a:r>
              <a:rPr lang="fr-FR" sz="1600" dirty="0" smtClean="0">
                <a:latin typeface="Cambria" pitchFamily="18" charset="0"/>
              </a:rPr>
              <a:t>L</a:t>
            </a:r>
            <a:r>
              <a:rPr lang="fr-FR" sz="1800" dirty="0" smtClean="0"/>
              <a:t>e V lib est un service privé ou public créé à la base à Paris et qui est présent un peu partout en France aujourd’hui</a:t>
            </a:r>
            <a:r>
              <a:rPr lang="fr-FR" sz="1800" dirty="0" smtClean="0"/>
              <a:t>.</a:t>
            </a:r>
            <a:endParaRPr lang="fr-FR" sz="1800" dirty="0" smtClean="0"/>
          </a:p>
          <a:p>
            <a:pPr marL="0" indent="0" algn="just">
              <a:buNone/>
            </a:pPr>
            <a:r>
              <a:rPr lang="fr-FR" sz="1800" dirty="0" smtClean="0"/>
              <a:t>Il présente des avantages :</a:t>
            </a:r>
          </a:p>
          <a:p>
            <a:pPr marL="0" indent="0" algn="just">
              <a:buNone/>
            </a:pPr>
            <a:r>
              <a:rPr lang="fr-FR" sz="1800" dirty="0" smtClean="0"/>
              <a:t>	</a:t>
            </a:r>
            <a:r>
              <a:rPr lang="fr-FR" sz="1800" dirty="0" smtClean="0"/>
              <a:t>-Pratique </a:t>
            </a:r>
            <a:r>
              <a:rPr lang="fr-FR" sz="1800" dirty="0" smtClean="0"/>
              <a:t>:  Si l’utilisateur n’a pas de place chez lui il a juste à </a:t>
            </a:r>
            <a:r>
              <a:rPr lang="fr-FR" sz="1800" dirty="0" smtClean="0"/>
              <a:t>	prendre </a:t>
            </a:r>
            <a:r>
              <a:rPr lang="fr-FR" sz="1800" dirty="0" smtClean="0"/>
              <a:t>un vélo à une borne de retrait.</a:t>
            </a:r>
          </a:p>
          <a:p>
            <a:pPr marL="0" indent="0" algn="just">
              <a:buNone/>
            </a:pPr>
            <a:r>
              <a:rPr lang="fr-FR" sz="1800" dirty="0" smtClean="0"/>
              <a:t>	</a:t>
            </a:r>
            <a:r>
              <a:rPr lang="fr-FR" sz="1800" dirty="0" smtClean="0"/>
              <a:t>-Sécurité </a:t>
            </a:r>
            <a:r>
              <a:rPr lang="fr-FR" sz="1800" dirty="0" smtClean="0"/>
              <a:t>: pas de </a:t>
            </a:r>
            <a:r>
              <a:rPr lang="fr-FR" sz="1800" dirty="0" smtClean="0"/>
              <a:t>risques </a:t>
            </a:r>
            <a:r>
              <a:rPr lang="fr-FR" sz="1800" dirty="0" smtClean="0"/>
              <a:t>de se faire voler le vélo.</a:t>
            </a:r>
          </a:p>
          <a:p>
            <a:pPr marL="0" indent="0" algn="just">
              <a:buNone/>
            </a:pPr>
            <a:r>
              <a:rPr lang="fr-FR" sz="1800" dirty="0" smtClean="0"/>
              <a:t>	</a:t>
            </a:r>
            <a:r>
              <a:rPr lang="fr-FR" sz="1800" dirty="0" smtClean="0"/>
              <a:t>-Economique </a:t>
            </a:r>
            <a:r>
              <a:rPr lang="fr-FR" sz="1800" dirty="0" smtClean="0"/>
              <a:t>: L’utilisation du </a:t>
            </a:r>
            <a:r>
              <a:rPr lang="fr-FR" sz="1800" dirty="0" smtClean="0"/>
              <a:t>V lib </a:t>
            </a:r>
            <a:r>
              <a:rPr lang="fr-FR" sz="1800" dirty="0" smtClean="0"/>
              <a:t>permet de faire des économies surtout pour les utilisateurs rares, en effet une carte abonnement annuel illimité à </a:t>
            </a:r>
            <a:r>
              <a:rPr lang="fr-FR" sz="1800" dirty="0" smtClean="0"/>
              <a:t>Lille par exemple, coûte </a:t>
            </a:r>
            <a:r>
              <a:rPr lang="fr-FR" sz="1800" dirty="0" smtClean="0"/>
              <a:t>35</a:t>
            </a:r>
            <a:r>
              <a:rPr lang="fr-FR" sz="1800" dirty="0" smtClean="0"/>
              <a:t>€. </a:t>
            </a:r>
            <a:r>
              <a:rPr lang="fr-FR" sz="1800" dirty="0"/>
              <a:t>O</a:t>
            </a:r>
            <a:r>
              <a:rPr lang="fr-FR" sz="1800" dirty="0" smtClean="0"/>
              <a:t>n </a:t>
            </a:r>
            <a:r>
              <a:rPr lang="fr-FR" sz="1800" dirty="0" smtClean="0"/>
              <a:t>est bien loin des 150€ de prix d’achat d’un vélo.</a:t>
            </a:r>
          </a:p>
          <a:p>
            <a:pPr marL="0" indent="0" algn="just">
              <a:buNone/>
            </a:pPr>
            <a:endParaRPr lang="fr-FR" sz="1600" dirty="0" smtClean="0">
              <a:latin typeface="Cambria" pitchFamily="18" charset="0"/>
            </a:endParaRPr>
          </a:p>
          <a:p>
            <a:pPr marL="0" indent="0" algn="just">
              <a:buNone/>
            </a:pPr>
            <a:endParaRPr lang="fr-FR" sz="1600" dirty="0">
              <a:latin typeface="Cambria" pitchFamily="18" charset="0"/>
            </a:endParaRP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VLIB</a:t>
            </a:r>
            <a:endParaRPr lang="fr-FR" sz="2400" dirty="0"/>
          </a:p>
        </p:txBody>
      </p:sp>
      <p:pic>
        <p:nvPicPr>
          <p:cNvPr id="5" name="Espace réservé du contenu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2987824" y="5589240"/>
            <a:ext cx="2649351" cy="1080120"/>
          </a:xfrm>
        </p:spPr>
      </p:pic>
    </p:spTree>
    <p:extLst>
      <p:ext uri="{BB962C8B-B14F-4D97-AF65-F5344CB8AC3E}">
        <p14:creationId xmlns:p14="http://schemas.microsoft.com/office/powerpoint/2010/main" val="2548683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400" b="1" cap="none" dirty="0">
                <a:solidFill>
                  <a:srgbClr val="438086">
                    <a:lumMod val="60000"/>
                    <a:lumOff val="40000"/>
                  </a:srgbClr>
                </a:solidFill>
              </a:rPr>
              <a:t>3-</a:t>
            </a:r>
            <a:r>
              <a:rPr lang="fr-FR" sz="4000" b="1" cap="none" dirty="0">
                <a:solidFill>
                  <a:srgbClr val="438086">
                    <a:lumMod val="60000"/>
                    <a:lumOff val="40000"/>
                  </a:srgbClr>
                </a:solidFill>
              </a:rPr>
              <a:t> </a:t>
            </a:r>
            <a:r>
              <a:rPr lang="fr-FR" sz="3600" b="1" cap="none" dirty="0">
                <a:solidFill>
                  <a:srgbClr val="424456"/>
                </a:solidFill>
              </a:rPr>
              <a:t>Consommation collective des services</a:t>
            </a:r>
            <a:endParaRPr lang="fr-FR" sz="3600" dirty="0"/>
          </a:p>
        </p:txBody>
      </p:sp>
      <p:sp>
        <p:nvSpPr>
          <p:cNvPr id="4" name="Espace réservé du contenu 3"/>
          <p:cNvSpPr>
            <a:spLocks noGrp="1"/>
          </p:cNvSpPr>
          <p:nvPr>
            <p:ph sz="quarter" idx="4"/>
          </p:nvPr>
        </p:nvSpPr>
        <p:spPr>
          <a:xfrm>
            <a:off x="2411760" y="2348880"/>
            <a:ext cx="6120680" cy="4149080"/>
          </a:xfrm>
        </p:spPr>
        <p:txBody>
          <a:bodyPr>
            <a:noAutofit/>
          </a:bodyPr>
          <a:lstStyle/>
          <a:p>
            <a:pPr marL="0" indent="0" algn="just">
              <a:buNone/>
            </a:pPr>
            <a:r>
              <a:rPr lang="fr-FR" sz="1800" dirty="0" smtClean="0"/>
              <a:t>Avec l’augmentation du coup du pétrole, la voiture devient de plus en plus un luxe et un privilège et les long déplacements sont une torture pour le porte monnaie</a:t>
            </a:r>
            <a:r>
              <a:rPr lang="fr-FR" sz="1800" dirty="0" smtClean="0"/>
              <a:t>.</a:t>
            </a:r>
            <a:endParaRPr lang="fr-FR" sz="1800" dirty="0" smtClean="0"/>
          </a:p>
          <a:p>
            <a:pPr marL="0" indent="0" algn="just">
              <a:buNone/>
            </a:pPr>
            <a:r>
              <a:rPr lang="fr-FR" sz="1800" dirty="0" smtClean="0"/>
              <a:t>Le covoiturage est un service qui permet à un conducteur de proposer des places disponibles dans sa voiture pour un trajet.</a:t>
            </a:r>
          </a:p>
          <a:p>
            <a:pPr marL="0" indent="0" algn="just">
              <a:buNone/>
            </a:pPr>
            <a:r>
              <a:rPr lang="fr-FR" sz="1800" dirty="0" smtClean="0"/>
              <a:t>Le site à un aspect communautaire très prononcé avec un système de notation</a:t>
            </a:r>
            <a:r>
              <a:rPr lang="fr-FR" sz="1800" dirty="0" smtClean="0"/>
              <a:t>.</a:t>
            </a:r>
            <a:endParaRPr lang="fr-FR" sz="1800" dirty="0" smtClean="0"/>
          </a:p>
          <a:p>
            <a:pPr marL="0" indent="0" algn="just">
              <a:buNone/>
            </a:pPr>
            <a:r>
              <a:rPr lang="fr-FR" sz="1800" dirty="0" smtClean="0"/>
              <a:t>Ce système est avantageux pour le voyageur qui paie moins cher sont trajet que le train et pour le conducteur qui peut même amortir son déplacement. De plus la rencontre d’individu et la compagnie de route est un plus non </a:t>
            </a:r>
            <a:r>
              <a:rPr lang="fr-FR" sz="1800" dirty="0" smtClean="0"/>
              <a:t>négligeable.</a:t>
            </a:r>
            <a:endParaRPr lang="fr-FR" sz="1800" dirty="0" smtClean="0"/>
          </a:p>
          <a:p>
            <a:pPr marL="0" indent="0" algn="just">
              <a:buNone/>
            </a:pPr>
            <a:endParaRPr lang="fr-FR" sz="1600" dirty="0">
              <a:latin typeface="Cambria" pitchFamily="18" charset="0"/>
            </a:endParaRP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Covoiturage</a:t>
            </a:r>
            <a:endParaRPr lang="fr-FR" sz="2400" dirty="0"/>
          </a:p>
        </p:txBody>
      </p:sp>
      <p:pic>
        <p:nvPicPr>
          <p:cNvPr id="5" name="Espace réservé du contenu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323528" y="3501008"/>
            <a:ext cx="1907456" cy="1450297"/>
          </a:xfrm>
        </p:spPr>
      </p:pic>
    </p:spTree>
    <p:extLst>
      <p:ext uri="{BB962C8B-B14F-4D97-AF65-F5344CB8AC3E}">
        <p14:creationId xmlns:p14="http://schemas.microsoft.com/office/powerpoint/2010/main" val="2548683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spcBef>
                <a:spcPts val="600"/>
              </a:spcBef>
            </a:pPr>
            <a:r>
              <a:rPr lang="fr-FR" sz="4400" b="1" cap="none" dirty="0">
                <a:solidFill>
                  <a:srgbClr val="5C92B5"/>
                </a:solidFill>
                <a:ea typeface="+mn-ea"/>
                <a:cs typeface="+mn-cs"/>
              </a:rPr>
              <a:t>III-</a:t>
            </a:r>
            <a:r>
              <a:rPr lang="fr-FR" sz="3200" b="1" cap="none" dirty="0">
                <a:solidFill>
                  <a:srgbClr val="5C92B5"/>
                </a:solidFill>
                <a:ea typeface="+mn-ea"/>
                <a:cs typeface="+mn-cs"/>
              </a:rPr>
              <a:t> </a:t>
            </a:r>
            <a:r>
              <a:rPr lang="fr-FR" sz="3600" cap="none" dirty="0">
                <a:solidFill>
                  <a:prstClr val="black"/>
                </a:solidFill>
                <a:effectLst>
                  <a:outerShdw blurRad="38100" dist="38100" dir="2700000" algn="tl">
                    <a:srgbClr val="000000">
                      <a:alpha val="43137"/>
                    </a:srgbClr>
                  </a:outerShdw>
                </a:effectLst>
                <a:ea typeface="+mn-ea"/>
                <a:cs typeface="+mn-cs"/>
              </a:rPr>
              <a:t>Différents sites et Benchmark</a:t>
            </a:r>
            <a:r>
              <a:rPr lang="fr-FR" sz="2400" cap="none" dirty="0">
                <a:solidFill>
                  <a:prstClr val="black"/>
                </a:solidFill>
                <a:effectLst>
                  <a:outerShdw blurRad="38100" dist="38100" dir="2700000" algn="tl">
                    <a:srgbClr val="000000">
                      <a:alpha val="43137"/>
                    </a:srgbClr>
                  </a:outerShdw>
                </a:effectLst>
                <a:ea typeface="+mn-ea"/>
                <a:cs typeface="+mn-cs"/>
              </a:rPr>
              <a:t/>
            </a:r>
            <a:br>
              <a:rPr lang="fr-FR" sz="2400" cap="none" dirty="0">
                <a:solidFill>
                  <a:prstClr val="black"/>
                </a:solidFill>
                <a:effectLst>
                  <a:outerShdw blurRad="38100" dist="38100" dir="2700000" algn="tl">
                    <a:srgbClr val="000000">
                      <a:alpha val="43137"/>
                    </a:srgbClr>
                  </a:outerShdw>
                </a:effectLst>
                <a:ea typeface="+mn-ea"/>
                <a:cs typeface="+mn-cs"/>
              </a:rPr>
            </a:br>
            <a:endParaRPr lang="fr-FR" dirty="0"/>
          </a:p>
        </p:txBody>
      </p:sp>
      <p:sp>
        <p:nvSpPr>
          <p:cNvPr id="4" name="Espace réservé du contenu 3"/>
          <p:cNvSpPr>
            <a:spLocks noGrp="1"/>
          </p:cNvSpPr>
          <p:nvPr>
            <p:ph sz="quarter" idx="4"/>
          </p:nvPr>
        </p:nvSpPr>
        <p:spPr>
          <a:xfrm>
            <a:off x="539552" y="1988840"/>
            <a:ext cx="7920880" cy="4536504"/>
          </a:xfrm>
        </p:spPr>
        <p:txBody>
          <a:bodyPr>
            <a:noAutofit/>
          </a:bodyPr>
          <a:lstStyle/>
          <a:p>
            <a:pPr marL="0" indent="0" algn="just">
              <a:buNone/>
            </a:pPr>
            <a:r>
              <a:rPr lang="fr-FR" sz="1600" b="1" dirty="0" smtClean="0"/>
              <a:t>Occasion :</a:t>
            </a:r>
          </a:p>
          <a:p>
            <a:pPr marL="0" indent="0" algn="just">
              <a:buNone/>
            </a:pPr>
            <a:r>
              <a:rPr lang="fr-FR" sz="1100" dirty="0" smtClean="0">
                <a:hlinkClick r:id="rId2"/>
              </a:rPr>
              <a:t>http://www.priceminister.com/</a:t>
            </a:r>
            <a:endParaRPr lang="fr-FR" sz="1100" dirty="0" smtClean="0"/>
          </a:p>
          <a:p>
            <a:pPr marL="0" indent="0" algn="just">
              <a:buNone/>
            </a:pPr>
            <a:r>
              <a:rPr lang="fr-FR" sz="1100" dirty="0" smtClean="0">
                <a:hlinkClick r:id="rId3"/>
              </a:rPr>
              <a:t>http://www.2xmoinscher.com/</a:t>
            </a:r>
            <a:endParaRPr lang="fr-FR" sz="1100" dirty="0" smtClean="0"/>
          </a:p>
          <a:p>
            <a:pPr marL="0" indent="0" algn="just">
              <a:buNone/>
            </a:pPr>
            <a:r>
              <a:rPr lang="fr-FR" sz="1100" dirty="0" smtClean="0">
                <a:hlinkClick r:id="rId4"/>
              </a:rPr>
              <a:t>http://www.leboncoin.fr/</a:t>
            </a:r>
            <a:endParaRPr lang="fr-FR" sz="1100" dirty="0" smtClean="0"/>
          </a:p>
          <a:p>
            <a:pPr marL="0" indent="0" algn="just">
              <a:buNone/>
            </a:pPr>
            <a:r>
              <a:rPr lang="fr-FR" sz="1100" dirty="0" smtClean="0">
                <a:hlinkClick r:id="rId5"/>
              </a:rPr>
              <a:t>http://www.zoccasions.com/</a:t>
            </a:r>
            <a:endParaRPr lang="fr-FR" sz="1100" dirty="0" smtClean="0"/>
          </a:p>
          <a:p>
            <a:pPr marL="0" indent="0" algn="just">
              <a:buNone/>
            </a:pPr>
            <a:r>
              <a:rPr lang="fr-FR" sz="1400" dirty="0" smtClean="0"/>
              <a:t>Les deux premiers sites proposent aussi bien du neuf que du vieux et favorisent les ventes Nationales en proposant des systèmes de livraisons offertes pour inciter les consommateurs. </a:t>
            </a:r>
          </a:p>
          <a:p>
            <a:pPr marL="0" indent="0" algn="just">
              <a:buNone/>
            </a:pPr>
            <a:r>
              <a:rPr lang="fr-FR" sz="1400" dirty="0" smtClean="0"/>
              <a:t>Leboncoin</a:t>
            </a:r>
            <a:r>
              <a:rPr lang="fr-FR" sz="1400" dirty="0" smtClean="0"/>
              <a:t> et </a:t>
            </a:r>
            <a:r>
              <a:rPr lang="fr-FR" sz="1400" dirty="0" smtClean="0"/>
              <a:t>Zoccasions</a:t>
            </a:r>
            <a:r>
              <a:rPr lang="fr-FR" sz="1400" dirty="0" smtClean="0"/>
              <a:t> sont plus orientés dans le local, ce sont des plate formes où les clients  peuvent poster gratuitement leurs annonces</a:t>
            </a:r>
            <a:r>
              <a:rPr lang="fr-FR" sz="1400" dirty="0" smtClean="0"/>
              <a:t>.</a:t>
            </a:r>
            <a:endParaRPr lang="fr-FR" sz="1100" dirty="0" smtClean="0">
              <a:latin typeface="Cambria" pitchFamily="18" charset="0"/>
            </a:endParaRPr>
          </a:p>
          <a:p>
            <a:pPr marL="0" indent="0" algn="just">
              <a:buNone/>
            </a:pPr>
            <a:r>
              <a:rPr lang="fr-FR" sz="1600" b="1" dirty="0" smtClean="0"/>
              <a:t>Enchères :</a:t>
            </a:r>
          </a:p>
          <a:p>
            <a:pPr marL="0" indent="0" algn="just">
              <a:buNone/>
            </a:pPr>
            <a:r>
              <a:rPr lang="fr-FR" sz="1100" dirty="0" smtClean="0">
                <a:latin typeface="Cambria" pitchFamily="18" charset="0"/>
                <a:hlinkClick r:id="rId6"/>
              </a:rPr>
              <a:t>www.ebay.fr</a:t>
            </a:r>
            <a:endParaRPr lang="fr-FR" sz="1100" dirty="0" smtClean="0">
              <a:latin typeface="Cambria" pitchFamily="18" charset="0"/>
            </a:endParaRPr>
          </a:p>
          <a:p>
            <a:pPr marL="0" indent="0" algn="just">
              <a:buNone/>
            </a:pPr>
            <a:r>
              <a:rPr lang="fr-FR" sz="1100" dirty="0" smtClean="0">
                <a:hlinkClick r:id="rId7"/>
              </a:rPr>
              <a:t>http://www.encheres-gagnantes.fr/</a:t>
            </a:r>
            <a:endParaRPr lang="fr-FR" sz="1100" dirty="0" smtClean="0"/>
          </a:p>
          <a:p>
            <a:pPr marL="0" indent="0" algn="just">
              <a:buNone/>
            </a:pPr>
            <a:r>
              <a:rPr lang="fr-FR" sz="1100" dirty="0" smtClean="0">
                <a:hlinkClick r:id="rId8"/>
              </a:rPr>
              <a:t>http://www.swoggi.fr/</a:t>
            </a:r>
            <a:endParaRPr lang="fr-FR" sz="1100" dirty="0" smtClean="0"/>
          </a:p>
          <a:p>
            <a:pPr marL="0" indent="0" algn="just">
              <a:buNone/>
            </a:pPr>
            <a:r>
              <a:rPr lang="fr-FR" sz="1400" dirty="0" smtClean="0"/>
              <a:t>Pour les enchères classiques </a:t>
            </a:r>
            <a:r>
              <a:rPr lang="fr-FR" sz="1400" dirty="0" smtClean="0"/>
              <a:t>Ebay</a:t>
            </a:r>
            <a:r>
              <a:rPr lang="fr-FR" sz="1400" dirty="0" smtClean="0"/>
              <a:t> n’a pas de réels concurrents et est largement leader, le site existe depuis 1995 et a pleinement la confiance des clients.</a:t>
            </a:r>
          </a:p>
          <a:p>
            <a:pPr marL="0" indent="0" algn="just">
              <a:buNone/>
            </a:pPr>
            <a:r>
              <a:rPr lang="fr-FR" sz="1400" dirty="0" smtClean="0"/>
              <a:t>Les deux autres sites font partis du phénomène d’enchères inversées ou au centimes, une partie ludique entre en compte dans les enchères car on est pas sûr de gagner même en dépensant de l’argent.</a:t>
            </a:r>
          </a:p>
        </p:txBody>
      </p:sp>
      <p:sp>
        <p:nvSpPr>
          <p:cNvPr id="6" name="Espace réservé du texte 5"/>
          <p:cNvSpPr>
            <a:spLocks noGrp="1"/>
          </p:cNvSpPr>
          <p:nvPr>
            <p:ph type="body" sz="quarter" idx="3"/>
          </p:nvPr>
        </p:nvSpPr>
        <p:spPr>
          <a:xfrm>
            <a:off x="539552" y="1124744"/>
            <a:ext cx="7533456" cy="635144"/>
          </a:xfrm>
        </p:spPr>
        <p:txBody>
          <a:bodyPr/>
          <a:lstStyle/>
          <a:p>
            <a:pPr algn="ctr"/>
            <a:r>
              <a:rPr lang="fr-FR" sz="2400" dirty="0" smtClean="0"/>
              <a:t>Site d’occasion et d’enchères</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543800" cy="795362"/>
          </a:xfrm>
        </p:spPr>
        <p:txBody>
          <a:bodyPr/>
          <a:lstStyle/>
          <a:p>
            <a:pPr algn="ctr"/>
            <a:r>
              <a:rPr lang="fr-FR" sz="4000" b="1" cap="none" dirty="0">
                <a:solidFill>
                  <a:srgbClr val="5C92B5"/>
                </a:solidFill>
              </a:rPr>
              <a:t>III-</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Différents sites et Benchmark</a:t>
            </a:r>
            <a:endParaRPr lang="fr-FR" dirty="0"/>
          </a:p>
        </p:txBody>
      </p:sp>
      <p:sp>
        <p:nvSpPr>
          <p:cNvPr id="4" name="Espace réservé du contenu 3"/>
          <p:cNvSpPr>
            <a:spLocks noGrp="1"/>
          </p:cNvSpPr>
          <p:nvPr>
            <p:ph sz="quarter" idx="4"/>
          </p:nvPr>
        </p:nvSpPr>
        <p:spPr>
          <a:xfrm>
            <a:off x="539552" y="2348880"/>
            <a:ext cx="7992888" cy="4149080"/>
          </a:xfrm>
        </p:spPr>
        <p:txBody>
          <a:bodyPr>
            <a:noAutofit/>
          </a:bodyPr>
          <a:lstStyle/>
          <a:p>
            <a:pPr marL="0" indent="0" algn="just">
              <a:buNone/>
            </a:pPr>
            <a:r>
              <a:rPr lang="fr-FR" sz="1400" dirty="0" smtClean="0">
                <a:hlinkClick r:id="rId2"/>
              </a:rPr>
              <a:t>http://www.laruchequiditoui.fr/</a:t>
            </a:r>
            <a:endParaRPr lang="fr-FR" sz="1400" dirty="0" smtClean="0"/>
          </a:p>
          <a:p>
            <a:pPr marL="0" indent="0" algn="just">
              <a:buNone/>
            </a:pPr>
            <a:r>
              <a:rPr lang="fr-FR" sz="1400" dirty="0" smtClean="0">
                <a:hlinkClick r:id="rId3"/>
              </a:rPr>
              <a:t>http://www.reseau-amap.org/</a:t>
            </a:r>
            <a:endParaRPr lang="fr-FR" sz="1400" dirty="0" smtClean="0"/>
          </a:p>
          <a:p>
            <a:pPr marL="0" indent="0" algn="just">
              <a:buNone/>
            </a:pPr>
            <a:r>
              <a:rPr lang="fr-FR" sz="1400" dirty="0" smtClean="0"/>
              <a:t>Ces deux concurrents ont basé leur stratégie sur l’éthique et le soutient aux agriculteurs locaux, on y trouve des produits alimentaires.</a:t>
            </a:r>
          </a:p>
          <a:p>
            <a:pPr marL="0" indent="0" algn="just">
              <a:buNone/>
            </a:pPr>
            <a:endParaRPr lang="fr-FR" sz="1400" dirty="0" smtClean="0">
              <a:latin typeface="Cambria" pitchFamily="18" charset="0"/>
            </a:endParaRPr>
          </a:p>
          <a:p>
            <a:pPr marL="0" indent="0" algn="just">
              <a:buNone/>
            </a:pPr>
            <a:r>
              <a:rPr lang="fr-FR" sz="1400" dirty="0" smtClean="0">
                <a:hlinkClick r:id="rId4"/>
              </a:rPr>
              <a:t>http://www.groupon.fr/</a:t>
            </a:r>
            <a:endParaRPr lang="fr-FR" sz="1400" dirty="0" smtClean="0"/>
          </a:p>
          <a:p>
            <a:pPr marL="0" indent="0" algn="just">
              <a:buNone/>
            </a:pPr>
            <a:r>
              <a:rPr lang="fr-FR" sz="1400" dirty="0" smtClean="0">
                <a:hlinkClick r:id="rId5"/>
              </a:rPr>
              <a:t>http://www.groupolitan.fr/</a:t>
            </a:r>
            <a:endParaRPr lang="fr-FR" sz="1400" dirty="0" smtClean="0"/>
          </a:p>
          <a:p>
            <a:pPr marL="0" indent="0" algn="just">
              <a:buNone/>
            </a:pPr>
            <a:r>
              <a:rPr lang="fr-FR" sz="1400" dirty="0" smtClean="0"/>
              <a:t>Ici on trouve plus souvent des services avec des offres d’essais valables pour les consommateurs qui souscrivent .</a:t>
            </a:r>
          </a:p>
          <a:p>
            <a:pPr marL="0" indent="0" algn="just">
              <a:buNone/>
            </a:pPr>
            <a:endParaRPr lang="fr-FR" sz="1400" dirty="0" smtClean="0">
              <a:latin typeface="Cambria" pitchFamily="18" charset="0"/>
            </a:endParaRPr>
          </a:p>
          <a:p>
            <a:pPr marL="0" indent="0" algn="just">
              <a:buNone/>
            </a:pPr>
            <a:r>
              <a:rPr lang="fr-FR" sz="1400" dirty="0" smtClean="0">
                <a:hlinkClick r:id="rId6"/>
              </a:rPr>
              <a:t>http://www.entreacheteurs.fr/</a:t>
            </a:r>
            <a:endParaRPr lang="fr-FR" sz="1400" dirty="0" smtClean="0"/>
          </a:p>
          <a:p>
            <a:pPr marL="0" indent="0" algn="just">
              <a:buNone/>
            </a:pPr>
            <a:r>
              <a:rPr lang="fr-FR" sz="1400" dirty="0" smtClean="0">
                <a:hlinkClick r:id="rId7"/>
              </a:rPr>
              <a:t>http://www.discounteam.com</a:t>
            </a:r>
            <a:endParaRPr lang="fr-FR" sz="1400" dirty="0" smtClean="0"/>
          </a:p>
          <a:p>
            <a:pPr marL="0" indent="0" algn="just">
              <a:buNone/>
            </a:pPr>
            <a:r>
              <a:rPr lang="fr-FR" sz="1400" dirty="0" smtClean="0"/>
              <a:t>Ici on trouve </a:t>
            </a:r>
            <a:r>
              <a:rPr lang="fr-FR" sz="1400" dirty="0" smtClean="0"/>
              <a:t>différents </a:t>
            </a:r>
            <a:r>
              <a:rPr lang="fr-FR" sz="1400" dirty="0" smtClean="0"/>
              <a:t>types de produits, du high </a:t>
            </a:r>
            <a:r>
              <a:rPr lang="fr-FR" sz="1400" dirty="0" smtClean="0"/>
              <a:t>Tech </a:t>
            </a:r>
            <a:r>
              <a:rPr lang="fr-FR" sz="1400" dirty="0" smtClean="0"/>
              <a:t>à l’automobile.</a:t>
            </a:r>
          </a:p>
          <a:p>
            <a:pPr marL="0" indent="0" algn="just">
              <a:buNone/>
            </a:pPr>
            <a:r>
              <a:rPr lang="fr-FR" sz="1400" dirty="0" err="1" smtClean="0"/>
              <a:t>Entreacheteurs</a:t>
            </a:r>
            <a:r>
              <a:rPr lang="fr-FR" sz="1400" dirty="0" smtClean="0"/>
              <a:t> </a:t>
            </a:r>
            <a:r>
              <a:rPr lang="fr-FR" sz="1400" dirty="0" smtClean="0"/>
              <a:t>proposera des marques reconnus contrairement à </a:t>
            </a:r>
            <a:r>
              <a:rPr lang="fr-FR" sz="1400" dirty="0" smtClean="0"/>
              <a:t>discounteam</a:t>
            </a:r>
            <a:r>
              <a:rPr lang="fr-FR" sz="1400" dirty="0" smtClean="0"/>
              <a:t>.</a:t>
            </a:r>
          </a:p>
          <a:p>
            <a:pPr marL="0" indent="0" algn="just">
              <a:buNone/>
            </a:pPr>
            <a:endParaRPr lang="fr-FR" sz="1400" dirty="0" smtClean="0">
              <a:latin typeface="Cambria" pitchFamily="18" charset="0"/>
            </a:endParaRPr>
          </a:p>
          <a:p>
            <a:pPr marL="0" indent="0" algn="just">
              <a:buNone/>
            </a:pPr>
            <a:endParaRPr lang="fr-FR" sz="1400" dirty="0" smtClean="0">
              <a:latin typeface="Cambria" pitchFamily="18" charset="0"/>
            </a:endParaRPr>
          </a:p>
        </p:txBody>
      </p:sp>
      <p:sp>
        <p:nvSpPr>
          <p:cNvPr id="6" name="Espace réservé du texte 5"/>
          <p:cNvSpPr>
            <a:spLocks noGrp="1"/>
          </p:cNvSpPr>
          <p:nvPr>
            <p:ph type="body" sz="quarter" idx="3"/>
          </p:nvPr>
        </p:nvSpPr>
        <p:spPr>
          <a:xfrm>
            <a:off x="539552" y="1196752"/>
            <a:ext cx="7533456" cy="635144"/>
          </a:xfrm>
        </p:spPr>
        <p:txBody>
          <a:bodyPr/>
          <a:lstStyle/>
          <a:p>
            <a:pPr algn="ctr"/>
            <a:r>
              <a:rPr lang="fr-FR" sz="2400" dirty="0" smtClean="0"/>
              <a:t>Achats groupés</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7543800" cy="651346"/>
          </a:xfrm>
        </p:spPr>
        <p:txBody>
          <a:bodyPr>
            <a:normAutofit fontScale="90000"/>
          </a:bodyPr>
          <a:lstStyle/>
          <a:p>
            <a:pPr algn="ctr"/>
            <a:r>
              <a:rPr lang="fr-FR" sz="4000" b="1" cap="none" dirty="0">
                <a:solidFill>
                  <a:srgbClr val="5C92B5"/>
                </a:solidFill>
              </a:rPr>
              <a:t>III-</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Différents sites et Benchmark</a:t>
            </a:r>
            <a:endParaRPr lang="fr-FR" dirty="0"/>
          </a:p>
        </p:txBody>
      </p:sp>
      <p:sp>
        <p:nvSpPr>
          <p:cNvPr id="4" name="Espace réservé du contenu 3"/>
          <p:cNvSpPr>
            <a:spLocks noGrp="1"/>
          </p:cNvSpPr>
          <p:nvPr>
            <p:ph sz="quarter" idx="4"/>
          </p:nvPr>
        </p:nvSpPr>
        <p:spPr>
          <a:xfrm>
            <a:off x="539552" y="2348880"/>
            <a:ext cx="7992888" cy="4149080"/>
          </a:xfrm>
        </p:spPr>
        <p:txBody>
          <a:bodyPr>
            <a:noAutofit/>
          </a:bodyPr>
          <a:lstStyle/>
          <a:p>
            <a:pPr marL="0" indent="0" algn="just">
              <a:buNone/>
            </a:pPr>
            <a:r>
              <a:rPr lang="fr-FR" sz="1600" dirty="0" smtClean="0">
                <a:hlinkClick r:id="rId2"/>
              </a:rPr>
              <a:t>http://www.showroomprive.com</a:t>
            </a:r>
            <a:endParaRPr lang="fr-FR" sz="1600" dirty="0" smtClean="0"/>
          </a:p>
          <a:p>
            <a:pPr marL="0" indent="0" algn="just">
              <a:buNone/>
            </a:pPr>
            <a:r>
              <a:rPr lang="fr-FR" sz="1600" dirty="0" smtClean="0">
                <a:hlinkClick r:id="rId3"/>
              </a:rPr>
              <a:t>http://fr.vente-privee.com</a:t>
            </a:r>
            <a:endParaRPr lang="fr-FR" sz="1600" dirty="0" smtClean="0"/>
          </a:p>
          <a:p>
            <a:pPr marL="0" indent="0" algn="just">
              <a:buNone/>
            </a:pPr>
            <a:r>
              <a:rPr lang="fr-FR" sz="1600" dirty="0" smtClean="0">
                <a:hlinkClick r:id="rId4"/>
              </a:rPr>
              <a:t>http://www.brandalley.fr</a:t>
            </a:r>
            <a:endParaRPr lang="fr-FR" sz="1600" dirty="0" smtClean="0"/>
          </a:p>
          <a:p>
            <a:pPr marL="0" indent="0" algn="just">
              <a:buNone/>
            </a:pPr>
            <a:r>
              <a:rPr lang="fr-FR" sz="1600" dirty="0" smtClean="0">
                <a:hlinkClick r:id="rId5"/>
              </a:rPr>
              <a:t>http://fr.bazarchic.com/</a:t>
            </a:r>
            <a:endParaRPr lang="fr-FR" sz="1600" dirty="0" smtClean="0"/>
          </a:p>
          <a:p>
            <a:pPr marL="0" indent="0" algn="just">
              <a:buNone/>
            </a:pPr>
            <a:endParaRPr lang="fr-FR" sz="1600" dirty="0" smtClean="0">
              <a:latin typeface="Cambria" pitchFamily="18" charset="0"/>
            </a:endParaRPr>
          </a:p>
          <a:p>
            <a:pPr marL="0" indent="0" algn="just">
              <a:buNone/>
            </a:pPr>
            <a:r>
              <a:rPr lang="fr-FR" sz="1600" dirty="0" smtClean="0"/>
              <a:t>Tous ces sites proposent des grandes marques à prix cassés. Le client doit entrer des informations personnelles pour pouvoir consulter les offres du moments (arrivage permanent). Ainsi les entreprise peuvent constituer des BDD très ciblées et accentuer leur marketing direct.</a:t>
            </a:r>
          </a:p>
          <a:p>
            <a:pPr marL="0" indent="0" algn="just">
              <a:buNone/>
            </a:pPr>
            <a:endParaRPr lang="fr-FR" sz="1600" dirty="0" smtClean="0"/>
          </a:p>
          <a:p>
            <a:pPr marL="0" indent="0" algn="just">
              <a:buNone/>
            </a:pPr>
            <a:r>
              <a:rPr lang="fr-FR" sz="1600" dirty="0" smtClean="0"/>
              <a:t>Bazarchic</a:t>
            </a:r>
            <a:r>
              <a:rPr lang="fr-FR" sz="1600" dirty="0" smtClean="0"/>
              <a:t> et </a:t>
            </a:r>
            <a:r>
              <a:rPr lang="fr-FR" sz="1600" dirty="0" smtClean="0"/>
              <a:t>Brandalley</a:t>
            </a:r>
            <a:r>
              <a:rPr lang="fr-FR" sz="1600" dirty="0" smtClean="0"/>
              <a:t> proposent des produits haut de gamme dans l’habillement alors que Vente privée et showroom vont aussi vendre des voyages et autres produits et services.</a:t>
            </a:r>
          </a:p>
        </p:txBody>
      </p:sp>
      <p:sp>
        <p:nvSpPr>
          <p:cNvPr id="6" name="Espace réservé du texte 5"/>
          <p:cNvSpPr>
            <a:spLocks noGrp="1"/>
          </p:cNvSpPr>
          <p:nvPr>
            <p:ph type="body" sz="quarter" idx="3"/>
          </p:nvPr>
        </p:nvSpPr>
        <p:spPr>
          <a:xfrm>
            <a:off x="467544" y="1412776"/>
            <a:ext cx="7533456" cy="635144"/>
          </a:xfrm>
        </p:spPr>
        <p:txBody>
          <a:bodyPr/>
          <a:lstStyle/>
          <a:p>
            <a:pPr algn="ctr"/>
            <a:r>
              <a:rPr lang="fr-FR" sz="2400" dirty="0" smtClean="0"/>
              <a:t>Ventes privées</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7543800" cy="795362"/>
          </a:xfrm>
        </p:spPr>
        <p:txBody>
          <a:bodyPr/>
          <a:lstStyle/>
          <a:p>
            <a:pPr algn="ctr"/>
            <a:r>
              <a:rPr lang="fr-FR" sz="4000" b="1" cap="none" dirty="0">
                <a:solidFill>
                  <a:srgbClr val="5C92B5"/>
                </a:solidFill>
              </a:rPr>
              <a:t>III-</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Différents sites et Benchmark</a:t>
            </a:r>
            <a:endParaRPr lang="fr-FR" dirty="0"/>
          </a:p>
        </p:txBody>
      </p:sp>
      <p:sp>
        <p:nvSpPr>
          <p:cNvPr id="4" name="Espace réservé du contenu 3"/>
          <p:cNvSpPr>
            <a:spLocks noGrp="1"/>
          </p:cNvSpPr>
          <p:nvPr>
            <p:ph sz="quarter" idx="4"/>
          </p:nvPr>
        </p:nvSpPr>
        <p:spPr>
          <a:xfrm>
            <a:off x="539552" y="2348880"/>
            <a:ext cx="7992888" cy="4149080"/>
          </a:xfrm>
        </p:spPr>
        <p:txBody>
          <a:bodyPr>
            <a:noAutofit/>
          </a:bodyPr>
          <a:lstStyle/>
          <a:p>
            <a:pPr marL="0" indent="0" algn="just">
              <a:buNone/>
            </a:pPr>
            <a:endParaRPr lang="fr-FR" sz="1600" dirty="0" smtClean="0">
              <a:latin typeface="Cambria" pitchFamily="18" charset="0"/>
            </a:endParaRPr>
          </a:p>
          <a:p>
            <a:pPr marL="0" indent="0" algn="just">
              <a:buNone/>
            </a:pPr>
            <a:r>
              <a:rPr lang="fr-FR" sz="1600" dirty="0" smtClean="0">
                <a:hlinkClick r:id="rId2"/>
              </a:rPr>
              <a:t>http://fr.dawanda.com</a:t>
            </a:r>
            <a:endParaRPr lang="fr-FR" sz="1600" dirty="0" smtClean="0"/>
          </a:p>
          <a:p>
            <a:pPr marL="0" indent="0" algn="just">
              <a:buNone/>
            </a:pPr>
            <a:r>
              <a:rPr lang="fr-FR" sz="1600" dirty="0" smtClean="0">
                <a:hlinkClick r:id="rId3"/>
              </a:rPr>
              <a:t>http://www.feemaincreation.com/</a:t>
            </a:r>
            <a:endParaRPr lang="fr-FR" sz="1600" dirty="0" smtClean="0"/>
          </a:p>
          <a:p>
            <a:pPr marL="0" indent="0" algn="just">
              <a:buNone/>
            </a:pPr>
            <a:r>
              <a:rPr lang="fr-FR" sz="1600" dirty="0" smtClean="0">
                <a:hlinkClick r:id="rId4"/>
              </a:rPr>
              <a:t>http://www.fait-maison.com/tags/vente</a:t>
            </a:r>
            <a:endParaRPr lang="fr-FR" sz="1600" dirty="0" smtClean="0"/>
          </a:p>
          <a:p>
            <a:pPr marL="0" indent="0" algn="just">
              <a:buNone/>
            </a:pPr>
            <a:endParaRPr lang="fr-FR" sz="1600" dirty="0" smtClean="0">
              <a:latin typeface="Cambria" pitchFamily="18" charset="0"/>
            </a:endParaRPr>
          </a:p>
          <a:p>
            <a:pPr marL="0" indent="0" algn="just">
              <a:buNone/>
            </a:pPr>
            <a:r>
              <a:rPr lang="fr-FR" sz="1600" dirty="0" smtClean="0"/>
              <a:t>La démarche est ici commune, mettre en relation acheteurs et vendeurs (</a:t>
            </a:r>
            <a:r>
              <a:rPr lang="fr-FR" sz="1600" dirty="0" smtClean="0"/>
              <a:t>particuliers) </a:t>
            </a:r>
            <a:r>
              <a:rPr lang="fr-FR" sz="1600" dirty="0" smtClean="0"/>
              <a:t>pour des produits de décoration principalement, mais aussi de textile.</a:t>
            </a:r>
          </a:p>
          <a:p>
            <a:pPr marL="0" indent="0" algn="just">
              <a:buNone/>
            </a:pPr>
            <a:r>
              <a:rPr lang="fr-FR" sz="1600" dirty="0" smtClean="0"/>
              <a:t>Les créateurs ont ainsi l’opportunité de créer leurs boutique WEB afin de proposer leurs </a:t>
            </a:r>
            <a:r>
              <a:rPr lang="fr-FR" sz="1600" dirty="0" smtClean="0"/>
              <a:t>collections.</a:t>
            </a:r>
            <a:endParaRPr lang="fr-FR" sz="1600" dirty="0"/>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Le fait maison</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95736" y="404664"/>
            <a:ext cx="5812160" cy="720080"/>
          </a:xfrm>
        </p:spPr>
        <p:txBody>
          <a:bodyPr>
            <a:normAutofit fontScale="90000"/>
          </a:bodyPr>
          <a:lstStyle/>
          <a:p>
            <a:pPr algn="ctr"/>
            <a:r>
              <a:rPr lang="fr-FR" sz="4800" dirty="0">
                <a:solidFill>
                  <a:schemeClr val="accent6"/>
                </a:solidFill>
              </a:rPr>
              <a:t>I-</a:t>
            </a:r>
            <a:r>
              <a:rPr lang="fr-FR" sz="4000" dirty="0">
                <a:solidFill>
                  <a:schemeClr val="accent6"/>
                </a:solidFill>
              </a:rPr>
              <a:t> </a:t>
            </a:r>
            <a:r>
              <a:rPr lang="fr-FR" sz="4000" dirty="0">
                <a:effectLst>
                  <a:outerShdw blurRad="38100" dist="38100" dir="2700000" algn="tl">
                    <a:srgbClr val="000000">
                      <a:alpha val="43137"/>
                    </a:srgbClr>
                  </a:outerShdw>
                </a:effectLst>
              </a:rPr>
              <a:t>Présentation</a:t>
            </a:r>
          </a:p>
        </p:txBody>
      </p:sp>
      <p:sp>
        <p:nvSpPr>
          <p:cNvPr id="3" name="Sous-titre 2"/>
          <p:cNvSpPr>
            <a:spLocks noGrp="1"/>
          </p:cNvSpPr>
          <p:nvPr>
            <p:ph type="subTitle" idx="1"/>
          </p:nvPr>
        </p:nvSpPr>
        <p:spPr>
          <a:xfrm>
            <a:off x="2339752" y="1484784"/>
            <a:ext cx="6552728" cy="4464496"/>
          </a:xfrm>
        </p:spPr>
        <p:txBody>
          <a:bodyPr>
            <a:normAutofit/>
          </a:bodyPr>
          <a:lstStyle/>
          <a:p>
            <a:endParaRPr lang="fr-FR" sz="2800" dirty="0" smtClean="0">
              <a:solidFill>
                <a:schemeClr val="accent2">
                  <a:lumMod val="60000"/>
                  <a:lumOff val="40000"/>
                </a:schemeClr>
              </a:solidFill>
            </a:endParaRPr>
          </a:p>
          <a:p>
            <a:endParaRPr lang="fr-FR" sz="2800" dirty="0">
              <a:solidFill>
                <a:schemeClr val="accent2">
                  <a:lumMod val="60000"/>
                  <a:lumOff val="40000"/>
                </a:schemeClr>
              </a:solidFill>
            </a:endParaRPr>
          </a:p>
          <a:p>
            <a:r>
              <a:rPr lang="fr-FR" sz="3200" dirty="0" smtClean="0">
                <a:solidFill>
                  <a:schemeClr val="accent2">
                    <a:lumMod val="60000"/>
                    <a:lumOff val="40000"/>
                  </a:schemeClr>
                </a:solidFill>
              </a:rPr>
              <a:t>1-</a:t>
            </a:r>
            <a:r>
              <a:rPr lang="fr-FR" sz="2400" dirty="0" smtClean="0"/>
              <a:t> </a:t>
            </a:r>
            <a:r>
              <a:rPr lang="fr-FR" sz="2800" dirty="0" smtClean="0"/>
              <a:t>Quoi ? </a:t>
            </a:r>
          </a:p>
          <a:p>
            <a:r>
              <a:rPr lang="fr-FR" sz="3200" dirty="0" smtClean="0">
                <a:solidFill>
                  <a:schemeClr val="accent2">
                    <a:lumMod val="60000"/>
                    <a:lumOff val="40000"/>
                  </a:schemeClr>
                </a:solidFill>
              </a:rPr>
              <a:t>2-</a:t>
            </a:r>
            <a:r>
              <a:rPr lang="fr-FR" sz="2800" dirty="0" smtClean="0">
                <a:solidFill>
                  <a:schemeClr val="accent2">
                    <a:lumMod val="60000"/>
                    <a:lumOff val="40000"/>
                  </a:schemeClr>
                </a:solidFill>
              </a:rPr>
              <a:t> </a:t>
            </a:r>
            <a:r>
              <a:rPr lang="fr-FR" sz="2800" dirty="0" smtClean="0"/>
              <a:t>Pourquoi ? – intérêt de la cible</a:t>
            </a:r>
          </a:p>
          <a:p>
            <a:r>
              <a:rPr lang="fr-FR" sz="3200" dirty="0" smtClean="0">
                <a:solidFill>
                  <a:schemeClr val="accent2">
                    <a:lumMod val="60000"/>
                    <a:lumOff val="40000"/>
                  </a:schemeClr>
                </a:solidFill>
              </a:rPr>
              <a:t>3-</a:t>
            </a:r>
            <a:r>
              <a:rPr lang="fr-FR" sz="2800" dirty="0" smtClean="0">
                <a:solidFill>
                  <a:schemeClr val="accent2">
                    <a:lumMod val="60000"/>
                    <a:lumOff val="40000"/>
                  </a:schemeClr>
                </a:solidFill>
              </a:rPr>
              <a:t> </a:t>
            </a:r>
            <a:r>
              <a:rPr lang="fr-FR" sz="2800" dirty="0" smtClean="0"/>
              <a:t>Quelle cible ? – segmentation</a:t>
            </a:r>
          </a:p>
          <a:p>
            <a:r>
              <a:rPr lang="fr-FR" sz="3200" dirty="0">
                <a:solidFill>
                  <a:schemeClr val="accent2">
                    <a:lumMod val="60000"/>
                    <a:lumOff val="40000"/>
                  </a:schemeClr>
                </a:solidFill>
              </a:rPr>
              <a:t>4-</a:t>
            </a:r>
            <a:r>
              <a:rPr lang="fr-FR" sz="2800" dirty="0">
                <a:solidFill>
                  <a:schemeClr val="accent2">
                    <a:lumMod val="60000"/>
                    <a:lumOff val="40000"/>
                  </a:schemeClr>
                </a:solidFill>
              </a:rPr>
              <a:t> </a:t>
            </a:r>
            <a:r>
              <a:rPr lang="fr-FR" sz="2800" dirty="0" smtClean="0"/>
              <a:t>Comment ? – médias utilisés</a:t>
            </a:r>
            <a:endParaRPr lang="fr-FR" sz="2800" dirty="0"/>
          </a:p>
        </p:txBody>
      </p:sp>
    </p:spTree>
    <p:extLst>
      <p:ext uri="{BB962C8B-B14F-4D97-AF65-F5344CB8AC3E}">
        <p14:creationId xmlns:p14="http://schemas.microsoft.com/office/powerpoint/2010/main" val="32616943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7543800" cy="651346"/>
          </a:xfrm>
        </p:spPr>
        <p:txBody>
          <a:bodyPr>
            <a:normAutofit fontScale="90000"/>
          </a:bodyPr>
          <a:lstStyle/>
          <a:p>
            <a:pPr algn="ctr"/>
            <a:r>
              <a:rPr lang="fr-FR" sz="4000" b="1" cap="none" dirty="0">
                <a:solidFill>
                  <a:srgbClr val="5C92B5"/>
                </a:solidFill>
              </a:rPr>
              <a:t>III-</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Différents sites et Benchmark</a:t>
            </a:r>
            <a:endParaRPr lang="fr-FR" dirty="0"/>
          </a:p>
        </p:txBody>
      </p:sp>
      <p:sp>
        <p:nvSpPr>
          <p:cNvPr id="4" name="Espace réservé du contenu 3"/>
          <p:cNvSpPr>
            <a:spLocks noGrp="1"/>
          </p:cNvSpPr>
          <p:nvPr>
            <p:ph sz="quarter" idx="4"/>
          </p:nvPr>
        </p:nvSpPr>
        <p:spPr>
          <a:xfrm>
            <a:off x="467544" y="1988840"/>
            <a:ext cx="7848872" cy="4464496"/>
          </a:xfrm>
        </p:spPr>
        <p:txBody>
          <a:bodyPr>
            <a:noAutofit/>
          </a:bodyPr>
          <a:lstStyle/>
          <a:p>
            <a:pPr marL="0" indent="0" algn="just">
              <a:buNone/>
            </a:pPr>
            <a:r>
              <a:rPr lang="fr-FR" sz="1200" dirty="0" smtClean="0">
                <a:hlinkClick r:id="rId2"/>
              </a:rPr>
              <a:t>http://fr.vestiairecollective.com</a:t>
            </a:r>
            <a:endParaRPr lang="fr-FR" sz="1200" dirty="0" smtClean="0"/>
          </a:p>
          <a:p>
            <a:pPr marL="0" indent="0" algn="just">
              <a:buNone/>
            </a:pPr>
            <a:r>
              <a:rPr lang="fr-FR" sz="1200" dirty="0" smtClean="0">
                <a:hlinkClick r:id="rId3"/>
              </a:rPr>
              <a:t>http://www.pretachanger.fr/</a:t>
            </a:r>
            <a:endParaRPr lang="fr-FR" sz="1200" dirty="0" smtClean="0"/>
          </a:p>
          <a:p>
            <a:pPr marL="0" indent="0" algn="just">
              <a:buNone/>
            </a:pPr>
            <a:r>
              <a:rPr lang="fr-FR" sz="1400" dirty="0" smtClean="0"/>
              <a:t>Ces sites proposent en fait le système de vide dressing, plutôt que de jeter ses habits, pourquoi ne pas les échanger ?</a:t>
            </a:r>
          </a:p>
          <a:p>
            <a:pPr marL="0" indent="0" algn="just">
              <a:buNone/>
            </a:pPr>
            <a:r>
              <a:rPr lang="fr-FR" sz="1400" dirty="0" smtClean="0"/>
              <a:t>Vestiaire collective est plus orienté haut de gamme que son concurrent.</a:t>
            </a:r>
          </a:p>
          <a:p>
            <a:pPr marL="0" indent="0" algn="just">
              <a:buNone/>
            </a:pPr>
            <a:endParaRPr lang="fr-FR" sz="1200" dirty="0" smtClean="0">
              <a:latin typeface="Cambria" pitchFamily="18" charset="0"/>
            </a:endParaRPr>
          </a:p>
          <a:p>
            <a:pPr marL="0" indent="0" algn="just">
              <a:buNone/>
            </a:pPr>
            <a:r>
              <a:rPr lang="fr-FR" sz="1200" dirty="0" smtClean="0">
                <a:hlinkClick r:id="rId4"/>
              </a:rPr>
              <a:t>http://www.trocmaison.com/</a:t>
            </a:r>
            <a:endParaRPr lang="fr-FR" sz="1200" dirty="0" smtClean="0"/>
          </a:p>
          <a:p>
            <a:pPr marL="0" indent="0" algn="just">
              <a:buNone/>
            </a:pPr>
            <a:r>
              <a:rPr lang="fr-FR" sz="1200" dirty="0" smtClean="0">
                <a:hlinkClick r:id="rId5"/>
              </a:rPr>
              <a:t>http://www.couchsurfing.org/</a:t>
            </a:r>
            <a:endParaRPr lang="fr-FR" sz="1200" dirty="0" smtClean="0"/>
          </a:p>
          <a:p>
            <a:pPr marL="0" indent="0" algn="just">
              <a:buNone/>
            </a:pPr>
            <a:r>
              <a:rPr lang="fr-FR" sz="1400" dirty="0" smtClean="0"/>
              <a:t>Ici on propose d’échanger nos logements ou de s’accueillir mutuellement.</a:t>
            </a:r>
          </a:p>
          <a:p>
            <a:pPr marL="0" indent="0" algn="just">
              <a:buNone/>
            </a:pPr>
            <a:r>
              <a:rPr lang="fr-FR" sz="1400" dirty="0" smtClean="0"/>
              <a:t>Couchsurfing</a:t>
            </a:r>
            <a:r>
              <a:rPr lang="fr-FR" sz="1400" dirty="0" smtClean="0"/>
              <a:t> insiste sur la gratuité et la valeur humaine des échanges, ce n’est pas seulement un échange matériel mais aussi de culture. </a:t>
            </a:r>
            <a:r>
              <a:rPr lang="fr-FR" sz="1400" dirty="0" smtClean="0"/>
              <a:t>Trocmaison</a:t>
            </a:r>
            <a:r>
              <a:rPr lang="fr-FR" sz="1400" dirty="0" smtClean="0"/>
              <a:t> est au contraire un service payant.</a:t>
            </a:r>
          </a:p>
          <a:p>
            <a:pPr marL="0" indent="0" algn="just">
              <a:buNone/>
            </a:pPr>
            <a:endParaRPr lang="fr-FR" sz="1200" dirty="0" smtClean="0">
              <a:latin typeface="Cambria" pitchFamily="18" charset="0"/>
            </a:endParaRPr>
          </a:p>
          <a:p>
            <a:pPr marL="0" indent="0" algn="just">
              <a:buNone/>
            </a:pPr>
            <a:r>
              <a:rPr lang="fr-FR" sz="1200" dirty="0" smtClean="0">
                <a:hlinkClick r:id="rId6"/>
              </a:rPr>
              <a:t>http://fr.freecycle.org/accueil/</a:t>
            </a:r>
            <a:endParaRPr lang="fr-FR" sz="1200" dirty="0" smtClean="0"/>
          </a:p>
          <a:p>
            <a:pPr marL="0" indent="0" algn="just">
              <a:buNone/>
            </a:pPr>
            <a:r>
              <a:rPr lang="fr-FR" sz="1200" dirty="0" smtClean="0">
                <a:hlinkClick r:id="rId7"/>
              </a:rPr>
              <a:t>http://www.toutdonner.com/</a:t>
            </a:r>
            <a:endParaRPr lang="fr-FR" sz="1200" dirty="0" smtClean="0"/>
          </a:p>
          <a:p>
            <a:pPr marL="0" indent="0" algn="just">
              <a:buNone/>
            </a:pPr>
            <a:r>
              <a:rPr lang="fr-FR" sz="1200" dirty="0" smtClean="0">
                <a:hlinkClick r:id="rId8"/>
              </a:rPr>
              <a:t>http://www.gchangetout.com/</a:t>
            </a:r>
            <a:endParaRPr lang="fr-FR" sz="1200" dirty="0" smtClean="0"/>
          </a:p>
          <a:p>
            <a:pPr marL="0" indent="0" algn="just">
              <a:buNone/>
            </a:pPr>
            <a:r>
              <a:rPr lang="fr-FR" sz="1400" dirty="0" smtClean="0"/>
              <a:t>Ici on permet aux consommateurs d’échanger ou même de donner gratuitement tout et </a:t>
            </a:r>
            <a:r>
              <a:rPr lang="fr-FR" sz="1400" dirty="0" smtClean="0"/>
              <a:t>n'importe </a:t>
            </a:r>
            <a:r>
              <a:rPr lang="fr-FR" sz="1400" dirty="0" smtClean="0"/>
              <a:t>quoi.</a:t>
            </a:r>
          </a:p>
        </p:txBody>
      </p:sp>
      <p:sp>
        <p:nvSpPr>
          <p:cNvPr id="6" name="Espace réservé du texte 5"/>
          <p:cNvSpPr>
            <a:spLocks noGrp="1"/>
          </p:cNvSpPr>
          <p:nvPr>
            <p:ph type="body" sz="quarter" idx="3"/>
          </p:nvPr>
        </p:nvSpPr>
        <p:spPr>
          <a:xfrm>
            <a:off x="467544" y="1268760"/>
            <a:ext cx="7533456" cy="635144"/>
          </a:xfrm>
        </p:spPr>
        <p:txBody>
          <a:bodyPr/>
          <a:lstStyle/>
          <a:p>
            <a:pPr algn="ctr"/>
            <a:r>
              <a:rPr lang="fr-FR" sz="2400" dirty="0" smtClean="0"/>
              <a:t>Troc, Dons</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7543800" cy="651346"/>
          </a:xfrm>
        </p:spPr>
        <p:txBody>
          <a:bodyPr>
            <a:normAutofit fontScale="90000"/>
          </a:bodyPr>
          <a:lstStyle/>
          <a:p>
            <a:pPr algn="ctr"/>
            <a:r>
              <a:rPr lang="fr-FR" sz="4000" b="1" cap="none" dirty="0">
                <a:solidFill>
                  <a:srgbClr val="5C92B5"/>
                </a:solidFill>
              </a:rPr>
              <a:t>III-</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Différents sites et Benchmark</a:t>
            </a:r>
            <a:endParaRPr lang="fr-FR" dirty="0"/>
          </a:p>
        </p:txBody>
      </p:sp>
      <p:sp>
        <p:nvSpPr>
          <p:cNvPr id="4" name="Espace réservé du contenu 3"/>
          <p:cNvSpPr>
            <a:spLocks noGrp="1"/>
          </p:cNvSpPr>
          <p:nvPr>
            <p:ph sz="quarter" idx="4"/>
          </p:nvPr>
        </p:nvSpPr>
        <p:spPr>
          <a:xfrm>
            <a:off x="467544" y="2348880"/>
            <a:ext cx="8064896" cy="4149080"/>
          </a:xfrm>
        </p:spPr>
        <p:txBody>
          <a:bodyPr>
            <a:noAutofit/>
          </a:bodyPr>
          <a:lstStyle/>
          <a:p>
            <a:pPr marL="0" indent="0" algn="just">
              <a:buNone/>
            </a:pPr>
            <a:r>
              <a:rPr lang="fr-FR" sz="1600" dirty="0" smtClean="0">
                <a:hlinkClick r:id="rId2"/>
              </a:rPr>
              <a:t>http://www.ecojouet.fr/</a:t>
            </a:r>
            <a:endParaRPr lang="fr-FR" sz="1600" dirty="0" smtClean="0"/>
          </a:p>
          <a:p>
            <a:pPr marL="0" indent="0" algn="just">
              <a:buNone/>
            </a:pPr>
            <a:r>
              <a:rPr lang="fr-FR" sz="1600" dirty="0" smtClean="0">
                <a:hlinkClick r:id="rId3"/>
              </a:rPr>
              <a:t>https://fr.cityzencar.com/</a:t>
            </a:r>
            <a:endParaRPr lang="fr-FR" sz="1600" dirty="0" smtClean="0"/>
          </a:p>
          <a:p>
            <a:pPr marL="0" indent="0" algn="just">
              <a:buNone/>
            </a:pPr>
            <a:r>
              <a:rPr lang="fr-FR" sz="1600" dirty="0" smtClean="0">
                <a:hlinkClick r:id="rId4"/>
              </a:rPr>
              <a:t>http://fr.zilok.com/</a:t>
            </a:r>
            <a:endParaRPr lang="fr-FR" sz="1600" dirty="0" smtClean="0"/>
          </a:p>
          <a:p>
            <a:pPr marL="0" indent="0" algn="just">
              <a:buNone/>
            </a:pPr>
            <a:r>
              <a:rPr lang="fr-FR" sz="1600" dirty="0" smtClean="0">
                <a:hlinkClick r:id="rId5"/>
              </a:rPr>
              <a:t>https://www.e-loue.com/</a:t>
            </a:r>
            <a:endParaRPr lang="fr-FR" sz="1600" dirty="0" smtClean="0"/>
          </a:p>
          <a:p>
            <a:pPr marL="0" indent="0" algn="just">
              <a:buNone/>
            </a:pPr>
            <a:endParaRPr lang="fr-FR" sz="1600" dirty="0" smtClean="0">
              <a:latin typeface="Cambria" pitchFamily="18" charset="0"/>
            </a:endParaRPr>
          </a:p>
          <a:p>
            <a:pPr marL="0" indent="0" algn="just">
              <a:buNone/>
            </a:pPr>
            <a:r>
              <a:rPr lang="fr-FR" sz="1600" dirty="0" smtClean="0"/>
              <a:t>Zilok</a:t>
            </a:r>
            <a:r>
              <a:rPr lang="fr-FR" sz="1600" dirty="0" smtClean="0"/>
              <a:t> est le leader français de la location entre particuliers, il propose 200000 produits différents. E loue essai de surfer sur la vague en reprenant le même principe, on trouve des produits de tous secteur : informatique, automobile, high </a:t>
            </a:r>
            <a:r>
              <a:rPr lang="fr-FR" sz="1600" dirty="0" smtClean="0"/>
              <a:t>Tech, </a:t>
            </a:r>
            <a:r>
              <a:rPr lang="fr-FR" sz="1600" dirty="0" smtClean="0"/>
              <a:t>jouets etc…</a:t>
            </a:r>
          </a:p>
          <a:p>
            <a:pPr marL="0" indent="0" algn="just">
              <a:buNone/>
            </a:pPr>
            <a:endParaRPr lang="fr-FR" sz="1600" dirty="0" smtClean="0"/>
          </a:p>
          <a:p>
            <a:pPr marL="0" indent="0" algn="just">
              <a:buNone/>
            </a:pPr>
            <a:r>
              <a:rPr lang="fr-FR" sz="1600" dirty="0" smtClean="0"/>
              <a:t>Certain concurrents pour se démarquer on adopter une stratégie de spécialisation, afin de s’expertiser et gagner en crédibilité comme </a:t>
            </a:r>
            <a:r>
              <a:rPr lang="fr-FR" sz="1600" dirty="0" smtClean="0"/>
              <a:t>Ecojouet</a:t>
            </a:r>
            <a:r>
              <a:rPr lang="fr-FR" sz="1600" dirty="0" smtClean="0"/>
              <a:t> qui propose la location de jouets et </a:t>
            </a:r>
            <a:r>
              <a:rPr lang="fr-FR" sz="1600" dirty="0" smtClean="0"/>
              <a:t>Cityzencar</a:t>
            </a:r>
            <a:r>
              <a:rPr lang="fr-FR" sz="1600" dirty="0" smtClean="0"/>
              <a:t> avec les voiture.</a:t>
            </a: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Location de biens</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spcBef>
                <a:spcPts val="600"/>
              </a:spcBef>
            </a:pPr>
            <a:r>
              <a:rPr lang="fr-FR" sz="3200" b="1" cap="none" dirty="0" smtClean="0">
                <a:solidFill>
                  <a:srgbClr val="5C92B5"/>
                </a:solidFill>
                <a:ea typeface="+mn-ea"/>
                <a:cs typeface="+mn-cs"/>
              </a:rPr>
              <a:t/>
            </a:r>
            <a:br>
              <a:rPr lang="fr-FR" sz="3200" b="1" cap="none" dirty="0" smtClean="0">
                <a:solidFill>
                  <a:srgbClr val="5C92B5"/>
                </a:solidFill>
                <a:ea typeface="+mn-ea"/>
                <a:cs typeface="+mn-cs"/>
              </a:rPr>
            </a:br>
            <a:r>
              <a:rPr lang="fr-FR" sz="4400" b="1" cap="none" dirty="0" smtClean="0">
                <a:solidFill>
                  <a:srgbClr val="5C92B5"/>
                </a:solidFill>
                <a:ea typeface="+mn-ea"/>
                <a:cs typeface="+mn-cs"/>
              </a:rPr>
              <a:t>IV-</a:t>
            </a:r>
            <a:r>
              <a:rPr lang="fr-FR" sz="3200" b="1" cap="none" dirty="0" smtClean="0">
                <a:solidFill>
                  <a:srgbClr val="5C92B5"/>
                </a:solidFill>
                <a:ea typeface="+mn-ea"/>
                <a:cs typeface="+mn-cs"/>
              </a:rPr>
              <a:t> </a:t>
            </a:r>
            <a:r>
              <a:rPr lang="fr-FR" sz="3600" cap="none" dirty="0">
                <a:solidFill>
                  <a:prstClr val="black"/>
                </a:solidFill>
                <a:effectLst>
                  <a:outerShdw blurRad="38100" dist="38100" dir="2700000" algn="tl">
                    <a:srgbClr val="000000">
                      <a:alpha val="43137"/>
                    </a:srgbClr>
                  </a:outerShdw>
                </a:effectLst>
                <a:ea typeface="+mn-ea"/>
                <a:cs typeface="+mn-cs"/>
              </a:rPr>
              <a:t>Perspectives d’évolution</a:t>
            </a:r>
            <a:r>
              <a:rPr lang="fr-FR" sz="2400" cap="none" dirty="0">
                <a:solidFill>
                  <a:prstClr val="black"/>
                </a:solidFill>
                <a:effectLst>
                  <a:outerShdw blurRad="38100" dist="38100" dir="2700000" algn="tl">
                    <a:srgbClr val="000000">
                      <a:alpha val="43137"/>
                    </a:srgbClr>
                  </a:outerShdw>
                </a:effectLst>
                <a:ea typeface="+mn-ea"/>
                <a:cs typeface="+mn-cs"/>
              </a:rPr>
              <a:t/>
            </a:r>
            <a:br>
              <a:rPr lang="fr-FR" sz="2400" cap="none" dirty="0">
                <a:solidFill>
                  <a:prstClr val="black"/>
                </a:solidFill>
                <a:effectLst>
                  <a:outerShdw blurRad="38100" dist="38100" dir="2700000" algn="tl">
                    <a:srgbClr val="000000">
                      <a:alpha val="43137"/>
                    </a:srgbClr>
                  </a:outerShdw>
                </a:effectLst>
                <a:ea typeface="+mn-ea"/>
                <a:cs typeface="+mn-cs"/>
              </a:rPr>
            </a:br>
            <a:endParaRPr lang="fr-FR" dirty="0"/>
          </a:p>
        </p:txBody>
      </p:sp>
      <p:sp>
        <p:nvSpPr>
          <p:cNvPr id="4" name="Espace réservé du contenu 3"/>
          <p:cNvSpPr>
            <a:spLocks noGrp="1"/>
          </p:cNvSpPr>
          <p:nvPr>
            <p:ph sz="quarter" idx="4"/>
          </p:nvPr>
        </p:nvSpPr>
        <p:spPr>
          <a:xfrm>
            <a:off x="539552" y="2348880"/>
            <a:ext cx="7992888" cy="4149080"/>
          </a:xfrm>
        </p:spPr>
        <p:txBody>
          <a:bodyPr>
            <a:noAutofit/>
          </a:bodyPr>
          <a:lstStyle/>
          <a:p>
            <a:pPr marL="0" indent="0" algn="just">
              <a:buNone/>
            </a:pPr>
            <a:r>
              <a:rPr lang="fr-FR" sz="1400" dirty="0" smtClean="0">
                <a:latin typeface="Cambria" pitchFamily="18" charset="0"/>
                <a:hlinkClick r:id="rId2"/>
              </a:rPr>
              <a:t>www.Vlille.fr</a:t>
            </a:r>
            <a:endParaRPr lang="fr-FR" sz="1400" dirty="0" smtClean="0">
              <a:latin typeface="Cambria" pitchFamily="18" charset="0"/>
            </a:endParaRPr>
          </a:p>
          <a:p>
            <a:pPr marL="0" indent="0" algn="just">
              <a:buNone/>
            </a:pPr>
            <a:r>
              <a:rPr lang="fr-FR" sz="1400" dirty="0" smtClean="0">
                <a:hlinkClick r:id="rId3"/>
              </a:rPr>
              <a:t>http://www.velib.paris.fr/</a:t>
            </a:r>
            <a:endParaRPr lang="fr-FR" sz="1400" dirty="0" smtClean="0"/>
          </a:p>
          <a:p>
            <a:pPr marL="0" indent="0" algn="just">
              <a:buNone/>
            </a:pPr>
            <a:r>
              <a:rPr lang="fr-FR" sz="1400" dirty="0" smtClean="0">
                <a:hlinkClick r:id="rId4"/>
              </a:rPr>
              <a:t>https://www.levelostar.fr/</a:t>
            </a:r>
            <a:endParaRPr lang="fr-FR" sz="1400" dirty="0" smtClean="0"/>
          </a:p>
          <a:p>
            <a:pPr marL="0" indent="0" algn="just">
              <a:buNone/>
            </a:pPr>
            <a:endParaRPr lang="fr-FR" sz="1400" dirty="0" smtClean="0">
              <a:latin typeface="Cambria" pitchFamily="18" charset="0"/>
            </a:endParaRPr>
          </a:p>
          <a:p>
            <a:pPr marL="0" indent="0" algn="just">
              <a:buNone/>
            </a:pPr>
            <a:r>
              <a:rPr lang="fr-FR" sz="1400" dirty="0" smtClean="0"/>
              <a:t>On est ici sur le même produit décliné dans les différentes  régions, les offres sont à peu prés les mêmes, le consommateur peut utiliser le vélo 24h, 1 semaine ou 1an selon </a:t>
            </a:r>
            <a:r>
              <a:rPr lang="fr-FR" sz="1400" dirty="0" smtClean="0"/>
              <a:t>ses besoins.</a:t>
            </a:r>
            <a:endParaRPr lang="fr-FR" sz="1400" dirty="0" smtClean="0"/>
          </a:p>
          <a:p>
            <a:pPr marL="0" indent="0" algn="just">
              <a:buNone/>
            </a:pPr>
            <a:endParaRPr lang="fr-FR" sz="1400" dirty="0" smtClean="0">
              <a:latin typeface="Cambria" pitchFamily="18" charset="0"/>
            </a:endParaRPr>
          </a:p>
          <a:p>
            <a:pPr marL="0" indent="0" algn="just">
              <a:buNone/>
            </a:pPr>
            <a:r>
              <a:rPr lang="fr-FR" sz="1400" dirty="0" smtClean="0">
                <a:hlinkClick r:id="rId5"/>
              </a:rPr>
              <a:t>http://www.covoiturage.fr/</a:t>
            </a:r>
            <a:endParaRPr lang="fr-FR" sz="1400" dirty="0" smtClean="0"/>
          </a:p>
          <a:p>
            <a:pPr marL="0" indent="0" algn="just">
              <a:buNone/>
            </a:pPr>
            <a:r>
              <a:rPr lang="fr-FR" sz="1400" dirty="0" smtClean="0">
                <a:hlinkClick r:id="rId6"/>
              </a:rPr>
              <a:t>http://www.carpooling.fr/</a:t>
            </a:r>
            <a:endParaRPr lang="fr-FR" sz="1400" dirty="0" smtClean="0"/>
          </a:p>
          <a:p>
            <a:pPr marL="0" indent="0" algn="just">
              <a:buNone/>
            </a:pPr>
            <a:r>
              <a:rPr lang="fr-FR" sz="1400" dirty="0" smtClean="0">
                <a:hlinkClick r:id="rId7"/>
              </a:rPr>
              <a:t>http://www.easycovoiturage.com/</a:t>
            </a:r>
            <a:endParaRPr lang="fr-FR" sz="1400" dirty="0" smtClean="0"/>
          </a:p>
          <a:p>
            <a:pPr marL="0" indent="0" algn="just">
              <a:buNone/>
            </a:pPr>
            <a:r>
              <a:rPr lang="fr-FR" sz="1400" dirty="0" smtClean="0"/>
              <a:t>La stratégie ici est identique, créer une communauté avec système de notation.</a:t>
            </a:r>
          </a:p>
          <a:p>
            <a:pPr marL="0" indent="0" algn="just">
              <a:buNone/>
            </a:pPr>
            <a:r>
              <a:rPr lang="fr-FR" sz="1400" dirty="0" smtClean="0"/>
              <a:t>Covoiturage est le leader en France, c’est le site où on retrouve le plus de consommateurs. De plus ils ont été les premiers à lancer une application mobile.</a:t>
            </a:r>
          </a:p>
          <a:p>
            <a:pPr marL="0" indent="0" algn="just">
              <a:buNone/>
            </a:pPr>
            <a:r>
              <a:rPr lang="fr-FR" sz="1400" dirty="0" smtClean="0"/>
              <a:t>Carpooling</a:t>
            </a:r>
            <a:r>
              <a:rPr lang="fr-FR" sz="1400" dirty="0" smtClean="0"/>
              <a:t> mise un peu plus sur l’internationalisation des trajets, le site se considère comme le leader européen.</a:t>
            </a: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Partage de service</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cap="none" dirty="0">
                <a:solidFill>
                  <a:srgbClr val="5C92B5"/>
                </a:solidFill>
              </a:rPr>
              <a:t>IV-</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Perspectives d’évolution</a:t>
            </a:r>
            <a:endParaRPr lang="fr-FR" dirty="0"/>
          </a:p>
        </p:txBody>
      </p:sp>
      <p:sp>
        <p:nvSpPr>
          <p:cNvPr id="4" name="Espace réservé du contenu 3"/>
          <p:cNvSpPr>
            <a:spLocks noGrp="1"/>
          </p:cNvSpPr>
          <p:nvPr>
            <p:ph sz="quarter" idx="4"/>
          </p:nvPr>
        </p:nvSpPr>
        <p:spPr>
          <a:xfrm>
            <a:off x="539552" y="2348880"/>
            <a:ext cx="7992888" cy="4149080"/>
          </a:xfrm>
        </p:spPr>
        <p:txBody>
          <a:bodyPr>
            <a:noAutofit/>
          </a:bodyPr>
          <a:lstStyle/>
          <a:p>
            <a:pPr marL="0" indent="0" algn="just">
              <a:buNone/>
            </a:pPr>
            <a:endParaRPr lang="fr-FR" sz="1600" dirty="0" smtClean="0">
              <a:latin typeface="Cambria" pitchFamily="18" charset="0"/>
            </a:endParaRPr>
          </a:p>
          <a:p>
            <a:pPr marL="0" indent="0" algn="just">
              <a:buNone/>
            </a:pPr>
            <a:r>
              <a:rPr lang="fr-FR" sz="1600" dirty="0" smtClean="0"/>
              <a:t>Ces nouvelle tendances de consommation ne plaisent pas aux grandes marques qui ont pour objectif de pousser les individus à la consommation.</a:t>
            </a:r>
          </a:p>
          <a:p>
            <a:pPr marL="0" indent="0" algn="just">
              <a:buNone/>
            </a:pPr>
            <a:endParaRPr lang="fr-FR" sz="1600" dirty="0" smtClean="0"/>
          </a:p>
          <a:p>
            <a:pPr marL="0" indent="0" algn="just">
              <a:buNone/>
            </a:pPr>
            <a:r>
              <a:rPr lang="fr-FR" sz="1600" dirty="0" smtClean="0"/>
              <a:t>Certaines marques ont adapté leurs offres en proposant des locations comme Renault ou GM.</a:t>
            </a:r>
          </a:p>
          <a:p>
            <a:pPr marL="0" indent="0" algn="just">
              <a:buNone/>
            </a:pPr>
            <a:r>
              <a:rPr lang="fr-FR" sz="1600" dirty="0" smtClean="0">
                <a:hlinkClick r:id="rId2"/>
              </a:rPr>
              <a:t>http://www.renault.fr/gamme-renault/renault-tech/services/location-courte-duree/</a:t>
            </a:r>
            <a:endParaRPr lang="fr-FR" sz="1600" dirty="0" smtClean="0"/>
          </a:p>
          <a:p>
            <a:pPr marL="0" indent="0" algn="just">
              <a:buNone/>
            </a:pPr>
            <a:r>
              <a:rPr lang="fr-FR" sz="1600" dirty="0" smtClean="0"/>
              <a:t>Renault constate l’utilisation de l’automobile évolue vers le ponctuel et  essai d’adapter en conséquence son offre.</a:t>
            </a:r>
          </a:p>
          <a:p>
            <a:pPr marL="0" indent="0" algn="just">
              <a:buNone/>
            </a:pPr>
            <a:endParaRPr lang="fr-FR" sz="1600" dirty="0" smtClean="0"/>
          </a:p>
          <a:p>
            <a:pPr marL="0" indent="0" algn="just">
              <a:buNone/>
            </a:pPr>
            <a:r>
              <a:rPr lang="fr-FR" sz="1600" dirty="0" smtClean="0"/>
              <a:t>De même en grande distribution, Auchan par exemple propose des coins occasions notamment dans les rayons « jeux </a:t>
            </a:r>
            <a:r>
              <a:rPr lang="fr-FR" sz="1600" dirty="0" smtClean="0"/>
              <a:t>vidéo</a:t>
            </a:r>
            <a:r>
              <a:rPr lang="fr-FR" sz="1600" dirty="0" smtClean="0"/>
              <a:t> »</a:t>
            </a:r>
            <a:endParaRPr lang="fr-FR" sz="1600" dirty="0"/>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Concurrence des gros</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cap="none" dirty="0">
                <a:solidFill>
                  <a:srgbClr val="5C92B5"/>
                </a:solidFill>
              </a:rPr>
              <a:t>IV-</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Perspectives d’évolution</a:t>
            </a:r>
            <a:endParaRPr lang="fr-FR" dirty="0"/>
          </a:p>
        </p:txBody>
      </p:sp>
      <p:sp>
        <p:nvSpPr>
          <p:cNvPr id="4" name="Espace réservé du contenu 3"/>
          <p:cNvSpPr>
            <a:spLocks noGrp="1"/>
          </p:cNvSpPr>
          <p:nvPr>
            <p:ph sz="quarter" idx="4"/>
          </p:nvPr>
        </p:nvSpPr>
        <p:spPr>
          <a:xfrm>
            <a:off x="539552" y="2348880"/>
            <a:ext cx="7992888" cy="4149080"/>
          </a:xfrm>
        </p:spPr>
        <p:txBody>
          <a:bodyPr>
            <a:noAutofit/>
          </a:bodyPr>
          <a:lstStyle/>
          <a:p>
            <a:pPr marL="0" indent="0" algn="just">
              <a:buNone/>
            </a:pPr>
            <a:endParaRPr lang="fr-FR" sz="1800" dirty="0" smtClean="0"/>
          </a:p>
          <a:p>
            <a:pPr marL="0" indent="0" algn="just">
              <a:buNone/>
            </a:pPr>
            <a:r>
              <a:rPr lang="fr-FR" sz="1800" dirty="0" smtClean="0"/>
              <a:t>Bien </a:t>
            </a:r>
            <a:r>
              <a:rPr lang="fr-FR" sz="1800" dirty="0" smtClean="0"/>
              <a:t>que connaissant une belle progression le marché des </a:t>
            </a:r>
            <a:r>
              <a:rPr lang="fr-FR" sz="1800" dirty="0" smtClean="0"/>
              <a:t>consommations collaboratives </a:t>
            </a:r>
            <a:r>
              <a:rPr lang="fr-FR" sz="1800" dirty="0" smtClean="0"/>
              <a:t>offre de belles perspectives.</a:t>
            </a:r>
          </a:p>
          <a:p>
            <a:pPr marL="0" indent="0" algn="just">
              <a:buNone/>
            </a:pPr>
            <a:endParaRPr lang="fr-FR" sz="1800" dirty="0" smtClean="0"/>
          </a:p>
          <a:p>
            <a:pPr marL="0" indent="0" algn="just">
              <a:buNone/>
            </a:pPr>
            <a:r>
              <a:rPr lang="fr-FR" sz="1800" dirty="0" smtClean="0"/>
              <a:t>En effet pour exemple, en France on compte 1 Million de </a:t>
            </a:r>
            <a:r>
              <a:rPr lang="fr-FR" sz="1800" dirty="0" smtClean="0"/>
              <a:t>logements </a:t>
            </a:r>
            <a:r>
              <a:rPr lang="fr-FR" sz="1800" dirty="0" smtClean="0"/>
              <a:t>et seulement 15000 sont disponibles en location pour particuliers.</a:t>
            </a:r>
          </a:p>
          <a:p>
            <a:pPr marL="0" indent="0" algn="just">
              <a:buNone/>
            </a:pPr>
            <a:endParaRPr lang="fr-FR" sz="1800" dirty="0" smtClean="0"/>
          </a:p>
          <a:p>
            <a:pPr marL="0" indent="0" algn="just">
              <a:buNone/>
            </a:pPr>
            <a:r>
              <a:rPr lang="fr-FR" sz="1800" dirty="0" smtClean="0"/>
              <a:t>Et </a:t>
            </a:r>
            <a:r>
              <a:rPr lang="fr-FR" sz="1800" dirty="0" smtClean="0"/>
              <a:t>Zelok</a:t>
            </a:r>
            <a:r>
              <a:rPr lang="fr-FR" sz="1800" dirty="0" smtClean="0"/>
              <a:t> qui détient aujourd’hui 200 000 </a:t>
            </a:r>
            <a:r>
              <a:rPr lang="fr-FR" sz="1800" dirty="0" smtClean="0"/>
              <a:t>références </a:t>
            </a:r>
            <a:r>
              <a:rPr lang="fr-FR" sz="1800" dirty="0" smtClean="0"/>
              <a:t>différentes dans </a:t>
            </a:r>
            <a:r>
              <a:rPr lang="fr-FR" sz="1800" dirty="0" smtClean="0"/>
              <a:t>son </a:t>
            </a:r>
            <a:r>
              <a:rPr lang="fr-FR" sz="1800" dirty="0" smtClean="0"/>
              <a:t>catalogue de location peut espérer </a:t>
            </a:r>
            <a:r>
              <a:rPr lang="fr-FR" sz="1800" dirty="0" smtClean="0"/>
              <a:t>beaucoup plus</a:t>
            </a:r>
            <a:r>
              <a:rPr lang="fr-FR" sz="1800" dirty="0" smtClean="0"/>
              <a:t>.</a:t>
            </a: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Un marché encore à exploiter</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543800" cy="867370"/>
          </a:xfrm>
        </p:spPr>
        <p:txBody>
          <a:bodyPr/>
          <a:lstStyle/>
          <a:p>
            <a:pPr algn="ctr"/>
            <a:r>
              <a:rPr lang="fr-FR" sz="4000" b="1" cap="none" dirty="0">
                <a:solidFill>
                  <a:srgbClr val="5C92B5"/>
                </a:solidFill>
              </a:rPr>
              <a:t>IV-</a:t>
            </a:r>
            <a:r>
              <a:rPr lang="fr-FR" sz="2900" b="1" cap="none" dirty="0">
                <a:solidFill>
                  <a:srgbClr val="5C92B5"/>
                </a:solidFill>
              </a:rPr>
              <a:t> </a:t>
            </a:r>
            <a:r>
              <a:rPr lang="fr-FR" sz="3200" cap="none" dirty="0">
                <a:solidFill>
                  <a:prstClr val="black"/>
                </a:solidFill>
                <a:effectLst>
                  <a:outerShdw blurRad="38100" dist="38100" dir="2700000" algn="tl">
                    <a:srgbClr val="000000">
                      <a:alpha val="43137"/>
                    </a:srgbClr>
                  </a:outerShdw>
                </a:effectLst>
              </a:rPr>
              <a:t>Perspectives d’évolution</a:t>
            </a:r>
            <a:endParaRPr lang="fr-FR" dirty="0"/>
          </a:p>
        </p:txBody>
      </p:sp>
      <p:sp>
        <p:nvSpPr>
          <p:cNvPr id="4" name="Espace réservé du contenu 3"/>
          <p:cNvSpPr>
            <a:spLocks noGrp="1"/>
          </p:cNvSpPr>
          <p:nvPr>
            <p:ph sz="quarter" idx="4"/>
          </p:nvPr>
        </p:nvSpPr>
        <p:spPr>
          <a:xfrm>
            <a:off x="395536" y="2564904"/>
            <a:ext cx="7920880" cy="3816424"/>
          </a:xfrm>
        </p:spPr>
        <p:txBody>
          <a:bodyPr>
            <a:noAutofit/>
          </a:bodyPr>
          <a:lstStyle/>
          <a:p>
            <a:pPr marL="0" indent="0" algn="just">
              <a:buNone/>
            </a:pPr>
            <a:r>
              <a:rPr lang="fr-FR" sz="1800" dirty="0"/>
              <a:t>Le marché commence à être saturé avec des sites qui ont pris une avance considérable sur leurs concurrents.</a:t>
            </a:r>
          </a:p>
          <a:p>
            <a:pPr marL="0" indent="0" algn="just">
              <a:buNone/>
            </a:pPr>
            <a:endParaRPr lang="fr-FR" sz="1800" dirty="0"/>
          </a:p>
          <a:p>
            <a:pPr marL="0" indent="0" algn="just">
              <a:buNone/>
            </a:pPr>
            <a:r>
              <a:rPr lang="fr-FR" sz="1800" dirty="0"/>
              <a:t>L’une des stratégie peut être la spécialisation d’un site pour un marché.</a:t>
            </a:r>
          </a:p>
          <a:p>
            <a:pPr marL="0" indent="0" algn="just">
              <a:buNone/>
            </a:pPr>
            <a:r>
              <a:rPr lang="fr-FR" sz="1800" dirty="0"/>
              <a:t>Plus il y aura de nouveaux consommateurs de ce type de </a:t>
            </a:r>
            <a:r>
              <a:rPr lang="fr-FR" sz="1800" dirty="0" smtClean="0"/>
              <a:t>service, </a:t>
            </a:r>
            <a:r>
              <a:rPr lang="fr-FR" sz="1800" dirty="0"/>
              <a:t>plus les sites vont se  spécialiser dans un marché ou une niche précise.</a:t>
            </a:r>
          </a:p>
          <a:p>
            <a:pPr marL="0" indent="0" algn="just">
              <a:buNone/>
            </a:pPr>
            <a:endParaRPr lang="fr-FR" sz="1800" dirty="0"/>
          </a:p>
          <a:p>
            <a:pPr marL="0" indent="0" algn="just">
              <a:buNone/>
            </a:pPr>
            <a:r>
              <a:rPr lang="fr-FR" sz="1800" dirty="0"/>
              <a:t>Comme on a pu le voir </a:t>
            </a:r>
            <a:r>
              <a:rPr lang="fr-FR" sz="1800" dirty="0" smtClean="0"/>
              <a:t>zelok.com, </a:t>
            </a:r>
            <a:r>
              <a:rPr lang="fr-FR" sz="1800" dirty="0"/>
              <a:t>le </a:t>
            </a:r>
            <a:r>
              <a:rPr lang="fr-FR" sz="1800" dirty="0" smtClean="0"/>
              <a:t>précurseur, </a:t>
            </a:r>
            <a:r>
              <a:rPr lang="fr-FR" sz="1800" dirty="0"/>
              <a:t>proposait aussi bien de l’informatique que de l’automobile. On a eu ensuite les sites spécialisés dans la location de voiture. On peut imaginer trouver des sites spécialisés dans la location de mobile. L’offre et la cible </a:t>
            </a:r>
            <a:r>
              <a:rPr lang="fr-FR" sz="1800" dirty="0" smtClean="0"/>
              <a:t>seront </a:t>
            </a:r>
            <a:r>
              <a:rPr lang="fr-FR" sz="1800" dirty="0"/>
              <a:t>de plus en plus </a:t>
            </a:r>
            <a:r>
              <a:rPr lang="fr-FR" sz="1800" dirty="0" smtClean="0"/>
              <a:t>segmentées.</a:t>
            </a:r>
            <a:endParaRPr lang="fr-FR" sz="1800" dirty="0"/>
          </a:p>
          <a:p>
            <a:pPr marL="0" indent="0" algn="just">
              <a:buNone/>
            </a:pPr>
            <a:endParaRPr lang="fr-FR" sz="1600" dirty="0" smtClean="0">
              <a:latin typeface="Cambria" pitchFamily="18" charset="0"/>
            </a:endParaRPr>
          </a:p>
        </p:txBody>
      </p:sp>
      <p:sp>
        <p:nvSpPr>
          <p:cNvPr id="6" name="Espace réservé du texte 5"/>
          <p:cNvSpPr>
            <a:spLocks noGrp="1"/>
          </p:cNvSpPr>
          <p:nvPr>
            <p:ph type="body" sz="quarter" idx="3"/>
          </p:nvPr>
        </p:nvSpPr>
        <p:spPr>
          <a:xfrm>
            <a:off x="467544" y="1569720"/>
            <a:ext cx="7533456" cy="635144"/>
          </a:xfrm>
        </p:spPr>
        <p:txBody>
          <a:bodyPr/>
          <a:lstStyle/>
          <a:p>
            <a:pPr algn="ctr"/>
            <a:r>
              <a:rPr lang="fr-FR" sz="2400" dirty="0" smtClean="0"/>
              <a:t>Stratégie de développement</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spcBef>
                <a:spcPts val="600"/>
              </a:spcBef>
            </a:pPr>
            <a:r>
              <a:rPr lang="fr-FR" sz="4400" b="1" cap="none" dirty="0">
                <a:solidFill>
                  <a:srgbClr val="5C92B5"/>
                </a:solidFill>
                <a:ea typeface="+mn-ea"/>
                <a:cs typeface="+mn-cs"/>
              </a:rPr>
              <a:t>V-</a:t>
            </a:r>
            <a:r>
              <a:rPr lang="fr-FR" sz="3200" b="1" cap="none" dirty="0">
                <a:solidFill>
                  <a:srgbClr val="5C92B5"/>
                </a:solidFill>
                <a:ea typeface="+mn-ea"/>
                <a:cs typeface="+mn-cs"/>
              </a:rPr>
              <a:t> </a:t>
            </a:r>
            <a:r>
              <a:rPr lang="fr-FR" sz="4000" cap="none" dirty="0">
                <a:solidFill>
                  <a:prstClr val="black"/>
                </a:solidFill>
                <a:effectLst>
                  <a:outerShdw blurRad="38100" dist="38100" dir="2700000" algn="tl">
                    <a:srgbClr val="000000">
                      <a:alpha val="43137"/>
                    </a:srgbClr>
                  </a:outerShdw>
                </a:effectLst>
                <a:ea typeface="+mn-ea"/>
                <a:cs typeface="+mn-cs"/>
              </a:rPr>
              <a:t>Conclusion</a:t>
            </a:r>
            <a:r>
              <a:rPr lang="fr-FR" sz="2400" cap="none" dirty="0">
                <a:solidFill>
                  <a:prstClr val="black"/>
                </a:solidFill>
                <a:effectLst>
                  <a:outerShdw blurRad="38100" dist="38100" dir="2700000" algn="tl">
                    <a:srgbClr val="000000">
                      <a:alpha val="43137"/>
                    </a:srgbClr>
                  </a:outerShdw>
                </a:effectLst>
                <a:ea typeface="+mn-ea"/>
                <a:cs typeface="+mn-cs"/>
              </a:rPr>
              <a:t/>
            </a:r>
            <a:br>
              <a:rPr lang="fr-FR" sz="2400" cap="none" dirty="0">
                <a:solidFill>
                  <a:prstClr val="black"/>
                </a:solidFill>
                <a:effectLst>
                  <a:outerShdw blurRad="38100" dist="38100" dir="2700000" algn="tl">
                    <a:srgbClr val="000000">
                      <a:alpha val="43137"/>
                    </a:srgbClr>
                  </a:outerShdw>
                </a:effectLst>
                <a:ea typeface="+mn-ea"/>
                <a:cs typeface="+mn-cs"/>
              </a:rPr>
            </a:br>
            <a:endParaRPr lang="fr-FR" dirty="0"/>
          </a:p>
        </p:txBody>
      </p:sp>
      <p:sp>
        <p:nvSpPr>
          <p:cNvPr id="4" name="Espace réservé du contenu 3"/>
          <p:cNvSpPr>
            <a:spLocks noGrp="1"/>
          </p:cNvSpPr>
          <p:nvPr>
            <p:ph sz="quarter" idx="4"/>
          </p:nvPr>
        </p:nvSpPr>
        <p:spPr>
          <a:xfrm>
            <a:off x="467544" y="2204864"/>
            <a:ext cx="7776864" cy="4176464"/>
          </a:xfrm>
        </p:spPr>
        <p:txBody>
          <a:bodyPr>
            <a:noAutofit/>
          </a:bodyPr>
          <a:lstStyle/>
          <a:p>
            <a:pPr marL="0" indent="0" algn="just">
              <a:buNone/>
            </a:pPr>
            <a:r>
              <a:rPr lang="fr-FR" sz="1800" dirty="0"/>
              <a:t>Bien que récent, le marché </a:t>
            </a:r>
            <a:r>
              <a:rPr lang="fr-FR" sz="1800" dirty="0" smtClean="0"/>
              <a:t>de la consommation collective  </a:t>
            </a:r>
            <a:r>
              <a:rPr lang="fr-FR" sz="1800" dirty="0"/>
              <a:t>est en train de progresser </a:t>
            </a:r>
            <a:r>
              <a:rPr lang="fr-FR" sz="1800" dirty="0" smtClean="0"/>
              <a:t>considérablement, </a:t>
            </a:r>
            <a:r>
              <a:rPr lang="fr-FR" sz="1800" dirty="0"/>
              <a:t>et </a:t>
            </a:r>
            <a:r>
              <a:rPr lang="fr-FR" sz="1800" dirty="0" smtClean="0"/>
              <a:t>ce, grâce </a:t>
            </a:r>
            <a:r>
              <a:rPr lang="fr-FR" sz="1800" dirty="0"/>
              <a:t>(ou </a:t>
            </a:r>
            <a:r>
              <a:rPr lang="fr-FR" sz="1800" dirty="0" smtClean="0"/>
              <a:t>à </a:t>
            </a:r>
            <a:r>
              <a:rPr lang="fr-FR" sz="1800" dirty="0"/>
              <a:t>cause) de la crise et </a:t>
            </a:r>
            <a:r>
              <a:rPr lang="fr-FR" sz="1800" dirty="0" smtClean="0"/>
              <a:t>du </a:t>
            </a:r>
            <a:r>
              <a:rPr lang="fr-FR" sz="1800" dirty="0"/>
              <a:t>développement des </a:t>
            </a:r>
            <a:r>
              <a:rPr lang="fr-FR" sz="1800" dirty="0" smtClean="0"/>
              <a:t>réseaux </a:t>
            </a:r>
            <a:r>
              <a:rPr lang="fr-FR" sz="1800" dirty="0"/>
              <a:t>sociaux et sites communautaires.</a:t>
            </a:r>
          </a:p>
          <a:p>
            <a:pPr marL="0" indent="0" algn="just">
              <a:buNone/>
            </a:pPr>
            <a:endParaRPr lang="fr-FR" sz="1800" dirty="0"/>
          </a:p>
          <a:p>
            <a:pPr marL="0" indent="0" algn="just">
              <a:buNone/>
            </a:pPr>
            <a:r>
              <a:rPr lang="fr-FR" sz="1800" dirty="0"/>
              <a:t>L’offre est de plus en plus large et les sites de plus en plus centrés sur un marché pour se différencier des leaders.</a:t>
            </a:r>
          </a:p>
          <a:p>
            <a:pPr marL="0" indent="0" algn="just">
              <a:buNone/>
            </a:pPr>
            <a:endParaRPr lang="fr-FR" sz="1800" dirty="0"/>
          </a:p>
          <a:p>
            <a:pPr marL="0" indent="0" algn="just">
              <a:buNone/>
            </a:pPr>
            <a:r>
              <a:rPr lang="fr-FR" sz="1800" dirty="0"/>
              <a:t>Les grandes marques qui étaient plutôt réfractaires à ces nouveaux modes, </a:t>
            </a:r>
            <a:r>
              <a:rPr lang="fr-FR" sz="1800" dirty="0" smtClean="0"/>
              <a:t>ont, </a:t>
            </a:r>
            <a:r>
              <a:rPr lang="fr-FR" sz="1800" dirty="0"/>
              <a:t>et </a:t>
            </a:r>
            <a:r>
              <a:rPr lang="fr-FR" sz="1800" dirty="0" smtClean="0"/>
              <a:t>vont, </a:t>
            </a:r>
            <a:r>
              <a:rPr lang="fr-FR" sz="1800" dirty="0"/>
              <a:t>adapté leur offre en proposant </a:t>
            </a:r>
            <a:r>
              <a:rPr lang="fr-FR" sz="1800" dirty="0" smtClean="0"/>
              <a:t>elles </a:t>
            </a:r>
            <a:r>
              <a:rPr lang="fr-FR" sz="1800" dirty="0"/>
              <a:t>aussi du partage, cette démarche peut notamment fidéliser le client à la marque.</a:t>
            </a:r>
          </a:p>
          <a:p>
            <a:pPr marL="0" indent="0" algn="just">
              <a:buNone/>
            </a:pPr>
            <a:endParaRPr lang="fr-FR" sz="1800" dirty="0"/>
          </a:p>
          <a:p>
            <a:pPr marL="0" indent="0" algn="just">
              <a:buNone/>
            </a:pPr>
            <a:r>
              <a:rPr lang="fr-FR" sz="1800" dirty="0"/>
              <a:t>Dans un monde capitaliste, le partage est une alternative bienvenu </a:t>
            </a:r>
            <a:r>
              <a:rPr lang="fr-FR" sz="1800" dirty="0" smtClean="0"/>
              <a:t>mais on peut se demander </a:t>
            </a:r>
            <a:r>
              <a:rPr lang="fr-FR" sz="1800" dirty="0"/>
              <a:t>: est ce que cela va avoir un impact sur la croissance ?</a:t>
            </a:r>
          </a:p>
          <a:p>
            <a:pPr marL="0" indent="0" algn="just">
              <a:buNone/>
            </a:pPr>
            <a:endParaRPr lang="fr-FR" sz="1600" dirty="0" smtClean="0">
              <a:latin typeface="Cambria" pitchFamily="18" charset="0"/>
            </a:endParaRPr>
          </a:p>
        </p:txBody>
      </p:sp>
      <p:sp>
        <p:nvSpPr>
          <p:cNvPr id="6" name="Espace réservé du texte 5"/>
          <p:cNvSpPr>
            <a:spLocks noGrp="1"/>
          </p:cNvSpPr>
          <p:nvPr>
            <p:ph type="body" sz="quarter" idx="3"/>
          </p:nvPr>
        </p:nvSpPr>
        <p:spPr>
          <a:xfrm>
            <a:off x="611560" y="1268760"/>
            <a:ext cx="7560840" cy="720080"/>
          </a:xfrm>
        </p:spPr>
        <p:txBody>
          <a:bodyPr/>
          <a:lstStyle/>
          <a:p>
            <a:pPr algn="ctr"/>
            <a:r>
              <a:rPr lang="fr-FR" sz="2400" dirty="0" smtClean="0"/>
              <a:t>Les consommateurs face au partage et aux nouveaux modes de consommation</a:t>
            </a:r>
            <a:endParaRPr lang="fr-FR" sz="2400" dirty="0"/>
          </a:p>
        </p:txBody>
      </p:sp>
    </p:spTree>
    <p:extLst>
      <p:ext uri="{BB962C8B-B14F-4D97-AF65-F5344CB8AC3E}">
        <p14:creationId xmlns:p14="http://schemas.microsoft.com/office/powerpoint/2010/main" val="254868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7467600" cy="1143000"/>
          </a:xfrm>
        </p:spPr>
        <p:txBody>
          <a:bodyPr/>
          <a:lstStyle/>
          <a:p>
            <a:pPr algn="ctr"/>
            <a:r>
              <a:rPr lang="fr-FR" sz="4400" b="1" dirty="0">
                <a:solidFill>
                  <a:schemeClr val="accent2">
                    <a:lumMod val="60000"/>
                    <a:lumOff val="40000"/>
                  </a:schemeClr>
                </a:solidFill>
              </a:rPr>
              <a:t>1-</a:t>
            </a:r>
            <a:r>
              <a:rPr lang="fr-FR" sz="4400" b="1" dirty="0"/>
              <a:t> </a:t>
            </a:r>
            <a:r>
              <a:rPr lang="fr-FR" sz="3600" b="1" dirty="0"/>
              <a:t>Quoi ? </a:t>
            </a:r>
          </a:p>
        </p:txBody>
      </p:sp>
      <p:pic>
        <p:nvPicPr>
          <p:cNvPr id="5" name="Espace réservé du contenu 4"/>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79512" y="4149080"/>
            <a:ext cx="2304256" cy="2304256"/>
          </a:xfrm>
        </p:spPr>
      </p:pic>
      <p:sp>
        <p:nvSpPr>
          <p:cNvPr id="4" name="Espace réservé du contenu 3"/>
          <p:cNvSpPr>
            <a:spLocks noGrp="1"/>
          </p:cNvSpPr>
          <p:nvPr>
            <p:ph sz="quarter" idx="2"/>
          </p:nvPr>
        </p:nvSpPr>
        <p:spPr>
          <a:xfrm>
            <a:off x="2627784" y="1484784"/>
            <a:ext cx="5760640" cy="3960440"/>
          </a:xfrm>
        </p:spPr>
        <p:txBody>
          <a:bodyPr>
            <a:normAutofit fontScale="92500" lnSpcReduction="10000"/>
          </a:bodyPr>
          <a:lstStyle/>
          <a:p>
            <a:pPr marL="0" indent="0" algn="just">
              <a:buNone/>
            </a:pPr>
            <a:r>
              <a:rPr lang="fr-FR" sz="2000" dirty="0"/>
              <a:t>Depuis plus de 5 ans, il nous est possible de noter l’apparition de nouveaux modes de consommation et de partage. </a:t>
            </a:r>
          </a:p>
          <a:p>
            <a:pPr marL="0" indent="0" algn="just">
              <a:buNone/>
            </a:pPr>
            <a:r>
              <a:rPr lang="fr-FR" sz="2000" dirty="0"/>
              <a:t>Bien avant la crise de 2008 les Français avaient déjà commencé à changer leurs habitudes de consommation. Avec la mondialisation et l’éclatement de la bulle internet, les consommateurs sont de plus en plus exigeants, entre leurs envies de nouveauté, de produits de qualité et leur recherche de bons plans. </a:t>
            </a:r>
          </a:p>
          <a:p>
            <a:pPr marL="0" algn="just">
              <a:buNone/>
            </a:pPr>
            <a:r>
              <a:rPr lang="fr-FR" sz="2000" dirty="0" smtClean="0"/>
              <a:t>Nous </a:t>
            </a:r>
            <a:r>
              <a:rPr lang="fr-FR" sz="2000" dirty="0" smtClean="0"/>
              <a:t>verrons ici quels sont ces différents </a:t>
            </a:r>
            <a:r>
              <a:rPr lang="fr-FR" sz="2000" dirty="0" smtClean="0"/>
              <a:t>modes </a:t>
            </a:r>
            <a:r>
              <a:rPr lang="fr-FR" sz="2000" dirty="0" smtClean="0"/>
              <a:t>de </a:t>
            </a:r>
            <a:r>
              <a:rPr lang="fr-FR" sz="2000" dirty="0" smtClean="0"/>
              <a:t>consommation, </a:t>
            </a:r>
            <a:r>
              <a:rPr lang="fr-FR" sz="2000" dirty="0" smtClean="0"/>
              <a:t>à quoi est due leur réussite et quelles perspectives d’évolution </a:t>
            </a:r>
            <a:r>
              <a:rPr lang="fr-FR" sz="2000" dirty="0" smtClean="0"/>
              <a:t>ont-ils.</a:t>
            </a:r>
            <a:endParaRPr lang="fr-FR" sz="2000" dirty="0" smtClean="0"/>
          </a:p>
          <a:p>
            <a:pPr algn="just">
              <a:buNone/>
            </a:pPr>
            <a:endParaRPr lang="fr-FR" sz="2000" dirty="0"/>
          </a:p>
        </p:txBody>
      </p:sp>
    </p:spTree>
    <p:extLst>
      <p:ext uri="{BB962C8B-B14F-4D97-AF65-F5344CB8AC3E}">
        <p14:creationId xmlns:p14="http://schemas.microsoft.com/office/powerpoint/2010/main" val="1588646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7467600" cy="1143000"/>
          </a:xfrm>
        </p:spPr>
        <p:txBody>
          <a:bodyPr>
            <a:normAutofit fontScale="90000"/>
          </a:bodyPr>
          <a:lstStyle/>
          <a:p>
            <a:pPr algn="ctr"/>
            <a:r>
              <a:rPr lang="fr-FR" sz="4900" b="1" dirty="0">
                <a:solidFill>
                  <a:schemeClr val="accent2">
                    <a:lumMod val="60000"/>
                    <a:lumOff val="40000"/>
                  </a:schemeClr>
                </a:solidFill>
              </a:rPr>
              <a:t>2-</a:t>
            </a:r>
            <a:r>
              <a:rPr lang="fr-FR" sz="3200" b="1" dirty="0">
                <a:solidFill>
                  <a:schemeClr val="accent2">
                    <a:lumMod val="60000"/>
                    <a:lumOff val="40000"/>
                  </a:schemeClr>
                </a:solidFill>
              </a:rPr>
              <a:t> </a:t>
            </a:r>
            <a:r>
              <a:rPr lang="fr-FR" sz="4000" b="1" dirty="0"/>
              <a:t>Pourquoi ? – intérêt de la cible</a:t>
            </a:r>
          </a:p>
        </p:txBody>
      </p:sp>
      <p:sp>
        <p:nvSpPr>
          <p:cNvPr id="4" name="Espace réservé du contenu 3"/>
          <p:cNvSpPr>
            <a:spLocks noGrp="1"/>
          </p:cNvSpPr>
          <p:nvPr>
            <p:ph sz="quarter" idx="2"/>
          </p:nvPr>
        </p:nvSpPr>
        <p:spPr>
          <a:xfrm>
            <a:off x="899592" y="1484784"/>
            <a:ext cx="7056784" cy="4968552"/>
          </a:xfrm>
        </p:spPr>
        <p:txBody>
          <a:bodyPr>
            <a:normAutofit fontScale="92500" lnSpcReduction="10000"/>
          </a:bodyPr>
          <a:lstStyle/>
          <a:p>
            <a:pPr marL="0" algn="just">
              <a:buNone/>
            </a:pPr>
            <a:r>
              <a:rPr lang="fr-FR" sz="2000" dirty="0" smtClean="0"/>
              <a:t>Pourquoi dans une société capitaliste les consommateurs s’orientent ils de plus en plus vers ces pratiques collectives ?</a:t>
            </a:r>
          </a:p>
          <a:p>
            <a:pPr marL="0" algn="just">
              <a:buNone/>
            </a:pPr>
            <a:endParaRPr lang="fr-FR" sz="2000" dirty="0" smtClean="0"/>
          </a:p>
          <a:p>
            <a:pPr marL="0" algn="just">
              <a:buNone/>
            </a:pPr>
            <a:r>
              <a:rPr lang="fr-FR" sz="2000" dirty="0" smtClean="0"/>
              <a:t>Tout d’abord, le phénomène profite énormément de l’explosion d’internet, notamment de l’arrivée des réseaux </a:t>
            </a:r>
            <a:r>
              <a:rPr lang="fr-FR" sz="2000" dirty="0" smtClean="0"/>
              <a:t>sociaux :  </a:t>
            </a:r>
            <a:r>
              <a:rPr lang="fr-FR" sz="2000" dirty="0" smtClean="0"/>
              <a:t>un outil parfait pour le partage, le communautaire et la prise d’information.</a:t>
            </a:r>
          </a:p>
          <a:p>
            <a:pPr marL="0" algn="just">
              <a:buNone/>
            </a:pPr>
            <a:r>
              <a:rPr lang="fr-FR" sz="2000" dirty="0" smtClean="0"/>
              <a:t>Ensuite, le partage est l’occasion de rencontrer de nouvelles personnes, c’est un argument à prendre en compte quand on sait qu’en </a:t>
            </a:r>
            <a:r>
              <a:rPr lang="fr-FR" sz="2000" dirty="0" smtClean="0"/>
              <a:t>2011, </a:t>
            </a:r>
            <a:r>
              <a:rPr lang="fr-FR" sz="2000" dirty="0" smtClean="0"/>
              <a:t>43% des ménages possèdent un seul </a:t>
            </a:r>
            <a:r>
              <a:rPr lang="fr-FR" sz="2000" dirty="0" smtClean="0"/>
              <a:t>adulte. Une </a:t>
            </a:r>
            <a:r>
              <a:rPr lang="fr-FR" sz="2000" dirty="0" smtClean="0"/>
              <a:t>autre raison, les consommateurs se préoccupent de plus en plus de l’environnement, les pratiques de consommation collectives évitent </a:t>
            </a:r>
            <a:r>
              <a:rPr lang="fr-FR" sz="2000" dirty="0" smtClean="0"/>
              <a:t>ainsi la sur</a:t>
            </a:r>
            <a:r>
              <a:rPr lang="fr-FR" sz="2000" dirty="0" smtClean="0"/>
              <a:t> </a:t>
            </a:r>
            <a:r>
              <a:rPr lang="fr-FR" sz="2000" dirty="0" smtClean="0"/>
              <a:t>production et réduisent les déchets.</a:t>
            </a:r>
          </a:p>
          <a:p>
            <a:pPr marL="0" algn="just">
              <a:buNone/>
            </a:pPr>
            <a:r>
              <a:rPr lang="fr-FR" sz="2000" dirty="0" smtClean="0"/>
              <a:t>Pour finir, la crise est l’une des raisons principales du boom, les ménages se posent aujourd’hui une question : Posséder ou Partager ?</a:t>
            </a:r>
          </a:p>
          <a:p>
            <a:pPr>
              <a:buNone/>
            </a:pPr>
            <a:endParaRPr lang="fr-FR" sz="2000" dirty="0"/>
          </a:p>
        </p:txBody>
      </p:sp>
    </p:spTree>
    <p:extLst>
      <p:ext uri="{BB962C8B-B14F-4D97-AF65-F5344CB8AC3E}">
        <p14:creationId xmlns:p14="http://schemas.microsoft.com/office/powerpoint/2010/main" val="158864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1143000"/>
          </a:xfrm>
        </p:spPr>
        <p:txBody>
          <a:bodyPr>
            <a:normAutofit fontScale="90000"/>
          </a:bodyPr>
          <a:lstStyle/>
          <a:p>
            <a:pPr algn="ctr"/>
            <a:r>
              <a:rPr lang="fr-FR" sz="4900" b="1" dirty="0">
                <a:solidFill>
                  <a:srgbClr val="438086">
                    <a:lumMod val="60000"/>
                    <a:lumOff val="40000"/>
                  </a:srgbClr>
                </a:solidFill>
              </a:rPr>
              <a:t>2- </a:t>
            </a:r>
            <a:r>
              <a:rPr lang="fr-FR" sz="4000" b="1" dirty="0">
                <a:solidFill>
                  <a:srgbClr val="424456"/>
                </a:solidFill>
              </a:rPr>
              <a:t>Pourquoi ? – intérêt de la cible</a:t>
            </a:r>
            <a:endParaRPr lang="fr-FR" sz="4000" dirty="0"/>
          </a:p>
        </p:txBody>
      </p:sp>
      <p:sp>
        <p:nvSpPr>
          <p:cNvPr id="3" name="Espace réservé du contenu 2"/>
          <p:cNvSpPr>
            <a:spLocks noGrp="1"/>
          </p:cNvSpPr>
          <p:nvPr>
            <p:ph sz="quarter" idx="1"/>
          </p:nvPr>
        </p:nvSpPr>
        <p:spPr>
          <a:xfrm>
            <a:off x="611560" y="1984248"/>
            <a:ext cx="7467600" cy="4873752"/>
          </a:xfrm>
        </p:spPr>
        <p:txBody>
          <a:bodyPr/>
          <a:lstStyle/>
          <a:p>
            <a:pPr marL="0" lvl="0" algn="just">
              <a:buClr>
                <a:srgbClr val="53548A"/>
              </a:buClr>
              <a:buNone/>
            </a:pPr>
            <a:r>
              <a:rPr lang="fr-FR" sz="2000" dirty="0">
                <a:solidFill>
                  <a:prstClr val="black"/>
                </a:solidFill>
              </a:rPr>
              <a:t>Il est alors très intéressant d’étudier les consommateurs face à ces nouveaux modes de consommation, puisqu’ils peuvent entraîner de gros changement au sein d’une société consumériste, et les entreprises concernées doivent pouvoir s’y adapter. Une entreprise doit pouvoir anticiper l’importance des bons plans et achats sur internet, mais aussi l’importance du respect de l’environnement et de la qualité des produits pour les consommateurs. Si elle est capable de comprendre les nouveaux besoins de ses clients et d’y répondre, elle dépassera la concurrence et se démarquera.</a:t>
            </a:r>
          </a:p>
          <a:p>
            <a:endParaRPr lang="fr-FR" dirty="0"/>
          </a:p>
        </p:txBody>
      </p:sp>
    </p:spTree>
    <p:extLst>
      <p:ext uri="{BB962C8B-B14F-4D97-AF65-F5344CB8AC3E}">
        <p14:creationId xmlns:p14="http://schemas.microsoft.com/office/powerpoint/2010/main" val="2217909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1612" y="332656"/>
            <a:ext cx="7467600" cy="566936"/>
          </a:xfrm>
        </p:spPr>
        <p:txBody>
          <a:bodyPr>
            <a:normAutofit fontScale="90000"/>
          </a:bodyPr>
          <a:lstStyle/>
          <a:p>
            <a:pPr algn="ctr"/>
            <a:r>
              <a:rPr lang="fr-FR" sz="4400" b="1" dirty="0">
                <a:solidFill>
                  <a:schemeClr val="accent2">
                    <a:lumMod val="60000"/>
                    <a:lumOff val="40000"/>
                  </a:schemeClr>
                </a:solidFill>
              </a:rPr>
              <a:t>3-</a:t>
            </a:r>
            <a:r>
              <a:rPr lang="fr-FR" sz="3200" b="1" dirty="0">
                <a:solidFill>
                  <a:schemeClr val="accent2">
                    <a:lumMod val="60000"/>
                    <a:lumOff val="40000"/>
                  </a:schemeClr>
                </a:solidFill>
              </a:rPr>
              <a:t> </a:t>
            </a:r>
            <a:r>
              <a:rPr lang="fr-FR" sz="3600" b="1" dirty="0"/>
              <a:t>Quelle cible ? – segmentation</a:t>
            </a:r>
          </a:p>
        </p:txBody>
      </p:sp>
      <p:sp>
        <p:nvSpPr>
          <p:cNvPr id="4" name="Espace réservé du contenu 3"/>
          <p:cNvSpPr>
            <a:spLocks noGrp="1"/>
          </p:cNvSpPr>
          <p:nvPr>
            <p:ph sz="quarter" idx="2"/>
          </p:nvPr>
        </p:nvSpPr>
        <p:spPr>
          <a:xfrm>
            <a:off x="395536" y="1988840"/>
            <a:ext cx="7992888" cy="4392488"/>
          </a:xfrm>
        </p:spPr>
        <p:txBody>
          <a:bodyPr>
            <a:normAutofit lnSpcReduction="10000"/>
          </a:bodyPr>
          <a:lstStyle/>
          <a:p>
            <a:pPr marL="0" lvl="0" indent="0" algn="just">
              <a:buClr>
                <a:srgbClr val="53548A"/>
              </a:buClr>
              <a:buNone/>
            </a:pPr>
            <a:r>
              <a:rPr lang="fr-FR" sz="2000" dirty="0">
                <a:solidFill>
                  <a:prstClr val="black"/>
                </a:solidFill>
              </a:rPr>
              <a:t>Les nouveaux consommateurs peuvent être distingués selon leur sexe. En effet on observe une différence de consommation entre les hommes et les femmes. Les hommes sont particulièrement attentifs aux nouveautés en matière de technologie notamment, et ils sont à la recherche de produits de qualité. Cependant ils paraissent moins engagé dans les modes de consommation écoresponsables. </a:t>
            </a:r>
          </a:p>
          <a:p>
            <a:pPr marL="0" lvl="0" indent="0" algn="just">
              <a:buClr>
                <a:srgbClr val="53548A"/>
              </a:buClr>
              <a:buNone/>
            </a:pPr>
            <a:r>
              <a:rPr lang="fr-FR" sz="2000" dirty="0">
                <a:solidFill>
                  <a:prstClr val="black"/>
                </a:solidFill>
              </a:rPr>
              <a:t>Les femmes quant à elles, sont relativement touchées par les produits de qualité qui respectent des normes bien précises en matière d’environnement et de responsabilité. Toujours à la pointe de la mode, même si le porte-monnaie ne peut pas forcément suivre, elles recherchent souvent les bons plans et s’investissent dans des modes de consommation comme le troc ou les achats groupés</a:t>
            </a:r>
            <a:r>
              <a:rPr lang="fr-FR" dirty="0">
                <a:solidFill>
                  <a:prstClr val="black"/>
                </a:solidFill>
              </a:rPr>
              <a:t>.</a:t>
            </a:r>
          </a:p>
          <a:p>
            <a:pPr>
              <a:buNone/>
            </a:pPr>
            <a:endParaRPr lang="fr-FR" sz="2000" dirty="0">
              <a:solidFill>
                <a:srgbClr val="FF0000"/>
              </a:solidFill>
            </a:endParaRPr>
          </a:p>
        </p:txBody>
      </p:sp>
      <p:sp>
        <p:nvSpPr>
          <p:cNvPr id="3" name="Rectangle à coins arrondis 2"/>
          <p:cNvSpPr/>
          <p:nvPr/>
        </p:nvSpPr>
        <p:spPr>
          <a:xfrm>
            <a:off x="1529108" y="1304257"/>
            <a:ext cx="547260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Cambria" pitchFamily="18" charset="0"/>
              </a:rPr>
              <a:t>Sexe</a:t>
            </a:r>
            <a:endParaRPr lang="fr-FR" sz="2400" b="1" dirty="0">
              <a:latin typeface="Cambria" pitchFamily="18" charset="0"/>
            </a:endParaRPr>
          </a:p>
        </p:txBody>
      </p:sp>
    </p:spTree>
    <p:extLst>
      <p:ext uri="{BB962C8B-B14F-4D97-AF65-F5344CB8AC3E}">
        <p14:creationId xmlns:p14="http://schemas.microsoft.com/office/powerpoint/2010/main" val="1588646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7533456" cy="651346"/>
          </a:xfrm>
        </p:spPr>
        <p:txBody>
          <a:bodyPr>
            <a:normAutofit fontScale="90000"/>
          </a:bodyPr>
          <a:lstStyle/>
          <a:p>
            <a:pPr algn="ctr"/>
            <a:r>
              <a:rPr lang="fr-FR" sz="4400" b="1" dirty="0">
                <a:solidFill>
                  <a:srgbClr val="438086">
                    <a:lumMod val="60000"/>
                    <a:lumOff val="40000"/>
                  </a:srgbClr>
                </a:solidFill>
              </a:rPr>
              <a:t>3-</a:t>
            </a:r>
            <a:r>
              <a:rPr lang="fr-FR" sz="2900" b="1" dirty="0">
                <a:solidFill>
                  <a:srgbClr val="438086">
                    <a:lumMod val="60000"/>
                    <a:lumOff val="40000"/>
                  </a:srgbClr>
                </a:solidFill>
              </a:rPr>
              <a:t> </a:t>
            </a:r>
            <a:r>
              <a:rPr lang="fr-FR" sz="3600" b="1" dirty="0">
                <a:solidFill>
                  <a:srgbClr val="424456"/>
                </a:solidFill>
              </a:rPr>
              <a:t>Quelle cible ? – segmentation</a:t>
            </a:r>
            <a:endParaRPr lang="fr-FR" sz="3600" dirty="0"/>
          </a:p>
        </p:txBody>
      </p:sp>
      <p:sp>
        <p:nvSpPr>
          <p:cNvPr id="4" name="Espace réservé du contenu 3"/>
          <p:cNvSpPr>
            <a:spLocks noGrp="1"/>
          </p:cNvSpPr>
          <p:nvPr>
            <p:ph sz="quarter" idx="4"/>
          </p:nvPr>
        </p:nvSpPr>
        <p:spPr>
          <a:xfrm>
            <a:off x="611560" y="2204864"/>
            <a:ext cx="7418015" cy="4248472"/>
          </a:xfrm>
        </p:spPr>
        <p:txBody>
          <a:bodyPr>
            <a:normAutofit lnSpcReduction="10000"/>
          </a:bodyPr>
          <a:lstStyle/>
          <a:p>
            <a:pPr marL="0" lvl="0" indent="0" algn="just">
              <a:buClr>
                <a:srgbClr val="53548A"/>
              </a:buClr>
              <a:buNone/>
            </a:pPr>
            <a:r>
              <a:rPr lang="fr-FR" sz="2000" dirty="0">
                <a:solidFill>
                  <a:prstClr val="black"/>
                </a:solidFill>
              </a:rPr>
              <a:t>On voit aussi une différence des modes de consommation selon l’âge des consommateurs. Ainsi, au sein de la population globale, les 20-25 </a:t>
            </a:r>
            <a:r>
              <a:rPr lang="fr-FR" sz="2000" dirty="0" smtClean="0">
                <a:solidFill>
                  <a:prstClr val="black"/>
                </a:solidFill>
              </a:rPr>
              <a:t>ans, </a:t>
            </a:r>
            <a:r>
              <a:rPr lang="fr-FR" sz="2000" dirty="0">
                <a:solidFill>
                  <a:prstClr val="black"/>
                </a:solidFill>
              </a:rPr>
              <a:t>et les 25-30 ans semblent plus attentifs à ces nouveaux systèmes de partage. Cela s’explique par leur génération, qui s’adapte aux nouveaux modes de fonctionnement d’internet, et qui doit aussi s’adapter à son porte-monnaie. En effet cette génération de jeunes adultes indépendants est très attentive aux </a:t>
            </a:r>
            <a:r>
              <a:rPr lang="fr-FR" sz="2000" dirty="0" smtClean="0">
                <a:solidFill>
                  <a:prstClr val="black"/>
                </a:solidFill>
              </a:rPr>
              <a:t>nouveautés, </a:t>
            </a:r>
            <a:r>
              <a:rPr lang="fr-FR" sz="2000" dirty="0">
                <a:solidFill>
                  <a:prstClr val="black"/>
                </a:solidFill>
              </a:rPr>
              <a:t>mais n’a pas forcément les moyens de </a:t>
            </a:r>
            <a:r>
              <a:rPr lang="fr-FR" sz="2000" dirty="0" smtClean="0">
                <a:solidFill>
                  <a:prstClr val="black"/>
                </a:solidFill>
              </a:rPr>
              <a:t>se les offrir. </a:t>
            </a:r>
            <a:r>
              <a:rPr lang="fr-FR" sz="2000" dirty="0">
                <a:solidFill>
                  <a:prstClr val="black"/>
                </a:solidFill>
              </a:rPr>
              <a:t>C’est pourquoi ils sont les plus actifs dans l’utilisation de systèmes d’échange tels que le SEL (Système d’Echange Local)ou l’achat de produits d’occasion</a:t>
            </a:r>
            <a:r>
              <a:rPr lang="fr-FR" sz="2000" dirty="0" smtClean="0">
                <a:solidFill>
                  <a:prstClr val="black"/>
                </a:solidFill>
              </a:rPr>
              <a:t>. De plus, les consommateurs de cette génération semblent soucieux des questions d’environnement, et s’investissent donc plus dans l’achat de produits écoresponsables.</a:t>
            </a:r>
            <a:endParaRPr lang="fr-FR" sz="2000" dirty="0">
              <a:solidFill>
                <a:prstClr val="black"/>
              </a:solidFill>
            </a:endParaRPr>
          </a:p>
          <a:p>
            <a:pPr marL="0" indent="0">
              <a:buNone/>
            </a:pPr>
            <a:endParaRPr lang="fr-FR" dirty="0"/>
          </a:p>
        </p:txBody>
      </p:sp>
      <p:sp>
        <p:nvSpPr>
          <p:cNvPr id="6" name="Espace réservé du texte 5"/>
          <p:cNvSpPr>
            <a:spLocks noGrp="1"/>
          </p:cNvSpPr>
          <p:nvPr>
            <p:ph type="body" sz="quarter" idx="3"/>
          </p:nvPr>
        </p:nvSpPr>
        <p:spPr>
          <a:xfrm>
            <a:off x="1187624" y="1268760"/>
            <a:ext cx="6120680" cy="576064"/>
          </a:xfrm>
        </p:spPr>
        <p:txBody>
          <a:bodyPr/>
          <a:lstStyle/>
          <a:p>
            <a:pPr algn="ctr"/>
            <a:r>
              <a:rPr lang="fr-FR" sz="2400" dirty="0" smtClean="0">
                <a:latin typeface="Cambria" pitchFamily="18" charset="0"/>
              </a:rPr>
              <a:t>Âge</a:t>
            </a:r>
            <a:endParaRPr lang="fr-FR" sz="2400" dirty="0">
              <a:latin typeface="Cambria" pitchFamily="18" charset="0"/>
            </a:endParaRPr>
          </a:p>
        </p:txBody>
      </p:sp>
    </p:spTree>
    <p:extLst>
      <p:ext uri="{BB962C8B-B14F-4D97-AF65-F5344CB8AC3E}">
        <p14:creationId xmlns:p14="http://schemas.microsoft.com/office/powerpoint/2010/main" val="3517868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7533456" cy="723354"/>
          </a:xfrm>
        </p:spPr>
        <p:txBody>
          <a:bodyPr/>
          <a:lstStyle/>
          <a:p>
            <a:pPr algn="ctr"/>
            <a:r>
              <a:rPr lang="fr-FR" sz="4000" b="1" dirty="0">
                <a:solidFill>
                  <a:srgbClr val="438086">
                    <a:lumMod val="60000"/>
                    <a:lumOff val="40000"/>
                  </a:srgbClr>
                </a:solidFill>
              </a:rPr>
              <a:t>3-</a:t>
            </a:r>
            <a:r>
              <a:rPr lang="fr-FR" sz="2900" b="1" dirty="0">
                <a:solidFill>
                  <a:srgbClr val="438086">
                    <a:lumMod val="60000"/>
                    <a:lumOff val="40000"/>
                  </a:srgbClr>
                </a:solidFill>
              </a:rPr>
              <a:t> </a:t>
            </a:r>
            <a:r>
              <a:rPr lang="fr-FR" sz="3200" b="1" dirty="0">
                <a:solidFill>
                  <a:srgbClr val="424456"/>
                </a:solidFill>
              </a:rPr>
              <a:t>Quelle cible ? – segmentation</a:t>
            </a:r>
            <a:endParaRPr lang="fr-FR" sz="3200" dirty="0"/>
          </a:p>
        </p:txBody>
      </p:sp>
      <p:sp>
        <p:nvSpPr>
          <p:cNvPr id="4" name="Espace réservé du contenu 3"/>
          <p:cNvSpPr>
            <a:spLocks noGrp="1"/>
          </p:cNvSpPr>
          <p:nvPr>
            <p:ph sz="quarter" idx="4"/>
          </p:nvPr>
        </p:nvSpPr>
        <p:spPr>
          <a:xfrm>
            <a:off x="395536" y="1772816"/>
            <a:ext cx="7920880" cy="4968552"/>
          </a:xfrm>
        </p:spPr>
        <p:txBody>
          <a:bodyPr>
            <a:normAutofit lnSpcReduction="10000"/>
          </a:bodyPr>
          <a:lstStyle/>
          <a:p>
            <a:pPr marL="0" indent="0" algn="just">
              <a:buNone/>
            </a:pPr>
            <a:r>
              <a:rPr lang="fr-FR" sz="2000" dirty="0" smtClean="0"/>
              <a:t>Pour segmenter le marché des nouveaux consommateurs, on distingue plusieurs types de foyer. On trouve ainsi, les ménages avec jeunes enfants (&lt;12 ans), les ménages avec enfants (12-17 ans), les ménages sans enfants, les seniors vivant ensemble et les seniors isolés. </a:t>
            </a:r>
          </a:p>
          <a:p>
            <a:pPr marL="0" indent="0" algn="just">
              <a:buNone/>
            </a:pPr>
            <a:r>
              <a:rPr lang="fr-FR" sz="2000" dirty="0" smtClean="0"/>
              <a:t>Comme il  été vu précédemment, la génération des jeunes adultes indépendants paraît être la plus active dans l’expérimentation des nouveaux modes de consommation. Aussi, on peut noter que les ménages avec enfants (&lt;12 ans à 17 ans) et les ménages sans enfants sont les cibles du marché de la consommation collaborative. En effet les ménages avec enfants sont soucieux de la santé de leurs enfants et sont donc consommateurs de produits de qualité. De plus les parents de ménages avec enfants peuvent être amené à suivre un congé parental, et ils s’intéresseront plus facilement à des modes de consommation comme le « fait-maison ». Les seniors étant généralement moins informé sur internet sont peu clients de la consommation collaborative.</a:t>
            </a:r>
            <a:endParaRPr lang="fr-FR" sz="2000" dirty="0"/>
          </a:p>
        </p:txBody>
      </p:sp>
      <p:sp>
        <p:nvSpPr>
          <p:cNvPr id="6" name="Espace réservé du texte 5"/>
          <p:cNvSpPr>
            <a:spLocks noGrp="1"/>
          </p:cNvSpPr>
          <p:nvPr>
            <p:ph type="body" sz="quarter" idx="3"/>
          </p:nvPr>
        </p:nvSpPr>
        <p:spPr>
          <a:xfrm>
            <a:off x="1259632" y="1052736"/>
            <a:ext cx="6048672" cy="576064"/>
          </a:xfrm>
        </p:spPr>
        <p:txBody>
          <a:bodyPr/>
          <a:lstStyle/>
          <a:p>
            <a:pPr algn="ctr"/>
            <a:r>
              <a:rPr lang="fr-FR" sz="2400" dirty="0" smtClean="0">
                <a:latin typeface="Cambria" pitchFamily="18" charset="0"/>
              </a:rPr>
              <a:t>Taille du foyer</a:t>
            </a:r>
            <a:endParaRPr lang="fr-FR" sz="2400" dirty="0">
              <a:latin typeface="Cambria" pitchFamily="18" charset="0"/>
            </a:endParaRPr>
          </a:p>
        </p:txBody>
      </p:sp>
    </p:spTree>
    <p:extLst>
      <p:ext uri="{BB962C8B-B14F-4D97-AF65-F5344CB8AC3E}">
        <p14:creationId xmlns:p14="http://schemas.microsoft.com/office/powerpoint/2010/main" val="9098368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1010</TotalTime>
  <Words>3679</Words>
  <Application>Microsoft Office PowerPoint</Application>
  <PresentationFormat>Affichage à l'écran (4:3)</PresentationFormat>
  <Paragraphs>261</Paragraphs>
  <Slides>36</Slides>
  <Notes>1</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Oriel</vt:lpstr>
      <vt:lpstr>Les consommateurs face au partage et aux nouveaux mode de consommation</vt:lpstr>
      <vt:lpstr>SOMMAIRE</vt:lpstr>
      <vt:lpstr>I- Présentation</vt:lpstr>
      <vt:lpstr>1- Quoi ? </vt:lpstr>
      <vt:lpstr>2- Pourquoi ? – intérêt de la cible</vt:lpstr>
      <vt:lpstr>2- Pourquoi ? – intérêt de la cible</vt:lpstr>
      <vt:lpstr>3- Quelle cible ? – segmentation</vt:lpstr>
      <vt:lpstr>3- Quelle cible ? – segmentation</vt:lpstr>
      <vt:lpstr>3- Quelle cible ? – segmentation</vt:lpstr>
      <vt:lpstr>3- Quelle cible ? – segmentation</vt:lpstr>
      <vt:lpstr>3- Quelle cible ? – segmentation</vt:lpstr>
      <vt:lpstr>4- Comment ? – médias utilisés</vt:lpstr>
      <vt:lpstr>        II- Différents modes de consommation</vt:lpstr>
      <vt:lpstr>            1- Nouveaux modes et achats groupés  </vt:lpstr>
      <vt:lpstr>1- Nouveaux modes et achats groupés</vt:lpstr>
      <vt:lpstr>1- Nouveaux modes et achats groupés</vt:lpstr>
      <vt:lpstr>1- Nouveaux modes et achats groupés</vt:lpstr>
      <vt:lpstr>1- Nouveaux modes et achats groupés</vt:lpstr>
      <vt:lpstr>1- Nouveaux modes et achats groupés</vt:lpstr>
      <vt:lpstr> 2- Location/partage de biens entre particuliers </vt:lpstr>
      <vt:lpstr>2- Location/partage de biens entre particuliers</vt:lpstr>
      <vt:lpstr>2- Location/partage de biens entre particuliers</vt:lpstr>
      <vt:lpstr>2- Location/partage de biens entre particuliers</vt:lpstr>
      <vt:lpstr>3- Consommation collective des services </vt:lpstr>
      <vt:lpstr>3- Consommation collective des services</vt:lpstr>
      <vt:lpstr>III- Différents sites et Benchmark </vt:lpstr>
      <vt:lpstr>III- Différents sites et Benchmark</vt:lpstr>
      <vt:lpstr>III- Différents sites et Benchmark</vt:lpstr>
      <vt:lpstr>III- Différents sites et Benchmark</vt:lpstr>
      <vt:lpstr>III- Différents sites et Benchmark</vt:lpstr>
      <vt:lpstr>III- Différents sites et Benchmark</vt:lpstr>
      <vt:lpstr> IV- Perspectives d’évolution </vt:lpstr>
      <vt:lpstr>IV- Perspectives d’évolution</vt:lpstr>
      <vt:lpstr>IV- Perspectives d’évolution</vt:lpstr>
      <vt:lpstr>IV- Perspectives d’évolution</vt:lpstr>
      <vt:lpstr>V- 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consommateurs face au partage et aux nouveaux mode de consommation</dc:title>
  <dc:creator>Mapie</dc:creator>
  <cp:lastModifiedBy>Mapie</cp:lastModifiedBy>
  <cp:revision>94</cp:revision>
  <dcterms:created xsi:type="dcterms:W3CDTF">2012-05-19T16:48:04Z</dcterms:created>
  <dcterms:modified xsi:type="dcterms:W3CDTF">2012-05-20T09:55:11Z</dcterms:modified>
</cp:coreProperties>
</file>