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20"/>
  </p:notesMasterIdLst>
  <p:sldIdLst>
    <p:sldId id="269" r:id="rId2"/>
    <p:sldId id="386" r:id="rId3"/>
    <p:sldId id="390" r:id="rId4"/>
    <p:sldId id="275" r:id="rId5"/>
    <p:sldId id="363" r:id="rId6"/>
    <p:sldId id="389" r:id="rId7"/>
    <p:sldId id="364" r:id="rId8"/>
    <p:sldId id="387" r:id="rId9"/>
    <p:sldId id="388" r:id="rId10"/>
    <p:sldId id="391" r:id="rId11"/>
    <p:sldId id="392" r:id="rId12"/>
    <p:sldId id="393" r:id="rId13"/>
    <p:sldId id="394" r:id="rId14"/>
    <p:sldId id="395" r:id="rId15"/>
    <p:sldId id="400" r:id="rId16"/>
    <p:sldId id="397" r:id="rId17"/>
    <p:sldId id="398" r:id="rId18"/>
    <p:sldId id="399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6416" autoAdjust="0"/>
  </p:normalViewPr>
  <p:slideViewPr>
    <p:cSldViewPr>
      <p:cViewPr>
        <p:scale>
          <a:sx n="61" d="100"/>
          <a:sy n="61" d="100"/>
        </p:scale>
        <p:origin x="-75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Classeur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7"/>
              <c:layout>
                <c:manualLayout>
                  <c:x val="0.12202801382500454"/>
                  <c:y val="0.1580790994281615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Feuil1!$B$2:$B$10</c:f>
              <c:strCache>
                <c:ptCount val="9"/>
                <c:pt idx="0">
                  <c:v>Les séniors traditionnels</c:v>
                </c:pt>
                <c:pt idx="1">
                  <c:v>Les bons vivants</c:v>
                </c:pt>
                <c:pt idx="2">
                  <c:v>Les familiaux classiques</c:v>
                </c:pt>
                <c:pt idx="3">
                  <c:v>Les inquiets pressés</c:v>
                </c:pt>
                <c:pt idx="4">
                  <c:v>Les solitaires désimpliqués</c:v>
                </c:pt>
                <c:pt idx="5">
                  <c:v>Les décontractés</c:v>
                </c:pt>
                <c:pt idx="6">
                  <c:v>Les adeptes de la nutrition</c:v>
                </c:pt>
                <c:pt idx="7">
                  <c:v>Les obsédés de la balance</c:v>
                </c:pt>
                <c:pt idx="8">
                  <c:v>Les innovants</c:v>
                </c:pt>
              </c:strCache>
            </c:strRef>
          </c:cat>
          <c:val>
            <c:numRef>
              <c:f>Feuil1!$C$2:$C$10</c:f>
              <c:numCache>
                <c:formatCode>General</c:formatCode>
                <c:ptCount val="9"/>
                <c:pt idx="0">
                  <c:v>17</c:v>
                </c:pt>
                <c:pt idx="1">
                  <c:v>9</c:v>
                </c:pt>
                <c:pt idx="2">
                  <c:v>11</c:v>
                </c:pt>
                <c:pt idx="3">
                  <c:v>11</c:v>
                </c:pt>
                <c:pt idx="4">
                  <c:v>9</c:v>
                </c:pt>
                <c:pt idx="5">
                  <c:v>10</c:v>
                </c:pt>
                <c:pt idx="6">
                  <c:v>21</c:v>
                </c:pt>
                <c:pt idx="7">
                  <c:v>5</c:v>
                </c:pt>
                <c:pt idx="8">
                  <c:v>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ACF073-06AC-4BEE-B90F-0CDBCEF694AB}" type="doc">
      <dgm:prSet loTypeId="urn:microsoft.com/office/officeart/2005/8/layout/radial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11EA6832-4F58-48B8-9344-2AFCF4C39779}">
      <dgm:prSet phldrT="[Texte]" custT="1"/>
      <dgm:spPr/>
      <dgm:t>
        <a:bodyPr/>
        <a:lstStyle/>
        <a:p>
          <a:r>
            <a:rPr lang="fr-FR" sz="2400" dirty="0" smtClean="0">
              <a:latin typeface="+mj-lt"/>
            </a:rPr>
            <a:t>Ciblages</a:t>
          </a:r>
          <a:endParaRPr lang="fr-FR" sz="2400" dirty="0">
            <a:latin typeface="+mj-lt"/>
          </a:endParaRPr>
        </a:p>
      </dgm:t>
    </dgm:pt>
    <dgm:pt modelId="{4013417F-B629-42C9-A142-4FA49B30E520}" type="parTrans" cxnId="{38A4941A-9036-4704-A052-FE4BE20B160E}">
      <dgm:prSet/>
      <dgm:spPr/>
      <dgm:t>
        <a:bodyPr/>
        <a:lstStyle/>
        <a:p>
          <a:endParaRPr lang="fr-FR"/>
        </a:p>
      </dgm:t>
    </dgm:pt>
    <dgm:pt modelId="{33519DDC-2969-4052-9E84-CD44E2708392}" type="sibTrans" cxnId="{38A4941A-9036-4704-A052-FE4BE20B160E}">
      <dgm:prSet/>
      <dgm:spPr/>
      <dgm:t>
        <a:bodyPr/>
        <a:lstStyle/>
        <a:p>
          <a:endParaRPr lang="fr-FR"/>
        </a:p>
      </dgm:t>
    </dgm:pt>
    <dgm:pt modelId="{00F0846F-F8CA-4FE0-A505-61D7DAF816EC}">
      <dgm:prSet phldrT="[Texte]" custT="1"/>
      <dgm:spPr/>
      <dgm:t>
        <a:bodyPr/>
        <a:lstStyle/>
        <a:p>
          <a:r>
            <a:rPr lang="fr-FR" sz="2400" dirty="0" smtClean="0">
              <a:latin typeface="+mj-lt"/>
            </a:rPr>
            <a:t>Catégories CREDOC</a:t>
          </a:r>
          <a:endParaRPr lang="fr-FR" sz="2400" dirty="0">
            <a:latin typeface="+mj-lt"/>
          </a:endParaRPr>
        </a:p>
      </dgm:t>
    </dgm:pt>
    <dgm:pt modelId="{C5646C07-012A-44F2-A1C5-41559E1B5644}" type="parTrans" cxnId="{DF0D2388-5DD7-42EC-8502-5194F1EF1B39}">
      <dgm:prSet custT="1"/>
      <dgm:spPr/>
      <dgm:t>
        <a:bodyPr/>
        <a:lstStyle/>
        <a:p>
          <a:endParaRPr lang="fr-FR" sz="2400">
            <a:latin typeface="+mj-lt"/>
          </a:endParaRPr>
        </a:p>
      </dgm:t>
    </dgm:pt>
    <dgm:pt modelId="{8D5CE824-8F76-40F4-8F69-96DAEE3BD710}" type="sibTrans" cxnId="{DF0D2388-5DD7-42EC-8502-5194F1EF1B39}">
      <dgm:prSet/>
      <dgm:spPr/>
      <dgm:t>
        <a:bodyPr/>
        <a:lstStyle/>
        <a:p>
          <a:endParaRPr lang="fr-FR"/>
        </a:p>
      </dgm:t>
    </dgm:pt>
    <dgm:pt modelId="{50ACE47E-B590-4290-A7BA-676656D357A5}">
      <dgm:prSet phldrT="[Texte]" custT="1"/>
      <dgm:spPr/>
      <dgm:t>
        <a:bodyPr/>
        <a:lstStyle/>
        <a:p>
          <a:r>
            <a:rPr lang="fr-FR" sz="2400" dirty="0" smtClean="0">
              <a:latin typeface="+mj-lt"/>
            </a:rPr>
            <a:t>Sportifs</a:t>
          </a:r>
          <a:endParaRPr lang="fr-FR" sz="2400" dirty="0">
            <a:latin typeface="+mj-lt"/>
          </a:endParaRPr>
        </a:p>
      </dgm:t>
    </dgm:pt>
    <dgm:pt modelId="{A3942BA6-446A-42A3-A21D-AF1039EFEF7E}" type="parTrans" cxnId="{57FB72A4-6FAE-4366-9EF8-B696E5179CDD}">
      <dgm:prSet custT="1"/>
      <dgm:spPr/>
      <dgm:t>
        <a:bodyPr/>
        <a:lstStyle/>
        <a:p>
          <a:endParaRPr lang="fr-FR" sz="2400">
            <a:latin typeface="+mj-lt"/>
          </a:endParaRPr>
        </a:p>
      </dgm:t>
    </dgm:pt>
    <dgm:pt modelId="{9F38B379-F0AA-4F56-A511-0271DDFEC55E}" type="sibTrans" cxnId="{57FB72A4-6FAE-4366-9EF8-B696E5179CDD}">
      <dgm:prSet/>
      <dgm:spPr/>
      <dgm:t>
        <a:bodyPr/>
        <a:lstStyle/>
        <a:p>
          <a:endParaRPr lang="fr-FR"/>
        </a:p>
      </dgm:t>
    </dgm:pt>
    <dgm:pt modelId="{26438769-DAF4-4684-A852-4D75253FF80B}">
      <dgm:prSet phldrT="[Texte]" custT="1"/>
      <dgm:spPr/>
      <dgm:t>
        <a:bodyPr/>
        <a:lstStyle/>
        <a:p>
          <a:r>
            <a:rPr lang="fr-FR" sz="2400" dirty="0" smtClean="0">
              <a:latin typeface="+mj-lt"/>
            </a:rPr>
            <a:t>Médicalisés</a:t>
          </a:r>
          <a:endParaRPr lang="fr-FR" sz="2400" dirty="0">
            <a:latin typeface="+mj-lt"/>
          </a:endParaRPr>
        </a:p>
      </dgm:t>
    </dgm:pt>
    <dgm:pt modelId="{75A8F15C-41B2-4E45-8D42-D2B24CC1936E}" type="parTrans" cxnId="{8841C597-8532-435D-ADB6-F6A19ED093A6}">
      <dgm:prSet custT="1"/>
      <dgm:spPr/>
      <dgm:t>
        <a:bodyPr/>
        <a:lstStyle/>
        <a:p>
          <a:endParaRPr lang="fr-FR" sz="2400">
            <a:latin typeface="+mj-lt"/>
          </a:endParaRPr>
        </a:p>
      </dgm:t>
    </dgm:pt>
    <dgm:pt modelId="{0C0BF69D-38EA-4B09-923D-DEB0BB9109E5}" type="sibTrans" cxnId="{8841C597-8532-435D-ADB6-F6A19ED093A6}">
      <dgm:prSet/>
      <dgm:spPr/>
      <dgm:t>
        <a:bodyPr/>
        <a:lstStyle/>
        <a:p>
          <a:endParaRPr lang="fr-FR"/>
        </a:p>
      </dgm:t>
    </dgm:pt>
    <dgm:pt modelId="{47D1B65C-EFD4-47E6-9875-11243D0FF98E}">
      <dgm:prSet phldrT="[Texte]" custT="1"/>
      <dgm:spPr/>
      <dgm:t>
        <a:bodyPr/>
        <a:lstStyle/>
        <a:p>
          <a:r>
            <a:rPr lang="fr-FR" sz="2400" dirty="0" smtClean="0">
              <a:latin typeface="+mj-lt"/>
            </a:rPr>
            <a:t>A carences</a:t>
          </a:r>
          <a:endParaRPr lang="fr-FR" sz="2400" dirty="0">
            <a:latin typeface="+mj-lt"/>
          </a:endParaRPr>
        </a:p>
      </dgm:t>
    </dgm:pt>
    <dgm:pt modelId="{198A8462-3E0C-44BD-9C6E-D021E08514BA}" type="parTrans" cxnId="{2B458C88-5487-4C92-97AB-56F68036BD67}">
      <dgm:prSet custT="1"/>
      <dgm:spPr/>
      <dgm:t>
        <a:bodyPr/>
        <a:lstStyle/>
        <a:p>
          <a:endParaRPr lang="fr-FR" sz="2400">
            <a:latin typeface="+mj-lt"/>
          </a:endParaRPr>
        </a:p>
      </dgm:t>
    </dgm:pt>
    <dgm:pt modelId="{2333F37C-759B-4751-92DC-46FD3ED7DCB4}" type="sibTrans" cxnId="{2B458C88-5487-4C92-97AB-56F68036BD67}">
      <dgm:prSet/>
      <dgm:spPr/>
      <dgm:t>
        <a:bodyPr/>
        <a:lstStyle/>
        <a:p>
          <a:endParaRPr lang="fr-FR"/>
        </a:p>
      </dgm:t>
    </dgm:pt>
    <dgm:pt modelId="{C6DC0DD3-FF8F-4A5D-9FD8-13305ABDCB49}" type="pres">
      <dgm:prSet presAssocID="{99ACF073-06AC-4BEE-B90F-0CDBCEF694A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C96FBE0-B9DB-4469-8FCC-EC27AC1A29FF}" type="pres">
      <dgm:prSet presAssocID="{11EA6832-4F58-48B8-9344-2AFCF4C39779}" presName="centerShape" presStyleLbl="node0" presStyleIdx="0" presStyleCnt="1" custScaleX="193526" custScaleY="57997" custLinFactNeighborX="-59093" custLinFactNeighborY="-5341"/>
      <dgm:spPr>
        <a:prstGeom prst="roundRect">
          <a:avLst/>
        </a:prstGeom>
      </dgm:spPr>
      <dgm:t>
        <a:bodyPr/>
        <a:lstStyle/>
        <a:p>
          <a:endParaRPr lang="fr-FR"/>
        </a:p>
      </dgm:t>
    </dgm:pt>
    <dgm:pt modelId="{0CD98CAD-2DA8-49AC-B2F4-259AC7F63C45}" type="pres">
      <dgm:prSet presAssocID="{C5646C07-012A-44F2-A1C5-41559E1B5644}" presName="Name9" presStyleLbl="parChTrans1D2" presStyleIdx="0" presStyleCnt="4"/>
      <dgm:spPr/>
      <dgm:t>
        <a:bodyPr/>
        <a:lstStyle/>
        <a:p>
          <a:endParaRPr lang="fr-FR"/>
        </a:p>
      </dgm:t>
    </dgm:pt>
    <dgm:pt modelId="{7342EAD3-00A2-4A66-8AFA-036F174B8510}" type="pres">
      <dgm:prSet presAssocID="{C5646C07-012A-44F2-A1C5-41559E1B5644}" presName="connTx" presStyleLbl="parChTrans1D2" presStyleIdx="0" presStyleCnt="4"/>
      <dgm:spPr/>
      <dgm:t>
        <a:bodyPr/>
        <a:lstStyle/>
        <a:p>
          <a:endParaRPr lang="fr-FR"/>
        </a:p>
      </dgm:t>
    </dgm:pt>
    <dgm:pt modelId="{A4F46693-16C6-4C86-98E2-286BD0910990}" type="pres">
      <dgm:prSet presAssocID="{00F0846F-F8CA-4FE0-A505-61D7DAF816EC}" presName="node" presStyleLbl="node1" presStyleIdx="0" presStyleCnt="4" custScaleX="178996" custScaleY="41133" custRadScaleRad="118394" custRadScaleInc="6480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fr-FR"/>
        </a:p>
      </dgm:t>
    </dgm:pt>
    <dgm:pt modelId="{EC4F2E71-B481-4C7E-A230-434AA7D1E6B3}" type="pres">
      <dgm:prSet presAssocID="{A3942BA6-446A-42A3-A21D-AF1039EFEF7E}" presName="Name9" presStyleLbl="parChTrans1D2" presStyleIdx="1" presStyleCnt="4"/>
      <dgm:spPr/>
      <dgm:t>
        <a:bodyPr/>
        <a:lstStyle/>
        <a:p>
          <a:endParaRPr lang="fr-FR"/>
        </a:p>
      </dgm:t>
    </dgm:pt>
    <dgm:pt modelId="{689C0B33-E7FB-437F-B6F7-8A4A6272B0E1}" type="pres">
      <dgm:prSet presAssocID="{A3942BA6-446A-42A3-A21D-AF1039EFEF7E}" presName="connTx" presStyleLbl="parChTrans1D2" presStyleIdx="1" presStyleCnt="4"/>
      <dgm:spPr/>
      <dgm:t>
        <a:bodyPr/>
        <a:lstStyle/>
        <a:p>
          <a:endParaRPr lang="fr-FR"/>
        </a:p>
      </dgm:t>
    </dgm:pt>
    <dgm:pt modelId="{BD2054BC-3A26-4D15-AC2E-7ED7015CB6A2}" type="pres">
      <dgm:prSet presAssocID="{50ACE47E-B590-4290-A7BA-676656D357A5}" presName="node" presStyleLbl="node1" presStyleIdx="1" presStyleCnt="4" custScaleX="172707" custScaleY="40201" custRadScaleRad="130837" custRadScaleInc="-2362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fr-FR"/>
        </a:p>
      </dgm:t>
    </dgm:pt>
    <dgm:pt modelId="{663D4B6B-8A1B-48EF-AF00-5CB2E211A6A4}" type="pres">
      <dgm:prSet presAssocID="{75A8F15C-41B2-4E45-8D42-D2B24CC1936E}" presName="Name9" presStyleLbl="parChTrans1D2" presStyleIdx="2" presStyleCnt="4"/>
      <dgm:spPr/>
      <dgm:t>
        <a:bodyPr/>
        <a:lstStyle/>
        <a:p>
          <a:endParaRPr lang="fr-FR"/>
        </a:p>
      </dgm:t>
    </dgm:pt>
    <dgm:pt modelId="{A794B0B9-7943-480E-AA65-41A89A54668B}" type="pres">
      <dgm:prSet presAssocID="{75A8F15C-41B2-4E45-8D42-D2B24CC1936E}" presName="connTx" presStyleLbl="parChTrans1D2" presStyleIdx="2" presStyleCnt="4"/>
      <dgm:spPr/>
      <dgm:t>
        <a:bodyPr/>
        <a:lstStyle/>
        <a:p>
          <a:endParaRPr lang="fr-FR"/>
        </a:p>
      </dgm:t>
    </dgm:pt>
    <dgm:pt modelId="{38DC6009-EC01-47F6-98C3-8557D229ACD7}" type="pres">
      <dgm:prSet presAssocID="{26438769-DAF4-4684-A852-4D75253FF80B}" presName="node" presStyleLbl="node1" presStyleIdx="2" presStyleCnt="4" custScaleX="168006" custScaleY="43104" custRadScaleRad="133455" custRadScaleInc="-15280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fr-FR"/>
        </a:p>
      </dgm:t>
    </dgm:pt>
    <dgm:pt modelId="{963CC5ED-73A8-43FF-A0F8-A68016E83F21}" type="pres">
      <dgm:prSet presAssocID="{198A8462-3E0C-44BD-9C6E-D021E08514BA}" presName="Name9" presStyleLbl="parChTrans1D2" presStyleIdx="3" presStyleCnt="4"/>
      <dgm:spPr/>
      <dgm:t>
        <a:bodyPr/>
        <a:lstStyle/>
        <a:p>
          <a:endParaRPr lang="fr-FR"/>
        </a:p>
      </dgm:t>
    </dgm:pt>
    <dgm:pt modelId="{103F3281-3C93-4530-B31B-D1CBAC886715}" type="pres">
      <dgm:prSet presAssocID="{198A8462-3E0C-44BD-9C6E-D021E08514BA}" presName="connTx" presStyleLbl="parChTrans1D2" presStyleIdx="3" presStyleCnt="4"/>
      <dgm:spPr/>
      <dgm:t>
        <a:bodyPr/>
        <a:lstStyle/>
        <a:p>
          <a:endParaRPr lang="fr-FR"/>
        </a:p>
      </dgm:t>
    </dgm:pt>
    <dgm:pt modelId="{7FCC8906-1367-49CD-81DD-DE9F095A9F0C}" type="pres">
      <dgm:prSet presAssocID="{47D1B65C-EFD4-47E6-9875-11243D0FF98E}" presName="node" presStyleLbl="node1" presStyleIdx="3" presStyleCnt="4" custScaleX="168027" custScaleY="45434" custRadScaleRad="120491" custRadScaleInc="-27697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fr-FR"/>
        </a:p>
      </dgm:t>
    </dgm:pt>
  </dgm:ptLst>
  <dgm:cxnLst>
    <dgm:cxn modelId="{7755E149-1637-4FCE-B97C-8D58717B80A8}" type="presOf" srcId="{99ACF073-06AC-4BEE-B90F-0CDBCEF694AB}" destId="{C6DC0DD3-FF8F-4A5D-9FD8-13305ABDCB49}" srcOrd="0" destOrd="0" presId="urn:microsoft.com/office/officeart/2005/8/layout/radial1"/>
    <dgm:cxn modelId="{8F8F5BEE-A8F1-44D8-93AC-1F0E2A11AC2F}" type="presOf" srcId="{C5646C07-012A-44F2-A1C5-41559E1B5644}" destId="{0CD98CAD-2DA8-49AC-B2F4-259AC7F63C45}" srcOrd="0" destOrd="0" presId="urn:microsoft.com/office/officeart/2005/8/layout/radial1"/>
    <dgm:cxn modelId="{612918E8-E8A0-4AD4-8472-79027F022D3D}" type="presOf" srcId="{47D1B65C-EFD4-47E6-9875-11243D0FF98E}" destId="{7FCC8906-1367-49CD-81DD-DE9F095A9F0C}" srcOrd="0" destOrd="0" presId="urn:microsoft.com/office/officeart/2005/8/layout/radial1"/>
    <dgm:cxn modelId="{2B458C88-5487-4C92-97AB-56F68036BD67}" srcId="{11EA6832-4F58-48B8-9344-2AFCF4C39779}" destId="{47D1B65C-EFD4-47E6-9875-11243D0FF98E}" srcOrd="3" destOrd="0" parTransId="{198A8462-3E0C-44BD-9C6E-D021E08514BA}" sibTransId="{2333F37C-759B-4751-92DC-46FD3ED7DCB4}"/>
    <dgm:cxn modelId="{8841C597-8532-435D-ADB6-F6A19ED093A6}" srcId="{11EA6832-4F58-48B8-9344-2AFCF4C39779}" destId="{26438769-DAF4-4684-A852-4D75253FF80B}" srcOrd="2" destOrd="0" parTransId="{75A8F15C-41B2-4E45-8D42-D2B24CC1936E}" sibTransId="{0C0BF69D-38EA-4B09-923D-DEB0BB9109E5}"/>
    <dgm:cxn modelId="{79804BBB-2068-4B97-B77D-CD442CD62C95}" type="presOf" srcId="{C5646C07-012A-44F2-A1C5-41559E1B5644}" destId="{7342EAD3-00A2-4A66-8AFA-036F174B8510}" srcOrd="1" destOrd="0" presId="urn:microsoft.com/office/officeart/2005/8/layout/radial1"/>
    <dgm:cxn modelId="{DF0D2388-5DD7-42EC-8502-5194F1EF1B39}" srcId="{11EA6832-4F58-48B8-9344-2AFCF4C39779}" destId="{00F0846F-F8CA-4FE0-A505-61D7DAF816EC}" srcOrd="0" destOrd="0" parTransId="{C5646C07-012A-44F2-A1C5-41559E1B5644}" sibTransId="{8D5CE824-8F76-40F4-8F69-96DAEE3BD710}"/>
    <dgm:cxn modelId="{A0DF000F-732D-4C1A-98C7-B4A262CBBAEF}" type="presOf" srcId="{11EA6832-4F58-48B8-9344-2AFCF4C39779}" destId="{DC96FBE0-B9DB-4469-8FCC-EC27AC1A29FF}" srcOrd="0" destOrd="0" presId="urn:microsoft.com/office/officeart/2005/8/layout/radial1"/>
    <dgm:cxn modelId="{248C9D65-2D28-4719-ABF8-794C9DAB6CC9}" type="presOf" srcId="{75A8F15C-41B2-4E45-8D42-D2B24CC1936E}" destId="{A794B0B9-7943-480E-AA65-41A89A54668B}" srcOrd="1" destOrd="0" presId="urn:microsoft.com/office/officeart/2005/8/layout/radial1"/>
    <dgm:cxn modelId="{20FA565C-4862-4D0D-A135-ED04589E6502}" type="presOf" srcId="{A3942BA6-446A-42A3-A21D-AF1039EFEF7E}" destId="{689C0B33-E7FB-437F-B6F7-8A4A6272B0E1}" srcOrd="1" destOrd="0" presId="urn:microsoft.com/office/officeart/2005/8/layout/radial1"/>
    <dgm:cxn modelId="{19EA711A-3B84-4872-BE11-40ED21E8B9A4}" type="presOf" srcId="{A3942BA6-446A-42A3-A21D-AF1039EFEF7E}" destId="{EC4F2E71-B481-4C7E-A230-434AA7D1E6B3}" srcOrd="0" destOrd="0" presId="urn:microsoft.com/office/officeart/2005/8/layout/radial1"/>
    <dgm:cxn modelId="{B2670285-DA81-4CD6-BC0C-35D31374E9A0}" type="presOf" srcId="{26438769-DAF4-4684-A852-4D75253FF80B}" destId="{38DC6009-EC01-47F6-98C3-8557D229ACD7}" srcOrd="0" destOrd="0" presId="urn:microsoft.com/office/officeart/2005/8/layout/radial1"/>
    <dgm:cxn modelId="{F883D63E-068E-4F94-B25D-98EEC6E22129}" type="presOf" srcId="{75A8F15C-41B2-4E45-8D42-D2B24CC1936E}" destId="{663D4B6B-8A1B-48EF-AF00-5CB2E211A6A4}" srcOrd="0" destOrd="0" presId="urn:microsoft.com/office/officeart/2005/8/layout/radial1"/>
    <dgm:cxn modelId="{38A4941A-9036-4704-A052-FE4BE20B160E}" srcId="{99ACF073-06AC-4BEE-B90F-0CDBCEF694AB}" destId="{11EA6832-4F58-48B8-9344-2AFCF4C39779}" srcOrd="0" destOrd="0" parTransId="{4013417F-B629-42C9-A142-4FA49B30E520}" sibTransId="{33519DDC-2969-4052-9E84-CD44E2708392}"/>
    <dgm:cxn modelId="{65A1E227-9586-455D-8056-BA9BAF5F9D43}" type="presOf" srcId="{50ACE47E-B590-4290-A7BA-676656D357A5}" destId="{BD2054BC-3A26-4D15-AC2E-7ED7015CB6A2}" srcOrd="0" destOrd="0" presId="urn:microsoft.com/office/officeart/2005/8/layout/radial1"/>
    <dgm:cxn modelId="{57FB72A4-6FAE-4366-9EF8-B696E5179CDD}" srcId="{11EA6832-4F58-48B8-9344-2AFCF4C39779}" destId="{50ACE47E-B590-4290-A7BA-676656D357A5}" srcOrd="1" destOrd="0" parTransId="{A3942BA6-446A-42A3-A21D-AF1039EFEF7E}" sibTransId="{9F38B379-F0AA-4F56-A511-0271DDFEC55E}"/>
    <dgm:cxn modelId="{208CF8E3-5A52-48EC-957D-624BC0D3C9F0}" type="presOf" srcId="{00F0846F-F8CA-4FE0-A505-61D7DAF816EC}" destId="{A4F46693-16C6-4C86-98E2-286BD0910990}" srcOrd="0" destOrd="0" presId="urn:microsoft.com/office/officeart/2005/8/layout/radial1"/>
    <dgm:cxn modelId="{E6D54603-574C-4CB0-8A49-A2807D61020D}" type="presOf" srcId="{198A8462-3E0C-44BD-9C6E-D021E08514BA}" destId="{963CC5ED-73A8-43FF-A0F8-A68016E83F21}" srcOrd="0" destOrd="0" presId="urn:microsoft.com/office/officeart/2005/8/layout/radial1"/>
    <dgm:cxn modelId="{8E4F0180-AD35-42E2-9C91-B9F0CEEF0F42}" type="presOf" srcId="{198A8462-3E0C-44BD-9C6E-D021E08514BA}" destId="{103F3281-3C93-4530-B31B-D1CBAC886715}" srcOrd="1" destOrd="0" presId="urn:microsoft.com/office/officeart/2005/8/layout/radial1"/>
    <dgm:cxn modelId="{8C8AD0A7-082F-4F60-9E2C-5967A16E4D49}" type="presParOf" srcId="{C6DC0DD3-FF8F-4A5D-9FD8-13305ABDCB49}" destId="{DC96FBE0-B9DB-4469-8FCC-EC27AC1A29FF}" srcOrd="0" destOrd="0" presId="urn:microsoft.com/office/officeart/2005/8/layout/radial1"/>
    <dgm:cxn modelId="{CB6EA7E3-4A37-4B94-8D14-528D44DBAAEC}" type="presParOf" srcId="{C6DC0DD3-FF8F-4A5D-9FD8-13305ABDCB49}" destId="{0CD98CAD-2DA8-49AC-B2F4-259AC7F63C45}" srcOrd="1" destOrd="0" presId="urn:microsoft.com/office/officeart/2005/8/layout/radial1"/>
    <dgm:cxn modelId="{37D60211-27BC-43A9-80E8-9EC87167C041}" type="presParOf" srcId="{0CD98CAD-2DA8-49AC-B2F4-259AC7F63C45}" destId="{7342EAD3-00A2-4A66-8AFA-036F174B8510}" srcOrd="0" destOrd="0" presId="urn:microsoft.com/office/officeart/2005/8/layout/radial1"/>
    <dgm:cxn modelId="{68DC735F-57D2-4861-BC25-52E7D70015FC}" type="presParOf" srcId="{C6DC0DD3-FF8F-4A5D-9FD8-13305ABDCB49}" destId="{A4F46693-16C6-4C86-98E2-286BD0910990}" srcOrd="2" destOrd="0" presId="urn:microsoft.com/office/officeart/2005/8/layout/radial1"/>
    <dgm:cxn modelId="{6729951A-DE7C-4EBE-85BB-5E657E8D46C7}" type="presParOf" srcId="{C6DC0DD3-FF8F-4A5D-9FD8-13305ABDCB49}" destId="{EC4F2E71-B481-4C7E-A230-434AA7D1E6B3}" srcOrd="3" destOrd="0" presId="urn:microsoft.com/office/officeart/2005/8/layout/radial1"/>
    <dgm:cxn modelId="{31E74D2D-4BCE-451F-95CC-6A23FECF5403}" type="presParOf" srcId="{EC4F2E71-B481-4C7E-A230-434AA7D1E6B3}" destId="{689C0B33-E7FB-437F-B6F7-8A4A6272B0E1}" srcOrd="0" destOrd="0" presId="urn:microsoft.com/office/officeart/2005/8/layout/radial1"/>
    <dgm:cxn modelId="{DDF67986-8AFC-4BD1-9AEB-68CA5179DA63}" type="presParOf" srcId="{C6DC0DD3-FF8F-4A5D-9FD8-13305ABDCB49}" destId="{BD2054BC-3A26-4D15-AC2E-7ED7015CB6A2}" srcOrd="4" destOrd="0" presId="urn:microsoft.com/office/officeart/2005/8/layout/radial1"/>
    <dgm:cxn modelId="{2BBCEE49-F0C6-4657-A9D0-EEF5D2EB5597}" type="presParOf" srcId="{C6DC0DD3-FF8F-4A5D-9FD8-13305ABDCB49}" destId="{663D4B6B-8A1B-48EF-AF00-5CB2E211A6A4}" srcOrd="5" destOrd="0" presId="urn:microsoft.com/office/officeart/2005/8/layout/radial1"/>
    <dgm:cxn modelId="{4D8F46E3-78C3-44E9-B33B-FD789DB66248}" type="presParOf" srcId="{663D4B6B-8A1B-48EF-AF00-5CB2E211A6A4}" destId="{A794B0B9-7943-480E-AA65-41A89A54668B}" srcOrd="0" destOrd="0" presId="urn:microsoft.com/office/officeart/2005/8/layout/radial1"/>
    <dgm:cxn modelId="{00A0B816-BE55-4E9E-BAE9-18E5F38AC198}" type="presParOf" srcId="{C6DC0DD3-FF8F-4A5D-9FD8-13305ABDCB49}" destId="{38DC6009-EC01-47F6-98C3-8557D229ACD7}" srcOrd="6" destOrd="0" presId="urn:microsoft.com/office/officeart/2005/8/layout/radial1"/>
    <dgm:cxn modelId="{773857AE-6560-4983-AF49-2C69CE02A349}" type="presParOf" srcId="{C6DC0DD3-FF8F-4A5D-9FD8-13305ABDCB49}" destId="{963CC5ED-73A8-43FF-A0F8-A68016E83F21}" srcOrd="7" destOrd="0" presId="urn:microsoft.com/office/officeart/2005/8/layout/radial1"/>
    <dgm:cxn modelId="{9483E560-D653-4C8C-95B0-D2040F4A0924}" type="presParOf" srcId="{963CC5ED-73A8-43FF-A0F8-A68016E83F21}" destId="{103F3281-3C93-4530-B31B-D1CBAC886715}" srcOrd="0" destOrd="0" presId="urn:microsoft.com/office/officeart/2005/8/layout/radial1"/>
    <dgm:cxn modelId="{ECBE1E24-EBCE-43ED-A6A5-EB3A4269E260}" type="presParOf" srcId="{C6DC0DD3-FF8F-4A5D-9FD8-13305ABDCB49}" destId="{7FCC8906-1367-49CD-81DD-DE9F095A9F0C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5EC09-0B2B-4795-9978-04BB8D311119}" type="datetimeFigureOut">
              <a:rPr lang="fr-FR" smtClean="0"/>
              <a:pPr/>
              <a:t>22/05/2012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5F5C8-8DA1-4571-83FC-5429E6C49BB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330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outiquefindus.com/boutique.asp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ltegourmande.com/paniers-gourmands-panier-cadeau-garni-terroir.htm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hlinkClick r:id="rId3"/>
              </a:rPr>
              <a:t>http://www.laboutiquefindus.com/boutique.asp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5F5C8-8DA1-4571-83FC-5429E6C49BB3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mtClean="0">
                <a:hlinkClick r:id="rId3"/>
              </a:rPr>
              <a:t>http://www.haltegourmande.com/paniers-gourmands-panier-cadeau-garni-terroir.htm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5F5C8-8DA1-4571-83FC-5429E6C49BB3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242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506F5C-342C-42B1-A7DF-B21CF13838E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190308E7-206B-41F0-BC5D-BA22CFE773CF}" type="datetimeFigureOut">
              <a:rPr lang="en-US" smtClean="0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402F302-0E91-47C3-92BE-41008EB2C302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146086-926D-48ED-8D84-87836471B2DA}" type="datetimeFigureOut">
              <a:rPr lang="en-US" smtClean="0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697522-EAA1-420F-8F9B-A6996D51C635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2B6631-D468-4BC9-B8B0-20DA1FD14F4F}" type="datetimeFigureOut">
              <a:rPr lang="en-US" smtClean="0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CC4919-9248-49B2-B98D-FD0229679245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3BF2347C-627A-4061-A922-856DD686368B}" type="datetimeFigureOut">
              <a:rPr lang="en-US" smtClean="0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CED98-0621-4B32-A0A0-E41E8670939F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04E73A11-6C33-4121-979A-2D7450AD684A}" type="datetimeFigureOut">
              <a:rPr lang="en-US" smtClean="0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18CCC610-6E0E-4FE1-87AC-0D016EA6BCE6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7D512A3E-E8A1-4630-9463-ECDF3800A21B}" type="datetimeFigureOut">
              <a:rPr lang="en-US" smtClean="0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240611F9-F257-4A16-A10C-52316F57DD9F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A5FFD25B-4DBD-42AE-8290-BD1D37CF5B5C}" type="datetimeFigureOut">
              <a:rPr lang="en-US" smtClean="0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22BEE98-17F0-4580-9091-D5C5F8800354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7EFFB6-70ED-4426-9EE8-8732CF45D723}" type="datetimeFigureOut">
              <a:rPr lang="en-US" smtClean="0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AE71CD-2D9C-4219-A87B-C2AFE3061C8E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487A7A01-C097-4078-87A6-2AEB559DD1D8}" type="datetimeFigureOut">
              <a:rPr lang="en-US" smtClean="0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E917EB15-AAAE-4B3F-A4C0-59D7354FBDFB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5C8EF32B-61A4-4B8E-BFB0-706F9F35C48C}" type="datetimeFigureOut">
              <a:rPr lang="en-US" smtClean="0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D9361ADA-972A-4837-92D1-574893E67CEA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14E98E9-CBAC-4760-836D-38101A34DF66}" type="datetimeFigureOut">
              <a:rPr lang="en-US" smtClean="0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CBB5A499-0D0F-4E66-BAE8-8F5174EFAF05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C6FA65C-1170-4515-B05B-F4232405E6A3}" type="datetimeFigureOut">
              <a:rPr lang="en-US" smtClean="0"/>
              <a:pPr>
                <a:defRPr/>
              </a:pPr>
              <a:t>5/22/2012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9951E7D-BB56-4B17-B4E2-14DAEF2321B9}" type="slidenum">
              <a:rPr lang="en-US" smtClean="0"/>
              <a:pPr>
                <a:defRPr/>
              </a:pPr>
              <a:t>‹N°›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Feuille_Microsoft_Excel_97-20031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7740352" cy="1362075"/>
          </a:xfrm>
        </p:spPr>
        <p:txBody>
          <a:bodyPr>
            <a:noAutofit/>
            <a:scene3d>
              <a:camera prst="perspectiveLeft"/>
              <a:lightRig rig="threePt" dir="t"/>
            </a:scene3d>
          </a:bodyPr>
          <a:lstStyle/>
          <a:p>
            <a:pPr algn="ctr"/>
            <a:r>
              <a:rPr lang="fr-FR" sz="48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TYPOLOGIE</a:t>
            </a:r>
            <a:br>
              <a:rPr lang="fr-FR" sz="48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50" endPos="85000" dir="5400000" sy="-100000" algn="bl" rotWithShape="0"/>
                </a:effectLst>
              </a:rPr>
            </a:br>
            <a:endParaRPr lang="fr-FR" sz="48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26000" dist="26000" dir="14500000" algn="tl" rotWithShape="0">
                  <a:srgbClr val="000000">
                    <a:alpha val="40000"/>
                  </a:srgb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1988840"/>
            <a:ext cx="7056784" cy="2304256"/>
          </a:xfrm>
        </p:spPr>
        <p:txBody>
          <a:bodyPr>
            <a:normAutofit/>
          </a:bodyPr>
          <a:lstStyle/>
          <a:p>
            <a:pPr algn="ctr"/>
            <a:r>
              <a:rPr lang="fr-FR" sz="44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Nutrition et santé</a:t>
            </a:r>
          </a:p>
          <a:p>
            <a:r>
              <a:rPr lang="fr-FR" sz="3200" b="1" i="1" dirty="0" smtClean="0">
                <a:solidFill>
                  <a:schemeClr val="tx1"/>
                </a:solidFill>
                <a:latin typeface="Bodoni MT Condensed" pitchFamily="18" charset="0"/>
                <a:sym typeface="Wingdings" pitchFamily="2" charset="2"/>
              </a:rPr>
              <a:t>  </a:t>
            </a:r>
            <a:r>
              <a:rPr lang="fr-FR" sz="3200" b="1" i="1" dirty="0" smtClean="0">
                <a:solidFill>
                  <a:schemeClr val="tx1"/>
                </a:solidFill>
                <a:latin typeface="Bodoni MT Condensed" pitchFamily="18" charset="0"/>
              </a:rPr>
              <a:t>Innovation à retranscrire aux Pomme de terre  surgelées  Fris et non fris</a:t>
            </a:r>
            <a:endParaRPr lang="fr-FR" sz="3200" b="1" i="1" dirty="0">
              <a:solidFill>
                <a:schemeClr val="tx1"/>
              </a:solidFill>
              <a:latin typeface="Bodoni MT Condensed" pitchFamily="18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331640" y="4509120"/>
            <a:ext cx="4968552" cy="2016224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fr-FR" sz="2400" b="1" dirty="0" smtClean="0">
              <a:solidFill>
                <a:schemeClr val="tx1"/>
              </a:solidFill>
            </a:endParaRPr>
          </a:p>
          <a:p>
            <a:pPr algn="r"/>
            <a:r>
              <a:rPr lang="fr-FR" sz="2400" b="1" i="1" dirty="0" err="1" smtClean="0">
                <a:solidFill>
                  <a:schemeClr val="tx1"/>
                </a:solidFill>
                <a:latin typeface="Bodoni MT Condensed" pitchFamily="18" charset="0"/>
              </a:rPr>
              <a:t>Bilot</a:t>
            </a:r>
            <a:r>
              <a:rPr lang="fr-FR" sz="2400" b="1" i="1" dirty="0" smtClean="0">
                <a:solidFill>
                  <a:schemeClr val="tx1"/>
                </a:solidFill>
                <a:latin typeface="Bodoni MT Condensed" pitchFamily="18" charset="0"/>
              </a:rPr>
              <a:t> Romain, </a:t>
            </a:r>
            <a:r>
              <a:rPr lang="fr-FR" sz="2400" b="1" dirty="0" smtClean="0">
                <a:solidFill>
                  <a:schemeClr val="tx1"/>
                </a:solidFill>
                <a:latin typeface="Bodoni MT Condensed" pitchFamily="18" charset="0"/>
              </a:rPr>
              <a:t>Duval Antoine, Faye Patrice. </a:t>
            </a:r>
            <a:endParaRPr lang="fr-FR" sz="2400" b="1" dirty="0" smtClean="0">
              <a:solidFill>
                <a:schemeClr val="tx1"/>
              </a:solidFill>
            </a:endParaRPr>
          </a:p>
          <a:p>
            <a:pPr algn="r"/>
            <a:endParaRPr lang="fr-FR" sz="2400" b="1" dirty="0" smtClean="0">
              <a:solidFill>
                <a:schemeClr val="tx1"/>
              </a:solidFill>
            </a:endParaRPr>
          </a:p>
        </p:txBody>
      </p:sp>
      <p:pic>
        <p:nvPicPr>
          <p:cNvPr id="6" name="Image 5" descr="polytech-lille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5949280"/>
            <a:ext cx="1293934" cy="4021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Différents types de consommateurs d’aliments santé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/>
              <a:t>Les croyants: </a:t>
            </a:r>
            <a:r>
              <a:rPr lang="fr-FR" dirty="0" smtClean="0"/>
              <a:t>rejettent l’aspect « commercial » de ces produits et sont convaincus de leur efficacité sur la santé.</a:t>
            </a:r>
          </a:p>
          <a:p>
            <a:r>
              <a:rPr lang="fr-FR" b="1" dirty="0" smtClean="0"/>
              <a:t>Les accros : </a:t>
            </a:r>
            <a:r>
              <a:rPr lang="fr-FR" dirty="0" smtClean="0"/>
              <a:t>sont à la fois séduits par l’efficacité du produit, son goût ainsi que son aspect commercial et innovant.</a:t>
            </a:r>
          </a:p>
          <a:p>
            <a:r>
              <a:rPr lang="fr-FR" b="1" dirty="0" smtClean="0"/>
              <a:t>Les shopping </a:t>
            </a:r>
            <a:r>
              <a:rPr lang="fr-FR" b="1" dirty="0" err="1" smtClean="0"/>
              <a:t>addict</a:t>
            </a:r>
            <a:r>
              <a:rPr lang="fr-FR" b="1" dirty="0" smtClean="0"/>
              <a:t>:</a:t>
            </a:r>
            <a:r>
              <a:rPr lang="fr-FR" dirty="0" smtClean="0"/>
              <a:t> consomment des aliments santé comme des produits de consommation courante</a:t>
            </a:r>
          </a:p>
          <a:p>
            <a:r>
              <a:rPr lang="fr-FR" b="1" dirty="0" smtClean="0"/>
              <a:t>Les contres :</a:t>
            </a:r>
            <a:r>
              <a:rPr lang="fr-FR" dirty="0" smtClean="0"/>
              <a:t> sont en majorité des hommes qui ne sont pas sensibles à la notion «bénéfique pour la santé » et au packaging du produit.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587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Les pathologiques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r-FR" sz="7200" dirty="0" smtClean="0">
                <a:latin typeface="Calibri" pitchFamily="34" charset="0"/>
              </a:rPr>
              <a:t>La </a:t>
            </a:r>
            <a:r>
              <a:rPr lang="fr-FR" sz="7200" b="1" dirty="0" smtClean="0">
                <a:latin typeface="Calibri" pitchFamily="34" charset="0"/>
              </a:rPr>
              <a:t>maladie cœliaque </a:t>
            </a:r>
            <a:r>
              <a:rPr lang="fr-FR" sz="7200" dirty="0" smtClean="0">
                <a:latin typeface="Calibri" pitchFamily="34" charset="0"/>
              </a:rPr>
              <a:t>touche 1 français sur 2500</a:t>
            </a:r>
          </a:p>
          <a:p>
            <a:pPr marL="64008" indent="0">
              <a:buNone/>
            </a:pPr>
            <a:endParaRPr lang="fr-FR" sz="7200" dirty="0" smtClean="0">
              <a:latin typeface="Calibri" pitchFamily="34" charset="0"/>
            </a:endParaRPr>
          </a:p>
          <a:p>
            <a:r>
              <a:rPr lang="fr-FR" sz="7200" dirty="0" smtClean="0">
                <a:latin typeface="Calibri" pitchFamily="34" charset="0"/>
              </a:rPr>
              <a:t>Dans les pays industrialisés, les AVC sont la </a:t>
            </a:r>
            <a:r>
              <a:rPr lang="fr-FR" sz="7200" b="1" dirty="0" smtClean="0">
                <a:latin typeface="Calibri" pitchFamily="34" charset="0"/>
              </a:rPr>
              <a:t>troisième cause de mortalité</a:t>
            </a:r>
            <a:r>
              <a:rPr lang="fr-FR" sz="7200" dirty="0" smtClean="0">
                <a:latin typeface="Calibri" pitchFamily="34" charset="0"/>
              </a:rPr>
              <a:t>. En France, plus de 130000 en sont victimes chaque année et 50000 en meurent.</a:t>
            </a:r>
          </a:p>
          <a:p>
            <a:pPr marL="64008" indent="0">
              <a:buNone/>
            </a:pPr>
            <a:endParaRPr lang="fr-FR" sz="7200" dirty="0" smtClean="0">
              <a:latin typeface="Calibri" pitchFamily="34" charset="0"/>
            </a:endParaRPr>
          </a:p>
          <a:p>
            <a:r>
              <a:rPr lang="fr-FR" sz="7200" dirty="0" smtClean="0"/>
              <a:t>Arthrite/Arthrose : </a:t>
            </a:r>
            <a:r>
              <a:rPr lang="fr-FR" sz="7200" dirty="0" smtClean="0">
                <a:latin typeface="Calibri" pitchFamily="34" charset="0"/>
              </a:rPr>
              <a:t>Environ un Européen sur sept souffre d’arthrite </a:t>
            </a:r>
          </a:p>
          <a:p>
            <a:pPr marL="64008" indent="0">
              <a:buNone/>
            </a:pPr>
            <a:endParaRPr lang="fr-FR" sz="7200" dirty="0" smtClean="0">
              <a:latin typeface="Calibri" pitchFamily="34" charset="0"/>
            </a:endParaRPr>
          </a:p>
          <a:p>
            <a:r>
              <a:rPr lang="fr-FR" sz="7200" dirty="0" smtClean="0"/>
              <a:t>Cancer : Plus </a:t>
            </a:r>
            <a:r>
              <a:rPr lang="fr-FR" sz="7200" b="1" dirty="0"/>
              <a:t>d’un cancer sur trois pourraient être évités </a:t>
            </a:r>
            <a:r>
              <a:rPr lang="fr-FR" sz="7200" dirty="0"/>
              <a:t>chaque année en France grâce à une bonne alimentation. C’est ce que révèle un rapport du Fonds mondial pour la recherche sur le cancer (WCRF</a:t>
            </a:r>
            <a:r>
              <a:rPr lang="fr-FR" sz="7200" dirty="0" smtClean="0"/>
              <a:t>).</a:t>
            </a:r>
          </a:p>
          <a:p>
            <a:endParaRPr lang="fr-FR" sz="7200" dirty="0" smtClean="0"/>
          </a:p>
          <a:p>
            <a:r>
              <a:rPr lang="fr-FR" sz="7200" dirty="0" smtClean="0"/>
              <a:t>Maladies Cardio-vasculaires  :  </a:t>
            </a:r>
            <a:r>
              <a:rPr lang="fr-FR" sz="7200" dirty="0"/>
              <a:t>Un taux trop élevé de cholestérol dans le sang - ou hypercholestérolémie - est lié à l’athérosclérose artérielle, notamment des artères coronaires.</a:t>
            </a:r>
            <a:endParaRPr lang="fr-FR" sz="7200" dirty="0" smtClean="0"/>
          </a:p>
          <a:p>
            <a:pPr marL="64008" indent="0">
              <a:buNone/>
            </a:pPr>
            <a:endParaRPr lang="fr-FR" sz="7200" dirty="0" smtClean="0"/>
          </a:p>
          <a:p>
            <a:r>
              <a:rPr lang="fr-FR" sz="7200" dirty="0" smtClean="0"/>
              <a:t>Diabète : </a:t>
            </a:r>
            <a:r>
              <a:rPr lang="fr-FR" sz="7200" dirty="0" smtClean="0">
                <a:latin typeface="Calibri" pitchFamily="34" charset="0"/>
              </a:rPr>
              <a:t>Plus de 2 millions de Français souffrent de diabète sucré </a:t>
            </a:r>
          </a:p>
          <a:p>
            <a:pPr marL="64008" indent="0">
              <a:buNone/>
            </a:pPr>
            <a:endParaRPr lang="fr-FR" sz="7200" dirty="0" smtClean="0">
              <a:latin typeface="Calibri" pitchFamily="34" charset="0"/>
            </a:endParaRPr>
          </a:p>
          <a:p>
            <a:pPr marL="64008" indent="0"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365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La nutrition médicale</a:t>
            </a: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179512" y="1484784"/>
            <a:ext cx="87129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u="sng" dirty="0"/>
              <a:t> trois segments primaires de la nutrition médicale essentielle</a:t>
            </a:r>
            <a:r>
              <a:rPr lang="fr-FR" dirty="0"/>
              <a:t>: </a:t>
            </a:r>
            <a:endParaRPr lang="fr-FR" dirty="0" smtClean="0"/>
          </a:p>
          <a:p>
            <a:endParaRPr lang="fr-F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>
                <a:solidFill>
                  <a:schemeClr val="tx2">
                    <a:lumMod val="90000"/>
                  </a:schemeClr>
                </a:solidFill>
              </a:rPr>
              <a:t>Nutrition infantile </a:t>
            </a:r>
            <a:r>
              <a:rPr lang="fr-FR" dirty="0" smtClean="0"/>
              <a:t>: à </a:t>
            </a:r>
            <a:r>
              <a:rPr lang="fr-FR" dirty="0"/>
              <a:t>base de lait, à base de soja, des besoins spéciaux tels que le reflux gastro-intestinale ou malaises </a:t>
            </a:r>
            <a:r>
              <a:rPr lang="fr-FR" dirty="0" smtClean="0"/>
              <a:t>chroniques</a:t>
            </a:r>
            <a:r>
              <a:rPr lang="fr-FR" dirty="0"/>
              <a:t>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 smtClean="0">
                <a:solidFill>
                  <a:schemeClr val="tx2">
                    <a:lumMod val="90000"/>
                  </a:schemeClr>
                </a:solidFill>
              </a:rPr>
              <a:t>La </a:t>
            </a:r>
            <a:r>
              <a:rPr lang="fr-FR" dirty="0">
                <a:solidFill>
                  <a:schemeClr val="tx2">
                    <a:lumMod val="90000"/>
                  </a:schemeClr>
                </a:solidFill>
              </a:rPr>
              <a:t>nutrition </a:t>
            </a:r>
            <a:r>
              <a:rPr lang="fr-FR" dirty="0" err="1">
                <a:solidFill>
                  <a:schemeClr val="tx2">
                    <a:lumMod val="90000"/>
                  </a:schemeClr>
                </a:solidFill>
              </a:rPr>
              <a:t>entérale</a:t>
            </a:r>
            <a:r>
              <a:rPr lang="fr-FR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fr-FR" dirty="0" smtClean="0"/>
              <a:t>: standard </a:t>
            </a:r>
            <a:r>
              <a:rPr lang="fr-FR" dirty="0"/>
              <a:t>et contenant des fibres semi-élémentaire et élémentaire, spécialisée pour les malades </a:t>
            </a:r>
            <a:r>
              <a:rPr lang="fr-FR" dirty="0" smtClean="0"/>
              <a:t>chroniques</a:t>
            </a:r>
            <a:r>
              <a:rPr lang="fr-FR" dirty="0"/>
              <a:t>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 smtClean="0">
                <a:solidFill>
                  <a:schemeClr val="tx2">
                    <a:lumMod val="90000"/>
                  </a:schemeClr>
                </a:solidFill>
              </a:rPr>
              <a:t>La </a:t>
            </a:r>
            <a:r>
              <a:rPr lang="fr-FR" dirty="0">
                <a:solidFill>
                  <a:schemeClr val="tx2">
                    <a:lumMod val="90000"/>
                  </a:schemeClr>
                </a:solidFill>
              </a:rPr>
              <a:t>nutrition parentérale </a:t>
            </a:r>
            <a:endParaRPr lang="fr-FR" dirty="0" smtClean="0">
              <a:solidFill>
                <a:schemeClr val="tx2">
                  <a:lumMod val="90000"/>
                </a:schemeClr>
              </a:solidFill>
            </a:endParaRPr>
          </a:p>
          <a:p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/>
              <a:t>5 pionniers de la nutrition </a:t>
            </a:r>
            <a:r>
              <a:rPr lang="fr-FR" dirty="0" smtClean="0"/>
              <a:t>clinique qui représente un </a:t>
            </a:r>
            <a:r>
              <a:rPr lang="fr-FR" dirty="0"/>
              <a:t>marché de plus de 8 milliards de </a:t>
            </a:r>
            <a:r>
              <a:rPr lang="fr-FR" dirty="0" smtClean="0"/>
              <a:t>dollars.</a:t>
            </a:r>
            <a:endParaRPr lang="fr-FR" dirty="0"/>
          </a:p>
          <a:p>
            <a:r>
              <a:rPr lang="fr-FR" b="1" dirty="0"/>
              <a:t>1. </a:t>
            </a:r>
            <a:r>
              <a:rPr lang="fr-FR" b="1" dirty="0" smtClean="0"/>
              <a:t>Abbott                                 </a:t>
            </a:r>
            <a:r>
              <a:rPr lang="fr-FR" b="1" dirty="0" err="1"/>
              <a:t>Sucaryl</a:t>
            </a:r>
            <a:r>
              <a:rPr lang="fr-FR" b="1" dirty="0" smtClean="0"/>
              <a:t>® : édulcorant de synthèse</a:t>
            </a:r>
            <a:endParaRPr lang="fr-FR" b="1" dirty="0"/>
          </a:p>
          <a:p>
            <a:r>
              <a:rPr lang="fr-FR" b="1" dirty="0"/>
              <a:t>2. </a:t>
            </a:r>
            <a:r>
              <a:rPr lang="fr-FR" b="1" dirty="0" smtClean="0"/>
              <a:t>Danone                                Nutricia</a:t>
            </a:r>
            <a:endParaRPr lang="fr-FR" b="1" dirty="0"/>
          </a:p>
          <a:p>
            <a:r>
              <a:rPr lang="fr-FR" b="1" dirty="0"/>
              <a:t>3. </a:t>
            </a:r>
            <a:r>
              <a:rPr lang="fr-FR" b="1" dirty="0" smtClean="0"/>
              <a:t>Braun                                   </a:t>
            </a:r>
            <a:r>
              <a:rPr lang="fr-FR" dirty="0" err="1"/>
              <a:t>Prontoderm</a:t>
            </a:r>
            <a:r>
              <a:rPr lang="fr-FR" dirty="0"/>
              <a:t>®</a:t>
            </a:r>
            <a:endParaRPr lang="fr-FR" b="1" dirty="0"/>
          </a:p>
          <a:p>
            <a:r>
              <a:rPr lang="fr-FR" b="1" dirty="0"/>
              <a:t>4. </a:t>
            </a:r>
            <a:r>
              <a:rPr lang="fr-FR" b="1" dirty="0" smtClean="0"/>
              <a:t>Nestlé                                   </a:t>
            </a:r>
            <a:r>
              <a:rPr lang="fr-FR" dirty="0"/>
              <a:t>Resource® </a:t>
            </a:r>
            <a:r>
              <a:rPr lang="fr-FR" dirty="0" err="1" smtClean="0"/>
              <a:t>Glutamin</a:t>
            </a:r>
            <a:r>
              <a:rPr lang="fr-FR" b="1" dirty="0" smtClean="0"/>
              <a:t> </a:t>
            </a:r>
            <a:endParaRPr lang="fr-FR" b="1" dirty="0"/>
          </a:p>
          <a:p>
            <a:r>
              <a:rPr lang="fr-FR" b="1" dirty="0"/>
              <a:t>5. </a:t>
            </a:r>
            <a:r>
              <a:rPr lang="fr-FR" b="1" dirty="0" err="1"/>
              <a:t>Fresenius</a:t>
            </a:r>
            <a:r>
              <a:rPr lang="fr-FR" b="1" dirty="0"/>
              <a:t> </a:t>
            </a:r>
            <a:r>
              <a:rPr lang="fr-FR" b="1" dirty="0" smtClean="0"/>
              <a:t>Kabi                                </a:t>
            </a:r>
            <a:endParaRPr lang="fr-FR" b="1" dirty="0"/>
          </a:p>
        </p:txBody>
      </p:sp>
      <p:sp>
        <p:nvSpPr>
          <p:cNvPr id="3" name="Flèche droite 2"/>
          <p:cNvSpPr/>
          <p:nvPr/>
        </p:nvSpPr>
        <p:spPr>
          <a:xfrm>
            <a:off x="1547664" y="4869160"/>
            <a:ext cx="151216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1547664" y="5165576"/>
            <a:ext cx="151216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1515696" y="5445224"/>
            <a:ext cx="151216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>
            <a:off x="1515696" y="5741992"/>
            <a:ext cx="151216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3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Carence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Ostéoporose et ménopause: </a:t>
            </a:r>
            <a:r>
              <a:rPr lang="fr-FR" dirty="0"/>
              <a:t> 59% des patients atteints d'</a:t>
            </a:r>
            <a:r>
              <a:rPr lang="fr-FR" b="1" dirty="0"/>
              <a:t>ostéoporose</a:t>
            </a:r>
            <a:r>
              <a:rPr lang="fr-FR" dirty="0"/>
              <a:t> souffrent d'une </a:t>
            </a:r>
            <a:r>
              <a:rPr lang="fr-FR" b="1" dirty="0"/>
              <a:t>carence</a:t>
            </a:r>
            <a:r>
              <a:rPr lang="fr-FR" dirty="0"/>
              <a:t> en </a:t>
            </a:r>
            <a:r>
              <a:rPr lang="fr-FR" b="1" dirty="0"/>
              <a:t>vitamine D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Les femmes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enceintes : </a:t>
            </a:r>
            <a:r>
              <a:rPr lang="fr-FR" b="1" dirty="0"/>
              <a:t>Lors d’anémie par carence en </a:t>
            </a:r>
            <a:r>
              <a:rPr lang="fr-FR" b="1" dirty="0" err="1" smtClean="0"/>
              <a:t>folates</a:t>
            </a:r>
            <a:r>
              <a:rPr lang="fr-FR" dirty="0" smtClean="0"/>
              <a:t>, </a:t>
            </a:r>
            <a:r>
              <a:rPr lang="fr-FR" dirty="0"/>
              <a:t>on recommande une supplémentation en </a:t>
            </a:r>
            <a:r>
              <a:rPr lang="fr-FR" dirty="0" err="1"/>
              <a:t>folates</a:t>
            </a:r>
            <a:r>
              <a:rPr lang="fr-FR" dirty="0"/>
              <a:t> de 1 mg/jour. 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Végétariens : </a:t>
            </a:r>
            <a:r>
              <a:rPr lang="fr-FR" dirty="0"/>
              <a:t>Une carence en </a:t>
            </a:r>
            <a:r>
              <a:rPr lang="fr-FR" dirty="0" smtClean="0"/>
              <a:t>vitamine B12</a:t>
            </a:r>
            <a:r>
              <a:rPr lang="fr-FR" dirty="0"/>
              <a:t> peut être la conséquence d'un régime </a:t>
            </a:r>
            <a:r>
              <a:rPr lang="fr-FR" dirty="0" smtClean="0"/>
              <a:t>végétarien.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Séniors : </a:t>
            </a:r>
            <a:r>
              <a:rPr lang="fr-FR" dirty="0"/>
              <a:t>Chez les individus de 50 à 64 </a:t>
            </a:r>
            <a:r>
              <a:rPr lang="fr-FR" dirty="0" smtClean="0"/>
              <a:t>ans, </a:t>
            </a:r>
            <a:r>
              <a:rPr lang="fr-FR" dirty="0"/>
              <a:t> 28% ne couvrent pas leurs besoins en </a:t>
            </a:r>
            <a:r>
              <a:rPr lang="fr-FR" dirty="0" smtClean="0"/>
              <a:t>calcium d’après </a:t>
            </a:r>
            <a:r>
              <a:rPr lang="fr-FR" dirty="0"/>
              <a:t>L’analyse CREDOC des risques de déficiences en vitamines et </a:t>
            </a:r>
            <a:r>
              <a:rPr lang="fr-FR" dirty="0" smtClean="0"/>
              <a:t>minéraux.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03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LA CROISSANCE DU MARCHE EN OCCIDENT EN 2010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59977"/>
              </p:ext>
            </p:extLst>
          </p:nvPr>
        </p:nvGraphicFramePr>
        <p:xfrm>
          <a:off x="251520" y="1772816"/>
          <a:ext cx="9001000" cy="5085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Graphique" r:id="rId4" imgW="4467343" imgH="2914785" progId="Excel.Sheet.8">
                  <p:embed/>
                </p:oleObj>
              </mc:Choice>
              <mc:Fallback>
                <p:oleObj name="Graphique" r:id="rId4" imgW="4467343" imgH="291478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772816"/>
                        <a:ext cx="9001000" cy="50851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36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520" y="498844"/>
            <a:ext cx="9073008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8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CRITICITES ET CONTRAINTES D’ACCES</a:t>
            </a:r>
            <a:endParaRPr lang="fr-FR" sz="8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252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Contraintes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Problématique des allégations santé</a:t>
            </a:r>
          </a:p>
          <a:p>
            <a:r>
              <a:rPr lang="fr-FR" b="1" dirty="0" smtClean="0"/>
              <a:t>Coût des investissement et des études cliniques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441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conditions d’accès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dirty="0" smtClean="0"/>
              <a:t>L’INDUSTRIE AGROALIMENTAIRE DOIT </a:t>
            </a:r>
            <a:r>
              <a:rPr lang="fr-FR" sz="2800" b="1" dirty="0" smtClean="0"/>
              <a:t>ÉVOLUER</a:t>
            </a:r>
            <a:r>
              <a:rPr lang="fr-FR" sz="2800" dirty="0" smtClean="0"/>
              <a:t> POUR RÉPONDRE AUX ATTENTES DU GRAND PUBLIC QUI RECHERCHE UNE ALIMENTATION "SAINE ET SAVOUREUSE »</a:t>
            </a:r>
            <a:r>
              <a:rPr lang="fr-FR" b="1" dirty="0" smtClean="0"/>
              <a:t> </a:t>
            </a:r>
          </a:p>
          <a:p>
            <a:r>
              <a:rPr lang="fr-FR" b="1" dirty="0" smtClean="0"/>
              <a:t>AMÉLIORATION DES RELATIONS </a:t>
            </a:r>
            <a:r>
              <a:rPr lang="fr-FR" dirty="0" smtClean="0"/>
              <a:t>ENTRE L’EFSA ET LE SECTEUR INDUSTRIEL</a:t>
            </a:r>
          </a:p>
          <a:p>
            <a:r>
              <a:rPr lang="fr-FR" b="1" dirty="0" smtClean="0"/>
              <a:t>COMMUNICATION </a:t>
            </a:r>
            <a:r>
              <a:rPr lang="fr-FR" b="1" dirty="0" smtClean="0">
                <a:sym typeface="Wingdings" pitchFamily="2" charset="2"/>
              </a:rPr>
              <a:t> informer/éduquer les consommateurs (fondation </a:t>
            </a:r>
            <a:r>
              <a:rPr lang="fr-FR" b="1" dirty="0" err="1" smtClean="0">
                <a:sym typeface="Wingdings" pitchFamily="2" charset="2"/>
              </a:rPr>
              <a:t>bonduelle</a:t>
            </a:r>
            <a:r>
              <a:rPr lang="fr-FR" b="1" dirty="0" smtClean="0">
                <a:sym typeface="Wingdings" pitchFamily="2" charset="2"/>
              </a:rPr>
              <a:t>)</a:t>
            </a:r>
            <a:endParaRPr lang="fr-FR" b="1" dirty="0" smtClean="0"/>
          </a:p>
          <a:p>
            <a:r>
              <a:rPr lang="fr-FR" b="1" dirty="0" smtClean="0"/>
              <a:t>Rachat de pme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847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Criticité et importance stratégique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Concurrence des grands groupes pharma</a:t>
            </a:r>
          </a:p>
          <a:p>
            <a:r>
              <a:rPr lang="fr-FR" dirty="0" smtClean="0"/>
              <a:t>Paradoxe français</a:t>
            </a:r>
          </a:p>
          <a:p>
            <a:pPr lvl="1"/>
            <a:r>
              <a:rPr lang="fr-FR" dirty="0" smtClean="0"/>
              <a:t>Moins de connaissance</a:t>
            </a:r>
          </a:p>
          <a:p>
            <a:pPr lvl="1"/>
            <a:r>
              <a:rPr lang="fr-FR" dirty="0" smtClean="0"/>
              <a:t>Culture gastronomique</a:t>
            </a:r>
          </a:p>
          <a:p>
            <a:pPr lvl="1"/>
            <a:r>
              <a:rPr lang="fr-FR" dirty="0" smtClean="0"/>
              <a:t>Doute du bénéfice perçu</a:t>
            </a:r>
            <a:endParaRPr lang="fr-FR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564904"/>
            <a:ext cx="504331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544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sz="5400" b="1" dirty="0" smtClean="0"/>
              <a:t>PLAN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72000"/>
          </a:xfrm>
        </p:spPr>
        <p:txBody>
          <a:bodyPr/>
          <a:lstStyle/>
          <a:p>
            <a:pPr marL="635508" indent="-571500">
              <a:buFont typeface="+mj-lt"/>
              <a:buAutoNum type="romanUcPeriod"/>
            </a:pPr>
            <a:r>
              <a:rPr lang="fr-FR" sz="4800" dirty="0" smtClean="0">
                <a:solidFill>
                  <a:schemeClr val="accent1"/>
                </a:solidFill>
              </a:rPr>
              <a:t>Intérêt </a:t>
            </a:r>
            <a:r>
              <a:rPr lang="fr-FR" sz="4800" dirty="0">
                <a:solidFill>
                  <a:schemeClr val="accent1"/>
                </a:solidFill>
              </a:rPr>
              <a:t>du marché</a:t>
            </a:r>
          </a:p>
          <a:p>
            <a:pPr marL="635508" indent="-571500">
              <a:buFont typeface="+mj-lt"/>
              <a:buAutoNum type="romanUcPeriod"/>
            </a:pPr>
            <a:r>
              <a:rPr lang="fr-FR" sz="4800" dirty="0">
                <a:solidFill>
                  <a:schemeClr val="accent1"/>
                </a:solidFill>
              </a:rPr>
              <a:t>Type de </a:t>
            </a:r>
            <a:r>
              <a:rPr lang="fr-FR" sz="4800" dirty="0" smtClean="0">
                <a:solidFill>
                  <a:schemeClr val="accent1"/>
                </a:solidFill>
              </a:rPr>
              <a:t>consommateurs</a:t>
            </a:r>
            <a:endParaRPr lang="fr-FR" sz="4800" dirty="0">
              <a:solidFill>
                <a:schemeClr val="accent1"/>
              </a:solidFill>
            </a:endParaRPr>
          </a:p>
          <a:p>
            <a:pPr marL="635508" indent="-571500">
              <a:buFont typeface="+mj-lt"/>
              <a:buAutoNum type="romanUcPeriod"/>
            </a:pPr>
            <a:r>
              <a:rPr lang="fr-FR" sz="4800" dirty="0" smtClean="0">
                <a:solidFill>
                  <a:schemeClr val="accent1"/>
                </a:solidFill>
              </a:rPr>
              <a:t>Criticité et contraintes d’entrée</a:t>
            </a:r>
            <a:endParaRPr lang="fr-FR" sz="4800" dirty="0">
              <a:solidFill>
                <a:schemeClr val="accent1"/>
              </a:solidFill>
            </a:endParaRPr>
          </a:p>
          <a:p>
            <a:pPr marL="635508" indent="-571500">
              <a:buFont typeface="+mj-lt"/>
              <a:buAutoNum type="romanUcPeriod"/>
            </a:pPr>
            <a:r>
              <a:rPr lang="fr-FR" sz="4800" dirty="0" smtClean="0">
                <a:solidFill>
                  <a:schemeClr val="accent1"/>
                </a:solidFill>
              </a:rPr>
              <a:t>Exemple d’entreprises</a:t>
            </a:r>
          </a:p>
          <a:p>
            <a:pPr marL="635508" indent="-571500">
              <a:buFont typeface="+mj-lt"/>
              <a:buAutoNum type="romanU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034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520" y="498844"/>
            <a:ext cx="907300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8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Intérêt du marché</a:t>
            </a:r>
          </a:p>
        </p:txBody>
      </p:sp>
    </p:spTree>
    <p:extLst>
      <p:ext uri="{BB962C8B-B14F-4D97-AF65-F5344CB8AC3E}">
        <p14:creationId xmlns:p14="http://schemas.microsoft.com/office/powerpoint/2010/main" val="384628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            Intérêt du marché</a:t>
            </a:r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12776"/>
            <a:ext cx="8507288" cy="4536504"/>
          </a:xfrm>
          <a:solidFill>
            <a:srgbClr val="FF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/>
              <a:buChar char="è"/>
            </a:pPr>
            <a:r>
              <a:rPr lang="fr-FR" dirty="0"/>
              <a:t>Plus de </a:t>
            </a:r>
            <a:r>
              <a:rPr lang="fr-FR" b="1" dirty="0"/>
              <a:t>30 milliards </a:t>
            </a:r>
            <a:r>
              <a:rPr lang="fr-FR" dirty="0"/>
              <a:t>d’euros de </a:t>
            </a:r>
            <a:r>
              <a:rPr lang="fr-FR" dirty="0" smtClean="0"/>
              <a:t>CA.</a:t>
            </a:r>
            <a:endParaRPr lang="fr-FR" dirty="0"/>
          </a:p>
          <a:p>
            <a:pPr>
              <a:buFont typeface="Wingdings"/>
              <a:buChar char="è"/>
            </a:pPr>
            <a:r>
              <a:rPr lang="fr-FR" b="1" dirty="0"/>
              <a:t>66%</a:t>
            </a:r>
            <a:r>
              <a:rPr lang="fr-FR" dirty="0"/>
              <a:t> des nouveaux produits ont utilisés des allégations nutrition et </a:t>
            </a:r>
            <a:r>
              <a:rPr lang="fr-FR" dirty="0" smtClean="0"/>
              <a:t>santé.</a:t>
            </a:r>
            <a:endParaRPr lang="fr-FR" dirty="0"/>
          </a:p>
          <a:p>
            <a:pPr>
              <a:buFont typeface="Wingdings"/>
              <a:buChar char="è"/>
            </a:pPr>
            <a:r>
              <a:rPr lang="fr-FR" b="1" dirty="0"/>
              <a:t>¾ français </a:t>
            </a:r>
            <a:r>
              <a:rPr lang="fr-FR" dirty="0"/>
              <a:t>ont acheté des produits allégés dans </a:t>
            </a:r>
            <a:r>
              <a:rPr lang="fr-FR" dirty="0" smtClean="0"/>
              <a:t>l’année.</a:t>
            </a:r>
            <a:endParaRPr lang="fr-FR" dirty="0"/>
          </a:p>
          <a:p>
            <a:pPr>
              <a:buFont typeface="Wingdings"/>
              <a:buChar char="è"/>
            </a:pPr>
            <a:r>
              <a:rPr lang="fr-FR" b="1" dirty="0"/>
              <a:t>32%</a:t>
            </a:r>
            <a:r>
              <a:rPr lang="fr-FR" dirty="0"/>
              <a:t> des décès en France sont </a:t>
            </a:r>
            <a:r>
              <a:rPr lang="fr-FR" dirty="0" smtClean="0"/>
              <a:t>du aux maladies cardiovasculaires.</a:t>
            </a:r>
            <a:endParaRPr lang="fr-FR" dirty="0"/>
          </a:p>
          <a:p>
            <a:pPr>
              <a:buFont typeface="Wingdings"/>
              <a:buChar char="è"/>
            </a:pPr>
            <a:r>
              <a:rPr lang="fr-FR" b="1" dirty="0"/>
              <a:t>30%</a:t>
            </a:r>
            <a:r>
              <a:rPr lang="fr-FR" dirty="0"/>
              <a:t> de personnes sont atteintes de surpoids en France dont 1/6 </a:t>
            </a:r>
            <a:r>
              <a:rPr lang="fr-FR" dirty="0" smtClean="0"/>
              <a:t>enfants.</a:t>
            </a:r>
            <a:endParaRPr lang="fr-FR" dirty="0"/>
          </a:p>
          <a:p>
            <a:pPr>
              <a:buFont typeface="Wingdings"/>
              <a:buChar char="è"/>
            </a:pPr>
            <a:endParaRPr lang="fr-FR" dirty="0" smtClean="0">
              <a:solidFill>
                <a:schemeClr val="bg1"/>
              </a:solidFill>
              <a:latin typeface="Goudy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1412776"/>
            <a:ext cx="8784976" cy="56323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/>
              <a:t>Le marché mondial des aliments santé est un </a:t>
            </a:r>
            <a:r>
              <a:rPr lang="fr-FR" b="1" dirty="0"/>
              <a:t>marché en forte croissance</a:t>
            </a:r>
            <a:r>
              <a:rPr lang="fr-FR" dirty="0"/>
              <a:t> qui répond aux nouveaux modes de consommation et aux enjeux majeurs de santé publique. </a:t>
            </a:r>
          </a:p>
          <a:p>
            <a:endParaRPr lang="fr-FR" dirty="0"/>
          </a:p>
          <a:p>
            <a:r>
              <a:rPr lang="fr-FR" dirty="0"/>
              <a:t>Ce marché était évalué ente </a:t>
            </a:r>
            <a:r>
              <a:rPr lang="fr-FR" b="1" dirty="0"/>
              <a:t>135 </a:t>
            </a:r>
            <a:r>
              <a:rPr lang="fr-FR" dirty="0"/>
              <a:t>et </a:t>
            </a:r>
            <a:r>
              <a:rPr lang="fr-FR" b="1" dirty="0"/>
              <a:t>150 Mds $ </a:t>
            </a:r>
            <a:r>
              <a:rPr lang="fr-FR" dirty="0"/>
              <a:t>en 2005. </a:t>
            </a:r>
          </a:p>
          <a:p>
            <a:r>
              <a:rPr lang="fr-FR" dirty="0"/>
              <a:t>Le marché de la nutrition santé est majoritairement présent dans les pays les plus </a:t>
            </a:r>
            <a:r>
              <a:rPr lang="fr-FR" dirty="0" smtClean="0"/>
              <a:t>développés. L'Europe capte </a:t>
            </a:r>
            <a:r>
              <a:rPr lang="fr-FR" b="1" dirty="0"/>
              <a:t>27</a:t>
            </a:r>
            <a:r>
              <a:rPr lang="fr-FR" b="1" dirty="0" smtClean="0"/>
              <a:t>%</a:t>
            </a:r>
            <a:r>
              <a:rPr lang="fr-FR" dirty="0" smtClean="0"/>
              <a:t> du marché et les  </a:t>
            </a:r>
            <a:r>
              <a:rPr lang="fr-FR" dirty="0"/>
              <a:t>Etats-Unis  </a:t>
            </a:r>
            <a:r>
              <a:rPr lang="fr-FR" b="1" dirty="0"/>
              <a:t>29 %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D’un point de vue national, sur un périmètre plus restreint, le segment "aliments fonctionnels et </a:t>
            </a:r>
            <a:r>
              <a:rPr lang="fr-FR" dirty="0" smtClean="0"/>
              <a:t>produits diététiques</a:t>
            </a:r>
            <a:r>
              <a:rPr lang="fr-FR" dirty="0"/>
              <a:t>" (hors compléments alimentaires) représentait en 2006, </a:t>
            </a:r>
            <a:r>
              <a:rPr lang="fr-FR" b="1" dirty="0"/>
              <a:t>2,15 Mds €</a:t>
            </a:r>
            <a:r>
              <a:rPr lang="fr-FR" dirty="0"/>
              <a:t>, soit 3,4% du marché global</a:t>
            </a:r>
          </a:p>
          <a:p>
            <a:r>
              <a:rPr lang="fr-FR" dirty="0"/>
              <a:t>de l'agroalimentaire. </a:t>
            </a:r>
          </a:p>
          <a:p>
            <a:endParaRPr lang="fr-FR" dirty="0"/>
          </a:p>
          <a:p>
            <a:r>
              <a:rPr lang="fr-FR" dirty="0"/>
              <a:t>Avec un niveau de consommation de 32 € par habitant (hab.), la France </a:t>
            </a:r>
            <a:r>
              <a:rPr lang="fr-FR" dirty="0" smtClean="0"/>
              <a:t>accuse néanmoins </a:t>
            </a:r>
            <a:r>
              <a:rPr lang="fr-FR" dirty="0"/>
              <a:t>un retard important comparé aux marchés japonais (167 €/hab.) et américain (94 €/hab.), </a:t>
            </a:r>
            <a:r>
              <a:rPr lang="fr-FR" dirty="0" smtClean="0"/>
              <a:t>mais recèle </a:t>
            </a:r>
            <a:r>
              <a:rPr lang="fr-FR" dirty="0"/>
              <a:t>un important potentiel.</a:t>
            </a:r>
          </a:p>
          <a:p>
            <a:endParaRPr lang="fr-FR" dirty="0"/>
          </a:p>
          <a:p>
            <a:r>
              <a:rPr lang="fr-FR" dirty="0"/>
              <a:t>Ce marché est aujourd'hui </a:t>
            </a:r>
            <a:r>
              <a:rPr lang="fr-FR" b="1" dirty="0"/>
              <a:t>tiré par les aliments fonctionnels qui génèrent 90% des ventes en valeur. </a:t>
            </a:r>
            <a:r>
              <a:rPr lang="fr-FR" dirty="0" smtClean="0"/>
              <a:t>A l'inverse</a:t>
            </a:r>
            <a:r>
              <a:rPr lang="fr-FR" dirty="0"/>
              <a:t>, les produits diététiques sont en panne de croissance.</a:t>
            </a: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12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Intérêt du marché</a:t>
            </a:r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520" y="498844"/>
            <a:ext cx="907300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8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Le type de consommateur</a:t>
            </a:r>
            <a:endParaRPr lang="fr-FR" sz="8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010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12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Consommateurs</a:t>
            </a:r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1268760"/>
            <a:ext cx="9144000" cy="40011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      </a:t>
            </a:r>
            <a:r>
              <a:rPr lang="fr-FR" sz="2000" b="1" dirty="0" smtClean="0">
                <a:solidFill>
                  <a:schemeClr val="bg1"/>
                </a:solidFill>
              </a:rPr>
              <a:t>2 </a:t>
            </a:r>
            <a:r>
              <a:rPr lang="fr-FR" sz="2000" b="1" dirty="0">
                <a:solidFill>
                  <a:schemeClr val="bg1"/>
                </a:solidFill>
              </a:rPr>
              <a:t>types de consommateurs: les bien-portants et les pathologiques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531" y="2458073"/>
            <a:ext cx="8784469" cy="4427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re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Stratégies d’entrée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175985"/>
              </p:ext>
            </p:extLst>
          </p:nvPr>
        </p:nvGraphicFramePr>
        <p:xfrm>
          <a:off x="457200" y="1214423"/>
          <a:ext cx="8229600" cy="5110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2261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 smtClean="0"/>
              <a:t>Les biens portants </a:t>
            </a:r>
            <a:r>
              <a:rPr lang="fr-FR" dirty="0" smtClean="0"/>
              <a:t>(classification CREDOC)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23528" y="1628800"/>
            <a:ext cx="4643438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Les séniors traditionnels (</a:t>
            </a:r>
            <a:r>
              <a:rPr kumimoji="0" lang="fr-F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17%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Les bons vivants (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9%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Les familiaux classiques (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11%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Les inquiets pressés (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11%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Les solitaires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désimpliqués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9%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Les décontractés (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10%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Les adeptes de nutrition (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21%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Les obsédés de la balance préoccupés par les calories (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5%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Les innovants (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7%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Graphique 4"/>
          <p:cNvGraphicFramePr/>
          <p:nvPr/>
        </p:nvGraphicFramePr>
        <p:xfrm>
          <a:off x="4410089" y="1500174"/>
          <a:ext cx="4733911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017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Verve">
  <a:themeElements>
    <a:clrScheme name="Personnalisé 3">
      <a:dk1>
        <a:sysClr val="windowText" lastClr="000000"/>
      </a:dk1>
      <a:lt1>
        <a:srgbClr val="F2F2F2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nalisé 1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FFFFF"/>
    </a:hlink>
    <a:folHlink>
      <a:srgbClr val="FFFF0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Débit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2115</TotalTime>
  <Words>681</Words>
  <Application>Microsoft Office PowerPoint</Application>
  <PresentationFormat>Affichage à l'écran (4:3)</PresentationFormat>
  <Paragraphs>106</Paragraphs>
  <Slides>18</Slides>
  <Notes>3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0" baseType="lpstr">
      <vt:lpstr>Verve</vt:lpstr>
      <vt:lpstr>Graphique</vt:lpstr>
      <vt:lpstr>TYPOLOGIE </vt:lpstr>
      <vt:lpstr>PLAN </vt:lpstr>
      <vt:lpstr>Présentation PowerPoint</vt:lpstr>
      <vt:lpstr>                Intérêt du marché</vt:lpstr>
      <vt:lpstr>Intérêt du marché</vt:lpstr>
      <vt:lpstr>Présentation PowerPoint</vt:lpstr>
      <vt:lpstr>Consommateurs</vt:lpstr>
      <vt:lpstr>Stratégies d’entrée</vt:lpstr>
      <vt:lpstr>Les biens portants (classification CREDOC)</vt:lpstr>
      <vt:lpstr>Différents types de consommateurs d’aliments santé</vt:lpstr>
      <vt:lpstr>Les pathologiques</vt:lpstr>
      <vt:lpstr>La nutrition médicale</vt:lpstr>
      <vt:lpstr>Carence</vt:lpstr>
      <vt:lpstr>LA CROISSANCE DU MARCHE EN OCCIDENT EN 2010</vt:lpstr>
      <vt:lpstr>Présentation PowerPoint</vt:lpstr>
      <vt:lpstr>Contraintes</vt:lpstr>
      <vt:lpstr>conditions d’accès</vt:lpstr>
      <vt:lpstr>Criticité et importance stratégique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DE L’INNOVATIO</dc:title>
  <dc:creator>charlotte</dc:creator>
  <cp:lastModifiedBy>Your User Name</cp:lastModifiedBy>
  <cp:revision>236</cp:revision>
  <dcterms:created xsi:type="dcterms:W3CDTF">2012-02-17T09:16:13Z</dcterms:created>
  <dcterms:modified xsi:type="dcterms:W3CDTF">2012-05-22T16:19:28Z</dcterms:modified>
</cp:coreProperties>
</file>