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57" r:id="rId3"/>
    <p:sldId id="273" r:id="rId4"/>
    <p:sldId id="258" r:id="rId5"/>
    <p:sldId id="269" r:id="rId6"/>
    <p:sldId id="259" r:id="rId7"/>
    <p:sldId id="272" r:id="rId8"/>
    <p:sldId id="274" r:id="rId9"/>
    <p:sldId id="266" r:id="rId10"/>
    <p:sldId id="260" r:id="rId11"/>
    <p:sldId id="270" r:id="rId12"/>
    <p:sldId id="276" r:id="rId13"/>
    <p:sldId id="268" r:id="rId14"/>
    <p:sldId id="261" r:id="rId15"/>
    <p:sldId id="277" r:id="rId16"/>
    <p:sldId id="262" r:id="rId17"/>
    <p:sldId id="265" r:id="rId18"/>
    <p:sldId id="271" r:id="rId19"/>
    <p:sldId id="275" r:id="rId20"/>
    <p:sldId id="263" r:id="rId21"/>
    <p:sldId id="264" r:id="rId22"/>
    <p:sldId id="26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2" autoAdjust="0"/>
    <p:restoredTop sz="94660"/>
  </p:normalViewPr>
  <p:slideViewPr>
    <p:cSldViewPr>
      <p:cViewPr varScale="1">
        <p:scale>
          <a:sx n="104" d="100"/>
          <a:sy n="104" d="100"/>
        </p:scale>
        <p:origin x="-1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76B3BF-06F7-4002-88E3-CFBF7568500E}" type="doc">
      <dgm:prSet loTypeId="urn:microsoft.com/office/officeart/2005/8/layout/radial5" loCatId="relationship" qsTypeId="urn:microsoft.com/office/officeart/2005/8/quickstyle/3d3" qsCatId="3D" csTypeId="urn:microsoft.com/office/officeart/2005/8/colors/accent6_1" csCatId="accent6" phldr="1"/>
      <dgm:spPr/>
      <dgm:t>
        <a:bodyPr/>
        <a:lstStyle/>
        <a:p>
          <a:endParaRPr lang="fr-FR"/>
        </a:p>
      </dgm:t>
    </dgm:pt>
    <dgm:pt modelId="{70E2311A-5153-4F6A-84FA-1297F08CE9FF}">
      <dgm:prSet phldrT="[Texte]"/>
      <dgm:spPr/>
      <dgm:t>
        <a:bodyPr/>
        <a:lstStyle/>
        <a:p>
          <a:r>
            <a:rPr lang="fr-FR" b="1" dirty="0" smtClean="0"/>
            <a:t>Comment exploiter la cible des papas?</a:t>
          </a:r>
          <a:endParaRPr lang="fr-FR" b="1" dirty="0"/>
        </a:p>
      </dgm:t>
    </dgm:pt>
    <dgm:pt modelId="{03F03B7C-54D0-43DC-B506-B6D2BFA33DB8}" type="parTrans" cxnId="{D9DF7495-DBCB-4EF7-B434-384E156D7751}">
      <dgm:prSet/>
      <dgm:spPr/>
      <dgm:t>
        <a:bodyPr/>
        <a:lstStyle/>
        <a:p>
          <a:endParaRPr lang="fr-FR"/>
        </a:p>
      </dgm:t>
    </dgm:pt>
    <dgm:pt modelId="{8C4F0AB4-A6C0-42DB-807F-E2F7D899BF57}" type="sibTrans" cxnId="{D9DF7495-DBCB-4EF7-B434-384E156D7751}">
      <dgm:prSet/>
      <dgm:spPr/>
      <dgm:t>
        <a:bodyPr/>
        <a:lstStyle/>
        <a:p>
          <a:endParaRPr lang="fr-FR"/>
        </a:p>
      </dgm:t>
    </dgm:pt>
    <dgm:pt modelId="{40F9BC6D-7139-4C13-B139-74616F176A60}">
      <dgm:prSet phldrT="[Texte]" custT="1"/>
      <dgm:spPr/>
      <dgm:t>
        <a:bodyPr/>
        <a:lstStyle/>
        <a:p>
          <a:r>
            <a:rPr lang="fr-FR" sz="1800" dirty="0" smtClean="0"/>
            <a:t>Qui sont ils?</a:t>
          </a:r>
          <a:endParaRPr lang="fr-FR" sz="1800" dirty="0"/>
        </a:p>
      </dgm:t>
    </dgm:pt>
    <dgm:pt modelId="{4D8AEB54-7FAC-4041-94B8-E37AC08772AA}" type="parTrans" cxnId="{44DDA6E6-8E81-470D-B3F4-7D5304F888B0}">
      <dgm:prSet/>
      <dgm:spPr/>
      <dgm:t>
        <a:bodyPr/>
        <a:lstStyle/>
        <a:p>
          <a:endParaRPr lang="fr-FR"/>
        </a:p>
      </dgm:t>
    </dgm:pt>
    <dgm:pt modelId="{A9C7D77B-7402-45CF-B23D-139B9D1ACA76}" type="sibTrans" cxnId="{44DDA6E6-8E81-470D-B3F4-7D5304F888B0}">
      <dgm:prSet/>
      <dgm:spPr/>
      <dgm:t>
        <a:bodyPr/>
        <a:lstStyle/>
        <a:p>
          <a:endParaRPr lang="fr-FR"/>
        </a:p>
      </dgm:t>
    </dgm:pt>
    <dgm:pt modelId="{02B292F7-E72E-4CF3-B867-5DB9E249A295}">
      <dgm:prSet phldrT="[Texte]" custT="1"/>
      <dgm:spPr/>
      <dgm:t>
        <a:bodyPr/>
        <a:lstStyle/>
        <a:p>
          <a:r>
            <a:rPr lang="fr-FR" sz="1800" dirty="0" smtClean="0"/>
            <a:t>Cible intéressante </a:t>
          </a:r>
          <a:endParaRPr lang="fr-FR" sz="1800" dirty="0"/>
        </a:p>
      </dgm:t>
    </dgm:pt>
    <dgm:pt modelId="{D016D17E-CA5F-4085-A417-B1508A756F1C}" type="parTrans" cxnId="{3D695C8D-1D28-4491-81BB-5E1332048F70}">
      <dgm:prSet/>
      <dgm:spPr/>
      <dgm:t>
        <a:bodyPr/>
        <a:lstStyle/>
        <a:p>
          <a:endParaRPr lang="fr-FR"/>
        </a:p>
      </dgm:t>
    </dgm:pt>
    <dgm:pt modelId="{8AA18222-6386-4111-8390-45A7B0E3F7F0}" type="sibTrans" cxnId="{3D695C8D-1D28-4491-81BB-5E1332048F70}">
      <dgm:prSet/>
      <dgm:spPr/>
      <dgm:t>
        <a:bodyPr/>
        <a:lstStyle/>
        <a:p>
          <a:endParaRPr lang="fr-FR"/>
        </a:p>
      </dgm:t>
    </dgm:pt>
    <dgm:pt modelId="{2FD48AE7-342A-4D64-A4A4-F8CD23589410}">
      <dgm:prSet phldrT="[Texte]" custT="1"/>
      <dgm:spPr/>
      <dgm:t>
        <a:bodyPr/>
        <a:lstStyle/>
        <a:p>
          <a:r>
            <a:rPr lang="fr-FR" sz="1800" dirty="0" smtClean="0"/>
            <a:t>Comment</a:t>
          </a:r>
          <a:r>
            <a:rPr lang="fr-FR" sz="1800" baseline="0" dirty="0" smtClean="0"/>
            <a:t> toucher la cible?</a:t>
          </a:r>
          <a:endParaRPr lang="fr-FR" sz="1800" dirty="0"/>
        </a:p>
      </dgm:t>
    </dgm:pt>
    <dgm:pt modelId="{D1150449-CE2F-42A0-BD4F-597251EA1C26}" type="parTrans" cxnId="{843158F3-244C-43F3-A3B3-C5E4B807AAD8}">
      <dgm:prSet/>
      <dgm:spPr/>
      <dgm:t>
        <a:bodyPr/>
        <a:lstStyle/>
        <a:p>
          <a:endParaRPr lang="fr-FR"/>
        </a:p>
      </dgm:t>
    </dgm:pt>
    <dgm:pt modelId="{C09FD6F1-6D52-4A5A-B7B0-8B6D5FEDE86A}" type="sibTrans" cxnId="{843158F3-244C-43F3-A3B3-C5E4B807AAD8}">
      <dgm:prSet/>
      <dgm:spPr/>
      <dgm:t>
        <a:bodyPr/>
        <a:lstStyle/>
        <a:p>
          <a:endParaRPr lang="fr-FR"/>
        </a:p>
      </dgm:t>
    </dgm:pt>
    <dgm:pt modelId="{5599C65F-2F4A-4074-B0E2-08D8E991295A}">
      <dgm:prSet phldrT="[Texte]" custRadScaleRad="95252" custRadScaleInc="-415"/>
      <dgm:spPr/>
      <dgm:t>
        <a:bodyPr/>
        <a:lstStyle/>
        <a:p>
          <a:endParaRPr lang="fr-FR"/>
        </a:p>
      </dgm:t>
    </dgm:pt>
    <dgm:pt modelId="{E2D091AB-9574-4C83-93D9-FC432B14A66B}" type="sibTrans" cxnId="{6ABB5B78-B370-4CF5-9EB9-39283563DE79}">
      <dgm:prSet/>
      <dgm:spPr/>
      <dgm:t>
        <a:bodyPr/>
        <a:lstStyle/>
        <a:p>
          <a:endParaRPr lang="fr-FR"/>
        </a:p>
      </dgm:t>
    </dgm:pt>
    <dgm:pt modelId="{3597ADE7-6C07-4FA0-9E19-638967F4A2FD}" type="parTrans" cxnId="{6ABB5B78-B370-4CF5-9EB9-39283563DE79}">
      <dgm:prSet/>
      <dgm:spPr/>
      <dgm:t>
        <a:bodyPr/>
        <a:lstStyle/>
        <a:p>
          <a:endParaRPr lang="fr-FR"/>
        </a:p>
      </dgm:t>
    </dgm:pt>
    <dgm:pt modelId="{E0898478-1249-4D65-81BE-179513AE44F4}">
      <dgm:prSet phldrT="[Texte]" custRadScaleRad="95252" custRadScaleInc="-415"/>
      <dgm:spPr/>
      <dgm:t>
        <a:bodyPr/>
        <a:lstStyle/>
        <a:p>
          <a:endParaRPr lang="fr-FR"/>
        </a:p>
      </dgm:t>
    </dgm:pt>
    <dgm:pt modelId="{37615F07-F27A-4E69-B8E0-202956686308}" type="sibTrans" cxnId="{FF3B0834-0E15-42E7-BB54-F79E06D34D4B}">
      <dgm:prSet/>
      <dgm:spPr/>
      <dgm:t>
        <a:bodyPr/>
        <a:lstStyle/>
        <a:p>
          <a:endParaRPr lang="fr-FR"/>
        </a:p>
      </dgm:t>
    </dgm:pt>
    <dgm:pt modelId="{535B66FA-01A0-4919-BF7A-C27F28749D8F}" type="parTrans" cxnId="{FF3B0834-0E15-42E7-BB54-F79E06D34D4B}">
      <dgm:prSet/>
      <dgm:spPr/>
      <dgm:t>
        <a:bodyPr/>
        <a:lstStyle/>
        <a:p>
          <a:endParaRPr lang="fr-FR"/>
        </a:p>
      </dgm:t>
    </dgm:pt>
    <dgm:pt modelId="{2EF0AC1D-10E8-428F-8082-E8F9409B7D0F}">
      <dgm:prSet custScaleX="88792" custScaleY="82191" custRadScaleRad="107601" custRadScaleInc="-362"/>
      <dgm:spPr/>
      <dgm:t>
        <a:bodyPr/>
        <a:lstStyle/>
        <a:p>
          <a:endParaRPr lang="fr-FR"/>
        </a:p>
      </dgm:t>
    </dgm:pt>
    <dgm:pt modelId="{0C9F9729-9204-4154-B94E-49EE47E6E2D4}" type="sibTrans" cxnId="{D70B6A52-9322-48E9-8860-7155B0DB35A8}">
      <dgm:prSet/>
      <dgm:spPr/>
      <dgm:t>
        <a:bodyPr/>
        <a:lstStyle/>
        <a:p>
          <a:endParaRPr lang="fr-FR"/>
        </a:p>
      </dgm:t>
    </dgm:pt>
    <dgm:pt modelId="{CA7A3CB8-3581-44E4-ABA2-A1675FBAF0C3}" type="parTrans" cxnId="{D70B6A52-9322-48E9-8860-7155B0DB35A8}">
      <dgm:prSet custScaleX="152010"/>
      <dgm:spPr/>
      <dgm:t>
        <a:bodyPr/>
        <a:lstStyle/>
        <a:p>
          <a:endParaRPr lang="fr-FR"/>
        </a:p>
      </dgm:t>
    </dgm:pt>
    <dgm:pt modelId="{07EBE0AC-48B1-470E-8A6E-30702F5C2CBB}">
      <dgm:prSet custScaleX="88792" custScaleY="82191" custRadScaleRad="107601" custRadScaleInc="-362"/>
      <dgm:spPr/>
      <dgm:t>
        <a:bodyPr/>
        <a:lstStyle/>
        <a:p>
          <a:endParaRPr lang="fr-FR"/>
        </a:p>
      </dgm:t>
    </dgm:pt>
    <dgm:pt modelId="{C3949C41-8907-48A7-9C1D-FA404300C1EC}" type="sibTrans" cxnId="{EE7D8EEF-AF36-43AD-89C6-5611791C575D}">
      <dgm:prSet/>
      <dgm:spPr/>
      <dgm:t>
        <a:bodyPr/>
        <a:lstStyle/>
        <a:p>
          <a:endParaRPr lang="fr-FR"/>
        </a:p>
      </dgm:t>
    </dgm:pt>
    <dgm:pt modelId="{4A75BF51-5254-49AA-8BF0-F531CE0BFFA6}" type="parTrans" cxnId="{EE7D8EEF-AF36-43AD-89C6-5611791C575D}">
      <dgm:prSet custScaleX="152010"/>
      <dgm:spPr/>
      <dgm:t>
        <a:bodyPr/>
        <a:lstStyle/>
        <a:p>
          <a:endParaRPr lang="fr-FR"/>
        </a:p>
      </dgm:t>
    </dgm:pt>
    <dgm:pt modelId="{8DCAC9BF-9B27-4F43-BB5D-13291B5F2E0C}">
      <dgm:prSet phldrT="[Texte]" custScaleX="84965" custScaleY="76128" custRadScaleRad="131549" custRadScaleInc="-4638"/>
      <dgm:spPr/>
      <dgm:t>
        <a:bodyPr/>
        <a:lstStyle/>
        <a:p>
          <a:endParaRPr lang="fr-FR"/>
        </a:p>
      </dgm:t>
    </dgm:pt>
    <dgm:pt modelId="{E0055F76-973B-4916-85E6-D2893C57DAE9}" type="sibTrans" cxnId="{B22DBAA5-4EAB-4D09-A70A-387A00594345}">
      <dgm:prSet/>
      <dgm:spPr/>
      <dgm:t>
        <a:bodyPr/>
        <a:lstStyle/>
        <a:p>
          <a:endParaRPr lang="fr-FR"/>
        </a:p>
      </dgm:t>
    </dgm:pt>
    <dgm:pt modelId="{CACB227F-D594-438F-825E-58512CA31709}" type="parTrans" cxnId="{B22DBAA5-4EAB-4D09-A70A-387A00594345}">
      <dgm:prSet custAng="20783682" custScaleX="143112" custScaleY="101714" custLinFactNeighborX="42476" custLinFactNeighborY="36407"/>
      <dgm:spPr/>
      <dgm:t>
        <a:bodyPr/>
        <a:lstStyle/>
        <a:p>
          <a:endParaRPr lang="fr-FR"/>
        </a:p>
      </dgm:t>
    </dgm:pt>
    <dgm:pt modelId="{7C518994-C8D9-45F2-9F72-66E615954F26}">
      <dgm:prSet custScaleX="88792" custScaleY="82191" custRadScaleRad="107601" custRadScaleInc="-362"/>
      <dgm:spPr/>
      <dgm:t>
        <a:bodyPr/>
        <a:lstStyle/>
        <a:p>
          <a:endParaRPr lang="fr-FR" dirty="0"/>
        </a:p>
      </dgm:t>
    </dgm:pt>
    <dgm:pt modelId="{BB45FF65-F3BF-4148-AA27-DA7DD764032D}" type="sibTrans" cxnId="{10F5494D-93F7-46C9-A911-86BEFCBA1E0F}">
      <dgm:prSet/>
      <dgm:spPr/>
      <dgm:t>
        <a:bodyPr/>
        <a:lstStyle/>
        <a:p>
          <a:endParaRPr lang="fr-FR"/>
        </a:p>
      </dgm:t>
    </dgm:pt>
    <dgm:pt modelId="{01AE68E3-0B9B-4507-A2E6-B0E27B2A899A}" type="parTrans" cxnId="{10F5494D-93F7-46C9-A911-86BEFCBA1E0F}">
      <dgm:prSet custScaleX="152010"/>
      <dgm:spPr/>
      <dgm:t>
        <a:bodyPr/>
        <a:lstStyle/>
        <a:p>
          <a:endParaRPr lang="fr-FR"/>
        </a:p>
      </dgm:t>
    </dgm:pt>
    <dgm:pt modelId="{D322CC2D-31F4-4A2D-A744-21F5A843144E}">
      <dgm:prSet custScaleX="88792" custScaleY="82191" custRadScaleRad="107601" custRadScaleInc="-362"/>
      <dgm:spPr/>
      <dgm:t>
        <a:bodyPr/>
        <a:lstStyle/>
        <a:p>
          <a:endParaRPr lang="fr-FR" dirty="0"/>
        </a:p>
      </dgm:t>
    </dgm:pt>
    <dgm:pt modelId="{D583ED9F-DBDF-45C1-B5D8-223270E1D112}" type="sibTrans" cxnId="{F1A531C0-1875-481D-8374-7B1566241DDB}">
      <dgm:prSet/>
      <dgm:spPr/>
      <dgm:t>
        <a:bodyPr/>
        <a:lstStyle/>
        <a:p>
          <a:endParaRPr lang="fr-FR"/>
        </a:p>
      </dgm:t>
    </dgm:pt>
    <dgm:pt modelId="{38ED77DA-B12C-46D5-B435-97ACBBF4EAE6}" type="parTrans" cxnId="{F1A531C0-1875-481D-8374-7B1566241DDB}">
      <dgm:prSet custScaleX="152010"/>
      <dgm:spPr/>
      <dgm:t>
        <a:bodyPr/>
        <a:lstStyle/>
        <a:p>
          <a:endParaRPr lang="fr-FR"/>
        </a:p>
      </dgm:t>
    </dgm:pt>
    <dgm:pt modelId="{CD987E64-DFEE-41C1-9BA7-0825A7E130A5}">
      <dgm:prSet custScaleX="88792" custScaleY="82191" custRadScaleRad="107601" custRadScaleInc="-362"/>
      <dgm:spPr/>
      <dgm:t>
        <a:bodyPr/>
        <a:lstStyle/>
        <a:p>
          <a:endParaRPr lang="fr-FR"/>
        </a:p>
      </dgm:t>
    </dgm:pt>
    <dgm:pt modelId="{A7EFC01A-BF92-432C-8E3E-F01BBB416E65}" type="parTrans" cxnId="{A35995A4-81FF-4438-A98B-C3046ECCDE7C}">
      <dgm:prSet custScaleX="152010"/>
      <dgm:spPr/>
      <dgm:t>
        <a:bodyPr/>
        <a:lstStyle/>
        <a:p>
          <a:endParaRPr lang="fr-FR"/>
        </a:p>
      </dgm:t>
    </dgm:pt>
    <dgm:pt modelId="{3534303C-69F4-44B6-A783-4941820FABC2}" type="sibTrans" cxnId="{A35995A4-81FF-4438-A98B-C3046ECCDE7C}">
      <dgm:prSet/>
      <dgm:spPr/>
      <dgm:t>
        <a:bodyPr/>
        <a:lstStyle/>
        <a:p>
          <a:endParaRPr lang="fr-FR"/>
        </a:p>
      </dgm:t>
    </dgm:pt>
    <dgm:pt modelId="{F81738BC-CE1C-4526-BE2C-4FD5D9BA9358}" type="pres">
      <dgm:prSet presAssocID="{2F76B3BF-06F7-4002-88E3-CFBF7568500E}" presName="Name0" presStyleCnt="0">
        <dgm:presLayoutVars>
          <dgm:chMax val="1"/>
          <dgm:dir/>
          <dgm:animLvl val="ctr"/>
          <dgm:resizeHandles val="exact"/>
        </dgm:presLayoutVars>
      </dgm:prSet>
      <dgm:spPr/>
      <dgm:t>
        <a:bodyPr/>
        <a:lstStyle/>
        <a:p>
          <a:endParaRPr lang="fr-FR"/>
        </a:p>
      </dgm:t>
    </dgm:pt>
    <dgm:pt modelId="{7E17BFE6-93D7-4C12-B672-34A13EBB8C7D}" type="pres">
      <dgm:prSet presAssocID="{70E2311A-5153-4F6A-84FA-1297F08CE9FF}" presName="centerShape" presStyleLbl="node0" presStyleIdx="0" presStyleCnt="1" custScaleX="132413" custScaleY="118495" custLinFactNeighborX="-2063" custLinFactNeighborY="1652"/>
      <dgm:spPr/>
      <dgm:t>
        <a:bodyPr/>
        <a:lstStyle/>
        <a:p>
          <a:endParaRPr lang="fr-FR"/>
        </a:p>
      </dgm:t>
    </dgm:pt>
    <dgm:pt modelId="{AB0C0752-15A3-4967-9CA7-44A354389B14}" type="pres">
      <dgm:prSet presAssocID="{4D8AEB54-7FAC-4041-94B8-E37AC08772AA}" presName="parTrans" presStyleLbl="sibTrans2D1" presStyleIdx="0" presStyleCnt="3" custScaleX="152010"/>
      <dgm:spPr/>
      <dgm:t>
        <a:bodyPr/>
        <a:lstStyle/>
        <a:p>
          <a:endParaRPr lang="fr-FR"/>
        </a:p>
      </dgm:t>
    </dgm:pt>
    <dgm:pt modelId="{4035C3DC-EBCF-46BD-BD39-ED73AC64BE6F}" type="pres">
      <dgm:prSet presAssocID="{4D8AEB54-7FAC-4041-94B8-E37AC08772AA}" presName="connectorText" presStyleLbl="sibTrans2D1" presStyleIdx="0" presStyleCnt="3"/>
      <dgm:spPr/>
      <dgm:t>
        <a:bodyPr/>
        <a:lstStyle/>
        <a:p>
          <a:endParaRPr lang="fr-FR"/>
        </a:p>
      </dgm:t>
    </dgm:pt>
    <dgm:pt modelId="{1085B00A-6DCE-4D82-BAC2-7A74BA2CD880}" type="pres">
      <dgm:prSet presAssocID="{40F9BC6D-7139-4C13-B139-74616F176A60}" presName="node" presStyleLbl="node1" presStyleIdx="0" presStyleCnt="3" custScaleX="88792" custScaleY="82191" custRadScaleRad="106242" custRadScaleInc="-2455">
        <dgm:presLayoutVars>
          <dgm:bulletEnabled val="1"/>
        </dgm:presLayoutVars>
      </dgm:prSet>
      <dgm:spPr/>
      <dgm:t>
        <a:bodyPr/>
        <a:lstStyle/>
        <a:p>
          <a:endParaRPr lang="fr-FR"/>
        </a:p>
      </dgm:t>
    </dgm:pt>
    <dgm:pt modelId="{DBD4BC0E-609B-4DE7-9C7F-1252202F303C}" type="pres">
      <dgm:prSet presAssocID="{D016D17E-CA5F-4085-A417-B1508A756F1C}" presName="parTrans" presStyleLbl="sibTrans2D1" presStyleIdx="1" presStyleCnt="3" custScaleX="150749"/>
      <dgm:spPr/>
      <dgm:t>
        <a:bodyPr/>
        <a:lstStyle/>
        <a:p>
          <a:endParaRPr lang="fr-FR"/>
        </a:p>
      </dgm:t>
    </dgm:pt>
    <dgm:pt modelId="{DF4BECE9-6125-4761-BDA2-4F51A4AC230D}" type="pres">
      <dgm:prSet presAssocID="{D016D17E-CA5F-4085-A417-B1508A756F1C}" presName="connectorText" presStyleLbl="sibTrans2D1" presStyleIdx="1" presStyleCnt="3"/>
      <dgm:spPr/>
      <dgm:t>
        <a:bodyPr/>
        <a:lstStyle/>
        <a:p>
          <a:endParaRPr lang="fr-FR"/>
        </a:p>
      </dgm:t>
    </dgm:pt>
    <dgm:pt modelId="{B73EACD4-2B47-4453-89DD-6C65E4DF4275}" type="pres">
      <dgm:prSet presAssocID="{02B292F7-E72E-4CF3-B867-5DB9E249A295}" presName="node" presStyleLbl="node1" presStyleIdx="1" presStyleCnt="3" custScaleX="136708" custScaleY="77227" custRadScaleRad="126995" custRadScaleInc="2648">
        <dgm:presLayoutVars>
          <dgm:bulletEnabled val="1"/>
        </dgm:presLayoutVars>
      </dgm:prSet>
      <dgm:spPr/>
      <dgm:t>
        <a:bodyPr/>
        <a:lstStyle/>
        <a:p>
          <a:endParaRPr lang="fr-FR"/>
        </a:p>
      </dgm:t>
    </dgm:pt>
    <dgm:pt modelId="{78055763-5395-4527-B0E8-B385C8C601C0}" type="pres">
      <dgm:prSet presAssocID="{D1150449-CE2F-42A0-BD4F-597251EA1C26}" presName="parTrans" presStyleLbl="sibTrans2D1" presStyleIdx="2" presStyleCnt="3" custAng="20783682" custScaleX="143112" custScaleY="101714" custLinFactNeighborX="-164" custLinFactNeighborY="17265"/>
      <dgm:spPr/>
      <dgm:t>
        <a:bodyPr/>
        <a:lstStyle/>
        <a:p>
          <a:endParaRPr lang="fr-FR"/>
        </a:p>
      </dgm:t>
    </dgm:pt>
    <dgm:pt modelId="{652FD7C7-DE97-41B7-924D-91BC6943E1FB}" type="pres">
      <dgm:prSet presAssocID="{D1150449-CE2F-42A0-BD4F-597251EA1C26}" presName="connectorText" presStyleLbl="sibTrans2D1" presStyleIdx="2" presStyleCnt="3"/>
      <dgm:spPr/>
      <dgm:t>
        <a:bodyPr/>
        <a:lstStyle/>
        <a:p>
          <a:endParaRPr lang="fr-FR"/>
        </a:p>
      </dgm:t>
    </dgm:pt>
    <dgm:pt modelId="{5692DF92-3986-4AAF-9230-0B5F6837A673}" type="pres">
      <dgm:prSet presAssocID="{2FD48AE7-342A-4D64-A4A4-F8CD23589410}" presName="node" presStyleLbl="node1" presStyleIdx="2" presStyleCnt="3" custScaleX="106719" custScaleY="84118" custRadScaleRad="131549" custRadScaleInc="-4638">
        <dgm:presLayoutVars>
          <dgm:bulletEnabled val="1"/>
        </dgm:presLayoutVars>
      </dgm:prSet>
      <dgm:spPr/>
      <dgm:t>
        <a:bodyPr/>
        <a:lstStyle/>
        <a:p>
          <a:endParaRPr lang="fr-FR"/>
        </a:p>
      </dgm:t>
    </dgm:pt>
  </dgm:ptLst>
  <dgm:cxnLst>
    <dgm:cxn modelId="{A35995A4-81FF-4438-A98B-C3046ECCDE7C}" srcId="{2F76B3BF-06F7-4002-88E3-CFBF7568500E}" destId="{CD987E64-DFEE-41C1-9BA7-0825A7E130A5}" srcOrd="8" destOrd="0" parTransId="{A7EFC01A-BF92-432C-8E3E-F01BBB416E65}" sibTransId="{3534303C-69F4-44B6-A783-4941820FABC2}"/>
    <dgm:cxn modelId="{D51A2351-A366-4A6A-821F-7F2CD6C7A449}" type="presOf" srcId="{D016D17E-CA5F-4085-A417-B1508A756F1C}" destId="{DF4BECE9-6125-4761-BDA2-4F51A4AC230D}" srcOrd="1" destOrd="0" presId="urn:microsoft.com/office/officeart/2005/8/layout/radial5"/>
    <dgm:cxn modelId="{F1A531C0-1875-481D-8374-7B1566241DDB}" srcId="{2F76B3BF-06F7-4002-88E3-CFBF7568500E}" destId="{D322CC2D-31F4-4A2D-A744-21F5A843144E}" srcOrd="7" destOrd="0" parTransId="{38ED77DA-B12C-46D5-B435-97ACBBF4EAE6}" sibTransId="{D583ED9F-DBDF-45C1-B5D8-223270E1D112}"/>
    <dgm:cxn modelId="{FA4909B4-CDF6-4D56-A785-43CDB3536A79}" type="presOf" srcId="{D016D17E-CA5F-4085-A417-B1508A756F1C}" destId="{DBD4BC0E-609B-4DE7-9C7F-1252202F303C}" srcOrd="0" destOrd="0" presId="urn:microsoft.com/office/officeart/2005/8/layout/radial5"/>
    <dgm:cxn modelId="{EE7D8EEF-AF36-43AD-89C6-5611791C575D}" srcId="{2F76B3BF-06F7-4002-88E3-CFBF7568500E}" destId="{07EBE0AC-48B1-470E-8A6E-30702F5C2CBB}" srcOrd="4" destOrd="0" parTransId="{4A75BF51-5254-49AA-8BF0-F531CE0BFFA6}" sibTransId="{C3949C41-8907-48A7-9C1D-FA404300C1EC}"/>
    <dgm:cxn modelId="{CF6AB2E4-354D-47C2-BE23-855F7B576F34}" type="presOf" srcId="{2F76B3BF-06F7-4002-88E3-CFBF7568500E}" destId="{F81738BC-CE1C-4526-BE2C-4FD5D9BA9358}" srcOrd="0" destOrd="0" presId="urn:microsoft.com/office/officeart/2005/8/layout/radial5"/>
    <dgm:cxn modelId="{843158F3-244C-43F3-A3B3-C5E4B807AAD8}" srcId="{70E2311A-5153-4F6A-84FA-1297F08CE9FF}" destId="{2FD48AE7-342A-4D64-A4A4-F8CD23589410}" srcOrd="2" destOrd="0" parTransId="{D1150449-CE2F-42A0-BD4F-597251EA1C26}" sibTransId="{C09FD6F1-6D52-4A5A-B7B0-8B6D5FEDE86A}"/>
    <dgm:cxn modelId="{D193FD97-993A-4EE3-AFB2-65097B4276C8}" type="presOf" srcId="{4D8AEB54-7FAC-4041-94B8-E37AC08772AA}" destId="{4035C3DC-EBCF-46BD-BD39-ED73AC64BE6F}" srcOrd="1" destOrd="0" presId="urn:microsoft.com/office/officeart/2005/8/layout/radial5"/>
    <dgm:cxn modelId="{10F5494D-93F7-46C9-A911-86BEFCBA1E0F}" srcId="{2F76B3BF-06F7-4002-88E3-CFBF7568500E}" destId="{7C518994-C8D9-45F2-9F72-66E615954F26}" srcOrd="6" destOrd="0" parTransId="{01AE68E3-0B9B-4507-A2E6-B0E27B2A899A}" sibTransId="{BB45FF65-F3BF-4148-AA27-DA7DD764032D}"/>
    <dgm:cxn modelId="{D9DF7495-DBCB-4EF7-B434-384E156D7751}" srcId="{2F76B3BF-06F7-4002-88E3-CFBF7568500E}" destId="{70E2311A-5153-4F6A-84FA-1297F08CE9FF}" srcOrd="0" destOrd="0" parTransId="{03F03B7C-54D0-43DC-B506-B6D2BFA33DB8}" sibTransId="{8C4F0AB4-A6C0-42DB-807F-E2F7D899BF57}"/>
    <dgm:cxn modelId="{D70B6A52-9322-48E9-8860-7155B0DB35A8}" srcId="{2F76B3BF-06F7-4002-88E3-CFBF7568500E}" destId="{2EF0AC1D-10E8-428F-8082-E8F9409B7D0F}" srcOrd="3" destOrd="0" parTransId="{CA7A3CB8-3581-44E4-ABA2-A1675FBAF0C3}" sibTransId="{0C9F9729-9204-4154-B94E-49EE47E6E2D4}"/>
    <dgm:cxn modelId="{6ABB5B78-B370-4CF5-9EB9-39283563DE79}" srcId="{2F76B3BF-06F7-4002-88E3-CFBF7568500E}" destId="{5599C65F-2F4A-4074-B0E2-08D8E991295A}" srcOrd="1" destOrd="0" parTransId="{3597ADE7-6C07-4FA0-9E19-638967F4A2FD}" sibTransId="{E2D091AB-9574-4C83-93D9-FC432B14A66B}"/>
    <dgm:cxn modelId="{B22DBAA5-4EAB-4D09-A70A-387A00594345}" srcId="{2F76B3BF-06F7-4002-88E3-CFBF7568500E}" destId="{8DCAC9BF-9B27-4F43-BB5D-13291B5F2E0C}" srcOrd="5" destOrd="0" parTransId="{CACB227F-D594-438F-825E-58512CA31709}" sibTransId="{E0055F76-973B-4916-85E6-D2893C57DAE9}"/>
    <dgm:cxn modelId="{3C5AA445-8EEC-4034-8E0E-7CB77E6282C1}" type="presOf" srcId="{70E2311A-5153-4F6A-84FA-1297F08CE9FF}" destId="{7E17BFE6-93D7-4C12-B672-34A13EBB8C7D}" srcOrd="0" destOrd="0" presId="urn:microsoft.com/office/officeart/2005/8/layout/radial5"/>
    <dgm:cxn modelId="{E46718E4-FFD1-4CFB-A816-02C9F1793C72}" type="presOf" srcId="{4D8AEB54-7FAC-4041-94B8-E37AC08772AA}" destId="{AB0C0752-15A3-4967-9CA7-44A354389B14}" srcOrd="0" destOrd="0" presId="urn:microsoft.com/office/officeart/2005/8/layout/radial5"/>
    <dgm:cxn modelId="{FF3B0834-0E15-42E7-BB54-F79E06D34D4B}" srcId="{2F76B3BF-06F7-4002-88E3-CFBF7568500E}" destId="{E0898478-1249-4D65-81BE-179513AE44F4}" srcOrd="2" destOrd="0" parTransId="{535B66FA-01A0-4919-BF7A-C27F28749D8F}" sibTransId="{37615F07-F27A-4E69-B8E0-202956686308}"/>
    <dgm:cxn modelId="{44DDA6E6-8E81-470D-B3F4-7D5304F888B0}" srcId="{70E2311A-5153-4F6A-84FA-1297F08CE9FF}" destId="{40F9BC6D-7139-4C13-B139-74616F176A60}" srcOrd="0" destOrd="0" parTransId="{4D8AEB54-7FAC-4041-94B8-E37AC08772AA}" sibTransId="{A9C7D77B-7402-45CF-B23D-139B9D1ACA76}"/>
    <dgm:cxn modelId="{0B02A490-4794-41C1-9795-2B8018E9C9C6}" type="presOf" srcId="{D1150449-CE2F-42A0-BD4F-597251EA1C26}" destId="{652FD7C7-DE97-41B7-924D-91BC6943E1FB}" srcOrd="1" destOrd="0" presId="urn:microsoft.com/office/officeart/2005/8/layout/radial5"/>
    <dgm:cxn modelId="{911DD65A-A5D3-4052-B99C-72AD25E36E47}" type="presOf" srcId="{40F9BC6D-7139-4C13-B139-74616F176A60}" destId="{1085B00A-6DCE-4D82-BAC2-7A74BA2CD880}" srcOrd="0" destOrd="0" presId="urn:microsoft.com/office/officeart/2005/8/layout/radial5"/>
    <dgm:cxn modelId="{18AB17EA-2E66-48F6-8C38-B6249B758816}" type="presOf" srcId="{2FD48AE7-342A-4D64-A4A4-F8CD23589410}" destId="{5692DF92-3986-4AAF-9230-0B5F6837A673}" srcOrd="0" destOrd="0" presId="urn:microsoft.com/office/officeart/2005/8/layout/radial5"/>
    <dgm:cxn modelId="{3D695C8D-1D28-4491-81BB-5E1332048F70}" srcId="{70E2311A-5153-4F6A-84FA-1297F08CE9FF}" destId="{02B292F7-E72E-4CF3-B867-5DB9E249A295}" srcOrd="1" destOrd="0" parTransId="{D016D17E-CA5F-4085-A417-B1508A756F1C}" sibTransId="{8AA18222-6386-4111-8390-45A7B0E3F7F0}"/>
    <dgm:cxn modelId="{ECBDA4EC-A9B3-482E-BE47-425542E26246}" type="presOf" srcId="{02B292F7-E72E-4CF3-B867-5DB9E249A295}" destId="{B73EACD4-2B47-4453-89DD-6C65E4DF4275}" srcOrd="0" destOrd="0" presId="urn:microsoft.com/office/officeart/2005/8/layout/radial5"/>
    <dgm:cxn modelId="{8CDD756D-B779-4C91-B916-9E1F4B4AD126}" type="presOf" srcId="{D1150449-CE2F-42A0-BD4F-597251EA1C26}" destId="{78055763-5395-4527-B0E8-B385C8C601C0}" srcOrd="0" destOrd="0" presId="urn:microsoft.com/office/officeart/2005/8/layout/radial5"/>
    <dgm:cxn modelId="{A5C71BF3-3BA4-4894-9EFA-D6A94025F722}" type="presParOf" srcId="{F81738BC-CE1C-4526-BE2C-4FD5D9BA9358}" destId="{7E17BFE6-93D7-4C12-B672-34A13EBB8C7D}" srcOrd="0" destOrd="0" presId="urn:microsoft.com/office/officeart/2005/8/layout/radial5"/>
    <dgm:cxn modelId="{3332E45E-A4F9-4487-955D-7E7A7DA4236F}" type="presParOf" srcId="{F81738BC-CE1C-4526-BE2C-4FD5D9BA9358}" destId="{AB0C0752-15A3-4967-9CA7-44A354389B14}" srcOrd="1" destOrd="0" presId="urn:microsoft.com/office/officeart/2005/8/layout/radial5"/>
    <dgm:cxn modelId="{07CCF80E-581D-4962-9812-BF97C4DF5211}" type="presParOf" srcId="{AB0C0752-15A3-4967-9CA7-44A354389B14}" destId="{4035C3DC-EBCF-46BD-BD39-ED73AC64BE6F}" srcOrd="0" destOrd="0" presId="urn:microsoft.com/office/officeart/2005/8/layout/radial5"/>
    <dgm:cxn modelId="{969617A3-42D7-46FC-AB1C-86D57B0936EF}" type="presParOf" srcId="{F81738BC-CE1C-4526-BE2C-4FD5D9BA9358}" destId="{1085B00A-6DCE-4D82-BAC2-7A74BA2CD880}" srcOrd="2" destOrd="0" presId="urn:microsoft.com/office/officeart/2005/8/layout/radial5"/>
    <dgm:cxn modelId="{6032B5B3-ACDC-4F91-8AA3-9398C36DDEE3}" type="presParOf" srcId="{F81738BC-CE1C-4526-BE2C-4FD5D9BA9358}" destId="{DBD4BC0E-609B-4DE7-9C7F-1252202F303C}" srcOrd="3" destOrd="0" presId="urn:microsoft.com/office/officeart/2005/8/layout/radial5"/>
    <dgm:cxn modelId="{672ECD15-99F4-421E-8123-A459F9C894A8}" type="presParOf" srcId="{DBD4BC0E-609B-4DE7-9C7F-1252202F303C}" destId="{DF4BECE9-6125-4761-BDA2-4F51A4AC230D}" srcOrd="0" destOrd="0" presId="urn:microsoft.com/office/officeart/2005/8/layout/radial5"/>
    <dgm:cxn modelId="{F2A1E1E6-C07E-4B52-AC78-0BEEE407EBFC}" type="presParOf" srcId="{F81738BC-CE1C-4526-BE2C-4FD5D9BA9358}" destId="{B73EACD4-2B47-4453-89DD-6C65E4DF4275}" srcOrd="4" destOrd="0" presId="urn:microsoft.com/office/officeart/2005/8/layout/radial5"/>
    <dgm:cxn modelId="{10B23BA8-16F8-4563-813D-C78C17417734}" type="presParOf" srcId="{F81738BC-CE1C-4526-BE2C-4FD5D9BA9358}" destId="{78055763-5395-4527-B0E8-B385C8C601C0}" srcOrd="5" destOrd="0" presId="urn:microsoft.com/office/officeart/2005/8/layout/radial5"/>
    <dgm:cxn modelId="{206F7850-611F-4C21-A654-5C311D4CFAD6}" type="presParOf" srcId="{78055763-5395-4527-B0E8-B385C8C601C0}" destId="{652FD7C7-DE97-41B7-924D-91BC6943E1FB}" srcOrd="0" destOrd="0" presId="urn:microsoft.com/office/officeart/2005/8/layout/radial5"/>
    <dgm:cxn modelId="{0B4C6BAE-EA75-414F-BC27-6BE03BA27B3B}" type="presParOf" srcId="{F81738BC-CE1C-4526-BE2C-4FD5D9BA9358}" destId="{5692DF92-3986-4AAF-9230-0B5F6837A673}" srcOrd="6" destOrd="0" presId="urn:microsoft.com/office/officeart/2005/8/layout/radial5"/>
  </dgm:cxnLst>
  <dgm:bg/>
  <dgm:whole>
    <a:ln>
      <a:solidFill>
        <a:schemeClr val="bg1">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17BFE6-93D7-4C12-B672-34A13EBB8C7D}">
      <dsp:nvSpPr>
        <dsp:cNvPr id="0" name=""/>
        <dsp:cNvSpPr/>
      </dsp:nvSpPr>
      <dsp:spPr>
        <a:xfrm>
          <a:off x="2765845" y="2354328"/>
          <a:ext cx="2223437" cy="1989730"/>
        </a:xfrm>
        <a:prstGeom prst="ellipse">
          <a:avLst/>
        </a:prstGeom>
        <a:solidFill>
          <a:schemeClr val="lt1">
            <a:hueOff val="0"/>
            <a:satOff val="0"/>
            <a:lumOff val="0"/>
            <a:alphaOff val="0"/>
          </a:schemeClr>
        </a:solidFill>
        <a:ln>
          <a:noFill/>
        </a:ln>
        <a:effectLst>
          <a:glow rad="63500">
            <a:schemeClr val="lt1">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t>Comment exploiter la cible des papas?</a:t>
          </a:r>
          <a:endParaRPr lang="fr-FR" sz="1800" b="1" kern="1200" dirty="0"/>
        </a:p>
      </dsp:txBody>
      <dsp:txXfrm>
        <a:off x="2765845" y="2354328"/>
        <a:ext cx="2223437" cy="1989730"/>
      </dsp:txXfrm>
    </dsp:sp>
    <dsp:sp modelId="{AB0C0752-15A3-4967-9CA7-44A354389B14}">
      <dsp:nvSpPr>
        <dsp:cNvPr id="0" name=""/>
        <dsp:cNvSpPr/>
      </dsp:nvSpPr>
      <dsp:spPr>
        <a:xfrm rot="16243788">
          <a:off x="3485800" y="1567134"/>
          <a:ext cx="821468" cy="585556"/>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16243788">
        <a:off x="3485800" y="1567134"/>
        <a:ext cx="821468" cy="585556"/>
      </dsp:txXfrm>
    </dsp:sp>
    <dsp:sp modelId="{1085B00A-6DCE-4D82-BAC2-7A74BA2CD880}">
      <dsp:nvSpPr>
        <dsp:cNvPr id="0" name=""/>
        <dsp:cNvSpPr/>
      </dsp:nvSpPr>
      <dsp:spPr>
        <a:xfrm>
          <a:off x="3232324" y="78026"/>
          <a:ext cx="1357804" cy="1256862"/>
        </a:xfrm>
        <a:prstGeom prst="ellipse">
          <a:avLst/>
        </a:prstGeom>
        <a:solidFill>
          <a:schemeClr val="lt1">
            <a:hueOff val="0"/>
            <a:satOff val="0"/>
            <a:lumOff val="0"/>
            <a:alphaOff val="0"/>
          </a:schemeClr>
        </a:solidFill>
        <a:ln>
          <a:noFill/>
        </a:ln>
        <a:effectLst>
          <a:glow rad="63500">
            <a:schemeClr val="lt1">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Qui sont ils?</a:t>
          </a:r>
          <a:endParaRPr lang="fr-FR" sz="1800" kern="1200" dirty="0"/>
        </a:p>
      </dsp:txBody>
      <dsp:txXfrm>
        <a:off x="3232324" y="78026"/>
        <a:ext cx="1357804" cy="1256862"/>
      </dsp:txXfrm>
    </dsp:sp>
    <dsp:sp modelId="{DBD4BC0E-609B-4DE7-9C7F-1252202F303C}">
      <dsp:nvSpPr>
        <dsp:cNvPr id="0" name=""/>
        <dsp:cNvSpPr/>
      </dsp:nvSpPr>
      <dsp:spPr>
        <a:xfrm rot="1646571">
          <a:off x="4873243" y="3802336"/>
          <a:ext cx="881433" cy="585556"/>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1646571">
        <a:off x="4873243" y="3802336"/>
        <a:ext cx="881433" cy="585556"/>
      </dsp:txXfrm>
    </dsp:sp>
    <dsp:sp modelId="{B73EACD4-2B47-4453-89DD-6C65E4DF4275}">
      <dsp:nvSpPr>
        <dsp:cNvPr id="0" name=""/>
        <dsp:cNvSpPr/>
      </dsp:nvSpPr>
      <dsp:spPr>
        <a:xfrm>
          <a:off x="5542438" y="4166093"/>
          <a:ext cx="2090535" cy="1180953"/>
        </a:xfrm>
        <a:prstGeom prst="ellipse">
          <a:avLst/>
        </a:prstGeom>
        <a:solidFill>
          <a:schemeClr val="lt1">
            <a:hueOff val="0"/>
            <a:satOff val="0"/>
            <a:lumOff val="0"/>
            <a:alphaOff val="0"/>
          </a:schemeClr>
        </a:solidFill>
        <a:ln>
          <a:noFill/>
        </a:ln>
        <a:effectLst>
          <a:glow rad="63500">
            <a:schemeClr val="lt1">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Cible intéressante </a:t>
          </a:r>
          <a:endParaRPr lang="fr-FR" sz="1800" kern="1200" dirty="0"/>
        </a:p>
      </dsp:txBody>
      <dsp:txXfrm>
        <a:off x="5542438" y="4166093"/>
        <a:ext cx="2090535" cy="1180953"/>
      </dsp:txXfrm>
    </dsp:sp>
    <dsp:sp modelId="{78055763-5395-4527-B0E8-B385C8C601C0}">
      <dsp:nvSpPr>
        <dsp:cNvPr id="0" name=""/>
        <dsp:cNvSpPr/>
      </dsp:nvSpPr>
      <dsp:spPr>
        <a:xfrm rot="8315673">
          <a:off x="2066012" y="3896167"/>
          <a:ext cx="800281" cy="59559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8315673">
        <a:off x="2066012" y="3896167"/>
        <a:ext cx="800281" cy="595592"/>
      </dsp:txXfrm>
    </dsp:sp>
    <dsp:sp modelId="{5692DF92-3986-4AAF-9230-0B5F6837A673}">
      <dsp:nvSpPr>
        <dsp:cNvPr id="0" name=""/>
        <dsp:cNvSpPr/>
      </dsp:nvSpPr>
      <dsp:spPr>
        <a:xfrm>
          <a:off x="492212" y="4060716"/>
          <a:ext cx="1631944" cy="1286330"/>
        </a:xfrm>
        <a:prstGeom prst="ellipse">
          <a:avLst/>
        </a:prstGeom>
        <a:solidFill>
          <a:schemeClr val="lt1">
            <a:hueOff val="0"/>
            <a:satOff val="0"/>
            <a:lumOff val="0"/>
            <a:alphaOff val="0"/>
          </a:schemeClr>
        </a:solidFill>
        <a:ln>
          <a:noFill/>
        </a:ln>
        <a:effectLst>
          <a:glow rad="63500">
            <a:schemeClr val="lt1">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Comment</a:t>
          </a:r>
          <a:r>
            <a:rPr lang="fr-FR" sz="1800" kern="1200" baseline="0" dirty="0" smtClean="0"/>
            <a:t> toucher la cible?</a:t>
          </a:r>
          <a:endParaRPr lang="fr-FR" sz="1800" kern="1200" dirty="0"/>
        </a:p>
      </dsp:txBody>
      <dsp:txXfrm>
        <a:off x="492212" y="4060716"/>
        <a:ext cx="1631944" cy="128633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4E316-2246-4A7C-B1A4-0B2786E578AF}" type="datetimeFigureOut">
              <a:rPr lang="fr-FR" smtClean="0"/>
              <a:pPr/>
              <a:t>19/05/2012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A3A14-2959-42C9-A44E-8E5F4F35B8C7}"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11" name="Espace réservé du numéro de diapositive 10"/>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Espace réservé de la date 1"/>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3953206A-16FF-4E31-8929-B21DDD3D464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7CCD87F-8EB9-416B-A608-9D77CAB97DA6}" type="datetimeFigureOut">
              <a:rPr lang="fr-FR" smtClean="0"/>
              <a:pPr/>
              <a:t>19/05/2012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3953206A-16FF-4E31-8929-B21DDD3D4642}" type="slidenum">
              <a:rPr lang="fr-FR" smtClean="0"/>
              <a:pPr/>
              <a:t>‹N°›</a:t>
            </a:fld>
            <a:endParaRPr lang="fr-FR" dirty="0"/>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7CCD87F-8EB9-416B-A608-9D77CAB97DA6}" type="datetimeFigureOut">
              <a:rPr lang="fr-FR" smtClean="0"/>
              <a:pPr/>
              <a:t>19/05/2012</a:t>
            </a:fld>
            <a:endParaRPr lang="fr-FR" dirty="0"/>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dirty="0"/>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953206A-16FF-4E31-8929-B21DDD3D464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utomotivemarketing.e-monsite.com/pages/strategies-marketing/les-enfants-cible-marketing.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jeunepapa.com/achats-5.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nl.pictovia.com/camembert3d/le-pouvoir-d-achat-des-parents-pour-leurs-bebes-382" TargetMode="External"/><Relationship Id="rId3" Type="http://schemas.openxmlformats.org/officeDocument/2006/relationships/hyperlink" Target="http://www.linternaute.com/actualite/societe/dossier/moeurs-des-francais/paternite.shtml" TargetMode="External"/><Relationship Id="rId7" Type="http://schemas.openxmlformats.org/officeDocument/2006/relationships/hyperlink" Target="http://www.pere-de-famille.fr/parentalite-impliquer-les-hommes/" TargetMode="Externa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hyperlink" Target="http://www.insee.fr/fr/themes/document.asp?ref_id=ip1339" TargetMode="External"/><Relationship Id="rId5" Type="http://schemas.openxmlformats.org/officeDocument/2006/relationships/hyperlink" Target="http://www.e-arketing.fr/Marketing-Magazine/Article/Qui-sont-les-nouveaux-peres--12400-1.htm" TargetMode="External"/><Relationship Id="rId4" Type="http://schemas.openxmlformats.org/officeDocument/2006/relationships/hyperlink" Target="http://info.catho.be/2011/10/01/9eme-marche-des-peres-de-famille-en-belgique/"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32656"/>
            <a:ext cx="7772400" cy="1872208"/>
          </a:xfrm>
        </p:spPr>
        <p:txBody>
          <a:bodyPr/>
          <a:lstStyle/>
          <a:p>
            <a:r>
              <a:rPr lang="fr-FR" dirty="0" smtClean="0">
                <a:solidFill>
                  <a:schemeClr val="tx1"/>
                </a:solidFill>
              </a:rPr>
              <a:t>CIBLE : Les papas </a:t>
            </a:r>
            <a:endParaRPr lang="fr-FR" dirty="0">
              <a:solidFill>
                <a:schemeClr val="tx1"/>
              </a:solidFill>
            </a:endParaRPr>
          </a:p>
        </p:txBody>
      </p:sp>
      <p:sp>
        <p:nvSpPr>
          <p:cNvPr id="3" name="Sous-titre 2"/>
          <p:cNvSpPr>
            <a:spLocks noGrp="1"/>
          </p:cNvSpPr>
          <p:nvPr>
            <p:ph type="subTitle" idx="1"/>
          </p:nvPr>
        </p:nvSpPr>
        <p:spPr>
          <a:xfrm>
            <a:off x="323528" y="3685032"/>
            <a:ext cx="8171248" cy="536056"/>
          </a:xfrm>
        </p:spPr>
        <p:txBody>
          <a:bodyPr>
            <a:noAutofit/>
          </a:bodyPr>
          <a:lstStyle/>
          <a:p>
            <a:r>
              <a:rPr lang="fr-FR" sz="3200" i="1" dirty="0" smtClean="0">
                <a:latin typeface="Arial" pitchFamily="34" charset="0"/>
                <a:cs typeface="Arial" pitchFamily="34" charset="0"/>
              </a:rPr>
              <a:t>« Comment exploiter la cible des papas? »</a:t>
            </a:r>
            <a:endParaRPr lang="fr-FR" sz="3200" i="1" dirty="0">
              <a:latin typeface="Arial" pitchFamily="34" charset="0"/>
              <a:cs typeface="Arial" pitchFamily="34" charset="0"/>
            </a:endParaRPr>
          </a:p>
        </p:txBody>
      </p:sp>
      <p:pic>
        <p:nvPicPr>
          <p:cNvPr id="13314" name="Picture 2" descr="http://www.empreintecreative.fr/images/Communication/cible.png"/>
          <p:cNvPicPr>
            <a:picLocks noChangeAspect="1" noChangeArrowheads="1"/>
          </p:cNvPicPr>
          <p:nvPr/>
        </p:nvPicPr>
        <p:blipFill>
          <a:blip r:embed="rId2" cstate="print"/>
          <a:srcRect/>
          <a:stretch>
            <a:fillRect/>
          </a:stretch>
        </p:blipFill>
        <p:spPr bwMode="auto">
          <a:xfrm rot="21232485">
            <a:off x="98256" y="105005"/>
            <a:ext cx="2072654" cy="1952581"/>
          </a:xfrm>
          <a:prstGeom prst="rect">
            <a:avLst/>
          </a:prstGeom>
          <a:noFill/>
        </p:spPr>
      </p:pic>
      <p:sp>
        <p:nvSpPr>
          <p:cNvPr id="5" name="ZoneTexte 4"/>
          <p:cNvSpPr txBox="1"/>
          <p:nvPr/>
        </p:nvSpPr>
        <p:spPr>
          <a:xfrm>
            <a:off x="5508104" y="4826675"/>
            <a:ext cx="3168352" cy="1477328"/>
          </a:xfrm>
          <a:prstGeom prst="rect">
            <a:avLst/>
          </a:prstGeom>
          <a:noFill/>
        </p:spPr>
        <p:txBody>
          <a:bodyPr wrap="square" rtlCol="0">
            <a:spAutoFit/>
          </a:bodyPr>
          <a:lstStyle/>
          <a:p>
            <a:r>
              <a:rPr lang="fr-FR" b="1" dirty="0" smtClean="0"/>
              <a:t>Ducoulombier Grégoire</a:t>
            </a:r>
            <a:endParaRPr lang="fr-FR" b="1" dirty="0"/>
          </a:p>
          <a:p>
            <a:r>
              <a:rPr lang="fr-FR" b="1" dirty="0" smtClean="0"/>
              <a:t>Rouault Déborah</a:t>
            </a:r>
          </a:p>
          <a:p>
            <a:endParaRPr lang="fr-FR" dirty="0"/>
          </a:p>
          <a:p>
            <a:r>
              <a:rPr lang="fr-FR" dirty="0" smtClean="0"/>
              <a:t>L3 Marketing Vente</a:t>
            </a:r>
          </a:p>
          <a:p>
            <a:r>
              <a:rPr lang="fr-FR" dirty="0" smtClean="0"/>
              <a:t>2011/2012</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692696"/>
            <a:ext cx="7776864" cy="1046440"/>
          </a:xfrm>
          <a:prstGeom prst="rect">
            <a:avLst/>
          </a:prstGeom>
          <a:solidFill>
            <a:schemeClr val="tx2">
              <a:lumMod val="25000"/>
              <a:lumOff val="75000"/>
            </a:schemeClr>
          </a:solidFill>
          <a:effectLst>
            <a:innerShdw blurRad="63500" dist="50800" dir="18900000">
              <a:prstClr val="black">
                <a:alpha val="50000"/>
              </a:prstClr>
            </a:innerShdw>
            <a:softEdge rad="12700"/>
          </a:effectLst>
        </p:spPr>
        <p:txBody>
          <a:bodyPr wrap="square" rtlCol="0">
            <a:spAutoFit/>
          </a:bodyPr>
          <a:lstStyle/>
          <a:p>
            <a:r>
              <a:rPr lang="fr-FR" sz="2400" dirty="0" smtClean="0"/>
              <a:t>I/Présentation de la cible</a:t>
            </a:r>
          </a:p>
          <a:p>
            <a:endParaRPr lang="fr-FR" dirty="0"/>
          </a:p>
          <a:p>
            <a:r>
              <a:rPr lang="fr-FR" sz="2000" dirty="0" smtClean="0"/>
              <a:t>2) Accessibilité </a:t>
            </a:r>
            <a:endParaRPr lang="fr-FR" sz="2000" dirty="0"/>
          </a:p>
        </p:txBody>
      </p:sp>
      <p:sp>
        <p:nvSpPr>
          <p:cNvPr id="5" name="ZoneTexte 4"/>
          <p:cNvSpPr txBox="1"/>
          <p:nvPr/>
        </p:nvSpPr>
        <p:spPr>
          <a:xfrm>
            <a:off x="539552" y="1916832"/>
            <a:ext cx="7704856" cy="4585871"/>
          </a:xfrm>
          <a:prstGeom prst="rect">
            <a:avLst/>
          </a:prstGeom>
          <a:noFill/>
        </p:spPr>
        <p:txBody>
          <a:bodyPr wrap="square" rtlCol="0">
            <a:spAutoFit/>
          </a:bodyPr>
          <a:lstStyle/>
          <a:p>
            <a:pPr>
              <a:buFont typeface="Wingdings" pitchFamily="2" charset="2"/>
              <a:buChar char="v"/>
            </a:pPr>
            <a:r>
              <a:rPr lang="fr-FR" sz="1600" dirty="0" smtClean="0">
                <a:cs typeface="Arial" pitchFamily="34" charset="0"/>
              </a:rPr>
              <a:t> </a:t>
            </a:r>
            <a:r>
              <a:rPr lang="fr-FR" u="sng" dirty="0" smtClean="0">
                <a:cs typeface="Arial" pitchFamily="34" charset="0"/>
              </a:rPr>
              <a:t>Les pères sont encore plus faciles à manipuler</a:t>
            </a:r>
            <a:r>
              <a:rPr lang="fr-FR" dirty="0" smtClean="0">
                <a:cs typeface="Arial" pitchFamily="34" charset="0"/>
              </a:rPr>
              <a:t> </a:t>
            </a:r>
          </a:p>
          <a:p>
            <a:endParaRPr lang="fr-FR" sz="1600" dirty="0" smtClean="0">
              <a:cs typeface="Arial" pitchFamily="34" charset="0"/>
            </a:endParaRPr>
          </a:p>
          <a:p>
            <a:r>
              <a:rPr lang="fr-FR" sz="1600" dirty="0" smtClean="0">
                <a:cs typeface="Arial" pitchFamily="34" charset="0"/>
              </a:rPr>
              <a:t>Face à la consommation enfantine. Ils cèdent plus facilement aux désirs de leurs enfants.</a:t>
            </a:r>
            <a:endParaRPr lang="fr-FR" sz="1600" i="1" dirty="0" smtClean="0">
              <a:cs typeface="Arial" pitchFamily="34" charset="0"/>
            </a:endParaRPr>
          </a:p>
          <a:p>
            <a:endParaRPr lang="fr-FR" sz="1600" dirty="0" smtClean="0"/>
          </a:p>
          <a:p>
            <a:pPr>
              <a:buFont typeface="Wingdings" pitchFamily="2" charset="2"/>
              <a:buChar char="v"/>
            </a:pPr>
            <a:r>
              <a:rPr lang="fr-FR" u="sng" dirty="0" smtClean="0"/>
              <a:t> Acte d’achat </a:t>
            </a:r>
          </a:p>
          <a:p>
            <a:pPr algn="just"/>
            <a:endParaRPr lang="fr-FR" sz="1600" dirty="0" smtClean="0"/>
          </a:p>
          <a:p>
            <a:pPr algn="just"/>
            <a:r>
              <a:rPr lang="fr-FR" sz="1600" dirty="0" smtClean="0"/>
              <a:t>Pour les achats qu'ils effectuent seuls, ils sont sous l'emprise des mères qui leur soumettent une liste de courses et différentes recommandations, et sous celle de leur enfant, même s'ils déclarent rester décisionnaires des achats.</a:t>
            </a:r>
          </a:p>
          <a:p>
            <a:pPr algn="just" fontAlgn="base"/>
            <a:r>
              <a:rPr lang="fr-FR" sz="1600" dirty="0" smtClean="0"/>
              <a:t>Les hommes sont globalement fonceur dans leur décision d’achat, de plus il aime que le processus d’achat soit rapide. Ils ne réclament pas d’aide particulière.</a:t>
            </a:r>
          </a:p>
          <a:p>
            <a:pPr algn="just"/>
            <a:r>
              <a:rPr lang="fr-FR" sz="1600" dirty="0" smtClean="0">
                <a:hlinkClick r:id="rId2"/>
              </a:rPr>
              <a:t>http://automotivemarketing.e-monsite.com/pages/strategies-marketing/les-enfants-cible-marketing.html</a:t>
            </a:r>
            <a:endParaRPr lang="fr-FR" sz="1600" dirty="0" smtClean="0"/>
          </a:p>
          <a:p>
            <a:endParaRPr lang="fr-FR" sz="1600" dirty="0" smtClean="0">
              <a:solidFill>
                <a:srgbClr val="FF0000"/>
              </a:solidFill>
            </a:endParaRPr>
          </a:p>
          <a:p>
            <a:r>
              <a:rPr lang="fr-FR" sz="1600" dirty="0" smtClean="0">
                <a:solidFill>
                  <a:srgbClr val="FF0000"/>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268760"/>
            <a:ext cx="8208912" cy="4154984"/>
          </a:xfrm>
          <a:prstGeom prst="rect">
            <a:avLst/>
          </a:prstGeom>
          <a:noFill/>
        </p:spPr>
        <p:txBody>
          <a:bodyPr wrap="square" rtlCol="0">
            <a:spAutoFit/>
          </a:bodyPr>
          <a:lstStyle/>
          <a:p>
            <a:pPr algn="just">
              <a:buFont typeface="Wingdings" pitchFamily="2" charset="2"/>
              <a:buChar char="v"/>
            </a:pPr>
            <a:endParaRPr lang="fr-FR" dirty="0" smtClean="0"/>
          </a:p>
          <a:p>
            <a:pPr algn="just">
              <a:buFont typeface="Wingdings" pitchFamily="2" charset="2"/>
              <a:buChar char="v"/>
            </a:pPr>
            <a:r>
              <a:rPr lang="fr-FR" sz="1600" u="sng" dirty="0" smtClean="0"/>
              <a:t> </a:t>
            </a:r>
            <a:r>
              <a:rPr lang="fr-FR" u="sng" dirty="0" smtClean="0"/>
              <a:t>Choix du lieu d’achat </a:t>
            </a:r>
            <a:r>
              <a:rPr lang="fr-FR" u="sng" dirty="0" smtClean="0"/>
              <a:t>:</a:t>
            </a:r>
          </a:p>
          <a:p>
            <a:pPr algn="just">
              <a:buFont typeface="Wingdings" pitchFamily="2" charset="2"/>
              <a:buChar char="v"/>
            </a:pPr>
            <a:endParaRPr lang="fr-FR" u="sng" dirty="0" smtClean="0"/>
          </a:p>
          <a:p>
            <a:pPr algn="just"/>
            <a:r>
              <a:rPr lang="fr-FR" sz="1600" dirty="0" smtClean="0"/>
              <a:t>	Le père de famille consomme lorsqu’il en éprouve le besoin, sa situation fait qu’il limite les dépenses inutiles. Les achats sont réfléchis, le papa compare, s’informe avant d’acheter.</a:t>
            </a:r>
          </a:p>
          <a:p>
            <a:pPr algn="just"/>
            <a:r>
              <a:rPr lang="fr-FR" sz="1600" dirty="0" smtClean="0">
                <a:solidFill>
                  <a:prstClr val="black"/>
                </a:solidFill>
              </a:rPr>
              <a:t>	L’arrivée du e-commerce a galvanisé les achats du père de famille. En effet les pères et enfants achètent plus que la mère sur internet. Le père est vu comme l’homme de la situation lorsqu’il s’agit des achats sur le web. Pour ce qui est d’internet, les pères sont des cibles réceptives pour les messages qui leurs sont concernés ainsi qu’à ceux adressés à leurs enfants.</a:t>
            </a:r>
            <a:endParaRPr lang="fr-FR" dirty="0" smtClean="0"/>
          </a:p>
          <a:p>
            <a:pPr algn="just"/>
            <a:r>
              <a:rPr lang="fr-FR" dirty="0" smtClean="0"/>
              <a:t>	</a:t>
            </a:r>
            <a:r>
              <a:rPr lang="fr-FR" sz="1600" dirty="0" smtClean="0"/>
              <a:t>Le père de famille parait peu influencé par la publicité comparativement aux autres membres de la famille. En effet cela s’explique par l’image que la publicité donne du père de famille. La plupart du temps, ils sont interprétés comme égocentriques et incompétents voir même ayant pour seul but de rivaliser avec la mère</a:t>
            </a:r>
            <a:r>
              <a:rPr lang="fr-FR" sz="1600" dirty="0" smtClean="0"/>
              <a:t>.</a:t>
            </a: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556792"/>
            <a:ext cx="7632848" cy="3877985"/>
          </a:xfrm>
          <a:prstGeom prst="rect">
            <a:avLst/>
          </a:prstGeom>
        </p:spPr>
        <p:txBody>
          <a:bodyPr wrap="square">
            <a:spAutoFit/>
          </a:bodyPr>
          <a:lstStyle/>
          <a:p>
            <a:pPr algn="just">
              <a:buFont typeface="Wingdings" pitchFamily="2" charset="2"/>
              <a:buChar char="v"/>
            </a:pPr>
            <a:r>
              <a:rPr lang="fr-FR" dirty="0" smtClean="0"/>
              <a:t> </a:t>
            </a:r>
            <a:r>
              <a:rPr lang="fr-FR" u="sng" dirty="0" smtClean="0"/>
              <a:t>Motivation </a:t>
            </a:r>
            <a:r>
              <a:rPr lang="fr-FR" u="sng" dirty="0" smtClean="0"/>
              <a:t>freins</a:t>
            </a:r>
          </a:p>
          <a:p>
            <a:pPr algn="just">
              <a:buFont typeface="Wingdings" pitchFamily="2" charset="2"/>
              <a:buChar char="v"/>
            </a:pPr>
            <a:endParaRPr lang="fr-FR" u="sng" dirty="0" smtClean="0"/>
          </a:p>
          <a:p>
            <a:pPr algn="just"/>
            <a:r>
              <a:rPr lang="fr-FR" sz="1600" dirty="0" smtClean="0"/>
              <a:t>	</a:t>
            </a:r>
            <a:r>
              <a:rPr lang="fr-FR" sz="1600" dirty="0" smtClean="0">
                <a:solidFill>
                  <a:prstClr val="black"/>
                </a:solidFill>
              </a:rPr>
              <a:t>La motivation à l’achat est souvent oblative puisqu’il achète pour faire plaisir à sa famille, sa femme, ses enfants.</a:t>
            </a:r>
          </a:p>
          <a:p>
            <a:pPr algn="just"/>
            <a:r>
              <a:rPr lang="fr-FR" sz="1600" dirty="0" smtClean="0">
                <a:solidFill>
                  <a:prstClr val="black"/>
                </a:solidFill>
              </a:rPr>
              <a:t>Les différents types de freins à l’achat sont :</a:t>
            </a:r>
          </a:p>
          <a:p>
            <a:pPr algn="just"/>
            <a:endParaRPr lang="fr-FR" sz="1600" dirty="0" smtClean="0">
              <a:solidFill>
                <a:prstClr val="black"/>
              </a:solidFill>
            </a:endParaRPr>
          </a:p>
          <a:p>
            <a:pPr algn="just"/>
            <a:r>
              <a:rPr lang="fr-FR" sz="1600" dirty="0" smtClean="0">
                <a:solidFill>
                  <a:prstClr val="black"/>
                </a:solidFill>
              </a:rPr>
              <a:t>	- </a:t>
            </a:r>
            <a:r>
              <a:rPr lang="fr-FR" sz="1600" i="1" dirty="0" smtClean="0">
                <a:solidFill>
                  <a:prstClr val="black"/>
                </a:solidFill>
              </a:rPr>
              <a:t>les inhibitions</a:t>
            </a:r>
            <a:r>
              <a:rPr lang="fr-FR" sz="1600" dirty="0" smtClean="0">
                <a:solidFill>
                  <a:prstClr val="black"/>
                </a:solidFill>
              </a:rPr>
              <a:t>, exemples : les pères de familles serait prêts à dépenser plus pour une meilleure qualité de produits et délaisser les premiers prix.</a:t>
            </a:r>
          </a:p>
          <a:p>
            <a:pPr algn="just"/>
            <a:endParaRPr lang="fr-FR" sz="1600" dirty="0" smtClean="0">
              <a:solidFill>
                <a:prstClr val="black"/>
              </a:solidFill>
            </a:endParaRPr>
          </a:p>
          <a:p>
            <a:pPr algn="just"/>
            <a:r>
              <a:rPr lang="fr-FR" sz="1600" dirty="0" smtClean="0">
                <a:solidFill>
                  <a:prstClr val="black"/>
                </a:solidFill>
              </a:rPr>
              <a:t>	- </a:t>
            </a:r>
            <a:r>
              <a:rPr lang="fr-FR" sz="1600" i="1" dirty="0" smtClean="0">
                <a:solidFill>
                  <a:prstClr val="black"/>
                </a:solidFill>
              </a:rPr>
              <a:t>les peurs</a:t>
            </a:r>
            <a:r>
              <a:rPr lang="fr-FR" sz="1600" dirty="0" smtClean="0">
                <a:solidFill>
                  <a:prstClr val="black"/>
                </a:solidFill>
              </a:rPr>
              <a:t>, ici à cause de la peur de l’avenir économique par exemple, le père de famille pourrait restreindre les achats superflus.</a:t>
            </a:r>
          </a:p>
          <a:p>
            <a:pPr algn="just"/>
            <a:endParaRPr lang="fr-FR" sz="1600" dirty="0" smtClean="0">
              <a:solidFill>
                <a:prstClr val="black"/>
              </a:solidFill>
            </a:endParaRPr>
          </a:p>
          <a:p>
            <a:pPr algn="just"/>
            <a:r>
              <a:rPr lang="fr-FR" sz="1600" dirty="0" smtClean="0">
                <a:solidFill>
                  <a:prstClr val="black"/>
                </a:solidFill>
              </a:rPr>
              <a:t>	- </a:t>
            </a:r>
            <a:r>
              <a:rPr lang="fr-FR" sz="1600" i="1" dirty="0" smtClean="0">
                <a:solidFill>
                  <a:prstClr val="black"/>
                </a:solidFill>
              </a:rPr>
              <a:t>les freins réels</a:t>
            </a:r>
            <a:r>
              <a:rPr lang="fr-FR" sz="1600" dirty="0" smtClean="0">
                <a:solidFill>
                  <a:prstClr val="black"/>
                </a:solidFill>
              </a:rPr>
              <a:t>, exemple : le manque d’argent qui ne permet pas de gâter ses enfants comme le père de famille le voudrait.</a:t>
            </a:r>
            <a:r>
              <a:rPr lang="fr-FR" sz="1600" dirty="0" smtClean="0"/>
              <a:t> </a:t>
            </a:r>
            <a:r>
              <a:rPr lang="fr-FR" dirty="0" smtClean="0"/>
              <a:t>	</a:t>
            </a:r>
            <a:endParaRPr lang="fr-F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404664"/>
            <a:ext cx="8064896" cy="5786199"/>
          </a:xfrm>
          <a:prstGeom prst="rect">
            <a:avLst/>
          </a:prstGeom>
          <a:noFill/>
        </p:spPr>
        <p:txBody>
          <a:bodyPr wrap="square" rtlCol="0">
            <a:spAutoFit/>
          </a:bodyPr>
          <a:lstStyle/>
          <a:p>
            <a:pPr algn="just">
              <a:buFont typeface="Wingdings" pitchFamily="2" charset="2"/>
              <a:buChar char="v"/>
            </a:pPr>
            <a:r>
              <a:rPr lang="fr-FR" sz="1600" dirty="0" smtClean="0"/>
              <a:t> </a:t>
            </a:r>
            <a:r>
              <a:rPr lang="fr-FR" u="sng" dirty="0" smtClean="0"/>
              <a:t>Concurrence</a:t>
            </a:r>
            <a:endParaRPr lang="fr-FR" sz="1600" dirty="0" smtClean="0"/>
          </a:p>
          <a:p>
            <a:pPr algn="just"/>
            <a:r>
              <a:rPr lang="fr-FR" sz="1600" dirty="0" smtClean="0"/>
              <a:t> </a:t>
            </a:r>
          </a:p>
          <a:p>
            <a:pPr algn="just"/>
            <a:r>
              <a:rPr lang="fr-FR" sz="1600" dirty="0" smtClean="0"/>
              <a:t>	Avec l’émergence de cette cible, la concurrence est de plus importante et elle ne se limite plus au secteur axé sur l’enfant car les habitudes de consommation changent. Les entreprises cherchent à être les premiers dans le foyer et développer. Dans les grands secteurs qui intéressent ou attirent plus le père de famille, il y a celui de :</a:t>
            </a:r>
          </a:p>
          <a:p>
            <a:pPr algn="just"/>
            <a:endParaRPr lang="fr-FR" sz="1600" dirty="0" smtClean="0"/>
          </a:p>
          <a:p>
            <a:pPr algn="just"/>
            <a:r>
              <a:rPr lang="fr-FR" sz="1600" dirty="0" smtClean="0"/>
              <a:t>	- l’automobile : Où les constructeurs renouvellent régulièrement leur offre  et proposent différentes versions de cette dernière, tournées vers la multifonctionnalité et avec une sécurité renforcée (ce qui influe beaucoup sur le choix de la voiture familiale). La concurrence y est très forte.</a:t>
            </a:r>
          </a:p>
          <a:p>
            <a:pPr algn="just"/>
            <a:endParaRPr lang="fr-FR" sz="1600" dirty="0" smtClean="0"/>
          </a:p>
          <a:p>
            <a:pPr marL="0" lvl="1" algn="just"/>
            <a:r>
              <a:rPr lang="fr-FR" sz="1600" dirty="0" smtClean="0"/>
              <a:t>	- la boisson : Là aussi la concurrence est féroce et les différents acteurs du marché rivalisent d’ingéniosité pour faire plier la concurrence (Innovations technologiques, packaging  afin de séduire les jeunes consommateurs et les populations branchées, petits formats,  bières fruitées…).</a:t>
            </a:r>
          </a:p>
          <a:p>
            <a:pPr marL="0" lvl="1" algn="just"/>
            <a:endParaRPr lang="fr-FR" sz="1600" dirty="0" smtClean="0"/>
          </a:p>
          <a:p>
            <a:pPr marL="0" lvl="1" algn="just"/>
            <a:r>
              <a:rPr lang="fr-FR" sz="1600" dirty="0" smtClean="0"/>
              <a:t>	- le rasage : le plus difficile ici n’est pas tant la concurrence qui est aussi forte que pour la boisson ou l’automobile, mais les habitude de rasage du père de famille. Souvent, seul l'attrait d'une technologie plus performante ou d'une innovation majeure permet de modifier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9552" y="692696"/>
            <a:ext cx="7776864" cy="1046440"/>
          </a:xfrm>
          <a:prstGeom prst="rect">
            <a:avLst/>
          </a:prstGeom>
          <a:solidFill>
            <a:schemeClr val="tx2">
              <a:lumMod val="25000"/>
              <a:lumOff val="75000"/>
            </a:schemeClr>
          </a:solidFill>
          <a:effectLst>
            <a:innerShdw blurRad="63500" dist="50800" dir="18900000">
              <a:prstClr val="black">
                <a:alpha val="50000"/>
              </a:prstClr>
            </a:innerShdw>
            <a:softEdge rad="12700"/>
          </a:effectLst>
        </p:spPr>
        <p:txBody>
          <a:bodyPr wrap="square" rtlCol="0">
            <a:spAutoFit/>
          </a:bodyPr>
          <a:lstStyle/>
          <a:p>
            <a:r>
              <a:rPr lang="fr-FR" sz="2400" dirty="0" smtClean="0"/>
              <a:t>I/Comment toucher la cible</a:t>
            </a:r>
          </a:p>
          <a:p>
            <a:endParaRPr lang="fr-FR" dirty="0"/>
          </a:p>
          <a:p>
            <a:r>
              <a:rPr lang="fr-FR" sz="2000" dirty="0"/>
              <a:t>1</a:t>
            </a:r>
            <a:r>
              <a:rPr lang="fr-FR" sz="2000" dirty="0" smtClean="0"/>
              <a:t>) Leurs comportements</a:t>
            </a:r>
            <a:endParaRPr lang="fr-FR" sz="2000" dirty="0"/>
          </a:p>
        </p:txBody>
      </p:sp>
      <p:sp>
        <p:nvSpPr>
          <p:cNvPr id="4" name="ZoneTexte 3"/>
          <p:cNvSpPr txBox="1"/>
          <p:nvPr/>
        </p:nvSpPr>
        <p:spPr>
          <a:xfrm>
            <a:off x="539552" y="2420888"/>
            <a:ext cx="8064896" cy="2554545"/>
          </a:xfrm>
          <a:prstGeom prst="rect">
            <a:avLst/>
          </a:prstGeom>
          <a:noFill/>
        </p:spPr>
        <p:txBody>
          <a:bodyPr wrap="square" rtlCol="0">
            <a:spAutoFit/>
          </a:bodyPr>
          <a:lstStyle/>
          <a:p>
            <a:pPr algn="just">
              <a:buFont typeface="Wingdings" pitchFamily="2" charset="2"/>
              <a:buChar char="v"/>
            </a:pPr>
            <a:r>
              <a:rPr lang="fr-FR" sz="1600" u="sng" dirty="0" smtClean="0"/>
              <a:t>Attentes</a:t>
            </a:r>
          </a:p>
          <a:p>
            <a:pPr algn="just">
              <a:buFont typeface="Wingdings" pitchFamily="2" charset="2"/>
              <a:buChar char="v"/>
            </a:pPr>
            <a:endParaRPr lang="fr-FR" sz="1600" u="sng" dirty="0" smtClean="0"/>
          </a:p>
          <a:p>
            <a:pPr algn="just"/>
            <a:r>
              <a:rPr lang="fr-FR" sz="1600" dirty="0" smtClean="0"/>
              <a:t>- Offrir ce qu’il a de mieux pour leurs enfants</a:t>
            </a:r>
          </a:p>
          <a:p>
            <a:pPr algn="just"/>
            <a:r>
              <a:rPr lang="fr-FR" sz="1600" dirty="0" smtClean="0"/>
              <a:t>- Besoin d'être rassurés dans leur rôle d'éducateurs et surtout de consommateurs</a:t>
            </a:r>
          </a:p>
          <a:p>
            <a:pPr algn="just"/>
            <a:r>
              <a:rPr lang="fr-FR" sz="1600" dirty="0" smtClean="0"/>
              <a:t>-Sensible à la qualité et à la provenance des produits : ils préfèrent par exemple des produits "made in France</a:t>
            </a:r>
          </a:p>
          <a:p>
            <a:pPr algn="just"/>
            <a:endParaRPr lang="fr-FR" sz="1600" dirty="0" smtClean="0">
              <a:solidFill>
                <a:srgbClr val="FF0000"/>
              </a:solidFill>
            </a:endParaRPr>
          </a:p>
          <a:p>
            <a:pPr algn="just">
              <a:buFont typeface="Wingdings" pitchFamily="2" charset="2"/>
              <a:buChar char="v"/>
            </a:pPr>
            <a:r>
              <a:rPr lang="fr-FR" sz="1600" dirty="0" smtClean="0"/>
              <a:t> </a:t>
            </a:r>
            <a:r>
              <a:rPr lang="fr-FR" sz="1600" u="sng" dirty="0" smtClean="0"/>
              <a:t>Besoins</a:t>
            </a:r>
            <a:r>
              <a:rPr lang="fr-FR" sz="1600" dirty="0" smtClean="0"/>
              <a:t> (produit typique, service)</a:t>
            </a:r>
          </a:p>
          <a:p>
            <a:pPr algn="just"/>
            <a:endParaRPr lang="fr-FR"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052736"/>
            <a:ext cx="8208912" cy="4524315"/>
          </a:xfrm>
          <a:prstGeom prst="rect">
            <a:avLst/>
          </a:prstGeom>
        </p:spPr>
        <p:txBody>
          <a:bodyPr wrap="square">
            <a:spAutoFit/>
          </a:bodyPr>
          <a:lstStyle/>
          <a:p>
            <a:pPr algn="just">
              <a:buFont typeface="Wingdings" pitchFamily="2" charset="2"/>
              <a:buChar char="v"/>
            </a:pPr>
            <a:r>
              <a:rPr lang="fr-FR" sz="1600" dirty="0" smtClean="0"/>
              <a:t> </a:t>
            </a:r>
            <a:r>
              <a:rPr lang="fr-FR" sz="1600" u="sng" dirty="0" smtClean="0"/>
              <a:t>Typologie</a:t>
            </a:r>
            <a:endParaRPr lang="fr-FR" sz="1600" dirty="0" smtClean="0"/>
          </a:p>
          <a:p>
            <a:pPr algn="just">
              <a:buFont typeface="Wingdings" pitchFamily="2" charset="2"/>
              <a:buChar char="v"/>
            </a:pPr>
            <a:endParaRPr lang="fr-FR" sz="1600" dirty="0" smtClean="0"/>
          </a:p>
          <a:p>
            <a:pPr algn="just"/>
            <a:r>
              <a:rPr lang="fr-FR" sz="1600" dirty="0" smtClean="0"/>
              <a:t>- Pères présents dans le quotidien. Ils représentent une minorité mais les chiffres ont tendance à augmenter avec l’apparition de plus de papas élevant seul leur enfant (ex: parents divorcés).Renforcement des « papas poules » qui </a:t>
            </a:r>
          </a:p>
          <a:p>
            <a:pPr algn="just"/>
            <a:r>
              <a:rPr lang="fr-FR" sz="1600" dirty="0" smtClean="0"/>
              <a:t>- Pères absents , qui n’ont aucune volonté d’assumer un rôle quotidien (à effacer de notre cible).</a:t>
            </a:r>
          </a:p>
          <a:p>
            <a:pPr algn="just">
              <a:buFontTx/>
              <a:buChar char="-"/>
            </a:pPr>
            <a:r>
              <a:rPr lang="fr-FR" sz="1600" dirty="0" smtClean="0"/>
              <a:t> Pères réduits aux extras, aux moments exceptionnels.</a:t>
            </a:r>
          </a:p>
          <a:p>
            <a:pPr algn="just">
              <a:buFontTx/>
              <a:buChar char="-"/>
            </a:pPr>
            <a:r>
              <a:rPr lang="fr-FR" sz="1600" dirty="0" smtClean="0"/>
              <a:t> Pères pour qui la présence de la mère est vu comme un obstacle à son investissement dans la vie quotidienne.</a:t>
            </a:r>
            <a:endParaRPr lang="fr-FR" sz="1600" u="sng" dirty="0" smtClean="0"/>
          </a:p>
          <a:p>
            <a:pPr algn="just">
              <a:buFont typeface="Wingdings" pitchFamily="2" charset="2"/>
              <a:buChar char="v"/>
            </a:pPr>
            <a:endParaRPr lang="fr-FR" sz="1600" u="sng" dirty="0" smtClean="0"/>
          </a:p>
          <a:p>
            <a:pPr algn="just">
              <a:buFont typeface="Wingdings" pitchFamily="2" charset="2"/>
              <a:buChar char="v"/>
            </a:pPr>
            <a:r>
              <a:rPr lang="fr-FR" sz="1600" dirty="0" smtClean="0"/>
              <a:t> </a:t>
            </a:r>
            <a:r>
              <a:rPr lang="fr-FR" sz="1600" u="sng" dirty="0" smtClean="0"/>
              <a:t>Veulent ce qu’il y a de meilleur pour leur(s) enfant(s)</a:t>
            </a:r>
          </a:p>
          <a:p>
            <a:pPr algn="just"/>
            <a:endParaRPr lang="fr-FR" sz="1600" dirty="0" smtClean="0"/>
          </a:p>
          <a:p>
            <a:pPr algn="just"/>
            <a:r>
              <a:rPr lang="fr-FR" sz="1600" dirty="0" smtClean="0"/>
              <a:t>Les papas sont de plus en plus âgés en moyenne 32 ans lors du 1</a:t>
            </a:r>
            <a:r>
              <a:rPr lang="fr-FR" sz="1600" baseline="30000" dirty="0" smtClean="0"/>
              <a:t>er</a:t>
            </a:r>
            <a:r>
              <a:rPr lang="fr-FR" sz="1600" dirty="0" smtClean="0"/>
              <a:t> enfant. Ils ont donc déjà une bonne situation et ne reculent devant aucune dépense pour le bien être de leur enfant. Ils sont extrêmement vigilants également à la qualité.</a:t>
            </a:r>
            <a:endParaRPr lang="fr-F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83568" y="1052736"/>
            <a:ext cx="7920880" cy="4524315"/>
          </a:xfrm>
          <a:prstGeom prst="rect">
            <a:avLst/>
          </a:prstGeom>
          <a:noFill/>
        </p:spPr>
        <p:txBody>
          <a:bodyPr wrap="square" rtlCol="0">
            <a:spAutoFit/>
          </a:bodyPr>
          <a:lstStyle/>
          <a:p>
            <a:pPr algn="just">
              <a:buFont typeface="Wingdings" pitchFamily="2" charset="2"/>
              <a:buChar char="v"/>
            </a:pPr>
            <a:r>
              <a:rPr lang="fr-FR" sz="1600" dirty="0" smtClean="0"/>
              <a:t> </a:t>
            </a:r>
            <a:r>
              <a:rPr lang="fr-FR" u="sng" dirty="0" smtClean="0"/>
              <a:t>Comportements selon les achats</a:t>
            </a:r>
            <a:endParaRPr lang="fr-FR" sz="1600" u="sng" dirty="0" smtClean="0"/>
          </a:p>
          <a:p>
            <a:pPr algn="just"/>
            <a:endParaRPr lang="fr-FR" sz="1600" u="sng" dirty="0" smtClean="0"/>
          </a:p>
          <a:p>
            <a:pPr algn="just"/>
            <a:r>
              <a:rPr lang="fr-FR" sz="1600" dirty="0" smtClean="0"/>
              <a:t>	- Au niveau alimentaire, ils sont séduits par le goût et les qualités nutritionnelles.</a:t>
            </a:r>
          </a:p>
          <a:p>
            <a:pPr algn="just"/>
            <a:endParaRPr lang="fr-FR" sz="1600" dirty="0" smtClean="0"/>
          </a:p>
          <a:p>
            <a:pPr algn="just"/>
            <a:r>
              <a:rPr lang="fr-FR" sz="1600" dirty="0" smtClean="0"/>
              <a:t>	- Au niveau de l'hygiène-beauté, ils donnent liberté de choix à l'enfant pour l'inciter à une bonne hygiène.</a:t>
            </a:r>
          </a:p>
          <a:p>
            <a:pPr algn="just"/>
            <a:endParaRPr lang="fr-FR" sz="1600" dirty="0" smtClean="0"/>
          </a:p>
          <a:p>
            <a:pPr algn="just"/>
            <a:r>
              <a:rPr lang="fr-FR" sz="1600" dirty="0" smtClean="0"/>
              <a:t>	- Sur le plan du matériel scolaire, toujours liberté de choix de l'enfant, avec des limites de prix et d'intérêt de la licence souhaitée par l'enfant.</a:t>
            </a:r>
          </a:p>
          <a:p>
            <a:pPr algn="just"/>
            <a:endParaRPr lang="fr-FR" sz="1600" dirty="0" smtClean="0"/>
          </a:p>
          <a:p>
            <a:pPr algn="just"/>
            <a:r>
              <a:rPr lang="fr-FR" sz="1600" dirty="0" smtClean="0"/>
              <a:t>	- En ce qui concerne les jouets et les jeux, les pères recherchent les valeurs ludiques et pédagogiques, et sont sensibles aux marques qui, à leurs yeux, sont garantes de qualité et de sécurité.</a:t>
            </a:r>
          </a:p>
          <a:p>
            <a:pPr algn="just"/>
            <a:endParaRPr lang="fr-FR" sz="1600" dirty="0" smtClean="0"/>
          </a:p>
          <a:p>
            <a:pPr algn="just"/>
            <a:r>
              <a:rPr lang="fr-FR" sz="1600" dirty="0" smtClean="0"/>
              <a:t>	- Par contre, au niveau vestimentaire, ils déclarent forfaits, laissant la place aux mères.</a:t>
            </a:r>
            <a:endParaRPr lang="fr-F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692696"/>
            <a:ext cx="7776864" cy="1046440"/>
          </a:xfrm>
          <a:prstGeom prst="rect">
            <a:avLst/>
          </a:prstGeom>
          <a:solidFill>
            <a:schemeClr val="tx2">
              <a:lumMod val="25000"/>
              <a:lumOff val="75000"/>
            </a:schemeClr>
          </a:solidFill>
          <a:effectLst>
            <a:innerShdw blurRad="63500" dist="50800" dir="18900000">
              <a:prstClr val="black">
                <a:alpha val="50000"/>
              </a:prstClr>
            </a:innerShdw>
            <a:softEdge rad="12700"/>
          </a:effectLst>
        </p:spPr>
        <p:txBody>
          <a:bodyPr wrap="square" rtlCol="0">
            <a:spAutoFit/>
          </a:bodyPr>
          <a:lstStyle/>
          <a:p>
            <a:r>
              <a:rPr lang="fr-FR" sz="2400" dirty="0" smtClean="0"/>
              <a:t>I/Comment toucher la cible</a:t>
            </a:r>
          </a:p>
          <a:p>
            <a:endParaRPr lang="fr-FR" dirty="0"/>
          </a:p>
          <a:p>
            <a:r>
              <a:rPr lang="fr-FR" sz="2000" dirty="0" smtClean="0"/>
              <a:t>2) Source de communication et de distribution</a:t>
            </a:r>
            <a:endParaRPr lang="fr-FR" sz="2000" dirty="0"/>
          </a:p>
        </p:txBody>
      </p:sp>
      <p:sp>
        <p:nvSpPr>
          <p:cNvPr id="3" name="ZoneTexte 2"/>
          <p:cNvSpPr txBox="1"/>
          <p:nvPr/>
        </p:nvSpPr>
        <p:spPr>
          <a:xfrm>
            <a:off x="539552" y="2060848"/>
            <a:ext cx="8136904" cy="4308872"/>
          </a:xfrm>
          <a:prstGeom prst="rect">
            <a:avLst/>
          </a:prstGeom>
          <a:noFill/>
        </p:spPr>
        <p:txBody>
          <a:bodyPr wrap="square" rtlCol="0">
            <a:spAutoFit/>
          </a:bodyPr>
          <a:lstStyle/>
          <a:p>
            <a:pPr algn="just">
              <a:buFont typeface="Wingdings" pitchFamily="2" charset="2"/>
              <a:buChar char="v"/>
            </a:pPr>
            <a:r>
              <a:rPr lang="fr-FR" dirty="0" smtClean="0"/>
              <a:t> </a:t>
            </a:r>
            <a:r>
              <a:rPr lang="fr-FR" u="sng" dirty="0" smtClean="0"/>
              <a:t>Communication</a:t>
            </a:r>
          </a:p>
          <a:p>
            <a:pPr algn="just"/>
            <a:endParaRPr lang="fr-FR" sz="1600" dirty="0" smtClean="0"/>
          </a:p>
          <a:p>
            <a:pPr algn="just"/>
            <a:r>
              <a:rPr lang="fr-FR" sz="1600" dirty="0" smtClean="0"/>
              <a:t>	On s’aperçoit avec l’article provenant de </a:t>
            </a:r>
            <a:r>
              <a:rPr lang="fr-FR" sz="1600" dirty="0" smtClean="0">
                <a:hlinkClick r:id="rId2"/>
              </a:rPr>
              <a:t>http://www.jeunepapa.com/achats-5.html</a:t>
            </a:r>
            <a:r>
              <a:rPr lang="fr-FR" sz="1600" dirty="0" smtClean="0"/>
              <a:t>, qu’il y a dorénavant l’apparition d’une presse spécialisée qui guide et conseil le père de famille vers son épanouissement personnel et celui de sa famille.</a:t>
            </a:r>
          </a:p>
          <a:p>
            <a:pPr algn="just"/>
            <a:endParaRPr lang="fr-FR" sz="1600" dirty="0" smtClean="0"/>
          </a:p>
          <a:p>
            <a:pPr algn="just"/>
            <a:r>
              <a:rPr lang="fr-FR" sz="1600" dirty="0" smtClean="0"/>
              <a:t>	Aussi, il y a forcement internet qui permet par des pubs en tout genre (vu qu’ils achètent sur internet) d’attirer le père de famille. Il faut savoir qu’il y a également pas mal de blogs des papas ou destinés à ces derniers qui racontent leur expérience, leurs conseils…</a:t>
            </a:r>
          </a:p>
          <a:p>
            <a:pPr algn="just"/>
            <a:endParaRPr lang="fr-FR" sz="1600" dirty="0" smtClean="0"/>
          </a:p>
          <a:p>
            <a:pPr algn="just"/>
            <a:r>
              <a:rPr lang="fr-FR" sz="1600" dirty="0" smtClean="0"/>
              <a:t>	Les publicitaires télévisuels sont astucieux, ils savent utiliser les bons spots publicitaires orientés pour les hommes et/ou pères de famille à des moments privilégiés comme lors de la retransmission de sport, de courses automobiles… Il y a donc une plus grande facilité de réception du message publicitaire aux pères de famille.</a:t>
            </a:r>
            <a:endParaRPr lang="fr-FR"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592" y="980728"/>
            <a:ext cx="7200800" cy="1569660"/>
          </a:xfrm>
          <a:prstGeom prst="rect">
            <a:avLst/>
          </a:prstGeom>
          <a:noFill/>
        </p:spPr>
        <p:txBody>
          <a:bodyPr wrap="square" rtlCol="0">
            <a:spAutoFit/>
          </a:bodyPr>
          <a:lstStyle/>
          <a:p>
            <a:pPr algn="just"/>
            <a:r>
              <a:rPr lang="fr-FR" sz="1600" i="1" dirty="0" smtClean="0"/>
              <a:t>Exemple de publicité télévisé :</a:t>
            </a:r>
          </a:p>
          <a:p>
            <a:pPr algn="just"/>
            <a:endParaRPr lang="fr-FR" sz="1600" i="1" dirty="0" smtClean="0"/>
          </a:p>
          <a:p>
            <a:pPr algn="just"/>
            <a:r>
              <a:rPr lang="fr-FR" sz="1600" dirty="0" smtClean="0"/>
              <a:t>Un papa est dans la cabane de sa petite fille et celle-ci lui explique comment manger un biscuit (</a:t>
            </a:r>
            <a:r>
              <a:rPr lang="fr-FR" sz="1600" dirty="0" err="1" smtClean="0"/>
              <a:t>oréo</a:t>
            </a:r>
            <a:r>
              <a:rPr lang="fr-FR" sz="1600" dirty="0" smtClean="0"/>
              <a:t>). Cette publicité est ironique car normalement, c’est le rôle du père d’apprendre à son enfant et ici le rôle est inversé. </a:t>
            </a:r>
            <a:endParaRPr lang="fr-FR" sz="1600" i="1" dirty="0"/>
          </a:p>
        </p:txBody>
      </p:sp>
      <p:pic>
        <p:nvPicPr>
          <p:cNvPr id="5122" name="Picture 2" descr="http://www.tuxboard.com/photos/2011/03/Video-Pub-fille-qui-explique-comment-manger-un-oreo.jpg"/>
          <p:cNvPicPr>
            <a:picLocks noChangeAspect="1" noChangeArrowheads="1"/>
          </p:cNvPicPr>
          <p:nvPr/>
        </p:nvPicPr>
        <p:blipFill>
          <a:blip r:embed="rId2" cstate="print"/>
          <a:srcRect/>
          <a:stretch>
            <a:fillRect/>
          </a:stretch>
        </p:blipFill>
        <p:spPr bwMode="auto">
          <a:xfrm>
            <a:off x="2771800" y="2996952"/>
            <a:ext cx="5668280" cy="2683577"/>
          </a:xfrm>
          <a:prstGeom prst="rect">
            <a:avLst/>
          </a:prstGeom>
          <a:ln>
            <a:noFill/>
          </a:ln>
          <a:effectLst>
            <a:softEdge rad="112500"/>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ublicité cyrillus"/>
          <p:cNvPicPr>
            <a:picLocks noChangeAspect="1" noChangeArrowheads="1"/>
          </p:cNvPicPr>
          <p:nvPr/>
        </p:nvPicPr>
        <p:blipFill>
          <a:blip r:embed="rId2" cstate="print"/>
          <a:srcRect/>
          <a:stretch>
            <a:fillRect/>
          </a:stretch>
        </p:blipFill>
        <p:spPr bwMode="auto">
          <a:xfrm>
            <a:off x="4181126" y="3140968"/>
            <a:ext cx="4049830" cy="2743656"/>
          </a:xfrm>
          <a:prstGeom prst="rect">
            <a:avLst/>
          </a:prstGeom>
          <a:noFill/>
          <a:ln w="9525">
            <a:noFill/>
            <a:miter lim="800000"/>
            <a:headEnd/>
            <a:tailEnd/>
          </a:ln>
        </p:spPr>
      </p:pic>
      <p:sp>
        <p:nvSpPr>
          <p:cNvPr id="3" name="Rectangle 2"/>
          <p:cNvSpPr/>
          <p:nvPr/>
        </p:nvSpPr>
        <p:spPr>
          <a:xfrm>
            <a:off x="539552" y="908720"/>
            <a:ext cx="7704856" cy="1846659"/>
          </a:xfrm>
          <a:prstGeom prst="rect">
            <a:avLst/>
          </a:prstGeom>
        </p:spPr>
        <p:txBody>
          <a:bodyPr wrap="square">
            <a:spAutoFit/>
          </a:bodyPr>
          <a:lstStyle/>
          <a:p>
            <a:pPr algn="just">
              <a:buFont typeface="Wingdings" pitchFamily="2" charset="2"/>
              <a:buChar char="v"/>
              <a:defRPr/>
            </a:pPr>
            <a:r>
              <a:rPr lang="fr-FR" sz="1600" u="sng" dirty="0" smtClean="0"/>
              <a:t> L’aspect </a:t>
            </a:r>
            <a:r>
              <a:rPr lang="fr-FR" sz="1600" u="sng" dirty="0" err="1" smtClean="0"/>
              <a:t>transgénérationnel</a:t>
            </a:r>
            <a:endParaRPr lang="fr-FR" sz="1600" u="sng" dirty="0" smtClean="0"/>
          </a:p>
          <a:p>
            <a:pPr algn="just">
              <a:defRPr/>
            </a:pPr>
            <a:endParaRPr lang="fr-FR" sz="1600" u="sng" dirty="0" smtClean="0"/>
          </a:p>
          <a:p>
            <a:pPr algn="just">
              <a:defRPr/>
            </a:pPr>
            <a:r>
              <a:rPr lang="fr-FR" sz="1600" dirty="0" smtClean="0"/>
              <a:t>Certaines marques insistent pour toucher leur cible, sur le l’identité du père. Et proposent comme ici des vêtements homme identiques pour les enfants . Ce même code vestimentaire unie la relation et séduit les papas.</a:t>
            </a:r>
          </a:p>
          <a:p>
            <a:pPr>
              <a:buFont typeface="Wingdings" pitchFamily="2" charset="2"/>
              <a:buChar char="v"/>
              <a:defRPr/>
            </a:pPr>
            <a:endParaRPr lang="fr-FR" u="sn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46920"/>
          </a:xfrm>
        </p:spPr>
        <p:txBody>
          <a:bodyPr>
            <a:normAutofit fontScale="55000" lnSpcReduction="20000"/>
          </a:bodyPr>
          <a:lstStyle/>
          <a:p>
            <a:pPr algn="ctr">
              <a:buNone/>
            </a:pPr>
            <a:r>
              <a:rPr lang="fr-FR" sz="5700" b="1" dirty="0" smtClean="0">
                <a:ln w="17780" cmpd="sng">
                  <a:solidFill>
                    <a:srgbClr val="FFFFFF"/>
                  </a:solidFill>
                  <a:prstDash val="solid"/>
                  <a:miter lim="800000"/>
                </a:ln>
                <a:effectLst>
                  <a:outerShdw blurRad="50800" algn="tl" rotWithShape="0">
                    <a:srgbClr val="000000"/>
                  </a:outerShdw>
                </a:effectLst>
                <a:latin typeface="Arial" pitchFamily="34" charset="0"/>
                <a:cs typeface="Arial" pitchFamily="34" charset="0"/>
              </a:rPr>
              <a:t>SOMMAIRE</a:t>
            </a:r>
            <a:r>
              <a:rPr lang="fr-FR" sz="3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rial" pitchFamily="34" charset="0"/>
                <a:cs typeface="Arial" pitchFamily="34" charset="0"/>
              </a:rPr>
              <a:t> </a:t>
            </a:r>
          </a:p>
          <a:p>
            <a:pPr algn="ctr">
              <a:buNone/>
            </a:pPr>
            <a:endParaRPr lang="fr-FR" sz="3600" dirty="0" smtClean="0">
              <a:latin typeface="Arial" pitchFamily="34" charset="0"/>
              <a:cs typeface="Arial" pitchFamily="34" charset="0"/>
            </a:endParaRPr>
          </a:p>
          <a:p>
            <a:pPr algn="ctr">
              <a:buNone/>
            </a:pPr>
            <a:endParaRPr lang="fr-FR" sz="4500" dirty="0" smtClean="0">
              <a:latin typeface="Arial" pitchFamily="34" charset="0"/>
              <a:cs typeface="Arial" pitchFamily="34" charset="0"/>
            </a:endParaRPr>
          </a:p>
          <a:p>
            <a:pPr>
              <a:buNone/>
            </a:pPr>
            <a:r>
              <a:rPr lang="fr-FR" sz="4500" dirty="0" smtClean="0">
                <a:latin typeface="Arial" pitchFamily="34" charset="0"/>
                <a:cs typeface="Arial" pitchFamily="34" charset="0"/>
              </a:rPr>
              <a:t>I/ Présentation de la cible</a:t>
            </a:r>
            <a:endParaRPr lang="fr-FR" sz="4500" dirty="0" smtClean="0">
              <a:solidFill>
                <a:schemeClr val="bg1"/>
              </a:solidFill>
              <a:latin typeface="Arial" pitchFamily="34" charset="0"/>
              <a:cs typeface="Arial" pitchFamily="34" charset="0"/>
            </a:endParaRPr>
          </a:p>
          <a:p>
            <a:pPr>
              <a:buNone/>
            </a:pPr>
            <a:endParaRPr lang="fr-FR" sz="3600" dirty="0" smtClean="0">
              <a:latin typeface="Arial" pitchFamily="34" charset="0"/>
              <a:cs typeface="Arial" pitchFamily="34" charset="0"/>
            </a:endParaRPr>
          </a:p>
          <a:p>
            <a:pPr>
              <a:buNone/>
            </a:pPr>
            <a:r>
              <a:rPr lang="fr-FR" sz="3200" dirty="0" smtClean="0">
                <a:latin typeface="Arial" pitchFamily="34" charset="0"/>
                <a:cs typeface="Arial" pitchFamily="34" charset="0"/>
              </a:rPr>
              <a:t>1) Evolution</a:t>
            </a:r>
          </a:p>
          <a:p>
            <a:pPr>
              <a:buNone/>
            </a:pPr>
            <a:r>
              <a:rPr lang="fr-FR" sz="3200" dirty="0" smtClean="0">
                <a:latin typeface="Arial" pitchFamily="34" charset="0"/>
                <a:cs typeface="Arial" pitchFamily="34" charset="0"/>
              </a:rPr>
              <a:t>2) Intérêt de cette cible</a:t>
            </a:r>
          </a:p>
          <a:p>
            <a:pPr>
              <a:buNone/>
            </a:pPr>
            <a:r>
              <a:rPr lang="fr-FR" sz="3200" dirty="0" smtClean="0">
                <a:latin typeface="Arial" pitchFamily="34" charset="0"/>
                <a:cs typeface="Arial" pitchFamily="34" charset="0"/>
              </a:rPr>
              <a:t>3) Importance stratégique des pères</a:t>
            </a:r>
          </a:p>
          <a:p>
            <a:pPr>
              <a:buNone/>
            </a:pPr>
            <a:r>
              <a:rPr lang="fr-FR" sz="3200" dirty="0" smtClean="0">
                <a:latin typeface="Arial" pitchFamily="34" charset="0"/>
                <a:cs typeface="Arial" pitchFamily="34" charset="0"/>
              </a:rPr>
              <a:t>3) Accessibilité</a:t>
            </a:r>
          </a:p>
          <a:p>
            <a:pPr>
              <a:buNone/>
            </a:pPr>
            <a:endParaRPr lang="fr-FR" sz="3600" dirty="0" smtClean="0">
              <a:latin typeface="Arial" pitchFamily="34" charset="0"/>
              <a:cs typeface="Arial" pitchFamily="34" charset="0"/>
            </a:endParaRPr>
          </a:p>
          <a:p>
            <a:pPr>
              <a:buNone/>
            </a:pPr>
            <a:r>
              <a:rPr lang="fr-FR" sz="4500" dirty="0" smtClean="0">
                <a:latin typeface="Arial" pitchFamily="34" charset="0"/>
                <a:cs typeface="Arial" pitchFamily="34" charset="0"/>
              </a:rPr>
              <a:t>II/ Comment toucher la cible</a:t>
            </a:r>
          </a:p>
          <a:p>
            <a:pPr>
              <a:buNone/>
            </a:pPr>
            <a:endParaRPr lang="fr-FR" sz="3200" dirty="0" smtClean="0">
              <a:latin typeface="Arial" pitchFamily="34" charset="0"/>
              <a:cs typeface="Arial" pitchFamily="34" charset="0"/>
            </a:endParaRPr>
          </a:p>
          <a:p>
            <a:pPr marL="742950" indent="-742950">
              <a:buNone/>
            </a:pPr>
            <a:r>
              <a:rPr lang="fr-FR" sz="3200" dirty="0" smtClean="0">
                <a:latin typeface="Arial" pitchFamily="34" charset="0"/>
                <a:cs typeface="Arial" pitchFamily="34" charset="0"/>
              </a:rPr>
              <a:t>1) Leurs comportements</a:t>
            </a:r>
          </a:p>
          <a:p>
            <a:pPr marL="742950" indent="-742950">
              <a:buNone/>
            </a:pPr>
            <a:r>
              <a:rPr lang="fr-FR" sz="3200" dirty="0" smtClean="0">
                <a:latin typeface="Arial" pitchFamily="34" charset="0"/>
                <a:cs typeface="Arial" pitchFamily="34" charset="0"/>
              </a:rPr>
              <a:t>2) Source de communication et distribution</a:t>
            </a:r>
          </a:p>
          <a:p>
            <a:pPr marL="742950" indent="-742950">
              <a:buNone/>
            </a:pPr>
            <a:r>
              <a:rPr lang="fr-FR" sz="3200" dirty="0" smtClean="0">
                <a:latin typeface="Arial" pitchFamily="34" charset="0"/>
                <a:cs typeface="Arial" pitchFamily="34" charset="0"/>
              </a:rPr>
              <a:t>3) Concurrence</a:t>
            </a:r>
          </a:p>
          <a:p>
            <a:pPr marL="742950" indent="-742950">
              <a:buNone/>
            </a:pPr>
            <a:endParaRPr lang="fr-FR" sz="3600" dirty="0" smtClean="0">
              <a:latin typeface="Arial" pitchFamily="34" charset="0"/>
              <a:cs typeface="Arial" pitchFamily="34" charset="0"/>
            </a:endParaRPr>
          </a:p>
          <a:p>
            <a:pPr marL="742950" indent="-742950">
              <a:buNone/>
            </a:pPr>
            <a:r>
              <a:rPr lang="fr-FR" sz="3800" dirty="0" smtClean="0">
                <a:latin typeface="Arial" pitchFamily="34" charset="0"/>
                <a:cs typeface="Arial" pitchFamily="34" charset="0"/>
              </a:rPr>
              <a:t>Conclusion </a:t>
            </a:r>
            <a:endParaRPr lang="fr-FR" sz="3800" dirty="0">
              <a:latin typeface="Arial" pitchFamily="34" charset="0"/>
              <a:cs typeface="Arial" pitchFamily="34" charset="0"/>
            </a:endParaRPr>
          </a:p>
        </p:txBody>
      </p:sp>
      <p:pic>
        <p:nvPicPr>
          <p:cNvPr id="4" name="Picture 2" descr="Parentalité-Comment-impliquer-les-hommes"/>
          <p:cNvPicPr>
            <a:picLocks noChangeAspect="1" noChangeArrowheads="1"/>
          </p:cNvPicPr>
          <p:nvPr/>
        </p:nvPicPr>
        <p:blipFill>
          <a:blip r:embed="rId2" cstate="print"/>
          <a:srcRect/>
          <a:stretch>
            <a:fillRect/>
          </a:stretch>
        </p:blipFill>
        <p:spPr bwMode="auto">
          <a:xfrm>
            <a:off x="6876256" y="3068960"/>
            <a:ext cx="1872208" cy="2824452"/>
          </a:xfrm>
          <a:prstGeom prst="rect">
            <a:avLst/>
          </a:prstGeom>
          <a:ln>
            <a:noFill/>
          </a:ln>
          <a:effectLst>
            <a:softEdge rad="112500"/>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1844824"/>
            <a:ext cx="7992888" cy="3539430"/>
          </a:xfrm>
          <a:prstGeom prst="rect">
            <a:avLst/>
          </a:prstGeom>
          <a:noFill/>
        </p:spPr>
        <p:txBody>
          <a:bodyPr wrap="square" rtlCol="0">
            <a:spAutoFit/>
          </a:bodyPr>
          <a:lstStyle/>
          <a:p>
            <a:pPr algn="just"/>
            <a:r>
              <a:rPr lang="fr-FR" sz="1600" dirty="0" smtClean="0"/>
              <a:t>	Dans la publicité, ils souhaiteraient plus de mise en avant des caractéristiques des produits et moins de mises en scène autour de ceux-ci. Surtout, la publicité doit être plus informative pour inciter à l'achat. Ils regrettent que leur image dans les campagnes soit quelque peu dépassée, voire ridiculisée. « Les pères ont pris une place prépondérante dans la vie de famille, place autrefois réservée exclusivement aux mères, explique Anne Doumenc, directeur général de Junior City. En choisissant la paternité, les pères acceptent également tout ce qui en découle, que ce soit en termes de plaisir ou de contraintes. Ils s'investissent donc davantage dans la consommation, tout en étant de plus en plus à l'écoute de leurs enfants. C'est pourquoi, on peut aujourd'hui considérer le père comme une cible marketing à part entière, cible exigeante quant à l'image qu'elle renvoie, mais bien plus souple et malléable quant aux achats qui touchent à l'enfant.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TzK6ph34GInIQ8A-8vKhfG4PiUm2I3ZexzZPArxpiuNc9lChHaaVlYEgqh"/>
          <p:cNvPicPr>
            <a:picLocks noChangeAspect="1" noChangeArrowheads="1"/>
          </p:cNvPicPr>
          <p:nvPr/>
        </p:nvPicPr>
        <p:blipFill>
          <a:blip r:embed="rId2" cstate="print"/>
          <a:srcRect/>
          <a:stretch>
            <a:fillRect/>
          </a:stretch>
        </p:blipFill>
        <p:spPr bwMode="auto">
          <a:xfrm>
            <a:off x="6732240" y="332656"/>
            <a:ext cx="2143125" cy="2143125"/>
          </a:xfrm>
          <a:prstGeom prst="rect">
            <a:avLst/>
          </a:prstGeom>
          <a:ln>
            <a:noFill/>
          </a:ln>
          <a:effectLst>
            <a:softEdge rad="112500"/>
          </a:effectLst>
        </p:spPr>
      </p:pic>
      <p:sp>
        <p:nvSpPr>
          <p:cNvPr id="5" name="Rectangle 4"/>
          <p:cNvSpPr/>
          <p:nvPr/>
        </p:nvSpPr>
        <p:spPr>
          <a:xfrm>
            <a:off x="467544" y="2132856"/>
            <a:ext cx="5832648" cy="584775"/>
          </a:xfrm>
          <a:prstGeom prst="rect">
            <a:avLst/>
          </a:prstGeom>
        </p:spPr>
        <p:txBody>
          <a:bodyPr wrap="square">
            <a:spAutoFit/>
          </a:bodyPr>
          <a:lstStyle/>
          <a:p>
            <a:r>
              <a:rPr lang="fr-FR" sz="1600" dirty="0" smtClean="0">
                <a:hlinkClick r:id="rId3"/>
              </a:rPr>
              <a:t>http://www.linternaute.com/actualite/societe/dossier/moeurs-des-francais/paternite.shtml</a:t>
            </a:r>
            <a:endParaRPr lang="fr-FR" sz="1600" dirty="0"/>
          </a:p>
        </p:txBody>
      </p:sp>
      <p:sp>
        <p:nvSpPr>
          <p:cNvPr id="6" name="Rectangle 5"/>
          <p:cNvSpPr/>
          <p:nvPr/>
        </p:nvSpPr>
        <p:spPr>
          <a:xfrm>
            <a:off x="467544" y="2780928"/>
            <a:ext cx="8208912" cy="584775"/>
          </a:xfrm>
          <a:prstGeom prst="rect">
            <a:avLst/>
          </a:prstGeom>
        </p:spPr>
        <p:txBody>
          <a:bodyPr wrap="square">
            <a:spAutoFit/>
          </a:bodyPr>
          <a:lstStyle/>
          <a:p>
            <a:r>
              <a:rPr lang="fr-FR" sz="1600" dirty="0" smtClean="0">
                <a:hlinkClick r:id="rId4"/>
              </a:rPr>
              <a:t>http://info.catho.be/2011/10/01/9eme-marche-des-peres-de-famille-en-belgique/</a:t>
            </a:r>
            <a:endParaRPr lang="fr-FR" sz="1600" dirty="0"/>
          </a:p>
        </p:txBody>
      </p:sp>
      <p:sp>
        <p:nvSpPr>
          <p:cNvPr id="9" name="Rectangle 8"/>
          <p:cNvSpPr/>
          <p:nvPr/>
        </p:nvSpPr>
        <p:spPr>
          <a:xfrm>
            <a:off x="467544" y="1412776"/>
            <a:ext cx="6336704" cy="584775"/>
          </a:xfrm>
          <a:prstGeom prst="rect">
            <a:avLst/>
          </a:prstGeom>
        </p:spPr>
        <p:txBody>
          <a:bodyPr wrap="square">
            <a:spAutoFit/>
          </a:bodyPr>
          <a:lstStyle/>
          <a:p>
            <a:r>
              <a:rPr lang="fr-FR" sz="1600" dirty="0" smtClean="0">
                <a:hlinkClick r:id="rId5"/>
              </a:rPr>
              <a:t>http://www.e-arketing.fr/Marketing-Magazine/Article/Qui-sont-les-nouveaux-peres--12400-1.htm</a:t>
            </a:r>
            <a:endParaRPr lang="fr-FR" sz="1600" dirty="0"/>
          </a:p>
        </p:txBody>
      </p:sp>
      <p:sp>
        <p:nvSpPr>
          <p:cNvPr id="10" name="ZoneTexte 9"/>
          <p:cNvSpPr txBox="1"/>
          <p:nvPr/>
        </p:nvSpPr>
        <p:spPr>
          <a:xfrm>
            <a:off x="899592" y="620688"/>
            <a:ext cx="4104456" cy="461665"/>
          </a:xfrm>
          <a:prstGeom prst="rect">
            <a:avLst/>
          </a:prstGeom>
          <a:noFill/>
        </p:spPr>
        <p:txBody>
          <a:bodyPr wrap="square" rtlCol="0">
            <a:spAutoFit/>
          </a:bodyPr>
          <a:lstStyle/>
          <a:p>
            <a:r>
              <a:rPr lang="fr-FR" sz="2400" u="sng" dirty="0" smtClean="0"/>
              <a:t>Sources </a:t>
            </a:r>
            <a:r>
              <a:rPr lang="fr-FR" u="sng" dirty="0" smtClean="0"/>
              <a:t>: </a:t>
            </a:r>
            <a:endParaRPr lang="fr-FR" u="sng" dirty="0"/>
          </a:p>
        </p:txBody>
      </p:sp>
      <p:sp>
        <p:nvSpPr>
          <p:cNvPr id="11" name="ZoneTexte 10"/>
          <p:cNvSpPr txBox="1"/>
          <p:nvPr/>
        </p:nvSpPr>
        <p:spPr>
          <a:xfrm>
            <a:off x="467544" y="3429000"/>
            <a:ext cx="7560840" cy="307777"/>
          </a:xfrm>
          <a:prstGeom prst="rect">
            <a:avLst/>
          </a:prstGeom>
          <a:noFill/>
        </p:spPr>
        <p:txBody>
          <a:bodyPr wrap="square" rtlCol="0">
            <a:spAutoFit/>
          </a:bodyPr>
          <a:lstStyle/>
          <a:p>
            <a:r>
              <a:rPr lang="fr-FR" sz="1400" dirty="0" smtClean="0">
                <a:hlinkClick r:id="rId6"/>
              </a:rPr>
              <a:t>http://www.insee.fr/fr/themes/document.asp?ref_id=ip1339</a:t>
            </a:r>
            <a:r>
              <a:rPr lang="fr-FR" sz="1400" dirty="0" smtClean="0"/>
              <a:t> </a:t>
            </a:r>
            <a:endParaRPr lang="fr-FR" sz="1400" dirty="0"/>
          </a:p>
        </p:txBody>
      </p:sp>
      <p:sp>
        <p:nvSpPr>
          <p:cNvPr id="12" name="Rectangle 11"/>
          <p:cNvSpPr/>
          <p:nvPr/>
        </p:nvSpPr>
        <p:spPr>
          <a:xfrm>
            <a:off x="467544" y="3861048"/>
            <a:ext cx="7848872" cy="307777"/>
          </a:xfrm>
          <a:prstGeom prst="rect">
            <a:avLst/>
          </a:prstGeom>
        </p:spPr>
        <p:txBody>
          <a:bodyPr wrap="square">
            <a:spAutoFit/>
          </a:bodyPr>
          <a:lstStyle/>
          <a:p>
            <a:r>
              <a:rPr lang="fr-FR" sz="1400" dirty="0" smtClean="0">
                <a:hlinkClick r:id="rId7"/>
              </a:rPr>
              <a:t>http://www.pere-de-famille.fr/parentalite-impliquer-les-hommes/</a:t>
            </a:r>
            <a:endParaRPr lang="fr-FR" sz="1400" dirty="0"/>
          </a:p>
        </p:txBody>
      </p:sp>
      <p:sp>
        <p:nvSpPr>
          <p:cNvPr id="13" name="Rectangle 12"/>
          <p:cNvSpPr/>
          <p:nvPr/>
        </p:nvSpPr>
        <p:spPr>
          <a:xfrm>
            <a:off x="539552" y="4293096"/>
            <a:ext cx="7920880" cy="584775"/>
          </a:xfrm>
          <a:prstGeom prst="rect">
            <a:avLst/>
          </a:prstGeom>
        </p:spPr>
        <p:txBody>
          <a:bodyPr wrap="square">
            <a:spAutoFit/>
          </a:bodyPr>
          <a:lstStyle/>
          <a:p>
            <a:r>
              <a:rPr lang="fr-FR" sz="1600" dirty="0" smtClean="0">
                <a:hlinkClick r:id="rId8"/>
              </a:rPr>
              <a:t>http://nl.pictovia.com/camembert3d/le-pouvoir-d-achat-des-parents-pour-leurs-bebes-382</a:t>
            </a:r>
            <a:endParaRPr lang="fr-F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pere fils generation plage Succès du salaire parental en Allemagne"/>
          <p:cNvPicPr>
            <a:picLocks noChangeAspect="1" noChangeArrowheads="1"/>
          </p:cNvPicPr>
          <p:nvPr/>
        </p:nvPicPr>
        <p:blipFill>
          <a:blip r:embed="rId2" cstate="print"/>
          <a:srcRect/>
          <a:stretch>
            <a:fillRect/>
          </a:stretch>
        </p:blipFill>
        <p:spPr bwMode="auto">
          <a:xfrm>
            <a:off x="4067944" y="3356992"/>
            <a:ext cx="4762500" cy="3171826"/>
          </a:xfrm>
          <a:prstGeom prst="rect">
            <a:avLst/>
          </a:prstGeom>
          <a:ln>
            <a:noFill/>
          </a:ln>
          <a:effectLst>
            <a:softEdge rad="112500"/>
          </a:effectLst>
        </p:spPr>
      </p:pic>
      <p:sp>
        <p:nvSpPr>
          <p:cNvPr id="7" name="ZoneTexte 6"/>
          <p:cNvSpPr txBox="1"/>
          <p:nvPr/>
        </p:nvSpPr>
        <p:spPr>
          <a:xfrm>
            <a:off x="539552" y="620688"/>
            <a:ext cx="5832648" cy="369332"/>
          </a:xfrm>
          <a:prstGeom prst="rect">
            <a:avLst/>
          </a:prstGeom>
          <a:noFill/>
        </p:spPr>
        <p:txBody>
          <a:bodyPr wrap="square" rtlCol="0">
            <a:spAutoFit/>
          </a:bodyPr>
          <a:lstStyle/>
          <a:p>
            <a:r>
              <a:rPr lang="fr-FR" u="sng" dirty="0" smtClean="0"/>
              <a:t>CONCLUSION</a:t>
            </a:r>
            <a:endParaRPr lang="fr-FR" u="sng" dirty="0"/>
          </a:p>
        </p:txBody>
      </p:sp>
      <p:sp>
        <p:nvSpPr>
          <p:cNvPr id="9" name="ZoneTexte 8"/>
          <p:cNvSpPr txBox="1"/>
          <p:nvPr/>
        </p:nvSpPr>
        <p:spPr>
          <a:xfrm>
            <a:off x="683568" y="1412776"/>
            <a:ext cx="7056784" cy="1354217"/>
          </a:xfrm>
          <a:prstGeom prst="rect">
            <a:avLst/>
          </a:prstGeom>
          <a:noFill/>
        </p:spPr>
        <p:txBody>
          <a:bodyPr wrap="square" rtlCol="0">
            <a:spAutoFit/>
          </a:bodyPr>
          <a:lstStyle/>
          <a:p>
            <a:pPr algn="just"/>
            <a:r>
              <a:rPr lang="fr-FR" sz="1600" dirty="0" smtClean="0"/>
              <a:t>Aujourd’hui, les pères ont un place stratégique au sein de leurs familles , ils représentent un véritable potentiel pour les entreprises qui s’y intéressent. Les entreprises ne doivent plus se concentrer sur les mamans car dorénavant le papa à autant d’implication dans sa vie de famille</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503238" y="458217"/>
          <a:ext cx="8183562" cy="5347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p:cNvSpPr/>
          <p:nvPr/>
        </p:nvSpPr>
        <p:spPr>
          <a:xfrm>
            <a:off x="1475656" y="764704"/>
            <a:ext cx="1440160" cy="8640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0" name="Ellipse 9"/>
          <p:cNvSpPr/>
          <p:nvPr/>
        </p:nvSpPr>
        <p:spPr>
          <a:xfrm>
            <a:off x="6372200" y="836712"/>
            <a:ext cx="1440160" cy="8640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cxnSp>
        <p:nvCxnSpPr>
          <p:cNvPr id="12" name="Connecteur droit avec flèche 11"/>
          <p:cNvCxnSpPr/>
          <p:nvPr/>
        </p:nvCxnSpPr>
        <p:spPr>
          <a:xfrm flipH="1">
            <a:off x="2987824" y="1268760"/>
            <a:ext cx="720080" cy="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5508104" y="1268760"/>
            <a:ext cx="720080" cy="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1619672" y="1052736"/>
            <a:ext cx="2160240" cy="307777"/>
          </a:xfrm>
          <a:prstGeom prst="rect">
            <a:avLst/>
          </a:prstGeom>
          <a:noFill/>
        </p:spPr>
        <p:txBody>
          <a:bodyPr wrap="square" rtlCol="0">
            <a:spAutoFit/>
          </a:bodyPr>
          <a:lstStyle/>
          <a:p>
            <a:r>
              <a:rPr lang="fr-FR" sz="1400" dirty="0" smtClean="0"/>
              <a:t>Evolution</a:t>
            </a:r>
            <a:endParaRPr lang="fr-FR" sz="1400" dirty="0"/>
          </a:p>
        </p:txBody>
      </p:sp>
      <p:sp>
        <p:nvSpPr>
          <p:cNvPr id="16" name="ZoneTexte 15"/>
          <p:cNvSpPr txBox="1"/>
          <p:nvPr/>
        </p:nvSpPr>
        <p:spPr>
          <a:xfrm>
            <a:off x="6660232" y="1124744"/>
            <a:ext cx="1008112" cy="307777"/>
          </a:xfrm>
          <a:prstGeom prst="rect">
            <a:avLst/>
          </a:prstGeom>
          <a:noFill/>
        </p:spPr>
        <p:txBody>
          <a:bodyPr wrap="square" rtlCol="0">
            <a:spAutoFit/>
          </a:bodyPr>
          <a:lstStyle/>
          <a:p>
            <a:r>
              <a:rPr lang="fr-FR" sz="1400" dirty="0" smtClean="0"/>
              <a:t>Intérêt</a:t>
            </a:r>
            <a:endParaRPr lang="fr-FR" sz="1400" dirty="0"/>
          </a:p>
        </p:txBody>
      </p:sp>
      <p:cxnSp>
        <p:nvCxnSpPr>
          <p:cNvPr id="17" name="Connecteur droit avec flèche 16"/>
          <p:cNvCxnSpPr/>
          <p:nvPr/>
        </p:nvCxnSpPr>
        <p:spPr>
          <a:xfrm flipV="1">
            <a:off x="7668344" y="3933056"/>
            <a:ext cx="288032" cy="72008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H="1" flipV="1">
            <a:off x="6588224" y="3789040"/>
            <a:ext cx="144016" cy="72008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5724128" y="2708920"/>
            <a:ext cx="1440160" cy="8640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2" name="Ellipse 21"/>
          <p:cNvSpPr/>
          <p:nvPr/>
        </p:nvSpPr>
        <p:spPr>
          <a:xfrm>
            <a:off x="7452320" y="2996952"/>
            <a:ext cx="1440160" cy="8640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4" name="ZoneTexte 23"/>
          <p:cNvSpPr txBox="1"/>
          <p:nvPr/>
        </p:nvSpPr>
        <p:spPr>
          <a:xfrm>
            <a:off x="5868144" y="2852936"/>
            <a:ext cx="1224136" cy="523220"/>
          </a:xfrm>
          <a:prstGeom prst="rect">
            <a:avLst/>
          </a:prstGeom>
          <a:noFill/>
        </p:spPr>
        <p:txBody>
          <a:bodyPr wrap="square" rtlCol="0">
            <a:spAutoFit/>
          </a:bodyPr>
          <a:lstStyle/>
          <a:p>
            <a:r>
              <a:rPr lang="fr-FR" sz="1400" dirty="0" smtClean="0"/>
              <a:t>Importance stratégique</a:t>
            </a:r>
            <a:endParaRPr lang="fr-FR" sz="1400" dirty="0"/>
          </a:p>
        </p:txBody>
      </p:sp>
      <p:sp>
        <p:nvSpPr>
          <p:cNvPr id="25" name="ZoneTexte 24"/>
          <p:cNvSpPr txBox="1"/>
          <p:nvPr/>
        </p:nvSpPr>
        <p:spPr>
          <a:xfrm>
            <a:off x="7596336" y="3284984"/>
            <a:ext cx="1296144" cy="307777"/>
          </a:xfrm>
          <a:prstGeom prst="rect">
            <a:avLst/>
          </a:prstGeom>
          <a:noFill/>
        </p:spPr>
        <p:txBody>
          <a:bodyPr wrap="square" rtlCol="0">
            <a:spAutoFit/>
          </a:bodyPr>
          <a:lstStyle/>
          <a:p>
            <a:r>
              <a:rPr lang="fr-FR" sz="1400" dirty="0" smtClean="0"/>
              <a:t>Accessibilité</a:t>
            </a:r>
            <a:endParaRPr lang="fr-FR" sz="1400" dirty="0"/>
          </a:p>
        </p:txBody>
      </p:sp>
      <p:sp>
        <p:nvSpPr>
          <p:cNvPr id="31" name="Ellipse 30"/>
          <p:cNvSpPr/>
          <p:nvPr/>
        </p:nvSpPr>
        <p:spPr>
          <a:xfrm>
            <a:off x="3635896" y="5013176"/>
            <a:ext cx="1440160" cy="8640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2" name="Ellipse 31"/>
          <p:cNvSpPr/>
          <p:nvPr/>
        </p:nvSpPr>
        <p:spPr>
          <a:xfrm>
            <a:off x="2051720" y="2996952"/>
            <a:ext cx="1512168" cy="8640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3" name="Ellipse 32"/>
          <p:cNvSpPr/>
          <p:nvPr/>
        </p:nvSpPr>
        <p:spPr>
          <a:xfrm>
            <a:off x="395536" y="2852936"/>
            <a:ext cx="1584176" cy="9361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5" name="ZoneTexte 34"/>
          <p:cNvSpPr txBox="1"/>
          <p:nvPr/>
        </p:nvSpPr>
        <p:spPr>
          <a:xfrm>
            <a:off x="395536" y="2996952"/>
            <a:ext cx="1584176" cy="523220"/>
          </a:xfrm>
          <a:prstGeom prst="rect">
            <a:avLst/>
          </a:prstGeom>
          <a:noFill/>
        </p:spPr>
        <p:txBody>
          <a:bodyPr wrap="square" rtlCol="0">
            <a:spAutoFit/>
          </a:bodyPr>
          <a:lstStyle/>
          <a:p>
            <a:r>
              <a:rPr lang="fr-FR" sz="1400" dirty="0" smtClean="0"/>
              <a:t>      Leurs comportements</a:t>
            </a:r>
            <a:endParaRPr lang="fr-FR" sz="1400" dirty="0"/>
          </a:p>
        </p:txBody>
      </p:sp>
      <p:sp>
        <p:nvSpPr>
          <p:cNvPr id="37" name="ZoneTexte 36"/>
          <p:cNvSpPr txBox="1"/>
          <p:nvPr/>
        </p:nvSpPr>
        <p:spPr>
          <a:xfrm>
            <a:off x="2051720" y="3212976"/>
            <a:ext cx="1584176" cy="523220"/>
          </a:xfrm>
          <a:prstGeom prst="rect">
            <a:avLst/>
          </a:prstGeom>
          <a:noFill/>
        </p:spPr>
        <p:txBody>
          <a:bodyPr wrap="square" rtlCol="0">
            <a:spAutoFit/>
          </a:bodyPr>
          <a:lstStyle/>
          <a:p>
            <a:pPr algn="ctr"/>
            <a:r>
              <a:rPr lang="fr-FR" sz="1400" dirty="0" smtClean="0"/>
              <a:t>Communication      distribution</a:t>
            </a:r>
            <a:endParaRPr lang="fr-FR" sz="1400" dirty="0"/>
          </a:p>
        </p:txBody>
      </p:sp>
      <p:sp>
        <p:nvSpPr>
          <p:cNvPr id="38" name="ZoneTexte 37"/>
          <p:cNvSpPr txBox="1"/>
          <p:nvPr/>
        </p:nvSpPr>
        <p:spPr>
          <a:xfrm>
            <a:off x="3563888" y="5229200"/>
            <a:ext cx="1728192" cy="369332"/>
          </a:xfrm>
          <a:prstGeom prst="rect">
            <a:avLst/>
          </a:prstGeom>
          <a:noFill/>
        </p:spPr>
        <p:txBody>
          <a:bodyPr wrap="square" rtlCol="0">
            <a:spAutoFit/>
          </a:bodyPr>
          <a:lstStyle/>
          <a:p>
            <a:r>
              <a:rPr lang="fr-FR" dirty="0" smtClean="0"/>
              <a:t>Concurrents</a:t>
            </a:r>
            <a:endParaRPr lang="fr-FR" dirty="0"/>
          </a:p>
        </p:txBody>
      </p:sp>
      <p:cxnSp>
        <p:nvCxnSpPr>
          <p:cNvPr id="39" name="Connecteur droit avec flèche 38"/>
          <p:cNvCxnSpPr/>
          <p:nvPr/>
        </p:nvCxnSpPr>
        <p:spPr>
          <a:xfrm>
            <a:off x="2627784" y="5445224"/>
            <a:ext cx="864096" cy="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flipV="1">
            <a:off x="2411760" y="3933056"/>
            <a:ext cx="288032" cy="576064"/>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flipH="1" flipV="1">
            <a:off x="1403648" y="3861048"/>
            <a:ext cx="144016" cy="576064"/>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539552" y="548680"/>
            <a:ext cx="7776864" cy="1046440"/>
          </a:xfrm>
          <a:prstGeom prst="rect">
            <a:avLst/>
          </a:prstGeom>
          <a:solidFill>
            <a:schemeClr val="tx2">
              <a:lumMod val="25000"/>
              <a:lumOff val="75000"/>
            </a:schemeClr>
          </a:solidFill>
          <a:effectLst>
            <a:innerShdw blurRad="63500" dist="50800" dir="18900000">
              <a:prstClr val="black">
                <a:alpha val="50000"/>
              </a:prstClr>
            </a:innerShdw>
            <a:softEdge rad="12700"/>
          </a:effectLst>
        </p:spPr>
        <p:txBody>
          <a:bodyPr wrap="square" rtlCol="0">
            <a:spAutoFit/>
          </a:bodyPr>
          <a:lstStyle/>
          <a:p>
            <a:r>
              <a:rPr lang="fr-FR" sz="2400" dirty="0" smtClean="0"/>
              <a:t>I/Présentation de la cible</a:t>
            </a:r>
          </a:p>
          <a:p>
            <a:endParaRPr lang="fr-FR" dirty="0"/>
          </a:p>
          <a:p>
            <a:r>
              <a:rPr lang="fr-FR" sz="2000" dirty="0" smtClean="0"/>
              <a:t>1) Evolution</a:t>
            </a:r>
            <a:endParaRPr lang="fr-FR" sz="2000" dirty="0"/>
          </a:p>
        </p:txBody>
      </p:sp>
      <p:sp>
        <p:nvSpPr>
          <p:cNvPr id="9" name="ZoneTexte 8"/>
          <p:cNvSpPr txBox="1"/>
          <p:nvPr/>
        </p:nvSpPr>
        <p:spPr>
          <a:xfrm>
            <a:off x="323528" y="1700809"/>
            <a:ext cx="8136904" cy="3662541"/>
          </a:xfrm>
          <a:prstGeom prst="rect">
            <a:avLst/>
          </a:prstGeom>
          <a:noFill/>
        </p:spPr>
        <p:txBody>
          <a:bodyPr wrap="square" rtlCol="0">
            <a:spAutoFit/>
          </a:bodyPr>
          <a:lstStyle/>
          <a:p>
            <a:pPr>
              <a:buFont typeface="Wingdings" pitchFamily="2" charset="2"/>
              <a:buChar char="v"/>
            </a:pPr>
            <a:r>
              <a:rPr lang="fr-FR" u="sng" dirty="0" smtClean="0"/>
              <a:t> Changement des mentalités </a:t>
            </a:r>
            <a:endParaRPr lang="fr-FR" b="1" u="sng" dirty="0" smtClean="0"/>
          </a:p>
          <a:p>
            <a:endParaRPr lang="fr-FR" sz="1600" i="1" dirty="0" smtClean="0"/>
          </a:p>
          <a:p>
            <a:r>
              <a:rPr lang="fr-FR" sz="1600" i="1" dirty="0" smtClean="0"/>
              <a:t>	</a:t>
            </a:r>
            <a:r>
              <a:rPr lang="fr-FR" sz="1600" dirty="0" smtClean="0"/>
              <a:t>Aujourd’hui l’image du père est revendiquée comme une valeur ajoutée à la virilité. Il y a aujourd’hui une évolution dans le rôle des pères, beaucoup plus présents dans l’éducation de leur(s) enfant(s).</a:t>
            </a:r>
          </a:p>
          <a:p>
            <a:endParaRPr lang="fr-FR" dirty="0" smtClean="0"/>
          </a:p>
          <a:p>
            <a:pPr>
              <a:buFont typeface="Wingdings" pitchFamily="2" charset="2"/>
              <a:buChar char="v"/>
            </a:pPr>
            <a:r>
              <a:rPr lang="fr-FR" u="sng" dirty="0" smtClean="0"/>
              <a:t> Les papas ont une grande place, implication dans le vie de famille</a:t>
            </a:r>
          </a:p>
          <a:p>
            <a:endParaRPr lang="fr-FR" i="1" dirty="0"/>
          </a:p>
          <a:p>
            <a:r>
              <a:rPr lang="fr-FR" sz="1600" i="1" dirty="0" smtClean="0"/>
              <a:t>	</a:t>
            </a:r>
            <a:r>
              <a:rPr lang="fr-FR" sz="1600" dirty="0" smtClean="0"/>
              <a:t>94% des pères affirment qu’ils leur arrivent régulièrement de s’occuper seul de leur(s) enfant(s). 79% des femmes sont d’accord avec cela. Les hommes, comme les femmes, souhaitent une distinction nette entre vie professionnelle et vie familiale pour les pères. En effet, deux tiers des hommes comme des femmes pensent que « les enfants souffrent souvent du fait que leur père est trop préoccupé par son travail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1340768"/>
            <a:ext cx="7848872" cy="3693319"/>
          </a:xfrm>
          <a:prstGeom prst="rect">
            <a:avLst/>
          </a:prstGeom>
          <a:noFill/>
        </p:spPr>
        <p:txBody>
          <a:bodyPr wrap="square" rtlCol="0">
            <a:spAutoFit/>
          </a:bodyPr>
          <a:lstStyle/>
          <a:p>
            <a:pPr algn="just"/>
            <a:r>
              <a:rPr lang="fr-FR" dirty="0" smtClean="0"/>
              <a:t>	</a:t>
            </a:r>
            <a:r>
              <a:rPr lang="fr-FR" sz="1600" dirty="0" smtClean="0"/>
              <a:t>Les faits confirment l’évolution des mentalités : les hommes sont désormais plus investis dans l’éducation de leurs enfants, et ce, au quotidien. Ils consacrent 11 minutes par jour en moyenne à leurs enfants en 1999, contre 8 minutes en 1975. Une évolution des comportements certes, mais on reste loin du temps qu’y consacrent les femmes : 38 minutes par jour en 1999, comme en 1975. </a:t>
            </a:r>
            <a:endParaRPr lang="fr-FR" dirty="0" smtClean="0"/>
          </a:p>
          <a:p>
            <a:endParaRPr lang="fr-FR" u="sng" dirty="0" smtClean="0"/>
          </a:p>
          <a:p>
            <a:pPr>
              <a:buFont typeface="Wingdings" pitchFamily="2" charset="2"/>
              <a:buChar char="v"/>
            </a:pPr>
            <a:r>
              <a:rPr lang="fr-FR" b="1" u="sng" dirty="0" smtClean="0"/>
              <a:t> </a:t>
            </a:r>
            <a:r>
              <a:rPr lang="fr-FR" u="sng" dirty="0" smtClean="0"/>
              <a:t>Plus de temps</a:t>
            </a:r>
          </a:p>
          <a:p>
            <a:endParaRPr lang="fr-FR" dirty="0" smtClean="0"/>
          </a:p>
          <a:p>
            <a:pPr algn="just"/>
            <a:r>
              <a:rPr lang="fr-FR" dirty="0" smtClean="0"/>
              <a:t>	</a:t>
            </a:r>
            <a:r>
              <a:rPr lang="fr-FR" sz="1600" dirty="0" smtClean="0"/>
              <a:t>Depuis juin 2001 : création de congés paternité. Dès la première année, 250 000 pères ont bénéficié de ces 14 jours (ou 21 en cas de naissances multiples), leurs permettant ainsi de s’impliquer dans les 1ers jours de leur enfant. Rôle autoritaire laisse de plus en plus sa place à un rôle de proximité.</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9552" y="692696"/>
            <a:ext cx="7776864" cy="1046440"/>
          </a:xfrm>
          <a:prstGeom prst="rect">
            <a:avLst/>
          </a:prstGeom>
          <a:solidFill>
            <a:schemeClr val="tx2">
              <a:lumMod val="25000"/>
              <a:lumOff val="75000"/>
            </a:schemeClr>
          </a:solidFill>
          <a:effectLst>
            <a:innerShdw blurRad="63500" dist="50800" dir="18900000">
              <a:prstClr val="black">
                <a:alpha val="50000"/>
              </a:prstClr>
            </a:innerShdw>
            <a:softEdge rad="12700"/>
          </a:effectLst>
        </p:spPr>
        <p:txBody>
          <a:bodyPr wrap="square" rtlCol="0">
            <a:spAutoFit/>
          </a:bodyPr>
          <a:lstStyle/>
          <a:p>
            <a:r>
              <a:rPr lang="fr-FR" sz="2400" dirty="0" smtClean="0"/>
              <a:t>I/Présentation de la cible</a:t>
            </a:r>
          </a:p>
          <a:p>
            <a:endParaRPr lang="fr-FR" dirty="0"/>
          </a:p>
          <a:p>
            <a:r>
              <a:rPr lang="fr-FR" sz="2000" dirty="0" smtClean="0"/>
              <a:t>2) Intérêt de cette cible</a:t>
            </a:r>
            <a:endParaRPr lang="fr-FR" sz="2000" dirty="0"/>
          </a:p>
        </p:txBody>
      </p:sp>
      <p:sp>
        <p:nvSpPr>
          <p:cNvPr id="5" name="ZoneTexte 4"/>
          <p:cNvSpPr txBox="1"/>
          <p:nvPr/>
        </p:nvSpPr>
        <p:spPr>
          <a:xfrm>
            <a:off x="611560" y="2060848"/>
            <a:ext cx="7632848" cy="3600986"/>
          </a:xfrm>
          <a:prstGeom prst="rect">
            <a:avLst/>
          </a:prstGeom>
          <a:noFill/>
        </p:spPr>
        <p:txBody>
          <a:bodyPr wrap="square" rtlCol="0">
            <a:spAutoFit/>
          </a:bodyPr>
          <a:lstStyle/>
          <a:p>
            <a:pPr>
              <a:buFont typeface="Wingdings" pitchFamily="2" charset="2"/>
              <a:buChar char="v"/>
            </a:pPr>
            <a:r>
              <a:rPr lang="fr-FR" sz="1600" dirty="0" smtClean="0">
                <a:cs typeface="Arial" pitchFamily="34" charset="0"/>
              </a:rPr>
              <a:t> </a:t>
            </a:r>
            <a:r>
              <a:rPr lang="fr-FR" u="sng" dirty="0" smtClean="0">
                <a:cs typeface="Arial" pitchFamily="34" charset="0"/>
              </a:rPr>
              <a:t>Plus de 2200 bébés naissent chaque jour en France</a:t>
            </a:r>
            <a:r>
              <a:rPr lang="fr-FR" dirty="0" smtClean="0">
                <a:cs typeface="Arial" pitchFamily="34" charset="0"/>
              </a:rPr>
              <a:t> </a:t>
            </a:r>
            <a:r>
              <a:rPr lang="fr-FR" sz="1600" dirty="0" smtClean="0">
                <a:cs typeface="Arial" pitchFamily="34" charset="0"/>
              </a:rPr>
              <a:t>4560 € dépensé chaque année par enfant. Les pères ont une grande influence dans le processus d’achat. Ils ont un grand pouvoir de décision.</a:t>
            </a:r>
          </a:p>
          <a:p>
            <a:endParaRPr lang="fr-FR" sz="1600" dirty="0" smtClean="0">
              <a:cs typeface="Arial" pitchFamily="34" charset="0"/>
            </a:endParaRPr>
          </a:p>
          <a:p>
            <a:pPr>
              <a:buFont typeface="Wingdings" pitchFamily="2" charset="2"/>
              <a:buChar char="v"/>
            </a:pPr>
            <a:endParaRPr lang="fr-FR" sz="1600" dirty="0">
              <a:cs typeface="Arial" pitchFamily="34" charset="0"/>
            </a:endParaRPr>
          </a:p>
          <a:p>
            <a:pPr>
              <a:buFont typeface="Wingdings" pitchFamily="2" charset="2"/>
              <a:buChar char="v"/>
            </a:pPr>
            <a:r>
              <a:rPr lang="fr-FR" sz="1600" dirty="0" smtClean="0">
                <a:cs typeface="Arial" pitchFamily="34" charset="0"/>
              </a:rPr>
              <a:t> </a:t>
            </a:r>
            <a:r>
              <a:rPr lang="fr-FR" u="sng" dirty="0" smtClean="0">
                <a:cs typeface="Arial" pitchFamily="34" charset="0"/>
              </a:rPr>
              <a:t>Grande opportunité </a:t>
            </a:r>
            <a:r>
              <a:rPr lang="fr-FR" sz="1600" dirty="0" smtClean="0">
                <a:cs typeface="Arial" pitchFamily="34" charset="0"/>
              </a:rPr>
              <a:t>pour les entreprises spécialisés dans le secteurs des enfants mais également pour les autres secteurs. En effet, les habitudes de consommation changent avec l’arrivée d’un enfant.</a:t>
            </a:r>
          </a:p>
          <a:p>
            <a:r>
              <a:rPr lang="fr-FR" sz="1600" dirty="0" smtClean="0">
                <a:cs typeface="Arial" pitchFamily="34" charset="0"/>
              </a:rPr>
              <a:t> </a:t>
            </a:r>
          </a:p>
          <a:p>
            <a:r>
              <a:rPr lang="fr-FR" sz="1600" dirty="0" smtClean="0">
                <a:cs typeface="Arial" pitchFamily="34" charset="0"/>
              </a:rPr>
              <a:t>33% des couples changent de voiture</a:t>
            </a:r>
          </a:p>
          <a:p>
            <a:r>
              <a:rPr lang="fr-FR" sz="1600" dirty="0" smtClean="0">
                <a:cs typeface="Arial" pitchFamily="34" charset="0"/>
              </a:rPr>
              <a:t>39% déménagent </a:t>
            </a:r>
          </a:p>
          <a:p>
            <a:r>
              <a:rPr lang="fr-FR" sz="1600" dirty="0" smtClean="0">
                <a:cs typeface="Arial" pitchFamily="34" charset="0"/>
              </a:rPr>
              <a:t>38% achètent de l’électroménager</a:t>
            </a:r>
          </a:p>
          <a:p>
            <a:r>
              <a:rPr lang="fr-FR" sz="1600" dirty="0" smtClean="0">
                <a:cs typeface="Arial" pitchFamily="34" charset="0"/>
              </a:rPr>
              <a:t>73% prennent un crédit à la consommation</a:t>
            </a:r>
          </a:p>
          <a:p>
            <a:endParaRPr lang="fr-FR" sz="1600" dirty="0" smtClean="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764704"/>
            <a:ext cx="8136904" cy="5109091"/>
          </a:xfrm>
          <a:prstGeom prst="rect">
            <a:avLst/>
          </a:prstGeom>
          <a:noFill/>
        </p:spPr>
        <p:txBody>
          <a:bodyPr wrap="square" rtlCol="0">
            <a:spAutoFit/>
          </a:bodyPr>
          <a:lstStyle/>
          <a:p>
            <a:pPr>
              <a:buFont typeface="Wingdings" pitchFamily="2" charset="2"/>
              <a:buChar char="v"/>
            </a:pPr>
            <a:r>
              <a:rPr lang="fr-FR" dirty="0" smtClean="0">
                <a:cs typeface="Arial" pitchFamily="34" charset="0"/>
              </a:rPr>
              <a:t> </a:t>
            </a:r>
            <a:r>
              <a:rPr lang="fr-FR" u="sng" dirty="0" smtClean="0">
                <a:cs typeface="Arial" pitchFamily="34" charset="0"/>
              </a:rPr>
              <a:t>Intérêt des cibler des parents (</a:t>
            </a:r>
            <a:r>
              <a:rPr lang="fr-FR" dirty="0" smtClean="0">
                <a:cs typeface="Arial" pitchFamily="34" charset="0"/>
              </a:rPr>
              <a:t> car il n’y a pas d’information sur les pères.)</a:t>
            </a:r>
            <a:endParaRPr lang="fr-FR" u="sng" dirty="0" smtClean="0">
              <a:cs typeface="Arial" pitchFamily="34" charset="0"/>
            </a:endParaRPr>
          </a:p>
          <a:p>
            <a:r>
              <a:rPr lang="fr-FR" u="sng" dirty="0" smtClean="0">
                <a:solidFill>
                  <a:srgbClr val="FF0000"/>
                </a:solidFill>
                <a:cs typeface="Arial" pitchFamily="34" charset="0"/>
              </a:rPr>
              <a:t> </a:t>
            </a:r>
          </a:p>
          <a:p>
            <a:r>
              <a:rPr lang="fr-FR" dirty="0" smtClean="0"/>
              <a:t>	Aujourd'hui, les parents achètent davantage pour leurs enfants. Les familles sont plus petites, avec souvent deux revenus. Le premier enfant arrive plus tard ce qui explique en partie pourquoi les couples ont plus d'argent à dépenser. De même, la culpabilité des parents liée au fait qu'ils passent moins de temps avec leurs enfants peut jouer un rôle dans leurs décisions d'achats.</a:t>
            </a:r>
          </a:p>
          <a:p>
            <a:endParaRPr lang="fr-FR" sz="2000" u="sng" dirty="0" smtClean="0">
              <a:solidFill>
                <a:srgbClr val="FF0000"/>
              </a:solidFill>
              <a:cs typeface="Arial" pitchFamily="34" charset="0"/>
            </a:endParaRPr>
          </a:p>
          <a:p>
            <a:r>
              <a:rPr lang="fr-FR" dirty="0" smtClean="0"/>
              <a:t>	Il faut savoir aussi qu’il y a de nombreux salons pour les bébés où, bien sûr les acheteurs sont les parents. Il y a donc un intérêt a cibler les parents dans ce genre de salons (Salon de la Famille, salon du Bébé, salon Bébé Nature…) puisque ce sont eux qui achètent pour les enfants. Le but est de faire connaitre aux parents les nouveaux produits dédiés à l’enfant (les différents types de couches, l’exemple du « je porte mon bébé en écharpe »…).</a:t>
            </a:r>
            <a:endParaRPr lang="fr-FR" dirty="0" smtClean="0">
              <a:cs typeface="Arial" pitchFamily="34" charset="0"/>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l.pictovia.com/img/pie97.gif"/>
          <p:cNvPicPr>
            <a:picLocks noChangeAspect="1" noChangeArrowheads="1"/>
          </p:cNvPicPr>
          <p:nvPr/>
        </p:nvPicPr>
        <p:blipFill>
          <a:blip r:embed="rId2" cstate="print"/>
          <a:srcRect/>
          <a:stretch>
            <a:fillRect/>
          </a:stretch>
        </p:blipFill>
        <p:spPr bwMode="auto">
          <a:xfrm>
            <a:off x="683568" y="404664"/>
            <a:ext cx="7920880" cy="612067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692696"/>
            <a:ext cx="7776864" cy="1046440"/>
          </a:xfrm>
          <a:prstGeom prst="rect">
            <a:avLst/>
          </a:prstGeom>
          <a:solidFill>
            <a:schemeClr val="tx2">
              <a:lumMod val="25000"/>
              <a:lumOff val="75000"/>
            </a:schemeClr>
          </a:solidFill>
          <a:effectLst>
            <a:innerShdw blurRad="63500" dist="50800" dir="18900000">
              <a:prstClr val="black">
                <a:alpha val="50000"/>
              </a:prstClr>
            </a:innerShdw>
            <a:softEdge rad="12700"/>
          </a:effectLst>
        </p:spPr>
        <p:txBody>
          <a:bodyPr wrap="square" rtlCol="0">
            <a:spAutoFit/>
          </a:bodyPr>
          <a:lstStyle/>
          <a:p>
            <a:r>
              <a:rPr lang="fr-FR" sz="2400" dirty="0" smtClean="0"/>
              <a:t>I/Présentation de la cible</a:t>
            </a:r>
          </a:p>
          <a:p>
            <a:endParaRPr lang="fr-FR" dirty="0"/>
          </a:p>
          <a:p>
            <a:r>
              <a:rPr lang="fr-FR" sz="2000" dirty="0" smtClean="0"/>
              <a:t>3) Importance stratégique des papas</a:t>
            </a:r>
            <a:endParaRPr lang="fr-FR" sz="2000" dirty="0"/>
          </a:p>
        </p:txBody>
      </p:sp>
      <p:sp>
        <p:nvSpPr>
          <p:cNvPr id="7" name="ZoneTexte 6"/>
          <p:cNvSpPr txBox="1"/>
          <p:nvPr/>
        </p:nvSpPr>
        <p:spPr>
          <a:xfrm>
            <a:off x="611560" y="1916832"/>
            <a:ext cx="7488832" cy="3323987"/>
          </a:xfrm>
          <a:prstGeom prst="rect">
            <a:avLst/>
          </a:prstGeom>
          <a:noFill/>
        </p:spPr>
        <p:txBody>
          <a:bodyPr wrap="square" rtlCol="0">
            <a:spAutoFit/>
          </a:bodyPr>
          <a:lstStyle/>
          <a:p>
            <a:r>
              <a:rPr lang="fr-FR" u="sng" dirty="0" smtClean="0"/>
              <a:t>Rôle</a:t>
            </a:r>
          </a:p>
          <a:p>
            <a:pPr algn="just"/>
            <a:r>
              <a:rPr lang="fr-FR" sz="1600" dirty="0" smtClean="0"/>
              <a:t>	- </a:t>
            </a:r>
            <a:r>
              <a:rPr lang="fr-FR" sz="1600" b="1" dirty="0" smtClean="0"/>
              <a:t>Intergénérationnel</a:t>
            </a:r>
            <a:r>
              <a:rPr lang="fr-FR" sz="1600" dirty="0" smtClean="0"/>
              <a:t>, ce qui est transmis par le père à l’enfant. Le père joue un rôle de séparation avec la mère et cela se traduit entre autre par des achats différents pour l’enfant.</a:t>
            </a:r>
          </a:p>
          <a:p>
            <a:pPr>
              <a:buFontTx/>
              <a:buChar char="-"/>
            </a:pPr>
            <a:endParaRPr lang="fr-FR" sz="1600" dirty="0" smtClean="0"/>
          </a:p>
          <a:p>
            <a:pPr algn="just"/>
            <a:r>
              <a:rPr lang="fr-FR" sz="1600" dirty="0" smtClean="0"/>
              <a:t>	- </a:t>
            </a:r>
            <a:r>
              <a:rPr lang="fr-FR" sz="1600" b="1" dirty="0" smtClean="0"/>
              <a:t>Achat technologique</a:t>
            </a:r>
            <a:r>
              <a:rPr lang="fr-FR" sz="1600" dirty="0" smtClean="0"/>
              <a:t>, le père est plus facilement attiré sur des produits high-tech.</a:t>
            </a:r>
          </a:p>
          <a:p>
            <a:endParaRPr lang="fr-FR" sz="1600" dirty="0" smtClean="0"/>
          </a:p>
          <a:p>
            <a:pPr algn="just"/>
            <a:r>
              <a:rPr lang="fr-FR" sz="1600" dirty="0" smtClean="0"/>
              <a:t>	- </a:t>
            </a:r>
            <a:r>
              <a:rPr lang="fr-FR" sz="1600" b="1" dirty="0" smtClean="0"/>
              <a:t>Pouvoir d’achat</a:t>
            </a:r>
            <a:r>
              <a:rPr lang="fr-FR" sz="1600" dirty="0" smtClean="0"/>
              <a:t>, en bon père de famille, le père doit savoir gérer son argent. Il ne dépensera donc pas (ou peu) inutilement.</a:t>
            </a:r>
          </a:p>
          <a:p>
            <a:pPr algn="just"/>
            <a:endParaRPr lang="fr-FR" sz="1600" dirty="0" smtClean="0"/>
          </a:p>
          <a:p>
            <a:pPr algn="just"/>
            <a:r>
              <a:rPr lang="fr-FR" sz="1600" dirty="0" smtClean="0"/>
              <a:t>	- </a:t>
            </a:r>
            <a:r>
              <a:rPr lang="fr-FR" sz="1600" b="1" dirty="0" smtClean="0"/>
              <a:t>Prescripteur</a:t>
            </a:r>
            <a:r>
              <a:rPr lang="fr-FR" sz="1600" dirty="0" smtClean="0"/>
              <a:t>, le père a un fort pouvoir de décision, même si celui-ci reste très influencé par la mère et les enfants.</a:t>
            </a:r>
            <a:endParaRPr lang="fr-F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3653</TotalTime>
  <Words>533</Words>
  <Application>Microsoft Office PowerPoint</Application>
  <PresentationFormat>Affichage à l'écran (4:3)</PresentationFormat>
  <Paragraphs>174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Aspect</vt:lpstr>
      <vt:lpstr>CIBLE : Les papas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CIBLE : Les papas</dc:title>
  <dc:creator>Déborah</dc:creator>
  <cp:lastModifiedBy>Graig</cp:lastModifiedBy>
  <cp:revision>45</cp:revision>
  <dcterms:created xsi:type="dcterms:W3CDTF">2012-04-17T18:56:58Z</dcterms:created>
  <dcterms:modified xsi:type="dcterms:W3CDTF">2012-05-19T17:54:28Z</dcterms:modified>
</cp:coreProperties>
</file>