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59" r:id="rId4"/>
    <p:sldId id="260"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36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1740A4-98FC-4F3A-9BA2-9388ACE6BDDA}" type="datetimeFigureOut">
              <a:rPr lang="fr-FR" smtClean="0"/>
              <a:t>03/08/2013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F488B5-C27F-43F2-9BC5-F74D52EB4DD6}"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p:txBody>
          <a:bodyPr/>
          <a:lstStyle/>
          <a:p>
            <a:pPr>
              <a:defRPr/>
            </a:pPr>
            <a:fld id="{D759A562-3486-4F72-8CB8-BE9CE04AB9D6}" type="slidenum">
              <a:rPr lang="fr-FR" smtClean="0"/>
              <a:pPr>
                <a:defRPr/>
              </a:pPr>
              <a:t>1</a:t>
            </a:fld>
            <a:endParaRPr lang="fr-FR" smtClean="0"/>
          </a:p>
        </p:txBody>
      </p:sp>
      <p:sp>
        <p:nvSpPr>
          <p:cNvPr id="378883"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fr-FR"/>
          </a:p>
        </p:txBody>
      </p:sp>
      <p:sp>
        <p:nvSpPr>
          <p:cNvPr id="378884" name="Rectangle 2"/>
          <p:cNvSpPr>
            <a:spLocks noGrp="1" noChangeArrowheads="1"/>
          </p:cNvSpPr>
          <p:nvPr>
            <p:ph type="body"/>
          </p:nvPr>
        </p:nvSpPr>
        <p:spPr bwMode="auto">
          <a:noFill/>
        </p:spPr>
        <p:txBody>
          <a:bodyPr wrap="none" numCol="1" anchor="ctr" anchorCtr="0" compatLnSpc="1">
            <a:prstTxWarp prst="textNoShape">
              <a:avLst/>
            </a:prstTxWarp>
          </a:bodyPr>
          <a:lstStyle/>
          <a:p>
            <a:endParaRPr lang="fr-FR" smtClean="0"/>
          </a:p>
        </p:txBody>
      </p:sp>
      <p:sp>
        <p:nvSpPr>
          <p:cNvPr id="378885"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4FBA8C3-2547-4C84-99BF-316071B2DBA5}" type="slidenum">
              <a:rPr lang="fr-FR" sz="1200">
                <a:solidFill>
                  <a:srgbClr val="000000"/>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fr-FR" sz="1200">
              <a:solidFill>
                <a:srgbClr val="000000"/>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p:txBody>
          <a:bodyPr/>
          <a:lstStyle/>
          <a:p>
            <a:pPr>
              <a:defRPr/>
            </a:pPr>
            <a:fld id="{852D4620-42A4-4BE0-A81C-238E7A493527}" type="slidenum">
              <a:rPr lang="fr-FR" smtClean="0"/>
              <a:pPr>
                <a:defRPr/>
              </a:pPr>
              <a:t>2</a:t>
            </a:fld>
            <a:endParaRPr lang="fr-FR" smtClean="0"/>
          </a:p>
        </p:txBody>
      </p:sp>
      <p:sp>
        <p:nvSpPr>
          <p:cNvPr id="379907" name="Text Box 1"/>
          <p:cNvSpPr txBox="1">
            <a:spLocks noChangeArrowheads="1"/>
          </p:cNvSpPr>
          <p:nvPr/>
        </p:nvSpPr>
        <p:spPr bwMode="auto">
          <a:xfrm>
            <a:off x="1143000" y="685800"/>
            <a:ext cx="4572000" cy="3429000"/>
          </a:xfrm>
          <a:prstGeom prst="rect">
            <a:avLst/>
          </a:prstGeom>
          <a:solidFill>
            <a:srgbClr val="FFFFFF"/>
          </a:solidFill>
          <a:ln w="9525">
            <a:solidFill>
              <a:srgbClr val="000000"/>
            </a:solidFill>
            <a:miter lim="800000"/>
            <a:headEnd/>
            <a:tailEnd/>
          </a:ln>
        </p:spPr>
        <p:txBody>
          <a:bodyPr wrap="none" anchor="ctr"/>
          <a:lstStyle/>
          <a:p>
            <a:endParaRPr lang="fr-FR"/>
          </a:p>
        </p:txBody>
      </p:sp>
      <p:sp>
        <p:nvSpPr>
          <p:cNvPr id="379908" name="Rectangle 2"/>
          <p:cNvSpPr>
            <a:spLocks noGrp="1" noChangeArrowheads="1"/>
          </p:cNvSpPr>
          <p:nvPr>
            <p:ph type="body"/>
          </p:nvPr>
        </p:nvSpPr>
        <p:spPr bwMode="auto">
          <a:noFill/>
        </p:spPr>
        <p:txBody>
          <a:bodyPr wrap="none" numCol="1" anchor="ctr" anchorCtr="0" compatLnSpc="1">
            <a:prstTxWarp prst="textNoShape">
              <a:avLst/>
            </a:prstTxWarp>
          </a:bodyPr>
          <a:lstStyle/>
          <a:p>
            <a:endParaRPr lang="fr-FR" smtClean="0"/>
          </a:p>
        </p:txBody>
      </p:sp>
      <p:sp>
        <p:nvSpPr>
          <p:cNvPr id="379909" name="Text Box 3"/>
          <p:cNvSpPr txBox="1">
            <a:spLocks noChangeArrowheads="1"/>
          </p:cNvSpPr>
          <p:nvPr/>
        </p:nvSpPr>
        <p:spPr bwMode="auto">
          <a:xfrm>
            <a:off x="3884613" y="8685213"/>
            <a:ext cx="2971800" cy="457200"/>
          </a:xfrm>
          <a:prstGeom prst="rect">
            <a:avLst/>
          </a:prstGeom>
          <a:noFill/>
          <a:ln w="9525">
            <a:noFill/>
            <a:round/>
            <a:headEnd/>
            <a:tailEnd/>
          </a:ln>
        </p:spPr>
        <p:txBody>
          <a:bodyPr lIns="90000" tIns="46800" rIns="90000" bIns="46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ED1E609-8D2F-4262-A49D-E4357A9DD251}" type="slidenum">
              <a:rPr lang="fr-FR" sz="1200">
                <a:solidFill>
                  <a:srgbClr val="000000"/>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fr-FR" sz="1200">
              <a:solidFill>
                <a:srgbClr val="000000"/>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8093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65540" name="Espace réservé du numéro de diapositive 3"/>
          <p:cNvSpPr>
            <a:spLocks noGrp="1"/>
          </p:cNvSpPr>
          <p:nvPr>
            <p:ph type="sldNum" sz="quarter" idx="5"/>
          </p:nvPr>
        </p:nvSpPr>
        <p:spPr/>
        <p:txBody>
          <a:bodyPr/>
          <a:lstStyle/>
          <a:p>
            <a:pPr>
              <a:defRPr/>
            </a:pPr>
            <a:fld id="{72A7FE5C-FAD4-433C-A0AA-ADA2CBA07E07}" type="slidenum">
              <a:rPr lang="fr-FR" smtClean="0"/>
              <a:pPr>
                <a:defRPr/>
              </a:pPr>
              <a:t>3</a:t>
            </a:fld>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p:txBody>
          <a:bodyPr/>
          <a:lstStyle/>
          <a:p>
            <a:pPr>
              <a:defRPr/>
            </a:pPr>
            <a:fld id="{3ADADEFC-FA74-4A50-A898-E92D59EFF8A6}" type="slidenum">
              <a:rPr lang="fr-FR" smtClean="0"/>
              <a:pPr>
                <a:defRPr/>
              </a:pPr>
              <a:t>4</a:t>
            </a:fld>
            <a:endParaRPr lang="fr-FR" smtClean="0"/>
          </a:p>
        </p:txBody>
      </p:sp>
      <p:sp>
        <p:nvSpPr>
          <p:cNvPr id="381955" name="Rectangle 1"/>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381956" name="Rectangle 2"/>
          <p:cNvSpPr>
            <a:spLocks noGrp="1" noChangeArrowheads="1"/>
          </p:cNvSpPr>
          <p:nvPr>
            <p:ph type="body" idx="1"/>
          </p:nvPr>
        </p:nvSpPr>
        <p:spPr bwMode="auto">
          <a:noFill/>
        </p:spPr>
        <p:txBody>
          <a:bodyPr wrap="none" numCol="1" anchor="ctr" anchorCtr="0" compatLnSpc="1">
            <a:prstTxWarp prst="textNoShape">
              <a:avLst/>
            </a:prstTxWarp>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FED2AD1-5AA3-4C44-A72B-EFA8CE9BC0CC}"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ED2AD1-5AA3-4C44-A72B-EFA8CE9BC0CC}" type="datetimeFigureOut">
              <a:rPr lang="fr-FR" smtClean="0"/>
              <a:t>03/08/2013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FED2AD1-5AA3-4C44-A72B-EFA8CE9BC0CC}" type="datetimeFigureOut">
              <a:rPr lang="fr-FR" smtClean="0"/>
              <a:t>03/08/2013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FED2AD1-5AA3-4C44-A72B-EFA8CE9BC0CC}" type="datetimeFigureOut">
              <a:rPr lang="fr-FR" smtClean="0"/>
              <a:t>03/08/2013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ED2AD1-5AA3-4C44-A72B-EFA8CE9BC0CC}"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ED2AD1-5AA3-4C44-A72B-EFA8CE9BC0CC}" type="datetimeFigureOut">
              <a:rPr lang="fr-FR" smtClean="0"/>
              <a:t>03/08/2013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8B406F-1445-499C-AF7D-048B66BE35EF}"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ED2AD1-5AA3-4C44-A72B-EFA8CE9BC0CC}" type="datetimeFigureOut">
              <a:rPr lang="fr-FR" smtClean="0"/>
              <a:t>03/08/2013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8B406F-1445-499C-AF7D-048B66BE35E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1"/>
          <p:cNvSpPr>
            <a:spLocks noChangeArrowheads="1"/>
          </p:cNvSpPr>
          <p:nvPr/>
        </p:nvSpPr>
        <p:spPr bwMode="auto">
          <a:xfrm>
            <a:off x="2500313" y="428625"/>
            <a:ext cx="4214812" cy="642938"/>
          </a:xfrm>
          <a:prstGeom prst="roundRect">
            <a:avLst>
              <a:gd name="adj" fmla="val 16667"/>
            </a:avLst>
          </a:prstGeom>
          <a:solidFill>
            <a:srgbClr val="FFFFFF"/>
          </a:solidFill>
          <a:ln w="25560">
            <a:solidFill>
              <a:srgbClr val="FFC000"/>
            </a:solidFill>
            <a:miter lim="800000"/>
            <a:headEnd/>
            <a:tailEnd/>
          </a:ln>
        </p:spPr>
        <p:txBody>
          <a:bodyPr lIns="90000" tIns="46800" rIns="90000" bIns="46800"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00"/>
              </a:solidFill>
              <a:latin typeface="Constantia" pitchFamily="18" charset="0"/>
            </a:endParaRP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a:solidFill>
                  <a:srgbClr val="000000"/>
                </a:solidFill>
              </a:rPr>
              <a:t>Les adulescents</a:t>
            </a:r>
          </a:p>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2400" b="1">
              <a:solidFill>
                <a:srgbClr val="000000"/>
              </a:solidFill>
              <a:latin typeface="Constantia" pitchFamily="18" charset="0"/>
            </a:endParaRPr>
          </a:p>
        </p:txBody>
      </p:sp>
      <p:sp>
        <p:nvSpPr>
          <p:cNvPr id="55299" name="AutoShape 2"/>
          <p:cNvSpPr>
            <a:spLocks noChangeArrowheads="1"/>
          </p:cNvSpPr>
          <p:nvPr/>
        </p:nvSpPr>
        <p:spPr bwMode="auto">
          <a:xfrm>
            <a:off x="285750" y="1357313"/>
            <a:ext cx="8643938" cy="1285875"/>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tabLst>
                <a:tab pos="273050" algn="l"/>
                <a:tab pos="1187450" algn="l"/>
                <a:tab pos="2101850" algn="l"/>
                <a:tab pos="3016250" algn="l"/>
                <a:tab pos="3930650" algn="l"/>
                <a:tab pos="4845050" algn="l"/>
                <a:tab pos="5759450" algn="l"/>
                <a:tab pos="6673850" algn="l"/>
                <a:tab pos="7588250" algn="l"/>
                <a:tab pos="8502650" algn="l"/>
                <a:tab pos="9417050" algn="l"/>
                <a:tab pos="10331450" algn="l"/>
              </a:tabLst>
            </a:pPr>
            <a:r>
              <a:rPr lang="fr-FR">
                <a:solidFill>
                  <a:srgbClr val="FFFFFF"/>
                </a:solidFill>
                <a:latin typeface="Constantia" pitchFamily="18" charset="0"/>
              </a:rPr>
              <a:t> </a:t>
            </a:r>
            <a:r>
              <a:rPr lang="fr-FR" sz="1600" b="1"/>
              <a:t>= provient de la contraction des mots adultes et adolescents (syndrome de Peter Pan)</a:t>
            </a:r>
          </a:p>
        </p:txBody>
      </p:sp>
      <p:sp>
        <p:nvSpPr>
          <p:cNvPr id="55300" name="AutoShape 1"/>
          <p:cNvSpPr>
            <a:spLocks noChangeArrowheads="1"/>
          </p:cNvSpPr>
          <p:nvPr/>
        </p:nvSpPr>
        <p:spPr bwMode="auto">
          <a:xfrm>
            <a:off x="428625" y="2857500"/>
            <a:ext cx="8429625" cy="3857625"/>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FF0000"/>
                </a:solidFill>
              </a:rPr>
              <a:t>Hypersegmentation</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Un segment difficile à quantifier et à hypersegmenter, néanmoins quelques idées possibles: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a:solidFill>
                <a:srgbClr val="000000"/>
              </a:solidFill>
            </a:endParaRP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Les créatifs régressifs, les doudou addicts, les nostalgiques épisodiques, les gamers grégaires…</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sym typeface="Wingdings" pitchFamily="2" charset="2"/>
              </a:rPr>
              <a:t></a:t>
            </a:r>
            <a:r>
              <a:rPr lang="fr-FR" sz="1600">
                <a:solidFill>
                  <a:srgbClr val="000000"/>
                </a:solidFill>
              </a:rPr>
              <a:t>constituent souvent des passages éphémères dans une vie</a:t>
            </a:r>
          </a:p>
        </p:txBody>
      </p:sp>
      <p:pic>
        <p:nvPicPr>
          <p:cNvPr id="55301" name="Picture 4" descr="E:\image publicité\goldorak.jpg"/>
          <p:cNvPicPr>
            <a:picLocks noChangeAspect="1" noChangeArrowheads="1"/>
          </p:cNvPicPr>
          <p:nvPr/>
        </p:nvPicPr>
        <p:blipFill>
          <a:blip r:embed="rId3" cstate="print"/>
          <a:srcRect/>
          <a:stretch>
            <a:fillRect/>
          </a:stretch>
        </p:blipFill>
        <p:spPr bwMode="auto">
          <a:xfrm>
            <a:off x="928688" y="2857500"/>
            <a:ext cx="1924050" cy="1443038"/>
          </a:xfrm>
          <a:prstGeom prst="rect">
            <a:avLst/>
          </a:prstGeom>
          <a:noFill/>
          <a:ln w="9525">
            <a:noFill/>
            <a:miter lim="800000"/>
            <a:headEnd/>
            <a:tailEnd/>
          </a:ln>
        </p:spPr>
      </p:pic>
      <p:pic>
        <p:nvPicPr>
          <p:cNvPr id="55302" name="main_image" descr="saintseiya8eo.jpg"/>
          <p:cNvPicPr>
            <a:picLocks noChangeAspect="1" noChangeArrowheads="1"/>
          </p:cNvPicPr>
          <p:nvPr/>
        </p:nvPicPr>
        <p:blipFill>
          <a:blip r:embed="rId4" cstate="print"/>
          <a:srcRect/>
          <a:stretch>
            <a:fillRect/>
          </a:stretch>
        </p:blipFill>
        <p:spPr bwMode="auto">
          <a:xfrm>
            <a:off x="6072188" y="2786063"/>
            <a:ext cx="2725737" cy="1506537"/>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1" name="Group 1"/>
          <p:cNvGraphicFramePr>
            <a:graphicFrameLocks noGrp="1"/>
          </p:cNvGraphicFramePr>
          <p:nvPr/>
        </p:nvGraphicFramePr>
        <p:xfrm>
          <a:off x="0" y="0"/>
          <a:ext cx="9145588" cy="6858000"/>
        </p:xfrm>
        <a:graphic>
          <a:graphicData uri="http://schemas.openxmlformats.org/drawingml/2006/table">
            <a:tbl>
              <a:tblPr/>
              <a:tblGrid>
                <a:gridCol w="9145588"/>
              </a:tblGrid>
              <a:tr h="512829">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dirty="0" smtClean="0">
                          <a:ln>
                            <a:noFill/>
                          </a:ln>
                          <a:solidFill>
                            <a:srgbClr val="FFFFFF"/>
                          </a:solidFill>
                          <a:effectLst/>
                          <a:latin typeface="Constantia" pitchFamily="18" charset="0"/>
                          <a:cs typeface="Arial" charset="0"/>
                        </a:rPr>
                        <a:t>Intérêt  (potentiel, taille maturité, rentabilité potentielle)</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38160" cap="flat" cmpd="sng" algn="ctr">
                      <a:solidFill>
                        <a:srgbClr val="FFFFFF"/>
                      </a:solidFill>
                      <a:prstDash val="solid"/>
                      <a:round/>
                      <a:headEnd type="none" w="med" len="med"/>
                      <a:tailEnd type="none" w="med" len="med"/>
                    </a:lnB>
                    <a:lnTlToBr>
                      <a:noFill/>
                    </a:lnTlToBr>
                    <a:lnBlToTr>
                      <a:noFill/>
                    </a:lnBlToTr>
                    <a:solidFill>
                      <a:srgbClr val="FFC000"/>
                    </a:solidFill>
                  </a:tcPr>
                </a:tc>
              </a:tr>
              <a:tr h="1022309">
                <a:tc>
                  <a:txBody>
                    <a:bodyPr/>
                    <a:lstStyle/>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-13% de la population française (estimation) soit environ 8 millions de personnes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 + de 50% ont un baccalauréat (chiffre du ministère de l’éducation nationale), 60% des 25-40ans ont fait des études supérieures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fr-FR" sz="14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T="8820"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3816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r h="552495">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smtClean="0">
                          <a:ln>
                            <a:noFill/>
                          </a:ln>
                          <a:solidFill>
                            <a:srgbClr val="FFFFFF"/>
                          </a:solidFill>
                          <a:effectLst/>
                          <a:latin typeface="Constantia" pitchFamily="18" charset="0"/>
                          <a:cs typeface="Arial" charset="0"/>
                        </a:rPr>
                        <a:t> Contraintes et condition d’accès</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C000"/>
                    </a:solidFill>
                  </a:tcPr>
                </a:tc>
              </a:tr>
              <a:tr h="2545658">
                <a:tc>
                  <a:txBody>
                    <a:bodyPr/>
                    <a:lstStyle/>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-ont grandi avec la publicité</a:t>
                      </a:r>
                      <a:r>
                        <a:rPr kumimoji="0" lang="fr-FR" sz="16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600" b="0" i="0" u="none" strike="noStrike" cap="none" normalizeH="0" baseline="0" dirty="0" smtClean="0">
                          <a:ln>
                            <a:noFill/>
                          </a:ln>
                          <a:solidFill>
                            <a:srgbClr val="000000"/>
                          </a:solidFill>
                          <a:effectLst/>
                          <a:latin typeface="Arial" pitchFamily="34" charset="0"/>
                          <a:cs typeface="Arial" pitchFamily="34" charset="0"/>
                        </a:rPr>
                        <a:t>public instruit en marketing</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-veulent être dans un univers ludique, divertissant, être surpris en permanence</a:t>
                      </a:r>
                      <a:r>
                        <a:rPr kumimoji="0" lang="fr-FR" sz="16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600" b="0" i="0" u="none" strike="noStrike" cap="none" normalizeH="0" baseline="0" dirty="0" smtClean="0">
                          <a:ln>
                            <a:noFill/>
                          </a:ln>
                          <a:solidFill>
                            <a:srgbClr val="000000"/>
                          </a:solidFill>
                          <a:effectLst/>
                          <a:latin typeface="Arial" pitchFamily="34" charset="0"/>
                          <a:cs typeface="Arial" pitchFamily="34" charset="0"/>
                        </a:rPr>
                        <a:t>entrée dans la vie adulte retardée</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-friands des marques de leur enfance</a:t>
                      </a:r>
                      <a:r>
                        <a:rPr kumimoji="0" lang="fr-FR" sz="16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600" b="0" i="0" u="none" strike="noStrike" cap="none" normalizeH="0" baseline="0" dirty="0" smtClean="0">
                          <a:ln>
                            <a:noFill/>
                          </a:ln>
                          <a:solidFill>
                            <a:srgbClr val="000000"/>
                          </a:solidFill>
                          <a:effectLst/>
                          <a:latin typeface="Arial" pitchFamily="34" charset="0"/>
                          <a:cs typeface="Arial" pitchFamily="34" charset="0"/>
                        </a:rPr>
                        <a:t>recherche la sécurité, peur des responsabilités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-beaucoup d’achats plaisir, prix pas important, logique régressive de la société de consommation</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-ont besoin de se distinguer</a:t>
                      </a:r>
                      <a:r>
                        <a:rPr kumimoji="0" lang="fr-FR" sz="1600" b="0" i="0" u="none" strike="noStrike" cap="none" normalizeH="0" baseline="0" dirty="0" smtClean="0">
                          <a:ln>
                            <a:noFill/>
                          </a:ln>
                          <a:solidFill>
                            <a:srgbClr val="000000"/>
                          </a:solidFill>
                          <a:effectLst/>
                          <a:latin typeface="Arial" pitchFamily="34" charset="0"/>
                          <a:cs typeface="Arial" pitchFamily="34" charset="0"/>
                          <a:sym typeface="Wingdings" pitchFamily="2" charset="2"/>
                        </a:rPr>
                        <a:t></a:t>
                      </a:r>
                      <a:r>
                        <a:rPr kumimoji="0" lang="fr-FR" sz="1600" b="0" i="0" u="none" strike="noStrike" cap="none" normalizeH="0" baseline="0" dirty="0" smtClean="0">
                          <a:ln>
                            <a:noFill/>
                          </a:ln>
                          <a:solidFill>
                            <a:srgbClr val="000000"/>
                          </a:solidFill>
                          <a:effectLst/>
                          <a:latin typeface="Arial" pitchFamily="34" charset="0"/>
                          <a:cs typeface="Arial" pitchFamily="34" charset="0"/>
                        </a:rPr>
                        <a:t>mélange les modes de vie pour échapper à toutes classifications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-porteurs de familiarité, attache une importance à l’esthétique</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-difficile à quantifier et segmenter</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-du point de vue alimentaire: attachés à l’alimentation de leur jeunesse (type céréales..), manger bien et bon, intérêt croissant pour les produits bio,  tendance au </a:t>
                      </a:r>
                      <a:r>
                        <a:rPr kumimoji="0" lang="fr-FR" sz="1600" b="0" i="0" u="none" strike="noStrike" cap="none" normalizeH="0" baseline="0" dirty="0" err="1" smtClean="0">
                          <a:ln>
                            <a:noFill/>
                          </a:ln>
                          <a:solidFill>
                            <a:srgbClr val="000000"/>
                          </a:solidFill>
                          <a:effectLst/>
                          <a:latin typeface="Arial" pitchFamily="34" charset="0"/>
                          <a:cs typeface="Arial" pitchFamily="34" charset="0"/>
                        </a:rPr>
                        <a:t>snacking</a:t>
                      </a:r>
                      <a:endParaRPr kumimoji="0" lang="fr-FR" sz="1600" b="0" i="0" u="none" strike="noStrike" cap="none" normalizeH="0" baseline="0" dirty="0" smtClean="0">
                        <a:ln>
                          <a:noFill/>
                        </a:ln>
                        <a:solidFill>
                          <a:srgbClr val="000000"/>
                        </a:solidFill>
                        <a:effectLst/>
                        <a:latin typeface="Arial" pitchFamily="34" charset="0"/>
                        <a:cs typeface="Arial" pitchFamily="34" charset="0"/>
                      </a:endParaRPr>
                    </a:p>
                  </a:txBody>
                  <a:tcPr marT="8820"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r h="520176">
                <a:tc>
                  <a:txBody>
                    <a:bodyPr/>
                    <a:lstStyle/>
                    <a:p>
                      <a:pPr marL="0" marR="0" lvl="0" indent="0" algn="ctr" defTabSz="449263" rtl="0" eaLnBrk="1" fontAlgn="base" latinLnBrk="0" hangingPunct="1">
                        <a:lnSpc>
                          <a:spcPct val="102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800" b="1" i="0" u="none" strike="noStrike" cap="none" normalizeH="0" baseline="0" smtClean="0">
                          <a:ln>
                            <a:noFill/>
                          </a:ln>
                          <a:solidFill>
                            <a:srgbClr val="FFFFFF"/>
                          </a:solidFill>
                          <a:effectLst/>
                          <a:latin typeface="Constantia" pitchFamily="18" charset="0"/>
                          <a:cs typeface="Arial" charset="0"/>
                        </a:rPr>
                        <a:t>Criticité et importance stratégique</a:t>
                      </a:r>
                    </a:p>
                  </a:txBody>
                  <a:tcPr anchor="ctr"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C000"/>
                    </a:solidFill>
                  </a:tcPr>
                </a:tc>
              </a:tr>
              <a:tr h="1704533">
                <a:tc>
                  <a:txBody>
                    <a:bodyPr/>
                    <a:lstStyle/>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-dotés d’un fort pouvoir d’achat (ont souvent des diplômes, vivent encore chez leurs parents…)</a:t>
                      </a:r>
                    </a:p>
                    <a:p>
                      <a:pPr marL="0" marR="0" lvl="0" indent="0" algn="just" defTabSz="449263" rtl="0" eaLnBrk="1" fontAlgn="base" latinLnBrk="0" hangingPunct="1">
                        <a:lnSpc>
                          <a:spcPct val="95000"/>
                        </a:lnSpc>
                        <a:spcBef>
                          <a:spcPct val="0"/>
                        </a:spcBef>
                        <a:spcAft>
                          <a:spcPct val="0"/>
                        </a:spcAft>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kumimoji="0" lang="fr-FR" sz="1600" b="0" i="0" u="none" strike="noStrike" cap="none" normalizeH="0" baseline="0" dirty="0" smtClean="0">
                          <a:ln>
                            <a:noFill/>
                          </a:ln>
                          <a:solidFill>
                            <a:srgbClr val="000000"/>
                          </a:solidFill>
                          <a:effectLst/>
                          <a:latin typeface="Arial" pitchFamily="34" charset="0"/>
                          <a:cs typeface="Arial" pitchFamily="34" charset="0"/>
                        </a:rPr>
                        <a:t>-peuvent être prescripteurs de tendance</a:t>
                      </a:r>
                    </a:p>
                  </a:txBody>
                  <a:tcPr marT="8820" horzOverflow="overflow">
                    <a:lnL w="12600" cap="flat" cmpd="sng" algn="ctr">
                      <a:solidFill>
                        <a:srgbClr val="FFFFFF"/>
                      </a:solidFill>
                      <a:prstDash val="solid"/>
                      <a:round/>
                      <a:headEnd type="none" w="med" len="med"/>
                      <a:tailEnd type="none" w="med" len="med"/>
                    </a:lnL>
                    <a:lnR w="12600" cap="flat" cmpd="sng" algn="ctr">
                      <a:solidFill>
                        <a:srgbClr val="FFFFFF"/>
                      </a:solidFill>
                      <a:prstDash val="solid"/>
                      <a:round/>
                      <a:headEnd type="none" w="med" len="med"/>
                      <a:tailEnd type="none" w="med" len="med"/>
                    </a:lnR>
                    <a:lnT w="12600" cap="flat" cmpd="sng" algn="ctr">
                      <a:solidFill>
                        <a:srgbClr val="FFFFFF"/>
                      </a:solidFill>
                      <a:prstDash val="solid"/>
                      <a:round/>
                      <a:headEnd type="none" w="med" len="med"/>
                      <a:tailEnd type="none" w="med" len="med"/>
                    </a:lnT>
                    <a:lnB w="12600" cap="flat" cmpd="sng" algn="ctr">
                      <a:solidFill>
                        <a:srgbClr val="FFFFFF"/>
                      </a:solidFill>
                      <a:prstDash val="solid"/>
                      <a:round/>
                      <a:headEnd type="none" w="med" len="med"/>
                      <a:tailEnd type="none" w="med" len="med"/>
                    </a:lnB>
                    <a:lnTlToBr>
                      <a:noFill/>
                    </a:lnTlToBr>
                    <a:lnBlToTr>
                      <a:noFill/>
                    </a:lnBlToTr>
                    <a:solidFill>
                      <a:srgbClr val="FFFFFF"/>
                    </a:solidFill>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1"/>
          <p:cNvSpPr>
            <a:spLocks noChangeArrowheads="1"/>
          </p:cNvSpPr>
          <p:nvPr/>
        </p:nvSpPr>
        <p:spPr bwMode="auto">
          <a:xfrm>
            <a:off x="214313" y="214313"/>
            <a:ext cx="8643937" cy="6643687"/>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3200" b="1" u="sng">
              <a:solidFill>
                <a:srgbClr val="FF0000"/>
              </a:solidFill>
            </a:endParaRP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b="1" u="sng">
                <a:solidFill>
                  <a:srgbClr val="000000"/>
                </a:solidFill>
              </a:rPr>
              <a:t>Attitude actuelle: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Pas de produits réellement destinés à cette cible car trop restreinte…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…Néanmoins quelques tendances: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*relancer des produits qui existent depuis leur enfance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*créer ou relooker des produits pour leur rappeler leur enfance (Perrier Fluo)</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*utiliser des effigies de l’enfance sur des produits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*produire en série limitée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*advergaming: mettre en scène le produit dans un jeu</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600">
                <a:solidFill>
                  <a:srgbClr val="000000"/>
                </a:solidFill>
              </a:rPr>
              <a:t>*toucher la cible à l’aide d’endorser</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500">
              <a:solidFill>
                <a:srgbClr val="000000"/>
              </a:solidFill>
            </a:endParaRPr>
          </a:p>
          <a:p>
            <a:pPr algn="just">
              <a:spcBef>
                <a:spcPts val="3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400" i="1">
              <a:solidFill>
                <a:srgbClr val="000000"/>
              </a:solidFill>
            </a:endParaRPr>
          </a:p>
        </p:txBody>
      </p:sp>
      <p:pic>
        <p:nvPicPr>
          <p:cNvPr id="3" name="Picture 9"/>
          <p:cNvPicPr>
            <a:picLocks noChangeAspect="1" noChangeArrowheads="1"/>
          </p:cNvPicPr>
          <p:nvPr/>
        </p:nvPicPr>
        <p:blipFill>
          <a:blip r:embed="rId3" cstate="print"/>
          <a:srcRect/>
          <a:stretch>
            <a:fillRect/>
          </a:stretch>
        </p:blipFill>
        <p:spPr bwMode="auto">
          <a:xfrm>
            <a:off x="3714744" y="4929198"/>
            <a:ext cx="2336800" cy="1744663"/>
          </a:xfrm>
          <a:prstGeom prst="rect">
            <a:avLst/>
          </a:prstGeom>
          <a:ln>
            <a:noFill/>
          </a:ln>
          <a:effectLst>
            <a:softEdge rad="112500"/>
          </a:effectLst>
        </p:spPr>
      </p:pic>
      <p:pic>
        <p:nvPicPr>
          <p:cNvPr id="57348" name="Picture 7"/>
          <p:cNvPicPr>
            <a:picLocks noChangeAspect="1" noChangeArrowheads="1"/>
          </p:cNvPicPr>
          <p:nvPr/>
        </p:nvPicPr>
        <p:blipFill>
          <a:blip r:embed="rId4" cstate="print"/>
          <a:srcRect/>
          <a:stretch>
            <a:fillRect/>
          </a:stretch>
        </p:blipFill>
        <p:spPr bwMode="auto">
          <a:xfrm>
            <a:off x="6500813" y="214313"/>
            <a:ext cx="1797050" cy="2616200"/>
          </a:xfrm>
          <a:prstGeom prst="rect">
            <a:avLst/>
          </a:prstGeom>
          <a:noFill/>
          <a:ln w="9525">
            <a:noFill/>
            <a:round/>
            <a:headEnd/>
            <a:tailEnd/>
          </a:ln>
        </p:spPr>
      </p:pic>
      <p:pic>
        <p:nvPicPr>
          <p:cNvPr id="5" name="Picture 8" descr="E:\image publicité\chupa chups nouveau gout (adulescent).jpg"/>
          <p:cNvPicPr>
            <a:picLocks noChangeAspect="1" noChangeArrowheads="1"/>
          </p:cNvPicPr>
          <p:nvPr/>
        </p:nvPicPr>
        <p:blipFill>
          <a:blip r:embed="rId5" cstate="print"/>
          <a:srcRect/>
          <a:stretch>
            <a:fillRect/>
          </a:stretch>
        </p:blipFill>
        <p:spPr bwMode="auto">
          <a:xfrm>
            <a:off x="1428728" y="214290"/>
            <a:ext cx="1928826" cy="1643063"/>
          </a:xfrm>
          <a:prstGeom prst="rect">
            <a:avLst/>
          </a:prstGeom>
          <a:ln>
            <a:noFill/>
          </a:ln>
          <a:effectLst>
            <a:softEdge rad="112500"/>
          </a:effectLst>
        </p:spPr>
      </p:pic>
      <p:pic>
        <p:nvPicPr>
          <p:cNvPr id="6" name="Picture 2" descr="HARIBO%20FRAISES%20copier"/>
          <p:cNvPicPr>
            <a:picLocks noChangeAspect="1" noChangeArrowheads="1"/>
          </p:cNvPicPr>
          <p:nvPr/>
        </p:nvPicPr>
        <p:blipFill>
          <a:blip r:embed="rId6" cstate="print"/>
          <a:srcRect/>
          <a:stretch>
            <a:fillRect/>
          </a:stretch>
        </p:blipFill>
        <p:spPr bwMode="auto">
          <a:xfrm>
            <a:off x="6429388" y="4786322"/>
            <a:ext cx="2357422" cy="176806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1"/>
          <p:cNvSpPr>
            <a:spLocks noChangeArrowheads="1"/>
          </p:cNvSpPr>
          <p:nvPr/>
        </p:nvSpPr>
        <p:spPr bwMode="auto">
          <a:xfrm>
            <a:off x="214313" y="0"/>
            <a:ext cx="8643937" cy="6858000"/>
          </a:xfrm>
          <a:prstGeom prst="roundRect">
            <a:avLst>
              <a:gd name="adj" fmla="val 16667"/>
            </a:avLst>
          </a:prstGeom>
          <a:solidFill>
            <a:srgbClr val="FFC000"/>
          </a:solidFill>
          <a:ln w="25560">
            <a:solidFill>
              <a:srgbClr val="FFC000"/>
            </a:solidFill>
            <a:miter lim="800000"/>
            <a:headEnd/>
            <a:tailEnd/>
          </a:ln>
        </p:spPr>
        <p:txBody>
          <a:bodyPr lIns="90000" tIns="46800" rIns="90000" bIns="46800" anchor="ctr"/>
          <a:lstStyle/>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3200" b="1" u="sng">
              <a:solidFill>
                <a:srgbClr val="FF0000"/>
              </a:solidFill>
            </a:endParaRPr>
          </a:p>
          <a:p>
            <a:pPr algn="ctr">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200" b="1" u="sng">
                <a:solidFill>
                  <a:srgbClr val="FF0000"/>
                </a:solidFill>
              </a:rPr>
              <a:t>Cas d’entreprise (suite)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600" u="sng">
              <a:solidFill>
                <a:srgbClr val="000000"/>
              </a:solidFill>
            </a:endParaRP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b="1" u="sng">
                <a:solidFill>
                  <a:srgbClr val="000000"/>
                </a:solidFill>
              </a:rPr>
              <a:t>Exemples: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Les jeans Levis décline tous les mythes américains depuis la conquête de l’Ouest jusqu’aux Sex Pistols, en passant par la révolution industrielle et la beat generation. Ainsi, chacun pioche sa petite nostalgie personnelle.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L'enseigne pour enfants Petit-Bateau, en perte de vitesse dans les années 1990, a vu ses ventes exploser ces cinq dernières années grâce à ses tee-shirts et ses culottes destinés aux jeunes femmes.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Aujourd'hui, Petit Bateau  se félicite d'habiller les enfants de 7 à 77 ans.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Les chaussures Kickers délaissent les cours de récréation pour chausser les jeunes adultes.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Le K-way, le plastique anti-pluie des scouts, habille les enfants comme leurs parents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Adidas, quant à lui, réalise plus de 20% de son chiffre d'affaires en remettant au goût du jour d'anciens modèles techniquement dépassés mais esthétiquement réussis comme la Sprint Court ou la Stan Smith. Les baskets sont de toutes les couleurs (du doré aux carreaux vichy ou pois violets).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*Côté confiserie, Chupa Chups, la marque espagnole leader mondiale de la sucette, vient de lancer un nouveau produit : une sucette grand format pour les adultes de forme ovale et fourrée de chewing gum. On retrouve aussi les produits comme Pierrot-Gourmand, Banania, les confitures Bonne Maman, Carambar, les fraises Tagada, laboisson Yop, qui voient leurs ventes explosées.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Pour retrouver l'authenticité, la convivialité et le plaisir, l'enseigne "Notre pain" à Lyon propose une restauration naturelle et rapide, du petit déjeuner au goûter, autour de pains biologiques.</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1500">
                <a:solidFill>
                  <a:srgbClr val="000000"/>
                </a:solidFill>
              </a:rPr>
              <a:t>- Carrefour, au sein de son rayon traiteur, prépare, devant les clients, pizzas et poulets rôtis et met ainsi en avant la notion d'hygiène.</a:t>
            </a:r>
          </a:p>
          <a:p>
            <a:pPr algn="just">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r-FR" sz="1500">
              <a:solidFill>
                <a:srgbClr val="000000"/>
              </a:solidFill>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538</Words>
  <Application>Microsoft Office PowerPoint</Application>
  <PresentationFormat>Affichage à l'écran (4:3)</PresentationFormat>
  <Paragraphs>56</Paragraphs>
  <Slides>4</Slides>
  <Notes>4</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Diapositive 1</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iwallart</dc:creator>
  <cp:lastModifiedBy>iwallart</cp:lastModifiedBy>
  <cp:revision>2</cp:revision>
  <dcterms:created xsi:type="dcterms:W3CDTF">2013-08-03T13:47:21Z</dcterms:created>
  <dcterms:modified xsi:type="dcterms:W3CDTF">2013-08-03T13:48:00Z</dcterms:modified>
</cp:coreProperties>
</file>