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 id="2147483780" r:id="rId2"/>
    <p:sldMasterId id="2147483816" r:id="rId3"/>
    <p:sldMasterId id="2147483828" r:id="rId4"/>
    <p:sldMasterId id="2147483984" r:id="rId5"/>
  </p:sldMasterIdLst>
  <p:sldIdLst>
    <p:sldId id="256" r:id="rId6"/>
    <p:sldId id="257" r:id="rId7"/>
    <p:sldId id="258" r:id="rId8"/>
    <p:sldId id="286" r:id="rId9"/>
    <p:sldId id="287" r:id="rId10"/>
    <p:sldId id="288" r:id="rId11"/>
    <p:sldId id="289" r:id="rId12"/>
    <p:sldId id="290" r:id="rId13"/>
    <p:sldId id="291" r:id="rId14"/>
    <p:sldId id="292" r:id="rId15"/>
    <p:sldId id="293" r:id="rId16"/>
    <p:sldId id="294" r:id="rId17"/>
    <p:sldId id="295" r:id="rId18"/>
    <p:sldId id="259" r:id="rId19"/>
    <p:sldId id="260" r:id="rId20"/>
    <p:sldId id="261" r:id="rId21"/>
    <p:sldId id="263" r:id="rId22"/>
    <p:sldId id="265" r:id="rId23"/>
    <p:sldId id="266" r:id="rId24"/>
    <p:sldId id="267" r:id="rId25"/>
    <p:sldId id="268" r:id="rId26"/>
    <p:sldId id="285" r:id="rId27"/>
    <p:sldId id="269" r:id="rId28"/>
    <p:sldId id="270" r:id="rId29"/>
    <p:sldId id="271" r:id="rId30"/>
    <p:sldId id="272" r:id="rId31"/>
    <p:sldId id="273" r:id="rId32"/>
    <p:sldId id="274" r:id="rId33"/>
    <p:sldId id="296" r:id="rId3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142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BA5C5A-BC6D-4E8B-A947-4F6CD29EEE85}" type="doc">
      <dgm:prSet loTypeId="urn:microsoft.com/office/officeart/2009/3/layout/HorizontalOrganizationChart" loCatId="hierarchy" qsTypeId="urn:microsoft.com/office/officeart/2005/8/quickstyle/simple3" qsCatId="simple" csTypeId="urn:microsoft.com/office/officeart/2005/8/colors/accent2_3" csCatId="accent2" phldr="1"/>
      <dgm:spPr/>
      <dgm:t>
        <a:bodyPr/>
        <a:lstStyle/>
        <a:p>
          <a:endParaRPr lang="fr-FR"/>
        </a:p>
      </dgm:t>
    </dgm:pt>
    <dgm:pt modelId="{9DB1FB97-943A-4376-8E00-406EAA71EFB5}">
      <dgm:prSet phldrT="[Texte]" custT="1"/>
      <dgm:spPr/>
      <dgm:t>
        <a:bodyPr/>
        <a:lstStyle/>
        <a:p>
          <a:r>
            <a:rPr lang="fr-FR" sz="2000" dirty="0" smtClean="0"/>
            <a:t>Tablettes de chocolat</a:t>
          </a:r>
          <a:endParaRPr lang="fr-FR" sz="2000" dirty="0"/>
        </a:p>
      </dgm:t>
    </dgm:pt>
    <dgm:pt modelId="{7B2F5130-FDA8-4E57-9F45-23F624533724}" type="parTrans" cxnId="{6E204398-C120-484D-A832-48E6C0C46868}">
      <dgm:prSet/>
      <dgm:spPr/>
      <dgm:t>
        <a:bodyPr/>
        <a:lstStyle/>
        <a:p>
          <a:endParaRPr lang="fr-FR">
            <a:solidFill>
              <a:schemeClr val="tx1"/>
            </a:solidFill>
          </a:endParaRPr>
        </a:p>
      </dgm:t>
    </dgm:pt>
    <dgm:pt modelId="{897F894F-74B8-4461-8C43-2F66743C1AF6}" type="sibTrans" cxnId="{6E204398-C120-484D-A832-48E6C0C46868}">
      <dgm:prSet/>
      <dgm:spPr/>
      <dgm:t>
        <a:bodyPr/>
        <a:lstStyle/>
        <a:p>
          <a:endParaRPr lang="fr-FR">
            <a:solidFill>
              <a:schemeClr val="tx1"/>
            </a:solidFill>
          </a:endParaRPr>
        </a:p>
      </dgm:t>
    </dgm:pt>
    <dgm:pt modelId="{34A3F25C-0FEA-415F-BE4D-8D3EDF77340F}">
      <dgm:prSet phldrT="[Texte]" custT="1"/>
      <dgm:spPr/>
      <dgm:t>
        <a:bodyPr/>
        <a:lstStyle/>
        <a:p>
          <a:r>
            <a:rPr lang="fr-FR" sz="1050" dirty="0" smtClean="0"/>
            <a:t>Chocolat noir « brut »</a:t>
          </a:r>
          <a:endParaRPr lang="fr-FR" sz="1050" dirty="0"/>
        </a:p>
      </dgm:t>
    </dgm:pt>
    <dgm:pt modelId="{23891624-60CC-4317-9709-44E7B08BCE06}" type="parTrans" cxnId="{95CFC10F-901C-48CE-B942-C7944E8BBC95}">
      <dgm:prSet/>
      <dgm:spPr/>
      <dgm:t>
        <a:bodyPr/>
        <a:lstStyle/>
        <a:p>
          <a:endParaRPr lang="fr-FR">
            <a:solidFill>
              <a:schemeClr val="tx1"/>
            </a:solidFill>
          </a:endParaRPr>
        </a:p>
      </dgm:t>
    </dgm:pt>
    <dgm:pt modelId="{594243DD-D10B-4611-A301-8EDEE731CF51}" type="sibTrans" cxnId="{95CFC10F-901C-48CE-B942-C7944E8BBC95}">
      <dgm:prSet/>
      <dgm:spPr/>
      <dgm:t>
        <a:bodyPr/>
        <a:lstStyle/>
        <a:p>
          <a:endParaRPr lang="fr-FR">
            <a:solidFill>
              <a:schemeClr val="tx1"/>
            </a:solidFill>
          </a:endParaRPr>
        </a:p>
      </dgm:t>
    </dgm:pt>
    <dgm:pt modelId="{29AB7D60-8BD6-45A4-90A6-156878C3C559}">
      <dgm:prSet phldrT="[Texte]" custT="1"/>
      <dgm:spPr/>
      <dgm:t>
        <a:bodyPr/>
        <a:lstStyle/>
        <a:p>
          <a:r>
            <a:rPr lang="fr-FR" sz="1100" dirty="0" smtClean="0"/>
            <a:t>Chocolat blanc « brut »</a:t>
          </a:r>
          <a:endParaRPr lang="fr-FR" sz="1100" dirty="0"/>
        </a:p>
      </dgm:t>
    </dgm:pt>
    <dgm:pt modelId="{7193114E-DB54-445B-A1BD-89F15B722736}" type="parTrans" cxnId="{0F3A36B9-1AB7-4BDB-941E-21A62A2BD945}">
      <dgm:prSet/>
      <dgm:spPr/>
      <dgm:t>
        <a:bodyPr/>
        <a:lstStyle/>
        <a:p>
          <a:endParaRPr lang="fr-FR">
            <a:solidFill>
              <a:schemeClr val="tx1"/>
            </a:solidFill>
          </a:endParaRPr>
        </a:p>
      </dgm:t>
    </dgm:pt>
    <dgm:pt modelId="{0370BB49-2B92-48AE-BD13-CE686D1C9917}" type="sibTrans" cxnId="{0F3A36B9-1AB7-4BDB-941E-21A62A2BD945}">
      <dgm:prSet/>
      <dgm:spPr/>
      <dgm:t>
        <a:bodyPr/>
        <a:lstStyle/>
        <a:p>
          <a:endParaRPr lang="fr-FR">
            <a:solidFill>
              <a:schemeClr val="tx1"/>
            </a:solidFill>
          </a:endParaRPr>
        </a:p>
      </dgm:t>
    </dgm:pt>
    <dgm:pt modelId="{21FA4CB3-DFFB-4FC0-9B95-0045B1304E9E}">
      <dgm:prSet custT="1"/>
      <dgm:spPr/>
      <dgm:t>
        <a:bodyPr/>
        <a:lstStyle/>
        <a:p>
          <a:r>
            <a:rPr lang="fr-FR" sz="1100" dirty="0" smtClean="0"/>
            <a:t>Bio / Equitable</a:t>
          </a:r>
          <a:endParaRPr lang="fr-FR" sz="1100" dirty="0"/>
        </a:p>
      </dgm:t>
    </dgm:pt>
    <dgm:pt modelId="{0C13F81D-69F2-47A9-8224-57E2CE05CCD2}" type="sibTrans" cxnId="{CFBC06F8-FFD5-4D73-B672-36EB4E049A97}">
      <dgm:prSet/>
      <dgm:spPr/>
      <dgm:t>
        <a:bodyPr/>
        <a:lstStyle/>
        <a:p>
          <a:endParaRPr lang="fr-FR">
            <a:solidFill>
              <a:schemeClr val="tx1"/>
            </a:solidFill>
          </a:endParaRPr>
        </a:p>
      </dgm:t>
    </dgm:pt>
    <dgm:pt modelId="{51CDEA50-FBC9-46D5-A510-343719A0DCC8}" type="parTrans" cxnId="{CFBC06F8-FFD5-4D73-B672-36EB4E049A97}">
      <dgm:prSet/>
      <dgm:spPr/>
      <dgm:t>
        <a:bodyPr/>
        <a:lstStyle/>
        <a:p>
          <a:endParaRPr lang="fr-FR">
            <a:solidFill>
              <a:schemeClr val="tx1"/>
            </a:solidFill>
          </a:endParaRPr>
        </a:p>
      </dgm:t>
    </dgm:pt>
    <dgm:pt modelId="{A0AA8A5A-5553-4AE2-B3D0-B9DF660BFCFA}">
      <dgm:prSet phldrT="[Texte]" custT="1"/>
      <dgm:spPr/>
      <dgm:t>
        <a:bodyPr/>
        <a:lstStyle/>
        <a:p>
          <a:r>
            <a:rPr lang="fr-FR" sz="1100" dirty="0" smtClean="0"/>
            <a:t>Enfants</a:t>
          </a:r>
          <a:endParaRPr lang="fr-FR" sz="1100" dirty="0"/>
        </a:p>
      </dgm:t>
    </dgm:pt>
    <dgm:pt modelId="{576BAA16-2E2F-4A84-BE0C-D0AE01DA8632}" type="sibTrans" cxnId="{93B87750-0C5B-4121-A740-9D092C5DD402}">
      <dgm:prSet/>
      <dgm:spPr/>
      <dgm:t>
        <a:bodyPr/>
        <a:lstStyle/>
        <a:p>
          <a:endParaRPr lang="fr-FR">
            <a:solidFill>
              <a:schemeClr val="tx1"/>
            </a:solidFill>
          </a:endParaRPr>
        </a:p>
      </dgm:t>
    </dgm:pt>
    <dgm:pt modelId="{B4F07392-2631-4EC3-A236-22AE9076521B}" type="parTrans" cxnId="{93B87750-0C5B-4121-A740-9D092C5DD402}">
      <dgm:prSet/>
      <dgm:spPr/>
      <dgm:t>
        <a:bodyPr/>
        <a:lstStyle/>
        <a:p>
          <a:endParaRPr lang="fr-FR">
            <a:solidFill>
              <a:schemeClr val="tx1"/>
            </a:solidFill>
          </a:endParaRPr>
        </a:p>
      </dgm:t>
    </dgm:pt>
    <dgm:pt modelId="{E80892C3-52C7-466E-AD2C-21C9F0BB4F55}">
      <dgm:prSet custT="1"/>
      <dgm:spPr/>
      <dgm:t>
        <a:bodyPr/>
        <a:lstStyle/>
        <a:p>
          <a:r>
            <a:rPr lang="fr-FR" sz="1100" dirty="0" smtClean="0"/>
            <a:t>Chocolat au lait</a:t>
          </a:r>
        </a:p>
        <a:p>
          <a:r>
            <a:rPr lang="fr-FR" sz="1100" dirty="0" smtClean="0"/>
            <a:t>« brut »</a:t>
          </a:r>
          <a:endParaRPr lang="fr-FR" sz="1100" dirty="0"/>
        </a:p>
      </dgm:t>
    </dgm:pt>
    <dgm:pt modelId="{0856E122-F549-4B35-BF41-771EE507825E}" type="sibTrans" cxnId="{D83FF0ED-5024-428A-A712-BA554397D724}">
      <dgm:prSet/>
      <dgm:spPr/>
      <dgm:t>
        <a:bodyPr/>
        <a:lstStyle/>
        <a:p>
          <a:endParaRPr lang="fr-FR">
            <a:solidFill>
              <a:schemeClr val="tx1"/>
            </a:solidFill>
          </a:endParaRPr>
        </a:p>
      </dgm:t>
    </dgm:pt>
    <dgm:pt modelId="{A7758EDB-2509-46F6-B9A6-FE9FE8A8A424}" type="parTrans" cxnId="{D83FF0ED-5024-428A-A712-BA554397D724}">
      <dgm:prSet/>
      <dgm:spPr/>
      <dgm:t>
        <a:bodyPr/>
        <a:lstStyle/>
        <a:p>
          <a:endParaRPr lang="fr-FR">
            <a:solidFill>
              <a:schemeClr val="tx1"/>
            </a:solidFill>
          </a:endParaRPr>
        </a:p>
      </dgm:t>
    </dgm:pt>
    <dgm:pt modelId="{374811F4-5090-4A7C-B2F9-A4D8E850FDE6}">
      <dgm:prSet phldrT="[Texte]" custT="1"/>
      <dgm:spPr/>
      <dgm:t>
        <a:bodyPr/>
        <a:lstStyle/>
        <a:p>
          <a:pPr algn="l"/>
          <a:r>
            <a:rPr lang="fr-FR" sz="1050" dirty="0" smtClean="0"/>
            <a:t>Dégustation (praliné, fourré, fruité, …) = gout +élaboré</a:t>
          </a:r>
        </a:p>
        <a:p>
          <a:pPr algn="ctr"/>
          <a:endParaRPr lang="fr-FR" sz="1000" dirty="0"/>
        </a:p>
      </dgm:t>
    </dgm:pt>
    <dgm:pt modelId="{51B0BF7A-DBD7-4466-A47E-2AF48AB28093}" type="sibTrans" cxnId="{9DF4C3FE-7FBC-4E9F-8FD5-9AAFE4A0E4E4}">
      <dgm:prSet/>
      <dgm:spPr/>
      <dgm:t>
        <a:bodyPr/>
        <a:lstStyle/>
        <a:p>
          <a:endParaRPr lang="fr-FR">
            <a:solidFill>
              <a:schemeClr val="tx1"/>
            </a:solidFill>
          </a:endParaRPr>
        </a:p>
      </dgm:t>
    </dgm:pt>
    <dgm:pt modelId="{776F2F06-60F2-4DCE-A6E8-897D8F703A5B}" type="parTrans" cxnId="{9DF4C3FE-7FBC-4E9F-8FD5-9AAFE4A0E4E4}">
      <dgm:prSet/>
      <dgm:spPr/>
      <dgm:t>
        <a:bodyPr/>
        <a:lstStyle/>
        <a:p>
          <a:endParaRPr lang="fr-FR">
            <a:solidFill>
              <a:schemeClr val="tx1"/>
            </a:solidFill>
          </a:endParaRPr>
        </a:p>
      </dgm:t>
    </dgm:pt>
    <dgm:pt modelId="{E3416CA1-AE44-4C85-AFDE-4C9B6707F5C9}">
      <dgm:prSet phldrT="[Texte]" custT="1"/>
      <dgm:spPr/>
      <dgm:t>
        <a:bodyPr/>
        <a:lstStyle/>
        <a:p>
          <a:r>
            <a:rPr lang="fr-FR" sz="1100" dirty="0" smtClean="0"/>
            <a:t>A pâtisser</a:t>
          </a:r>
          <a:endParaRPr lang="fr-FR" sz="1100" dirty="0"/>
        </a:p>
      </dgm:t>
    </dgm:pt>
    <dgm:pt modelId="{5D4BC131-CACD-4143-8EA6-166A6AC22C8B}" type="sibTrans" cxnId="{3CD5CBEA-8DCA-427B-B2AA-804B7EF34613}">
      <dgm:prSet/>
      <dgm:spPr/>
      <dgm:t>
        <a:bodyPr/>
        <a:lstStyle/>
        <a:p>
          <a:endParaRPr lang="fr-FR">
            <a:solidFill>
              <a:schemeClr val="tx1"/>
            </a:solidFill>
          </a:endParaRPr>
        </a:p>
      </dgm:t>
    </dgm:pt>
    <dgm:pt modelId="{6872DE6B-58CB-4CE9-B9F5-A4CBC7AD4C05}" type="parTrans" cxnId="{3CD5CBEA-8DCA-427B-B2AA-804B7EF34613}">
      <dgm:prSet/>
      <dgm:spPr/>
      <dgm:t>
        <a:bodyPr/>
        <a:lstStyle/>
        <a:p>
          <a:endParaRPr lang="fr-FR">
            <a:solidFill>
              <a:schemeClr val="tx1"/>
            </a:solidFill>
          </a:endParaRPr>
        </a:p>
      </dgm:t>
    </dgm:pt>
    <dgm:pt modelId="{0237490E-14CA-4EBE-A23A-0FC7455B1593}">
      <dgm:prSet custT="1"/>
      <dgm:spPr/>
      <dgm:t>
        <a:bodyPr/>
        <a:lstStyle/>
        <a:p>
          <a:r>
            <a:rPr lang="fr-FR" sz="1100" dirty="0" smtClean="0"/>
            <a:t>Allégé</a:t>
          </a:r>
          <a:endParaRPr lang="fr-FR" sz="1100" dirty="0"/>
        </a:p>
      </dgm:t>
    </dgm:pt>
    <dgm:pt modelId="{2A44801F-7984-459F-85A5-490E9822FE40}" type="parTrans" cxnId="{347D02BC-8BC4-40F6-A81D-13465D6C2EC1}">
      <dgm:prSet/>
      <dgm:spPr/>
      <dgm:t>
        <a:bodyPr/>
        <a:lstStyle/>
        <a:p>
          <a:endParaRPr lang="fr-FR"/>
        </a:p>
      </dgm:t>
    </dgm:pt>
    <dgm:pt modelId="{4DC22CE5-007D-471B-BBDF-381FC69D715C}" type="sibTrans" cxnId="{347D02BC-8BC4-40F6-A81D-13465D6C2EC1}">
      <dgm:prSet/>
      <dgm:spPr/>
      <dgm:t>
        <a:bodyPr/>
        <a:lstStyle/>
        <a:p>
          <a:endParaRPr lang="fr-FR"/>
        </a:p>
      </dgm:t>
    </dgm:pt>
    <dgm:pt modelId="{54CFB202-4B47-4D70-B639-EF8F44942544}" type="pres">
      <dgm:prSet presAssocID="{ABBA5C5A-BC6D-4E8B-A947-4F6CD29EEE85}" presName="hierChild1" presStyleCnt="0">
        <dgm:presLayoutVars>
          <dgm:orgChart val="1"/>
          <dgm:chPref val="1"/>
          <dgm:dir/>
          <dgm:animOne val="branch"/>
          <dgm:animLvl val="lvl"/>
          <dgm:resizeHandles/>
        </dgm:presLayoutVars>
      </dgm:prSet>
      <dgm:spPr/>
      <dgm:t>
        <a:bodyPr/>
        <a:lstStyle/>
        <a:p>
          <a:endParaRPr lang="fr-FR"/>
        </a:p>
      </dgm:t>
    </dgm:pt>
    <dgm:pt modelId="{2264D617-F363-4085-8475-ECA710A9FA68}" type="pres">
      <dgm:prSet presAssocID="{9DB1FB97-943A-4376-8E00-406EAA71EFB5}" presName="hierRoot1" presStyleCnt="0">
        <dgm:presLayoutVars>
          <dgm:hierBranch val="init"/>
        </dgm:presLayoutVars>
      </dgm:prSet>
      <dgm:spPr/>
    </dgm:pt>
    <dgm:pt modelId="{9910E961-FD72-4948-87F1-311AA5D9C1F8}" type="pres">
      <dgm:prSet presAssocID="{9DB1FB97-943A-4376-8E00-406EAA71EFB5}" presName="rootComposite1" presStyleCnt="0"/>
      <dgm:spPr/>
    </dgm:pt>
    <dgm:pt modelId="{EC45AAA6-BC75-46EA-9062-35EFB053FC19}" type="pres">
      <dgm:prSet presAssocID="{9DB1FB97-943A-4376-8E00-406EAA71EFB5}" presName="rootText1" presStyleLbl="node0" presStyleIdx="0" presStyleCnt="1" custScaleX="133100" custScaleY="133100">
        <dgm:presLayoutVars>
          <dgm:chPref val="3"/>
        </dgm:presLayoutVars>
      </dgm:prSet>
      <dgm:spPr/>
      <dgm:t>
        <a:bodyPr/>
        <a:lstStyle/>
        <a:p>
          <a:endParaRPr lang="fr-FR"/>
        </a:p>
      </dgm:t>
    </dgm:pt>
    <dgm:pt modelId="{9CDC4AD9-32FC-416F-9B91-0CCA70017E94}" type="pres">
      <dgm:prSet presAssocID="{9DB1FB97-943A-4376-8E00-406EAA71EFB5}" presName="rootConnector1" presStyleLbl="node1" presStyleIdx="0" presStyleCnt="0"/>
      <dgm:spPr/>
      <dgm:t>
        <a:bodyPr/>
        <a:lstStyle/>
        <a:p>
          <a:endParaRPr lang="fr-FR"/>
        </a:p>
      </dgm:t>
    </dgm:pt>
    <dgm:pt modelId="{55F19153-BCAD-407C-AAD7-5AC7286BCA33}" type="pres">
      <dgm:prSet presAssocID="{9DB1FB97-943A-4376-8E00-406EAA71EFB5}" presName="hierChild2" presStyleCnt="0"/>
      <dgm:spPr/>
    </dgm:pt>
    <dgm:pt modelId="{6D2B9BFF-DFE7-4776-87FC-FF3744D25079}" type="pres">
      <dgm:prSet presAssocID="{23891624-60CC-4317-9709-44E7B08BCE06}" presName="Name64" presStyleLbl="parChTrans1D2" presStyleIdx="0" presStyleCnt="8"/>
      <dgm:spPr/>
      <dgm:t>
        <a:bodyPr/>
        <a:lstStyle/>
        <a:p>
          <a:endParaRPr lang="fr-FR"/>
        </a:p>
      </dgm:t>
    </dgm:pt>
    <dgm:pt modelId="{BFC256B0-0CC8-4BBF-9ABF-A748E722DB45}" type="pres">
      <dgm:prSet presAssocID="{34A3F25C-0FEA-415F-BE4D-8D3EDF77340F}" presName="hierRoot2" presStyleCnt="0">
        <dgm:presLayoutVars>
          <dgm:hierBranch val="init"/>
        </dgm:presLayoutVars>
      </dgm:prSet>
      <dgm:spPr/>
    </dgm:pt>
    <dgm:pt modelId="{1A9E73AE-42A2-43D7-A244-E2375B24F484}" type="pres">
      <dgm:prSet presAssocID="{34A3F25C-0FEA-415F-BE4D-8D3EDF77340F}" presName="rootComposite" presStyleCnt="0"/>
      <dgm:spPr/>
    </dgm:pt>
    <dgm:pt modelId="{514C167D-1347-4858-9CB1-6A657425CFAB}" type="pres">
      <dgm:prSet presAssocID="{34A3F25C-0FEA-415F-BE4D-8D3EDF77340F}" presName="rootText" presStyleLbl="node2" presStyleIdx="0" presStyleCnt="8" custScaleX="110000" custScaleY="110000">
        <dgm:presLayoutVars>
          <dgm:chPref val="3"/>
        </dgm:presLayoutVars>
      </dgm:prSet>
      <dgm:spPr/>
      <dgm:t>
        <a:bodyPr/>
        <a:lstStyle/>
        <a:p>
          <a:endParaRPr lang="fr-FR"/>
        </a:p>
      </dgm:t>
    </dgm:pt>
    <dgm:pt modelId="{83563D40-B1AF-4498-BCA6-749AF9CD2D3D}" type="pres">
      <dgm:prSet presAssocID="{34A3F25C-0FEA-415F-BE4D-8D3EDF77340F}" presName="rootConnector" presStyleLbl="node2" presStyleIdx="0" presStyleCnt="8"/>
      <dgm:spPr/>
      <dgm:t>
        <a:bodyPr/>
        <a:lstStyle/>
        <a:p>
          <a:endParaRPr lang="fr-FR"/>
        </a:p>
      </dgm:t>
    </dgm:pt>
    <dgm:pt modelId="{0FCDE1A5-B011-43C7-9AD4-DB4CCE66DD05}" type="pres">
      <dgm:prSet presAssocID="{34A3F25C-0FEA-415F-BE4D-8D3EDF77340F}" presName="hierChild4" presStyleCnt="0"/>
      <dgm:spPr/>
    </dgm:pt>
    <dgm:pt modelId="{88D4DA27-2F2A-457A-8AE8-BAE7A9BA1FE8}" type="pres">
      <dgm:prSet presAssocID="{34A3F25C-0FEA-415F-BE4D-8D3EDF77340F}" presName="hierChild5" presStyleCnt="0"/>
      <dgm:spPr/>
    </dgm:pt>
    <dgm:pt modelId="{7ED63C0E-68A0-49DF-9937-E62B48741B09}" type="pres">
      <dgm:prSet presAssocID="{A7758EDB-2509-46F6-B9A6-FE9FE8A8A424}" presName="Name64" presStyleLbl="parChTrans1D2" presStyleIdx="1" presStyleCnt="8"/>
      <dgm:spPr/>
      <dgm:t>
        <a:bodyPr/>
        <a:lstStyle/>
        <a:p>
          <a:endParaRPr lang="fr-FR"/>
        </a:p>
      </dgm:t>
    </dgm:pt>
    <dgm:pt modelId="{C9EA85E5-1203-40FE-B639-5969525FE3B0}" type="pres">
      <dgm:prSet presAssocID="{E80892C3-52C7-466E-AD2C-21C9F0BB4F55}" presName="hierRoot2" presStyleCnt="0">
        <dgm:presLayoutVars>
          <dgm:hierBranch val="init"/>
        </dgm:presLayoutVars>
      </dgm:prSet>
      <dgm:spPr/>
    </dgm:pt>
    <dgm:pt modelId="{6ABD6F7A-5FE0-4CAD-997E-11FB144B5150}" type="pres">
      <dgm:prSet presAssocID="{E80892C3-52C7-466E-AD2C-21C9F0BB4F55}" presName="rootComposite" presStyleCnt="0"/>
      <dgm:spPr/>
    </dgm:pt>
    <dgm:pt modelId="{B62FEEA9-965D-406B-B9EC-6DCE022D771A}" type="pres">
      <dgm:prSet presAssocID="{E80892C3-52C7-466E-AD2C-21C9F0BB4F55}" presName="rootText" presStyleLbl="node2" presStyleIdx="1" presStyleCnt="8" custScaleX="110000" custScaleY="110000">
        <dgm:presLayoutVars>
          <dgm:chPref val="3"/>
        </dgm:presLayoutVars>
      </dgm:prSet>
      <dgm:spPr/>
      <dgm:t>
        <a:bodyPr/>
        <a:lstStyle/>
        <a:p>
          <a:endParaRPr lang="fr-FR"/>
        </a:p>
      </dgm:t>
    </dgm:pt>
    <dgm:pt modelId="{D80BB298-A3FA-4E20-B6CB-D77105E93AEA}" type="pres">
      <dgm:prSet presAssocID="{E80892C3-52C7-466E-AD2C-21C9F0BB4F55}" presName="rootConnector" presStyleLbl="node2" presStyleIdx="1" presStyleCnt="8"/>
      <dgm:spPr/>
      <dgm:t>
        <a:bodyPr/>
        <a:lstStyle/>
        <a:p>
          <a:endParaRPr lang="fr-FR"/>
        </a:p>
      </dgm:t>
    </dgm:pt>
    <dgm:pt modelId="{E30DC1DC-A08E-43B6-A8BE-69EBF2EAA962}" type="pres">
      <dgm:prSet presAssocID="{E80892C3-52C7-466E-AD2C-21C9F0BB4F55}" presName="hierChild4" presStyleCnt="0"/>
      <dgm:spPr/>
    </dgm:pt>
    <dgm:pt modelId="{FCBB8B5C-2961-4949-B6E3-C8B666483E8B}" type="pres">
      <dgm:prSet presAssocID="{E80892C3-52C7-466E-AD2C-21C9F0BB4F55}" presName="hierChild5" presStyleCnt="0"/>
      <dgm:spPr/>
    </dgm:pt>
    <dgm:pt modelId="{C14BFCBC-EA14-4C95-8A4A-7719A338CB74}" type="pres">
      <dgm:prSet presAssocID="{7193114E-DB54-445B-A1BD-89F15B722736}" presName="Name64" presStyleLbl="parChTrans1D2" presStyleIdx="2" presStyleCnt="8"/>
      <dgm:spPr/>
      <dgm:t>
        <a:bodyPr/>
        <a:lstStyle/>
        <a:p>
          <a:endParaRPr lang="fr-FR"/>
        </a:p>
      </dgm:t>
    </dgm:pt>
    <dgm:pt modelId="{5D185E7B-40D1-4970-9C70-320ACB63ABC2}" type="pres">
      <dgm:prSet presAssocID="{29AB7D60-8BD6-45A4-90A6-156878C3C559}" presName="hierRoot2" presStyleCnt="0">
        <dgm:presLayoutVars>
          <dgm:hierBranch val="init"/>
        </dgm:presLayoutVars>
      </dgm:prSet>
      <dgm:spPr/>
    </dgm:pt>
    <dgm:pt modelId="{3F47CAEE-6759-4BA0-8550-0B041BFC4922}" type="pres">
      <dgm:prSet presAssocID="{29AB7D60-8BD6-45A4-90A6-156878C3C559}" presName="rootComposite" presStyleCnt="0"/>
      <dgm:spPr/>
    </dgm:pt>
    <dgm:pt modelId="{3464980B-7E66-45FC-B770-74FDA443195B}" type="pres">
      <dgm:prSet presAssocID="{29AB7D60-8BD6-45A4-90A6-156878C3C559}" presName="rootText" presStyleLbl="node2" presStyleIdx="2" presStyleCnt="8" custScaleX="110000" custScaleY="110000">
        <dgm:presLayoutVars>
          <dgm:chPref val="3"/>
        </dgm:presLayoutVars>
      </dgm:prSet>
      <dgm:spPr/>
      <dgm:t>
        <a:bodyPr/>
        <a:lstStyle/>
        <a:p>
          <a:endParaRPr lang="fr-FR"/>
        </a:p>
      </dgm:t>
    </dgm:pt>
    <dgm:pt modelId="{862A34D9-0390-4369-82BC-31D8F292D3EA}" type="pres">
      <dgm:prSet presAssocID="{29AB7D60-8BD6-45A4-90A6-156878C3C559}" presName="rootConnector" presStyleLbl="node2" presStyleIdx="2" presStyleCnt="8"/>
      <dgm:spPr/>
      <dgm:t>
        <a:bodyPr/>
        <a:lstStyle/>
        <a:p>
          <a:endParaRPr lang="fr-FR"/>
        </a:p>
      </dgm:t>
    </dgm:pt>
    <dgm:pt modelId="{FE106DAA-5708-461D-935E-D38519DDC498}" type="pres">
      <dgm:prSet presAssocID="{29AB7D60-8BD6-45A4-90A6-156878C3C559}" presName="hierChild4" presStyleCnt="0"/>
      <dgm:spPr/>
    </dgm:pt>
    <dgm:pt modelId="{01B3FEAB-6859-4A4C-8CF2-C1DBAF9495D1}" type="pres">
      <dgm:prSet presAssocID="{29AB7D60-8BD6-45A4-90A6-156878C3C559}" presName="hierChild5" presStyleCnt="0"/>
      <dgm:spPr/>
    </dgm:pt>
    <dgm:pt modelId="{F57CA208-A71E-4BBD-BA5F-908810B151BE}" type="pres">
      <dgm:prSet presAssocID="{776F2F06-60F2-4DCE-A6E8-897D8F703A5B}" presName="Name64" presStyleLbl="parChTrans1D2" presStyleIdx="3" presStyleCnt="8"/>
      <dgm:spPr/>
      <dgm:t>
        <a:bodyPr/>
        <a:lstStyle/>
        <a:p>
          <a:endParaRPr lang="fr-FR"/>
        </a:p>
      </dgm:t>
    </dgm:pt>
    <dgm:pt modelId="{B38D54D2-12F8-41EF-B3C1-6108E2915A43}" type="pres">
      <dgm:prSet presAssocID="{374811F4-5090-4A7C-B2F9-A4D8E850FDE6}" presName="hierRoot2" presStyleCnt="0">
        <dgm:presLayoutVars>
          <dgm:hierBranch val="init"/>
        </dgm:presLayoutVars>
      </dgm:prSet>
      <dgm:spPr/>
    </dgm:pt>
    <dgm:pt modelId="{D7B48618-CFC6-4E6C-BB8E-3881F6ECCE29}" type="pres">
      <dgm:prSet presAssocID="{374811F4-5090-4A7C-B2F9-A4D8E850FDE6}" presName="rootComposite" presStyleCnt="0"/>
      <dgm:spPr/>
    </dgm:pt>
    <dgm:pt modelId="{96E159B6-D3EA-4EE2-AD7B-CEAF78A62A7A}" type="pres">
      <dgm:prSet presAssocID="{374811F4-5090-4A7C-B2F9-A4D8E850FDE6}" presName="rootText" presStyleLbl="node2" presStyleIdx="3" presStyleCnt="8" custScaleX="108492" custScaleY="110000">
        <dgm:presLayoutVars>
          <dgm:chPref val="3"/>
        </dgm:presLayoutVars>
      </dgm:prSet>
      <dgm:spPr/>
      <dgm:t>
        <a:bodyPr/>
        <a:lstStyle/>
        <a:p>
          <a:endParaRPr lang="fr-FR"/>
        </a:p>
      </dgm:t>
    </dgm:pt>
    <dgm:pt modelId="{2F4D7B38-6BBE-466F-95D4-E6FAF5DF40BA}" type="pres">
      <dgm:prSet presAssocID="{374811F4-5090-4A7C-B2F9-A4D8E850FDE6}" presName="rootConnector" presStyleLbl="node2" presStyleIdx="3" presStyleCnt="8"/>
      <dgm:spPr/>
      <dgm:t>
        <a:bodyPr/>
        <a:lstStyle/>
        <a:p>
          <a:endParaRPr lang="fr-FR"/>
        </a:p>
      </dgm:t>
    </dgm:pt>
    <dgm:pt modelId="{030A01A6-70F1-4202-8D8D-250CD0EDA351}" type="pres">
      <dgm:prSet presAssocID="{374811F4-5090-4A7C-B2F9-A4D8E850FDE6}" presName="hierChild4" presStyleCnt="0"/>
      <dgm:spPr/>
    </dgm:pt>
    <dgm:pt modelId="{C79673E0-E721-42E8-B984-3295FA1701D8}" type="pres">
      <dgm:prSet presAssocID="{374811F4-5090-4A7C-B2F9-A4D8E850FDE6}" presName="hierChild5" presStyleCnt="0"/>
      <dgm:spPr/>
    </dgm:pt>
    <dgm:pt modelId="{3D447A41-3248-414E-ACE0-DB1E993F8DDC}" type="pres">
      <dgm:prSet presAssocID="{6872DE6B-58CB-4CE9-B9F5-A4CBC7AD4C05}" presName="Name64" presStyleLbl="parChTrans1D2" presStyleIdx="4" presStyleCnt="8"/>
      <dgm:spPr/>
      <dgm:t>
        <a:bodyPr/>
        <a:lstStyle/>
        <a:p>
          <a:endParaRPr lang="fr-FR"/>
        </a:p>
      </dgm:t>
    </dgm:pt>
    <dgm:pt modelId="{51FD08D7-8600-4D13-A85E-4415CF53D2BD}" type="pres">
      <dgm:prSet presAssocID="{E3416CA1-AE44-4C85-AFDE-4C9B6707F5C9}" presName="hierRoot2" presStyleCnt="0">
        <dgm:presLayoutVars>
          <dgm:hierBranch val="init"/>
        </dgm:presLayoutVars>
      </dgm:prSet>
      <dgm:spPr/>
    </dgm:pt>
    <dgm:pt modelId="{9BD1245E-4F72-4704-BA07-A7948988B898}" type="pres">
      <dgm:prSet presAssocID="{E3416CA1-AE44-4C85-AFDE-4C9B6707F5C9}" presName="rootComposite" presStyleCnt="0"/>
      <dgm:spPr/>
    </dgm:pt>
    <dgm:pt modelId="{D7DA7878-A2FE-4CC4-A6DD-F9C37EFF3BAF}" type="pres">
      <dgm:prSet presAssocID="{E3416CA1-AE44-4C85-AFDE-4C9B6707F5C9}" presName="rootText" presStyleLbl="node2" presStyleIdx="4" presStyleCnt="8" custScaleX="110000" custScaleY="110000">
        <dgm:presLayoutVars>
          <dgm:chPref val="3"/>
        </dgm:presLayoutVars>
      </dgm:prSet>
      <dgm:spPr/>
      <dgm:t>
        <a:bodyPr/>
        <a:lstStyle/>
        <a:p>
          <a:endParaRPr lang="fr-FR"/>
        </a:p>
      </dgm:t>
    </dgm:pt>
    <dgm:pt modelId="{9B02AA4C-8FD6-40A7-BC9D-22A7F02AAFEE}" type="pres">
      <dgm:prSet presAssocID="{E3416CA1-AE44-4C85-AFDE-4C9B6707F5C9}" presName="rootConnector" presStyleLbl="node2" presStyleIdx="4" presStyleCnt="8"/>
      <dgm:spPr/>
      <dgm:t>
        <a:bodyPr/>
        <a:lstStyle/>
        <a:p>
          <a:endParaRPr lang="fr-FR"/>
        </a:p>
      </dgm:t>
    </dgm:pt>
    <dgm:pt modelId="{9C85E2B2-6307-4D42-84FD-3407488DA7E8}" type="pres">
      <dgm:prSet presAssocID="{E3416CA1-AE44-4C85-AFDE-4C9B6707F5C9}" presName="hierChild4" presStyleCnt="0"/>
      <dgm:spPr/>
    </dgm:pt>
    <dgm:pt modelId="{AA516185-DF9F-4373-90CF-809FE4DE1072}" type="pres">
      <dgm:prSet presAssocID="{E3416CA1-AE44-4C85-AFDE-4C9B6707F5C9}" presName="hierChild5" presStyleCnt="0"/>
      <dgm:spPr/>
    </dgm:pt>
    <dgm:pt modelId="{D3C1AC33-EE52-46F7-BEB6-5EE9EF7397F6}" type="pres">
      <dgm:prSet presAssocID="{B4F07392-2631-4EC3-A236-22AE9076521B}" presName="Name64" presStyleLbl="parChTrans1D2" presStyleIdx="5" presStyleCnt="8"/>
      <dgm:spPr/>
      <dgm:t>
        <a:bodyPr/>
        <a:lstStyle/>
        <a:p>
          <a:endParaRPr lang="fr-FR"/>
        </a:p>
      </dgm:t>
    </dgm:pt>
    <dgm:pt modelId="{BEAB7183-4F73-46FA-891D-7CE4C0245433}" type="pres">
      <dgm:prSet presAssocID="{A0AA8A5A-5553-4AE2-B3D0-B9DF660BFCFA}" presName="hierRoot2" presStyleCnt="0">
        <dgm:presLayoutVars>
          <dgm:hierBranch val="init"/>
        </dgm:presLayoutVars>
      </dgm:prSet>
      <dgm:spPr/>
    </dgm:pt>
    <dgm:pt modelId="{2A6999B6-E842-44D4-A901-A400D385288E}" type="pres">
      <dgm:prSet presAssocID="{A0AA8A5A-5553-4AE2-B3D0-B9DF660BFCFA}" presName="rootComposite" presStyleCnt="0"/>
      <dgm:spPr/>
    </dgm:pt>
    <dgm:pt modelId="{19DBC42C-DA68-49A3-B5B9-C2707F51330B}" type="pres">
      <dgm:prSet presAssocID="{A0AA8A5A-5553-4AE2-B3D0-B9DF660BFCFA}" presName="rootText" presStyleLbl="node2" presStyleIdx="5" presStyleCnt="8" custScaleX="110000" custScaleY="110000">
        <dgm:presLayoutVars>
          <dgm:chPref val="3"/>
        </dgm:presLayoutVars>
      </dgm:prSet>
      <dgm:spPr/>
      <dgm:t>
        <a:bodyPr/>
        <a:lstStyle/>
        <a:p>
          <a:endParaRPr lang="fr-FR"/>
        </a:p>
      </dgm:t>
    </dgm:pt>
    <dgm:pt modelId="{B8FBB84C-25FD-466A-986B-E1BC541427B8}" type="pres">
      <dgm:prSet presAssocID="{A0AA8A5A-5553-4AE2-B3D0-B9DF660BFCFA}" presName="rootConnector" presStyleLbl="node2" presStyleIdx="5" presStyleCnt="8"/>
      <dgm:spPr/>
      <dgm:t>
        <a:bodyPr/>
        <a:lstStyle/>
        <a:p>
          <a:endParaRPr lang="fr-FR"/>
        </a:p>
      </dgm:t>
    </dgm:pt>
    <dgm:pt modelId="{BE10C0FB-0364-4410-AC1F-2B29D8998D40}" type="pres">
      <dgm:prSet presAssocID="{A0AA8A5A-5553-4AE2-B3D0-B9DF660BFCFA}" presName="hierChild4" presStyleCnt="0"/>
      <dgm:spPr/>
    </dgm:pt>
    <dgm:pt modelId="{EDF04278-89D2-4AC0-AE93-B24551AD6B7D}" type="pres">
      <dgm:prSet presAssocID="{A0AA8A5A-5553-4AE2-B3D0-B9DF660BFCFA}" presName="hierChild5" presStyleCnt="0"/>
      <dgm:spPr/>
    </dgm:pt>
    <dgm:pt modelId="{7522F0FB-8195-4D12-A500-5870797D338F}" type="pres">
      <dgm:prSet presAssocID="{51CDEA50-FBC9-46D5-A510-343719A0DCC8}" presName="Name64" presStyleLbl="parChTrans1D2" presStyleIdx="6" presStyleCnt="8"/>
      <dgm:spPr/>
      <dgm:t>
        <a:bodyPr/>
        <a:lstStyle/>
        <a:p>
          <a:endParaRPr lang="fr-FR"/>
        </a:p>
      </dgm:t>
    </dgm:pt>
    <dgm:pt modelId="{A7A22B30-7037-488C-9C8A-B6182714B63F}" type="pres">
      <dgm:prSet presAssocID="{21FA4CB3-DFFB-4FC0-9B95-0045B1304E9E}" presName="hierRoot2" presStyleCnt="0">
        <dgm:presLayoutVars>
          <dgm:hierBranch val="init"/>
        </dgm:presLayoutVars>
      </dgm:prSet>
      <dgm:spPr/>
    </dgm:pt>
    <dgm:pt modelId="{933C85ED-FC42-4467-8219-6954397CCF37}" type="pres">
      <dgm:prSet presAssocID="{21FA4CB3-DFFB-4FC0-9B95-0045B1304E9E}" presName="rootComposite" presStyleCnt="0"/>
      <dgm:spPr/>
    </dgm:pt>
    <dgm:pt modelId="{F29E3297-FCF7-4F3E-B7B7-9C6C18AC1D8B}" type="pres">
      <dgm:prSet presAssocID="{21FA4CB3-DFFB-4FC0-9B95-0045B1304E9E}" presName="rootText" presStyleLbl="node2" presStyleIdx="6" presStyleCnt="8" custScaleX="110000" custScaleY="110000">
        <dgm:presLayoutVars>
          <dgm:chPref val="3"/>
        </dgm:presLayoutVars>
      </dgm:prSet>
      <dgm:spPr/>
      <dgm:t>
        <a:bodyPr/>
        <a:lstStyle/>
        <a:p>
          <a:endParaRPr lang="fr-FR"/>
        </a:p>
      </dgm:t>
    </dgm:pt>
    <dgm:pt modelId="{C2644186-2DAA-43E3-8B08-0D0BA36FB432}" type="pres">
      <dgm:prSet presAssocID="{21FA4CB3-DFFB-4FC0-9B95-0045B1304E9E}" presName="rootConnector" presStyleLbl="node2" presStyleIdx="6" presStyleCnt="8"/>
      <dgm:spPr/>
      <dgm:t>
        <a:bodyPr/>
        <a:lstStyle/>
        <a:p>
          <a:endParaRPr lang="fr-FR"/>
        </a:p>
      </dgm:t>
    </dgm:pt>
    <dgm:pt modelId="{ED7D86D0-D9B5-4167-A0C6-B2A0BA5F4F74}" type="pres">
      <dgm:prSet presAssocID="{21FA4CB3-DFFB-4FC0-9B95-0045B1304E9E}" presName="hierChild4" presStyleCnt="0"/>
      <dgm:spPr/>
    </dgm:pt>
    <dgm:pt modelId="{02357648-78E6-4C56-8458-F1AB6FAA5AAC}" type="pres">
      <dgm:prSet presAssocID="{21FA4CB3-DFFB-4FC0-9B95-0045B1304E9E}" presName="hierChild5" presStyleCnt="0"/>
      <dgm:spPr/>
    </dgm:pt>
    <dgm:pt modelId="{0DE08E19-2081-4625-911B-8F83A6C280E6}" type="pres">
      <dgm:prSet presAssocID="{2A44801F-7984-459F-85A5-490E9822FE40}" presName="Name64" presStyleLbl="parChTrans1D2" presStyleIdx="7" presStyleCnt="8"/>
      <dgm:spPr/>
      <dgm:t>
        <a:bodyPr/>
        <a:lstStyle/>
        <a:p>
          <a:endParaRPr lang="fr-FR"/>
        </a:p>
      </dgm:t>
    </dgm:pt>
    <dgm:pt modelId="{CB06540D-5B5B-45E0-AE8B-25F97D675486}" type="pres">
      <dgm:prSet presAssocID="{0237490E-14CA-4EBE-A23A-0FC7455B1593}" presName="hierRoot2" presStyleCnt="0">
        <dgm:presLayoutVars>
          <dgm:hierBranch val="init"/>
        </dgm:presLayoutVars>
      </dgm:prSet>
      <dgm:spPr/>
    </dgm:pt>
    <dgm:pt modelId="{B0A82C91-30DB-4CC0-BD23-A7443B47E3B2}" type="pres">
      <dgm:prSet presAssocID="{0237490E-14CA-4EBE-A23A-0FC7455B1593}" presName="rootComposite" presStyleCnt="0"/>
      <dgm:spPr/>
    </dgm:pt>
    <dgm:pt modelId="{EBEBC124-FB6D-4799-89B7-7F400BA6F12E}" type="pres">
      <dgm:prSet presAssocID="{0237490E-14CA-4EBE-A23A-0FC7455B1593}" presName="rootText" presStyleLbl="node2" presStyleIdx="7" presStyleCnt="8" custScaleX="109915" custScaleY="110575">
        <dgm:presLayoutVars>
          <dgm:chPref val="3"/>
        </dgm:presLayoutVars>
      </dgm:prSet>
      <dgm:spPr/>
      <dgm:t>
        <a:bodyPr/>
        <a:lstStyle/>
        <a:p>
          <a:endParaRPr lang="fr-FR"/>
        </a:p>
      </dgm:t>
    </dgm:pt>
    <dgm:pt modelId="{707471E1-7B6E-42F5-B9D3-6F7B2DE4B483}" type="pres">
      <dgm:prSet presAssocID="{0237490E-14CA-4EBE-A23A-0FC7455B1593}" presName="rootConnector" presStyleLbl="node2" presStyleIdx="7" presStyleCnt="8"/>
      <dgm:spPr/>
      <dgm:t>
        <a:bodyPr/>
        <a:lstStyle/>
        <a:p>
          <a:endParaRPr lang="fr-FR"/>
        </a:p>
      </dgm:t>
    </dgm:pt>
    <dgm:pt modelId="{A03FFED3-E938-471D-AC79-8067108B05B4}" type="pres">
      <dgm:prSet presAssocID="{0237490E-14CA-4EBE-A23A-0FC7455B1593}" presName="hierChild4" presStyleCnt="0"/>
      <dgm:spPr/>
    </dgm:pt>
    <dgm:pt modelId="{92B03D96-37AE-4900-94AE-AB2A1D27E3D2}" type="pres">
      <dgm:prSet presAssocID="{0237490E-14CA-4EBE-A23A-0FC7455B1593}" presName="hierChild5" presStyleCnt="0"/>
      <dgm:spPr/>
    </dgm:pt>
    <dgm:pt modelId="{2BF13A2E-9CFB-4A77-ABDE-DEBA46480B63}" type="pres">
      <dgm:prSet presAssocID="{9DB1FB97-943A-4376-8E00-406EAA71EFB5}" presName="hierChild3" presStyleCnt="0"/>
      <dgm:spPr/>
    </dgm:pt>
  </dgm:ptLst>
  <dgm:cxnLst>
    <dgm:cxn modelId="{CBAED9C2-4ABE-46A9-8BD2-504F6920E305}" type="presOf" srcId="{374811F4-5090-4A7C-B2F9-A4D8E850FDE6}" destId="{96E159B6-D3EA-4EE2-AD7B-CEAF78A62A7A}" srcOrd="0" destOrd="0" presId="urn:microsoft.com/office/officeart/2009/3/layout/HorizontalOrganizationChart"/>
    <dgm:cxn modelId="{D387F249-82E0-4717-AC82-014B1F29609F}" type="presOf" srcId="{2A44801F-7984-459F-85A5-490E9822FE40}" destId="{0DE08E19-2081-4625-911B-8F83A6C280E6}" srcOrd="0" destOrd="0" presId="urn:microsoft.com/office/officeart/2009/3/layout/HorizontalOrganizationChart"/>
    <dgm:cxn modelId="{1825D82C-F7A4-493A-A2E8-8AD223D9E4D9}" type="presOf" srcId="{7193114E-DB54-445B-A1BD-89F15B722736}" destId="{C14BFCBC-EA14-4C95-8A4A-7719A338CB74}" srcOrd="0" destOrd="0" presId="urn:microsoft.com/office/officeart/2009/3/layout/HorizontalOrganizationChart"/>
    <dgm:cxn modelId="{9DF4C3FE-7FBC-4E9F-8FD5-9AAFE4A0E4E4}" srcId="{9DB1FB97-943A-4376-8E00-406EAA71EFB5}" destId="{374811F4-5090-4A7C-B2F9-A4D8E850FDE6}" srcOrd="3" destOrd="0" parTransId="{776F2F06-60F2-4DCE-A6E8-897D8F703A5B}" sibTransId="{51B0BF7A-DBD7-4466-A47E-2AF48AB28093}"/>
    <dgm:cxn modelId="{39F4F633-2CD1-4EB0-8C17-4C3EAA83F9B1}" type="presOf" srcId="{23891624-60CC-4317-9709-44E7B08BCE06}" destId="{6D2B9BFF-DFE7-4776-87FC-FF3744D25079}" srcOrd="0" destOrd="0" presId="urn:microsoft.com/office/officeart/2009/3/layout/HorizontalOrganizationChart"/>
    <dgm:cxn modelId="{3CD5CBEA-8DCA-427B-B2AA-804B7EF34613}" srcId="{9DB1FB97-943A-4376-8E00-406EAA71EFB5}" destId="{E3416CA1-AE44-4C85-AFDE-4C9B6707F5C9}" srcOrd="4" destOrd="0" parTransId="{6872DE6B-58CB-4CE9-B9F5-A4CBC7AD4C05}" sibTransId="{5D4BC131-CACD-4143-8EA6-166A6AC22C8B}"/>
    <dgm:cxn modelId="{66DA6328-DC07-498A-9E06-A858F7273482}" type="presOf" srcId="{9DB1FB97-943A-4376-8E00-406EAA71EFB5}" destId="{9CDC4AD9-32FC-416F-9B91-0CCA70017E94}" srcOrd="1" destOrd="0" presId="urn:microsoft.com/office/officeart/2009/3/layout/HorizontalOrganizationChart"/>
    <dgm:cxn modelId="{CFBC06F8-FFD5-4D73-B672-36EB4E049A97}" srcId="{9DB1FB97-943A-4376-8E00-406EAA71EFB5}" destId="{21FA4CB3-DFFB-4FC0-9B95-0045B1304E9E}" srcOrd="6" destOrd="0" parTransId="{51CDEA50-FBC9-46D5-A510-343719A0DCC8}" sibTransId="{0C13F81D-69F2-47A9-8224-57E2CE05CCD2}"/>
    <dgm:cxn modelId="{9255E63F-4D57-4C81-88D4-795852812DEF}" type="presOf" srcId="{34A3F25C-0FEA-415F-BE4D-8D3EDF77340F}" destId="{83563D40-B1AF-4498-BCA6-749AF9CD2D3D}" srcOrd="1" destOrd="0" presId="urn:microsoft.com/office/officeart/2009/3/layout/HorizontalOrganizationChart"/>
    <dgm:cxn modelId="{CBB63ED7-78E6-415A-9718-C90AE0ECBADE}" type="presOf" srcId="{0237490E-14CA-4EBE-A23A-0FC7455B1593}" destId="{707471E1-7B6E-42F5-B9D3-6F7B2DE4B483}" srcOrd="1" destOrd="0" presId="urn:microsoft.com/office/officeart/2009/3/layout/HorizontalOrganizationChart"/>
    <dgm:cxn modelId="{0F3A36B9-1AB7-4BDB-941E-21A62A2BD945}" srcId="{9DB1FB97-943A-4376-8E00-406EAA71EFB5}" destId="{29AB7D60-8BD6-45A4-90A6-156878C3C559}" srcOrd="2" destOrd="0" parTransId="{7193114E-DB54-445B-A1BD-89F15B722736}" sibTransId="{0370BB49-2B92-48AE-BD13-CE686D1C9917}"/>
    <dgm:cxn modelId="{93E5D4FB-A5D5-45B3-81EA-BA17198B1E0A}" type="presOf" srcId="{51CDEA50-FBC9-46D5-A510-343719A0DCC8}" destId="{7522F0FB-8195-4D12-A500-5870797D338F}" srcOrd="0" destOrd="0" presId="urn:microsoft.com/office/officeart/2009/3/layout/HorizontalOrganizationChart"/>
    <dgm:cxn modelId="{8C8B450B-EFEC-401C-BA07-9CDFF1E96C75}" type="presOf" srcId="{B4F07392-2631-4EC3-A236-22AE9076521B}" destId="{D3C1AC33-EE52-46F7-BEB6-5EE9EF7397F6}" srcOrd="0" destOrd="0" presId="urn:microsoft.com/office/officeart/2009/3/layout/HorizontalOrganizationChart"/>
    <dgm:cxn modelId="{2CC56A5E-064E-47C7-9B8B-768EC7A17F61}" type="presOf" srcId="{E3416CA1-AE44-4C85-AFDE-4C9B6707F5C9}" destId="{D7DA7878-A2FE-4CC4-A6DD-F9C37EFF3BAF}" srcOrd="0" destOrd="0" presId="urn:microsoft.com/office/officeart/2009/3/layout/HorizontalOrganizationChart"/>
    <dgm:cxn modelId="{93B87750-0C5B-4121-A740-9D092C5DD402}" srcId="{9DB1FB97-943A-4376-8E00-406EAA71EFB5}" destId="{A0AA8A5A-5553-4AE2-B3D0-B9DF660BFCFA}" srcOrd="5" destOrd="0" parTransId="{B4F07392-2631-4EC3-A236-22AE9076521B}" sibTransId="{576BAA16-2E2F-4A84-BE0C-D0AE01DA8632}"/>
    <dgm:cxn modelId="{9D6FA004-9251-4298-AD0D-9F3A109331A7}" type="presOf" srcId="{21FA4CB3-DFFB-4FC0-9B95-0045B1304E9E}" destId="{F29E3297-FCF7-4F3E-B7B7-9C6C18AC1D8B}" srcOrd="0" destOrd="0" presId="urn:microsoft.com/office/officeart/2009/3/layout/HorizontalOrganizationChart"/>
    <dgm:cxn modelId="{11CA120E-585E-4D56-A920-918A810F35A7}" type="presOf" srcId="{ABBA5C5A-BC6D-4E8B-A947-4F6CD29EEE85}" destId="{54CFB202-4B47-4D70-B639-EF8F44942544}" srcOrd="0" destOrd="0" presId="urn:microsoft.com/office/officeart/2009/3/layout/HorizontalOrganizationChart"/>
    <dgm:cxn modelId="{B44F426F-628B-4EA3-A984-B7B12D12DF2C}" type="presOf" srcId="{374811F4-5090-4A7C-B2F9-A4D8E850FDE6}" destId="{2F4D7B38-6BBE-466F-95D4-E6FAF5DF40BA}" srcOrd="1" destOrd="0" presId="urn:microsoft.com/office/officeart/2009/3/layout/HorizontalOrganizationChart"/>
    <dgm:cxn modelId="{4144D2F6-8613-4313-978E-BEE2399A1B32}" type="presOf" srcId="{29AB7D60-8BD6-45A4-90A6-156878C3C559}" destId="{862A34D9-0390-4369-82BC-31D8F292D3EA}" srcOrd="1" destOrd="0" presId="urn:microsoft.com/office/officeart/2009/3/layout/HorizontalOrganizationChart"/>
    <dgm:cxn modelId="{6E204398-C120-484D-A832-48E6C0C46868}" srcId="{ABBA5C5A-BC6D-4E8B-A947-4F6CD29EEE85}" destId="{9DB1FB97-943A-4376-8E00-406EAA71EFB5}" srcOrd="0" destOrd="0" parTransId="{7B2F5130-FDA8-4E57-9F45-23F624533724}" sibTransId="{897F894F-74B8-4461-8C43-2F66743C1AF6}"/>
    <dgm:cxn modelId="{7B63B04F-7BE0-4E8D-B3CF-1C1A57AEAA81}" type="presOf" srcId="{9DB1FB97-943A-4376-8E00-406EAA71EFB5}" destId="{EC45AAA6-BC75-46EA-9062-35EFB053FC19}" srcOrd="0" destOrd="0" presId="urn:microsoft.com/office/officeart/2009/3/layout/HorizontalOrganizationChart"/>
    <dgm:cxn modelId="{61142E61-EEB3-4221-B057-198A0620A60F}" type="presOf" srcId="{34A3F25C-0FEA-415F-BE4D-8D3EDF77340F}" destId="{514C167D-1347-4858-9CB1-6A657425CFAB}" srcOrd="0" destOrd="0" presId="urn:microsoft.com/office/officeart/2009/3/layout/HorizontalOrganizationChart"/>
    <dgm:cxn modelId="{087B6B37-089F-47DB-AEAB-CF34DD464464}" type="presOf" srcId="{6872DE6B-58CB-4CE9-B9F5-A4CBC7AD4C05}" destId="{3D447A41-3248-414E-ACE0-DB1E993F8DDC}" srcOrd="0" destOrd="0" presId="urn:microsoft.com/office/officeart/2009/3/layout/HorizontalOrganizationChart"/>
    <dgm:cxn modelId="{D18D1272-6ABB-4EA9-84F9-7DCC4BEF1755}" type="presOf" srcId="{0237490E-14CA-4EBE-A23A-0FC7455B1593}" destId="{EBEBC124-FB6D-4799-89B7-7F400BA6F12E}" srcOrd="0" destOrd="0" presId="urn:microsoft.com/office/officeart/2009/3/layout/HorizontalOrganizationChart"/>
    <dgm:cxn modelId="{347D02BC-8BC4-40F6-A81D-13465D6C2EC1}" srcId="{9DB1FB97-943A-4376-8E00-406EAA71EFB5}" destId="{0237490E-14CA-4EBE-A23A-0FC7455B1593}" srcOrd="7" destOrd="0" parTransId="{2A44801F-7984-459F-85A5-490E9822FE40}" sibTransId="{4DC22CE5-007D-471B-BBDF-381FC69D715C}"/>
    <dgm:cxn modelId="{D4034064-B35C-4B7F-9A81-7B3023371E85}" type="presOf" srcId="{21FA4CB3-DFFB-4FC0-9B95-0045B1304E9E}" destId="{C2644186-2DAA-43E3-8B08-0D0BA36FB432}" srcOrd="1" destOrd="0" presId="urn:microsoft.com/office/officeart/2009/3/layout/HorizontalOrganizationChart"/>
    <dgm:cxn modelId="{098C23F3-0019-4300-9DB0-6D13244B2910}" type="presOf" srcId="{E3416CA1-AE44-4C85-AFDE-4C9B6707F5C9}" destId="{9B02AA4C-8FD6-40A7-BC9D-22A7F02AAFEE}" srcOrd="1" destOrd="0" presId="urn:microsoft.com/office/officeart/2009/3/layout/HorizontalOrganizationChart"/>
    <dgm:cxn modelId="{95CFC10F-901C-48CE-B942-C7944E8BBC95}" srcId="{9DB1FB97-943A-4376-8E00-406EAA71EFB5}" destId="{34A3F25C-0FEA-415F-BE4D-8D3EDF77340F}" srcOrd="0" destOrd="0" parTransId="{23891624-60CC-4317-9709-44E7B08BCE06}" sibTransId="{594243DD-D10B-4611-A301-8EDEE731CF51}"/>
    <dgm:cxn modelId="{F45D9DB0-2B4A-4C0C-95C3-D2B867A65FCA}" type="presOf" srcId="{776F2F06-60F2-4DCE-A6E8-897D8F703A5B}" destId="{F57CA208-A71E-4BBD-BA5F-908810B151BE}" srcOrd="0" destOrd="0" presId="urn:microsoft.com/office/officeart/2009/3/layout/HorizontalOrganizationChart"/>
    <dgm:cxn modelId="{92776EC0-45F4-41AC-B5F9-276E305474FC}" type="presOf" srcId="{A7758EDB-2509-46F6-B9A6-FE9FE8A8A424}" destId="{7ED63C0E-68A0-49DF-9937-E62B48741B09}" srcOrd="0" destOrd="0" presId="urn:microsoft.com/office/officeart/2009/3/layout/HorizontalOrganizationChart"/>
    <dgm:cxn modelId="{D83FF0ED-5024-428A-A712-BA554397D724}" srcId="{9DB1FB97-943A-4376-8E00-406EAA71EFB5}" destId="{E80892C3-52C7-466E-AD2C-21C9F0BB4F55}" srcOrd="1" destOrd="0" parTransId="{A7758EDB-2509-46F6-B9A6-FE9FE8A8A424}" sibTransId="{0856E122-F549-4B35-BF41-771EE507825E}"/>
    <dgm:cxn modelId="{5C455728-D446-4664-BE5C-5E2DCDE45555}" type="presOf" srcId="{A0AA8A5A-5553-4AE2-B3D0-B9DF660BFCFA}" destId="{19DBC42C-DA68-49A3-B5B9-C2707F51330B}" srcOrd="0" destOrd="0" presId="urn:microsoft.com/office/officeart/2009/3/layout/HorizontalOrganizationChart"/>
    <dgm:cxn modelId="{15BE5897-322C-445A-9774-6706F9FCF822}" type="presOf" srcId="{29AB7D60-8BD6-45A4-90A6-156878C3C559}" destId="{3464980B-7E66-45FC-B770-74FDA443195B}" srcOrd="0" destOrd="0" presId="urn:microsoft.com/office/officeart/2009/3/layout/HorizontalOrganizationChart"/>
    <dgm:cxn modelId="{B84B8B1C-E0FD-40E5-BC12-0BC29F02ECA4}" type="presOf" srcId="{E80892C3-52C7-466E-AD2C-21C9F0BB4F55}" destId="{D80BB298-A3FA-4E20-B6CB-D77105E93AEA}" srcOrd="1" destOrd="0" presId="urn:microsoft.com/office/officeart/2009/3/layout/HorizontalOrganizationChart"/>
    <dgm:cxn modelId="{A329EFEB-669D-4ED9-B5DD-6EFD717FAD3E}" type="presOf" srcId="{E80892C3-52C7-466E-AD2C-21C9F0BB4F55}" destId="{B62FEEA9-965D-406B-B9EC-6DCE022D771A}" srcOrd="0" destOrd="0" presId="urn:microsoft.com/office/officeart/2009/3/layout/HorizontalOrganizationChart"/>
    <dgm:cxn modelId="{0FDB14A5-7399-405F-BF8C-61E0C2C5790D}" type="presOf" srcId="{A0AA8A5A-5553-4AE2-B3D0-B9DF660BFCFA}" destId="{B8FBB84C-25FD-466A-986B-E1BC541427B8}" srcOrd="1" destOrd="0" presId="urn:microsoft.com/office/officeart/2009/3/layout/HorizontalOrganizationChart"/>
    <dgm:cxn modelId="{E0F2AAA0-6485-4B16-B115-B34E64FAAF98}" type="presParOf" srcId="{54CFB202-4B47-4D70-B639-EF8F44942544}" destId="{2264D617-F363-4085-8475-ECA710A9FA68}" srcOrd="0" destOrd="0" presId="urn:microsoft.com/office/officeart/2009/3/layout/HorizontalOrganizationChart"/>
    <dgm:cxn modelId="{3CAEAE83-BF2E-4BA1-B8B4-3F25B6341E99}" type="presParOf" srcId="{2264D617-F363-4085-8475-ECA710A9FA68}" destId="{9910E961-FD72-4948-87F1-311AA5D9C1F8}" srcOrd="0" destOrd="0" presId="urn:microsoft.com/office/officeart/2009/3/layout/HorizontalOrganizationChart"/>
    <dgm:cxn modelId="{CF27BE6D-8EE7-4745-B7A3-F7499B9E0110}" type="presParOf" srcId="{9910E961-FD72-4948-87F1-311AA5D9C1F8}" destId="{EC45AAA6-BC75-46EA-9062-35EFB053FC19}" srcOrd="0" destOrd="0" presId="urn:microsoft.com/office/officeart/2009/3/layout/HorizontalOrganizationChart"/>
    <dgm:cxn modelId="{2BE981FA-CF76-48F5-B782-D30ED0B5FFAB}" type="presParOf" srcId="{9910E961-FD72-4948-87F1-311AA5D9C1F8}" destId="{9CDC4AD9-32FC-416F-9B91-0CCA70017E94}" srcOrd="1" destOrd="0" presId="urn:microsoft.com/office/officeart/2009/3/layout/HorizontalOrganizationChart"/>
    <dgm:cxn modelId="{5F8E85AB-64DF-4094-BF7B-E2A8B95831BE}" type="presParOf" srcId="{2264D617-F363-4085-8475-ECA710A9FA68}" destId="{55F19153-BCAD-407C-AAD7-5AC7286BCA33}" srcOrd="1" destOrd="0" presId="urn:microsoft.com/office/officeart/2009/3/layout/HorizontalOrganizationChart"/>
    <dgm:cxn modelId="{757D8745-5217-471D-8B28-8F042C3BCB62}" type="presParOf" srcId="{55F19153-BCAD-407C-AAD7-5AC7286BCA33}" destId="{6D2B9BFF-DFE7-4776-87FC-FF3744D25079}" srcOrd="0" destOrd="0" presId="urn:microsoft.com/office/officeart/2009/3/layout/HorizontalOrganizationChart"/>
    <dgm:cxn modelId="{758ECD80-EF09-4F07-9767-BDC79771BC60}" type="presParOf" srcId="{55F19153-BCAD-407C-AAD7-5AC7286BCA33}" destId="{BFC256B0-0CC8-4BBF-9ABF-A748E722DB45}" srcOrd="1" destOrd="0" presId="urn:microsoft.com/office/officeart/2009/3/layout/HorizontalOrganizationChart"/>
    <dgm:cxn modelId="{2B458E84-F094-4007-904B-D6CFB2CA1C9B}" type="presParOf" srcId="{BFC256B0-0CC8-4BBF-9ABF-A748E722DB45}" destId="{1A9E73AE-42A2-43D7-A244-E2375B24F484}" srcOrd="0" destOrd="0" presId="urn:microsoft.com/office/officeart/2009/3/layout/HorizontalOrganizationChart"/>
    <dgm:cxn modelId="{56D29FAA-F9C9-4A1A-83F7-6529C270C430}" type="presParOf" srcId="{1A9E73AE-42A2-43D7-A244-E2375B24F484}" destId="{514C167D-1347-4858-9CB1-6A657425CFAB}" srcOrd="0" destOrd="0" presId="urn:microsoft.com/office/officeart/2009/3/layout/HorizontalOrganizationChart"/>
    <dgm:cxn modelId="{00DADEA5-C811-4990-89D7-5F6DF3DEE245}" type="presParOf" srcId="{1A9E73AE-42A2-43D7-A244-E2375B24F484}" destId="{83563D40-B1AF-4498-BCA6-749AF9CD2D3D}" srcOrd="1" destOrd="0" presId="urn:microsoft.com/office/officeart/2009/3/layout/HorizontalOrganizationChart"/>
    <dgm:cxn modelId="{5B25A1E7-69B8-4546-9B8A-116393E04108}" type="presParOf" srcId="{BFC256B0-0CC8-4BBF-9ABF-A748E722DB45}" destId="{0FCDE1A5-B011-43C7-9AD4-DB4CCE66DD05}" srcOrd="1" destOrd="0" presId="urn:microsoft.com/office/officeart/2009/3/layout/HorizontalOrganizationChart"/>
    <dgm:cxn modelId="{10EE96E8-63A9-4D02-A25F-84AD1DD46DB8}" type="presParOf" srcId="{BFC256B0-0CC8-4BBF-9ABF-A748E722DB45}" destId="{88D4DA27-2F2A-457A-8AE8-BAE7A9BA1FE8}" srcOrd="2" destOrd="0" presId="urn:microsoft.com/office/officeart/2009/3/layout/HorizontalOrganizationChart"/>
    <dgm:cxn modelId="{6182584D-E7DA-4949-8BF3-F1EC60869348}" type="presParOf" srcId="{55F19153-BCAD-407C-AAD7-5AC7286BCA33}" destId="{7ED63C0E-68A0-49DF-9937-E62B48741B09}" srcOrd="2" destOrd="0" presId="urn:microsoft.com/office/officeart/2009/3/layout/HorizontalOrganizationChart"/>
    <dgm:cxn modelId="{E453EA29-26CF-467D-9021-206EBB3036FE}" type="presParOf" srcId="{55F19153-BCAD-407C-AAD7-5AC7286BCA33}" destId="{C9EA85E5-1203-40FE-B639-5969525FE3B0}" srcOrd="3" destOrd="0" presId="urn:microsoft.com/office/officeart/2009/3/layout/HorizontalOrganizationChart"/>
    <dgm:cxn modelId="{9B9F785D-8BE0-4588-814B-AB5602C3B6B6}" type="presParOf" srcId="{C9EA85E5-1203-40FE-B639-5969525FE3B0}" destId="{6ABD6F7A-5FE0-4CAD-997E-11FB144B5150}" srcOrd="0" destOrd="0" presId="urn:microsoft.com/office/officeart/2009/3/layout/HorizontalOrganizationChart"/>
    <dgm:cxn modelId="{3FA99A7C-00DA-4DCA-AA14-73F0D29762E4}" type="presParOf" srcId="{6ABD6F7A-5FE0-4CAD-997E-11FB144B5150}" destId="{B62FEEA9-965D-406B-B9EC-6DCE022D771A}" srcOrd="0" destOrd="0" presId="urn:microsoft.com/office/officeart/2009/3/layout/HorizontalOrganizationChart"/>
    <dgm:cxn modelId="{49E68236-D3AF-4E39-9156-909F854212AC}" type="presParOf" srcId="{6ABD6F7A-5FE0-4CAD-997E-11FB144B5150}" destId="{D80BB298-A3FA-4E20-B6CB-D77105E93AEA}" srcOrd="1" destOrd="0" presId="urn:microsoft.com/office/officeart/2009/3/layout/HorizontalOrganizationChart"/>
    <dgm:cxn modelId="{5D1ED64F-EBF1-439E-9E98-B0A19A975DF1}" type="presParOf" srcId="{C9EA85E5-1203-40FE-B639-5969525FE3B0}" destId="{E30DC1DC-A08E-43B6-A8BE-69EBF2EAA962}" srcOrd="1" destOrd="0" presId="urn:microsoft.com/office/officeart/2009/3/layout/HorizontalOrganizationChart"/>
    <dgm:cxn modelId="{EE4ADEF4-D050-4CEA-878C-679E02CACAD2}" type="presParOf" srcId="{C9EA85E5-1203-40FE-B639-5969525FE3B0}" destId="{FCBB8B5C-2961-4949-B6E3-C8B666483E8B}" srcOrd="2" destOrd="0" presId="urn:microsoft.com/office/officeart/2009/3/layout/HorizontalOrganizationChart"/>
    <dgm:cxn modelId="{06CDAF87-AD0C-465F-A2A0-EF2E5AE8113F}" type="presParOf" srcId="{55F19153-BCAD-407C-AAD7-5AC7286BCA33}" destId="{C14BFCBC-EA14-4C95-8A4A-7719A338CB74}" srcOrd="4" destOrd="0" presId="urn:microsoft.com/office/officeart/2009/3/layout/HorizontalOrganizationChart"/>
    <dgm:cxn modelId="{55FCF7D4-AEDB-4CAD-AE09-5D0B88F78E69}" type="presParOf" srcId="{55F19153-BCAD-407C-AAD7-5AC7286BCA33}" destId="{5D185E7B-40D1-4970-9C70-320ACB63ABC2}" srcOrd="5" destOrd="0" presId="urn:microsoft.com/office/officeart/2009/3/layout/HorizontalOrganizationChart"/>
    <dgm:cxn modelId="{DC0DBE30-BC59-4BFF-AD4B-337290206B14}" type="presParOf" srcId="{5D185E7B-40D1-4970-9C70-320ACB63ABC2}" destId="{3F47CAEE-6759-4BA0-8550-0B041BFC4922}" srcOrd="0" destOrd="0" presId="urn:microsoft.com/office/officeart/2009/3/layout/HorizontalOrganizationChart"/>
    <dgm:cxn modelId="{A76397B4-8B3B-42D5-840A-857493D9C23C}" type="presParOf" srcId="{3F47CAEE-6759-4BA0-8550-0B041BFC4922}" destId="{3464980B-7E66-45FC-B770-74FDA443195B}" srcOrd="0" destOrd="0" presId="urn:microsoft.com/office/officeart/2009/3/layout/HorizontalOrganizationChart"/>
    <dgm:cxn modelId="{E9CFADDB-1528-466F-98CE-9366E04E5ADB}" type="presParOf" srcId="{3F47CAEE-6759-4BA0-8550-0B041BFC4922}" destId="{862A34D9-0390-4369-82BC-31D8F292D3EA}" srcOrd="1" destOrd="0" presId="urn:microsoft.com/office/officeart/2009/3/layout/HorizontalOrganizationChart"/>
    <dgm:cxn modelId="{26A96DD5-977C-422E-A550-9E899202377E}" type="presParOf" srcId="{5D185E7B-40D1-4970-9C70-320ACB63ABC2}" destId="{FE106DAA-5708-461D-935E-D38519DDC498}" srcOrd="1" destOrd="0" presId="urn:microsoft.com/office/officeart/2009/3/layout/HorizontalOrganizationChart"/>
    <dgm:cxn modelId="{5DAEDC81-EF3D-4F79-9A43-CDDDE6421B14}" type="presParOf" srcId="{5D185E7B-40D1-4970-9C70-320ACB63ABC2}" destId="{01B3FEAB-6859-4A4C-8CF2-C1DBAF9495D1}" srcOrd="2" destOrd="0" presId="urn:microsoft.com/office/officeart/2009/3/layout/HorizontalOrganizationChart"/>
    <dgm:cxn modelId="{65E216A6-D501-430C-9C90-0E69B0608091}" type="presParOf" srcId="{55F19153-BCAD-407C-AAD7-5AC7286BCA33}" destId="{F57CA208-A71E-4BBD-BA5F-908810B151BE}" srcOrd="6" destOrd="0" presId="urn:microsoft.com/office/officeart/2009/3/layout/HorizontalOrganizationChart"/>
    <dgm:cxn modelId="{3D6BB45C-B6E4-42DF-93F9-338C12A1ABFB}" type="presParOf" srcId="{55F19153-BCAD-407C-AAD7-5AC7286BCA33}" destId="{B38D54D2-12F8-41EF-B3C1-6108E2915A43}" srcOrd="7" destOrd="0" presId="urn:microsoft.com/office/officeart/2009/3/layout/HorizontalOrganizationChart"/>
    <dgm:cxn modelId="{A1F9DB36-7DD0-4090-A70C-A4B4B197DD7D}" type="presParOf" srcId="{B38D54D2-12F8-41EF-B3C1-6108E2915A43}" destId="{D7B48618-CFC6-4E6C-BB8E-3881F6ECCE29}" srcOrd="0" destOrd="0" presId="urn:microsoft.com/office/officeart/2009/3/layout/HorizontalOrganizationChart"/>
    <dgm:cxn modelId="{2D98806E-B235-4A05-88BD-981CC883CD6E}" type="presParOf" srcId="{D7B48618-CFC6-4E6C-BB8E-3881F6ECCE29}" destId="{96E159B6-D3EA-4EE2-AD7B-CEAF78A62A7A}" srcOrd="0" destOrd="0" presId="urn:microsoft.com/office/officeart/2009/3/layout/HorizontalOrganizationChart"/>
    <dgm:cxn modelId="{EC43471F-794F-4B11-A513-BE338DDD9ACD}" type="presParOf" srcId="{D7B48618-CFC6-4E6C-BB8E-3881F6ECCE29}" destId="{2F4D7B38-6BBE-466F-95D4-E6FAF5DF40BA}" srcOrd="1" destOrd="0" presId="urn:microsoft.com/office/officeart/2009/3/layout/HorizontalOrganizationChart"/>
    <dgm:cxn modelId="{14779FE5-EF99-4EBC-8625-743290498BEC}" type="presParOf" srcId="{B38D54D2-12F8-41EF-B3C1-6108E2915A43}" destId="{030A01A6-70F1-4202-8D8D-250CD0EDA351}" srcOrd="1" destOrd="0" presId="urn:microsoft.com/office/officeart/2009/3/layout/HorizontalOrganizationChart"/>
    <dgm:cxn modelId="{20A8FA44-B52D-4760-9D1A-DAD87B6BCEB9}" type="presParOf" srcId="{B38D54D2-12F8-41EF-B3C1-6108E2915A43}" destId="{C79673E0-E721-42E8-B984-3295FA1701D8}" srcOrd="2" destOrd="0" presId="urn:microsoft.com/office/officeart/2009/3/layout/HorizontalOrganizationChart"/>
    <dgm:cxn modelId="{2CE0CC87-1FBC-42B1-BFC8-3C60B26CD05A}" type="presParOf" srcId="{55F19153-BCAD-407C-AAD7-5AC7286BCA33}" destId="{3D447A41-3248-414E-ACE0-DB1E993F8DDC}" srcOrd="8" destOrd="0" presId="urn:microsoft.com/office/officeart/2009/3/layout/HorizontalOrganizationChart"/>
    <dgm:cxn modelId="{AAA7D714-A89D-49F5-81B8-0E0877192237}" type="presParOf" srcId="{55F19153-BCAD-407C-AAD7-5AC7286BCA33}" destId="{51FD08D7-8600-4D13-A85E-4415CF53D2BD}" srcOrd="9" destOrd="0" presId="urn:microsoft.com/office/officeart/2009/3/layout/HorizontalOrganizationChart"/>
    <dgm:cxn modelId="{9AF966BE-BE36-4FB2-A4A9-84300FEB4655}" type="presParOf" srcId="{51FD08D7-8600-4D13-A85E-4415CF53D2BD}" destId="{9BD1245E-4F72-4704-BA07-A7948988B898}" srcOrd="0" destOrd="0" presId="urn:microsoft.com/office/officeart/2009/3/layout/HorizontalOrganizationChart"/>
    <dgm:cxn modelId="{E925F362-CD3B-402E-BF06-97FEEB995509}" type="presParOf" srcId="{9BD1245E-4F72-4704-BA07-A7948988B898}" destId="{D7DA7878-A2FE-4CC4-A6DD-F9C37EFF3BAF}" srcOrd="0" destOrd="0" presId="urn:microsoft.com/office/officeart/2009/3/layout/HorizontalOrganizationChart"/>
    <dgm:cxn modelId="{C57AD62A-1859-4887-9F9A-B1561F0257A0}" type="presParOf" srcId="{9BD1245E-4F72-4704-BA07-A7948988B898}" destId="{9B02AA4C-8FD6-40A7-BC9D-22A7F02AAFEE}" srcOrd="1" destOrd="0" presId="urn:microsoft.com/office/officeart/2009/3/layout/HorizontalOrganizationChart"/>
    <dgm:cxn modelId="{C080A8D8-94C0-4AE8-B118-993B3CE681B9}" type="presParOf" srcId="{51FD08D7-8600-4D13-A85E-4415CF53D2BD}" destId="{9C85E2B2-6307-4D42-84FD-3407488DA7E8}" srcOrd="1" destOrd="0" presId="urn:microsoft.com/office/officeart/2009/3/layout/HorizontalOrganizationChart"/>
    <dgm:cxn modelId="{4B929CB5-94CD-4CEA-9886-36FF5B7935DF}" type="presParOf" srcId="{51FD08D7-8600-4D13-A85E-4415CF53D2BD}" destId="{AA516185-DF9F-4373-90CF-809FE4DE1072}" srcOrd="2" destOrd="0" presId="urn:microsoft.com/office/officeart/2009/3/layout/HorizontalOrganizationChart"/>
    <dgm:cxn modelId="{5D306036-41CB-492F-B91C-05123B5DA5A1}" type="presParOf" srcId="{55F19153-BCAD-407C-AAD7-5AC7286BCA33}" destId="{D3C1AC33-EE52-46F7-BEB6-5EE9EF7397F6}" srcOrd="10" destOrd="0" presId="urn:microsoft.com/office/officeart/2009/3/layout/HorizontalOrganizationChart"/>
    <dgm:cxn modelId="{AFBAF8EB-4659-45A7-A110-09B845D13992}" type="presParOf" srcId="{55F19153-BCAD-407C-AAD7-5AC7286BCA33}" destId="{BEAB7183-4F73-46FA-891D-7CE4C0245433}" srcOrd="11" destOrd="0" presId="urn:microsoft.com/office/officeart/2009/3/layout/HorizontalOrganizationChart"/>
    <dgm:cxn modelId="{59D79BD6-A1E2-451D-BACB-A307D5FDE5A7}" type="presParOf" srcId="{BEAB7183-4F73-46FA-891D-7CE4C0245433}" destId="{2A6999B6-E842-44D4-A901-A400D385288E}" srcOrd="0" destOrd="0" presId="urn:microsoft.com/office/officeart/2009/3/layout/HorizontalOrganizationChart"/>
    <dgm:cxn modelId="{700A98C4-1337-4BD1-B410-B3B876B337C2}" type="presParOf" srcId="{2A6999B6-E842-44D4-A901-A400D385288E}" destId="{19DBC42C-DA68-49A3-B5B9-C2707F51330B}" srcOrd="0" destOrd="0" presId="urn:microsoft.com/office/officeart/2009/3/layout/HorizontalOrganizationChart"/>
    <dgm:cxn modelId="{ACF2C3B0-2BD6-4ABF-9F88-47B8CB81523A}" type="presParOf" srcId="{2A6999B6-E842-44D4-A901-A400D385288E}" destId="{B8FBB84C-25FD-466A-986B-E1BC541427B8}" srcOrd="1" destOrd="0" presId="urn:microsoft.com/office/officeart/2009/3/layout/HorizontalOrganizationChart"/>
    <dgm:cxn modelId="{86A484F0-F8C2-438F-A9EF-E09B8FA5133B}" type="presParOf" srcId="{BEAB7183-4F73-46FA-891D-7CE4C0245433}" destId="{BE10C0FB-0364-4410-AC1F-2B29D8998D40}" srcOrd="1" destOrd="0" presId="urn:microsoft.com/office/officeart/2009/3/layout/HorizontalOrganizationChart"/>
    <dgm:cxn modelId="{D3986A56-5A84-4901-8B6D-CC1E614978A2}" type="presParOf" srcId="{BEAB7183-4F73-46FA-891D-7CE4C0245433}" destId="{EDF04278-89D2-4AC0-AE93-B24551AD6B7D}" srcOrd="2" destOrd="0" presId="urn:microsoft.com/office/officeart/2009/3/layout/HorizontalOrganizationChart"/>
    <dgm:cxn modelId="{76A13DC4-6972-44A5-9886-35C8AECC7A39}" type="presParOf" srcId="{55F19153-BCAD-407C-AAD7-5AC7286BCA33}" destId="{7522F0FB-8195-4D12-A500-5870797D338F}" srcOrd="12" destOrd="0" presId="urn:microsoft.com/office/officeart/2009/3/layout/HorizontalOrganizationChart"/>
    <dgm:cxn modelId="{9775DAA3-00AD-4A70-AF8E-A481E55E29E8}" type="presParOf" srcId="{55F19153-BCAD-407C-AAD7-5AC7286BCA33}" destId="{A7A22B30-7037-488C-9C8A-B6182714B63F}" srcOrd="13" destOrd="0" presId="urn:microsoft.com/office/officeart/2009/3/layout/HorizontalOrganizationChart"/>
    <dgm:cxn modelId="{78076E08-EE27-49DD-BADA-D514AB317775}" type="presParOf" srcId="{A7A22B30-7037-488C-9C8A-B6182714B63F}" destId="{933C85ED-FC42-4467-8219-6954397CCF37}" srcOrd="0" destOrd="0" presId="urn:microsoft.com/office/officeart/2009/3/layout/HorizontalOrganizationChart"/>
    <dgm:cxn modelId="{BFD29243-DE34-4F48-9BAC-5A18F2D51586}" type="presParOf" srcId="{933C85ED-FC42-4467-8219-6954397CCF37}" destId="{F29E3297-FCF7-4F3E-B7B7-9C6C18AC1D8B}" srcOrd="0" destOrd="0" presId="urn:microsoft.com/office/officeart/2009/3/layout/HorizontalOrganizationChart"/>
    <dgm:cxn modelId="{CD4B184B-7D1D-4C49-B588-69F1EB1CCDB8}" type="presParOf" srcId="{933C85ED-FC42-4467-8219-6954397CCF37}" destId="{C2644186-2DAA-43E3-8B08-0D0BA36FB432}" srcOrd="1" destOrd="0" presId="urn:microsoft.com/office/officeart/2009/3/layout/HorizontalOrganizationChart"/>
    <dgm:cxn modelId="{51B78AC3-A87D-4618-A3B9-DAA767752584}" type="presParOf" srcId="{A7A22B30-7037-488C-9C8A-B6182714B63F}" destId="{ED7D86D0-D9B5-4167-A0C6-B2A0BA5F4F74}" srcOrd="1" destOrd="0" presId="urn:microsoft.com/office/officeart/2009/3/layout/HorizontalOrganizationChart"/>
    <dgm:cxn modelId="{DB746BA8-100A-489A-A5B7-F499509EC32D}" type="presParOf" srcId="{A7A22B30-7037-488C-9C8A-B6182714B63F}" destId="{02357648-78E6-4C56-8458-F1AB6FAA5AAC}" srcOrd="2" destOrd="0" presId="urn:microsoft.com/office/officeart/2009/3/layout/HorizontalOrganizationChart"/>
    <dgm:cxn modelId="{A92FB2D0-A356-477D-93B8-3454B427C1EF}" type="presParOf" srcId="{55F19153-BCAD-407C-AAD7-5AC7286BCA33}" destId="{0DE08E19-2081-4625-911B-8F83A6C280E6}" srcOrd="14" destOrd="0" presId="urn:microsoft.com/office/officeart/2009/3/layout/HorizontalOrganizationChart"/>
    <dgm:cxn modelId="{F1FAF514-E3FA-48EF-B53E-4F706E566A8B}" type="presParOf" srcId="{55F19153-BCAD-407C-AAD7-5AC7286BCA33}" destId="{CB06540D-5B5B-45E0-AE8B-25F97D675486}" srcOrd="15" destOrd="0" presId="urn:microsoft.com/office/officeart/2009/3/layout/HorizontalOrganizationChart"/>
    <dgm:cxn modelId="{3F91CB53-5D6E-4713-AE25-49E28A18AEE7}" type="presParOf" srcId="{CB06540D-5B5B-45E0-AE8B-25F97D675486}" destId="{B0A82C91-30DB-4CC0-BD23-A7443B47E3B2}" srcOrd="0" destOrd="0" presId="urn:microsoft.com/office/officeart/2009/3/layout/HorizontalOrganizationChart"/>
    <dgm:cxn modelId="{E5387A45-B661-4B54-94F0-11738A389FDC}" type="presParOf" srcId="{B0A82C91-30DB-4CC0-BD23-A7443B47E3B2}" destId="{EBEBC124-FB6D-4799-89B7-7F400BA6F12E}" srcOrd="0" destOrd="0" presId="urn:microsoft.com/office/officeart/2009/3/layout/HorizontalOrganizationChart"/>
    <dgm:cxn modelId="{23F62947-D671-4448-867E-2CCC39780EAA}" type="presParOf" srcId="{B0A82C91-30DB-4CC0-BD23-A7443B47E3B2}" destId="{707471E1-7B6E-42F5-B9D3-6F7B2DE4B483}" srcOrd="1" destOrd="0" presId="urn:microsoft.com/office/officeart/2009/3/layout/HorizontalOrganizationChart"/>
    <dgm:cxn modelId="{82F32C99-0435-4E34-989A-18EDB979A9E3}" type="presParOf" srcId="{CB06540D-5B5B-45E0-AE8B-25F97D675486}" destId="{A03FFED3-E938-471D-AC79-8067108B05B4}" srcOrd="1" destOrd="0" presId="urn:microsoft.com/office/officeart/2009/3/layout/HorizontalOrganizationChart"/>
    <dgm:cxn modelId="{10EA98E5-48D6-4989-A082-FA17B76023B1}" type="presParOf" srcId="{CB06540D-5B5B-45E0-AE8B-25F97D675486}" destId="{92B03D96-37AE-4900-94AE-AB2A1D27E3D2}" srcOrd="2" destOrd="0" presId="urn:microsoft.com/office/officeart/2009/3/layout/HorizontalOrganizationChart"/>
    <dgm:cxn modelId="{752FAEE3-1847-44DA-BD39-E1287BA1A1E0}" type="presParOf" srcId="{2264D617-F363-4085-8475-ECA710A9FA68}" destId="{2BF13A2E-9CFB-4A77-ABDE-DEBA46480B63}"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08E19-2081-4625-911B-8F83A6C280E6}">
      <dsp:nvSpPr>
        <dsp:cNvPr id="0" name=""/>
        <dsp:cNvSpPr/>
      </dsp:nvSpPr>
      <dsp:spPr>
        <a:xfrm>
          <a:off x="4492687" y="2592288"/>
          <a:ext cx="290843" cy="2343833"/>
        </a:xfrm>
        <a:custGeom>
          <a:avLst/>
          <a:gdLst/>
          <a:ahLst/>
          <a:cxnLst/>
          <a:rect l="0" t="0" r="0" b="0"/>
          <a:pathLst>
            <a:path>
              <a:moveTo>
                <a:pt x="0" y="0"/>
              </a:moveTo>
              <a:lnTo>
                <a:pt x="145421" y="0"/>
              </a:lnTo>
              <a:lnTo>
                <a:pt x="145421" y="2343833"/>
              </a:lnTo>
              <a:lnTo>
                <a:pt x="290843" y="2343833"/>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22F0FB-8195-4D12-A500-5870797D338F}">
      <dsp:nvSpPr>
        <dsp:cNvPr id="0" name=""/>
        <dsp:cNvSpPr/>
      </dsp:nvSpPr>
      <dsp:spPr>
        <a:xfrm>
          <a:off x="4492687" y="2592288"/>
          <a:ext cx="290843" cy="1672891"/>
        </a:xfrm>
        <a:custGeom>
          <a:avLst/>
          <a:gdLst/>
          <a:ahLst/>
          <a:cxnLst/>
          <a:rect l="0" t="0" r="0" b="0"/>
          <a:pathLst>
            <a:path>
              <a:moveTo>
                <a:pt x="0" y="0"/>
              </a:moveTo>
              <a:lnTo>
                <a:pt x="145421" y="0"/>
              </a:lnTo>
              <a:lnTo>
                <a:pt x="145421" y="1672891"/>
              </a:lnTo>
              <a:lnTo>
                <a:pt x="290843" y="1672891"/>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C1AC33-EE52-46F7-BEB6-5EE9EF7397F6}">
      <dsp:nvSpPr>
        <dsp:cNvPr id="0" name=""/>
        <dsp:cNvSpPr/>
      </dsp:nvSpPr>
      <dsp:spPr>
        <a:xfrm>
          <a:off x="4492687" y="2592288"/>
          <a:ext cx="290843" cy="1003224"/>
        </a:xfrm>
        <a:custGeom>
          <a:avLst/>
          <a:gdLst/>
          <a:ahLst/>
          <a:cxnLst/>
          <a:rect l="0" t="0" r="0" b="0"/>
          <a:pathLst>
            <a:path>
              <a:moveTo>
                <a:pt x="0" y="0"/>
              </a:moveTo>
              <a:lnTo>
                <a:pt x="145421" y="0"/>
              </a:lnTo>
              <a:lnTo>
                <a:pt x="145421" y="1003224"/>
              </a:lnTo>
              <a:lnTo>
                <a:pt x="290843" y="1003224"/>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D447A41-3248-414E-ACE0-DB1E993F8DDC}">
      <dsp:nvSpPr>
        <dsp:cNvPr id="0" name=""/>
        <dsp:cNvSpPr/>
      </dsp:nvSpPr>
      <dsp:spPr>
        <a:xfrm>
          <a:off x="4492687" y="2592288"/>
          <a:ext cx="290843" cy="333558"/>
        </a:xfrm>
        <a:custGeom>
          <a:avLst/>
          <a:gdLst/>
          <a:ahLst/>
          <a:cxnLst/>
          <a:rect l="0" t="0" r="0" b="0"/>
          <a:pathLst>
            <a:path>
              <a:moveTo>
                <a:pt x="0" y="0"/>
              </a:moveTo>
              <a:lnTo>
                <a:pt x="145421" y="0"/>
              </a:lnTo>
              <a:lnTo>
                <a:pt x="145421" y="333558"/>
              </a:lnTo>
              <a:lnTo>
                <a:pt x="290843" y="333558"/>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7CA208-A71E-4BBD-BA5F-908810B151BE}">
      <dsp:nvSpPr>
        <dsp:cNvPr id="0" name=""/>
        <dsp:cNvSpPr/>
      </dsp:nvSpPr>
      <dsp:spPr>
        <a:xfrm>
          <a:off x="4492687" y="2256179"/>
          <a:ext cx="290843" cy="336108"/>
        </a:xfrm>
        <a:custGeom>
          <a:avLst/>
          <a:gdLst/>
          <a:ahLst/>
          <a:cxnLst/>
          <a:rect l="0" t="0" r="0" b="0"/>
          <a:pathLst>
            <a:path>
              <a:moveTo>
                <a:pt x="0" y="336108"/>
              </a:moveTo>
              <a:lnTo>
                <a:pt x="145421" y="336108"/>
              </a:lnTo>
              <a:lnTo>
                <a:pt x="145421" y="0"/>
              </a:lnTo>
              <a:lnTo>
                <a:pt x="290843"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4BFCBC-EA14-4C95-8A4A-7719A338CB74}">
      <dsp:nvSpPr>
        <dsp:cNvPr id="0" name=""/>
        <dsp:cNvSpPr/>
      </dsp:nvSpPr>
      <dsp:spPr>
        <a:xfrm>
          <a:off x="4492687" y="1586512"/>
          <a:ext cx="290843" cy="1005775"/>
        </a:xfrm>
        <a:custGeom>
          <a:avLst/>
          <a:gdLst/>
          <a:ahLst/>
          <a:cxnLst/>
          <a:rect l="0" t="0" r="0" b="0"/>
          <a:pathLst>
            <a:path>
              <a:moveTo>
                <a:pt x="0" y="1005775"/>
              </a:moveTo>
              <a:lnTo>
                <a:pt x="145421" y="1005775"/>
              </a:lnTo>
              <a:lnTo>
                <a:pt x="145421" y="0"/>
              </a:lnTo>
              <a:lnTo>
                <a:pt x="290843"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D63C0E-68A0-49DF-9937-E62B48741B09}">
      <dsp:nvSpPr>
        <dsp:cNvPr id="0" name=""/>
        <dsp:cNvSpPr/>
      </dsp:nvSpPr>
      <dsp:spPr>
        <a:xfrm>
          <a:off x="4492687" y="916846"/>
          <a:ext cx="290843" cy="1675441"/>
        </a:xfrm>
        <a:custGeom>
          <a:avLst/>
          <a:gdLst/>
          <a:ahLst/>
          <a:cxnLst/>
          <a:rect l="0" t="0" r="0" b="0"/>
          <a:pathLst>
            <a:path>
              <a:moveTo>
                <a:pt x="0" y="1675441"/>
              </a:moveTo>
              <a:lnTo>
                <a:pt x="145421" y="1675441"/>
              </a:lnTo>
              <a:lnTo>
                <a:pt x="145421" y="0"/>
              </a:lnTo>
              <a:lnTo>
                <a:pt x="290843"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D2B9BFF-DFE7-4776-87FC-FF3744D25079}">
      <dsp:nvSpPr>
        <dsp:cNvPr id="0" name=""/>
        <dsp:cNvSpPr/>
      </dsp:nvSpPr>
      <dsp:spPr>
        <a:xfrm>
          <a:off x="4492687" y="247179"/>
          <a:ext cx="290843" cy="2345108"/>
        </a:xfrm>
        <a:custGeom>
          <a:avLst/>
          <a:gdLst/>
          <a:ahLst/>
          <a:cxnLst/>
          <a:rect l="0" t="0" r="0" b="0"/>
          <a:pathLst>
            <a:path>
              <a:moveTo>
                <a:pt x="0" y="2345108"/>
              </a:moveTo>
              <a:lnTo>
                <a:pt x="145421" y="2345108"/>
              </a:lnTo>
              <a:lnTo>
                <a:pt x="145421" y="0"/>
              </a:lnTo>
              <a:lnTo>
                <a:pt x="290843" y="0"/>
              </a:lnTo>
            </a:path>
          </a:pathLst>
        </a:custGeom>
        <a:noFill/>
        <a:ln w="25400" cap="flat" cmpd="sng" algn="ctr">
          <a:solidFill>
            <a:schemeClr val="accent2">
              <a:tint val="99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45AAA6-BC75-46EA-9062-35EFB053FC19}">
      <dsp:nvSpPr>
        <dsp:cNvPr id="0" name=""/>
        <dsp:cNvSpPr/>
      </dsp:nvSpPr>
      <dsp:spPr>
        <a:xfrm>
          <a:off x="2557125" y="2297114"/>
          <a:ext cx="1935562" cy="590346"/>
        </a:xfrm>
        <a:prstGeom prst="rect">
          <a:avLst/>
        </a:prstGeom>
        <a:solidFill>
          <a:schemeClr val="accent2">
            <a:shade val="80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r-FR" sz="2000" kern="1200" dirty="0" smtClean="0"/>
            <a:t>Tablettes de chocolat</a:t>
          </a:r>
          <a:endParaRPr lang="fr-FR" sz="2000" kern="1200" dirty="0"/>
        </a:p>
      </dsp:txBody>
      <dsp:txXfrm>
        <a:off x="2557125" y="2297114"/>
        <a:ext cx="1935562" cy="590346"/>
      </dsp:txXfrm>
    </dsp:sp>
    <dsp:sp modelId="{514C167D-1347-4858-9CB1-6A657425CFAB}">
      <dsp:nvSpPr>
        <dsp:cNvPr id="0" name=""/>
        <dsp:cNvSpPr/>
      </dsp:nvSpPr>
      <dsp:spPr>
        <a:xfrm>
          <a:off x="4783530" y="3234"/>
          <a:ext cx="1599638" cy="487889"/>
        </a:xfrm>
        <a:prstGeom prst="rect">
          <a:avLst/>
        </a:prstGeom>
        <a:solidFill>
          <a:schemeClr val="accent2">
            <a:tint val="99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fr-FR" sz="1050" kern="1200" dirty="0" smtClean="0"/>
            <a:t>Chocolat noir « brut »</a:t>
          </a:r>
          <a:endParaRPr lang="fr-FR" sz="1050" kern="1200" dirty="0"/>
        </a:p>
      </dsp:txBody>
      <dsp:txXfrm>
        <a:off x="4783530" y="3234"/>
        <a:ext cx="1599638" cy="487889"/>
      </dsp:txXfrm>
    </dsp:sp>
    <dsp:sp modelId="{B62FEEA9-965D-406B-B9EC-6DCE022D771A}">
      <dsp:nvSpPr>
        <dsp:cNvPr id="0" name=""/>
        <dsp:cNvSpPr/>
      </dsp:nvSpPr>
      <dsp:spPr>
        <a:xfrm>
          <a:off x="4783530" y="672901"/>
          <a:ext cx="1599638" cy="487889"/>
        </a:xfrm>
        <a:prstGeom prst="rect">
          <a:avLst/>
        </a:prstGeom>
        <a:solidFill>
          <a:schemeClr val="accent2">
            <a:tint val="99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Chocolat au lait</a:t>
          </a:r>
        </a:p>
        <a:p>
          <a:pPr lvl="0" algn="ctr" defTabSz="488950">
            <a:lnSpc>
              <a:spcPct val="90000"/>
            </a:lnSpc>
            <a:spcBef>
              <a:spcPct val="0"/>
            </a:spcBef>
            <a:spcAft>
              <a:spcPct val="35000"/>
            </a:spcAft>
          </a:pPr>
          <a:r>
            <a:rPr lang="fr-FR" sz="1100" kern="1200" dirty="0" smtClean="0"/>
            <a:t>« brut »</a:t>
          </a:r>
          <a:endParaRPr lang="fr-FR" sz="1100" kern="1200" dirty="0"/>
        </a:p>
      </dsp:txBody>
      <dsp:txXfrm>
        <a:off x="4783530" y="672901"/>
        <a:ext cx="1599638" cy="487889"/>
      </dsp:txXfrm>
    </dsp:sp>
    <dsp:sp modelId="{3464980B-7E66-45FC-B770-74FDA443195B}">
      <dsp:nvSpPr>
        <dsp:cNvPr id="0" name=""/>
        <dsp:cNvSpPr/>
      </dsp:nvSpPr>
      <dsp:spPr>
        <a:xfrm>
          <a:off x="4783530" y="1342567"/>
          <a:ext cx="1599638" cy="487889"/>
        </a:xfrm>
        <a:prstGeom prst="rect">
          <a:avLst/>
        </a:prstGeom>
        <a:solidFill>
          <a:schemeClr val="accent2">
            <a:tint val="99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Chocolat blanc « brut »</a:t>
          </a:r>
          <a:endParaRPr lang="fr-FR" sz="1100" kern="1200" dirty="0"/>
        </a:p>
      </dsp:txBody>
      <dsp:txXfrm>
        <a:off x="4783530" y="1342567"/>
        <a:ext cx="1599638" cy="487889"/>
      </dsp:txXfrm>
    </dsp:sp>
    <dsp:sp modelId="{96E159B6-D3EA-4EE2-AD7B-CEAF78A62A7A}">
      <dsp:nvSpPr>
        <dsp:cNvPr id="0" name=""/>
        <dsp:cNvSpPr/>
      </dsp:nvSpPr>
      <dsp:spPr>
        <a:xfrm>
          <a:off x="4783530" y="2012234"/>
          <a:ext cx="1577708" cy="487889"/>
        </a:xfrm>
        <a:prstGeom prst="rect">
          <a:avLst/>
        </a:prstGeom>
        <a:solidFill>
          <a:schemeClr val="accent2">
            <a:tint val="99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l" defTabSz="466725">
            <a:lnSpc>
              <a:spcPct val="90000"/>
            </a:lnSpc>
            <a:spcBef>
              <a:spcPct val="0"/>
            </a:spcBef>
            <a:spcAft>
              <a:spcPct val="35000"/>
            </a:spcAft>
          </a:pPr>
          <a:r>
            <a:rPr lang="fr-FR" sz="1050" kern="1200" dirty="0" smtClean="0"/>
            <a:t>Dégustation (praliné, fourré, fruité, …) = gout +élaboré</a:t>
          </a:r>
        </a:p>
        <a:p>
          <a:pPr lvl="0" algn="ctr" defTabSz="466725">
            <a:lnSpc>
              <a:spcPct val="90000"/>
            </a:lnSpc>
            <a:spcBef>
              <a:spcPct val="0"/>
            </a:spcBef>
            <a:spcAft>
              <a:spcPct val="35000"/>
            </a:spcAft>
          </a:pPr>
          <a:endParaRPr lang="fr-FR" sz="1000" kern="1200" dirty="0"/>
        </a:p>
      </dsp:txBody>
      <dsp:txXfrm>
        <a:off x="4783530" y="2012234"/>
        <a:ext cx="1577708" cy="487889"/>
      </dsp:txXfrm>
    </dsp:sp>
    <dsp:sp modelId="{D7DA7878-A2FE-4CC4-A6DD-F9C37EFF3BAF}">
      <dsp:nvSpPr>
        <dsp:cNvPr id="0" name=""/>
        <dsp:cNvSpPr/>
      </dsp:nvSpPr>
      <dsp:spPr>
        <a:xfrm>
          <a:off x="4783530" y="2681901"/>
          <a:ext cx="1599638" cy="487889"/>
        </a:xfrm>
        <a:prstGeom prst="rect">
          <a:avLst/>
        </a:prstGeom>
        <a:solidFill>
          <a:schemeClr val="accent2">
            <a:tint val="99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A pâtisser</a:t>
          </a:r>
          <a:endParaRPr lang="fr-FR" sz="1100" kern="1200" dirty="0"/>
        </a:p>
      </dsp:txBody>
      <dsp:txXfrm>
        <a:off x="4783530" y="2681901"/>
        <a:ext cx="1599638" cy="487889"/>
      </dsp:txXfrm>
    </dsp:sp>
    <dsp:sp modelId="{19DBC42C-DA68-49A3-B5B9-C2707F51330B}">
      <dsp:nvSpPr>
        <dsp:cNvPr id="0" name=""/>
        <dsp:cNvSpPr/>
      </dsp:nvSpPr>
      <dsp:spPr>
        <a:xfrm>
          <a:off x="4783530" y="3351568"/>
          <a:ext cx="1599638" cy="487889"/>
        </a:xfrm>
        <a:prstGeom prst="rect">
          <a:avLst/>
        </a:prstGeom>
        <a:solidFill>
          <a:schemeClr val="accent2">
            <a:tint val="99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Enfants</a:t>
          </a:r>
          <a:endParaRPr lang="fr-FR" sz="1100" kern="1200" dirty="0"/>
        </a:p>
      </dsp:txBody>
      <dsp:txXfrm>
        <a:off x="4783530" y="3351568"/>
        <a:ext cx="1599638" cy="487889"/>
      </dsp:txXfrm>
    </dsp:sp>
    <dsp:sp modelId="{F29E3297-FCF7-4F3E-B7B7-9C6C18AC1D8B}">
      <dsp:nvSpPr>
        <dsp:cNvPr id="0" name=""/>
        <dsp:cNvSpPr/>
      </dsp:nvSpPr>
      <dsp:spPr>
        <a:xfrm>
          <a:off x="4783530" y="4021234"/>
          <a:ext cx="1599638" cy="487889"/>
        </a:xfrm>
        <a:prstGeom prst="rect">
          <a:avLst/>
        </a:prstGeom>
        <a:solidFill>
          <a:schemeClr val="accent2">
            <a:tint val="99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Bio / Equitable</a:t>
          </a:r>
          <a:endParaRPr lang="fr-FR" sz="1100" kern="1200" dirty="0"/>
        </a:p>
      </dsp:txBody>
      <dsp:txXfrm>
        <a:off x="4783530" y="4021234"/>
        <a:ext cx="1599638" cy="487889"/>
      </dsp:txXfrm>
    </dsp:sp>
    <dsp:sp modelId="{EBEBC124-FB6D-4799-89B7-7F400BA6F12E}">
      <dsp:nvSpPr>
        <dsp:cNvPr id="0" name=""/>
        <dsp:cNvSpPr/>
      </dsp:nvSpPr>
      <dsp:spPr>
        <a:xfrm>
          <a:off x="4783530" y="4690901"/>
          <a:ext cx="1598402" cy="490439"/>
        </a:xfrm>
        <a:prstGeom prst="rect">
          <a:avLst/>
        </a:prstGeom>
        <a:solidFill>
          <a:schemeClr val="accent2">
            <a:tint val="99000"/>
            <a:hueOff val="0"/>
            <a:satOff val="0"/>
            <a:lumOff val="0"/>
            <a:alphaOff val="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fr-FR" sz="1100" kern="1200" dirty="0" smtClean="0"/>
            <a:t>Allégé</a:t>
          </a:r>
          <a:endParaRPr lang="fr-FR" sz="1100" kern="1200" dirty="0"/>
        </a:p>
      </dsp:txBody>
      <dsp:txXfrm>
        <a:off x="4783530" y="4690901"/>
        <a:ext cx="1598402" cy="490439"/>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image" Target="../media/image2.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image" Target="../media/image2.jpe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image" Target="../media/image2.jpe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fr-FR" smtClean="0"/>
              <a:t>Modifiez le style du titre</a:t>
            </a:r>
            <a:endParaRPr lang="fr-F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fr-FR" smtClean="0"/>
              <a:t>Modifiez le style des sous-titres du masque</a:t>
            </a:r>
            <a:endParaRPr lang="fr-FR"/>
          </a:p>
        </p:txBody>
      </p:sp>
      <p:sp>
        <p:nvSpPr>
          <p:cNvPr id="20484" name="Rectangle 4"/>
          <p:cNvSpPr>
            <a:spLocks noGrp="1" noChangeArrowheads="1"/>
          </p:cNvSpPr>
          <p:nvPr>
            <p:ph type="dt" sz="half" idx="2"/>
          </p:nvPr>
        </p:nvSpPr>
        <p:spPr/>
        <p:txBody>
          <a:bodyPr/>
          <a:lstStyle>
            <a:lvl1pPr>
              <a:defRPr/>
            </a:lvl1pPr>
          </a:lstStyle>
          <a:p>
            <a:fld id="{AA309A6D-C09C-4548-B29A-6CF363A7E532}" type="datetimeFigureOut">
              <a:rPr lang="fr-FR" smtClean="0"/>
              <a:pPr/>
              <a:t>01/06/2013</a:t>
            </a:fld>
            <a:endParaRPr lang="fr-BE"/>
          </a:p>
        </p:txBody>
      </p:sp>
      <p:sp>
        <p:nvSpPr>
          <p:cNvPr id="20485" name="Rectangle 5"/>
          <p:cNvSpPr>
            <a:spLocks noGrp="1" noChangeArrowheads="1"/>
          </p:cNvSpPr>
          <p:nvPr>
            <p:ph type="ftr" sz="quarter" idx="3"/>
          </p:nvPr>
        </p:nvSpPr>
        <p:spPr/>
        <p:txBody>
          <a:bodyPr/>
          <a:lstStyle>
            <a:lvl1pPr>
              <a:defRPr/>
            </a:lvl1pPr>
          </a:lstStyle>
          <a:p>
            <a:endParaRPr lang="fr-BE"/>
          </a:p>
        </p:txBody>
      </p:sp>
      <p:sp>
        <p:nvSpPr>
          <p:cNvPr id="20486" name="Rectangle 6"/>
          <p:cNvSpPr>
            <a:spLocks noGrp="1" noChangeArrowheads="1"/>
          </p:cNvSpPr>
          <p:nvPr>
            <p:ph type="sldNum" sz="quarter" idx="4"/>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5" name="Footer Placeholder 4"/>
          <p:cNvSpPr>
            <a:spLocks noGrp="1"/>
          </p:cNvSpPr>
          <p:nvPr>
            <p:ph type="ftr" sz="quarter" idx="11"/>
          </p:nvPr>
        </p:nvSpPr>
        <p:spPr/>
        <p:txBody>
          <a:bodyPr/>
          <a:lstStyle>
            <a:lvl1pPr>
              <a:defRPr/>
            </a:lvl1pPr>
          </a:lstStyle>
          <a:p>
            <a:endParaRPr lang="fr-BE"/>
          </a:p>
        </p:txBody>
      </p:sp>
      <p:sp>
        <p:nvSpPr>
          <p:cNvPr id="6" name="Slide Number Placeholder 5"/>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fr-FR" smtClean="0"/>
              <a:t>Modifiez le style du titre</a:t>
            </a:r>
            <a:endParaRPr lang="fr-F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5" name="Footer Placeholder 4"/>
          <p:cNvSpPr>
            <a:spLocks noGrp="1"/>
          </p:cNvSpPr>
          <p:nvPr>
            <p:ph type="ftr" sz="quarter" idx="11"/>
          </p:nvPr>
        </p:nvSpPr>
        <p:spPr/>
        <p:txBody>
          <a:bodyPr/>
          <a:lstStyle>
            <a:lvl1pPr>
              <a:defRPr/>
            </a:lvl1pPr>
          </a:lstStyle>
          <a:p>
            <a:endParaRPr lang="fr-BE"/>
          </a:p>
        </p:txBody>
      </p:sp>
      <p:sp>
        <p:nvSpPr>
          <p:cNvPr id="6" name="Slide Number Placeholder 5"/>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r-F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fr-FR" smtClean="0"/>
              <a:t>Modifiez le style du titre</a:t>
            </a:r>
            <a:endParaRPr lang="fr-F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fr-FR" smtClean="0"/>
              <a:t>Modifiez le style des sous-titres du masque</a:t>
            </a:r>
            <a:endParaRPr lang="fr-FR"/>
          </a:p>
        </p:txBody>
      </p:sp>
      <p:sp>
        <p:nvSpPr>
          <p:cNvPr id="27653" name="Rectangle 5"/>
          <p:cNvSpPr>
            <a:spLocks noGrp="1" noChangeArrowheads="1"/>
          </p:cNvSpPr>
          <p:nvPr>
            <p:ph type="dt" sz="half" idx="2"/>
          </p:nvPr>
        </p:nvSpPr>
        <p:spPr/>
        <p:txBody>
          <a:bodyPr/>
          <a:lstStyle>
            <a:lvl1pPr>
              <a:defRPr/>
            </a:lvl1pPr>
          </a:lstStyle>
          <a:p>
            <a:endParaRPr lang="fr-FR"/>
          </a:p>
        </p:txBody>
      </p:sp>
      <p:sp>
        <p:nvSpPr>
          <p:cNvPr id="27654" name="Rectangle 6"/>
          <p:cNvSpPr>
            <a:spLocks noGrp="1" noChangeArrowheads="1"/>
          </p:cNvSpPr>
          <p:nvPr>
            <p:ph type="ftr" sz="quarter" idx="3"/>
          </p:nvPr>
        </p:nvSpPr>
        <p:spPr/>
        <p:txBody>
          <a:bodyPr/>
          <a:lstStyle>
            <a:lvl1pPr>
              <a:defRPr/>
            </a:lvl1pPr>
          </a:lstStyle>
          <a:p>
            <a:endParaRPr lang="fr-FR"/>
          </a:p>
        </p:txBody>
      </p:sp>
      <p:sp>
        <p:nvSpPr>
          <p:cNvPr id="27655" name="Rectangle 7"/>
          <p:cNvSpPr>
            <a:spLocks noGrp="1" noChangeArrowheads="1"/>
          </p:cNvSpPr>
          <p:nvPr>
            <p:ph type="sldNum" sz="quarter" idx="4"/>
          </p:nvPr>
        </p:nvSpPr>
        <p:spPr/>
        <p:txBody>
          <a:bodyPr/>
          <a:lstStyle>
            <a:lvl1pPr>
              <a:defRPr/>
            </a:lvl1pPr>
          </a:lstStyle>
          <a:p>
            <a:fld id="{8A82ADE8-D35A-47B3-9924-513F4A3EB218}" type="slidenum">
              <a:rPr lang="fr-FR" smtClean="0"/>
              <a:pPr/>
              <a:t>‹N°›</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0D079A9E-49E5-4B44-A17A-1B27FC40AA2E}" type="slidenum">
              <a:rPr lang="fr-FR" smtClean="0"/>
              <a:pPr/>
              <a:t>‹N°›</a:t>
            </a:fld>
            <a:endParaRPr lang="fr-F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119DE036-4538-45B5-BC01-1D4AADE9E653}" type="slidenum">
              <a:rPr lang="fr-FR" smtClean="0"/>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E67D626B-B54D-4C3F-8629-E9FE8B426245}" type="slidenum">
              <a:rPr lang="fr-FR" smtClean="0"/>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0FDA4E74-C1DF-40A8-986B-4446AA740E54}" type="slidenum">
              <a:rPr lang="fr-FR" smtClean="0"/>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7EC5A144-AC67-4613-9EF8-D83BA2A297BF}" type="slidenum">
              <a:rPr lang="fr-FR" smtClean="0"/>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D036A750-1AE8-4E85-8668-E80EA5A07811}" type="slidenum">
              <a:rPr lang="fr-FR" smtClean="0"/>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88718B54-E9A7-414D-ADFB-193B9883A90C}"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5" name="Footer Placeholder 4"/>
          <p:cNvSpPr>
            <a:spLocks noGrp="1"/>
          </p:cNvSpPr>
          <p:nvPr>
            <p:ph type="ftr" sz="quarter" idx="11"/>
          </p:nvPr>
        </p:nvSpPr>
        <p:spPr/>
        <p:txBody>
          <a:bodyPr/>
          <a:lstStyle>
            <a:lvl1pPr>
              <a:defRPr/>
            </a:lvl1pPr>
          </a:lstStyle>
          <a:p>
            <a:endParaRPr lang="fr-BE"/>
          </a:p>
        </p:txBody>
      </p:sp>
      <p:sp>
        <p:nvSpPr>
          <p:cNvPr id="6" name="Slide Number Placeholder 5"/>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47569225-B987-47A3-AC5B-51926DB3CBFF}" type="slidenum">
              <a:rPr lang="fr-FR" smtClean="0"/>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4C47DE46-3D57-430A-8138-8FF755A3C6D9}" type="slidenum">
              <a:rPr lang="fr-FR" smtClean="0"/>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fr-FR" smtClean="0"/>
              <a:t>Modifiez le style du titre</a:t>
            </a:r>
            <a:endParaRPr lang="fr-F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5E97333-8B01-4B42-819C-C3C2BFF7F890}" type="slidenum">
              <a:rPr lang="fr-FR" smtClean="0"/>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e de titr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ctrTitle"/>
            <p:custDataLst>
              <p:tags r:id="rId1"/>
            </p:custDataLst>
          </p:nvPr>
        </p:nvSpPr>
        <p:spPr>
          <a:xfrm>
            <a:off x="2701925" y="2130425"/>
            <a:ext cx="4800600" cy="1470025"/>
          </a:xfrm>
        </p:spPr>
        <p:txBody>
          <a:bodyPr/>
          <a:lstStyle>
            <a:lvl1pPr>
              <a:buClr>
                <a:srgbClr val="FFFFFF"/>
              </a:buClr>
              <a:defRPr/>
            </a:lvl1pPr>
          </a:lstStyle>
          <a:p>
            <a:r>
              <a:rPr lang="fr-FR" smtClean="0"/>
              <a:t>Modifiez le style du titre</a:t>
            </a:r>
            <a:endParaRPr lang="fr-FR"/>
          </a:p>
        </p:txBody>
      </p:sp>
      <p:sp>
        <p:nvSpPr>
          <p:cNvPr id="20483" name="Rectangle 3"/>
          <p:cNvSpPr>
            <a:spLocks noGrp="1" noChangeArrowheads="1"/>
          </p:cNvSpPr>
          <p:nvPr>
            <p:ph type="subTitle" idx="1"/>
            <p:custDataLst>
              <p:tags r:id="rId2"/>
            </p:custDataLst>
          </p:nvPr>
        </p:nvSpPr>
        <p:spPr>
          <a:xfrm>
            <a:off x="2701925" y="3886200"/>
            <a:ext cx="4114800" cy="1752600"/>
          </a:xfrm>
        </p:spPr>
        <p:txBody>
          <a:bodyPr/>
          <a:lstStyle>
            <a:lvl1pPr marL="0" indent="0">
              <a:buClr>
                <a:srgbClr val="FFFFFF"/>
              </a:buClr>
              <a:buFontTx/>
              <a:buNone/>
              <a:defRPr/>
            </a:lvl1pPr>
          </a:lstStyle>
          <a:p>
            <a:r>
              <a:rPr lang="fr-FR" smtClean="0"/>
              <a:t>Modifiez le style des sous-titres du masque</a:t>
            </a:r>
            <a:endParaRPr lang="fr-FR"/>
          </a:p>
        </p:txBody>
      </p:sp>
      <p:sp>
        <p:nvSpPr>
          <p:cNvPr id="20484" name="Rectangle 4"/>
          <p:cNvSpPr>
            <a:spLocks noGrp="1" noChangeArrowheads="1"/>
          </p:cNvSpPr>
          <p:nvPr>
            <p:ph type="dt" sz="half" idx="2"/>
          </p:nvPr>
        </p:nvSpPr>
        <p:spPr/>
        <p:txBody>
          <a:bodyPr/>
          <a:lstStyle>
            <a:lvl1pPr>
              <a:defRPr/>
            </a:lvl1pPr>
          </a:lstStyle>
          <a:p>
            <a:fld id="{AA309A6D-C09C-4548-B29A-6CF363A7E532}" type="datetimeFigureOut">
              <a:rPr lang="fr-FR" smtClean="0"/>
              <a:pPr/>
              <a:t>01/06/2013</a:t>
            </a:fld>
            <a:endParaRPr lang="fr-BE"/>
          </a:p>
        </p:txBody>
      </p:sp>
      <p:sp>
        <p:nvSpPr>
          <p:cNvPr id="20485" name="Rectangle 5"/>
          <p:cNvSpPr>
            <a:spLocks noGrp="1" noChangeArrowheads="1"/>
          </p:cNvSpPr>
          <p:nvPr>
            <p:ph type="ftr" sz="quarter" idx="3"/>
          </p:nvPr>
        </p:nvSpPr>
        <p:spPr/>
        <p:txBody>
          <a:bodyPr/>
          <a:lstStyle>
            <a:lvl1pPr>
              <a:defRPr/>
            </a:lvl1pPr>
          </a:lstStyle>
          <a:p>
            <a:endParaRPr lang="fr-BE"/>
          </a:p>
        </p:txBody>
      </p:sp>
      <p:sp>
        <p:nvSpPr>
          <p:cNvPr id="20486" name="Rectangle 6"/>
          <p:cNvSpPr>
            <a:spLocks noGrp="1" noChangeArrowheads="1"/>
          </p:cNvSpPr>
          <p:nvPr>
            <p:ph type="sldNum" sz="quarter" idx="4"/>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5" name="Footer Placeholder 4"/>
          <p:cNvSpPr>
            <a:spLocks noGrp="1"/>
          </p:cNvSpPr>
          <p:nvPr>
            <p:ph type="ftr" sz="quarter" idx="11"/>
          </p:nvPr>
        </p:nvSpPr>
        <p:spPr/>
        <p:txBody>
          <a:bodyPr/>
          <a:lstStyle>
            <a:lvl1pPr>
              <a:defRPr/>
            </a:lvl1pPr>
          </a:lstStyle>
          <a:p>
            <a:endParaRPr lang="fr-BE"/>
          </a:p>
        </p:txBody>
      </p:sp>
      <p:sp>
        <p:nvSpPr>
          <p:cNvPr id="6" name="Slide Number Placeholder 5"/>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5" name="Footer Placeholder 4"/>
          <p:cNvSpPr>
            <a:spLocks noGrp="1"/>
          </p:cNvSpPr>
          <p:nvPr>
            <p:ph type="ftr" sz="quarter" idx="11"/>
          </p:nvPr>
        </p:nvSpPr>
        <p:spPr/>
        <p:txBody>
          <a:bodyPr/>
          <a:lstStyle>
            <a:lvl1pPr>
              <a:defRPr/>
            </a:lvl1pPr>
          </a:lstStyle>
          <a:p>
            <a:endParaRPr lang="fr-BE"/>
          </a:p>
        </p:txBody>
      </p:sp>
      <p:sp>
        <p:nvSpPr>
          <p:cNvPr id="6" name="Slide Number Placeholder 5"/>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Date Placeholder 4"/>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6" name="Footer Placeholder 5"/>
          <p:cNvSpPr>
            <a:spLocks noGrp="1"/>
          </p:cNvSpPr>
          <p:nvPr>
            <p:ph type="ftr" sz="quarter" idx="11"/>
          </p:nvPr>
        </p:nvSpPr>
        <p:spPr/>
        <p:txBody>
          <a:bodyPr/>
          <a:lstStyle>
            <a:lvl1pPr>
              <a:defRPr/>
            </a:lvl1pPr>
          </a:lstStyle>
          <a:p>
            <a:endParaRPr lang="fr-BE"/>
          </a:p>
        </p:txBody>
      </p:sp>
      <p:sp>
        <p:nvSpPr>
          <p:cNvPr id="7" name="Slide Number Placeholder 6"/>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6"/>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8" name="Footer Placeholder 7"/>
          <p:cNvSpPr>
            <a:spLocks noGrp="1"/>
          </p:cNvSpPr>
          <p:nvPr>
            <p:ph type="ftr" sz="quarter" idx="11"/>
          </p:nvPr>
        </p:nvSpPr>
        <p:spPr/>
        <p:txBody>
          <a:bodyPr/>
          <a:lstStyle>
            <a:lvl1pPr>
              <a:defRPr/>
            </a:lvl1pPr>
          </a:lstStyle>
          <a:p>
            <a:endParaRPr lang="fr-BE"/>
          </a:p>
        </p:txBody>
      </p:sp>
      <p:sp>
        <p:nvSpPr>
          <p:cNvPr id="9" name="Slide Number Placeholder 8"/>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Date Placeholder 2"/>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4" name="Footer Placeholder 3"/>
          <p:cNvSpPr>
            <a:spLocks noGrp="1"/>
          </p:cNvSpPr>
          <p:nvPr>
            <p:ph type="ftr" sz="quarter" idx="11"/>
          </p:nvPr>
        </p:nvSpPr>
        <p:spPr/>
        <p:txBody>
          <a:bodyPr/>
          <a:lstStyle>
            <a:lvl1pPr>
              <a:defRPr/>
            </a:lvl1pPr>
          </a:lstStyle>
          <a:p>
            <a:endParaRPr lang="fr-BE"/>
          </a:p>
        </p:txBody>
      </p:sp>
      <p:sp>
        <p:nvSpPr>
          <p:cNvPr id="5" name="Slide Number Placeholder 4"/>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3" name="Footer Placeholder 2"/>
          <p:cNvSpPr>
            <a:spLocks noGrp="1"/>
          </p:cNvSpPr>
          <p:nvPr>
            <p:ph type="ftr" sz="quarter" idx="11"/>
          </p:nvPr>
        </p:nvSpPr>
        <p:spPr/>
        <p:txBody>
          <a:bodyPr/>
          <a:lstStyle>
            <a:lvl1pPr>
              <a:defRPr/>
            </a:lvl1pPr>
          </a:lstStyle>
          <a:p>
            <a:endParaRPr lang="fr-BE"/>
          </a:p>
        </p:txBody>
      </p:sp>
      <p:sp>
        <p:nvSpPr>
          <p:cNvPr id="4" name="Slide Number Placeholder 3"/>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5" name="Footer Placeholder 4"/>
          <p:cNvSpPr>
            <a:spLocks noGrp="1"/>
          </p:cNvSpPr>
          <p:nvPr>
            <p:ph type="ftr" sz="quarter" idx="11"/>
          </p:nvPr>
        </p:nvSpPr>
        <p:spPr/>
        <p:txBody>
          <a:bodyPr/>
          <a:lstStyle>
            <a:lvl1pPr>
              <a:defRPr/>
            </a:lvl1pPr>
          </a:lstStyle>
          <a:p>
            <a:endParaRPr lang="fr-BE"/>
          </a:p>
        </p:txBody>
      </p:sp>
      <p:sp>
        <p:nvSpPr>
          <p:cNvPr id="6" name="Slide Number Placeholder 5"/>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6" name="Footer Placeholder 5"/>
          <p:cNvSpPr>
            <a:spLocks noGrp="1"/>
          </p:cNvSpPr>
          <p:nvPr>
            <p:ph type="ftr" sz="quarter" idx="11"/>
          </p:nvPr>
        </p:nvSpPr>
        <p:spPr/>
        <p:txBody>
          <a:bodyPr/>
          <a:lstStyle>
            <a:lvl1pPr>
              <a:defRPr/>
            </a:lvl1pPr>
          </a:lstStyle>
          <a:p>
            <a:endParaRPr lang="fr-BE"/>
          </a:p>
        </p:txBody>
      </p:sp>
      <p:sp>
        <p:nvSpPr>
          <p:cNvPr id="7" name="Slide Number Placeholder 6"/>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6" name="Footer Placeholder 5"/>
          <p:cNvSpPr>
            <a:spLocks noGrp="1"/>
          </p:cNvSpPr>
          <p:nvPr>
            <p:ph type="ftr" sz="quarter" idx="11"/>
          </p:nvPr>
        </p:nvSpPr>
        <p:spPr/>
        <p:txBody>
          <a:bodyPr/>
          <a:lstStyle>
            <a:lvl1pPr>
              <a:defRPr/>
            </a:lvl1pPr>
          </a:lstStyle>
          <a:p>
            <a:endParaRPr lang="fr-BE"/>
          </a:p>
        </p:txBody>
      </p:sp>
      <p:sp>
        <p:nvSpPr>
          <p:cNvPr id="7" name="Slide Number Placeholder 6"/>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5" name="Footer Placeholder 4"/>
          <p:cNvSpPr>
            <a:spLocks noGrp="1"/>
          </p:cNvSpPr>
          <p:nvPr>
            <p:ph type="ftr" sz="quarter" idx="11"/>
          </p:nvPr>
        </p:nvSpPr>
        <p:spPr/>
        <p:txBody>
          <a:bodyPr/>
          <a:lstStyle>
            <a:lvl1pPr>
              <a:defRPr/>
            </a:lvl1pPr>
          </a:lstStyle>
          <a:p>
            <a:endParaRPr lang="fr-BE"/>
          </a:p>
        </p:txBody>
      </p:sp>
      <p:sp>
        <p:nvSpPr>
          <p:cNvPr id="6" name="Slide Number Placeholder 5"/>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439025" y="274638"/>
            <a:ext cx="1581150" cy="5851525"/>
          </a:xfrm>
        </p:spPr>
        <p:txBody>
          <a:bodyPr vert="eaVert"/>
          <a:lstStyle/>
          <a:p>
            <a:r>
              <a:rPr lang="fr-FR" smtClean="0"/>
              <a:t>Modifiez le style du titre</a:t>
            </a:r>
            <a:endParaRPr lang="fr-FR"/>
          </a:p>
        </p:txBody>
      </p:sp>
      <p:sp>
        <p:nvSpPr>
          <p:cNvPr id="3" name="Vertical Text Placeholder 2"/>
          <p:cNvSpPr>
            <a:spLocks noGrp="1"/>
          </p:cNvSpPr>
          <p:nvPr>
            <p:ph type="body" orient="vert" idx="1"/>
          </p:nvPr>
        </p:nvSpPr>
        <p:spPr>
          <a:xfrm>
            <a:off x="2693988" y="274638"/>
            <a:ext cx="4592637"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5" name="Footer Placeholder 4"/>
          <p:cNvSpPr>
            <a:spLocks noGrp="1"/>
          </p:cNvSpPr>
          <p:nvPr>
            <p:ph type="ftr" sz="quarter" idx="11"/>
          </p:nvPr>
        </p:nvSpPr>
        <p:spPr/>
        <p:txBody>
          <a:bodyPr/>
          <a:lstStyle>
            <a:lvl1pPr>
              <a:defRPr/>
            </a:lvl1pPr>
          </a:lstStyle>
          <a:p>
            <a:endParaRPr lang="fr-BE"/>
          </a:p>
        </p:txBody>
      </p:sp>
      <p:sp>
        <p:nvSpPr>
          <p:cNvPr id="6" name="Slide Number Placeholder 5"/>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bg>
      <p:bgPr>
        <a:blipFill dpi="0" rotWithShape="0">
          <a:blip r:embed="rId4" cstate="print"/>
          <a:srcRect/>
          <a:stretch>
            <a:fillRect/>
          </a:stretch>
        </a:blipFill>
        <a:effectLst/>
      </p:bgPr>
    </p:bg>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r-FR"/>
          </a:p>
        </p:txBody>
      </p:sp>
      <p:sp>
        <p:nvSpPr>
          <p:cNvPr id="27651" name="Rectangle 3"/>
          <p:cNvSpPr>
            <a:spLocks noGrp="1" noChangeArrowheads="1"/>
          </p:cNvSpPr>
          <p:nvPr>
            <p:ph type="ctrTitle"/>
            <p:custDataLst>
              <p:tags r:id="rId1"/>
            </p:custDataLst>
          </p:nvPr>
        </p:nvSpPr>
        <p:spPr>
          <a:xfrm>
            <a:off x="455613" y="2130425"/>
            <a:ext cx="7313612" cy="1470025"/>
          </a:xfrm>
        </p:spPr>
        <p:txBody>
          <a:bodyPr/>
          <a:lstStyle>
            <a:lvl1pPr>
              <a:defRPr/>
            </a:lvl1pPr>
          </a:lstStyle>
          <a:p>
            <a:r>
              <a:rPr lang="fr-FR" smtClean="0"/>
              <a:t>Modifiez le style du titre</a:t>
            </a:r>
            <a:endParaRPr lang="fr-FR"/>
          </a:p>
        </p:txBody>
      </p:sp>
      <p:sp>
        <p:nvSpPr>
          <p:cNvPr id="27652" name="Rectangle 4"/>
          <p:cNvSpPr>
            <a:spLocks noGrp="1" noChangeArrowheads="1"/>
          </p:cNvSpPr>
          <p:nvPr>
            <p:ph type="subTitle" idx="1"/>
            <p:custDataLst>
              <p:tags r:id="rId2"/>
            </p:custDataLst>
          </p:nvPr>
        </p:nvSpPr>
        <p:spPr>
          <a:xfrm>
            <a:off x="455613" y="3886200"/>
            <a:ext cx="7313612" cy="1752600"/>
          </a:xfrm>
        </p:spPr>
        <p:txBody>
          <a:bodyPr/>
          <a:lstStyle>
            <a:lvl1pPr marL="0" indent="0">
              <a:buClr>
                <a:srgbClr val="FFFFFF"/>
              </a:buClr>
              <a:buFontTx/>
              <a:buNone/>
              <a:defRPr/>
            </a:lvl1pPr>
          </a:lstStyle>
          <a:p>
            <a:r>
              <a:rPr lang="fr-FR" smtClean="0"/>
              <a:t>Modifiez le style des sous-titres du masque</a:t>
            </a:r>
            <a:endParaRPr lang="fr-FR"/>
          </a:p>
        </p:txBody>
      </p:sp>
      <p:sp>
        <p:nvSpPr>
          <p:cNvPr id="27653" name="Rectangle 5"/>
          <p:cNvSpPr>
            <a:spLocks noGrp="1" noChangeArrowheads="1"/>
          </p:cNvSpPr>
          <p:nvPr>
            <p:ph type="dt" sz="half" idx="2"/>
          </p:nvPr>
        </p:nvSpPr>
        <p:spPr/>
        <p:txBody>
          <a:bodyPr/>
          <a:lstStyle>
            <a:lvl1pPr>
              <a:defRPr/>
            </a:lvl1pPr>
          </a:lstStyle>
          <a:p>
            <a:endParaRPr lang="fr-FR"/>
          </a:p>
        </p:txBody>
      </p:sp>
      <p:sp>
        <p:nvSpPr>
          <p:cNvPr id="27654" name="Rectangle 6"/>
          <p:cNvSpPr>
            <a:spLocks noGrp="1" noChangeArrowheads="1"/>
          </p:cNvSpPr>
          <p:nvPr>
            <p:ph type="ftr" sz="quarter" idx="3"/>
          </p:nvPr>
        </p:nvSpPr>
        <p:spPr/>
        <p:txBody>
          <a:bodyPr/>
          <a:lstStyle>
            <a:lvl1pPr>
              <a:defRPr/>
            </a:lvl1pPr>
          </a:lstStyle>
          <a:p>
            <a:endParaRPr lang="fr-FR"/>
          </a:p>
        </p:txBody>
      </p:sp>
      <p:sp>
        <p:nvSpPr>
          <p:cNvPr id="27655" name="Rectangle 7"/>
          <p:cNvSpPr>
            <a:spLocks noGrp="1" noChangeArrowheads="1"/>
          </p:cNvSpPr>
          <p:nvPr>
            <p:ph type="sldNum" sz="quarter" idx="4"/>
          </p:nvPr>
        </p:nvSpPr>
        <p:spPr/>
        <p:txBody>
          <a:bodyPr/>
          <a:lstStyle>
            <a:lvl1pPr>
              <a:defRPr/>
            </a:lvl1pPr>
          </a:lstStyle>
          <a:p>
            <a:fld id="{8A82ADE8-D35A-47B3-9924-513F4A3EB218}" type="slidenum">
              <a:rPr lang="fr-FR" smtClean="0"/>
              <a:pPr/>
              <a:t>‹N°›</a:t>
            </a:fld>
            <a:endParaRPr lang="fr-F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0D079A9E-49E5-4B44-A17A-1B27FC40AA2E}" type="slidenum">
              <a:rPr lang="fr-FR" smtClean="0"/>
              <a:pPr/>
              <a:t>‹N°›</a:t>
            </a:fld>
            <a:endParaRPr lang="fr-F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119DE036-4538-45B5-BC01-1D4AADE9E653}" type="slidenum">
              <a:rPr lang="fr-FR" smtClean="0"/>
              <a:pPr/>
              <a:t>‹N°›</a:t>
            </a:fld>
            <a:endParaRPr lang="fr-F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sz="half" idx="1"/>
          </p:nvPr>
        </p:nvSpPr>
        <p:spPr>
          <a:xfrm>
            <a:off x="455613" y="1600200"/>
            <a:ext cx="4037012"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4645025" y="1600200"/>
            <a:ext cx="403701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E67D626B-B54D-4C3F-8629-E9FE8B426245}" type="slidenum">
              <a:rPr lang="fr-FR" smtClean="0"/>
              <a:pPr/>
              <a:t>‹N°›</a:t>
            </a:fld>
            <a:endParaRPr lang="fr-F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6"/>
          <p:cNvSpPr>
            <a:spLocks noGrp="1"/>
          </p:cNvSpPr>
          <p:nvPr>
            <p:ph type="dt" sz="half" idx="10"/>
          </p:nvPr>
        </p:nvSpPr>
        <p:spPr/>
        <p:txBody>
          <a:bodyPr/>
          <a:lstStyle>
            <a:lvl1pPr>
              <a:defRPr/>
            </a:lvl1pPr>
          </a:lstStyle>
          <a:p>
            <a:endParaRPr lang="fr-FR"/>
          </a:p>
        </p:txBody>
      </p:sp>
      <p:sp>
        <p:nvSpPr>
          <p:cNvPr id="8" name="Footer Placeholder 7"/>
          <p:cNvSpPr>
            <a:spLocks noGrp="1"/>
          </p:cNvSpPr>
          <p:nvPr>
            <p:ph type="ftr" sz="quarter" idx="11"/>
          </p:nvPr>
        </p:nvSpPr>
        <p:spPr/>
        <p:txBody>
          <a:bodyPr/>
          <a:lstStyle>
            <a:lvl1pPr>
              <a:defRPr/>
            </a:lvl1pPr>
          </a:lstStyle>
          <a:p>
            <a:endParaRPr lang="fr-FR"/>
          </a:p>
        </p:txBody>
      </p:sp>
      <p:sp>
        <p:nvSpPr>
          <p:cNvPr id="9" name="Slide Number Placeholder 8"/>
          <p:cNvSpPr>
            <a:spLocks noGrp="1"/>
          </p:cNvSpPr>
          <p:nvPr>
            <p:ph type="sldNum" sz="quarter" idx="12"/>
          </p:nvPr>
        </p:nvSpPr>
        <p:spPr/>
        <p:txBody>
          <a:bodyPr/>
          <a:lstStyle>
            <a:lvl1pPr>
              <a:defRPr/>
            </a:lvl1pPr>
          </a:lstStyle>
          <a:p>
            <a:fld id="{0FDA4E74-C1DF-40A8-986B-4446AA740E54}" type="slidenum">
              <a:rPr lang="fr-FR" smtClean="0"/>
              <a:pPr/>
              <a:t>‹N°›</a:t>
            </a:fld>
            <a:endParaRPr lang="fr-F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Date Placeholder 2"/>
          <p:cNvSpPr>
            <a:spLocks noGrp="1"/>
          </p:cNvSpPr>
          <p:nvPr>
            <p:ph type="dt" sz="half" idx="10"/>
          </p:nvPr>
        </p:nvSpPr>
        <p:spPr/>
        <p:txBody>
          <a:bodyPr/>
          <a:lstStyle>
            <a:lvl1pPr>
              <a:defRPr/>
            </a:lvl1pPr>
          </a:lstStyle>
          <a:p>
            <a:endParaRPr lang="fr-FR"/>
          </a:p>
        </p:txBody>
      </p:sp>
      <p:sp>
        <p:nvSpPr>
          <p:cNvPr id="4" name="Footer Placeholder 3"/>
          <p:cNvSpPr>
            <a:spLocks noGrp="1"/>
          </p:cNvSpPr>
          <p:nvPr>
            <p:ph type="ftr" sz="quarter" idx="11"/>
          </p:nvPr>
        </p:nvSpPr>
        <p:spPr/>
        <p:txBody>
          <a:bodyPr/>
          <a:lstStyle>
            <a:lvl1pPr>
              <a:defRPr/>
            </a:lvl1pPr>
          </a:lstStyle>
          <a:p>
            <a:endParaRPr lang="fr-FR"/>
          </a:p>
        </p:txBody>
      </p:sp>
      <p:sp>
        <p:nvSpPr>
          <p:cNvPr id="5" name="Slide Number Placeholder 4"/>
          <p:cNvSpPr>
            <a:spLocks noGrp="1"/>
          </p:cNvSpPr>
          <p:nvPr>
            <p:ph type="sldNum" sz="quarter" idx="12"/>
          </p:nvPr>
        </p:nvSpPr>
        <p:spPr/>
        <p:txBody>
          <a:bodyPr/>
          <a:lstStyle>
            <a:lvl1pPr>
              <a:defRPr/>
            </a:lvl1pPr>
          </a:lstStyle>
          <a:p>
            <a:fld id="{7EC5A144-AC67-4613-9EF8-D83BA2A297BF}"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Content Placeholder 2"/>
          <p:cNvSpPr>
            <a:spLocks noGrp="1"/>
          </p:cNvSpPr>
          <p:nvPr>
            <p:ph sz="half" idx="1"/>
          </p:nvPr>
        </p:nvSpPr>
        <p:spPr>
          <a:xfrm>
            <a:off x="2693988" y="1600200"/>
            <a:ext cx="30861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Content Placeholder 3"/>
          <p:cNvSpPr>
            <a:spLocks noGrp="1"/>
          </p:cNvSpPr>
          <p:nvPr>
            <p:ph sz="half" idx="2"/>
          </p:nvPr>
        </p:nvSpPr>
        <p:spPr>
          <a:xfrm>
            <a:off x="5932488" y="1600200"/>
            <a:ext cx="3087687"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Date Placeholder 4"/>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6" name="Footer Placeholder 5"/>
          <p:cNvSpPr>
            <a:spLocks noGrp="1"/>
          </p:cNvSpPr>
          <p:nvPr>
            <p:ph type="ftr" sz="quarter" idx="11"/>
          </p:nvPr>
        </p:nvSpPr>
        <p:spPr/>
        <p:txBody>
          <a:bodyPr/>
          <a:lstStyle>
            <a:lvl1pPr>
              <a:defRPr/>
            </a:lvl1pPr>
          </a:lstStyle>
          <a:p>
            <a:endParaRPr lang="fr-BE"/>
          </a:p>
        </p:txBody>
      </p:sp>
      <p:sp>
        <p:nvSpPr>
          <p:cNvPr id="7" name="Slide Number Placeholder 6"/>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fr-FR"/>
          </a:p>
        </p:txBody>
      </p:sp>
      <p:sp>
        <p:nvSpPr>
          <p:cNvPr id="3" name="Footer Placeholder 2"/>
          <p:cNvSpPr>
            <a:spLocks noGrp="1"/>
          </p:cNvSpPr>
          <p:nvPr>
            <p:ph type="ftr" sz="quarter" idx="11"/>
          </p:nvPr>
        </p:nvSpPr>
        <p:spPr/>
        <p:txBody>
          <a:bodyPr/>
          <a:lstStyle>
            <a:lvl1pPr>
              <a:defRPr/>
            </a:lvl1pPr>
          </a:lstStyle>
          <a:p>
            <a:endParaRPr lang="fr-FR"/>
          </a:p>
        </p:txBody>
      </p:sp>
      <p:sp>
        <p:nvSpPr>
          <p:cNvPr id="4" name="Slide Number Placeholder 3"/>
          <p:cNvSpPr>
            <a:spLocks noGrp="1"/>
          </p:cNvSpPr>
          <p:nvPr>
            <p:ph type="sldNum" sz="quarter" idx="12"/>
          </p:nvPr>
        </p:nvSpPr>
        <p:spPr/>
        <p:txBody>
          <a:bodyPr/>
          <a:lstStyle>
            <a:lvl1pPr>
              <a:defRPr/>
            </a:lvl1pPr>
          </a:lstStyle>
          <a:p>
            <a:fld id="{D036A750-1AE8-4E85-8668-E80EA5A07811}" type="slidenum">
              <a:rPr lang="fr-FR" smtClean="0"/>
              <a:pPr/>
              <a:t>‹N°›</a:t>
            </a:fld>
            <a:endParaRPr lang="fr-F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88718B54-E9A7-414D-ADFB-193B9883A90C}" type="slidenum">
              <a:rPr lang="fr-FR" smtClean="0"/>
              <a:pPr/>
              <a:t>‹N°›</a:t>
            </a:fld>
            <a:endParaRPr lang="fr-F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endParaRPr lang="fr-FR"/>
          </a:p>
        </p:txBody>
      </p:sp>
      <p:sp>
        <p:nvSpPr>
          <p:cNvPr id="6" name="Footer Placeholder 5"/>
          <p:cNvSpPr>
            <a:spLocks noGrp="1"/>
          </p:cNvSpPr>
          <p:nvPr>
            <p:ph type="ftr" sz="quarter" idx="11"/>
          </p:nvPr>
        </p:nvSpPr>
        <p:spPr/>
        <p:txBody>
          <a:bodyPr/>
          <a:lstStyle>
            <a:lvl1pPr>
              <a:defRPr/>
            </a:lvl1pPr>
          </a:lstStyle>
          <a:p>
            <a:endParaRPr lang="fr-FR"/>
          </a:p>
        </p:txBody>
      </p:sp>
      <p:sp>
        <p:nvSpPr>
          <p:cNvPr id="7" name="Slide Number Placeholder 6"/>
          <p:cNvSpPr>
            <a:spLocks noGrp="1"/>
          </p:cNvSpPr>
          <p:nvPr>
            <p:ph type="sldNum" sz="quarter" idx="12"/>
          </p:nvPr>
        </p:nvSpPr>
        <p:spPr/>
        <p:txBody>
          <a:bodyPr/>
          <a:lstStyle>
            <a:lvl1pPr>
              <a:defRPr/>
            </a:lvl1pPr>
          </a:lstStyle>
          <a:p>
            <a:fld id="{47569225-B987-47A3-AC5B-51926DB3CBFF}" type="slidenum">
              <a:rPr lang="fr-FR" smtClean="0"/>
              <a:pPr/>
              <a:t>‹N°›</a:t>
            </a:fld>
            <a:endParaRPr lang="fr-F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4C47DE46-3D57-430A-8138-8FF755A3C6D9}" type="slidenum">
              <a:rPr lang="fr-FR" smtClean="0"/>
              <a:pPr/>
              <a:t>‹N°›</a:t>
            </a:fld>
            <a:endParaRPr lang="fr-F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6225" y="274638"/>
            <a:ext cx="2055813" cy="5851525"/>
          </a:xfrm>
        </p:spPr>
        <p:txBody>
          <a:bodyPr vert="eaVert"/>
          <a:lstStyle/>
          <a:p>
            <a:r>
              <a:rPr lang="fr-FR" smtClean="0"/>
              <a:t>Modifiez le style du titre</a:t>
            </a:r>
            <a:endParaRPr lang="fr-FR"/>
          </a:p>
        </p:txBody>
      </p:sp>
      <p:sp>
        <p:nvSpPr>
          <p:cNvPr id="3" name="Vertical Text Placeholder 2"/>
          <p:cNvSpPr>
            <a:spLocks noGrp="1"/>
          </p:cNvSpPr>
          <p:nvPr>
            <p:ph type="body" orient="vert" idx="1"/>
          </p:nvPr>
        </p:nvSpPr>
        <p:spPr>
          <a:xfrm>
            <a:off x="455613" y="274638"/>
            <a:ext cx="6018212"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Date Placeholder 3"/>
          <p:cNvSpPr>
            <a:spLocks noGrp="1"/>
          </p:cNvSpPr>
          <p:nvPr>
            <p:ph type="dt" sz="half" idx="10"/>
          </p:nvPr>
        </p:nvSpPr>
        <p:spPr/>
        <p:txBody>
          <a:bodyPr/>
          <a:lstStyle>
            <a:lvl1pPr>
              <a:defRPr/>
            </a:lvl1pPr>
          </a:lstStyle>
          <a:p>
            <a:endParaRPr lang="fr-FR"/>
          </a:p>
        </p:txBody>
      </p:sp>
      <p:sp>
        <p:nvSpPr>
          <p:cNvPr id="5" name="Footer Placeholder 4"/>
          <p:cNvSpPr>
            <a:spLocks noGrp="1"/>
          </p:cNvSpPr>
          <p:nvPr>
            <p:ph type="ftr" sz="quarter" idx="11"/>
          </p:nvPr>
        </p:nvSpPr>
        <p:spPr/>
        <p:txBody>
          <a:bodyPr/>
          <a:lstStyle>
            <a:lvl1pPr>
              <a:defRPr/>
            </a:lvl1pPr>
          </a:lstStyle>
          <a:p>
            <a:endParaRPr lang="fr-FR"/>
          </a:p>
        </p:txBody>
      </p:sp>
      <p:sp>
        <p:nvSpPr>
          <p:cNvPr id="6" name="Slide Number Placeholder 5"/>
          <p:cNvSpPr>
            <a:spLocks noGrp="1"/>
          </p:cNvSpPr>
          <p:nvPr>
            <p:ph type="sldNum" sz="quarter" idx="12"/>
          </p:nvPr>
        </p:nvSpPr>
        <p:spPr/>
        <p:txBody>
          <a:bodyPr/>
          <a:lstStyle>
            <a:lvl1pPr>
              <a:defRPr/>
            </a:lvl1pPr>
          </a:lstStyle>
          <a:p>
            <a:fld id="{85E97333-8B01-4B42-819C-C3C2BFF7F890}" type="slidenum">
              <a:rPr lang="fr-FR" smtClean="0"/>
              <a:pPr/>
              <a:t>‹N°›</a:t>
            </a:fld>
            <a:endParaRPr lang="fr-F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A82ADE8-D35A-47B3-9924-513F4A3EB218}" type="slidenum">
              <a:rPr lang="fr-FR" smtClean="0"/>
              <a:pPr/>
              <a:t>‹N°›</a:t>
            </a:fld>
            <a:endParaRPr lang="fr-F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0D079A9E-49E5-4B44-A17A-1B27FC40AA2E}" type="slidenum">
              <a:rPr lang="fr-FR" smtClean="0"/>
              <a:pPr/>
              <a:t>‹N°›</a:t>
            </a:fld>
            <a:endParaRPr lang="fr-F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19DE036-4538-45B5-BC01-1D4AADE9E653}" type="slidenum">
              <a:rPr lang="fr-FR" smtClean="0"/>
              <a:pPr/>
              <a:t>‹N°›</a:t>
            </a:fld>
            <a:endParaRPr lang="fr-F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67D626B-B54D-4C3F-8629-E9FE8B426245}" type="slidenum">
              <a:rPr lang="fr-FR" smtClean="0"/>
              <a:pPr/>
              <a:t>‹N°›</a:t>
            </a:fld>
            <a:endParaRPr lang="fr-F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Date Placeholder 6"/>
          <p:cNvSpPr>
            <a:spLocks noGrp="1"/>
          </p:cNvSpPr>
          <p:nvPr>
            <p:ph type="dt" sz="half" idx="10"/>
          </p:nvPr>
        </p:nvSpPr>
        <p:spPr/>
        <p:txBody>
          <a:bodyPr/>
          <a:lstStyle/>
          <a:p>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0FDA4E74-C1DF-40A8-986B-4446AA740E54}"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Date Placeholder 6"/>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8" name="Footer Placeholder 7"/>
          <p:cNvSpPr>
            <a:spLocks noGrp="1"/>
          </p:cNvSpPr>
          <p:nvPr>
            <p:ph type="ftr" sz="quarter" idx="11"/>
          </p:nvPr>
        </p:nvSpPr>
        <p:spPr/>
        <p:txBody>
          <a:bodyPr/>
          <a:lstStyle>
            <a:lvl1pPr>
              <a:defRPr/>
            </a:lvl1pPr>
          </a:lstStyle>
          <a:p>
            <a:endParaRPr lang="fr-BE"/>
          </a:p>
        </p:txBody>
      </p:sp>
      <p:sp>
        <p:nvSpPr>
          <p:cNvPr id="9" name="Slide Number Placeholder 8"/>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EC5A144-AC67-4613-9EF8-D83BA2A297BF}" type="slidenum">
              <a:rPr lang="fr-FR" smtClean="0"/>
              <a:pPr/>
              <a:t>‹N°›</a:t>
            </a:fld>
            <a:endParaRPr lang="fr-F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036A750-1AE8-4E85-8668-E80EA5A07811}" type="slidenum">
              <a:rPr lang="fr-FR" smtClean="0"/>
              <a:pPr/>
              <a:t>‹N°›</a:t>
            </a:fld>
            <a:endParaRPr lang="fr-F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88718B54-E9A7-414D-ADFB-193B9883A90C}" type="slidenum">
              <a:rPr lang="fr-FR" smtClean="0"/>
              <a:pPr/>
              <a:t>‹N°›</a:t>
            </a:fld>
            <a:endParaRPr lang="fr-F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8" name="Date Placeholder 7"/>
          <p:cNvSpPr>
            <a:spLocks noGrp="1"/>
          </p:cNvSpPr>
          <p:nvPr>
            <p:ph type="dt" sz="half" idx="10"/>
          </p:nvPr>
        </p:nvSpPr>
        <p:spPr/>
        <p:txBody>
          <a:bodyPr/>
          <a:lstStyle/>
          <a:p>
            <a:endParaRPr lang="fr-FR"/>
          </a:p>
        </p:txBody>
      </p:sp>
      <p:sp>
        <p:nvSpPr>
          <p:cNvPr id="9" name="Slide Number Placeholder 8"/>
          <p:cNvSpPr>
            <a:spLocks noGrp="1"/>
          </p:cNvSpPr>
          <p:nvPr>
            <p:ph type="sldNum" sz="quarter" idx="11"/>
          </p:nvPr>
        </p:nvSpPr>
        <p:spPr/>
        <p:txBody>
          <a:bodyPr/>
          <a:lstStyle/>
          <a:p>
            <a:fld id="{47569225-B987-47A3-AC5B-51926DB3CBFF}" type="slidenum">
              <a:rPr lang="fr-FR" smtClean="0"/>
              <a:pPr/>
              <a:t>‹N°›</a:t>
            </a:fld>
            <a:endParaRPr lang="fr-FR"/>
          </a:p>
        </p:txBody>
      </p:sp>
      <p:sp>
        <p:nvSpPr>
          <p:cNvPr id="10" name="Footer Placeholder 9"/>
          <p:cNvSpPr>
            <a:spLocks noGrp="1"/>
          </p:cNvSpPr>
          <p:nvPr>
            <p:ph type="ftr" sz="quarter" idx="12"/>
          </p:nvPr>
        </p:nvSpPr>
        <p:spPr/>
        <p:txBody>
          <a:bodyPr/>
          <a:lstStyle/>
          <a:p>
            <a:endParaRPr lang="fr-F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C47DE46-3D57-430A-8138-8FF755A3C6D9}" type="slidenum">
              <a:rPr lang="fr-FR" smtClean="0"/>
              <a:pPr/>
              <a:t>‹N°›</a:t>
            </a:fld>
            <a:endParaRPr lang="fr-F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85E97333-8B01-4B42-819C-C3C2BFF7F890}"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fr-FR"/>
          </a:p>
        </p:txBody>
      </p:sp>
      <p:sp>
        <p:nvSpPr>
          <p:cNvPr id="3" name="Date Placeholder 2"/>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4" name="Footer Placeholder 3"/>
          <p:cNvSpPr>
            <a:spLocks noGrp="1"/>
          </p:cNvSpPr>
          <p:nvPr>
            <p:ph type="ftr" sz="quarter" idx="11"/>
          </p:nvPr>
        </p:nvSpPr>
        <p:spPr/>
        <p:txBody>
          <a:bodyPr/>
          <a:lstStyle>
            <a:lvl1pPr>
              <a:defRPr/>
            </a:lvl1pPr>
          </a:lstStyle>
          <a:p>
            <a:endParaRPr lang="fr-BE"/>
          </a:p>
        </p:txBody>
      </p:sp>
      <p:sp>
        <p:nvSpPr>
          <p:cNvPr id="5" name="Slide Number Placeholder 4"/>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3" name="Footer Placeholder 2"/>
          <p:cNvSpPr>
            <a:spLocks noGrp="1"/>
          </p:cNvSpPr>
          <p:nvPr>
            <p:ph type="ftr" sz="quarter" idx="11"/>
          </p:nvPr>
        </p:nvSpPr>
        <p:spPr/>
        <p:txBody>
          <a:bodyPr/>
          <a:lstStyle>
            <a:lvl1pPr>
              <a:defRPr/>
            </a:lvl1pPr>
          </a:lstStyle>
          <a:p>
            <a:endParaRPr lang="fr-BE"/>
          </a:p>
        </p:txBody>
      </p:sp>
      <p:sp>
        <p:nvSpPr>
          <p:cNvPr id="4" name="Slide Number Placeholder 3"/>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fr-FR" smtClean="0"/>
              <a:t>Modifiez le style du titre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6" name="Footer Placeholder 5"/>
          <p:cNvSpPr>
            <a:spLocks noGrp="1"/>
          </p:cNvSpPr>
          <p:nvPr>
            <p:ph type="ftr" sz="quarter" idx="11"/>
          </p:nvPr>
        </p:nvSpPr>
        <p:spPr/>
        <p:txBody>
          <a:bodyPr/>
          <a:lstStyle>
            <a:lvl1pPr>
              <a:defRPr/>
            </a:lvl1pPr>
          </a:lstStyle>
          <a:p>
            <a:endParaRPr lang="fr-BE"/>
          </a:p>
        </p:txBody>
      </p:sp>
      <p:sp>
        <p:nvSpPr>
          <p:cNvPr id="7" name="Slide Number Placeholder 6"/>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fr-FR" smtClean="0"/>
              <a:t>Modifiez le style du titre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lvl1pPr>
              <a:defRPr/>
            </a:lvl1pPr>
          </a:lstStyle>
          <a:p>
            <a:fld id="{AA309A6D-C09C-4548-B29A-6CF363A7E532}" type="datetimeFigureOut">
              <a:rPr lang="fr-FR" smtClean="0"/>
              <a:pPr/>
              <a:t>01/06/2013</a:t>
            </a:fld>
            <a:endParaRPr lang="fr-BE"/>
          </a:p>
        </p:txBody>
      </p:sp>
      <p:sp>
        <p:nvSpPr>
          <p:cNvPr id="6" name="Footer Placeholder 5"/>
          <p:cNvSpPr>
            <a:spLocks noGrp="1"/>
          </p:cNvSpPr>
          <p:nvPr>
            <p:ph type="ftr" sz="quarter" idx="11"/>
          </p:nvPr>
        </p:nvSpPr>
        <p:spPr/>
        <p:txBody>
          <a:bodyPr/>
          <a:lstStyle>
            <a:lvl1pPr>
              <a:defRPr/>
            </a:lvl1pPr>
          </a:lstStyle>
          <a:p>
            <a:endParaRPr lang="fr-BE"/>
          </a:p>
        </p:txBody>
      </p:sp>
      <p:sp>
        <p:nvSpPr>
          <p:cNvPr id="7" name="Slide Number Placeholder 6"/>
          <p:cNvSpPr>
            <a:spLocks noGrp="1"/>
          </p:cNvSpPr>
          <p:nvPr>
            <p:ph type="sldNum" sz="quarter" idx="12"/>
          </p:nvPr>
        </p:nvSpPr>
        <p:spPr/>
        <p:txBody>
          <a:bodyPr/>
          <a:lstStyle>
            <a:lvl1pPr>
              <a:defRPr/>
            </a:lvl1p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5.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ags" Target="../tags/tag9.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1.jpe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ags" Target="../tags/tag1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ags" Target="../tags/tag13.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jpe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ags" Target="../tags/tag1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smtClean="0"/>
              <a:t>Modifiez le style du titre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A309A6D-C09C-4548-B29A-6CF363A7E532}" type="datetimeFigureOut">
              <a:rPr lang="fr-FR" smtClean="0"/>
              <a:pPr/>
              <a:t>01/06/2013</a:t>
            </a:fld>
            <a:endParaRPr lang="fr-B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B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4668DC-857F-487D-BFFA-8C0CA5037977}" type="slidenum">
              <a:rPr lang="fr-BE" smtClean="0"/>
              <a:pPr/>
              <a:t>‹N°›</a:t>
            </a:fld>
            <a:endParaRPr lang="fr-BE"/>
          </a:p>
        </p:txBody>
      </p:sp>
    </p:spTree>
  </p:cSld>
  <p:clrMap bg1="dk2" tx1="lt1" bg2="dk1"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r-F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smtClean="0"/>
              <a:t>Modifiez le style du titre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15B4BB-6DAC-4E99-B3DC-D1316D0CC4C5}" type="slidenum">
              <a:rPr lang="fr-FR" smtClean="0"/>
              <a:pPr/>
              <a:t>‹N°›</a:t>
            </a:fld>
            <a:endParaRPr lang="fr-FR"/>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custDataLst>
              <p:tags r:id="rId13"/>
            </p:custDataLst>
          </p:nvPr>
        </p:nvSpPr>
        <p:spPr bwMode="auto">
          <a:xfrm>
            <a:off x="2703513" y="274638"/>
            <a:ext cx="6316662"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smtClean="0"/>
              <a:t>Modifiez le style du titre</a:t>
            </a:r>
          </a:p>
        </p:txBody>
      </p:sp>
      <p:sp>
        <p:nvSpPr>
          <p:cNvPr id="1027" name="Rectangle 3"/>
          <p:cNvSpPr>
            <a:spLocks noGrp="1" noChangeArrowheads="1"/>
          </p:cNvSpPr>
          <p:nvPr>
            <p:ph type="body" idx="1"/>
            <p:custDataLst>
              <p:tags r:id="rId14"/>
            </p:custDataLst>
          </p:nvPr>
        </p:nvSpPr>
        <p:spPr bwMode="auto">
          <a:xfrm>
            <a:off x="2693988" y="1600200"/>
            <a:ext cx="6326187"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AA309A6D-C09C-4548-B29A-6CF363A7E532}" type="datetimeFigureOut">
              <a:rPr lang="fr-FR" smtClean="0"/>
              <a:pPr/>
              <a:t>01/06/2013</a:t>
            </a:fld>
            <a:endParaRPr lang="fr-B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B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F4668DC-857F-487D-BFFA-8C0CA5037977}" type="slidenum">
              <a:rPr lang="fr-BE" smtClean="0"/>
              <a:pPr/>
              <a:t>‹N°›</a:t>
            </a:fld>
            <a:endParaRPr lang="fr-BE"/>
          </a:p>
        </p:txBody>
      </p:sp>
    </p:spTree>
  </p:cSld>
  <p:clrMap bg1="dk2" tx1="lt1" bg2="dk1"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136525" y="136525"/>
            <a:ext cx="8866188" cy="6581775"/>
          </a:xfrm>
          <a:prstGeom prst="rect">
            <a:avLst/>
          </a:prstGeom>
          <a:solidFill>
            <a:schemeClr val="bg1">
              <a:alpha val="50000"/>
            </a:schemeClr>
          </a:solidFill>
          <a:ln w="9525">
            <a:noFill/>
            <a:miter lim="800000"/>
            <a:headEnd/>
            <a:tailEnd/>
          </a:ln>
          <a:effectLst/>
        </p:spPr>
        <p:txBody>
          <a:bodyPr wrap="none" anchor="ctr"/>
          <a:lstStyle/>
          <a:p>
            <a:endParaRPr lang="fr-FR"/>
          </a:p>
        </p:txBody>
      </p:sp>
      <p:sp>
        <p:nvSpPr>
          <p:cNvPr id="26627" name="Rectangle 3"/>
          <p:cNvSpPr>
            <a:spLocks noGrp="1" noChangeArrowheads="1"/>
          </p:cNvSpPr>
          <p:nvPr>
            <p:ph type="title"/>
            <p:custDataLst>
              <p:tags r:id="rId13"/>
            </p:custDataLst>
          </p:nvPr>
        </p:nvSpPr>
        <p:spPr bwMode="auto">
          <a:xfrm>
            <a:off x="455613" y="274638"/>
            <a:ext cx="8226425"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fr-FR" smtClean="0"/>
              <a:t>Modifiez le style du titre</a:t>
            </a:r>
          </a:p>
        </p:txBody>
      </p:sp>
      <p:sp>
        <p:nvSpPr>
          <p:cNvPr id="26628" name="Rectangle 4"/>
          <p:cNvSpPr>
            <a:spLocks noGrp="1" noChangeArrowheads="1"/>
          </p:cNvSpPr>
          <p:nvPr>
            <p:ph type="body" idx="1"/>
            <p:custDataLst>
              <p:tags r:id="rId14"/>
            </p:custDataLst>
          </p:nvPr>
        </p:nvSpPr>
        <p:spPr bwMode="auto">
          <a:xfrm>
            <a:off x="455613" y="1600200"/>
            <a:ext cx="8226425"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26629" name="Rectangle 5"/>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fr-FR"/>
          </a:p>
        </p:txBody>
      </p:sp>
      <p:sp>
        <p:nvSpPr>
          <p:cNvPr id="26630" name="Rectangle 6"/>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fr-FR"/>
          </a:p>
        </p:txBody>
      </p:sp>
      <p:sp>
        <p:nvSpPr>
          <p:cNvPr id="26631" name="Rectangle 7"/>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1415B4BB-6DAC-4E99-B3DC-D1316D0CC4C5}" type="slidenum">
              <a:rPr lang="fr-FR" smtClean="0"/>
              <a:pPr/>
              <a:t>‹N°›</a:t>
            </a:fld>
            <a:endParaRPr lang="fr-FR"/>
          </a:p>
        </p:txBody>
      </p:sp>
    </p:spTree>
  </p:cSld>
  <p:clrMap bg1="dk2" tx1="lt1" bg2="dk1"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rtl="0" eaLnBrk="1" fontAlgn="base" hangingPunct="1">
        <a:spcBef>
          <a:spcPct val="0"/>
        </a:spcBef>
        <a:spcAft>
          <a:spcPct val="0"/>
        </a:spcAft>
        <a:buClr>
          <a:schemeClr val="tx1"/>
        </a:buClr>
        <a:defRPr sz="3200">
          <a:solidFill>
            <a:schemeClr val="tx1"/>
          </a:solidFill>
          <a:latin typeface="+mj-lt"/>
          <a:ea typeface="+mj-ea"/>
          <a:cs typeface="+mj-cs"/>
        </a:defRPr>
      </a:lvl1pPr>
      <a:lvl2pPr algn="l" rtl="0" eaLnBrk="1" fontAlgn="base" hangingPunct="1">
        <a:spcBef>
          <a:spcPct val="0"/>
        </a:spcBef>
        <a:spcAft>
          <a:spcPct val="0"/>
        </a:spcAft>
        <a:buClr>
          <a:schemeClr val="tx1"/>
        </a:buClr>
        <a:defRPr sz="3200">
          <a:solidFill>
            <a:schemeClr val="tx1"/>
          </a:solidFill>
          <a:latin typeface="Arial" charset="0"/>
        </a:defRPr>
      </a:lvl2pPr>
      <a:lvl3pPr algn="l" rtl="0" eaLnBrk="1" fontAlgn="base" hangingPunct="1">
        <a:spcBef>
          <a:spcPct val="0"/>
        </a:spcBef>
        <a:spcAft>
          <a:spcPct val="0"/>
        </a:spcAft>
        <a:buClr>
          <a:schemeClr val="tx1"/>
        </a:buClr>
        <a:defRPr sz="3200">
          <a:solidFill>
            <a:schemeClr val="tx1"/>
          </a:solidFill>
          <a:latin typeface="Arial" charset="0"/>
        </a:defRPr>
      </a:lvl3pPr>
      <a:lvl4pPr algn="l" rtl="0" eaLnBrk="1" fontAlgn="base" hangingPunct="1">
        <a:spcBef>
          <a:spcPct val="0"/>
        </a:spcBef>
        <a:spcAft>
          <a:spcPct val="0"/>
        </a:spcAft>
        <a:buClr>
          <a:schemeClr val="tx1"/>
        </a:buClr>
        <a:defRPr sz="3200">
          <a:solidFill>
            <a:schemeClr val="tx1"/>
          </a:solidFill>
          <a:latin typeface="Arial" charset="0"/>
        </a:defRPr>
      </a:lvl4pPr>
      <a:lvl5pPr algn="l" rtl="0" eaLnBrk="1" fontAlgn="base" hangingPunct="1">
        <a:spcBef>
          <a:spcPct val="0"/>
        </a:spcBef>
        <a:spcAft>
          <a:spcPct val="0"/>
        </a:spcAft>
        <a:buClr>
          <a:schemeClr val="tx1"/>
        </a:buClr>
        <a:defRPr sz="3200">
          <a:solidFill>
            <a:schemeClr val="tx1"/>
          </a:solidFill>
          <a:latin typeface="Arial" charset="0"/>
        </a:defRPr>
      </a:lvl5pPr>
      <a:lvl6pPr marL="457200" algn="l" rtl="0" eaLnBrk="1" fontAlgn="base" hangingPunct="1">
        <a:spcBef>
          <a:spcPct val="0"/>
        </a:spcBef>
        <a:spcAft>
          <a:spcPct val="0"/>
        </a:spcAft>
        <a:buClr>
          <a:schemeClr val="tx1"/>
        </a:buClr>
        <a:defRPr sz="3200">
          <a:solidFill>
            <a:schemeClr val="tx1"/>
          </a:solidFill>
          <a:latin typeface="Arial" charset="0"/>
        </a:defRPr>
      </a:lvl6pPr>
      <a:lvl7pPr marL="914400" algn="l" rtl="0" eaLnBrk="1" fontAlgn="base" hangingPunct="1">
        <a:spcBef>
          <a:spcPct val="0"/>
        </a:spcBef>
        <a:spcAft>
          <a:spcPct val="0"/>
        </a:spcAft>
        <a:buClr>
          <a:schemeClr val="tx1"/>
        </a:buClr>
        <a:defRPr sz="3200">
          <a:solidFill>
            <a:schemeClr val="tx1"/>
          </a:solidFill>
          <a:latin typeface="Arial" charset="0"/>
        </a:defRPr>
      </a:lvl7pPr>
      <a:lvl8pPr marL="1371600" algn="l" rtl="0" eaLnBrk="1" fontAlgn="base" hangingPunct="1">
        <a:spcBef>
          <a:spcPct val="0"/>
        </a:spcBef>
        <a:spcAft>
          <a:spcPct val="0"/>
        </a:spcAft>
        <a:buClr>
          <a:schemeClr val="tx1"/>
        </a:buClr>
        <a:defRPr sz="3200">
          <a:solidFill>
            <a:schemeClr val="tx1"/>
          </a:solidFill>
          <a:latin typeface="Arial" charset="0"/>
        </a:defRPr>
      </a:lvl8pPr>
      <a:lvl9pPr marL="1828800" algn="l" rtl="0" eaLnBrk="1" fontAlgn="base" hangingPunct="1">
        <a:spcBef>
          <a:spcPct val="0"/>
        </a:spcBef>
        <a:spcAft>
          <a:spcPct val="0"/>
        </a:spcAft>
        <a:buClr>
          <a:schemeClr val="tx1"/>
        </a:buClr>
        <a:defRPr sz="3200">
          <a:solidFill>
            <a:schemeClr val="tx1"/>
          </a:solidFill>
          <a:latin typeface="Arial" charset="0"/>
        </a:defRPr>
      </a:lvl9pPr>
    </p:titleStyle>
    <p:bodyStyle>
      <a:lvl1pPr marL="342900" indent="-342900" algn="l" rtl="0" eaLnBrk="1" fontAlgn="base" hangingPunct="1">
        <a:spcBef>
          <a:spcPct val="20000"/>
        </a:spcBef>
        <a:spcAft>
          <a:spcPct val="0"/>
        </a:spcAft>
        <a:buClr>
          <a:schemeClr val="tx1"/>
        </a:buClr>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4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lr>
          <a:schemeClr val="tx1"/>
        </a:buClr>
        <a:buChar char="•"/>
        <a:defRPr sz="2400">
          <a:solidFill>
            <a:schemeClr val="tx1"/>
          </a:solidFill>
          <a:latin typeface="+mn-lt"/>
        </a:defRPr>
      </a:lvl4pPr>
      <a:lvl5pPr marL="2057400" indent="-228600" algn="l" rtl="0" eaLnBrk="1" fontAlgn="base" hangingPunct="1">
        <a:spcBef>
          <a:spcPct val="20000"/>
        </a:spcBef>
        <a:spcAft>
          <a:spcPct val="0"/>
        </a:spcAft>
        <a:buClr>
          <a:schemeClr val="tx1"/>
        </a:buClr>
        <a:buChar char="•"/>
        <a:defRPr sz="2400">
          <a:solidFill>
            <a:schemeClr val="tx1"/>
          </a:solidFill>
          <a:latin typeface="+mn-lt"/>
        </a:defRPr>
      </a:lvl5pPr>
      <a:lvl6pPr marL="2514600" indent="-228600" algn="l" rtl="0" eaLnBrk="1" fontAlgn="base" hangingPunct="1">
        <a:spcBef>
          <a:spcPct val="20000"/>
        </a:spcBef>
        <a:spcAft>
          <a:spcPct val="0"/>
        </a:spcAft>
        <a:buClr>
          <a:schemeClr val="tx1"/>
        </a:buClr>
        <a:buChar char="•"/>
        <a:defRPr sz="2400">
          <a:solidFill>
            <a:schemeClr val="tx1"/>
          </a:solidFill>
          <a:latin typeface="+mn-lt"/>
        </a:defRPr>
      </a:lvl6pPr>
      <a:lvl7pPr marL="2971800" indent="-228600" algn="l" rtl="0" eaLnBrk="1" fontAlgn="base" hangingPunct="1">
        <a:spcBef>
          <a:spcPct val="20000"/>
        </a:spcBef>
        <a:spcAft>
          <a:spcPct val="0"/>
        </a:spcAft>
        <a:buClr>
          <a:schemeClr val="tx1"/>
        </a:buClr>
        <a:buChar char="•"/>
        <a:defRPr sz="2400">
          <a:solidFill>
            <a:schemeClr val="tx1"/>
          </a:solidFill>
          <a:latin typeface="+mn-lt"/>
        </a:defRPr>
      </a:lvl7pPr>
      <a:lvl8pPr marL="3429000" indent="-228600" algn="l" rtl="0" eaLnBrk="1" fontAlgn="base" hangingPunct="1">
        <a:spcBef>
          <a:spcPct val="20000"/>
        </a:spcBef>
        <a:spcAft>
          <a:spcPct val="0"/>
        </a:spcAft>
        <a:buClr>
          <a:schemeClr val="tx1"/>
        </a:buClr>
        <a:buChar char="•"/>
        <a:defRPr sz="2400">
          <a:solidFill>
            <a:schemeClr val="tx1"/>
          </a:solidFill>
          <a:latin typeface="+mn-lt"/>
        </a:defRPr>
      </a:lvl8pPr>
      <a:lvl9pPr marL="3886200" indent="-228600" algn="l" rtl="0" eaLnBrk="1" fontAlgn="base" hangingPunct="1">
        <a:spcBef>
          <a:spcPct val="20000"/>
        </a:spcBef>
        <a:spcAft>
          <a:spcPct val="0"/>
        </a:spcAft>
        <a:buClr>
          <a:schemeClr val="tx1"/>
        </a:buClr>
        <a:buChar char="•"/>
        <a:defRPr sz="24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CF4668DC-857F-487D-BFFA-8C0CA5037977}" type="slidenum">
              <a:rPr lang="fr-BE" smtClean="0"/>
              <a:pPr/>
              <a:t>‹N°›</a:t>
            </a:fld>
            <a:endParaRPr lang="fr-BE"/>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fr-BE"/>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AA309A6D-C09C-4548-B29A-6CF363A7E532}" type="datetimeFigureOut">
              <a:rPr lang="fr-FR" smtClean="0"/>
              <a:pPr/>
              <a:t>01/06/2013</a:t>
            </a:fld>
            <a:endParaRPr lang="fr-BE"/>
          </a:p>
        </p:txBody>
      </p:sp>
    </p:spTree>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5.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46.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jaimelechocolat.fr/" TargetMode="Externa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252536" y="476672"/>
            <a:ext cx="8892480" cy="2246769"/>
          </a:xfrm>
          <a:prstGeom prst="rect">
            <a:avLst/>
          </a:prstGeom>
          <a:noFill/>
        </p:spPr>
        <p:txBody>
          <a:bodyPr wrap="square" rtlCol="0">
            <a:spAutoFit/>
          </a:bodyPr>
          <a:lstStyle/>
          <a:p>
            <a:pPr algn="ctr"/>
            <a:r>
              <a:rPr lang="fr-FR" sz="8000" b="1" dirty="0" smtClean="0">
                <a:solidFill>
                  <a:schemeClr val="tx2"/>
                </a:solidFill>
              </a:rPr>
              <a:t>L</a:t>
            </a:r>
            <a:r>
              <a:rPr lang="fr-FR" sz="6000" b="1" dirty="0" smtClean="0">
                <a:solidFill>
                  <a:schemeClr val="tx2"/>
                </a:solidFill>
              </a:rPr>
              <a:t>e marché</a:t>
            </a:r>
            <a:br>
              <a:rPr lang="fr-FR" sz="6000" b="1" dirty="0" smtClean="0">
                <a:solidFill>
                  <a:schemeClr val="tx2"/>
                </a:solidFill>
              </a:rPr>
            </a:br>
            <a:r>
              <a:rPr lang="fr-FR" sz="6000" b="1" dirty="0" smtClean="0">
                <a:solidFill>
                  <a:schemeClr val="tx2"/>
                </a:solidFill>
              </a:rPr>
              <a:t>des tablettes de chocolat</a:t>
            </a:r>
            <a:endParaRPr lang="fr-FR" sz="6000" b="1" dirty="0">
              <a:solidFill>
                <a:schemeClr val="tx2"/>
              </a:solidFill>
            </a:endParaRPr>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3705" y="2856547"/>
            <a:ext cx="3772596" cy="400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79512" y="4590256"/>
            <a:ext cx="2272097" cy="2031325"/>
          </a:xfrm>
          <a:prstGeom prst="rect">
            <a:avLst/>
          </a:prstGeom>
          <a:noFill/>
        </p:spPr>
        <p:txBody>
          <a:bodyPr wrap="none" rtlCol="0">
            <a:spAutoFit/>
          </a:bodyPr>
          <a:lstStyle/>
          <a:p>
            <a:r>
              <a:rPr lang="fr-FR" i="1" dirty="0" smtClean="0"/>
              <a:t>Cassandra SADI</a:t>
            </a:r>
          </a:p>
          <a:p>
            <a:r>
              <a:rPr lang="fr-FR" i="1" dirty="0" smtClean="0"/>
              <a:t>Camille SERGHERAERT</a:t>
            </a:r>
            <a:br>
              <a:rPr lang="fr-FR" i="1" dirty="0" smtClean="0"/>
            </a:br>
            <a:r>
              <a:rPr lang="fr-FR" i="1" dirty="0" smtClean="0"/>
              <a:t>Lambert SERRURE</a:t>
            </a:r>
          </a:p>
          <a:p>
            <a:r>
              <a:rPr lang="fr-FR" i="1" dirty="0" smtClean="0"/>
              <a:t>Marine SOHIER</a:t>
            </a:r>
          </a:p>
          <a:p>
            <a:r>
              <a:rPr lang="fr-FR" i="1" dirty="0" smtClean="0"/>
              <a:t>Ahmed TOUZANI</a:t>
            </a:r>
          </a:p>
          <a:p>
            <a:r>
              <a:rPr lang="fr-FR" dirty="0" smtClean="0"/>
              <a:t/>
            </a:r>
            <a:br>
              <a:rPr lang="fr-FR" dirty="0" smtClean="0"/>
            </a:br>
            <a:r>
              <a:rPr lang="fr-FR" dirty="0" smtClean="0"/>
              <a:t>L3 Marketing-Vente</a:t>
            </a:r>
            <a:endParaRPr lang="fr-FR" dirty="0"/>
          </a:p>
        </p:txBody>
      </p:sp>
    </p:spTree>
    <p:extLst>
      <p:ext uri="{BB962C8B-B14F-4D97-AF65-F5344CB8AC3E}">
        <p14:creationId xmlns:p14="http://schemas.microsoft.com/office/powerpoint/2010/main" val="10247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p:cNvPicPr>
            <a:picLocks noChangeAspect="1" noChangeArrowheads="1"/>
          </p:cNvPicPr>
          <p:nvPr/>
        </p:nvPicPr>
        <p:blipFill>
          <a:blip r:embed="rId2" cstate="print"/>
          <a:srcRect/>
          <a:stretch>
            <a:fillRect/>
          </a:stretch>
        </p:blipFill>
        <p:spPr bwMode="auto">
          <a:xfrm>
            <a:off x="971600" y="188640"/>
            <a:ext cx="5858687" cy="648072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310181084"/>
              </p:ext>
            </p:extLst>
          </p:nvPr>
        </p:nvGraphicFramePr>
        <p:xfrm>
          <a:off x="467544" y="404664"/>
          <a:ext cx="7488831" cy="6192684"/>
        </p:xfrm>
        <a:graphic>
          <a:graphicData uri="http://schemas.openxmlformats.org/drawingml/2006/table">
            <a:tbl>
              <a:tblPr firstRow="1" firstCol="1" bandRow="1"/>
              <a:tblGrid>
                <a:gridCol w="2496277"/>
                <a:gridCol w="2496277"/>
                <a:gridCol w="2496277"/>
              </a:tblGrid>
              <a:tr h="642205">
                <a:tc>
                  <a:txBody>
                    <a:bodyPr/>
                    <a:lstStyle/>
                    <a:p>
                      <a:pPr algn="ctr">
                        <a:lnSpc>
                          <a:spcPct val="115000"/>
                        </a:lnSpc>
                        <a:spcAft>
                          <a:spcPts val="0"/>
                        </a:spcAft>
                      </a:pPr>
                      <a:r>
                        <a:rPr lang="fr-FR" sz="1400" b="1">
                          <a:solidFill>
                            <a:srgbClr val="FF0000"/>
                          </a:solidFill>
                          <a:effectLst/>
                          <a:latin typeface="Calibri"/>
                          <a:ea typeface="Calibri"/>
                          <a:cs typeface="Times New Roman"/>
                        </a:rPr>
                        <a:t>Marque</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a:solidFill>
                            <a:srgbClr val="FF0000"/>
                          </a:solidFill>
                          <a:effectLst/>
                          <a:latin typeface="Calibri"/>
                          <a:ea typeface="Calibri"/>
                          <a:cs typeface="Times New Roman"/>
                        </a:rPr>
                        <a:t>Largeur</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a:solidFill>
                            <a:srgbClr val="FF0000"/>
                          </a:solidFill>
                          <a:effectLst/>
                          <a:latin typeface="Calibri"/>
                          <a:ea typeface="Calibri"/>
                          <a:cs typeface="Times New Roman"/>
                        </a:rPr>
                        <a:t>Profondeur</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rowSpan="11">
                  <a:txBody>
                    <a:bodyPr/>
                    <a:lstStyle/>
                    <a:p>
                      <a:pPr algn="ctr">
                        <a:lnSpc>
                          <a:spcPct val="115000"/>
                        </a:lnSpc>
                        <a:spcAft>
                          <a:spcPts val="0"/>
                        </a:spcAft>
                      </a:pPr>
                      <a:r>
                        <a:rPr lang="fr-FR" sz="2200" b="1">
                          <a:effectLst/>
                          <a:latin typeface="Calibri"/>
                          <a:ea typeface="Calibri"/>
                          <a:cs typeface="Times New Roman"/>
                        </a:rPr>
                        <a:t>Poulain</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400" b="1">
                          <a:effectLst/>
                          <a:latin typeface="Calibri"/>
                          <a:ea typeface="Calibri"/>
                          <a:cs typeface="Times New Roman"/>
                        </a:rPr>
                        <a:t>Croquant</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lait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noisette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Noir et extra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rowSpan="4">
                  <a:txBody>
                    <a:bodyPr/>
                    <a:lstStyle/>
                    <a:p>
                      <a:pPr algn="ctr">
                        <a:lnSpc>
                          <a:spcPct val="115000"/>
                        </a:lnSpc>
                        <a:spcAft>
                          <a:spcPts val="0"/>
                        </a:spcAft>
                      </a:pPr>
                      <a:r>
                        <a:rPr lang="fr-FR" sz="1400" b="1">
                          <a:effectLst/>
                          <a:latin typeface="Calibri"/>
                          <a:ea typeface="Calibri"/>
                          <a:cs typeface="Times New Roman"/>
                        </a:rPr>
                        <a:t>Gourmande</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Eclats de cacao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Noir 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Lait fondant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Fondant intense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rowSpan="4">
                  <a:txBody>
                    <a:bodyPr/>
                    <a:lstStyle/>
                    <a:p>
                      <a:pPr>
                        <a:lnSpc>
                          <a:spcPct val="115000"/>
                        </a:lnSpc>
                        <a:spcAft>
                          <a:spcPts val="0"/>
                        </a:spcAft>
                      </a:pPr>
                      <a:r>
                        <a:rPr lang="fr-FR" sz="1400" b="1">
                          <a:effectLst/>
                          <a:latin typeface="Calibri"/>
                          <a:ea typeface="Calibri"/>
                          <a:cs typeface="Times New Roman"/>
                        </a:rPr>
                        <a:t>Cuisiner </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Noir corsé64%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Pralinoise 55%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Lait doux et fondant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589">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dirty="0">
                          <a:effectLst/>
                          <a:latin typeface="Calibri"/>
                          <a:ea typeface="Calibri"/>
                          <a:cs typeface="Times New Roman"/>
                        </a:rPr>
                        <a:t>Lait praliné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407729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768458783"/>
              </p:ext>
            </p:extLst>
          </p:nvPr>
        </p:nvGraphicFramePr>
        <p:xfrm>
          <a:off x="395536" y="476674"/>
          <a:ext cx="7560840" cy="6048669"/>
        </p:xfrm>
        <a:graphic>
          <a:graphicData uri="http://schemas.openxmlformats.org/drawingml/2006/table">
            <a:tbl>
              <a:tblPr firstRow="1" firstCol="1" bandRow="1"/>
              <a:tblGrid>
                <a:gridCol w="2520280"/>
                <a:gridCol w="2520280"/>
                <a:gridCol w="2520280"/>
              </a:tblGrid>
              <a:tr h="483893">
                <a:tc>
                  <a:txBody>
                    <a:bodyPr/>
                    <a:lstStyle/>
                    <a:p>
                      <a:pPr algn="ctr">
                        <a:lnSpc>
                          <a:spcPct val="115000"/>
                        </a:lnSpc>
                        <a:spcAft>
                          <a:spcPts val="0"/>
                        </a:spcAft>
                      </a:pPr>
                      <a:r>
                        <a:rPr lang="fr-FR" sz="1400" b="1">
                          <a:solidFill>
                            <a:srgbClr val="FF0000"/>
                          </a:solidFill>
                          <a:effectLst/>
                          <a:latin typeface="Calibri"/>
                          <a:ea typeface="Calibri"/>
                          <a:cs typeface="Times New Roman"/>
                        </a:rPr>
                        <a:t>Marque</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a:solidFill>
                            <a:srgbClr val="FF0000"/>
                          </a:solidFill>
                          <a:effectLst/>
                          <a:latin typeface="Calibri"/>
                          <a:ea typeface="Calibri"/>
                          <a:cs typeface="Times New Roman"/>
                        </a:rPr>
                        <a:t>Largeur</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400" b="1">
                          <a:solidFill>
                            <a:srgbClr val="FF0000"/>
                          </a:solidFill>
                          <a:effectLst/>
                          <a:latin typeface="Calibri"/>
                          <a:ea typeface="Calibri"/>
                          <a:cs typeface="Times New Roman"/>
                        </a:rPr>
                        <a:t>Profondeur</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rowSpan="13">
                  <a:txBody>
                    <a:bodyPr/>
                    <a:lstStyle/>
                    <a:p>
                      <a:pPr algn="ctr">
                        <a:lnSpc>
                          <a:spcPct val="115000"/>
                        </a:lnSpc>
                        <a:spcAft>
                          <a:spcPts val="0"/>
                        </a:spcAft>
                      </a:pPr>
                      <a:r>
                        <a:rPr lang="fr-FR" sz="2200" b="1">
                          <a:effectLst/>
                          <a:latin typeface="Calibri"/>
                          <a:ea typeface="Calibri"/>
                          <a:cs typeface="Times New Roman"/>
                        </a:rPr>
                        <a:t>milka</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r>
                        <a:rPr lang="fr-FR" sz="1400" b="1">
                          <a:effectLst/>
                          <a:latin typeface="Calibri"/>
                          <a:ea typeface="Calibri"/>
                          <a:cs typeface="Times New Roman"/>
                        </a:rPr>
                        <a:t>original</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Eclats de caramel daim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Morceaux d’oreo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rowSpan="5">
                  <a:txBody>
                    <a:bodyPr/>
                    <a:lstStyle/>
                    <a:p>
                      <a:pPr algn="ctr">
                        <a:lnSpc>
                          <a:spcPct val="115000"/>
                        </a:lnSpc>
                        <a:spcAft>
                          <a:spcPts val="0"/>
                        </a:spcAft>
                      </a:pPr>
                      <a:r>
                        <a:rPr lang="fr-FR" sz="1400" b="1">
                          <a:effectLst/>
                          <a:latin typeface="Calibri"/>
                          <a:ea typeface="Calibri"/>
                          <a:cs typeface="Times New Roman"/>
                        </a:rPr>
                        <a:t>classique</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Chocolat blanc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Noisette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Entière riz</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Tendre au lait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caramel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rowSpan="6">
                  <a:txBody>
                    <a:bodyPr/>
                    <a:lstStyle/>
                    <a:p>
                      <a:pPr algn="ctr">
                        <a:lnSpc>
                          <a:spcPct val="115000"/>
                        </a:lnSpc>
                        <a:spcAft>
                          <a:spcPts val="0"/>
                        </a:spcAft>
                      </a:pPr>
                      <a:r>
                        <a:rPr lang="fr-FR" sz="1400" b="1">
                          <a:effectLst/>
                          <a:latin typeface="Calibri"/>
                          <a:ea typeface="Calibri"/>
                          <a:cs typeface="Times New Roman"/>
                        </a:rPr>
                        <a:t>Mousse</a:t>
                      </a:r>
                      <a:endParaRPr lang="fr-FR" sz="1100">
                        <a:effectLst/>
                        <a:latin typeface="Calibri"/>
                        <a:ea typeface="Calibri"/>
                        <a:cs typeface="Times New Roman"/>
                      </a:endParaRPr>
                    </a:p>
                    <a:p>
                      <a:pPr algn="ctr">
                        <a:lnSpc>
                          <a:spcPct val="115000"/>
                        </a:lnSpc>
                        <a:spcAft>
                          <a:spcPts val="0"/>
                        </a:spcAft>
                      </a:pPr>
                      <a:r>
                        <a:rPr lang="fr-FR" sz="1400" b="1">
                          <a:effectLst/>
                          <a:latin typeface="Calibri"/>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400" b="1">
                          <a:effectLst/>
                          <a:latin typeface="Calibri"/>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400" b="1">
                          <a:effectLst/>
                          <a:latin typeface="Calibri"/>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400" b="1">
                          <a:effectLst/>
                          <a:latin typeface="Calibri"/>
                          <a:ea typeface="Calibri"/>
                          <a:cs typeface="Times New Roman"/>
                        </a:rPr>
                        <a:t> </a:t>
                      </a:r>
                      <a:endParaRPr lang="fr-FR" sz="1100">
                        <a:effectLst/>
                        <a:latin typeface="Calibri"/>
                        <a:ea typeface="Calibri"/>
                        <a:cs typeface="Times New Roman"/>
                      </a:endParaRPr>
                    </a:p>
                    <a:p>
                      <a:pPr algn="ctr">
                        <a:lnSpc>
                          <a:spcPct val="115000"/>
                        </a:lnSpc>
                        <a:spcAft>
                          <a:spcPts val="0"/>
                        </a:spcAft>
                      </a:pPr>
                      <a:r>
                        <a:rPr lang="fr-FR" sz="1400" b="1">
                          <a:effectLst/>
                          <a:latin typeface="Calibri"/>
                          <a:ea typeface="Calibri"/>
                          <a:cs typeface="Times New Roman"/>
                        </a:rPr>
                        <a:t>confiserie</a:t>
                      </a: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a:effectLst/>
                          <a:latin typeface="Calibri"/>
                          <a:ea typeface="Calibri"/>
                          <a:cs typeface="Times New Roman"/>
                        </a:rPr>
                        <a:t>Chocolat 160g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Praliné 160g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Snax stars 170g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Crispy snax 150g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20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Daim snax 145g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0235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dirty="0" err="1">
                          <a:effectLst/>
                          <a:latin typeface="Calibri"/>
                          <a:ea typeface="Calibri"/>
                          <a:cs typeface="Times New Roman"/>
                        </a:rPr>
                        <a:t>Crispello</a:t>
                      </a:r>
                      <a:r>
                        <a:rPr lang="fr-FR" sz="1100" dirty="0">
                          <a:effectLst/>
                          <a:latin typeface="Calibri"/>
                          <a:ea typeface="Calibri"/>
                          <a:cs typeface="Times New Roman"/>
                        </a:rPr>
                        <a:t> chocolat150g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525119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au 3"/>
          <p:cNvGraphicFramePr>
            <a:graphicFrameLocks noGrp="1"/>
          </p:cNvGraphicFramePr>
          <p:nvPr>
            <p:extLst>
              <p:ext uri="{D42A27DB-BD31-4B8C-83A1-F6EECF244321}">
                <p14:modId xmlns:p14="http://schemas.microsoft.com/office/powerpoint/2010/main" val="1986320834"/>
              </p:ext>
            </p:extLst>
          </p:nvPr>
        </p:nvGraphicFramePr>
        <p:xfrm>
          <a:off x="251520" y="332659"/>
          <a:ext cx="7776864" cy="6192684"/>
        </p:xfrm>
        <a:graphic>
          <a:graphicData uri="http://schemas.openxmlformats.org/drawingml/2006/table">
            <a:tbl>
              <a:tblPr firstRow="1" firstCol="1" bandRow="1"/>
              <a:tblGrid>
                <a:gridCol w="2592288"/>
                <a:gridCol w="2592288"/>
                <a:gridCol w="2592288"/>
              </a:tblGrid>
              <a:tr h="279469">
                <a:tc>
                  <a:txBody>
                    <a:bodyPr/>
                    <a:lstStyle/>
                    <a:p>
                      <a:pPr algn="ctr">
                        <a:lnSpc>
                          <a:spcPct val="115000"/>
                        </a:lnSpc>
                        <a:spcAft>
                          <a:spcPts val="0"/>
                        </a:spcAft>
                      </a:pPr>
                      <a:r>
                        <a:rPr lang="fr-FR" sz="1300" b="1">
                          <a:solidFill>
                            <a:srgbClr val="FF0000"/>
                          </a:solidFill>
                          <a:effectLst/>
                          <a:latin typeface="Calibri"/>
                          <a:ea typeface="Calibri"/>
                          <a:cs typeface="Times New Roman"/>
                        </a:rPr>
                        <a:t>Marque</a:t>
                      </a:r>
                      <a:endParaRPr lang="fr-FR" sz="1000">
                        <a:effectLst/>
                        <a:latin typeface="Calibri"/>
                        <a:ea typeface="Calibri"/>
                        <a:cs typeface="Times New Roman"/>
                      </a:endParaRP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a:solidFill>
                            <a:srgbClr val="FF0000"/>
                          </a:solidFill>
                          <a:effectLst/>
                          <a:latin typeface="Calibri"/>
                          <a:ea typeface="Calibri"/>
                          <a:cs typeface="Times New Roman"/>
                        </a:rPr>
                        <a:t>Largeur</a:t>
                      </a:r>
                      <a:endParaRPr lang="fr-FR" sz="1000">
                        <a:effectLst/>
                        <a:latin typeface="Calibri"/>
                        <a:ea typeface="Calibri"/>
                        <a:cs typeface="Times New Roman"/>
                      </a:endParaRP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300" b="1">
                          <a:solidFill>
                            <a:srgbClr val="FF0000"/>
                          </a:solidFill>
                          <a:effectLst/>
                          <a:latin typeface="Calibri"/>
                          <a:ea typeface="Calibri"/>
                          <a:cs typeface="Times New Roman"/>
                        </a:rPr>
                        <a:t>Profondeur</a:t>
                      </a:r>
                      <a:endParaRPr lang="fr-FR" sz="1000">
                        <a:effectLst/>
                        <a:latin typeface="Calibri"/>
                        <a:ea typeface="Calibri"/>
                        <a:cs typeface="Times New Roman"/>
                      </a:endParaRP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rowSpan="20">
                  <a:txBody>
                    <a:bodyPr/>
                    <a:lstStyle/>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gn="ctr">
                        <a:lnSpc>
                          <a:spcPct val="115000"/>
                        </a:lnSpc>
                        <a:spcAft>
                          <a:spcPts val="0"/>
                        </a:spcAft>
                      </a:pPr>
                      <a:r>
                        <a:rPr lang="fr-FR" sz="1800" b="1" dirty="0" err="1">
                          <a:effectLst/>
                          <a:latin typeface="Calibri"/>
                          <a:ea typeface="Calibri"/>
                          <a:cs typeface="Times New Roman"/>
                        </a:rPr>
                        <a:t>Valhora</a:t>
                      </a:r>
                      <a:r>
                        <a:rPr lang="fr-FR" sz="1800" b="1" dirty="0">
                          <a:effectLst/>
                          <a:latin typeface="Calibri"/>
                          <a:ea typeface="Calibri"/>
                          <a:cs typeface="Times New Roman"/>
                        </a:rPr>
                        <a:t>  </a:t>
                      </a:r>
                      <a:r>
                        <a:rPr lang="fr-FR" sz="1000" dirty="0" smtClean="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dirty="0">
                          <a:effectLst/>
                          <a:latin typeface="Calibri"/>
                          <a:ea typeface="Calibri"/>
                          <a:cs typeface="Times New Roman"/>
                        </a:rPr>
                        <a:t> </a:t>
                      </a:r>
                    </a:p>
                    <a:p>
                      <a:pPr>
                        <a:lnSpc>
                          <a:spcPct val="115000"/>
                        </a:lnSpc>
                        <a:spcAft>
                          <a:spcPts val="0"/>
                        </a:spcAft>
                      </a:pPr>
                      <a:r>
                        <a:rPr lang="fr-FR" sz="1000" dirty="0">
                          <a:effectLst/>
                          <a:latin typeface="Calibri"/>
                          <a:ea typeface="Calibri"/>
                          <a:cs typeface="Times New Roman"/>
                        </a:rPr>
                        <a:t> </a:t>
                      </a: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nSpc>
                          <a:spcPct val="115000"/>
                        </a:lnSpc>
                        <a:spcAft>
                          <a:spcPts val="0"/>
                        </a:spcAft>
                      </a:pPr>
                      <a:r>
                        <a:rPr lang="fr-FR" sz="1000" b="1" dirty="0">
                          <a:effectLst/>
                          <a:latin typeface="Calibri"/>
                          <a:ea typeface="Calibri"/>
                          <a:cs typeface="Times New Roman"/>
                        </a:rPr>
                        <a:t> </a:t>
                      </a:r>
                      <a:endParaRPr lang="fr-FR" sz="1000" dirty="0">
                        <a:effectLst/>
                        <a:latin typeface="Calibri"/>
                        <a:ea typeface="Calibri"/>
                        <a:cs typeface="Times New Roman"/>
                      </a:endParaRPr>
                    </a:p>
                    <a:p>
                      <a:pPr algn="ctr">
                        <a:lnSpc>
                          <a:spcPct val="115000"/>
                        </a:lnSpc>
                        <a:spcAft>
                          <a:spcPts val="0"/>
                        </a:spcAft>
                      </a:pPr>
                      <a:r>
                        <a:rPr lang="fr-FR" sz="2500" b="1" dirty="0">
                          <a:effectLst/>
                          <a:latin typeface="Calibri"/>
                          <a:ea typeface="Calibri"/>
                          <a:cs typeface="Times New Roman"/>
                        </a:rPr>
                        <a:t> </a:t>
                      </a:r>
                      <a:endParaRPr lang="fr-FR" sz="1000" dirty="0">
                        <a:effectLst/>
                        <a:latin typeface="Calibri"/>
                        <a:ea typeface="Calibri"/>
                        <a:cs typeface="Times New Roman"/>
                      </a:endParaRPr>
                    </a:p>
                  </a:txBody>
                  <a:tcPr marL="61389" marR="6138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0"/>
                        </a:spcAft>
                      </a:pPr>
                      <a:r>
                        <a:rPr lang="fr-FR" sz="1100" b="1">
                          <a:effectLst/>
                          <a:latin typeface="Calibri"/>
                          <a:ea typeface="Calibri"/>
                          <a:cs typeface="Times New Roman"/>
                        </a:rPr>
                        <a:t>Grand crus</a:t>
                      </a:r>
                      <a:endParaRPr lang="fr-FR" sz="1000">
                        <a:effectLst/>
                        <a:latin typeface="Calibri"/>
                        <a:ea typeface="Calibri"/>
                        <a:cs typeface="Times New Roman"/>
                      </a:endParaRP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effectLst/>
                          <a:latin typeface="Calibri"/>
                          <a:ea typeface="Calibri"/>
                          <a:cs typeface="Times New Roman"/>
                        </a:rPr>
                        <a:t>noir</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lait</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blond</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952">
                <a:tc vMerge="1">
                  <a:txBody>
                    <a:bodyPr/>
                    <a:lstStyle/>
                    <a:p>
                      <a:endParaRPr lang="fr-FR"/>
                    </a:p>
                  </a:txBody>
                  <a:tcPr/>
                </a:tc>
                <a:tc rowSpan="4">
                  <a:txBody>
                    <a:bodyPr/>
                    <a:lstStyle/>
                    <a:p>
                      <a:pPr algn="ctr">
                        <a:lnSpc>
                          <a:spcPct val="115000"/>
                        </a:lnSpc>
                        <a:spcAft>
                          <a:spcPts val="0"/>
                        </a:spcAft>
                      </a:pPr>
                      <a:r>
                        <a:rPr lang="fr-FR" sz="1100" b="1">
                          <a:effectLst/>
                          <a:latin typeface="Calibri"/>
                          <a:ea typeface="Calibri"/>
                          <a:cs typeface="Times New Roman"/>
                        </a:rPr>
                        <a:t>Coffrets </a:t>
                      </a:r>
                      <a:endParaRPr lang="fr-FR" sz="1000">
                        <a:effectLst/>
                        <a:latin typeface="Calibri"/>
                        <a:ea typeface="Calibri"/>
                        <a:cs typeface="Times New Roman"/>
                      </a:endParaRP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effectLst/>
                          <a:latin typeface="Calibri"/>
                          <a:ea typeface="Calibri"/>
                          <a:cs typeface="Times New Roman"/>
                        </a:rPr>
                        <a:t>Panaché 8 tablettes grands crus</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95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Premium 4 tablettes grands crus noir</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95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Degustation, tanariva, jivera, guneja, manjari</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95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Colletction grands crus  chocolat noir</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rowSpan="6">
                  <a:txBody>
                    <a:bodyPr/>
                    <a:lstStyle/>
                    <a:p>
                      <a:pPr algn="ctr">
                        <a:lnSpc>
                          <a:spcPct val="115000"/>
                        </a:lnSpc>
                        <a:spcAft>
                          <a:spcPts val="0"/>
                        </a:spcAft>
                      </a:pPr>
                      <a:r>
                        <a:rPr lang="fr-FR" sz="1100" b="1">
                          <a:effectLst/>
                          <a:latin typeface="Calibri"/>
                          <a:ea typeface="Calibri"/>
                          <a:cs typeface="Times New Roman"/>
                        </a:rPr>
                        <a:t>Gourmandes</a:t>
                      </a:r>
                      <a:endParaRPr lang="fr-FR" sz="1000">
                        <a:effectLst/>
                        <a:latin typeface="Calibri"/>
                        <a:ea typeface="Calibri"/>
                        <a:cs typeface="Times New Roman"/>
                      </a:endParaRP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effectLst/>
                          <a:latin typeface="Calibri"/>
                          <a:ea typeface="Calibri"/>
                          <a:cs typeface="Times New Roman"/>
                        </a:rPr>
                        <a:t>Jivara pécan 40%</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Manjari orange 64%</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Caraibe noisette 66%</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Ganaja crue 70%</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Ivoire framboise 35%</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95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Caramélia perles craquantes 36%</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9952">
                <a:tc vMerge="1">
                  <a:txBody>
                    <a:bodyPr/>
                    <a:lstStyle/>
                    <a:p>
                      <a:endParaRPr lang="fr-FR"/>
                    </a:p>
                  </a:txBody>
                  <a:tcPr/>
                </a:tc>
                <a:tc rowSpan="3">
                  <a:txBody>
                    <a:bodyPr/>
                    <a:lstStyle/>
                    <a:p>
                      <a:pPr algn="ctr">
                        <a:lnSpc>
                          <a:spcPct val="115000"/>
                        </a:lnSpc>
                        <a:spcAft>
                          <a:spcPts val="0"/>
                        </a:spcAft>
                      </a:pPr>
                      <a:r>
                        <a:rPr lang="fr-FR" sz="1100" b="1">
                          <a:effectLst/>
                          <a:latin typeface="Calibri"/>
                          <a:ea typeface="Calibri"/>
                          <a:cs typeface="Times New Roman"/>
                        </a:rPr>
                        <a:t>domaine</a:t>
                      </a:r>
                      <a:endParaRPr lang="fr-FR" sz="1000">
                        <a:effectLst/>
                        <a:latin typeface="Calibri"/>
                        <a:ea typeface="Calibri"/>
                        <a:cs typeface="Times New Roman"/>
                      </a:endParaRP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effectLst/>
                          <a:latin typeface="Calibri"/>
                          <a:ea typeface="Calibri"/>
                          <a:cs typeface="Times New Roman"/>
                        </a:rPr>
                        <a:t>Ampamakia 64%</a:t>
                      </a:r>
                    </a:p>
                    <a:p>
                      <a:pPr>
                        <a:lnSpc>
                          <a:spcPct val="115000"/>
                        </a:lnSpc>
                        <a:spcAft>
                          <a:spcPts val="0"/>
                        </a:spcAft>
                      </a:pPr>
                      <a:r>
                        <a:rPr lang="fr-FR" sz="1000">
                          <a:effectLst/>
                          <a:latin typeface="Calibri"/>
                          <a:ea typeface="Calibri"/>
                          <a:cs typeface="Times New Roman"/>
                        </a:rPr>
                        <a:t> </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El pedregal 64%</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Grand couva 64%</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rowSpan="4">
                  <a:txBody>
                    <a:bodyPr/>
                    <a:lstStyle/>
                    <a:p>
                      <a:pPr algn="ctr">
                        <a:lnSpc>
                          <a:spcPct val="115000"/>
                        </a:lnSpc>
                        <a:spcAft>
                          <a:spcPts val="0"/>
                        </a:spcAft>
                      </a:pPr>
                      <a:r>
                        <a:rPr lang="fr-FR" sz="1100" b="1">
                          <a:effectLst/>
                          <a:latin typeface="Calibri"/>
                          <a:ea typeface="Calibri"/>
                          <a:cs typeface="Times New Roman"/>
                        </a:rPr>
                        <a:t>bâtons</a:t>
                      </a:r>
                      <a:endParaRPr lang="fr-FR" sz="1000">
                        <a:effectLst/>
                        <a:latin typeface="Calibri"/>
                        <a:ea typeface="Calibri"/>
                        <a:cs typeface="Times New Roman"/>
                      </a:endParaRP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a:effectLst/>
                          <a:latin typeface="Calibri"/>
                          <a:ea typeface="Calibri"/>
                          <a:cs typeface="Times New Roman"/>
                        </a:rPr>
                        <a:t>Caraibes 66%</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Guanaja 70%</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4976">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a:effectLst/>
                          <a:latin typeface="Calibri"/>
                          <a:ea typeface="Calibri"/>
                          <a:cs typeface="Times New Roman"/>
                        </a:rPr>
                        <a:t>Tanariva 33%</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38815">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dirty="0" err="1">
                          <a:effectLst/>
                          <a:latin typeface="Calibri"/>
                          <a:ea typeface="Calibri"/>
                          <a:cs typeface="Times New Roman"/>
                        </a:rPr>
                        <a:t>Jivara</a:t>
                      </a:r>
                      <a:r>
                        <a:rPr lang="fr-FR" sz="1000" dirty="0">
                          <a:effectLst/>
                          <a:latin typeface="Calibri"/>
                          <a:ea typeface="Calibri"/>
                          <a:cs typeface="Times New Roman"/>
                        </a:rPr>
                        <a:t> 40%</a:t>
                      </a:r>
                    </a:p>
                  </a:txBody>
                  <a:tcPr marL="61389" marR="6138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37426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188640"/>
            <a:ext cx="7920880" cy="1143000"/>
          </a:xfrm>
        </p:spPr>
        <p:txBody>
          <a:bodyPr/>
          <a:lstStyle/>
          <a:p>
            <a:r>
              <a:rPr lang="fr-FR" sz="2800" b="1" dirty="0" smtClean="0">
                <a:solidFill>
                  <a:schemeClr val="accent1"/>
                </a:solidFill>
              </a:rPr>
              <a:t>3. Analyse de </a:t>
            </a:r>
            <a:r>
              <a:rPr lang="fr-FR" sz="2800" b="1" dirty="0">
                <a:solidFill>
                  <a:schemeClr val="accent1"/>
                </a:solidFill>
              </a:rPr>
              <a:t>la segmentation &amp; </a:t>
            </a:r>
            <a:r>
              <a:rPr lang="fr-FR" sz="2800" b="1" dirty="0" smtClean="0">
                <a:solidFill>
                  <a:schemeClr val="accent1"/>
                </a:solidFill>
              </a:rPr>
              <a:t>du positionnement </a:t>
            </a:r>
            <a:r>
              <a:rPr lang="fr-FR" sz="2800" b="1" dirty="0">
                <a:solidFill>
                  <a:schemeClr val="accent1"/>
                </a:solidFill>
              </a:rPr>
              <a:t>des différentes marques présentes </a:t>
            </a:r>
          </a:p>
        </p:txBody>
      </p:sp>
      <p:sp>
        <p:nvSpPr>
          <p:cNvPr id="3" name="Espace réservé du contenu 2"/>
          <p:cNvSpPr>
            <a:spLocks noGrp="1"/>
          </p:cNvSpPr>
          <p:nvPr>
            <p:ph idx="1"/>
          </p:nvPr>
        </p:nvSpPr>
        <p:spPr/>
        <p:txBody>
          <a:bodyPr>
            <a:normAutofit/>
          </a:bodyPr>
          <a:lstStyle/>
          <a:p>
            <a:r>
              <a:rPr lang="fr-FR" sz="2400" dirty="0" smtClean="0"/>
              <a:t>Nestlé</a:t>
            </a:r>
          </a:p>
          <a:p>
            <a:r>
              <a:rPr lang="fr-FR" sz="2400" dirty="0" smtClean="0"/>
              <a:t>Alter Eco</a:t>
            </a:r>
          </a:p>
          <a:p>
            <a:r>
              <a:rPr lang="fr-FR" sz="2400" dirty="0" smtClean="0"/>
              <a:t>Cote d'Or</a:t>
            </a:r>
          </a:p>
          <a:p>
            <a:r>
              <a:rPr lang="fr-FR" sz="2400" dirty="0" smtClean="0"/>
              <a:t>Poulain</a:t>
            </a:r>
          </a:p>
          <a:p>
            <a:r>
              <a:rPr lang="fr-FR" sz="2400" dirty="0" smtClean="0"/>
              <a:t> </a:t>
            </a:r>
            <a:r>
              <a:rPr lang="fr-FR" sz="2400" dirty="0" err="1" smtClean="0"/>
              <a:t>Cémoi</a:t>
            </a:r>
            <a:endParaRPr lang="fr-FR" sz="2400" dirty="0" smtClean="0"/>
          </a:p>
          <a:p>
            <a:r>
              <a:rPr lang="fr-FR" sz="2400" dirty="0" smtClean="0"/>
              <a:t> </a:t>
            </a:r>
            <a:r>
              <a:rPr lang="fr-FR" sz="2400" dirty="0" err="1" smtClean="0"/>
              <a:t>Milka</a:t>
            </a:r>
            <a:endParaRPr lang="fr-FR" sz="2400" dirty="0" smtClean="0"/>
          </a:p>
          <a:p>
            <a:r>
              <a:rPr lang="fr-FR" sz="2400" dirty="0" smtClean="0"/>
              <a:t> </a:t>
            </a:r>
            <a:r>
              <a:rPr lang="fr-FR" sz="2400" dirty="0" err="1"/>
              <a:t>Lindt</a:t>
            </a:r>
            <a:endParaRPr lang="fr-FR" sz="2400" dirty="0"/>
          </a:p>
          <a:p>
            <a:r>
              <a:rPr lang="fr-FR" sz="2400" dirty="0" smtClean="0"/>
              <a:t>Villars</a:t>
            </a:r>
          </a:p>
          <a:p>
            <a:r>
              <a:rPr lang="fr-FR" sz="2400" dirty="0" err="1" smtClean="0"/>
              <a:t>Valrhona</a:t>
            </a:r>
            <a:endParaRPr lang="fr-FR" sz="2400" dirty="0"/>
          </a:p>
        </p:txBody>
      </p:sp>
    </p:spTree>
    <p:extLst>
      <p:ext uri="{BB962C8B-B14F-4D97-AF65-F5344CB8AC3E}">
        <p14:creationId xmlns:p14="http://schemas.microsoft.com/office/powerpoint/2010/main" val="14745999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32048"/>
            <a:ext cx="7620000" cy="1143000"/>
          </a:xfrm>
        </p:spPr>
        <p:txBody>
          <a:bodyPr/>
          <a:lstStyle/>
          <a:p>
            <a:pPr marL="685800" indent="-685800">
              <a:buFont typeface="Wingdings" pitchFamily="2" charset="2"/>
              <a:buChar char="§"/>
            </a:pPr>
            <a:r>
              <a:rPr lang="fr-FR" dirty="0" smtClean="0"/>
              <a:t>Nestlé</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693939334"/>
              </p:ext>
            </p:extLst>
          </p:nvPr>
        </p:nvGraphicFramePr>
        <p:xfrm>
          <a:off x="395536" y="1268760"/>
          <a:ext cx="7848872" cy="5124757"/>
        </p:xfrm>
        <a:graphic>
          <a:graphicData uri="http://schemas.openxmlformats.org/drawingml/2006/table">
            <a:tbl>
              <a:tblPr firstRow="1" firstCol="1" bandRow="1"/>
              <a:tblGrid>
                <a:gridCol w="2706005"/>
                <a:gridCol w="2571050"/>
                <a:gridCol w="2571817"/>
              </a:tblGrid>
              <a:tr h="709600">
                <a:tc rowSpan="2">
                  <a:txBody>
                    <a:bodyPr/>
                    <a:lstStyle/>
                    <a:p>
                      <a:pPr algn="ctr">
                        <a:lnSpc>
                          <a:spcPct val="115000"/>
                        </a:lnSpc>
                        <a:spcAft>
                          <a:spcPts val="0"/>
                        </a:spcAft>
                      </a:pPr>
                      <a:r>
                        <a:rPr lang="fr-FR" sz="1200" dirty="0">
                          <a:effectLst/>
                          <a:latin typeface="Times New Roman"/>
                          <a:ea typeface="Calibri"/>
                        </a:rPr>
                        <a:t>Nestlé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fr-FR"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effectLst/>
                          <a:latin typeface="Times New Roman"/>
                          <a:ea typeface="Calibri"/>
                        </a:rPr>
                        <a:t>Segmentation : Mère de famille nestlé dessert, enfants et ados, crunch…Nesquick (enfants)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4188">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200">
                          <a:effectLst/>
                          <a:latin typeface="Times New Roman"/>
                          <a:ea typeface="Calibri"/>
                        </a:rPr>
                        <a:t>Positionnement : Partage, création, accéssibilité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2802">
                <a:tc>
                  <a:txBody>
                    <a:bodyPr/>
                    <a:lstStyle/>
                    <a:p>
                      <a:pPr>
                        <a:lnSpc>
                          <a:spcPct val="115000"/>
                        </a:lnSpc>
                        <a:spcAft>
                          <a:spcPts val="0"/>
                        </a:spcAft>
                      </a:pPr>
                      <a:r>
                        <a:rPr lang="fr-FR" sz="1200">
                          <a:effectLst/>
                          <a:latin typeface="Times New Roman"/>
                          <a:ea typeface="Calibri"/>
                        </a:rPr>
                        <a:t>Sémantique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dirty="0" smtClean="0">
                          <a:effectLst/>
                          <a:latin typeface="Times New Roman"/>
                          <a:ea typeface="Calibri"/>
                        </a:rPr>
                        <a:t>« </a:t>
                      </a:r>
                      <a:r>
                        <a:rPr lang="fr-FR" sz="1200" dirty="0" err="1" smtClean="0">
                          <a:effectLst/>
                          <a:latin typeface="Times New Roman"/>
                          <a:ea typeface="Calibri"/>
                        </a:rPr>
                        <a:t>nest</a:t>
                      </a:r>
                      <a:r>
                        <a:rPr lang="fr-FR" sz="1200" dirty="0" smtClean="0">
                          <a:effectLst/>
                          <a:latin typeface="Times New Roman"/>
                          <a:ea typeface="Calibri"/>
                        </a:rPr>
                        <a:t> » en allemand/anglais signifie « nid</a:t>
                      </a:r>
                      <a:r>
                        <a:rPr lang="fr-FR" sz="1200" baseline="0" dirty="0" smtClean="0">
                          <a:effectLst/>
                          <a:latin typeface="Times New Roman"/>
                          <a:ea typeface="Calibri"/>
                        </a:rPr>
                        <a:t> » comme le logo général de la marque. C’est un adulte qui nourrit ses </a:t>
                      </a:r>
                      <a:r>
                        <a:rPr lang="fr-FR" sz="1200" dirty="0" smtClean="0">
                          <a:effectLst/>
                          <a:latin typeface="Times New Roman"/>
                          <a:ea typeface="Calibri"/>
                        </a:rPr>
                        <a:t>deux oisillons.</a:t>
                      </a:r>
                      <a:r>
                        <a:rPr lang="fr-FR" sz="1200" baseline="0" dirty="0" smtClean="0">
                          <a:effectLst/>
                          <a:latin typeface="Times New Roman"/>
                          <a:ea typeface="Calibri"/>
                        </a:rPr>
                        <a:t> Cela re</a:t>
                      </a:r>
                      <a:r>
                        <a:rPr lang="fr-FR" sz="1200" dirty="0" smtClean="0">
                          <a:effectLst/>
                          <a:latin typeface="Times New Roman"/>
                          <a:ea typeface="Calibri"/>
                        </a:rPr>
                        <a:t>présente</a:t>
                      </a:r>
                      <a:r>
                        <a:rPr lang="fr-FR" sz="1200" baseline="0" dirty="0" smtClean="0">
                          <a:effectLst/>
                          <a:latin typeface="Times New Roman"/>
                          <a:ea typeface="Calibri"/>
                        </a:rPr>
                        <a:t> la </a:t>
                      </a:r>
                      <a:r>
                        <a:rPr lang="fr-FR" sz="1200" dirty="0" smtClean="0">
                          <a:effectLst/>
                          <a:latin typeface="Times New Roman"/>
                          <a:ea typeface="Calibri"/>
                        </a:rPr>
                        <a:t>famille moyenne.</a:t>
                      </a:r>
                      <a:r>
                        <a:rPr lang="fr-FR" sz="1200" baseline="0" dirty="0" smtClean="0">
                          <a:effectLst/>
                          <a:latin typeface="Times New Roman"/>
                          <a:ea typeface="Calibri"/>
                        </a:rPr>
                        <a:t> Donc « Nestlé nourrit la famille ».</a:t>
                      </a:r>
                      <a:endParaRPr lang="fr-FR"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94415">
                <a:tc>
                  <a:txBody>
                    <a:bodyPr/>
                    <a:lstStyle/>
                    <a:p>
                      <a:pPr>
                        <a:lnSpc>
                          <a:spcPct val="115000"/>
                        </a:lnSpc>
                        <a:spcAft>
                          <a:spcPts val="0"/>
                        </a:spcAft>
                      </a:pPr>
                      <a:r>
                        <a:rPr lang="fr-FR" sz="1200" dirty="0">
                          <a:effectLst/>
                          <a:latin typeface="Times New Roman"/>
                          <a:ea typeface="Calibri"/>
                        </a:rPr>
                        <a:t>Accroches / Slogans / Signature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dirty="0">
                          <a:effectLst/>
                          <a:latin typeface="Times New Roman"/>
                          <a:ea typeface="Calibri"/>
                        </a:rPr>
                        <a:t>Slogan : « Fort en chocolat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19234">
                <a:tc>
                  <a:txBody>
                    <a:bodyPr/>
                    <a:lstStyle/>
                    <a:p>
                      <a:pPr>
                        <a:lnSpc>
                          <a:spcPct val="115000"/>
                        </a:lnSpc>
                        <a:spcAft>
                          <a:spcPts val="0"/>
                        </a:spcAft>
                      </a:pPr>
                      <a:r>
                        <a:rPr lang="fr-FR" sz="1200">
                          <a:effectLst/>
                          <a:latin typeface="Times New Roman"/>
                          <a:ea typeface="Calibri"/>
                        </a:rPr>
                        <a:t>Prix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a:effectLst/>
                          <a:latin typeface="Times New Roman"/>
                          <a:ea typeface="Calibri"/>
                        </a:rPr>
                        <a:t>Entre 1.50 € et 2.90 €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946133">
                <a:tc>
                  <a:txBody>
                    <a:bodyPr/>
                    <a:lstStyle/>
                    <a:p>
                      <a:pPr>
                        <a:lnSpc>
                          <a:spcPct val="115000"/>
                        </a:lnSpc>
                        <a:spcAft>
                          <a:spcPts val="0"/>
                        </a:spcAft>
                      </a:pPr>
                      <a:r>
                        <a:rPr lang="fr-FR" sz="1200">
                          <a:effectLst/>
                          <a:latin typeface="Times New Roman"/>
                          <a:ea typeface="Calibri"/>
                        </a:rPr>
                        <a:t>Produits (ex : packaging, couleurs, mascotte …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0"/>
                        </a:spcAft>
                        <a:buFont typeface="Arial" pitchFamily="34" charset="0"/>
                        <a:buChar char="•"/>
                      </a:pPr>
                      <a:r>
                        <a:rPr lang="fr-FR" sz="1200" dirty="0">
                          <a:effectLst/>
                          <a:latin typeface="Times New Roman"/>
                          <a:ea typeface="Calibri"/>
                        </a:rPr>
                        <a:t>Nestlé dessert : casserole représentant l’ustensile du pâtissier, marron clair, papier kraft (chocolat à l’état brut)</a:t>
                      </a:r>
                    </a:p>
                    <a:p>
                      <a:pPr marL="171450" indent="-171450">
                        <a:lnSpc>
                          <a:spcPct val="115000"/>
                        </a:lnSpc>
                        <a:spcAft>
                          <a:spcPts val="0"/>
                        </a:spcAft>
                        <a:buFont typeface="Arial" pitchFamily="34" charset="0"/>
                        <a:buChar char="•"/>
                      </a:pPr>
                      <a:r>
                        <a:rPr lang="fr-FR" sz="1200" dirty="0">
                          <a:effectLst/>
                          <a:latin typeface="Times New Roman"/>
                          <a:ea typeface="Calibri"/>
                        </a:rPr>
                        <a:t>Crunch : reprise du logo Nestlé : couleur vive (bleu) pour les ados</a:t>
                      </a:r>
                    </a:p>
                    <a:p>
                      <a:pPr marL="171450" indent="-171450">
                        <a:lnSpc>
                          <a:spcPct val="115000"/>
                        </a:lnSpc>
                        <a:spcAft>
                          <a:spcPts val="0"/>
                        </a:spcAft>
                        <a:buFont typeface="Arial" pitchFamily="34" charset="0"/>
                        <a:buChar char="•"/>
                      </a:pPr>
                      <a:r>
                        <a:rPr lang="fr-FR" sz="1200" dirty="0" err="1">
                          <a:effectLst/>
                          <a:latin typeface="Times New Roman"/>
                          <a:ea typeface="Calibri"/>
                        </a:rPr>
                        <a:t>Nesquick</a:t>
                      </a:r>
                      <a:r>
                        <a:rPr lang="fr-FR" sz="1200" dirty="0">
                          <a:effectLst/>
                          <a:latin typeface="Times New Roman"/>
                          <a:ea typeface="Calibri"/>
                        </a:rPr>
                        <a:t> : Lapin et jaune pour les enfants</a:t>
                      </a:r>
                      <a:r>
                        <a:rPr lang="fr-FR" sz="1200" dirty="0" smtClean="0">
                          <a:effectLst/>
                          <a:latin typeface="Times New Roman"/>
                          <a:ea typeface="Calibri"/>
                        </a:rPr>
                        <a:t>.</a:t>
                      </a:r>
                    </a:p>
                    <a:p>
                      <a:pPr marL="171450" indent="-171450">
                        <a:lnSpc>
                          <a:spcPct val="115000"/>
                        </a:lnSpc>
                        <a:spcAft>
                          <a:spcPts val="0"/>
                        </a:spcAft>
                        <a:buFont typeface="Arial" pitchFamily="34" charset="0"/>
                        <a:buChar char="•"/>
                      </a:pPr>
                      <a:r>
                        <a:rPr lang="fr-FR" sz="1200" dirty="0" smtClean="0">
                          <a:effectLst/>
                          <a:latin typeface="Times New Roman"/>
                          <a:ea typeface="Calibri"/>
                        </a:rPr>
                        <a:t>Offres : à pâtisser, enfants, dégustation, blanc</a:t>
                      </a:r>
                      <a:endParaRPr lang="fr-FR"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501414">
                <a:tc>
                  <a:txBody>
                    <a:bodyPr/>
                    <a:lstStyle/>
                    <a:p>
                      <a:pPr>
                        <a:lnSpc>
                          <a:spcPct val="115000"/>
                        </a:lnSpc>
                        <a:spcAft>
                          <a:spcPts val="0"/>
                        </a:spcAft>
                      </a:pPr>
                      <a:r>
                        <a:rPr lang="fr-FR" sz="1200">
                          <a:effectLst/>
                          <a:latin typeface="Times New Roman"/>
                          <a:ea typeface="Calibri"/>
                        </a:rPr>
                        <a:t>Publicité / Campagnes communication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dirty="0">
                          <a:effectLst/>
                          <a:latin typeface="Times New Roman"/>
                          <a:ea typeface="Calibri"/>
                        </a:rPr>
                        <a:t>Publicité télé, publicité sur internet (</a:t>
                      </a:r>
                      <a:r>
                        <a:rPr lang="fr-FR" sz="1200" dirty="0" err="1">
                          <a:effectLst/>
                          <a:latin typeface="Times New Roman"/>
                          <a:ea typeface="Calibri"/>
                        </a:rPr>
                        <a:t>facebook</a:t>
                      </a:r>
                      <a:r>
                        <a:rPr lang="fr-FR" sz="1200" dirty="0">
                          <a:effectLst/>
                          <a:latin typeface="Times New Roman"/>
                          <a:ea typeface="Calibri"/>
                        </a:rPr>
                        <a:t>, conseils de recette sur le site </a:t>
                      </a:r>
                      <a:r>
                        <a:rPr lang="fr-FR" sz="1200" dirty="0" err="1">
                          <a:effectLst/>
                          <a:latin typeface="Times New Roman"/>
                          <a:ea typeface="Calibri"/>
                        </a:rPr>
                        <a:t>nestlé</a:t>
                      </a:r>
                      <a:r>
                        <a:rPr lang="fr-FR" sz="1200" dirty="0">
                          <a:effectLst/>
                          <a:latin typeface="Times New Roman"/>
                          <a:ea typeface="Calibri"/>
                        </a:rPr>
                        <a:t>…) et </a:t>
                      </a:r>
                      <a:r>
                        <a:rPr lang="fr-FR" sz="1200" dirty="0" err="1">
                          <a:effectLst/>
                          <a:latin typeface="Times New Roman"/>
                          <a:ea typeface="Calibri"/>
                        </a:rPr>
                        <a:t>smartphones</a:t>
                      </a:r>
                      <a:r>
                        <a:rPr lang="fr-FR" sz="1200" dirty="0">
                          <a:effectLst/>
                          <a:latin typeface="Times New Roman"/>
                          <a:ea typeface="Calibri"/>
                        </a:rPr>
                        <a:t> (idées recettes)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660608">
                <a:tc>
                  <a:txBody>
                    <a:bodyPr/>
                    <a:lstStyle/>
                    <a:p>
                      <a:pPr>
                        <a:lnSpc>
                          <a:spcPct val="115000"/>
                        </a:lnSpc>
                        <a:spcAft>
                          <a:spcPts val="0"/>
                        </a:spcAft>
                      </a:pPr>
                      <a:r>
                        <a:rPr lang="fr-FR" sz="1200">
                          <a:effectLst/>
                          <a:latin typeface="Times New Roman"/>
                          <a:ea typeface="Calibri"/>
                        </a:rPr>
                        <a:t>Distribution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a:effectLst/>
                          <a:latin typeface="Times New Roman"/>
                          <a:ea typeface="Calibri"/>
                        </a:rPr>
                        <a:t>Hyper et supermarchés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42802">
                <a:tc>
                  <a:txBody>
                    <a:bodyPr/>
                    <a:lstStyle/>
                    <a:p>
                      <a:pPr>
                        <a:lnSpc>
                          <a:spcPct val="115000"/>
                        </a:lnSpc>
                        <a:spcAft>
                          <a:spcPts val="0"/>
                        </a:spcAft>
                      </a:pPr>
                      <a:r>
                        <a:rPr lang="fr-FR" sz="1200">
                          <a:effectLst/>
                          <a:latin typeface="Times New Roman"/>
                          <a:ea typeface="Calibri"/>
                        </a:rPr>
                        <a:t>Tendances marketing exploitées: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dirty="0">
                          <a:effectLst/>
                          <a:latin typeface="Times New Roman"/>
                          <a:ea typeface="Calibri"/>
                        </a:rPr>
                        <a:t>S’orienter sur le secteur du bio et allégé</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pic>
        <p:nvPicPr>
          <p:cNvPr id="2049" name="Image 0" descr="nestle-chocolove-logo.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412776"/>
            <a:ext cx="1512168" cy="9937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8210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8009" y="0"/>
            <a:ext cx="7620000" cy="1143000"/>
          </a:xfrm>
        </p:spPr>
        <p:txBody>
          <a:bodyPr/>
          <a:lstStyle/>
          <a:p>
            <a:pPr marL="685800" indent="-685800">
              <a:buFont typeface="Wingdings" pitchFamily="2" charset="2"/>
              <a:buChar char="§"/>
            </a:pPr>
            <a:r>
              <a:rPr lang="fr-FR" dirty="0" smtClean="0"/>
              <a:t>Alter </a:t>
            </a:r>
            <a:r>
              <a:rPr lang="fr-FR" dirty="0"/>
              <a:t>E</a:t>
            </a:r>
            <a:r>
              <a:rPr lang="fr-FR" dirty="0" smtClean="0"/>
              <a:t>co</a:t>
            </a: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775928274"/>
              </p:ext>
            </p:extLst>
          </p:nvPr>
        </p:nvGraphicFramePr>
        <p:xfrm>
          <a:off x="251520" y="1268758"/>
          <a:ext cx="7992888" cy="5370993"/>
        </p:xfrm>
        <a:graphic>
          <a:graphicData uri="http://schemas.openxmlformats.org/drawingml/2006/table">
            <a:tbl>
              <a:tblPr firstRow="1" firstCol="1" bandRow="1"/>
              <a:tblGrid>
                <a:gridCol w="2755657"/>
                <a:gridCol w="2618225"/>
                <a:gridCol w="2619006"/>
              </a:tblGrid>
              <a:tr h="691576">
                <a:tc rowSpan="2">
                  <a:txBody>
                    <a:bodyPr/>
                    <a:lstStyle/>
                    <a:p>
                      <a:pPr algn="ctr">
                        <a:lnSpc>
                          <a:spcPct val="115000"/>
                        </a:lnSpc>
                        <a:spcAft>
                          <a:spcPts val="0"/>
                        </a:spcAft>
                      </a:pPr>
                      <a:r>
                        <a:rPr lang="fr-FR" sz="1200" dirty="0">
                          <a:effectLst/>
                          <a:latin typeface="Times New Roman"/>
                          <a:ea typeface="Calibri"/>
                        </a:rPr>
                        <a:t>Alter Eco</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fr-FR" sz="1200">
                        <a:effectLst/>
                        <a:latin typeface="Times New Roman"/>
                        <a:ea typeface="Calibri"/>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200">
                          <a:effectLst/>
                          <a:latin typeface="Times New Roman"/>
                          <a:ea typeface="Calibri"/>
                        </a:rPr>
                        <a:t>Segmentation : Personnes à CPS supérieur ou personnes agées.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0773">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200">
                          <a:effectLst/>
                          <a:latin typeface="Times New Roman"/>
                          <a:ea typeface="Calibri"/>
                        </a:rPr>
                        <a:t>Positionnement : Qualité (cacao d’exception d’Amérique latine)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5548">
                <a:tc>
                  <a:txBody>
                    <a:bodyPr/>
                    <a:lstStyle/>
                    <a:p>
                      <a:pPr>
                        <a:lnSpc>
                          <a:spcPct val="115000"/>
                        </a:lnSpc>
                        <a:spcAft>
                          <a:spcPts val="0"/>
                        </a:spcAft>
                      </a:pPr>
                      <a:r>
                        <a:rPr lang="fr-FR" sz="1200">
                          <a:effectLst/>
                          <a:latin typeface="Times New Roman"/>
                          <a:ea typeface="Calibri"/>
                        </a:rPr>
                        <a:t>Sémantique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baseline="0" dirty="0" smtClean="0">
                          <a:effectLst/>
                          <a:latin typeface="Times New Roman"/>
                          <a:ea typeface="Calibri"/>
                        </a:rPr>
                        <a:t>« Alter »  suggère que c’est une alternative au chocolat  industriel, ceux de la marque prennent en compte les producteur de cacao</a:t>
                      </a:r>
                      <a:endParaRPr lang="fr-FR"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798084">
                <a:tc>
                  <a:txBody>
                    <a:bodyPr/>
                    <a:lstStyle/>
                    <a:p>
                      <a:pPr>
                        <a:lnSpc>
                          <a:spcPct val="115000"/>
                        </a:lnSpc>
                        <a:spcAft>
                          <a:spcPts val="0"/>
                        </a:spcAft>
                      </a:pPr>
                      <a:r>
                        <a:rPr lang="fr-FR" sz="1200">
                          <a:effectLst/>
                          <a:latin typeface="Times New Roman"/>
                          <a:ea typeface="Calibri"/>
                        </a:rPr>
                        <a:t>Accroches / Slogans / Signature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dirty="0">
                          <a:effectLst/>
                          <a:latin typeface="Times New Roman"/>
                          <a:ea typeface="Calibri"/>
                        </a:rPr>
                        <a:t>Logo de AB, </a:t>
                      </a:r>
                      <a:r>
                        <a:rPr lang="fr-FR" sz="1200" dirty="0" err="1">
                          <a:effectLst/>
                          <a:latin typeface="Times New Roman"/>
                          <a:ea typeface="Calibri"/>
                        </a:rPr>
                        <a:t>Fairtrade</a:t>
                      </a:r>
                      <a:r>
                        <a:rPr lang="fr-FR" sz="1200" dirty="0">
                          <a:effectLst/>
                          <a:latin typeface="Times New Roman"/>
                          <a:ea typeface="Calibri"/>
                        </a:rPr>
                        <a:t>, Produit compensé carbone présent sur toutes les tablettes.</a:t>
                      </a:r>
                    </a:p>
                    <a:p>
                      <a:pPr>
                        <a:lnSpc>
                          <a:spcPct val="115000"/>
                        </a:lnSpc>
                        <a:spcAft>
                          <a:spcPts val="0"/>
                        </a:spcAft>
                      </a:pPr>
                      <a:r>
                        <a:rPr lang="fr-FR" sz="1200" dirty="0">
                          <a:effectLst/>
                          <a:latin typeface="Times New Roman"/>
                          <a:ea typeface="Calibri"/>
                        </a:rPr>
                        <a:t>Slogan : « C’est si bon de changer le monde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59042">
                <a:tc>
                  <a:txBody>
                    <a:bodyPr/>
                    <a:lstStyle/>
                    <a:p>
                      <a:pPr>
                        <a:lnSpc>
                          <a:spcPct val="115000"/>
                        </a:lnSpc>
                        <a:spcAft>
                          <a:spcPts val="0"/>
                        </a:spcAft>
                      </a:pPr>
                      <a:r>
                        <a:rPr lang="fr-FR" sz="1200">
                          <a:effectLst/>
                          <a:latin typeface="Times New Roman"/>
                          <a:ea typeface="Calibri"/>
                        </a:rPr>
                        <a:t>Prix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a:effectLst/>
                          <a:latin typeface="Times New Roman"/>
                          <a:ea typeface="Calibri"/>
                        </a:rPr>
                        <a:t>De 2.30 € à 3.16 €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532056">
                <a:tc>
                  <a:txBody>
                    <a:bodyPr/>
                    <a:lstStyle/>
                    <a:p>
                      <a:pPr>
                        <a:lnSpc>
                          <a:spcPct val="115000"/>
                        </a:lnSpc>
                        <a:spcAft>
                          <a:spcPts val="0"/>
                        </a:spcAft>
                      </a:pPr>
                      <a:r>
                        <a:rPr lang="fr-FR" sz="1200" dirty="0">
                          <a:effectLst/>
                          <a:latin typeface="Times New Roman"/>
                          <a:ea typeface="Calibri"/>
                        </a:rPr>
                        <a:t>Produits (ex : packaging, couleurs, mascotte…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0"/>
                        </a:spcAft>
                        <a:buFont typeface="Arial" pitchFamily="34" charset="0"/>
                        <a:buChar char="•"/>
                      </a:pPr>
                      <a:r>
                        <a:rPr lang="fr-FR" sz="1200" dirty="0">
                          <a:effectLst/>
                          <a:latin typeface="Times New Roman"/>
                          <a:ea typeface="Calibri"/>
                        </a:rPr>
                        <a:t>Couleur en fonction du chocolat (</a:t>
                      </a:r>
                      <a:r>
                        <a:rPr lang="fr-FR" sz="1200" dirty="0" err="1">
                          <a:effectLst/>
                          <a:latin typeface="Times New Roman"/>
                          <a:ea typeface="Calibri"/>
                        </a:rPr>
                        <a:t>blanc,marron</a:t>
                      </a:r>
                      <a:r>
                        <a:rPr lang="fr-FR" sz="1200" dirty="0">
                          <a:effectLst/>
                          <a:latin typeface="Times New Roman"/>
                          <a:ea typeface="Calibri"/>
                        </a:rPr>
                        <a:t> ou noir), écriture en gros </a:t>
                      </a:r>
                      <a:r>
                        <a:rPr lang="fr-FR" sz="1200" dirty="0" smtClean="0">
                          <a:effectLst/>
                          <a:latin typeface="Times New Roman"/>
                          <a:ea typeface="Calibri"/>
                        </a:rPr>
                        <a:t>caractère</a:t>
                      </a:r>
                    </a:p>
                    <a:p>
                      <a:pPr marL="171450" indent="-171450">
                        <a:lnSpc>
                          <a:spcPct val="115000"/>
                        </a:lnSpc>
                        <a:spcAft>
                          <a:spcPts val="0"/>
                        </a:spcAft>
                        <a:buFont typeface="Arial" pitchFamily="34" charset="0"/>
                        <a:buChar char="•"/>
                      </a:pPr>
                      <a:r>
                        <a:rPr lang="fr-FR" sz="1200" dirty="0" smtClean="0">
                          <a:effectLst/>
                          <a:latin typeface="Times New Roman"/>
                          <a:ea typeface="Calibri"/>
                        </a:rPr>
                        <a:t>Offres : Bio</a:t>
                      </a:r>
                      <a:r>
                        <a:rPr lang="fr-FR" sz="1200" baseline="0" dirty="0" smtClean="0">
                          <a:effectLst/>
                          <a:latin typeface="Times New Roman"/>
                          <a:ea typeface="Calibri"/>
                        </a:rPr>
                        <a:t>/Equitable, Blanc</a:t>
                      </a:r>
                      <a:endParaRPr lang="fr-FR" sz="1200" dirty="0" smtClean="0">
                        <a:effectLst/>
                        <a:latin typeface="Times New Roman"/>
                        <a:ea typeface="Calibri"/>
                      </a:endParaRPr>
                    </a:p>
                    <a:p>
                      <a:pPr>
                        <a:lnSpc>
                          <a:spcPct val="115000"/>
                        </a:lnSpc>
                        <a:spcAft>
                          <a:spcPts val="0"/>
                        </a:spcAft>
                      </a:pPr>
                      <a:endParaRPr lang="fr-FR" sz="1200" dirty="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742983">
                <a:tc>
                  <a:txBody>
                    <a:bodyPr/>
                    <a:lstStyle/>
                    <a:p>
                      <a:pPr>
                        <a:lnSpc>
                          <a:spcPct val="115000"/>
                        </a:lnSpc>
                        <a:spcAft>
                          <a:spcPts val="0"/>
                        </a:spcAft>
                      </a:pPr>
                      <a:r>
                        <a:rPr lang="fr-FR" sz="1200">
                          <a:effectLst/>
                          <a:latin typeface="Times New Roman"/>
                          <a:ea typeface="Calibri"/>
                        </a:rPr>
                        <a:t>Publicité / Campagnes communication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en-US" sz="1200">
                          <a:effectLst/>
                          <a:latin typeface="Times New Roman"/>
                          <a:ea typeface="Calibri"/>
                        </a:rPr>
                        <a:t>Internet (facebook, site web, blog…), Alter Eco festival</a:t>
                      </a:r>
                      <a:endParaRPr lang="fr-FR" sz="1200">
                        <a:effectLst/>
                        <a:latin typeface="Times New Roman"/>
                        <a:ea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441115">
                <a:tc>
                  <a:txBody>
                    <a:bodyPr/>
                    <a:lstStyle/>
                    <a:p>
                      <a:pPr>
                        <a:lnSpc>
                          <a:spcPct val="115000"/>
                        </a:lnSpc>
                        <a:spcAft>
                          <a:spcPts val="0"/>
                        </a:spcAft>
                      </a:pPr>
                      <a:r>
                        <a:rPr lang="fr-FR" sz="1200">
                          <a:effectLst/>
                          <a:latin typeface="Times New Roman"/>
                          <a:ea typeface="Calibri"/>
                        </a:rPr>
                        <a:t>Distribution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dirty="0">
                          <a:effectLst/>
                          <a:latin typeface="Times New Roman"/>
                          <a:ea typeface="Calibri"/>
                        </a:rPr>
                        <a:t>Magasins spécialisés, hyper et supermarchés, vente en ligne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5548">
                <a:tc>
                  <a:txBody>
                    <a:bodyPr/>
                    <a:lstStyle/>
                    <a:p>
                      <a:pPr>
                        <a:lnSpc>
                          <a:spcPct val="115000"/>
                        </a:lnSpc>
                        <a:spcAft>
                          <a:spcPts val="0"/>
                        </a:spcAft>
                      </a:pPr>
                      <a:r>
                        <a:rPr lang="fr-FR" sz="1200" dirty="0">
                          <a:effectLst/>
                          <a:latin typeface="Times New Roman"/>
                          <a:ea typeface="Calibri"/>
                        </a:rPr>
                        <a:t>Tendances marketing exploitées: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200" dirty="0">
                          <a:effectLst/>
                          <a:latin typeface="Times New Roman"/>
                          <a:ea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pic>
        <p:nvPicPr>
          <p:cNvPr id="3073" name="Image 1" descr="183_Logo_Alterec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3933" y="1412776"/>
            <a:ext cx="1368152" cy="1027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36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90264"/>
            <a:ext cx="7620000" cy="1143000"/>
          </a:xfrm>
        </p:spPr>
        <p:txBody>
          <a:bodyPr/>
          <a:lstStyle/>
          <a:p>
            <a:pPr marL="685800" indent="-685800">
              <a:buFont typeface="Wingdings" pitchFamily="2" charset="2"/>
              <a:buChar char="§"/>
            </a:pPr>
            <a:r>
              <a:rPr lang="fr-FR" dirty="0" smtClean="0"/>
              <a:t>Cote d’Or</a:t>
            </a:r>
            <a:endParaRPr lang="fr-FR" dirty="0"/>
          </a:p>
        </p:txBody>
      </p:sp>
      <p:graphicFrame>
        <p:nvGraphicFramePr>
          <p:cNvPr id="15" name="Espace réservé du contenu 14"/>
          <p:cNvGraphicFramePr>
            <a:graphicFrameLocks noGrp="1"/>
          </p:cNvGraphicFramePr>
          <p:nvPr>
            <p:ph idx="1"/>
            <p:extLst>
              <p:ext uri="{D42A27DB-BD31-4B8C-83A1-F6EECF244321}">
                <p14:modId xmlns:p14="http://schemas.microsoft.com/office/powerpoint/2010/main" val="2581535033"/>
              </p:ext>
            </p:extLst>
          </p:nvPr>
        </p:nvGraphicFramePr>
        <p:xfrm>
          <a:off x="251520" y="887719"/>
          <a:ext cx="7848870" cy="5899939"/>
        </p:xfrm>
        <a:graphic>
          <a:graphicData uri="http://schemas.openxmlformats.org/drawingml/2006/table">
            <a:tbl>
              <a:tblPr firstRow="1" firstCol="1" bandRow="1"/>
              <a:tblGrid>
                <a:gridCol w="1944214"/>
                <a:gridCol w="3398696"/>
                <a:gridCol w="2505960"/>
              </a:tblGrid>
              <a:tr h="337247">
                <a:tc rowSpan="2">
                  <a:txBody>
                    <a:bodyPr/>
                    <a:lstStyle/>
                    <a:p>
                      <a:pPr algn="ctr">
                        <a:lnSpc>
                          <a:spcPct val="115000"/>
                        </a:lnSpc>
                        <a:spcAft>
                          <a:spcPts val="0"/>
                        </a:spcAft>
                      </a:pPr>
                      <a:r>
                        <a:rPr lang="en-US" sz="1100" dirty="0">
                          <a:effectLst/>
                          <a:latin typeface="Times New Roman"/>
                          <a:ea typeface="Calibri"/>
                        </a:rPr>
                        <a:t>Côte  </a:t>
                      </a:r>
                      <a:r>
                        <a:rPr lang="en-US" sz="1100" dirty="0" smtClean="0">
                          <a:effectLst/>
                          <a:latin typeface="Times New Roman"/>
                          <a:ea typeface="Calibri"/>
                        </a:rPr>
                        <a:t>d’Or</a:t>
                      </a:r>
                      <a:r>
                        <a:rPr lang="en-US" sz="1100" baseline="0" dirty="0" smtClean="0">
                          <a:effectLst/>
                          <a:latin typeface="Times New Roman"/>
                          <a:ea typeface="Calibri"/>
                        </a:rPr>
                        <a:t> </a:t>
                      </a:r>
                    </a:p>
                    <a:p>
                      <a:pPr algn="ctr">
                        <a:lnSpc>
                          <a:spcPct val="115000"/>
                        </a:lnSpc>
                        <a:spcAft>
                          <a:spcPts val="0"/>
                        </a:spcAft>
                      </a:pPr>
                      <a:r>
                        <a:rPr lang="en-US" sz="1100" dirty="0" smtClean="0">
                          <a:effectLst/>
                          <a:latin typeface="Times New Roman"/>
                          <a:ea typeface="Calibri"/>
                        </a:rPr>
                        <a:t>(</a:t>
                      </a:r>
                      <a:r>
                        <a:rPr lang="en-US" sz="1100" dirty="0" err="1" smtClean="0">
                          <a:effectLst/>
                          <a:latin typeface="Times New Roman"/>
                          <a:ea typeface="Calibri"/>
                        </a:rPr>
                        <a:t>Groupe</a:t>
                      </a:r>
                      <a:r>
                        <a:rPr lang="en-US" sz="1100" dirty="0" smtClean="0">
                          <a:effectLst/>
                          <a:latin typeface="Times New Roman"/>
                          <a:ea typeface="Calibri"/>
                        </a:rPr>
                        <a:t> </a:t>
                      </a:r>
                      <a:r>
                        <a:rPr lang="en-US" sz="1100" dirty="0">
                          <a:effectLst/>
                          <a:latin typeface="Times New Roman"/>
                          <a:ea typeface="Calibri"/>
                        </a:rPr>
                        <a:t>Kraft Foods)</a:t>
                      </a:r>
                      <a:endParaRPr lang="fr-FR" sz="1100" dirty="0">
                        <a:effectLst/>
                        <a:latin typeface="Times New Roman"/>
                        <a:ea typeface="Calibri"/>
                      </a:endParaRPr>
                    </a:p>
                  </a:txBody>
                  <a:tcPr marL="40555" marR="40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fr-FR" sz="1100" dirty="0">
                        <a:effectLst/>
                        <a:latin typeface="Times New Roman"/>
                        <a:ea typeface="Calibri"/>
                      </a:endParaRPr>
                    </a:p>
                  </a:txBody>
                  <a:tcPr marL="40555" marR="4055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dirty="0">
                          <a:effectLst/>
                          <a:latin typeface="Times New Roman"/>
                          <a:ea typeface="Calibri"/>
                        </a:rPr>
                        <a:t>Segmentation : </a:t>
                      </a:r>
                      <a:r>
                        <a:rPr lang="fr-FR" sz="1100" dirty="0" smtClean="0">
                          <a:effectLst/>
                          <a:latin typeface="Times New Roman"/>
                          <a:ea typeface="Calibri"/>
                        </a:rPr>
                        <a:t> Grand public</a:t>
                      </a:r>
                      <a:endParaRPr lang="fr-FR" sz="1100" dirty="0">
                        <a:effectLst/>
                        <a:latin typeface="Times New Roman"/>
                        <a:ea typeface="Calibri"/>
                      </a:endParaRP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8857">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100" dirty="0">
                          <a:effectLst/>
                          <a:latin typeface="Times New Roman"/>
                          <a:ea typeface="Calibri"/>
                        </a:rPr>
                        <a:t>Positionnement : chocolat de qualité, au gout puissant et naturel</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59458">
                <a:tc>
                  <a:txBody>
                    <a:bodyPr/>
                    <a:lstStyle/>
                    <a:p>
                      <a:pPr>
                        <a:lnSpc>
                          <a:spcPct val="115000"/>
                        </a:lnSpc>
                        <a:spcAft>
                          <a:spcPts val="0"/>
                        </a:spcAft>
                      </a:pPr>
                      <a:r>
                        <a:rPr lang="fr-FR" sz="1100" dirty="0">
                          <a:effectLst/>
                          <a:latin typeface="Times New Roman"/>
                          <a:ea typeface="Calibri"/>
                        </a:rPr>
                        <a:t>Sémantique :</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100" dirty="0">
                          <a:effectLst/>
                          <a:latin typeface="Times New Roman"/>
                          <a:ea typeface="Calibri"/>
                        </a:rPr>
                        <a:t>Référence à la côte de l'Or, le Ghana actuel, ou une partie des fèves de cacao </a:t>
                      </a:r>
                      <a:r>
                        <a:rPr lang="fr-FR" sz="1100" dirty="0" smtClean="0">
                          <a:effectLst/>
                          <a:latin typeface="Times New Roman"/>
                          <a:ea typeface="Calibri"/>
                        </a:rPr>
                        <a:t>était sélectionnée</a:t>
                      </a:r>
                      <a:r>
                        <a:rPr lang="fr-FR" sz="1100" dirty="0">
                          <a:effectLst/>
                          <a:latin typeface="Times New Roman"/>
                          <a:ea typeface="Calibri"/>
                        </a:rPr>
                        <a:t>.</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9185">
                <a:tc>
                  <a:txBody>
                    <a:bodyPr/>
                    <a:lstStyle/>
                    <a:p>
                      <a:pPr>
                        <a:lnSpc>
                          <a:spcPct val="115000"/>
                        </a:lnSpc>
                        <a:spcAft>
                          <a:spcPts val="0"/>
                        </a:spcAft>
                      </a:pPr>
                      <a:r>
                        <a:rPr lang="fr-FR" sz="1100" dirty="0">
                          <a:effectLst/>
                          <a:latin typeface="Times New Roman"/>
                          <a:ea typeface="Calibri"/>
                        </a:rPr>
                        <a:t>Accroches / Slogans / Signature :</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100" dirty="0">
                          <a:effectLst/>
                          <a:latin typeface="Times New Roman"/>
                          <a:ea typeface="Calibri"/>
                        </a:rPr>
                        <a:t>OSEZ LA FUSION DES SENSATIONS </a:t>
                      </a:r>
                      <a:r>
                        <a:rPr lang="fr-FR" sz="1100" dirty="0" smtClean="0">
                          <a:effectLst/>
                          <a:latin typeface="Times New Roman"/>
                          <a:ea typeface="Calibri"/>
                        </a:rPr>
                        <a:t>: Provoquez </a:t>
                      </a:r>
                      <a:r>
                        <a:rPr lang="fr-FR" sz="1100" dirty="0">
                          <a:effectLst/>
                          <a:latin typeface="Times New Roman"/>
                          <a:ea typeface="Calibri"/>
                        </a:rPr>
                        <a:t>les émotions, osez toutes les rencontres… Laissez-vous aller à une autre expérience chocolat.</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59458">
                <a:tc>
                  <a:txBody>
                    <a:bodyPr/>
                    <a:lstStyle/>
                    <a:p>
                      <a:pPr>
                        <a:lnSpc>
                          <a:spcPct val="115000"/>
                        </a:lnSpc>
                        <a:spcAft>
                          <a:spcPts val="0"/>
                        </a:spcAft>
                      </a:pPr>
                      <a:r>
                        <a:rPr lang="fr-FR" sz="1100">
                          <a:effectLst/>
                          <a:latin typeface="Times New Roman"/>
                          <a:ea typeface="Calibri"/>
                        </a:rPr>
                        <a:t>Prix :</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tabLst>
                          <a:tab pos="700405" algn="l"/>
                        </a:tabLst>
                      </a:pPr>
                      <a:r>
                        <a:rPr lang="fr-FR" sz="1100">
                          <a:effectLst/>
                          <a:latin typeface="Times New Roman"/>
                          <a:ea typeface="Calibri"/>
                        </a:rPr>
                        <a:t>Prix moyen tablette de 200g = 2,89€ (comparé sur 10 tablettes) =&gt; peu cher</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518914">
                <a:tc>
                  <a:txBody>
                    <a:bodyPr/>
                    <a:lstStyle/>
                    <a:p>
                      <a:pPr>
                        <a:lnSpc>
                          <a:spcPct val="115000"/>
                        </a:lnSpc>
                        <a:spcAft>
                          <a:spcPts val="0"/>
                        </a:spcAft>
                      </a:pPr>
                      <a:r>
                        <a:rPr lang="fr-FR" sz="1100">
                          <a:effectLst/>
                          <a:latin typeface="Times New Roman"/>
                          <a:ea typeface="Calibri"/>
                        </a:rPr>
                        <a:t>Produits ( packaging, couleurs, mascotte … )</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nSpc>
                          <a:spcPct val="115000"/>
                        </a:lnSpc>
                        <a:spcAft>
                          <a:spcPts val="0"/>
                        </a:spcAft>
                        <a:buFont typeface="Symbol"/>
                        <a:buChar char=""/>
                      </a:pPr>
                      <a:r>
                        <a:rPr lang="fr-FR" sz="1100" dirty="0">
                          <a:effectLst/>
                          <a:latin typeface="Times New Roman"/>
                          <a:ea typeface="Calibri"/>
                        </a:rPr>
                        <a:t>Logo, mascotte: éléphant</a:t>
                      </a:r>
                    </a:p>
                    <a:p>
                      <a:pPr marL="342900" lvl="0" indent="-342900">
                        <a:lnSpc>
                          <a:spcPct val="115000"/>
                        </a:lnSpc>
                        <a:spcAft>
                          <a:spcPts val="0"/>
                        </a:spcAft>
                        <a:buFont typeface="Symbol"/>
                        <a:buChar char=""/>
                      </a:pPr>
                      <a:r>
                        <a:rPr lang="fr-FR" sz="1100" dirty="0">
                          <a:effectLst/>
                          <a:latin typeface="Times New Roman"/>
                          <a:ea typeface="Calibri"/>
                        </a:rPr>
                        <a:t>Couleurs : rouge et dorée (attire l’œil)</a:t>
                      </a:r>
                    </a:p>
                    <a:p>
                      <a:pPr marL="342900" lvl="0" indent="-342900">
                        <a:lnSpc>
                          <a:spcPct val="115000"/>
                        </a:lnSpc>
                        <a:spcAft>
                          <a:spcPts val="0"/>
                        </a:spcAft>
                        <a:buFont typeface="Symbol"/>
                        <a:buChar char=""/>
                      </a:pPr>
                      <a:r>
                        <a:rPr lang="fr-FR" sz="1100" dirty="0">
                          <a:effectLst/>
                          <a:latin typeface="Times New Roman"/>
                          <a:ea typeface="Calibri"/>
                        </a:rPr>
                        <a:t>Packaging : tablette épaisse, visuel du produit mis en scène </a:t>
                      </a:r>
                    </a:p>
                    <a:p>
                      <a:pPr marL="342900" lvl="0" indent="-342900">
                        <a:lnSpc>
                          <a:spcPct val="115000"/>
                        </a:lnSpc>
                        <a:spcAft>
                          <a:spcPts val="0"/>
                        </a:spcAft>
                        <a:buFont typeface="Symbol"/>
                        <a:buChar char=""/>
                      </a:pPr>
                      <a:r>
                        <a:rPr lang="fr-FR" sz="1100" dirty="0" smtClean="0">
                          <a:effectLst/>
                          <a:latin typeface="Times New Roman"/>
                          <a:ea typeface="Calibri"/>
                        </a:rPr>
                        <a:t>Offres : dégustation</a:t>
                      </a:r>
                      <a:r>
                        <a:rPr lang="fr-FR" sz="1100" dirty="0">
                          <a:effectLst/>
                          <a:latin typeface="Times New Roman"/>
                          <a:ea typeface="Calibri"/>
                        </a:rPr>
                        <a:t>, </a:t>
                      </a:r>
                      <a:r>
                        <a:rPr lang="fr-FR" sz="1100" dirty="0" smtClean="0">
                          <a:effectLst/>
                          <a:latin typeface="Times New Roman"/>
                          <a:ea typeface="Calibri"/>
                        </a:rPr>
                        <a:t>à pâtisser,  noir, lait,</a:t>
                      </a:r>
                      <a:r>
                        <a:rPr lang="fr-FR" sz="1100" baseline="0" dirty="0" smtClean="0">
                          <a:effectLst/>
                          <a:latin typeface="Times New Roman"/>
                          <a:ea typeface="Calibri"/>
                        </a:rPr>
                        <a:t> blanc</a:t>
                      </a:r>
                      <a:endParaRPr lang="fr-FR" sz="1100" dirty="0">
                        <a:effectLst/>
                        <a:latin typeface="Times New Roman"/>
                        <a:ea typeface="Calibri"/>
                      </a:endParaRP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791564">
                <a:tc>
                  <a:txBody>
                    <a:bodyPr/>
                    <a:lstStyle/>
                    <a:p>
                      <a:pPr>
                        <a:lnSpc>
                          <a:spcPct val="115000"/>
                        </a:lnSpc>
                        <a:spcAft>
                          <a:spcPts val="0"/>
                        </a:spcAft>
                      </a:pPr>
                      <a:r>
                        <a:rPr lang="fr-FR" sz="1100">
                          <a:effectLst/>
                          <a:latin typeface="Times New Roman"/>
                          <a:ea typeface="Calibri"/>
                        </a:rPr>
                        <a:t>Publicité / Campagnes communication :</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nSpc>
                          <a:spcPct val="115000"/>
                        </a:lnSpc>
                        <a:spcAft>
                          <a:spcPts val="0"/>
                        </a:spcAft>
                        <a:buFont typeface="Symbol"/>
                        <a:buChar char=""/>
                      </a:pPr>
                      <a:r>
                        <a:rPr lang="fr-FR" sz="1100" dirty="0">
                          <a:effectLst/>
                          <a:latin typeface="Times New Roman"/>
                          <a:ea typeface="Calibri"/>
                        </a:rPr>
                        <a:t>Spot TV / Cinéma</a:t>
                      </a:r>
                    </a:p>
                    <a:p>
                      <a:pPr marL="742950" lvl="1" indent="-285750">
                        <a:lnSpc>
                          <a:spcPct val="115000"/>
                        </a:lnSpc>
                        <a:spcAft>
                          <a:spcPts val="0"/>
                        </a:spcAft>
                        <a:buFont typeface="Courier New"/>
                        <a:buChar char="o"/>
                      </a:pPr>
                      <a:r>
                        <a:rPr lang="fr-FR" sz="1100" dirty="0">
                          <a:effectLst/>
                          <a:latin typeface="Times New Roman"/>
                          <a:ea typeface="Calibri"/>
                        </a:rPr>
                        <a:t>Nouvelle pub </a:t>
                      </a:r>
                      <a:r>
                        <a:rPr lang="fr-FR" sz="1100" i="1" dirty="0" err="1">
                          <a:effectLst/>
                          <a:latin typeface="Times New Roman"/>
                          <a:ea typeface="Calibri"/>
                        </a:rPr>
                        <a:t>Afro</a:t>
                      </a:r>
                      <a:r>
                        <a:rPr lang="fr-FR" sz="1100" dirty="0" err="1">
                          <a:effectLst/>
                          <a:latin typeface="Times New Roman"/>
                          <a:ea typeface="Calibri"/>
                        </a:rPr>
                        <a:t>disiac</a:t>
                      </a:r>
                      <a:r>
                        <a:rPr lang="fr-FR" sz="1100" dirty="0">
                          <a:effectLst/>
                          <a:latin typeface="Times New Roman"/>
                          <a:ea typeface="Calibri"/>
                        </a:rPr>
                        <a:t> « le vrai pouvoir du chocolat » =&gt; images de + en + rapide d'éclats de cacao, paysages vierges, sensualité à fleur de peau...avec le son du battement du cœur </a:t>
                      </a:r>
                      <a:r>
                        <a:rPr lang="fr-FR" sz="1100" dirty="0" smtClean="0">
                          <a:effectLst/>
                          <a:latin typeface="Times New Roman"/>
                          <a:ea typeface="Calibri"/>
                        </a:rPr>
                        <a:t>cette </a:t>
                      </a:r>
                      <a:r>
                        <a:rPr lang="fr-FR" sz="1100" dirty="0">
                          <a:effectLst/>
                          <a:latin typeface="Times New Roman"/>
                          <a:ea typeface="Calibri"/>
                        </a:rPr>
                        <a:t>nouvelle communication révèle l’intensité et la puissance authentique du chocolat Côte d'Or.</a:t>
                      </a:r>
                    </a:p>
                    <a:p>
                      <a:pPr marL="742950" lvl="1" indent="-285750">
                        <a:lnSpc>
                          <a:spcPct val="115000"/>
                        </a:lnSpc>
                        <a:spcAft>
                          <a:spcPts val="0"/>
                        </a:spcAft>
                        <a:buFont typeface="Courier New"/>
                        <a:buChar char="o"/>
                      </a:pPr>
                      <a:r>
                        <a:rPr lang="fr-FR" sz="1100" dirty="0">
                          <a:effectLst/>
                          <a:latin typeface="Times New Roman"/>
                          <a:ea typeface="Calibri"/>
                        </a:rPr>
                        <a:t>Et les anciennes pubs récentes (fèves de cacao, mousse intense, mignonnette...) sont basées sur le même concept : succession d’images (les mêmes réutilisées) symbolisant le caractère fort et naturel des produits</a:t>
                      </a:r>
                    </a:p>
                    <a:p>
                      <a:pPr marL="342900" lvl="0" indent="-342900">
                        <a:lnSpc>
                          <a:spcPct val="115000"/>
                        </a:lnSpc>
                        <a:spcAft>
                          <a:spcPts val="0"/>
                        </a:spcAft>
                        <a:buFont typeface="Symbol"/>
                        <a:buChar char=""/>
                      </a:pPr>
                      <a:r>
                        <a:rPr lang="fr-FR" sz="1100" dirty="0">
                          <a:effectLst/>
                          <a:latin typeface="Times New Roman"/>
                          <a:ea typeface="Calibri"/>
                        </a:rPr>
                        <a:t>Presse / Affichage / Campagnes </a:t>
                      </a:r>
                      <a:r>
                        <a:rPr lang="fr-FR" sz="1100" dirty="0" err="1">
                          <a:effectLst/>
                          <a:latin typeface="Times New Roman"/>
                          <a:ea typeface="Calibri"/>
                        </a:rPr>
                        <a:t>street</a:t>
                      </a:r>
                      <a:r>
                        <a:rPr lang="fr-FR" sz="1100" dirty="0">
                          <a:effectLst/>
                          <a:latin typeface="Times New Roman"/>
                          <a:ea typeface="Calibri"/>
                        </a:rPr>
                        <a:t> marketing</a:t>
                      </a:r>
                    </a:p>
                    <a:p>
                      <a:pPr marL="457200">
                        <a:lnSpc>
                          <a:spcPct val="115000"/>
                        </a:lnSpc>
                        <a:spcAft>
                          <a:spcPts val="0"/>
                        </a:spcAft>
                      </a:pPr>
                      <a:r>
                        <a:rPr lang="fr-FR" sz="1100" dirty="0">
                          <a:effectLst/>
                          <a:latin typeface="Times New Roman"/>
                          <a:ea typeface="Calibri"/>
                        </a:rPr>
                        <a:t> </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89185">
                <a:tc>
                  <a:txBody>
                    <a:bodyPr/>
                    <a:lstStyle/>
                    <a:p>
                      <a:pPr>
                        <a:lnSpc>
                          <a:spcPct val="115000"/>
                        </a:lnSpc>
                        <a:spcAft>
                          <a:spcPts val="0"/>
                        </a:spcAft>
                      </a:pPr>
                      <a:r>
                        <a:rPr lang="fr-FR" sz="1100">
                          <a:effectLst/>
                          <a:latin typeface="Times New Roman"/>
                          <a:ea typeface="Calibri"/>
                        </a:rPr>
                        <a:t>Distribution :</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342900" lvl="0" indent="-342900">
                        <a:lnSpc>
                          <a:spcPct val="115000"/>
                        </a:lnSpc>
                        <a:spcAft>
                          <a:spcPts val="0"/>
                        </a:spcAft>
                        <a:buFont typeface="Symbol"/>
                        <a:buChar char=""/>
                      </a:pPr>
                      <a:r>
                        <a:rPr lang="fr-FR" sz="1100" dirty="0">
                          <a:effectLst/>
                          <a:latin typeface="Times New Roman"/>
                          <a:ea typeface="Calibri"/>
                        </a:rPr>
                        <a:t>80% en Grande Surface / Discounter</a:t>
                      </a:r>
                    </a:p>
                    <a:p>
                      <a:pPr marL="342900" lvl="0" indent="-342900">
                        <a:lnSpc>
                          <a:spcPct val="115000"/>
                        </a:lnSpc>
                        <a:spcAft>
                          <a:spcPts val="0"/>
                        </a:spcAft>
                        <a:buFont typeface="Symbol"/>
                        <a:buChar char=""/>
                      </a:pPr>
                      <a:r>
                        <a:rPr lang="fr-FR" sz="1100" dirty="0">
                          <a:effectLst/>
                          <a:latin typeface="Times New Roman"/>
                          <a:ea typeface="Calibri"/>
                        </a:rPr>
                        <a:t>15% artisans chocolatier</a:t>
                      </a:r>
                    </a:p>
                    <a:p>
                      <a:pPr marL="342900" lvl="0" indent="-342900">
                        <a:lnSpc>
                          <a:spcPct val="115000"/>
                        </a:lnSpc>
                        <a:spcAft>
                          <a:spcPts val="0"/>
                        </a:spcAft>
                        <a:buFont typeface="Symbol"/>
                        <a:buChar char=""/>
                      </a:pPr>
                      <a:r>
                        <a:rPr lang="fr-FR" sz="1100" dirty="0">
                          <a:effectLst/>
                          <a:latin typeface="Times New Roman"/>
                          <a:ea typeface="Calibri"/>
                        </a:rPr>
                        <a:t>5% internet</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778372">
                <a:tc>
                  <a:txBody>
                    <a:bodyPr/>
                    <a:lstStyle/>
                    <a:p>
                      <a:pPr>
                        <a:lnSpc>
                          <a:spcPct val="115000"/>
                        </a:lnSpc>
                        <a:spcAft>
                          <a:spcPts val="0"/>
                        </a:spcAft>
                      </a:pPr>
                      <a:r>
                        <a:rPr lang="fr-FR" sz="1100" dirty="0">
                          <a:effectLst/>
                          <a:latin typeface="Times New Roman"/>
                          <a:ea typeface="Calibri"/>
                        </a:rPr>
                        <a:t>Tendances marketing exploitées:</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100" dirty="0">
                          <a:effectLst/>
                          <a:latin typeface="Times New Roman"/>
                          <a:ea typeface="Calibri"/>
                        </a:rPr>
                        <a:t>Côte d’Or utilise le </a:t>
                      </a:r>
                      <a:r>
                        <a:rPr lang="fr-FR" sz="1100" dirty="0" err="1">
                          <a:effectLst/>
                          <a:latin typeface="Times New Roman"/>
                          <a:ea typeface="Calibri"/>
                        </a:rPr>
                        <a:t>street</a:t>
                      </a:r>
                      <a:r>
                        <a:rPr lang="fr-FR" sz="1100" dirty="0">
                          <a:effectLst/>
                          <a:latin typeface="Times New Roman"/>
                          <a:ea typeface="Calibri"/>
                        </a:rPr>
                        <a:t> marketing afin de faire des dégustations de ces produits, il investit aussi des bars où on peut se faire par exemple tatouer au chocolat. La marque organise de nombreux événements comme le quartier du chocolat pour être au plus proche des consommateurs et accroitre sa notoriété.</a:t>
                      </a:r>
                    </a:p>
                    <a:p>
                      <a:pPr>
                        <a:lnSpc>
                          <a:spcPct val="115000"/>
                        </a:lnSpc>
                        <a:spcAft>
                          <a:spcPts val="0"/>
                        </a:spcAft>
                      </a:pPr>
                      <a:r>
                        <a:rPr lang="fr-FR" sz="1100" dirty="0">
                          <a:effectLst/>
                          <a:latin typeface="Times New Roman"/>
                          <a:ea typeface="Calibri"/>
                        </a:rPr>
                        <a:t> </a:t>
                      </a:r>
                    </a:p>
                  </a:txBody>
                  <a:tcPr marL="40555" marR="4055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pic>
        <p:nvPicPr>
          <p:cNvPr id="2061" name="Image 1" descr="http://img.over-blog.com/300x247/2/08/25/08/Mars-2012/cote-d-or.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908720"/>
            <a:ext cx="1019548" cy="841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06169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685800" indent="-685800">
              <a:buFont typeface="Wingdings" pitchFamily="2" charset="2"/>
              <a:buChar char="§"/>
            </a:pPr>
            <a:r>
              <a:rPr lang="fr-FR" dirty="0" smtClean="0"/>
              <a:t>Poulain</a:t>
            </a:r>
            <a:r>
              <a:rPr lang="fr-FR" dirty="0"/>
              <a:t/>
            </a:r>
            <a:br>
              <a:rPr lang="fr-FR" dirty="0"/>
            </a:br>
            <a:r>
              <a:rPr lang="fr-FR" dirty="0" smtClean="0"/>
              <a:t> </a:t>
            </a:r>
            <a:endParaRPr lang="fr-FR" dirty="0"/>
          </a:p>
        </p:txBody>
      </p:sp>
      <p:pic>
        <p:nvPicPr>
          <p:cNvPr id="7169" name="il_fi" descr="http://www.bddpetfils.fr/files/imagecache/Client_teaser/files/clients/logo_poulai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936" y="1052736"/>
            <a:ext cx="728663" cy="5476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eau 4"/>
          <p:cNvGraphicFramePr>
            <a:graphicFrameLocks noGrp="1"/>
          </p:cNvGraphicFramePr>
          <p:nvPr>
            <p:extLst>
              <p:ext uri="{D42A27DB-BD31-4B8C-83A1-F6EECF244321}">
                <p14:modId xmlns:p14="http://schemas.microsoft.com/office/powerpoint/2010/main" val="82927038"/>
              </p:ext>
            </p:extLst>
          </p:nvPr>
        </p:nvGraphicFramePr>
        <p:xfrm>
          <a:off x="251517" y="1052736"/>
          <a:ext cx="7992890" cy="5277734"/>
        </p:xfrm>
        <a:graphic>
          <a:graphicData uri="http://schemas.openxmlformats.org/drawingml/2006/table">
            <a:tbl>
              <a:tblPr firstRow="1" firstCol="1" bandRow="1"/>
              <a:tblGrid>
                <a:gridCol w="3366594"/>
                <a:gridCol w="1259702"/>
                <a:gridCol w="3366594"/>
              </a:tblGrid>
              <a:tr h="155725">
                <a:tc rowSpan="2">
                  <a:txBody>
                    <a:bodyPr/>
                    <a:lstStyle/>
                    <a:p>
                      <a:pPr algn="ctr">
                        <a:lnSpc>
                          <a:spcPct val="115000"/>
                        </a:lnSpc>
                        <a:spcAft>
                          <a:spcPts val="0"/>
                        </a:spcAft>
                      </a:pPr>
                      <a:r>
                        <a:rPr lang="fr-FR" sz="900" dirty="0">
                          <a:effectLst/>
                          <a:latin typeface="Times New Roman"/>
                          <a:ea typeface="Calibri"/>
                        </a:rPr>
                        <a:t>Nom : </a:t>
                      </a:r>
                      <a:r>
                        <a:rPr lang="fr-FR" sz="900" dirty="0" smtClean="0">
                          <a:effectLst/>
                          <a:latin typeface="Times New Roman"/>
                          <a:ea typeface="Calibri"/>
                        </a:rPr>
                        <a:t>Poulain (+1848)</a:t>
                      </a:r>
                      <a:endParaRPr lang="fr-FR" sz="700" dirty="0">
                        <a:effectLst/>
                        <a:latin typeface="Times New Roman"/>
                        <a:ea typeface="Calibri"/>
                      </a:endParaRPr>
                    </a:p>
                  </a:txBody>
                  <a:tcPr marL="40279" marR="40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fr-FR" sz="900" dirty="0">
                        <a:effectLst/>
                        <a:latin typeface="Arial"/>
                        <a:ea typeface="Calibri"/>
                      </a:endParaRPr>
                    </a:p>
                  </a:txBody>
                  <a:tcPr marL="40279" marR="402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900">
                          <a:effectLst/>
                          <a:latin typeface="Times New Roman"/>
                          <a:ea typeface="Calibri"/>
                        </a:rPr>
                        <a:t>Segmentation : Produits grand public</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6494">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900">
                          <a:effectLst/>
                          <a:latin typeface="Times New Roman"/>
                          <a:ea typeface="Calibri"/>
                        </a:rPr>
                        <a:t>Positionnement : Innovation et audace publicitaire</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52985">
                <a:tc>
                  <a:txBody>
                    <a:bodyPr/>
                    <a:lstStyle/>
                    <a:p>
                      <a:pPr>
                        <a:lnSpc>
                          <a:spcPct val="115000"/>
                        </a:lnSpc>
                        <a:spcAft>
                          <a:spcPts val="0"/>
                        </a:spcAft>
                      </a:pPr>
                      <a:r>
                        <a:rPr lang="fr-FR" sz="900">
                          <a:effectLst/>
                          <a:latin typeface="Times New Roman"/>
                          <a:ea typeface="Calibri"/>
                        </a:rPr>
                        <a:t>Sémantique :</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900">
                          <a:effectLst/>
                          <a:latin typeface="Times New Roman"/>
                          <a:ea typeface="Calibri"/>
                        </a:rPr>
                        <a:t>Poulain est tout de même une des plus anciennes marques de chocolat en France et, sans doute, celle qui a le plus contribué à la diffusion commerciale du chocolat dans toutes les couches de la société</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94312">
                <a:tc>
                  <a:txBody>
                    <a:bodyPr/>
                    <a:lstStyle/>
                    <a:p>
                      <a:pPr>
                        <a:lnSpc>
                          <a:spcPct val="115000"/>
                        </a:lnSpc>
                        <a:spcAft>
                          <a:spcPts val="0"/>
                        </a:spcAft>
                      </a:pPr>
                      <a:r>
                        <a:rPr lang="fr-FR" sz="900">
                          <a:effectLst/>
                          <a:latin typeface="Times New Roman"/>
                          <a:ea typeface="Calibri"/>
                        </a:rPr>
                        <a:t>Accroches / Slogans / Signature :</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900">
                          <a:effectLst/>
                          <a:latin typeface="Times New Roman"/>
                          <a:ea typeface="Calibri"/>
                        </a:rPr>
                        <a:t>" Le fin du fin des chocolats..."</a:t>
                      </a:r>
                      <a:br>
                        <a:rPr lang="fr-FR" sz="900">
                          <a:effectLst/>
                          <a:latin typeface="Times New Roman"/>
                          <a:ea typeface="Calibri"/>
                        </a:rPr>
                      </a:br>
                      <a:r>
                        <a:rPr lang="fr-FR" sz="900">
                          <a:effectLst/>
                          <a:latin typeface="Times New Roman"/>
                          <a:ea typeface="Calibri"/>
                        </a:rPr>
                        <a:t>«  le chocolat qui a tout bon ! »</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76494">
                <a:tc>
                  <a:txBody>
                    <a:bodyPr/>
                    <a:lstStyle/>
                    <a:p>
                      <a:pPr>
                        <a:lnSpc>
                          <a:spcPct val="115000"/>
                        </a:lnSpc>
                        <a:spcAft>
                          <a:spcPts val="0"/>
                        </a:spcAft>
                      </a:pPr>
                      <a:r>
                        <a:rPr lang="fr-FR" sz="900">
                          <a:effectLst/>
                          <a:latin typeface="Times New Roman"/>
                          <a:ea typeface="Calibri"/>
                        </a:rPr>
                        <a:t>Prix :</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900">
                          <a:effectLst/>
                          <a:latin typeface="Times New Roman"/>
                          <a:ea typeface="Calibri"/>
                        </a:rPr>
                        <a:t>varie en fonction du nombre de tablettes et du goût commence à environ 1.40€</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129479">
                <a:tc>
                  <a:txBody>
                    <a:bodyPr/>
                    <a:lstStyle/>
                    <a:p>
                      <a:pPr>
                        <a:lnSpc>
                          <a:spcPct val="115000"/>
                        </a:lnSpc>
                        <a:spcAft>
                          <a:spcPts val="0"/>
                        </a:spcAft>
                      </a:pPr>
                      <a:r>
                        <a:rPr lang="fr-FR" sz="900" dirty="0">
                          <a:effectLst/>
                          <a:latin typeface="Times New Roman"/>
                          <a:ea typeface="Calibri"/>
                        </a:rPr>
                        <a:t>Produits (ex : packaging, couleurs, mascotte … )</a:t>
                      </a:r>
                      <a:endParaRPr lang="fr-FR" sz="700" dirty="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0"/>
                        </a:spcAft>
                        <a:buFont typeface="Arial" pitchFamily="34" charset="0"/>
                        <a:buChar char="•"/>
                      </a:pPr>
                      <a:r>
                        <a:rPr lang="fr-FR" sz="900" dirty="0">
                          <a:effectLst/>
                          <a:latin typeface="Times New Roman"/>
                          <a:ea typeface="Calibri"/>
                        </a:rPr>
                        <a:t>Vignettes à collectionner présente dans les produits en 2011 après 20ans d’absence</a:t>
                      </a:r>
                      <a:endParaRPr lang="fr-FR" sz="700" dirty="0">
                        <a:effectLst/>
                        <a:latin typeface="Times New Roman"/>
                        <a:ea typeface="Calibri"/>
                      </a:endParaRPr>
                    </a:p>
                    <a:p>
                      <a:pPr marL="171450" indent="-171450">
                        <a:lnSpc>
                          <a:spcPct val="115000"/>
                        </a:lnSpc>
                        <a:spcAft>
                          <a:spcPts val="0"/>
                        </a:spcAft>
                        <a:buFont typeface="Arial" pitchFamily="34" charset="0"/>
                        <a:buChar char="•"/>
                      </a:pPr>
                      <a:r>
                        <a:rPr lang="fr-FR" sz="900" dirty="0" smtClean="0">
                          <a:effectLst/>
                          <a:latin typeface="Times New Roman"/>
                          <a:ea typeface="Calibri"/>
                        </a:rPr>
                        <a:t>Logo </a:t>
                      </a:r>
                      <a:r>
                        <a:rPr lang="fr-FR" sz="900" dirty="0">
                          <a:effectLst/>
                          <a:latin typeface="Times New Roman"/>
                          <a:ea typeface="Calibri"/>
                        </a:rPr>
                        <a:t>toujours sur fond jaune avec code couleur (ex : chocolat au lait = couleur bleu)</a:t>
                      </a:r>
                      <a:endParaRPr lang="fr-FR" sz="700" dirty="0">
                        <a:effectLst/>
                        <a:latin typeface="Times New Roman"/>
                        <a:ea typeface="Calibri"/>
                      </a:endParaRPr>
                    </a:p>
                    <a:p>
                      <a:pPr marL="171450" indent="-171450">
                        <a:lnSpc>
                          <a:spcPct val="115000"/>
                        </a:lnSpc>
                        <a:spcAft>
                          <a:spcPts val="0"/>
                        </a:spcAft>
                        <a:buFont typeface="Arial" pitchFamily="34" charset="0"/>
                        <a:buChar char="•"/>
                      </a:pPr>
                      <a:r>
                        <a:rPr lang="fr-FR" sz="900" dirty="0">
                          <a:effectLst/>
                          <a:latin typeface="Times New Roman"/>
                          <a:ea typeface="Calibri"/>
                        </a:rPr>
                        <a:t>2012 : changement packaging, plus facile à </a:t>
                      </a:r>
                      <a:r>
                        <a:rPr lang="fr-FR" sz="900" dirty="0" smtClean="0">
                          <a:effectLst/>
                          <a:latin typeface="Times New Roman"/>
                          <a:ea typeface="Calibri"/>
                        </a:rPr>
                        <a:t>fermer</a:t>
                      </a:r>
                    </a:p>
                    <a:p>
                      <a:pPr marL="171450" indent="-171450">
                        <a:lnSpc>
                          <a:spcPct val="115000"/>
                        </a:lnSpc>
                        <a:spcAft>
                          <a:spcPts val="0"/>
                        </a:spcAft>
                        <a:buFont typeface="Arial" pitchFamily="34" charset="0"/>
                        <a:buChar char="•"/>
                      </a:pPr>
                      <a:r>
                        <a:rPr lang="fr-FR" sz="900" dirty="0" smtClean="0">
                          <a:effectLst/>
                          <a:latin typeface="Times New Roman"/>
                          <a:ea typeface="Calibri"/>
                        </a:rPr>
                        <a:t>Offres : à pâtisser,</a:t>
                      </a:r>
                      <a:r>
                        <a:rPr lang="fr-FR" sz="900" baseline="0" dirty="0" smtClean="0">
                          <a:effectLst/>
                          <a:latin typeface="Times New Roman"/>
                          <a:ea typeface="Calibri"/>
                        </a:rPr>
                        <a:t> noir, lait, allégé</a:t>
                      </a:r>
                      <a:endParaRPr lang="fr-FR" sz="700" dirty="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694219">
                <a:tc>
                  <a:txBody>
                    <a:bodyPr/>
                    <a:lstStyle/>
                    <a:p>
                      <a:pPr>
                        <a:lnSpc>
                          <a:spcPct val="115000"/>
                        </a:lnSpc>
                        <a:spcAft>
                          <a:spcPts val="0"/>
                        </a:spcAft>
                      </a:pPr>
                      <a:r>
                        <a:rPr lang="fr-FR" sz="900">
                          <a:effectLst/>
                          <a:latin typeface="Times New Roman"/>
                          <a:ea typeface="Calibri"/>
                        </a:rPr>
                        <a:t>Publicité / Campagnes communication :</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900">
                          <a:effectLst/>
                          <a:latin typeface="Times New Roman"/>
                          <a:ea typeface="Calibri"/>
                        </a:rPr>
                        <a:t>Avril 2011 : nouvelle campagne de Spot TV (le moustique, la tortue, le tricot) avec rappel du retour des vignettes à collectionner</a:t>
                      </a:r>
                      <a:endParaRPr lang="fr-FR" sz="700">
                        <a:effectLst/>
                        <a:latin typeface="Times New Roman"/>
                        <a:ea typeface="Calibri"/>
                      </a:endParaRPr>
                    </a:p>
                    <a:p>
                      <a:pPr>
                        <a:lnSpc>
                          <a:spcPct val="115000"/>
                        </a:lnSpc>
                        <a:spcAft>
                          <a:spcPts val="0"/>
                        </a:spcAft>
                      </a:pPr>
                      <a:r>
                        <a:rPr lang="fr-FR" sz="900">
                          <a:effectLst/>
                          <a:latin typeface="Times New Roman"/>
                          <a:ea typeface="Calibri"/>
                        </a:rPr>
                        <a:t> </a:t>
                      </a:r>
                      <a:endParaRPr lang="fr-FR" sz="700">
                        <a:effectLst/>
                        <a:latin typeface="Times New Roman"/>
                        <a:ea typeface="Calibri"/>
                      </a:endParaRPr>
                    </a:p>
                    <a:p>
                      <a:pPr>
                        <a:lnSpc>
                          <a:spcPct val="115000"/>
                        </a:lnSpc>
                        <a:spcAft>
                          <a:spcPts val="0"/>
                        </a:spcAft>
                      </a:pPr>
                      <a:r>
                        <a:rPr lang="fr-FR" sz="900">
                          <a:effectLst/>
                          <a:latin typeface="Times New Roman"/>
                          <a:ea typeface="Calibri"/>
                        </a:rPr>
                        <a:t>A l’origine d’une des premières campagne pub : « goutez et comparez ! » 1865</a:t>
                      </a:r>
                      <a:endParaRPr lang="fr-FR" sz="700">
                        <a:effectLst/>
                        <a:latin typeface="Times New Roman"/>
                        <a:ea typeface="Calibri"/>
                      </a:endParaRPr>
                    </a:p>
                    <a:p>
                      <a:pPr>
                        <a:lnSpc>
                          <a:spcPct val="115000"/>
                        </a:lnSpc>
                        <a:spcAft>
                          <a:spcPts val="0"/>
                        </a:spcAft>
                      </a:pPr>
                      <a:r>
                        <a:rPr lang="fr-FR" sz="900">
                          <a:effectLst/>
                          <a:latin typeface="Times New Roman"/>
                          <a:ea typeface="Calibri"/>
                        </a:rPr>
                        <a:t> </a:t>
                      </a:r>
                      <a:endParaRPr lang="fr-FR" sz="700">
                        <a:effectLst/>
                        <a:latin typeface="Times New Roman"/>
                        <a:ea typeface="Calibri"/>
                      </a:endParaRPr>
                    </a:p>
                    <a:p>
                      <a:pPr>
                        <a:lnSpc>
                          <a:spcPct val="115000"/>
                        </a:lnSpc>
                        <a:spcAft>
                          <a:spcPts val="0"/>
                        </a:spcAft>
                      </a:pPr>
                      <a:r>
                        <a:rPr lang="fr-FR" sz="900">
                          <a:effectLst/>
                          <a:latin typeface="Times New Roman"/>
                          <a:ea typeface="Calibri"/>
                        </a:rPr>
                        <a:t>Création de Poulain Recettes (aout 2012)</a:t>
                      </a:r>
                      <a:endParaRPr lang="fr-FR" sz="700">
                        <a:effectLst/>
                        <a:latin typeface="Times New Roman"/>
                        <a:ea typeface="Calibri"/>
                      </a:endParaRPr>
                    </a:p>
                    <a:p>
                      <a:pPr>
                        <a:lnSpc>
                          <a:spcPct val="115000"/>
                        </a:lnSpc>
                        <a:spcAft>
                          <a:spcPts val="0"/>
                        </a:spcAft>
                      </a:pPr>
                      <a:r>
                        <a:rPr lang="fr-FR" sz="900">
                          <a:effectLst/>
                          <a:latin typeface="Times New Roman"/>
                          <a:ea typeface="Calibri"/>
                        </a:rPr>
                        <a:t> </a:t>
                      </a:r>
                      <a:endParaRPr lang="fr-FR" sz="700">
                        <a:effectLst/>
                        <a:latin typeface="Times New Roman"/>
                        <a:ea typeface="Calibri"/>
                      </a:endParaRPr>
                    </a:p>
                    <a:p>
                      <a:pPr>
                        <a:lnSpc>
                          <a:spcPct val="115000"/>
                        </a:lnSpc>
                        <a:spcAft>
                          <a:spcPts val="0"/>
                        </a:spcAft>
                      </a:pPr>
                      <a:r>
                        <a:rPr lang="fr-FR" sz="900">
                          <a:effectLst/>
                          <a:latin typeface="Times New Roman"/>
                          <a:ea typeface="Calibri"/>
                        </a:rPr>
                        <a:t>Juillet 2012 : 1848 devient Poulain Dessert</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91401">
                <a:tc>
                  <a:txBody>
                    <a:bodyPr/>
                    <a:lstStyle/>
                    <a:p>
                      <a:pPr>
                        <a:lnSpc>
                          <a:spcPct val="115000"/>
                        </a:lnSpc>
                        <a:spcAft>
                          <a:spcPts val="0"/>
                        </a:spcAft>
                      </a:pPr>
                      <a:r>
                        <a:rPr lang="fr-FR" sz="900">
                          <a:effectLst/>
                          <a:latin typeface="Times New Roman"/>
                          <a:ea typeface="Calibri"/>
                        </a:rPr>
                        <a:t>Distribution :</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900">
                          <a:effectLst/>
                          <a:latin typeface="Times New Roman"/>
                          <a:ea typeface="Calibri"/>
                        </a:rPr>
                        <a:t>Hyper et supermarchés, Internet</a:t>
                      </a:r>
                      <a:endParaRPr lang="fr-FR" sz="70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04616">
                <a:tc>
                  <a:txBody>
                    <a:bodyPr/>
                    <a:lstStyle/>
                    <a:p>
                      <a:pPr>
                        <a:lnSpc>
                          <a:spcPct val="115000"/>
                        </a:lnSpc>
                        <a:spcAft>
                          <a:spcPts val="0"/>
                        </a:spcAft>
                      </a:pPr>
                      <a:r>
                        <a:rPr lang="fr-FR" sz="900" dirty="0">
                          <a:effectLst/>
                          <a:latin typeface="Times New Roman"/>
                          <a:ea typeface="Calibri"/>
                        </a:rPr>
                        <a:t>Tendances marketing exploitées:</a:t>
                      </a:r>
                      <a:endParaRPr lang="fr-FR" sz="700" dirty="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900" dirty="0">
                          <a:effectLst/>
                          <a:latin typeface="Times New Roman"/>
                          <a:ea typeface="Calibri"/>
                        </a:rPr>
                        <a:t>Toujours innover et consacrer un budget important en publicité.</a:t>
                      </a:r>
                      <a:endParaRPr lang="fr-FR" sz="700" dirty="0">
                        <a:effectLst/>
                        <a:latin typeface="Times New Roman"/>
                        <a:ea typeface="Calibri"/>
                      </a:endParaRPr>
                    </a:p>
                  </a:txBody>
                  <a:tcPr marL="40279" marR="402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spTree>
    <p:extLst>
      <p:ext uri="{BB962C8B-B14F-4D97-AF65-F5344CB8AC3E}">
        <p14:creationId xmlns:p14="http://schemas.microsoft.com/office/powerpoint/2010/main" val="20425620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685800" indent="-685800">
              <a:buFont typeface="Wingdings" pitchFamily="2" charset="2"/>
              <a:buChar char="§"/>
            </a:pPr>
            <a:r>
              <a:rPr lang="fr-FR" dirty="0" err="1" smtClean="0"/>
              <a:t>Cémoi</a:t>
            </a:r>
            <a:r>
              <a:rPr lang="fr-FR" dirty="0"/>
              <a:t/>
            </a:r>
            <a:br>
              <a:rPr lang="fr-FR" dirty="0"/>
            </a:br>
            <a:r>
              <a:rPr lang="fr-FR" dirty="0"/>
              <a:t> </a:t>
            </a:r>
          </a:p>
        </p:txBody>
      </p:sp>
      <p:graphicFrame>
        <p:nvGraphicFramePr>
          <p:cNvPr id="8" name="Tableau 7"/>
          <p:cNvGraphicFramePr>
            <a:graphicFrameLocks noGrp="1"/>
          </p:cNvGraphicFramePr>
          <p:nvPr>
            <p:extLst>
              <p:ext uri="{D42A27DB-BD31-4B8C-83A1-F6EECF244321}">
                <p14:modId xmlns:p14="http://schemas.microsoft.com/office/powerpoint/2010/main" val="1840249129"/>
              </p:ext>
            </p:extLst>
          </p:nvPr>
        </p:nvGraphicFramePr>
        <p:xfrm>
          <a:off x="323528" y="1196754"/>
          <a:ext cx="7776862" cy="5447123"/>
        </p:xfrm>
        <a:graphic>
          <a:graphicData uri="http://schemas.openxmlformats.org/drawingml/2006/table">
            <a:tbl>
              <a:tblPr firstRow="1" firstCol="1" bandRow="1"/>
              <a:tblGrid>
                <a:gridCol w="3267312"/>
                <a:gridCol w="1242238"/>
                <a:gridCol w="3267312"/>
              </a:tblGrid>
              <a:tr h="334311">
                <a:tc rowSpan="2">
                  <a:txBody>
                    <a:bodyPr/>
                    <a:lstStyle/>
                    <a:p>
                      <a:pPr algn="ctr">
                        <a:lnSpc>
                          <a:spcPct val="115000"/>
                        </a:lnSpc>
                        <a:spcAft>
                          <a:spcPts val="0"/>
                        </a:spcAft>
                      </a:pPr>
                      <a:r>
                        <a:rPr lang="fr-FR" sz="800" dirty="0">
                          <a:effectLst/>
                          <a:latin typeface="Times New Roman"/>
                          <a:ea typeface="Calibri"/>
                        </a:rPr>
                        <a:t>Nom : </a:t>
                      </a:r>
                      <a:r>
                        <a:rPr lang="fr-FR" sz="800" dirty="0" err="1">
                          <a:effectLst/>
                          <a:latin typeface="Times New Roman"/>
                          <a:ea typeface="Calibri"/>
                        </a:rPr>
                        <a:t>Cémoi</a:t>
                      </a:r>
                      <a:endParaRPr lang="fr-FR" sz="700" dirty="0">
                        <a:effectLst/>
                        <a:latin typeface="Times New Roman"/>
                        <a:ea typeface="Calibri"/>
                      </a:endParaRPr>
                    </a:p>
                  </a:txBody>
                  <a:tcPr marL="37179" marR="37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fr-FR" sz="800">
                        <a:effectLst/>
                        <a:latin typeface="Arial"/>
                        <a:ea typeface="Calibri"/>
                      </a:endParaRPr>
                    </a:p>
                  </a:txBody>
                  <a:tcPr marL="37179" marR="371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effectLst/>
                          <a:latin typeface="Times New Roman"/>
                          <a:ea typeface="Calibri"/>
                        </a:rPr>
                        <a:t>Segmentation : Grand public</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3923">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dirty="0">
                          <a:effectLst/>
                          <a:latin typeface="Times New Roman"/>
                          <a:ea typeface="Calibri"/>
                        </a:rPr>
                        <a:t>Positionnement : Le chocolatier français qui fait la différence depuis 50 </a:t>
                      </a:r>
                      <a:r>
                        <a:rPr lang="fr-FR" sz="800" dirty="0" smtClean="0">
                          <a:effectLst/>
                          <a:latin typeface="Times New Roman"/>
                          <a:ea typeface="Calibri"/>
                        </a:rPr>
                        <a:t>ans</a:t>
                      </a:r>
                      <a:endParaRPr lang="fr-FR" sz="700" dirty="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376">
                <a:tc>
                  <a:txBody>
                    <a:bodyPr/>
                    <a:lstStyle/>
                    <a:p>
                      <a:pPr>
                        <a:lnSpc>
                          <a:spcPct val="115000"/>
                        </a:lnSpc>
                        <a:spcAft>
                          <a:spcPts val="0"/>
                        </a:spcAft>
                      </a:pPr>
                      <a:r>
                        <a:rPr lang="fr-FR" sz="800">
                          <a:effectLst/>
                          <a:latin typeface="Times New Roman"/>
                          <a:ea typeface="Calibri"/>
                        </a:rPr>
                        <a:t>Sémantique :</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dirty="0" smtClean="0">
                          <a:effectLst/>
                          <a:latin typeface="Times New Roman"/>
                          <a:ea typeface="Calibri"/>
                        </a:rPr>
                        <a:t>CEMOI</a:t>
                      </a:r>
                      <a:r>
                        <a:rPr lang="fr-FR" sz="800" baseline="0" dirty="0" smtClean="0">
                          <a:effectLst/>
                          <a:latin typeface="Times New Roman"/>
                          <a:ea typeface="Calibri"/>
                        </a:rPr>
                        <a:t> peut signifier qu’en mangeant ces chocolats « nous nous retrouvons »</a:t>
                      </a:r>
                      <a:endParaRPr lang="fr-FR" sz="700" dirty="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59162">
                <a:tc>
                  <a:txBody>
                    <a:bodyPr/>
                    <a:lstStyle/>
                    <a:p>
                      <a:pPr>
                        <a:lnSpc>
                          <a:spcPct val="115000"/>
                        </a:lnSpc>
                        <a:spcAft>
                          <a:spcPts val="0"/>
                        </a:spcAft>
                      </a:pPr>
                      <a:r>
                        <a:rPr lang="fr-FR" sz="800">
                          <a:effectLst/>
                          <a:latin typeface="Times New Roman"/>
                          <a:ea typeface="Calibri"/>
                        </a:rPr>
                        <a:t>Accroches / Slogans / Signature :</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dirty="0">
                          <a:effectLst/>
                          <a:latin typeface="Times New Roman"/>
                          <a:ea typeface="Calibri"/>
                        </a:rPr>
                        <a:t>«Tous les émois du chocolat »</a:t>
                      </a:r>
                      <a:br>
                        <a:rPr lang="fr-FR" sz="800" dirty="0">
                          <a:effectLst/>
                          <a:latin typeface="Times New Roman"/>
                          <a:ea typeface="Calibri"/>
                        </a:rPr>
                      </a:br>
                      <a:r>
                        <a:rPr lang="fr-FR" sz="800" dirty="0">
                          <a:effectLst/>
                          <a:latin typeface="Times New Roman"/>
                          <a:ea typeface="Calibri"/>
                        </a:rPr>
                        <a:t>Chocolatier français</a:t>
                      </a:r>
                      <a:endParaRPr lang="fr-FR" sz="700" dirty="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16286">
                <a:tc>
                  <a:txBody>
                    <a:bodyPr/>
                    <a:lstStyle/>
                    <a:p>
                      <a:pPr>
                        <a:lnSpc>
                          <a:spcPct val="115000"/>
                        </a:lnSpc>
                        <a:spcAft>
                          <a:spcPts val="0"/>
                        </a:spcAft>
                      </a:pPr>
                      <a:r>
                        <a:rPr lang="fr-FR" sz="800">
                          <a:effectLst/>
                          <a:latin typeface="Times New Roman"/>
                          <a:ea typeface="Calibri"/>
                        </a:rPr>
                        <a:t>Prix :</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effectLst/>
                          <a:latin typeface="Times New Roman"/>
                          <a:ea typeface="Calibri"/>
                        </a:rPr>
                        <a:t>des premiers prix accessibles à tous les consommateurs aux produits très hauts de gamme utilisant des cacaos issus de filières exclusives.</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200260">
                <a:tc>
                  <a:txBody>
                    <a:bodyPr/>
                    <a:lstStyle/>
                    <a:p>
                      <a:pPr>
                        <a:lnSpc>
                          <a:spcPct val="115000"/>
                        </a:lnSpc>
                        <a:spcAft>
                          <a:spcPts val="0"/>
                        </a:spcAft>
                      </a:pPr>
                      <a:r>
                        <a:rPr lang="fr-FR" sz="800">
                          <a:effectLst/>
                          <a:latin typeface="Times New Roman"/>
                          <a:ea typeface="Calibri"/>
                        </a:rPr>
                        <a:t>Produits (ex : packaging, couleurs, mascotte … )</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0"/>
                        </a:spcAft>
                        <a:buFont typeface="Arial" pitchFamily="34" charset="0"/>
                        <a:buChar char="•"/>
                      </a:pPr>
                      <a:r>
                        <a:rPr lang="fr-FR" sz="800" dirty="0">
                          <a:effectLst/>
                          <a:latin typeface="Times New Roman"/>
                          <a:ea typeface="Calibri"/>
                        </a:rPr>
                        <a:t>produits vendus : tablettes et napolitains, confiseries, poudres, gaufrettes, truffes, moulages et produits </a:t>
                      </a:r>
                      <a:r>
                        <a:rPr lang="fr-FR" sz="800" dirty="0" smtClean="0">
                          <a:effectLst/>
                          <a:latin typeface="Times New Roman"/>
                          <a:ea typeface="Calibri"/>
                        </a:rPr>
                        <a:t>industriels</a:t>
                      </a:r>
                      <a:r>
                        <a:rPr lang="fr-FR" sz="800" dirty="0">
                          <a:effectLst/>
                          <a:latin typeface="Times New Roman"/>
                          <a:ea typeface="Calibri"/>
                        </a:rPr>
                        <a:t/>
                      </a:r>
                      <a:br>
                        <a:rPr lang="fr-FR" sz="800" dirty="0">
                          <a:effectLst/>
                          <a:latin typeface="Times New Roman"/>
                          <a:ea typeface="Calibri"/>
                        </a:rPr>
                      </a:br>
                      <a:r>
                        <a:rPr lang="fr-FR" sz="800" dirty="0">
                          <a:effectLst/>
                          <a:latin typeface="Times New Roman"/>
                          <a:ea typeface="Calibri"/>
                        </a:rPr>
                        <a:t>Du chocolat toute l’année mais aussi du chocolat pour les fêtes ainsi que des dragées pour les occasions à </a:t>
                      </a:r>
                      <a:r>
                        <a:rPr lang="fr-FR" sz="800" dirty="0" smtClean="0">
                          <a:effectLst/>
                          <a:latin typeface="Times New Roman"/>
                          <a:ea typeface="Calibri"/>
                        </a:rPr>
                        <a:t>fêter</a:t>
                      </a:r>
                      <a:r>
                        <a:rPr lang="fr-FR" sz="800" dirty="0">
                          <a:effectLst/>
                          <a:latin typeface="Times New Roman"/>
                          <a:ea typeface="Calibri"/>
                        </a:rPr>
                        <a:t/>
                      </a:r>
                      <a:br>
                        <a:rPr lang="fr-FR" sz="800" dirty="0">
                          <a:effectLst/>
                          <a:latin typeface="Times New Roman"/>
                          <a:ea typeface="Calibri"/>
                        </a:rPr>
                      </a:br>
                      <a:r>
                        <a:rPr lang="fr-FR" sz="800" dirty="0">
                          <a:effectLst/>
                          <a:latin typeface="Times New Roman"/>
                          <a:ea typeface="Calibri"/>
                        </a:rPr>
                        <a:t>Petit ourson, né en 1962 : nounours à la guimauve, enrobé d’une fine couche de chocolat au lait</a:t>
                      </a:r>
                      <a:r>
                        <a:rPr lang="fr-FR" sz="800" dirty="0" smtClean="0">
                          <a:effectLst/>
                          <a:latin typeface="Times New Roman"/>
                          <a:ea typeface="Calibri"/>
                        </a:rPr>
                        <a:t>.</a:t>
                      </a:r>
                    </a:p>
                    <a:p>
                      <a:pPr marL="171450" indent="-171450">
                        <a:lnSpc>
                          <a:spcPct val="115000"/>
                        </a:lnSpc>
                        <a:spcAft>
                          <a:spcPts val="0"/>
                        </a:spcAft>
                        <a:buFont typeface="Arial" pitchFamily="34" charset="0"/>
                        <a:buChar char="•"/>
                      </a:pPr>
                      <a:r>
                        <a:rPr lang="fr-FR" sz="800" dirty="0" smtClean="0">
                          <a:effectLst/>
                          <a:latin typeface="Times New Roman"/>
                          <a:ea typeface="Calibri"/>
                        </a:rPr>
                        <a:t>Offres : Bio/Equitable,</a:t>
                      </a:r>
                      <a:r>
                        <a:rPr lang="fr-FR" sz="800" baseline="0" dirty="0" smtClean="0">
                          <a:effectLst/>
                          <a:latin typeface="Times New Roman"/>
                          <a:ea typeface="Calibri"/>
                        </a:rPr>
                        <a:t> Lait, Noir, Dégustation,  à </a:t>
                      </a:r>
                      <a:r>
                        <a:rPr lang="fr-FR" sz="800" baseline="0" dirty="0" err="1" smtClean="0">
                          <a:effectLst/>
                          <a:latin typeface="Times New Roman"/>
                          <a:ea typeface="Calibri"/>
                        </a:rPr>
                        <a:t>patisser</a:t>
                      </a:r>
                      <a:r>
                        <a:rPr lang="fr-FR" sz="800" baseline="0" dirty="0" smtClean="0">
                          <a:effectLst/>
                          <a:latin typeface="Times New Roman"/>
                          <a:ea typeface="Calibri"/>
                        </a:rPr>
                        <a:t> , blanc</a:t>
                      </a:r>
                      <a:endParaRPr lang="fr-FR" sz="700" dirty="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900194">
                <a:tc>
                  <a:txBody>
                    <a:bodyPr/>
                    <a:lstStyle/>
                    <a:p>
                      <a:pPr>
                        <a:lnSpc>
                          <a:spcPct val="115000"/>
                        </a:lnSpc>
                        <a:spcAft>
                          <a:spcPts val="0"/>
                        </a:spcAft>
                      </a:pPr>
                      <a:r>
                        <a:rPr lang="fr-FR" sz="800">
                          <a:effectLst/>
                          <a:latin typeface="Times New Roman"/>
                          <a:ea typeface="Calibri"/>
                        </a:rPr>
                        <a:t>Publicité / Campagnes communication :</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effectLst/>
                          <a:latin typeface="Times New Roman"/>
                          <a:ea typeface="Calibri"/>
                        </a:rPr>
                        <a:t>« dont la règle absolue est de ne pas vouloir être discutée quant à la qualité » et « de donner toutes les satisfactions possibles au goût raffiné de la clientèle française ».</a:t>
                      </a:r>
                      <a:br>
                        <a:rPr lang="fr-FR" sz="800">
                          <a:effectLst/>
                          <a:latin typeface="Times New Roman"/>
                          <a:ea typeface="Calibri"/>
                        </a:rPr>
                      </a:br>
                      <a:r>
                        <a:rPr lang="fr-FR" sz="800">
                          <a:effectLst/>
                          <a:latin typeface="Times New Roman"/>
                          <a:ea typeface="Calibri"/>
                        </a:rPr>
                        <a:t/>
                      </a:r>
                      <a:br>
                        <a:rPr lang="fr-FR" sz="800">
                          <a:effectLst/>
                          <a:latin typeface="Times New Roman"/>
                          <a:ea typeface="Calibri"/>
                        </a:rPr>
                      </a:br>
                      <a:r>
                        <a:rPr lang="fr-FR" sz="800">
                          <a:effectLst/>
                          <a:latin typeface="Times New Roman"/>
                          <a:ea typeface="Calibri"/>
                        </a:rPr>
                        <a:t>Qui aime ce bon chocolat ? c’est moi, c’est moi, c’est moi ! (campagne publicitaire TV)</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16286">
                <a:tc>
                  <a:txBody>
                    <a:bodyPr/>
                    <a:lstStyle/>
                    <a:p>
                      <a:pPr>
                        <a:lnSpc>
                          <a:spcPct val="115000"/>
                        </a:lnSpc>
                        <a:spcAft>
                          <a:spcPts val="0"/>
                        </a:spcAft>
                      </a:pPr>
                      <a:r>
                        <a:rPr lang="fr-FR" sz="800">
                          <a:effectLst/>
                          <a:latin typeface="Times New Roman"/>
                          <a:ea typeface="Calibri"/>
                        </a:rPr>
                        <a:t>Distribution :</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a:effectLst/>
                          <a:latin typeface="Times New Roman"/>
                          <a:ea typeface="Calibri"/>
                        </a:rPr>
                        <a:t>En magasin ou sur site Internet : </a:t>
                      </a:r>
                      <a:r>
                        <a:rPr lang="fr-FR" sz="800" u="sng">
                          <a:solidFill>
                            <a:srgbClr val="0000FF"/>
                          </a:solidFill>
                          <a:effectLst/>
                          <a:latin typeface="Times New Roman"/>
                          <a:ea typeface="Calibri"/>
                          <a:hlinkClick r:id="rId2"/>
                        </a:rPr>
                        <a:t>http://www.jaimelechocolat.fr/</a:t>
                      </a:r>
                      <a:endParaRPr lang="fr-FR" sz="700">
                        <a:effectLst/>
                        <a:latin typeface="Times New Roman"/>
                        <a:ea typeface="Calibri"/>
                      </a:endParaRPr>
                    </a:p>
                    <a:p>
                      <a:pPr>
                        <a:lnSpc>
                          <a:spcPct val="115000"/>
                        </a:lnSpc>
                        <a:spcAft>
                          <a:spcPts val="0"/>
                        </a:spcAft>
                      </a:pPr>
                      <a:r>
                        <a:rPr lang="fr-FR" sz="800">
                          <a:effectLst/>
                          <a:latin typeface="Times New Roman"/>
                          <a:ea typeface="Calibri"/>
                        </a:rPr>
                        <a:t> </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00325">
                <a:tc>
                  <a:txBody>
                    <a:bodyPr/>
                    <a:lstStyle/>
                    <a:p>
                      <a:pPr>
                        <a:lnSpc>
                          <a:spcPct val="115000"/>
                        </a:lnSpc>
                        <a:spcAft>
                          <a:spcPts val="0"/>
                        </a:spcAft>
                      </a:pPr>
                      <a:r>
                        <a:rPr lang="fr-FR" sz="800">
                          <a:effectLst/>
                          <a:latin typeface="Times New Roman"/>
                          <a:ea typeface="Calibri"/>
                        </a:rPr>
                        <a:t>Tendances marketing exploitées:</a:t>
                      </a:r>
                      <a:endParaRPr lang="fr-FR" sz="70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800" dirty="0">
                          <a:effectLst/>
                          <a:latin typeface="Times New Roman"/>
                          <a:ea typeface="Calibri"/>
                        </a:rPr>
                        <a:t>Modèle économique unique sur le marché : Le groupe CEMOI est le seul groupe en France à maîtriser la filière de production de la fève de cacao jusqu’à la tablette et se distingue par une stratégie atypique sur le marché du chocolat.</a:t>
                      </a:r>
                      <a:endParaRPr lang="fr-FR" sz="700" dirty="0">
                        <a:effectLst/>
                        <a:latin typeface="Times New Roman"/>
                        <a:ea typeface="Calibri"/>
                      </a:endParaRPr>
                    </a:p>
                    <a:p>
                      <a:pPr>
                        <a:lnSpc>
                          <a:spcPct val="115000"/>
                        </a:lnSpc>
                        <a:spcAft>
                          <a:spcPts val="0"/>
                        </a:spcAft>
                      </a:pPr>
                      <a:r>
                        <a:rPr lang="fr-FR" sz="800" dirty="0">
                          <a:effectLst/>
                          <a:latin typeface="Times New Roman"/>
                          <a:ea typeface="Calibri"/>
                        </a:rPr>
                        <a:t> </a:t>
                      </a:r>
                      <a:endParaRPr lang="fr-FR" sz="700" dirty="0">
                        <a:effectLst/>
                        <a:latin typeface="Times New Roman"/>
                        <a:ea typeface="Calibri"/>
                      </a:endParaRPr>
                    </a:p>
                    <a:p>
                      <a:pPr>
                        <a:lnSpc>
                          <a:spcPct val="115000"/>
                        </a:lnSpc>
                        <a:spcAft>
                          <a:spcPts val="0"/>
                        </a:spcAft>
                      </a:pPr>
                      <a:r>
                        <a:rPr lang="fr-FR" sz="800" dirty="0">
                          <a:effectLst/>
                          <a:latin typeface="Times New Roman"/>
                          <a:ea typeface="Calibri"/>
                        </a:rPr>
                        <a:t>d’importants investissements destinés à accroître leur performance économique et leur spécialisation.</a:t>
                      </a:r>
                      <a:endParaRPr lang="fr-FR" sz="700" dirty="0">
                        <a:effectLst/>
                        <a:latin typeface="Times New Roman"/>
                        <a:ea typeface="Calibri"/>
                      </a:endParaRPr>
                    </a:p>
                    <a:p>
                      <a:pPr>
                        <a:lnSpc>
                          <a:spcPct val="115000"/>
                        </a:lnSpc>
                        <a:spcAft>
                          <a:spcPts val="0"/>
                        </a:spcAft>
                      </a:pPr>
                      <a:r>
                        <a:rPr lang="fr-FR" sz="800" dirty="0">
                          <a:effectLst/>
                          <a:latin typeface="Times New Roman"/>
                          <a:ea typeface="Calibri"/>
                        </a:rPr>
                        <a:t> </a:t>
                      </a:r>
                      <a:endParaRPr lang="fr-FR" sz="700" dirty="0">
                        <a:effectLst/>
                        <a:latin typeface="Times New Roman"/>
                        <a:ea typeface="Calibri"/>
                      </a:endParaRPr>
                    </a:p>
                    <a:p>
                      <a:pPr>
                        <a:lnSpc>
                          <a:spcPct val="115000"/>
                        </a:lnSpc>
                        <a:spcAft>
                          <a:spcPts val="0"/>
                        </a:spcAft>
                      </a:pPr>
                      <a:r>
                        <a:rPr lang="fr-FR" sz="800" dirty="0">
                          <a:effectLst/>
                          <a:latin typeface="Times New Roman"/>
                          <a:ea typeface="Calibri"/>
                        </a:rPr>
                        <a:t>• la préservation des savoir-faire en capitalisant sur les hommes et les compétences présentes dans les entreprises rachetées.</a:t>
                      </a:r>
                      <a:endParaRPr lang="fr-FR" sz="700" dirty="0">
                        <a:effectLst/>
                        <a:latin typeface="Times New Roman"/>
                        <a:ea typeface="Calibri"/>
                      </a:endParaRPr>
                    </a:p>
                  </a:txBody>
                  <a:tcPr marL="37179" marR="371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pic>
        <p:nvPicPr>
          <p:cNvPr id="6149" name="il_fi" descr="http://www.f-secure.com/static/img/business_global/Logos/Case%20studies/CEMOI_ROUGE-09-30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331" y="1309379"/>
            <a:ext cx="676275" cy="314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137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0"/>
            <a:ext cx="7620000" cy="1143000"/>
          </a:xfrm>
        </p:spPr>
        <p:txBody>
          <a:bodyPr/>
          <a:lstStyle/>
          <a:p>
            <a:r>
              <a:rPr lang="fr-FR" b="1" dirty="0" smtClean="0">
                <a:solidFill>
                  <a:schemeClr val="accent1"/>
                </a:solidFill>
              </a:rPr>
              <a:t>1. Offres existantes</a:t>
            </a:r>
            <a:endParaRPr lang="fr-FR" b="1" dirty="0">
              <a:solidFill>
                <a:schemeClr val="accent1"/>
              </a:solidFill>
            </a:endParaRPr>
          </a:p>
        </p:txBody>
      </p:sp>
      <p:graphicFrame>
        <p:nvGraphicFramePr>
          <p:cNvPr id="5" name="Diagramme 4"/>
          <p:cNvGraphicFramePr/>
          <p:nvPr>
            <p:extLst>
              <p:ext uri="{D42A27DB-BD31-4B8C-83A1-F6EECF244321}">
                <p14:modId xmlns:p14="http://schemas.microsoft.com/office/powerpoint/2010/main" val="3457089988"/>
              </p:ext>
            </p:extLst>
          </p:nvPr>
        </p:nvGraphicFramePr>
        <p:xfrm>
          <a:off x="0" y="1268760"/>
          <a:ext cx="8940294"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249424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481236"/>
            <a:ext cx="7620000" cy="1143000"/>
          </a:xfrm>
        </p:spPr>
        <p:txBody>
          <a:bodyPr/>
          <a:lstStyle/>
          <a:p>
            <a:pPr marL="685800" indent="-685800">
              <a:buFont typeface="Wingdings" pitchFamily="2" charset="2"/>
              <a:buChar char="§"/>
            </a:pPr>
            <a:r>
              <a:rPr lang="fr-FR" dirty="0" smtClean="0"/>
              <a:t> </a:t>
            </a:r>
            <a:r>
              <a:rPr lang="fr-FR" dirty="0" err="1"/>
              <a:t>Milka</a:t>
            </a:r>
            <a:r>
              <a:rPr lang="fr-FR" dirty="0"/>
              <a:t/>
            </a:r>
            <a:br>
              <a:rPr lang="fr-FR" dirty="0"/>
            </a:br>
            <a:r>
              <a:rPr lang="fr-FR" dirty="0"/>
              <a:t> </a:t>
            </a:r>
            <a:br>
              <a:rPr lang="fr-FR" dirty="0"/>
            </a:b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796118025"/>
              </p:ext>
            </p:extLst>
          </p:nvPr>
        </p:nvGraphicFramePr>
        <p:xfrm>
          <a:off x="251522" y="980727"/>
          <a:ext cx="8016203" cy="5403725"/>
        </p:xfrm>
        <a:graphic>
          <a:graphicData uri="http://schemas.openxmlformats.org/drawingml/2006/table">
            <a:tbl>
              <a:tblPr firstRow="1" firstCol="1" bandRow="1"/>
              <a:tblGrid>
                <a:gridCol w="1728190"/>
                <a:gridCol w="2016224"/>
                <a:gridCol w="4271789"/>
              </a:tblGrid>
              <a:tr h="743201">
                <a:tc>
                  <a:txBody>
                    <a:bodyPr/>
                    <a:lstStyle/>
                    <a:p>
                      <a:pPr>
                        <a:lnSpc>
                          <a:spcPct val="115000"/>
                        </a:lnSpc>
                        <a:spcAft>
                          <a:spcPts val="0"/>
                        </a:spcAft>
                      </a:pPr>
                      <a:r>
                        <a:rPr lang="fr-FR" sz="1100" dirty="0" smtClean="0">
                          <a:effectLst/>
                          <a:latin typeface="Times New Roman" pitchFamily="18" charset="0"/>
                          <a:ea typeface="Calibri"/>
                          <a:cs typeface="Times New Roman" pitchFamily="18" charset="0"/>
                        </a:rPr>
                        <a:t>MILKA</a:t>
                      </a:r>
                    </a:p>
                    <a:p>
                      <a:pPr marL="0" marR="0" indent="0" algn="l" defTabSz="914400" rtl="0" eaLnBrk="1" fontAlgn="auto" latinLnBrk="0" hangingPunct="1">
                        <a:lnSpc>
                          <a:spcPct val="115000"/>
                        </a:lnSpc>
                        <a:spcBef>
                          <a:spcPts val="0"/>
                        </a:spcBef>
                        <a:spcAft>
                          <a:spcPts val="0"/>
                        </a:spcAft>
                        <a:buClrTx/>
                        <a:buSzTx/>
                        <a:buFontTx/>
                        <a:buNone/>
                        <a:tabLst/>
                        <a:defRPr/>
                      </a:pPr>
                      <a:r>
                        <a:rPr lang="en-US" sz="1100" dirty="0" smtClean="0">
                          <a:effectLst/>
                          <a:latin typeface="Times New Roman" pitchFamily="18" charset="0"/>
                          <a:ea typeface="Calibri"/>
                          <a:cs typeface="Times New Roman" pitchFamily="18" charset="0"/>
                        </a:rPr>
                        <a:t>(</a:t>
                      </a:r>
                      <a:r>
                        <a:rPr lang="en-US" sz="1100" dirty="0" err="1" smtClean="0">
                          <a:effectLst/>
                          <a:latin typeface="Times New Roman" pitchFamily="18" charset="0"/>
                          <a:ea typeface="Calibri"/>
                          <a:cs typeface="Times New Roman" pitchFamily="18" charset="0"/>
                        </a:rPr>
                        <a:t>Groupe</a:t>
                      </a:r>
                      <a:r>
                        <a:rPr lang="en-US" sz="1100" dirty="0" smtClean="0">
                          <a:effectLst/>
                          <a:latin typeface="Times New Roman" pitchFamily="18" charset="0"/>
                          <a:ea typeface="Calibri"/>
                          <a:cs typeface="Times New Roman" pitchFamily="18" charset="0"/>
                        </a:rPr>
                        <a:t> Kraft Foods)</a:t>
                      </a:r>
                      <a:endParaRPr lang="fr-FR" sz="1100" dirty="0" smtClean="0">
                        <a:effectLst/>
                        <a:latin typeface="Times New Roman" pitchFamily="18" charset="0"/>
                        <a:ea typeface="Calibri"/>
                        <a:cs typeface="Times New Roman" pitchFamily="18" charset="0"/>
                      </a:endParaRPr>
                    </a:p>
                    <a:p>
                      <a:pPr>
                        <a:lnSpc>
                          <a:spcPct val="115000"/>
                        </a:lnSpc>
                        <a:spcAft>
                          <a:spcPts val="0"/>
                        </a:spcAft>
                      </a:pPr>
                      <a:endParaRPr lang="fr-FR" sz="1100" dirty="0">
                        <a:effectLst/>
                        <a:latin typeface="Times New Roman" pitchFamily="18" charset="0"/>
                        <a:ea typeface="Calibri"/>
                        <a:cs typeface="Times New Roman" pitchFamily="18" charset="0"/>
                      </a:endParaRP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endParaRPr lang="fr-FR" sz="1100">
                        <a:effectLst/>
                        <a:latin typeface="Times New Roman" pitchFamily="18" charset="0"/>
                        <a:ea typeface="Calibri"/>
                        <a:cs typeface="Times New Roman" pitchFamily="18" charset="0"/>
                      </a:endParaRP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100" b="0" dirty="0">
                          <a:effectLst/>
                          <a:latin typeface="Times New Roman" pitchFamily="18" charset="0"/>
                          <a:ea typeface="Calibri"/>
                          <a:cs typeface="Times New Roman" pitchFamily="18" charset="0"/>
                        </a:rPr>
                        <a:t>Segmentation : les enfants et les familles</a:t>
                      </a:r>
                    </a:p>
                    <a:p>
                      <a:pPr>
                        <a:lnSpc>
                          <a:spcPct val="115000"/>
                        </a:lnSpc>
                        <a:spcAft>
                          <a:spcPts val="0"/>
                        </a:spcAft>
                      </a:pPr>
                      <a:r>
                        <a:rPr lang="fr-FR" sz="1100" b="0" dirty="0">
                          <a:effectLst/>
                          <a:latin typeface="Times New Roman" pitchFamily="18" charset="0"/>
                          <a:ea typeface="Calibri"/>
                          <a:cs typeface="Times New Roman" pitchFamily="18" charset="0"/>
                        </a:rPr>
                        <a:t>Positionnement : perçu pour sa nature et sa tendresse </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84">
                <a:tc gridSpan="2">
                  <a:txBody>
                    <a:bodyPr/>
                    <a:lstStyle/>
                    <a:p>
                      <a:pPr>
                        <a:lnSpc>
                          <a:spcPct val="115000"/>
                        </a:lnSpc>
                        <a:spcAft>
                          <a:spcPts val="0"/>
                        </a:spcAft>
                      </a:pPr>
                      <a:r>
                        <a:rPr lang="fr-FR" sz="1100">
                          <a:effectLst/>
                          <a:latin typeface="Times New Roman" pitchFamily="18" charset="0"/>
                          <a:ea typeface="Calibri"/>
                          <a:cs typeface="Times New Roman" pitchFamily="18" charset="0"/>
                        </a:rPr>
                        <a:t>Sémantique :</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fr-FR" sz="1100" dirty="0">
                          <a:effectLst/>
                          <a:latin typeface="Times New Roman" pitchFamily="18" charset="0"/>
                          <a:ea typeface="Calibri"/>
                          <a:cs typeface="Times New Roman" pitchFamily="18" charset="0"/>
                        </a:rPr>
                        <a:t> </a:t>
                      </a:r>
                      <a:r>
                        <a:rPr lang="fr-FR" sz="1100" dirty="0" err="1" smtClean="0">
                          <a:effectLst/>
                          <a:latin typeface="Times New Roman" pitchFamily="18" charset="0"/>
                          <a:ea typeface="Calibri"/>
                          <a:cs typeface="Times New Roman" pitchFamily="18" charset="0"/>
                        </a:rPr>
                        <a:t>Milka</a:t>
                      </a:r>
                      <a:r>
                        <a:rPr lang="fr-FR" sz="1100" dirty="0" smtClean="0">
                          <a:effectLst/>
                          <a:latin typeface="Times New Roman" pitchFamily="18" charset="0"/>
                          <a:ea typeface="Calibri"/>
                          <a:cs typeface="Times New Roman" pitchFamily="18" charset="0"/>
                        </a:rPr>
                        <a:t>  est l'association des mots allemands </a:t>
                      </a:r>
                      <a:r>
                        <a:rPr lang="fr-FR" sz="1100" dirty="0" err="1" smtClean="0">
                          <a:effectLst/>
                          <a:latin typeface="Times New Roman" pitchFamily="18" charset="0"/>
                          <a:ea typeface="Calibri"/>
                          <a:cs typeface="Times New Roman" pitchFamily="18" charset="0"/>
                        </a:rPr>
                        <a:t>Milch</a:t>
                      </a:r>
                      <a:r>
                        <a:rPr lang="fr-FR" sz="1100" dirty="0" smtClean="0">
                          <a:effectLst/>
                          <a:latin typeface="Times New Roman" pitchFamily="18" charset="0"/>
                          <a:ea typeface="Calibri"/>
                          <a:cs typeface="Times New Roman" pitchFamily="18" charset="0"/>
                        </a:rPr>
                        <a:t> et </a:t>
                      </a:r>
                      <a:r>
                        <a:rPr lang="fr-FR" sz="1100" dirty="0" err="1" smtClean="0">
                          <a:effectLst/>
                          <a:latin typeface="Times New Roman" pitchFamily="18" charset="0"/>
                          <a:ea typeface="Calibri"/>
                          <a:cs typeface="Times New Roman" pitchFamily="18" charset="0"/>
                        </a:rPr>
                        <a:t>Kakao</a:t>
                      </a:r>
                      <a:endParaRPr lang="fr-FR" sz="1100" dirty="0" smtClean="0">
                        <a:effectLst/>
                        <a:latin typeface="Times New Roman" pitchFamily="18" charset="0"/>
                        <a:ea typeface="Calibri"/>
                        <a:cs typeface="Times New Roman" pitchFamily="18" charset="0"/>
                      </a:endParaRP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84">
                <a:tc gridSpan="2">
                  <a:txBody>
                    <a:bodyPr/>
                    <a:lstStyle/>
                    <a:p>
                      <a:pPr>
                        <a:lnSpc>
                          <a:spcPct val="115000"/>
                        </a:lnSpc>
                        <a:spcAft>
                          <a:spcPts val="0"/>
                        </a:spcAft>
                      </a:pPr>
                      <a:r>
                        <a:rPr lang="fr-FR" sz="1100">
                          <a:effectLst/>
                          <a:latin typeface="Times New Roman" pitchFamily="18" charset="0"/>
                          <a:ea typeface="Calibri"/>
                          <a:cs typeface="Times New Roman" pitchFamily="18" charset="0"/>
                        </a:rPr>
                        <a:t>Accroches/slogans/signature :</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1100" dirty="0">
                          <a:effectLst/>
                          <a:latin typeface="Times New Roman" pitchFamily="18" charset="0"/>
                          <a:ea typeface="Calibri"/>
                          <a:cs typeface="Times New Roman" pitchFamily="18" charset="0"/>
                        </a:rPr>
                        <a:t>Slogan : «Tendrement chocolat »</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684">
                <a:tc gridSpan="2">
                  <a:txBody>
                    <a:bodyPr/>
                    <a:lstStyle/>
                    <a:p>
                      <a:pPr>
                        <a:lnSpc>
                          <a:spcPct val="115000"/>
                        </a:lnSpc>
                        <a:spcAft>
                          <a:spcPts val="0"/>
                        </a:spcAft>
                      </a:pPr>
                      <a:r>
                        <a:rPr lang="fr-FR" sz="1100">
                          <a:effectLst/>
                          <a:latin typeface="Times New Roman" pitchFamily="18" charset="0"/>
                          <a:ea typeface="Calibri"/>
                          <a:cs typeface="Times New Roman" pitchFamily="18" charset="0"/>
                        </a:rPr>
                        <a:t>Prix :</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1100" dirty="0">
                          <a:effectLst/>
                          <a:latin typeface="Times New Roman" pitchFamily="18" charset="0"/>
                          <a:ea typeface="Calibri"/>
                          <a:cs typeface="Times New Roman" pitchFamily="18" charset="0"/>
                        </a:rPr>
                        <a:t>Entre 1.50 et 4.08</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52628">
                <a:tc gridSpan="2">
                  <a:txBody>
                    <a:bodyPr/>
                    <a:lstStyle/>
                    <a:p>
                      <a:pPr>
                        <a:lnSpc>
                          <a:spcPct val="115000"/>
                        </a:lnSpc>
                        <a:spcAft>
                          <a:spcPts val="0"/>
                        </a:spcAft>
                      </a:pPr>
                      <a:r>
                        <a:rPr lang="fr-FR" sz="1100" dirty="0">
                          <a:effectLst/>
                          <a:latin typeface="Times New Roman" pitchFamily="18" charset="0"/>
                          <a:ea typeface="Calibri"/>
                          <a:cs typeface="Times New Roman" pitchFamily="18" charset="0"/>
                        </a:rPr>
                        <a:t>Produits (ex : packaging, couleurs, mascotte..)</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marL="171450" indent="-171450">
                        <a:lnSpc>
                          <a:spcPct val="115000"/>
                        </a:lnSpc>
                        <a:spcAft>
                          <a:spcPts val="0"/>
                        </a:spcAft>
                        <a:buFont typeface="Arial" pitchFamily="34" charset="0"/>
                        <a:buChar char="•"/>
                      </a:pPr>
                      <a:r>
                        <a:rPr lang="fr-FR" sz="1100" dirty="0">
                          <a:effectLst/>
                          <a:latin typeface="Times New Roman" pitchFamily="18" charset="0"/>
                          <a:ea typeface="Calibri"/>
                          <a:cs typeface="Times New Roman" pitchFamily="18" charset="0"/>
                        </a:rPr>
                        <a:t>les tablettes de chocolat sont emballées dans un papier couleur lilas avec une image de vache noire ou mauve et blanche dans un décor alpestre</a:t>
                      </a:r>
                    </a:p>
                    <a:p>
                      <a:pPr marL="171450" indent="-171450">
                        <a:lnSpc>
                          <a:spcPct val="115000"/>
                        </a:lnSpc>
                        <a:spcAft>
                          <a:spcPts val="0"/>
                        </a:spcAft>
                        <a:buFont typeface="Arial" pitchFamily="34" charset="0"/>
                        <a:buChar char="•"/>
                      </a:pPr>
                      <a:r>
                        <a:rPr lang="fr-FR" sz="1100" dirty="0" smtClean="0">
                          <a:effectLst/>
                          <a:latin typeface="Times New Roman" pitchFamily="18" charset="0"/>
                          <a:ea typeface="Calibri"/>
                          <a:cs typeface="Times New Roman" pitchFamily="18" charset="0"/>
                        </a:rPr>
                        <a:t>Offres : Enfants,</a:t>
                      </a:r>
                      <a:r>
                        <a:rPr lang="fr-FR" sz="1100" baseline="0" dirty="0" smtClean="0">
                          <a:effectLst/>
                          <a:latin typeface="Times New Roman" pitchFamily="18" charset="0"/>
                          <a:ea typeface="Calibri"/>
                          <a:cs typeface="Times New Roman" pitchFamily="18" charset="0"/>
                        </a:rPr>
                        <a:t> dégustation,  lait</a:t>
                      </a:r>
                      <a:r>
                        <a:rPr lang="fr-FR" sz="1100" baseline="0" smtClean="0">
                          <a:effectLst/>
                          <a:latin typeface="Times New Roman" pitchFamily="18" charset="0"/>
                          <a:ea typeface="Calibri"/>
                          <a:cs typeface="Times New Roman" pitchFamily="18" charset="0"/>
                        </a:rPr>
                        <a:t>, blanc </a:t>
                      </a:r>
                      <a:endParaRPr lang="fr-FR" sz="1100" dirty="0">
                        <a:effectLst/>
                        <a:latin typeface="Times New Roman" pitchFamily="18" charset="0"/>
                        <a:ea typeface="Calibri"/>
                        <a:cs typeface="Times New Roman" pitchFamily="18" charset="0"/>
                      </a:endParaRP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30824">
                <a:tc gridSpan="2">
                  <a:txBody>
                    <a:bodyPr/>
                    <a:lstStyle/>
                    <a:p>
                      <a:pPr>
                        <a:lnSpc>
                          <a:spcPct val="115000"/>
                        </a:lnSpc>
                        <a:spcAft>
                          <a:spcPts val="0"/>
                        </a:spcAft>
                      </a:pPr>
                      <a:r>
                        <a:rPr lang="fr-FR" sz="1100">
                          <a:effectLst/>
                          <a:latin typeface="Times New Roman" pitchFamily="18" charset="0"/>
                          <a:ea typeface="Calibri"/>
                          <a:cs typeface="Times New Roman" pitchFamily="18" charset="0"/>
                        </a:rPr>
                        <a:t>Distribution </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1100" dirty="0">
                          <a:effectLst/>
                          <a:latin typeface="Times New Roman" pitchFamily="18" charset="0"/>
                          <a:ea typeface="Calibri"/>
                          <a:cs typeface="Times New Roman" pitchFamily="18" charset="0"/>
                        </a:rPr>
                        <a:t>Grandes surfaces (hyper et supermarchés)</a:t>
                      </a:r>
                    </a:p>
                    <a:p>
                      <a:pPr>
                        <a:lnSpc>
                          <a:spcPct val="115000"/>
                        </a:lnSpc>
                        <a:spcAft>
                          <a:spcPts val="0"/>
                        </a:spcAft>
                      </a:pPr>
                      <a:r>
                        <a:rPr lang="fr-FR" sz="1100" dirty="0">
                          <a:effectLst/>
                          <a:latin typeface="Times New Roman" pitchFamily="18" charset="0"/>
                          <a:ea typeface="Calibri"/>
                          <a:cs typeface="Times New Roman" pitchFamily="18" charset="0"/>
                        </a:rPr>
                        <a:t>  Certaines boulangeries</a:t>
                      </a:r>
                    </a:p>
                    <a:p>
                      <a:pPr>
                        <a:lnSpc>
                          <a:spcPct val="115000"/>
                        </a:lnSpc>
                        <a:spcAft>
                          <a:spcPts val="0"/>
                        </a:spcAft>
                      </a:pPr>
                      <a:r>
                        <a:rPr lang="fr-FR" sz="1100" dirty="0">
                          <a:effectLst/>
                          <a:latin typeface="Times New Roman" pitchFamily="18" charset="0"/>
                          <a:ea typeface="Calibri"/>
                          <a:cs typeface="Times New Roman" pitchFamily="18" charset="0"/>
                        </a:rPr>
                        <a:t>  Bureaux de tabac, kiosques, distributeurs </a:t>
                      </a:r>
                    </a:p>
                    <a:p>
                      <a:pPr>
                        <a:lnSpc>
                          <a:spcPct val="115000"/>
                        </a:lnSpc>
                        <a:spcAft>
                          <a:spcPts val="0"/>
                        </a:spcAft>
                      </a:pPr>
                      <a:r>
                        <a:rPr lang="fr-FR" sz="1100" dirty="0">
                          <a:effectLst/>
                          <a:latin typeface="Times New Roman" pitchFamily="18" charset="0"/>
                          <a:ea typeface="Calibri"/>
                          <a:cs typeface="Times New Roman" pitchFamily="18" charset="0"/>
                        </a:rPr>
                        <a:t>  Station-service</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65412">
                <a:tc gridSpan="2">
                  <a:txBody>
                    <a:bodyPr/>
                    <a:lstStyle/>
                    <a:p>
                      <a:pPr>
                        <a:lnSpc>
                          <a:spcPct val="115000"/>
                        </a:lnSpc>
                        <a:spcAft>
                          <a:spcPts val="0"/>
                        </a:spcAft>
                      </a:pPr>
                      <a:r>
                        <a:rPr lang="fr-FR" sz="1100">
                          <a:effectLst/>
                          <a:latin typeface="Times New Roman" pitchFamily="18" charset="0"/>
                          <a:ea typeface="Calibri"/>
                          <a:cs typeface="Times New Roman" pitchFamily="18" charset="0"/>
                        </a:rPr>
                        <a:t>Publicité/compagne/communication :</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1100" dirty="0">
                          <a:effectLst/>
                          <a:latin typeface="Times New Roman" pitchFamily="18" charset="0"/>
                          <a:ea typeface="Calibri"/>
                          <a:cs typeface="Times New Roman" pitchFamily="18" charset="0"/>
                        </a:rPr>
                        <a:t>Sponsor de la coupe du monde de ski depuis 1995</a:t>
                      </a:r>
                    </a:p>
                    <a:p>
                      <a:pPr>
                        <a:lnSpc>
                          <a:spcPct val="115000"/>
                        </a:lnSpc>
                        <a:spcAft>
                          <a:spcPts val="0"/>
                        </a:spcAft>
                      </a:pPr>
                      <a:r>
                        <a:rPr lang="fr-FR" sz="1100" dirty="0">
                          <a:effectLst/>
                          <a:latin typeface="Times New Roman" pitchFamily="18" charset="0"/>
                          <a:ea typeface="Calibri"/>
                          <a:cs typeface="Times New Roman" pitchFamily="18" charset="0"/>
                        </a:rPr>
                        <a:t> compagne tv vidéo sur internet</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3608">
                <a:tc gridSpan="2">
                  <a:txBody>
                    <a:bodyPr/>
                    <a:lstStyle/>
                    <a:p>
                      <a:pPr>
                        <a:lnSpc>
                          <a:spcPct val="115000"/>
                        </a:lnSpc>
                        <a:spcAft>
                          <a:spcPts val="0"/>
                        </a:spcAft>
                      </a:pPr>
                      <a:r>
                        <a:rPr lang="fr-FR" sz="1100">
                          <a:effectLst/>
                          <a:latin typeface="Times New Roman" pitchFamily="18" charset="0"/>
                          <a:ea typeface="Calibri"/>
                          <a:cs typeface="Times New Roman" pitchFamily="18" charset="0"/>
                        </a:rPr>
                        <a:t>Tendances marketing exploitées</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1100" dirty="0">
                          <a:effectLst/>
                          <a:latin typeface="Times New Roman" pitchFamily="18" charset="0"/>
                          <a:ea typeface="Calibri"/>
                          <a:cs typeface="Times New Roman" pitchFamily="18" charset="0"/>
                        </a:rPr>
                        <a:t> Se lancer dans les biscuits et gâteaux moelleux.</a:t>
                      </a:r>
                    </a:p>
                  </a:txBody>
                  <a:tcPr marL="68309" marR="6830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4097" name="Image 1" descr="http://info.chatel.com/images/prestataires/logo-milka-fond-787.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67743" y="1052736"/>
            <a:ext cx="1591377" cy="513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078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693128"/>
            <a:ext cx="7620000" cy="1143000"/>
          </a:xfrm>
        </p:spPr>
        <p:txBody>
          <a:bodyPr/>
          <a:lstStyle/>
          <a:p>
            <a:pPr marL="685800" indent="-685800">
              <a:buFont typeface="Wingdings" pitchFamily="2" charset="2"/>
              <a:buChar char="§"/>
            </a:pPr>
            <a:r>
              <a:rPr lang="fr-FR" dirty="0" err="1" smtClean="0"/>
              <a:t>Lindt</a:t>
            </a:r>
            <a:r>
              <a:rPr lang="fr-FR" dirty="0"/>
              <a:t/>
            </a:r>
            <a:br>
              <a:rPr lang="fr-FR" dirty="0"/>
            </a:br>
            <a:r>
              <a:rPr lang="fr-FR" dirty="0"/>
              <a:t/>
            </a:r>
            <a:br>
              <a:rPr lang="fr-FR" dirty="0"/>
            </a:b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2908813556"/>
              </p:ext>
            </p:extLst>
          </p:nvPr>
        </p:nvGraphicFramePr>
        <p:xfrm>
          <a:off x="467542" y="1268760"/>
          <a:ext cx="7776865" cy="5400599"/>
        </p:xfrm>
        <a:graphic>
          <a:graphicData uri="http://schemas.openxmlformats.org/drawingml/2006/table">
            <a:tbl>
              <a:tblPr firstRow="1" firstCol="1" bandRow="1"/>
              <a:tblGrid>
                <a:gridCol w="2520282"/>
                <a:gridCol w="1367569"/>
                <a:gridCol w="320595"/>
                <a:gridCol w="3568419"/>
              </a:tblGrid>
              <a:tr h="1136968">
                <a:tc>
                  <a:txBody>
                    <a:bodyPr/>
                    <a:lstStyle/>
                    <a:p>
                      <a:pPr>
                        <a:lnSpc>
                          <a:spcPct val="115000"/>
                        </a:lnSpc>
                        <a:spcAft>
                          <a:spcPts val="0"/>
                        </a:spcAft>
                      </a:pPr>
                      <a:r>
                        <a:rPr lang="fr-FR" sz="1100" dirty="0" err="1">
                          <a:effectLst/>
                          <a:latin typeface="Calibri"/>
                          <a:ea typeface="Calibri"/>
                          <a:cs typeface="Times New Roman"/>
                        </a:rPr>
                        <a:t>Lindt</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endParaRPr lang="fr-FR"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a:txBody>
                    <a:bodyPr/>
                    <a:lstStyle/>
                    <a:p>
                      <a:pPr>
                        <a:lnSpc>
                          <a:spcPct val="115000"/>
                        </a:lnSpc>
                        <a:spcAft>
                          <a:spcPts val="0"/>
                        </a:spcAft>
                      </a:pPr>
                      <a:r>
                        <a:rPr lang="fr-FR" sz="1100">
                          <a:effectLst/>
                          <a:latin typeface="Calibri"/>
                          <a:ea typeface="Calibri"/>
                          <a:cs typeface="Times New Roman"/>
                        </a:rPr>
                        <a:t>Segmentation : produit grand public </a:t>
                      </a:r>
                    </a:p>
                    <a:p>
                      <a:pPr>
                        <a:lnSpc>
                          <a:spcPct val="115000"/>
                        </a:lnSpc>
                        <a:spcAft>
                          <a:spcPts val="0"/>
                        </a:spcAft>
                      </a:pPr>
                      <a:r>
                        <a:rPr lang="fr-FR" sz="1100">
                          <a:effectLst/>
                          <a:latin typeface="Calibri"/>
                          <a:ea typeface="Calibri"/>
                          <a:cs typeface="Times New Roman"/>
                        </a:rPr>
                        <a:t>Positionnement : créance excellence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4242">
                <a:tc gridSpan="2">
                  <a:txBody>
                    <a:bodyPr/>
                    <a:lstStyle/>
                    <a:p>
                      <a:pPr>
                        <a:lnSpc>
                          <a:spcPct val="115000"/>
                        </a:lnSpc>
                        <a:spcAft>
                          <a:spcPts val="0"/>
                        </a:spcAft>
                      </a:pPr>
                      <a:r>
                        <a:rPr lang="fr-FR" sz="1100">
                          <a:effectLst/>
                          <a:latin typeface="Calibri"/>
                          <a:ea typeface="Calibri"/>
                          <a:cs typeface="Times New Roman"/>
                        </a:rPr>
                        <a:t>Sémantique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1100" dirty="0">
                          <a:effectLst/>
                          <a:latin typeface="Calibri"/>
                          <a:ea typeface="Calibri"/>
                          <a:cs typeface="Times New Roman"/>
                        </a:rPr>
                        <a:t> </a:t>
                      </a:r>
                      <a:r>
                        <a:rPr lang="fr-FR" sz="1100" dirty="0" smtClean="0">
                          <a:effectLst/>
                          <a:latin typeface="Calibri"/>
                          <a:ea typeface="Calibri"/>
                          <a:cs typeface="Times New Roman"/>
                        </a:rPr>
                        <a:t>Nom qui</a:t>
                      </a:r>
                      <a:r>
                        <a:rPr lang="fr-FR" sz="1100" baseline="0" dirty="0" smtClean="0">
                          <a:effectLst/>
                          <a:latin typeface="Calibri"/>
                          <a:ea typeface="Calibri"/>
                          <a:cs typeface="Times New Roman"/>
                        </a:rPr>
                        <a:t> sonne noble</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84242">
                <a:tc gridSpan="2">
                  <a:txBody>
                    <a:bodyPr/>
                    <a:lstStyle/>
                    <a:p>
                      <a:pPr>
                        <a:lnSpc>
                          <a:spcPct val="115000"/>
                        </a:lnSpc>
                        <a:spcAft>
                          <a:spcPts val="0"/>
                        </a:spcAft>
                      </a:pPr>
                      <a:r>
                        <a:rPr lang="fr-FR" sz="1100">
                          <a:effectLst/>
                          <a:latin typeface="Calibri"/>
                          <a:ea typeface="Calibri"/>
                          <a:cs typeface="Times New Roman"/>
                        </a:rPr>
                        <a:t>Accroches/slogans/signature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1100">
                          <a:effectLst/>
                          <a:latin typeface="Calibri"/>
                          <a:ea typeface="Calibri"/>
                          <a:cs typeface="Times New Roman"/>
                        </a:rPr>
                        <a:t>Slogan : " La passion de la finesse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84242">
                <a:tc gridSpan="2">
                  <a:txBody>
                    <a:bodyPr/>
                    <a:lstStyle/>
                    <a:p>
                      <a:pPr>
                        <a:lnSpc>
                          <a:spcPct val="115000"/>
                        </a:lnSpc>
                        <a:spcAft>
                          <a:spcPts val="0"/>
                        </a:spcAft>
                      </a:pPr>
                      <a:r>
                        <a:rPr lang="fr-FR" sz="1100">
                          <a:effectLst/>
                          <a:latin typeface="Calibri"/>
                          <a:ea typeface="Calibri"/>
                          <a:cs typeface="Times New Roman"/>
                        </a:rPr>
                        <a:t>Prix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1100">
                          <a:effectLst/>
                          <a:latin typeface="Calibri"/>
                          <a:ea typeface="Calibri"/>
                          <a:cs typeface="Times New Roman"/>
                        </a:rPr>
                        <a:t>Entre 1.30 et 5.50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421211">
                <a:tc gridSpan="2">
                  <a:txBody>
                    <a:bodyPr/>
                    <a:lstStyle/>
                    <a:p>
                      <a:pPr>
                        <a:lnSpc>
                          <a:spcPct val="115000"/>
                        </a:lnSpc>
                        <a:spcAft>
                          <a:spcPts val="0"/>
                        </a:spcAft>
                      </a:pPr>
                      <a:r>
                        <a:rPr lang="fr-FR" sz="1100">
                          <a:effectLst/>
                          <a:latin typeface="Calibri"/>
                          <a:ea typeface="Calibri"/>
                          <a:cs typeface="Times New Roman"/>
                        </a:rPr>
                        <a:t>Produits (ex : packaging, couleurs, mascotte..)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marL="171450" indent="-171450">
                        <a:lnSpc>
                          <a:spcPct val="115000"/>
                        </a:lnSpc>
                        <a:spcAft>
                          <a:spcPts val="0"/>
                        </a:spcAft>
                        <a:buFont typeface="Arial" pitchFamily="34" charset="0"/>
                        <a:buChar char="•"/>
                      </a:pPr>
                      <a:r>
                        <a:rPr lang="fr-FR" sz="1100" dirty="0">
                          <a:effectLst/>
                          <a:latin typeface="Calibri"/>
                          <a:ea typeface="Calibri"/>
                          <a:cs typeface="Times New Roman"/>
                        </a:rPr>
                        <a:t>Fond bleu marine avec typographie en italique de couleur en or.</a:t>
                      </a:r>
                    </a:p>
                    <a:p>
                      <a:pPr marL="171450" indent="-171450">
                        <a:lnSpc>
                          <a:spcPct val="115000"/>
                        </a:lnSpc>
                        <a:spcAft>
                          <a:spcPts val="0"/>
                        </a:spcAft>
                        <a:buFont typeface="Arial" pitchFamily="34" charset="0"/>
                        <a:buChar char="•"/>
                      </a:pPr>
                      <a:r>
                        <a:rPr lang="fr-FR" sz="1100" dirty="0">
                          <a:effectLst/>
                          <a:latin typeface="Calibri"/>
                          <a:ea typeface="Calibri"/>
                          <a:cs typeface="Times New Roman"/>
                        </a:rPr>
                        <a:t>Deux couleurs chics et nobles qui caractérisent la </a:t>
                      </a:r>
                      <a:r>
                        <a:rPr lang="fr-FR" sz="1100" dirty="0" smtClean="0">
                          <a:effectLst/>
                          <a:latin typeface="Calibri"/>
                          <a:ea typeface="Calibri"/>
                          <a:cs typeface="Times New Roman"/>
                        </a:rPr>
                        <a:t>marque</a:t>
                      </a:r>
                    </a:p>
                    <a:p>
                      <a:pPr marL="171450" indent="-171450">
                        <a:lnSpc>
                          <a:spcPct val="115000"/>
                        </a:lnSpc>
                        <a:spcAft>
                          <a:spcPts val="0"/>
                        </a:spcAft>
                        <a:buFont typeface="Arial" pitchFamily="34" charset="0"/>
                        <a:buChar char="•"/>
                      </a:pPr>
                      <a:r>
                        <a:rPr lang="fr-FR" sz="1100" dirty="0" smtClean="0">
                          <a:effectLst/>
                          <a:latin typeface="Calibri"/>
                          <a:ea typeface="Calibri"/>
                          <a:cs typeface="Times New Roman"/>
                        </a:rPr>
                        <a:t>Offres : noir, lait, à pâtisser, dégustation,</a:t>
                      </a:r>
                      <a:r>
                        <a:rPr lang="fr-FR" sz="1100" baseline="0" dirty="0" smtClean="0">
                          <a:effectLst/>
                          <a:latin typeface="Calibri"/>
                          <a:ea typeface="Calibri"/>
                          <a:cs typeface="Times New Roman"/>
                        </a:rPr>
                        <a:t> blanc</a:t>
                      </a:r>
                      <a:endParaRPr lang="fr-FR" sz="11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852726">
                <a:tc gridSpan="2">
                  <a:txBody>
                    <a:bodyPr/>
                    <a:lstStyle/>
                    <a:p>
                      <a:pPr>
                        <a:lnSpc>
                          <a:spcPct val="115000"/>
                        </a:lnSpc>
                        <a:spcAft>
                          <a:spcPts val="0"/>
                        </a:spcAft>
                      </a:pPr>
                      <a:r>
                        <a:rPr lang="fr-FR" sz="1100" dirty="0">
                          <a:effectLst/>
                          <a:latin typeface="Calibri"/>
                          <a:ea typeface="Calibri"/>
                          <a:cs typeface="Times New Roman"/>
                        </a:rPr>
                        <a:t>Distribution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1100">
                          <a:effectLst/>
                          <a:latin typeface="Calibri"/>
                          <a:ea typeface="Calibri"/>
                          <a:cs typeface="Times New Roman"/>
                        </a:rPr>
                        <a:t>Grandes surfaces </a:t>
                      </a:r>
                    </a:p>
                    <a:p>
                      <a:pPr>
                        <a:lnSpc>
                          <a:spcPct val="115000"/>
                        </a:lnSpc>
                        <a:spcAft>
                          <a:spcPts val="0"/>
                        </a:spcAft>
                      </a:pPr>
                      <a:r>
                        <a:rPr lang="fr-FR" sz="1100">
                          <a:effectLst/>
                          <a:latin typeface="Calibri"/>
                          <a:ea typeface="Calibri"/>
                          <a:cs typeface="Times New Roman"/>
                        </a:rPr>
                        <a:t>Magasin </a:t>
                      </a:r>
                    </a:p>
                    <a:p>
                      <a:pPr>
                        <a:lnSpc>
                          <a:spcPct val="115000"/>
                        </a:lnSpc>
                        <a:spcAft>
                          <a:spcPts val="0"/>
                        </a:spcAft>
                      </a:pPr>
                      <a:r>
                        <a:rPr lang="fr-FR" sz="1100">
                          <a:effectLst/>
                          <a:latin typeface="Calibri"/>
                          <a:ea typeface="Calibri"/>
                          <a:cs typeface="Times New Roman"/>
                        </a:rPr>
                        <a:t>Boutique en ligne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852726">
                <a:tc gridSpan="2">
                  <a:txBody>
                    <a:bodyPr/>
                    <a:lstStyle/>
                    <a:p>
                      <a:pPr>
                        <a:lnSpc>
                          <a:spcPct val="115000"/>
                        </a:lnSpc>
                        <a:spcAft>
                          <a:spcPts val="0"/>
                        </a:spcAft>
                      </a:pPr>
                      <a:r>
                        <a:rPr lang="fr-FR" sz="1100" dirty="0">
                          <a:effectLst/>
                          <a:latin typeface="Calibri"/>
                          <a:ea typeface="Calibri"/>
                          <a:cs typeface="Times New Roman"/>
                        </a:rPr>
                        <a:t>Publicité/compagne/communication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1100" dirty="0">
                          <a:effectLst/>
                          <a:latin typeface="Calibri"/>
                          <a:ea typeface="Calibri"/>
                          <a:cs typeface="Times New Roman"/>
                        </a:rPr>
                        <a:t> Les compagnes tv </a:t>
                      </a:r>
                    </a:p>
                    <a:p>
                      <a:pPr>
                        <a:lnSpc>
                          <a:spcPct val="115000"/>
                        </a:lnSpc>
                        <a:spcAft>
                          <a:spcPts val="0"/>
                        </a:spcAft>
                      </a:pPr>
                      <a:r>
                        <a:rPr lang="fr-FR" sz="1100" dirty="0">
                          <a:effectLst/>
                          <a:latin typeface="Calibri"/>
                          <a:ea typeface="Calibri"/>
                          <a:cs typeface="Times New Roman"/>
                        </a:rPr>
                        <a:t>Internet, </a:t>
                      </a:r>
                      <a:r>
                        <a:rPr lang="fr-FR" sz="1100" dirty="0" err="1">
                          <a:effectLst/>
                          <a:latin typeface="Calibri"/>
                          <a:ea typeface="Calibri"/>
                          <a:cs typeface="Times New Roman"/>
                        </a:rPr>
                        <a:t>facebook</a:t>
                      </a:r>
                      <a:r>
                        <a:rPr lang="fr-FR" sz="1100" dirty="0">
                          <a:effectLst/>
                          <a:latin typeface="Calibri"/>
                          <a:ea typeface="Calibri"/>
                          <a:cs typeface="Times New Roman"/>
                        </a:rPr>
                        <a:t>, tweeter </a:t>
                      </a:r>
                    </a:p>
                    <a:p>
                      <a:pPr>
                        <a:lnSpc>
                          <a:spcPct val="115000"/>
                        </a:lnSpc>
                        <a:spcAft>
                          <a:spcPts val="0"/>
                        </a:spcAft>
                      </a:pPr>
                      <a:r>
                        <a:rPr lang="fr-FR" sz="1100"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84242">
                <a:tc gridSpan="2">
                  <a:txBody>
                    <a:bodyPr/>
                    <a:lstStyle/>
                    <a:p>
                      <a:pPr>
                        <a:lnSpc>
                          <a:spcPct val="115000"/>
                        </a:lnSpc>
                        <a:spcAft>
                          <a:spcPts val="0"/>
                        </a:spcAft>
                      </a:pPr>
                      <a:r>
                        <a:rPr lang="fr-FR" sz="1100">
                          <a:effectLst/>
                          <a:latin typeface="Calibri"/>
                          <a:ea typeface="Calibri"/>
                          <a:cs typeface="Times New Roman"/>
                        </a:rPr>
                        <a:t>Tendances marketing exploitées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c gridSpan="2">
                  <a:txBody>
                    <a:bodyPr/>
                    <a:lstStyle/>
                    <a:p>
                      <a:pPr>
                        <a:lnSpc>
                          <a:spcPct val="115000"/>
                        </a:lnSpc>
                        <a:spcAft>
                          <a:spcPts val="0"/>
                        </a:spcAft>
                      </a:pPr>
                      <a:r>
                        <a:rPr lang="fr-FR" sz="1100" dirty="0">
                          <a:effectLst/>
                          <a:latin typeface="Calibri"/>
                          <a:ea typeface="Calibri"/>
                          <a:cs typeface="Times New Roman"/>
                        </a:rPr>
                        <a:t>Lancer un chocolat café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pic>
        <p:nvPicPr>
          <p:cNvPr id="5121" name="Image 2" descr="http://www.lindt.com/fileadmin/global/logos/logo_online_co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3848" y="1665948"/>
            <a:ext cx="1219623" cy="3403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161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985292"/>
            <a:ext cx="7620000" cy="1143000"/>
          </a:xfrm>
        </p:spPr>
        <p:txBody>
          <a:bodyPr/>
          <a:lstStyle/>
          <a:p>
            <a:pPr marL="685800" indent="-685800">
              <a:buFont typeface="Wingdings" pitchFamily="2" charset="2"/>
              <a:buChar char="§"/>
            </a:pPr>
            <a:r>
              <a:rPr lang="fr-FR" dirty="0" smtClean="0"/>
              <a:t>Villars</a:t>
            </a:r>
            <a:r>
              <a:rPr lang="fr-FR" dirty="0"/>
              <a:t/>
            </a:r>
            <a:br>
              <a:rPr lang="fr-FR" dirty="0"/>
            </a:br>
            <a:r>
              <a:rPr lang="fr-FR" dirty="0"/>
              <a:t/>
            </a:r>
            <a:br>
              <a:rPr lang="fr-FR" dirty="0"/>
            </a:br>
            <a:r>
              <a:rPr lang="fr-FR" dirty="0"/>
              <a:t/>
            </a:r>
            <a:br>
              <a:rPr lang="fr-FR" dirty="0"/>
            </a:br>
            <a:endParaRPr lang="fr-FR" dirty="0"/>
          </a:p>
        </p:txBody>
      </p:sp>
      <p:graphicFrame>
        <p:nvGraphicFramePr>
          <p:cNvPr id="4" name="Tableau 3"/>
          <p:cNvGraphicFramePr>
            <a:graphicFrameLocks noGrp="1"/>
          </p:cNvGraphicFramePr>
          <p:nvPr>
            <p:extLst>
              <p:ext uri="{D42A27DB-BD31-4B8C-83A1-F6EECF244321}">
                <p14:modId xmlns:p14="http://schemas.microsoft.com/office/powerpoint/2010/main" val="3344911844"/>
              </p:ext>
            </p:extLst>
          </p:nvPr>
        </p:nvGraphicFramePr>
        <p:xfrm>
          <a:off x="323529" y="1196754"/>
          <a:ext cx="7730989" cy="5382433"/>
        </p:xfrm>
        <a:graphic>
          <a:graphicData uri="http://schemas.openxmlformats.org/drawingml/2006/table">
            <a:tbl>
              <a:tblPr firstRow="1" firstCol="1" bandRow="1"/>
              <a:tblGrid>
                <a:gridCol w="3183588"/>
                <a:gridCol w="1363813"/>
                <a:gridCol w="3183588"/>
              </a:tblGrid>
              <a:tr h="1176428">
                <a:tc rowSpan="2">
                  <a:txBody>
                    <a:bodyPr/>
                    <a:lstStyle/>
                    <a:p>
                      <a:pPr algn="ctr">
                        <a:lnSpc>
                          <a:spcPct val="115000"/>
                        </a:lnSpc>
                        <a:spcAft>
                          <a:spcPts val="0"/>
                        </a:spcAft>
                      </a:pPr>
                      <a:r>
                        <a:rPr lang="fr-FR" sz="600" dirty="0">
                          <a:effectLst/>
                          <a:latin typeface="Times New Roman"/>
                          <a:ea typeface="Calibri"/>
                          <a:cs typeface="Times New Roman"/>
                        </a:rPr>
                        <a:t>Villars Maître Chocolatier SA</a:t>
                      </a:r>
                      <a:endParaRPr lang="fr-FR" sz="500" dirty="0">
                        <a:effectLst/>
                        <a:latin typeface="Calibri"/>
                        <a:ea typeface="Calibri"/>
                        <a:cs typeface="Times New Roman"/>
                      </a:endParaRPr>
                    </a:p>
                    <a:p>
                      <a:pPr algn="ctr">
                        <a:lnSpc>
                          <a:spcPct val="115000"/>
                        </a:lnSpc>
                        <a:spcAft>
                          <a:spcPts val="0"/>
                        </a:spcAft>
                      </a:pPr>
                      <a:r>
                        <a:rPr lang="fr-FR" sz="600" dirty="0">
                          <a:effectLst/>
                          <a:latin typeface="Times New Roman"/>
                          <a:ea typeface="Calibri"/>
                          <a:cs typeface="Times New Roman"/>
                        </a:rPr>
                        <a:t>(Groupe </a:t>
                      </a:r>
                      <a:r>
                        <a:rPr lang="fr-FR" sz="600" dirty="0" err="1">
                          <a:effectLst/>
                          <a:latin typeface="Times New Roman"/>
                          <a:ea typeface="Calibri"/>
                          <a:cs typeface="Times New Roman"/>
                        </a:rPr>
                        <a:t>Soparind</a:t>
                      </a:r>
                      <a:r>
                        <a:rPr lang="fr-FR" sz="600" dirty="0">
                          <a:effectLst/>
                          <a:latin typeface="Times New Roman"/>
                          <a:ea typeface="Calibri"/>
                          <a:cs typeface="Times New Roman"/>
                        </a:rPr>
                        <a:t> </a:t>
                      </a:r>
                      <a:r>
                        <a:rPr lang="fr-FR" sz="600" dirty="0" err="1">
                          <a:effectLst/>
                          <a:latin typeface="Times New Roman"/>
                          <a:ea typeface="Calibri"/>
                          <a:cs typeface="Times New Roman"/>
                        </a:rPr>
                        <a:t>Bongrain</a:t>
                      </a:r>
                      <a:r>
                        <a:rPr lang="fr-FR" sz="600" dirty="0">
                          <a:effectLst/>
                          <a:latin typeface="Times New Roman"/>
                          <a:ea typeface="Calibri"/>
                          <a:cs typeface="Times New Roman"/>
                        </a:rPr>
                        <a:t>)</a:t>
                      </a:r>
                      <a:endParaRPr lang="fr-FR" sz="500" dirty="0">
                        <a:effectLst/>
                        <a:latin typeface="Calibri"/>
                        <a:ea typeface="Calibri"/>
                        <a:cs typeface="Times New Roman"/>
                      </a:endParaRPr>
                    </a:p>
                  </a:txBody>
                  <a:tcPr marL="33946" marR="33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fr-FR" sz="600">
                        <a:effectLst/>
                        <a:latin typeface="Times New Roman"/>
                        <a:ea typeface="Calibri"/>
                        <a:cs typeface="Times New Roman"/>
                      </a:endParaRPr>
                    </a:p>
                  </a:txBody>
                  <a:tcPr marL="33946" marR="33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600" dirty="0">
                          <a:solidFill>
                            <a:srgbClr val="FF0000"/>
                          </a:solidFill>
                          <a:effectLst/>
                          <a:latin typeface="Times New Roman"/>
                          <a:ea typeface="Calibri"/>
                          <a:cs typeface="Times New Roman"/>
                        </a:rPr>
                        <a:t>Segmentation :</a:t>
                      </a:r>
                      <a:endParaRPr lang="fr-FR" sz="500" dirty="0">
                        <a:effectLst/>
                        <a:latin typeface="Calibri"/>
                        <a:ea typeface="Calibri"/>
                        <a:cs typeface="Times New Roman"/>
                      </a:endParaRPr>
                    </a:p>
                    <a:p>
                      <a:pPr>
                        <a:lnSpc>
                          <a:spcPct val="115000"/>
                        </a:lnSpc>
                        <a:spcAft>
                          <a:spcPts val="0"/>
                        </a:spcAft>
                      </a:pPr>
                      <a:r>
                        <a:rPr lang="fr-FR" sz="600" dirty="0">
                          <a:effectLst/>
                          <a:latin typeface="Times New Roman"/>
                          <a:ea typeface="Calibri"/>
                          <a:cs typeface="Times New Roman"/>
                        </a:rPr>
                        <a:t>Pour les tablettes : </a:t>
                      </a:r>
                      <a:endParaRPr lang="fr-FR" sz="500" dirty="0">
                        <a:effectLst/>
                        <a:latin typeface="Calibri"/>
                        <a:ea typeface="Calibri"/>
                        <a:cs typeface="Times New Roman"/>
                      </a:endParaRPr>
                    </a:p>
                    <a:p>
                      <a:pPr marL="342900" lvl="0" indent="-342900">
                        <a:lnSpc>
                          <a:spcPct val="115000"/>
                        </a:lnSpc>
                        <a:spcAft>
                          <a:spcPts val="0"/>
                        </a:spcAft>
                        <a:buFont typeface="Times New Roman"/>
                        <a:buChar char="-"/>
                      </a:pPr>
                      <a:r>
                        <a:rPr lang="fr-FR" sz="600" dirty="0">
                          <a:effectLst/>
                          <a:latin typeface="Times New Roman"/>
                          <a:ea typeface="Calibri"/>
                          <a:cs typeface="Times New Roman"/>
                        </a:rPr>
                        <a:t>Chocolat pâtissier</a:t>
                      </a:r>
                      <a:endParaRPr lang="fr-FR" sz="500" dirty="0">
                        <a:effectLst/>
                        <a:latin typeface="Calibri"/>
                        <a:ea typeface="Calibri"/>
                        <a:cs typeface="Times New Roman"/>
                      </a:endParaRPr>
                    </a:p>
                    <a:p>
                      <a:pPr marL="342900" lvl="0" indent="-342900">
                        <a:lnSpc>
                          <a:spcPct val="115000"/>
                        </a:lnSpc>
                        <a:spcAft>
                          <a:spcPts val="0"/>
                        </a:spcAft>
                        <a:buFont typeface="Times New Roman"/>
                        <a:buChar char="-"/>
                      </a:pPr>
                      <a:r>
                        <a:rPr lang="fr-FR" sz="600" dirty="0">
                          <a:effectLst/>
                          <a:latin typeface="Times New Roman"/>
                          <a:ea typeface="Calibri"/>
                          <a:cs typeface="Times New Roman"/>
                        </a:rPr>
                        <a:t>Larmes de liqueur</a:t>
                      </a:r>
                      <a:endParaRPr lang="fr-FR" sz="500" dirty="0">
                        <a:effectLst/>
                        <a:latin typeface="Calibri"/>
                        <a:ea typeface="Calibri"/>
                        <a:cs typeface="Times New Roman"/>
                      </a:endParaRPr>
                    </a:p>
                    <a:p>
                      <a:pPr marL="342900" lvl="0" indent="-342900">
                        <a:lnSpc>
                          <a:spcPct val="115000"/>
                        </a:lnSpc>
                        <a:spcAft>
                          <a:spcPts val="0"/>
                        </a:spcAft>
                        <a:buFont typeface="Times New Roman"/>
                        <a:buChar char="-"/>
                      </a:pPr>
                      <a:r>
                        <a:rPr lang="fr-FR" sz="600" dirty="0" err="1">
                          <a:effectLst/>
                          <a:latin typeface="Times New Roman"/>
                          <a:ea typeface="Calibri"/>
                          <a:cs typeface="Times New Roman"/>
                        </a:rPr>
                        <a:t>Snacking</a:t>
                      </a:r>
                      <a:endParaRPr lang="fr-FR" sz="500" dirty="0">
                        <a:effectLst/>
                        <a:latin typeface="Calibri"/>
                        <a:ea typeface="Calibri"/>
                        <a:cs typeface="Times New Roman"/>
                      </a:endParaRPr>
                    </a:p>
                    <a:p>
                      <a:pPr marL="342900" lvl="0" indent="-342900">
                        <a:lnSpc>
                          <a:spcPct val="115000"/>
                        </a:lnSpc>
                        <a:spcAft>
                          <a:spcPts val="0"/>
                        </a:spcAft>
                        <a:buFont typeface="Times New Roman"/>
                        <a:buChar char="-"/>
                      </a:pPr>
                      <a:r>
                        <a:rPr lang="fr-FR" sz="600" dirty="0">
                          <a:effectLst/>
                          <a:latin typeface="Times New Roman"/>
                          <a:ea typeface="Calibri"/>
                          <a:cs typeface="Times New Roman"/>
                        </a:rPr>
                        <a:t>A teneur réduite en sucre</a:t>
                      </a:r>
                      <a:endParaRPr lang="fr-FR" sz="500" dirty="0">
                        <a:effectLst/>
                        <a:latin typeface="Calibri"/>
                        <a:ea typeface="Calibri"/>
                        <a:cs typeface="Times New Roman"/>
                      </a:endParaRPr>
                    </a:p>
                    <a:p>
                      <a:pPr marL="342900" lvl="0" indent="-342900">
                        <a:lnSpc>
                          <a:spcPct val="115000"/>
                        </a:lnSpc>
                        <a:spcAft>
                          <a:spcPts val="0"/>
                        </a:spcAft>
                        <a:buFont typeface="Times New Roman"/>
                        <a:buChar char="-"/>
                      </a:pPr>
                      <a:r>
                        <a:rPr lang="fr-FR" sz="600" dirty="0">
                          <a:effectLst/>
                          <a:latin typeface="Times New Roman"/>
                          <a:ea typeface="Calibri"/>
                          <a:cs typeface="Times New Roman"/>
                        </a:rPr>
                        <a:t>A l’ancienne</a:t>
                      </a:r>
                      <a:endParaRPr lang="fr-FR" sz="500" dirty="0">
                        <a:effectLst/>
                        <a:latin typeface="Calibri"/>
                        <a:ea typeface="Calibri"/>
                        <a:cs typeface="Times New Roman"/>
                      </a:endParaRPr>
                    </a:p>
                    <a:p>
                      <a:pPr marL="342900" lvl="0" indent="-342900">
                        <a:lnSpc>
                          <a:spcPct val="115000"/>
                        </a:lnSpc>
                        <a:spcAft>
                          <a:spcPts val="0"/>
                        </a:spcAft>
                        <a:buFont typeface="Times New Roman"/>
                        <a:buChar char="-"/>
                      </a:pPr>
                      <a:r>
                        <a:rPr lang="fr-FR" sz="600" dirty="0">
                          <a:effectLst/>
                          <a:latin typeface="Times New Roman"/>
                          <a:ea typeface="Calibri"/>
                          <a:cs typeface="Times New Roman"/>
                        </a:rPr>
                        <a:t>Dégustation</a:t>
                      </a:r>
                      <a:endParaRPr lang="fr-FR" sz="500" dirty="0">
                        <a:effectLst/>
                        <a:latin typeface="Calibri"/>
                        <a:ea typeface="Calibri"/>
                        <a:cs typeface="Times New Roman"/>
                      </a:endParaRPr>
                    </a:p>
                    <a:p>
                      <a:pPr marL="342900" lvl="0" indent="-342900">
                        <a:lnSpc>
                          <a:spcPct val="115000"/>
                        </a:lnSpc>
                        <a:spcAft>
                          <a:spcPts val="0"/>
                        </a:spcAft>
                        <a:buFont typeface="Times New Roman"/>
                        <a:buChar char="-"/>
                      </a:pPr>
                      <a:r>
                        <a:rPr lang="fr-FR" sz="600" dirty="0">
                          <a:effectLst/>
                          <a:latin typeface="Times New Roman"/>
                          <a:ea typeface="Calibri"/>
                          <a:cs typeface="Times New Roman"/>
                        </a:rPr>
                        <a:t>Blocs gourmands</a:t>
                      </a:r>
                      <a:endParaRPr lang="fr-FR" sz="500" dirty="0">
                        <a:effectLst/>
                        <a:latin typeface="Calibri"/>
                        <a:ea typeface="Calibri"/>
                        <a:cs typeface="Times New Roman"/>
                      </a:endParaRPr>
                    </a:p>
                    <a:p>
                      <a:pPr marL="342900" lvl="0" indent="-342900">
                        <a:lnSpc>
                          <a:spcPct val="115000"/>
                        </a:lnSpc>
                        <a:spcAft>
                          <a:spcPts val="0"/>
                        </a:spcAft>
                        <a:buFont typeface="Times New Roman"/>
                        <a:buChar char="-"/>
                      </a:pPr>
                      <a:r>
                        <a:rPr lang="fr-FR" sz="600" dirty="0">
                          <a:effectLst/>
                          <a:latin typeface="Times New Roman"/>
                          <a:ea typeface="Calibri"/>
                          <a:cs typeface="Times New Roman"/>
                        </a:rPr>
                        <a:t>Fourrés fins</a:t>
                      </a:r>
                      <a:endParaRPr lang="fr-FR" sz="500" dirty="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2414">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600">
                          <a:solidFill>
                            <a:srgbClr val="FF0000"/>
                          </a:solidFill>
                          <a:effectLst/>
                          <a:latin typeface="Times New Roman"/>
                          <a:ea typeface="Calibri"/>
                          <a:cs typeface="Times New Roman"/>
                        </a:rPr>
                        <a:t>Positionnement : </a:t>
                      </a:r>
                      <a:r>
                        <a:rPr lang="fr-FR" sz="600">
                          <a:effectLst/>
                          <a:latin typeface="Times New Roman"/>
                          <a:ea typeface="Calibri"/>
                          <a:cs typeface="Times New Roman"/>
                        </a:rPr>
                        <a:t>haut de gamme, traditionnel, authentique, forte identité suisse</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9393">
                <a:tc>
                  <a:txBody>
                    <a:bodyPr/>
                    <a:lstStyle/>
                    <a:p>
                      <a:pPr>
                        <a:lnSpc>
                          <a:spcPct val="115000"/>
                        </a:lnSpc>
                        <a:spcAft>
                          <a:spcPts val="0"/>
                        </a:spcAft>
                      </a:pPr>
                      <a:r>
                        <a:rPr lang="fr-FR" sz="600">
                          <a:effectLst/>
                          <a:latin typeface="Times New Roman"/>
                          <a:ea typeface="Calibri"/>
                          <a:cs typeface="Times New Roman"/>
                        </a:rPr>
                        <a:t>Sémantique :</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600">
                          <a:effectLst/>
                          <a:latin typeface="Times New Roman"/>
                          <a:ea typeface="Calibri"/>
                          <a:cs typeface="Times New Roman"/>
                        </a:rPr>
                        <a:t>3 « familles » de mots utilisés pour traduire 3 idées : la qualité supérieure, l’authenticité, l’identité suisse (ex : Maitre Chocolatier, chocolat d’exception, haute qualité, terroir suisse, bon lait suisse,  chocolat suisse d’autrefois, fabrication d’origine) </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325270">
                <a:tc>
                  <a:txBody>
                    <a:bodyPr/>
                    <a:lstStyle/>
                    <a:p>
                      <a:pPr>
                        <a:lnSpc>
                          <a:spcPct val="115000"/>
                        </a:lnSpc>
                        <a:spcAft>
                          <a:spcPts val="0"/>
                        </a:spcAft>
                      </a:pPr>
                      <a:r>
                        <a:rPr lang="fr-FR" sz="600">
                          <a:effectLst/>
                          <a:latin typeface="Times New Roman"/>
                          <a:ea typeface="Calibri"/>
                          <a:cs typeface="Times New Roman"/>
                        </a:rPr>
                        <a:t>Accroches / Slogans / Signature :</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600">
                          <a:effectLst/>
                          <a:latin typeface="Times New Roman"/>
                          <a:ea typeface="Calibri"/>
                          <a:cs typeface="Times New Roman"/>
                        </a:rPr>
                        <a:t>Maître Chocolatier Suisse depuis 1901 ;  Villars, l’amour du chocolat Suisse depuis 1901</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57185">
                <a:tc>
                  <a:txBody>
                    <a:bodyPr/>
                    <a:lstStyle/>
                    <a:p>
                      <a:pPr>
                        <a:lnSpc>
                          <a:spcPct val="115000"/>
                        </a:lnSpc>
                        <a:spcAft>
                          <a:spcPts val="0"/>
                        </a:spcAft>
                      </a:pPr>
                      <a:r>
                        <a:rPr lang="fr-FR" sz="600">
                          <a:effectLst/>
                          <a:latin typeface="Times New Roman"/>
                          <a:ea typeface="Calibri"/>
                          <a:cs typeface="Times New Roman"/>
                        </a:rPr>
                        <a:t>Prix :</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600">
                          <a:effectLst/>
                          <a:latin typeface="Times New Roman"/>
                          <a:ea typeface="Calibri"/>
                          <a:cs typeface="Times New Roman"/>
                        </a:rPr>
                        <a:t>Entre 1,25 et 4 euros selon le produit et le poids.</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698785">
                <a:tc>
                  <a:txBody>
                    <a:bodyPr/>
                    <a:lstStyle/>
                    <a:p>
                      <a:pPr>
                        <a:lnSpc>
                          <a:spcPct val="115000"/>
                        </a:lnSpc>
                        <a:spcAft>
                          <a:spcPts val="0"/>
                        </a:spcAft>
                      </a:pPr>
                      <a:r>
                        <a:rPr lang="fr-FR" sz="600">
                          <a:effectLst/>
                          <a:latin typeface="Times New Roman"/>
                          <a:ea typeface="Calibri"/>
                          <a:cs typeface="Times New Roman"/>
                        </a:rPr>
                        <a:t>Produits (ex : packaging, couleurs, mascotte …)</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0"/>
                        </a:spcAft>
                        <a:buFont typeface="Arial" pitchFamily="34" charset="0"/>
                        <a:buChar char="•"/>
                      </a:pPr>
                      <a:r>
                        <a:rPr lang="fr-FR" sz="600" dirty="0">
                          <a:effectLst/>
                          <a:latin typeface="Times New Roman"/>
                          <a:ea typeface="Calibri"/>
                          <a:cs typeface="Times New Roman"/>
                        </a:rPr>
                        <a:t>Habillage et mise en scène des produits sur la base du traditionnel haut de gamme avec forte identité suisse. </a:t>
                      </a:r>
                      <a:endParaRPr lang="fr-FR" sz="500" dirty="0">
                        <a:effectLst/>
                        <a:latin typeface="Calibri"/>
                        <a:ea typeface="Calibri"/>
                        <a:cs typeface="Times New Roman"/>
                      </a:endParaRPr>
                    </a:p>
                    <a:p>
                      <a:pPr marL="171450" indent="-171450">
                        <a:lnSpc>
                          <a:spcPct val="115000"/>
                        </a:lnSpc>
                        <a:spcAft>
                          <a:spcPts val="0"/>
                        </a:spcAft>
                        <a:buFont typeface="Arial" pitchFamily="34" charset="0"/>
                        <a:buChar char="•"/>
                      </a:pPr>
                      <a:r>
                        <a:rPr lang="fr-FR" sz="600" dirty="0">
                          <a:effectLst/>
                          <a:latin typeface="Times New Roman"/>
                          <a:ea typeface="Calibri"/>
                          <a:cs typeface="Times New Roman"/>
                        </a:rPr>
                        <a:t>Pour l’emballage, couleurs évoquant le produit (chocolat, lait) : noir ou blanc. Logo rouge de la marque et logo suisse. Images évoquant le paysage suisse</a:t>
                      </a:r>
                      <a:r>
                        <a:rPr lang="fr-FR" sz="600" dirty="0" smtClean="0">
                          <a:effectLst/>
                          <a:latin typeface="Times New Roman"/>
                          <a:ea typeface="Calibri"/>
                          <a:cs typeface="Times New Roman"/>
                        </a:rPr>
                        <a:t>.</a:t>
                      </a:r>
                      <a:endParaRPr lang="fr-FR" sz="500" dirty="0">
                        <a:effectLst/>
                        <a:latin typeface="Calibri"/>
                        <a:ea typeface="Calibri"/>
                        <a:cs typeface="Times New Roman"/>
                      </a:endParaRPr>
                    </a:p>
                    <a:p>
                      <a:pPr marL="171450" indent="-171450">
                        <a:lnSpc>
                          <a:spcPct val="115000"/>
                        </a:lnSpc>
                        <a:spcAft>
                          <a:spcPts val="0"/>
                        </a:spcAft>
                        <a:buFont typeface="Arial" pitchFamily="34" charset="0"/>
                        <a:buChar char="•"/>
                      </a:pPr>
                      <a:r>
                        <a:rPr lang="fr-FR" sz="600" dirty="0">
                          <a:effectLst/>
                          <a:latin typeface="Times New Roman"/>
                          <a:ea typeface="Calibri"/>
                          <a:cs typeface="Times New Roman"/>
                        </a:rPr>
                        <a:t>Mascotte : la vache </a:t>
                      </a:r>
                      <a:r>
                        <a:rPr lang="fr-FR" sz="600" dirty="0" smtClean="0">
                          <a:effectLst/>
                          <a:latin typeface="Times New Roman"/>
                          <a:ea typeface="Calibri"/>
                          <a:cs typeface="Times New Roman"/>
                        </a:rPr>
                        <a:t>Villars</a:t>
                      </a:r>
                    </a:p>
                    <a:p>
                      <a:pPr marL="171450" indent="-171450">
                        <a:lnSpc>
                          <a:spcPct val="115000"/>
                        </a:lnSpc>
                        <a:spcAft>
                          <a:spcPts val="0"/>
                        </a:spcAft>
                        <a:buFont typeface="Arial" pitchFamily="34" charset="0"/>
                        <a:buChar char="•"/>
                      </a:pPr>
                      <a:r>
                        <a:rPr lang="fr-FR" sz="600" dirty="0" smtClean="0">
                          <a:effectLst/>
                          <a:latin typeface="Times New Roman"/>
                          <a:ea typeface="Calibri"/>
                          <a:cs typeface="Times New Roman"/>
                        </a:rPr>
                        <a:t>Offres : A pâtisser, dégustation,  allégé</a:t>
                      </a:r>
                      <a:endParaRPr lang="fr-FR" sz="500" dirty="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698785">
                <a:tc>
                  <a:txBody>
                    <a:bodyPr/>
                    <a:lstStyle/>
                    <a:p>
                      <a:pPr>
                        <a:lnSpc>
                          <a:spcPct val="115000"/>
                        </a:lnSpc>
                        <a:spcAft>
                          <a:spcPts val="0"/>
                        </a:spcAft>
                      </a:pPr>
                      <a:r>
                        <a:rPr lang="fr-FR" sz="600">
                          <a:effectLst/>
                          <a:latin typeface="Times New Roman"/>
                          <a:ea typeface="Calibri"/>
                          <a:cs typeface="Times New Roman"/>
                        </a:rPr>
                        <a:t>Publicité / Campagnes communication :</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600" dirty="0">
                          <a:effectLst/>
                          <a:latin typeface="Times New Roman"/>
                          <a:ea typeface="Calibri"/>
                          <a:cs typeface="Times New Roman"/>
                        </a:rPr>
                        <a:t>Peu de communication. </a:t>
                      </a:r>
                      <a:endParaRPr lang="fr-FR" sz="500" dirty="0">
                        <a:effectLst/>
                        <a:latin typeface="Calibri"/>
                        <a:ea typeface="Calibri"/>
                        <a:cs typeface="Times New Roman"/>
                      </a:endParaRPr>
                    </a:p>
                    <a:p>
                      <a:pPr>
                        <a:lnSpc>
                          <a:spcPct val="115000"/>
                        </a:lnSpc>
                        <a:spcAft>
                          <a:spcPts val="0"/>
                        </a:spcAft>
                      </a:pPr>
                      <a:r>
                        <a:rPr lang="fr-FR" sz="600" dirty="0">
                          <a:effectLst/>
                          <a:latin typeface="Times New Roman"/>
                          <a:ea typeface="Calibri"/>
                          <a:cs typeface="Times New Roman"/>
                        </a:rPr>
                        <a:t>Communication de marque via l’innovation (ex : nombreux articles de presse sur son utilisation de la </a:t>
                      </a:r>
                      <a:r>
                        <a:rPr lang="fr-FR" sz="600" dirty="0" err="1">
                          <a:effectLst/>
                          <a:latin typeface="Times New Roman"/>
                          <a:ea typeface="Calibri"/>
                          <a:cs typeface="Times New Roman"/>
                        </a:rPr>
                        <a:t>stévia</a:t>
                      </a:r>
                      <a:r>
                        <a:rPr lang="fr-FR" sz="600" dirty="0">
                          <a:effectLst/>
                          <a:latin typeface="Times New Roman"/>
                          <a:ea typeface="Calibri"/>
                          <a:cs typeface="Times New Roman"/>
                        </a:rPr>
                        <a:t>).</a:t>
                      </a:r>
                      <a:endParaRPr lang="fr-FR" sz="500" dirty="0">
                        <a:effectLst/>
                        <a:latin typeface="Calibri"/>
                        <a:ea typeface="Calibri"/>
                        <a:cs typeface="Times New Roman"/>
                      </a:endParaRPr>
                    </a:p>
                    <a:p>
                      <a:pPr>
                        <a:lnSpc>
                          <a:spcPct val="115000"/>
                        </a:lnSpc>
                        <a:spcAft>
                          <a:spcPts val="0"/>
                        </a:spcAft>
                      </a:pPr>
                      <a:r>
                        <a:rPr lang="fr-FR" sz="600" dirty="0">
                          <a:effectLst/>
                          <a:latin typeface="Times New Roman"/>
                          <a:ea typeface="Calibri"/>
                          <a:cs typeface="Times New Roman"/>
                        </a:rPr>
                        <a:t>Théâtralisation du produit sur le lieu de vente :</a:t>
                      </a:r>
                      <a:endParaRPr lang="fr-FR" sz="500" dirty="0">
                        <a:effectLst/>
                        <a:latin typeface="Calibri"/>
                        <a:ea typeface="Calibri"/>
                        <a:cs typeface="Times New Roman"/>
                      </a:endParaRPr>
                    </a:p>
                    <a:p>
                      <a:pPr>
                        <a:lnSpc>
                          <a:spcPct val="115000"/>
                        </a:lnSpc>
                        <a:spcAft>
                          <a:spcPts val="0"/>
                        </a:spcAft>
                      </a:pPr>
                      <a:r>
                        <a:rPr lang="fr-FR" sz="600" dirty="0">
                          <a:effectLst/>
                          <a:latin typeface="Times New Roman"/>
                          <a:ea typeface="Calibri"/>
                          <a:cs typeface="Times New Roman"/>
                        </a:rPr>
                        <a:t>Présence sur des salons (ex : Salon du Chocolat à Zurich, Salon du Chocolat à Paris).</a:t>
                      </a:r>
                      <a:endParaRPr lang="fr-FR" sz="500" dirty="0">
                        <a:effectLst/>
                        <a:latin typeface="Calibri"/>
                        <a:ea typeface="Calibri"/>
                        <a:cs typeface="Times New Roman"/>
                      </a:endParaRPr>
                    </a:p>
                    <a:p>
                      <a:pPr>
                        <a:lnSpc>
                          <a:spcPct val="115000"/>
                        </a:lnSpc>
                        <a:spcAft>
                          <a:spcPts val="0"/>
                        </a:spcAft>
                      </a:pPr>
                      <a:r>
                        <a:rPr lang="fr-FR" sz="600" dirty="0">
                          <a:effectLst/>
                          <a:latin typeface="Times New Roman"/>
                          <a:ea typeface="Calibri"/>
                          <a:cs typeface="Times New Roman"/>
                        </a:rPr>
                        <a:t>Page Facebook avec jeux concours, site internet.</a:t>
                      </a:r>
                      <a:endParaRPr lang="fr-FR" sz="500" dirty="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975388">
                <a:tc>
                  <a:txBody>
                    <a:bodyPr/>
                    <a:lstStyle/>
                    <a:p>
                      <a:pPr>
                        <a:lnSpc>
                          <a:spcPct val="115000"/>
                        </a:lnSpc>
                        <a:spcAft>
                          <a:spcPts val="0"/>
                        </a:spcAft>
                      </a:pPr>
                      <a:r>
                        <a:rPr lang="fr-FR" sz="600">
                          <a:effectLst/>
                          <a:latin typeface="Times New Roman"/>
                          <a:ea typeface="Calibri"/>
                          <a:cs typeface="Times New Roman"/>
                        </a:rPr>
                        <a:t>Distribution :</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07000"/>
                        </a:lnSpc>
                        <a:spcAft>
                          <a:spcPts val="0"/>
                        </a:spcAft>
                      </a:pPr>
                      <a:r>
                        <a:rPr lang="fr-FR" sz="600">
                          <a:effectLst/>
                          <a:latin typeface="Times New Roman"/>
                          <a:ea typeface="Calibri"/>
                          <a:cs typeface="Times New Roman"/>
                        </a:rPr>
                        <a:t>En France, les produits Villars sont disponibles dans les magasins suivants : Carrefour, Auchan et Leclerc. </a:t>
                      </a:r>
                      <a:endParaRPr lang="fr-FR" sz="500">
                        <a:effectLst/>
                        <a:latin typeface="Calibri"/>
                        <a:ea typeface="Calibri"/>
                        <a:cs typeface="Times New Roman"/>
                      </a:endParaRPr>
                    </a:p>
                    <a:p>
                      <a:pPr>
                        <a:lnSpc>
                          <a:spcPct val="107000"/>
                        </a:lnSpc>
                        <a:spcAft>
                          <a:spcPts val="0"/>
                        </a:spcAft>
                      </a:pPr>
                      <a:r>
                        <a:rPr lang="fr-FR" sz="600">
                          <a:effectLst/>
                          <a:latin typeface="Times New Roman"/>
                          <a:ea typeface="Calibri"/>
                          <a:cs typeface="Times New Roman"/>
                        </a:rPr>
                        <a:t>Boutique online de la marque.</a:t>
                      </a:r>
                      <a:endParaRPr lang="fr-FR" sz="500">
                        <a:effectLst/>
                        <a:latin typeface="Calibri"/>
                        <a:ea typeface="Calibri"/>
                        <a:cs typeface="Times New Roman"/>
                      </a:endParaRPr>
                    </a:p>
                    <a:p>
                      <a:pPr marL="342900" lvl="0" indent="-342900">
                        <a:lnSpc>
                          <a:spcPct val="107000"/>
                        </a:lnSpc>
                        <a:spcAft>
                          <a:spcPts val="0"/>
                        </a:spcAft>
                        <a:buFont typeface="Wingdings"/>
                        <a:buChar char=""/>
                      </a:pPr>
                      <a:r>
                        <a:rPr lang="fr-FR" sz="600">
                          <a:effectLst/>
                          <a:latin typeface="Times New Roman"/>
                          <a:ea typeface="Calibri"/>
                          <a:cs typeface="Times New Roman"/>
                        </a:rPr>
                        <a:t>Distribution assez restreinte pour préserver l’image authentique et prestigieuse de la marque.</a:t>
                      </a:r>
                      <a:endParaRPr lang="fr-FR" sz="500">
                        <a:effectLst/>
                        <a:latin typeface="Calibri"/>
                        <a:ea typeface="Calibri"/>
                        <a:cs typeface="Times New Roman"/>
                      </a:endParaRPr>
                    </a:p>
                    <a:p>
                      <a:pPr>
                        <a:lnSpc>
                          <a:spcPct val="107000"/>
                        </a:lnSpc>
                        <a:spcAft>
                          <a:spcPts val="0"/>
                        </a:spcAft>
                      </a:pPr>
                      <a:r>
                        <a:rPr lang="fr-FR" sz="600">
                          <a:effectLst/>
                          <a:latin typeface="Times New Roman"/>
                          <a:ea typeface="Calibri"/>
                          <a:cs typeface="Times New Roman"/>
                        </a:rPr>
                        <a:t> </a:t>
                      </a:r>
                      <a:endParaRPr lang="fr-FR" sz="500">
                        <a:effectLst/>
                        <a:latin typeface="Calibri"/>
                        <a:ea typeface="Calibri"/>
                        <a:cs typeface="Times New Roman"/>
                      </a:endParaRPr>
                    </a:p>
                    <a:p>
                      <a:pPr>
                        <a:lnSpc>
                          <a:spcPct val="107000"/>
                        </a:lnSpc>
                        <a:spcAft>
                          <a:spcPts val="0"/>
                        </a:spcAft>
                      </a:pPr>
                      <a:r>
                        <a:rPr lang="fr-FR" sz="600">
                          <a:effectLst/>
                          <a:latin typeface="Times New Roman"/>
                          <a:ea typeface="Calibri"/>
                          <a:cs typeface="Times New Roman"/>
                        </a:rPr>
                        <a:t>Distribution internationale (82 pays) </a:t>
                      </a:r>
                      <a:endParaRPr lang="fr-FR" sz="500">
                        <a:effectLst/>
                        <a:latin typeface="Calibri"/>
                        <a:ea typeface="Calibri"/>
                        <a:cs typeface="Times New Roman"/>
                      </a:endParaRPr>
                    </a:p>
                    <a:p>
                      <a:pPr>
                        <a:lnSpc>
                          <a:spcPct val="107000"/>
                        </a:lnSpc>
                        <a:spcAft>
                          <a:spcPts val="0"/>
                        </a:spcAft>
                      </a:pPr>
                      <a:r>
                        <a:rPr lang="fr-FR" sz="600">
                          <a:effectLst/>
                          <a:latin typeface="Times New Roman"/>
                          <a:ea typeface="Calibri"/>
                          <a:cs typeface="Times New Roman"/>
                        </a:rPr>
                        <a:t> </a:t>
                      </a:r>
                      <a:endParaRPr lang="fr-FR" sz="500">
                        <a:effectLst/>
                        <a:latin typeface="Calibri"/>
                        <a:ea typeface="Calibri"/>
                        <a:cs typeface="Times New Roman"/>
                      </a:endParaRPr>
                    </a:p>
                    <a:p>
                      <a:pPr>
                        <a:lnSpc>
                          <a:spcPct val="107000"/>
                        </a:lnSpc>
                        <a:spcAft>
                          <a:spcPts val="0"/>
                        </a:spcAft>
                      </a:pPr>
                      <a:r>
                        <a:rPr lang="fr-FR" sz="600">
                          <a:effectLst/>
                          <a:latin typeface="Times New Roman"/>
                          <a:ea typeface="Calibri"/>
                          <a:cs typeface="Times New Roman"/>
                        </a:rPr>
                        <a:t> </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698785">
                <a:tc>
                  <a:txBody>
                    <a:bodyPr/>
                    <a:lstStyle/>
                    <a:p>
                      <a:pPr>
                        <a:lnSpc>
                          <a:spcPct val="115000"/>
                        </a:lnSpc>
                        <a:spcAft>
                          <a:spcPts val="0"/>
                        </a:spcAft>
                      </a:pPr>
                      <a:r>
                        <a:rPr lang="fr-FR" sz="600">
                          <a:effectLst/>
                          <a:latin typeface="Times New Roman"/>
                          <a:ea typeface="Calibri"/>
                          <a:cs typeface="Times New Roman"/>
                        </a:rPr>
                        <a:t>Tendances marketing exploitées:</a:t>
                      </a:r>
                      <a:endParaRPr lang="fr-FR" sz="50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600" dirty="0">
                          <a:effectLst/>
                          <a:latin typeface="Times New Roman"/>
                          <a:ea typeface="Calibri"/>
                          <a:cs typeface="Times New Roman"/>
                        </a:rPr>
                        <a:t>Innovation : 1ere maison à utiliser un édulcorant naturel issu de feuilles de </a:t>
                      </a:r>
                      <a:r>
                        <a:rPr lang="fr-FR" sz="600" dirty="0" err="1">
                          <a:effectLst/>
                          <a:latin typeface="Times New Roman"/>
                          <a:ea typeface="Calibri"/>
                          <a:cs typeface="Times New Roman"/>
                        </a:rPr>
                        <a:t>stévia</a:t>
                      </a:r>
                      <a:r>
                        <a:rPr lang="fr-FR" sz="600" dirty="0">
                          <a:effectLst/>
                          <a:latin typeface="Times New Roman"/>
                          <a:ea typeface="Calibri"/>
                          <a:cs typeface="Times New Roman"/>
                        </a:rPr>
                        <a:t> pour sa gamme à teneur en sucre réduite.  Répond aux besoins des consommateurs soucieux d’une alimentation saine.</a:t>
                      </a:r>
                      <a:endParaRPr lang="fr-FR" sz="500" dirty="0">
                        <a:effectLst/>
                        <a:latin typeface="Calibri"/>
                        <a:ea typeface="Calibri"/>
                        <a:cs typeface="Times New Roman"/>
                      </a:endParaRPr>
                    </a:p>
                    <a:p>
                      <a:pPr>
                        <a:lnSpc>
                          <a:spcPct val="115000"/>
                        </a:lnSpc>
                        <a:spcAft>
                          <a:spcPts val="0"/>
                        </a:spcAft>
                      </a:pPr>
                      <a:r>
                        <a:rPr lang="fr-FR" sz="600" dirty="0">
                          <a:effectLst/>
                          <a:latin typeface="Times New Roman"/>
                          <a:ea typeface="Calibri"/>
                          <a:cs typeface="Times New Roman"/>
                        </a:rPr>
                        <a:t>Tablettes 50g qui répond aux besoins de la tendance du </a:t>
                      </a:r>
                      <a:r>
                        <a:rPr lang="fr-FR" sz="600" dirty="0" err="1">
                          <a:effectLst/>
                          <a:latin typeface="Times New Roman"/>
                          <a:ea typeface="Calibri"/>
                          <a:cs typeface="Times New Roman"/>
                        </a:rPr>
                        <a:t>snacking</a:t>
                      </a:r>
                      <a:r>
                        <a:rPr lang="fr-FR" sz="600" dirty="0">
                          <a:effectLst/>
                          <a:latin typeface="Times New Roman"/>
                          <a:ea typeface="Calibri"/>
                          <a:cs typeface="Times New Roman"/>
                        </a:rPr>
                        <a:t>.</a:t>
                      </a:r>
                      <a:endParaRPr lang="fr-FR" sz="500" dirty="0">
                        <a:effectLst/>
                        <a:latin typeface="Calibri"/>
                        <a:ea typeface="Calibri"/>
                        <a:cs typeface="Times New Roman"/>
                      </a:endParaRPr>
                    </a:p>
                    <a:p>
                      <a:pPr>
                        <a:lnSpc>
                          <a:spcPct val="115000"/>
                        </a:lnSpc>
                        <a:spcAft>
                          <a:spcPts val="0"/>
                        </a:spcAft>
                      </a:pPr>
                      <a:r>
                        <a:rPr lang="fr-FR" sz="600" dirty="0">
                          <a:effectLst/>
                          <a:latin typeface="Times New Roman"/>
                          <a:ea typeface="Calibri"/>
                          <a:cs typeface="Times New Roman"/>
                        </a:rPr>
                        <a:t>Répond à la tendance vintage avec un packaging, un produit et une communication axés sur l’authenticité et l’image du chocolatier traditionnel suisse.</a:t>
                      </a:r>
                      <a:endParaRPr lang="fr-FR" sz="500" dirty="0">
                        <a:effectLst/>
                        <a:latin typeface="Calibri"/>
                        <a:ea typeface="Calibri"/>
                        <a:cs typeface="Times New Roman"/>
                      </a:endParaRPr>
                    </a:p>
                  </a:txBody>
                  <a:tcPr marL="33946" marR="339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pic>
        <p:nvPicPr>
          <p:cNvPr id="8196" name="Image 1" descr="http://www.chocolat-villars.com/fileadmin/template/main/images/logo.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1880" y="1556792"/>
            <a:ext cx="933450" cy="77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94559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marL="685800" indent="-685800">
              <a:buFont typeface="Wingdings" pitchFamily="2" charset="2"/>
              <a:buChar char="§"/>
            </a:pPr>
            <a:r>
              <a:rPr lang="fr-FR" dirty="0" err="1" smtClean="0"/>
              <a:t>Valrhona</a:t>
            </a:r>
            <a:r>
              <a:rPr lang="fr-FR" dirty="0"/>
              <a:t/>
            </a:r>
            <a:br>
              <a:rPr lang="fr-FR" dirty="0"/>
            </a:br>
            <a:endParaRPr lang="fr-FR" dirty="0"/>
          </a:p>
        </p:txBody>
      </p:sp>
      <p:graphicFrame>
        <p:nvGraphicFramePr>
          <p:cNvPr id="5" name="Tableau 4"/>
          <p:cNvGraphicFramePr>
            <a:graphicFrameLocks noGrp="1"/>
          </p:cNvGraphicFramePr>
          <p:nvPr>
            <p:extLst>
              <p:ext uri="{D42A27DB-BD31-4B8C-83A1-F6EECF244321}">
                <p14:modId xmlns:p14="http://schemas.microsoft.com/office/powerpoint/2010/main" val="1920536283"/>
              </p:ext>
            </p:extLst>
          </p:nvPr>
        </p:nvGraphicFramePr>
        <p:xfrm>
          <a:off x="203141" y="836712"/>
          <a:ext cx="7992889" cy="5934016"/>
        </p:xfrm>
        <a:graphic>
          <a:graphicData uri="http://schemas.openxmlformats.org/drawingml/2006/table">
            <a:tbl>
              <a:tblPr firstRow="1" firstCol="1" bandRow="1"/>
              <a:tblGrid>
                <a:gridCol w="2424643"/>
                <a:gridCol w="1800200"/>
                <a:gridCol w="3768046"/>
              </a:tblGrid>
              <a:tr h="1440160">
                <a:tc rowSpan="2">
                  <a:txBody>
                    <a:bodyPr/>
                    <a:lstStyle/>
                    <a:p>
                      <a:pPr algn="ctr">
                        <a:lnSpc>
                          <a:spcPct val="115000"/>
                        </a:lnSpc>
                        <a:spcAft>
                          <a:spcPts val="0"/>
                        </a:spcAft>
                      </a:pPr>
                      <a:r>
                        <a:rPr lang="fr-FR" sz="1000" dirty="0" err="1">
                          <a:solidFill>
                            <a:schemeClr val="tx1"/>
                          </a:solidFill>
                          <a:effectLst/>
                          <a:latin typeface="Times New Roman"/>
                          <a:ea typeface="Calibri"/>
                          <a:cs typeface="Times New Roman"/>
                        </a:rPr>
                        <a:t>Valrhona</a:t>
                      </a:r>
                      <a:r>
                        <a:rPr lang="fr-FR" sz="1000" dirty="0">
                          <a:solidFill>
                            <a:schemeClr val="tx1"/>
                          </a:solidFill>
                          <a:effectLst/>
                          <a:latin typeface="Times New Roman"/>
                          <a:ea typeface="Calibri"/>
                          <a:cs typeface="Times New Roman"/>
                        </a:rPr>
                        <a:t> (Groupe </a:t>
                      </a:r>
                      <a:r>
                        <a:rPr lang="fr-FR" sz="1000" dirty="0" err="1">
                          <a:solidFill>
                            <a:schemeClr val="tx1"/>
                          </a:solidFill>
                          <a:effectLst/>
                          <a:latin typeface="Times New Roman"/>
                          <a:ea typeface="Calibri"/>
                          <a:cs typeface="Times New Roman"/>
                        </a:rPr>
                        <a:t>Soparind</a:t>
                      </a:r>
                      <a:r>
                        <a:rPr lang="fr-FR" sz="1000" dirty="0">
                          <a:solidFill>
                            <a:schemeClr val="tx1"/>
                          </a:solidFill>
                          <a:effectLst/>
                          <a:latin typeface="Times New Roman"/>
                          <a:ea typeface="Calibri"/>
                          <a:cs typeface="Times New Roman"/>
                        </a:rPr>
                        <a:t> </a:t>
                      </a:r>
                      <a:r>
                        <a:rPr lang="fr-FR" sz="1000" dirty="0" err="1">
                          <a:solidFill>
                            <a:schemeClr val="tx1"/>
                          </a:solidFill>
                          <a:effectLst/>
                          <a:latin typeface="Times New Roman"/>
                          <a:ea typeface="Calibri"/>
                          <a:cs typeface="Times New Roman"/>
                        </a:rPr>
                        <a:t>Bongrain</a:t>
                      </a:r>
                      <a:r>
                        <a:rPr lang="fr-FR" sz="1000" dirty="0">
                          <a:solidFill>
                            <a:schemeClr val="tx1"/>
                          </a:solidFill>
                          <a:effectLst/>
                          <a:latin typeface="Times New Roman"/>
                          <a:ea typeface="Calibri"/>
                          <a:cs typeface="Times New Roman"/>
                        </a:rPr>
                        <a:t>)</a:t>
                      </a:r>
                      <a:endParaRPr lang="fr-FR" sz="1000" dirty="0">
                        <a:solidFill>
                          <a:schemeClr val="tx1"/>
                        </a:solidFill>
                        <a:effectLst/>
                        <a:latin typeface="Calibri"/>
                        <a:ea typeface="Calibri"/>
                        <a:cs typeface="Times New Roman"/>
                      </a:endParaRPr>
                    </a:p>
                  </a:txBody>
                  <a:tcPr marL="40515" marR="40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ct val="115000"/>
                        </a:lnSpc>
                        <a:spcAft>
                          <a:spcPts val="0"/>
                        </a:spcAft>
                      </a:pPr>
                      <a:endParaRPr lang="fr-FR" sz="1000" dirty="0">
                        <a:solidFill>
                          <a:schemeClr val="tx1"/>
                        </a:solidFill>
                        <a:effectLst/>
                        <a:latin typeface="Times New Roman"/>
                        <a:ea typeface="Calibri"/>
                        <a:cs typeface="Times New Roman"/>
                      </a:endParaRPr>
                    </a:p>
                  </a:txBody>
                  <a:tcPr marL="40515" marR="4051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dirty="0">
                          <a:solidFill>
                            <a:schemeClr val="tx1"/>
                          </a:solidFill>
                          <a:effectLst/>
                          <a:latin typeface="Times New Roman"/>
                          <a:ea typeface="Calibri"/>
                          <a:cs typeface="Times New Roman"/>
                        </a:rPr>
                        <a:t>Segmentation : Pour les tablettes :</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Produits griffés </a:t>
                      </a:r>
                      <a:endParaRPr lang="fr-FR" sz="1000" dirty="0">
                        <a:solidFill>
                          <a:schemeClr val="tx1"/>
                        </a:solidFill>
                        <a:effectLst/>
                        <a:latin typeface="Calibri"/>
                        <a:ea typeface="Calibri"/>
                        <a:cs typeface="Times New Roman"/>
                      </a:endParaRPr>
                    </a:p>
                    <a:p>
                      <a:pPr marL="342900" lvl="0" indent="-342900">
                        <a:lnSpc>
                          <a:spcPct val="115000"/>
                        </a:lnSpc>
                        <a:spcAft>
                          <a:spcPts val="0"/>
                        </a:spcAft>
                        <a:buFont typeface="Times New Roman"/>
                        <a:buChar char="-"/>
                      </a:pPr>
                      <a:r>
                        <a:rPr lang="fr-FR" sz="1000" dirty="0">
                          <a:solidFill>
                            <a:schemeClr val="tx1"/>
                          </a:solidFill>
                          <a:effectLst/>
                          <a:latin typeface="Times New Roman"/>
                          <a:ea typeface="Calibri"/>
                          <a:cs typeface="Times New Roman"/>
                        </a:rPr>
                        <a:t>Les tablettes Grands crus</a:t>
                      </a:r>
                      <a:endParaRPr lang="fr-FR" sz="1000" dirty="0">
                        <a:solidFill>
                          <a:schemeClr val="tx1"/>
                        </a:solidFill>
                        <a:effectLst/>
                        <a:latin typeface="Calibri"/>
                        <a:ea typeface="Calibri"/>
                        <a:cs typeface="Times New Roman"/>
                      </a:endParaRPr>
                    </a:p>
                    <a:p>
                      <a:pPr marL="342900" lvl="0" indent="-342900">
                        <a:lnSpc>
                          <a:spcPct val="115000"/>
                        </a:lnSpc>
                        <a:spcAft>
                          <a:spcPts val="0"/>
                        </a:spcAft>
                        <a:buFont typeface="Times New Roman"/>
                        <a:buChar char="-"/>
                      </a:pPr>
                      <a:r>
                        <a:rPr lang="fr-FR" sz="1000" dirty="0">
                          <a:solidFill>
                            <a:schemeClr val="tx1"/>
                          </a:solidFill>
                          <a:effectLst/>
                          <a:latin typeface="Times New Roman"/>
                          <a:ea typeface="Calibri"/>
                          <a:cs typeface="Times New Roman"/>
                        </a:rPr>
                        <a:t>Les tablettes Créations gourmandes</a:t>
                      </a:r>
                      <a:endParaRPr lang="fr-FR" sz="1000" dirty="0">
                        <a:solidFill>
                          <a:schemeClr val="tx1"/>
                        </a:solidFill>
                        <a:effectLst/>
                        <a:latin typeface="Calibri"/>
                        <a:ea typeface="Calibri"/>
                        <a:cs typeface="Times New Roman"/>
                      </a:endParaRPr>
                    </a:p>
                    <a:p>
                      <a:pPr marL="342900" lvl="0" indent="-342900">
                        <a:lnSpc>
                          <a:spcPct val="115000"/>
                        </a:lnSpc>
                        <a:spcAft>
                          <a:spcPts val="0"/>
                        </a:spcAft>
                        <a:buFont typeface="Times New Roman"/>
                        <a:buChar char="-"/>
                      </a:pPr>
                      <a:r>
                        <a:rPr lang="fr-FR" sz="1000" dirty="0">
                          <a:solidFill>
                            <a:schemeClr val="tx1"/>
                          </a:solidFill>
                          <a:effectLst/>
                          <a:latin typeface="Times New Roman"/>
                          <a:ea typeface="Calibri"/>
                          <a:cs typeface="Times New Roman"/>
                        </a:rPr>
                        <a:t>Chocolat biologique et équitable</a:t>
                      </a:r>
                      <a:endParaRPr lang="fr-FR" sz="1000" dirty="0">
                        <a:solidFill>
                          <a:schemeClr val="tx1"/>
                        </a:solidFill>
                        <a:effectLst/>
                        <a:latin typeface="Calibri"/>
                        <a:ea typeface="Calibri"/>
                        <a:cs typeface="Times New Roman"/>
                      </a:endParaRPr>
                    </a:p>
                    <a:p>
                      <a:pPr marL="342900" lvl="0" indent="-342900">
                        <a:lnSpc>
                          <a:spcPct val="115000"/>
                        </a:lnSpc>
                        <a:spcAft>
                          <a:spcPts val="0"/>
                        </a:spcAft>
                        <a:buFont typeface="Times New Roman"/>
                        <a:buChar char="-"/>
                      </a:pPr>
                      <a:r>
                        <a:rPr lang="fr-FR" sz="1000" dirty="0">
                          <a:solidFill>
                            <a:schemeClr val="tx1"/>
                          </a:solidFill>
                          <a:effectLst/>
                          <a:latin typeface="Times New Roman"/>
                          <a:ea typeface="Calibri"/>
                          <a:cs typeface="Times New Roman"/>
                        </a:rPr>
                        <a:t>Chocolat de Domaine</a:t>
                      </a:r>
                      <a:endParaRPr lang="fr-FR" sz="1000" dirty="0">
                        <a:solidFill>
                          <a:schemeClr val="tx1"/>
                        </a:solidFill>
                        <a:effectLst/>
                        <a:latin typeface="Calibri"/>
                        <a:ea typeface="Calibri"/>
                        <a:cs typeface="Times New Roman"/>
                      </a:endParaRPr>
                    </a:p>
                    <a:p>
                      <a:pPr marL="342900" lvl="0" indent="-342900">
                        <a:lnSpc>
                          <a:spcPct val="115000"/>
                        </a:lnSpc>
                        <a:spcAft>
                          <a:spcPts val="0"/>
                        </a:spcAft>
                        <a:buFont typeface="Times New Roman"/>
                        <a:buChar char="-"/>
                      </a:pPr>
                      <a:r>
                        <a:rPr lang="fr-FR" sz="1000" dirty="0">
                          <a:solidFill>
                            <a:schemeClr val="tx1"/>
                          </a:solidFill>
                          <a:effectLst/>
                          <a:latin typeface="Times New Roman"/>
                          <a:ea typeface="Calibri"/>
                          <a:cs typeface="Times New Roman"/>
                        </a:rPr>
                        <a:t>Les tablettes 250g recettes &amp; </a:t>
                      </a:r>
                      <a:r>
                        <a:rPr lang="fr-FR" sz="1000" dirty="0" smtClean="0">
                          <a:solidFill>
                            <a:schemeClr val="tx1"/>
                          </a:solidFill>
                          <a:effectLst/>
                          <a:latin typeface="Times New Roman"/>
                          <a:ea typeface="Calibri"/>
                          <a:cs typeface="Times New Roman"/>
                        </a:rPr>
                        <a:t>chocolat Produits </a:t>
                      </a:r>
                      <a:r>
                        <a:rPr lang="fr-FR" sz="1000" dirty="0">
                          <a:solidFill>
                            <a:schemeClr val="tx1"/>
                          </a:solidFill>
                          <a:effectLst/>
                          <a:latin typeface="Times New Roman"/>
                          <a:ea typeface="Calibri"/>
                          <a:cs typeface="Times New Roman"/>
                        </a:rPr>
                        <a:t>laboratoire</a:t>
                      </a:r>
                      <a:endParaRPr lang="fr-FR" sz="1000" dirty="0">
                        <a:solidFill>
                          <a:schemeClr val="tx1"/>
                        </a:solidFill>
                        <a:effectLst/>
                        <a:latin typeface="Calibri"/>
                        <a:ea typeface="Calibri"/>
                        <a:cs typeface="Times New Roman"/>
                      </a:endParaRPr>
                    </a:p>
                    <a:p>
                      <a:pPr marL="342900" lvl="0" indent="-342900">
                        <a:lnSpc>
                          <a:spcPct val="115000"/>
                        </a:lnSpc>
                        <a:spcAft>
                          <a:spcPts val="0"/>
                        </a:spcAft>
                        <a:buFont typeface="Times New Roman"/>
                        <a:buChar char="-"/>
                      </a:pPr>
                      <a:r>
                        <a:rPr lang="fr-FR" sz="1000" dirty="0">
                          <a:solidFill>
                            <a:schemeClr val="tx1"/>
                          </a:solidFill>
                          <a:effectLst/>
                          <a:latin typeface="Times New Roman"/>
                          <a:ea typeface="Calibri"/>
                          <a:cs typeface="Times New Roman"/>
                        </a:rPr>
                        <a:t>Tablette vrac </a:t>
                      </a:r>
                      <a:r>
                        <a:rPr lang="fr-FR" sz="1000" dirty="0" err="1">
                          <a:solidFill>
                            <a:schemeClr val="tx1"/>
                          </a:solidFill>
                          <a:effectLst/>
                          <a:latin typeface="Times New Roman"/>
                          <a:ea typeface="Calibri"/>
                          <a:cs typeface="Times New Roman"/>
                        </a:rPr>
                        <a:t>Valrhona</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1000" dirty="0">
                          <a:solidFill>
                            <a:schemeClr val="tx1"/>
                          </a:solidFill>
                          <a:effectLst/>
                          <a:latin typeface="Times New Roman"/>
                          <a:ea typeface="Calibri"/>
                          <a:cs typeface="Times New Roman"/>
                        </a:rPr>
                        <a:t>Positionnement : Chocolat de qualité, exception, excellence, très haut de gamme, création, partenaire des professionnels </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8493">
                <a:tc>
                  <a:txBody>
                    <a:bodyPr/>
                    <a:lstStyle/>
                    <a:p>
                      <a:pPr>
                        <a:lnSpc>
                          <a:spcPct val="115000"/>
                        </a:lnSpc>
                        <a:spcAft>
                          <a:spcPts val="0"/>
                        </a:spcAft>
                      </a:pPr>
                      <a:r>
                        <a:rPr lang="fr-FR" sz="1000">
                          <a:solidFill>
                            <a:schemeClr val="tx1"/>
                          </a:solidFill>
                          <a:effectLst/>
                          <a:latin typeface="Times New Roman"/>
                          <a:ea typeface="Calibri"/>
                          <a:cs typeface="Times New Roman"/>
                        </a:rPr>
                        <a:t>Sémantique :</a:t>
                      </a:r>
                      <a:endParaRPr lang="fr-FR" sz="100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000" dirty="0">
                          <a:solidFill>
                            <a:schemeClr val="tx1"/>
                          </a:solidFill>
                          <a:effectLst/>
                          <a:latin typeface="Times New Roman"/>
                          <a:ea typeface="Calibri"/>
                          <a:cs typeface="Times New Roman"/>
                        </a:rPr>
                        <a:t>Vocabulaire de l’excellence (grand cru, l’exception, gourmets, domaine) évoquant les grands vins donc la gastronomie française très réputée.</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257288">
                <a:tc>
                  <a:txBody>
                    <a:bodyPr/>
                    <a:lstStyle/>
                    <a:p>
                      <a:pPr>
                        <a:lnSpc>
                          <a:spcPct val="115000"/>
                        </a:lnSpc>
                        <a:spcAft>
                          <a:spcPts val="0"/>
                        </a:spcAft>
                      </a:pPr>
                      <a:r>
                        <a:rPr lang="fr-FR" sz="1000">
                          <a:solidFill>
                            <a:schemeClr val="tx1"/>
                          </a:solidFill>
                          <a:effectLst/>
                          <a:latin typeface="Times New Roman"/>
                          <a:ea typeface="Calibri"/>
                          <a:cs typeface="Times New Roman"/>
                        </a:rPr>
                        <a:t>Accroches / Slogans / Signature :</a:t>
                      </a:r>
                      <a:endParaRPr lang="fr-FR" sz="100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000" dirty="0">
                          <a:solidFill>
                            <a:schemeClr val="tx1"/>
                          </a:solidFill>
                          <a:effectLst/>
                          <a:latin typeface="Times New Roman"/>
                          <a:ea typeface="Calibri"/>
                          <a:cs typeface="Times New Roman"/>
                        </a:rPr>
                        <a:t>Aux sources du grand chocolat</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67688">
                <a:tc>
                  <a:txBody>
                    <a:bodyPr/>
                    <a:lstStyle/>
                    <a:p>
                      <a:pPr>
                        <a:lnSpc>
                          <a:spcPct val="115000"/>
                        </a:lnSpc>
                        <a:spcAft>
                          <a:spcPts val="0"/>
                        </a:spcAft>
                      </a:pPr>
                      <a:r>
                        <a:rPr lang="fr-FR" sz="1000">
                          <a:solidFill>
                            <a:schemeClr val="tx1"/>
                          </a:solidFill>
                          <a:effectLst/>
                          <a:latin typeface="Times New Roman"/>
                          <a:ea typeface="Calibri"/>
                          <a:cs typeface="Times New Roman"/>
                        </a:rPr>
                        <a:t>Prix :</a:t>
                      </a:r>
                      <a:endParaRPr lang="fr-FR" sz="100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000" dirty="0">
                          <a:solidFill>
                            <a:schemeClr val="tx1"/>
                          </a:solidFill>
                          <a:effectLst/>
                          <a:latin typeface="Times New Roman"/>
                          <a:ea typeface="Calibri"/>
                          <a:cs typeface="Times New Roman"/>
                        </a:rPr>
                        <a:t>Elevés. Tablettes 75g : 3,60 euros ; tablettes 100g : 4,80 euros</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80068">
                <a:tc>
                  <a:txBody>
                    <a:bodyPr/>
                    <a:lstStyle/>
                    <a:p>
                      <a:pPr>
                        <a:lnSpc>
                          <a:spcPct val="115000"/>
                        </a:lnSpc>
                        <a:spcAft>
                          <a:spcPts val="0"/>
                        </a:spcAft>
                      </a:pPr>
                      <a:r>
                        <a:rPr lang="fr-FR" sz="1000">
                          <a:solidFill>
                            <a:schemeClr val="tx1"/>
                          </a:solidFill>
                          <a:effectLst/>
                          <a:latin typeface="Times New Roman"/>
                          <a:ea typeface="Calibri"/>
                          <a:cs typeface="Times New Roman"/>
                        </a:rPr>
                        <a:t>Produits (ex : packaging, couleurs, mascotte …)</a:t>
                      </a:r>
                      <a:endParaRPr lang="fr-FR" sz="100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171450" indent="-171450">
                        <a:lnSpc>
                          <a:spcPct val="115000"/>
                        </a:lnSpc>
                        <a:spcAft>
                          <a:spcPts val="0"/>
                        </a:spcAft>
                        <a:buFont typeface="Arial" pitchFamily="34" charset="0"/>
                        <a:buChar char="•"/>
                      </a:pPr>
                      <a:r>
                        <a:rPr lang="fr-FR" sz="1000" dirty="0">
                          <a:solidFill>
                            <a:schemeClr val="tx1"/>
                          </a:solidFill>
                          <a:effectLst/>
                          <a:latin typeface="Times New Roman"/>
                          <a:ea typeface="Calibri"/>
                          <a:cs typeface="Times New Roman"/>
                        </a:rPr>
                        <a:t>Sobre (noir) et élégant (lettres dorées ou argentées)</a:t>
                      </a:r>
                      <a:r>
                        <a:rPr lang="fr-FR" sz="1000" dirty="0">
                          <a:solidFill>
                            <a:schemeClr val="tx1"/>
                          </a:solidFill>
                          <a:effectLst/>
                          <a:latin typeface="Calibri"/>
                          <a:ea typeface="Calibri"/>
                          <a:cs typeface="Times New Roman"/>
                        </a:rPr>
                        <a:t> </a:t>
                      </a:r>
                      <a:endParaRPr lang="fr-FR" sz="1000" dirty="0" smtClean="0">
                        <a:solidFill>
                          <a:schemeClr val="tx1"/>
                        </a:solidFill>
                        <a:effectLst/>
                        <a:latin typeface="Calibri"/>
                        <a:ea typeface="Calibri"/>
                        <a:cs typeface="Times New Roman"/>
                      </a:endParaRPr>
                    </a:p>
                    <a:p>
                      <a:pPr marL="171450" indent="-171450">
                        <a:lnSpc>
                          <a:spcPct val="115000"/>
                        </a:lnSpc>
                        <a:spcAft>
                          <a:spcPts val="0"/>
                        </a:spcAft>
                        <a:buFont typeface="Arial" pitchFamily="34" charset="0"/>
                        <a:buChar char="•"/>
                      </a:pPr>
                      <a:r>
                        <a:rPr lang="fr-FR" sz="1000" dirty="0" smtClean="0">
                          <a:solidFill>
                            <a:schemeClr val="tx1"/>
                          </a:solidFill>
                          <a:effectLst/>
                          <a:latin typeface="Calibri"/>
                          <a:ea typeface="Calibri"/>
                          <a:cs typeface="Times New Roman"/>
                        </a:rPr>
                        <a:t>Offres:  dégustation,</a:t>
                      </a:r>
                      <a:r>
                        <a:rPr lang="fr-FR" sz="1000" baseline="0" dirty="0" smtClean="0">
                          <a:solidFill>
                            <a:schemeClr val="tx1"/>
                          </a:solidFill>
                          <a:effectLst/>
                          <a:latin typeface="Calibri"/>
                          <a:ea typeface="Calibri"/>
                          <a:cs typeface="Times New Roman"/>
                        </a:rPr>
                        <a:t> noir, lait, blanc</a:t>
                      </a:r>
                      <a:r>
                        <a:rPr lang="fr-FR" sz="1000" baseline="0" smtClean="0">
                          <a:solidFill>
                            <a:schemeClr val="tx1"/>
                          </a:solidFill>
                          <a:effectLst/>
                          <a:latin typeface="Calibri"/>
                          <a:ea typeface="Calibri"/>
                          <a:cs typeface="Times New Roman"/>
                        </a:rPr>
                        <a:t>, bio/équitable</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077080">
                <a:tc>
                  <a:txBody>
                    <a:bodyPr/>
                    <a:lstStyle/>
                    <a:p>
                      <a:pPr>
                        <a:lnSpc>
                          <a:spcPct val="115000"/>
                        </a:lnSpc>
                        <a:spcAft>
                          <a:spcPts val="0"/>
                        </a:spcAft>
                      </a:pPr>
                      <a:r>
                        <a:rPr lang="fr-FR" sz="1000" dirty="0">
                          <a:solidFill>
                            <a:schemeClr val="tx1"/>
                          </a:solidFill>
                          <a:effectLst/>
                          <a:latin typeface="Times New Roman"/>
                          <a:ea typeface="Calibri"/>
                          <a:cs typeface="Times New Roman"/>
                        </a:rPr>
                        <a:t>Publicité / Campagnes communication :</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000" dirty="0">
                          <a:solidFill>
                            <a:schemeClr val="tx1"/>
                          </a:solidFill>
                          <a:effectLst/>
                          <a:latin typeface="Times New Roman"/>
                          <a:ea typeface="Calibri"/>
                          <a:cs typeface="Times New Roman"/>
                        </a:rPr>
                        <a:t>Communication auprès du grand public très récente. </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Campagne presse axée sur le partenariat réalisé avec 6 grands chefs français (Joël </a:t>
                      </a:r>
                      <a:r>
                        <a:rPr lang="fr-FR" sz="1000" dirty="0" err="1">
                          <a:solidFill>
                            <a:schemeClr val="tx1"/>
                          </a:solidFill>
                          <a:effectLst/>
                          <a:latin typeface="Times New Roman"/>
                          <a:ea typeface="Calibri"/>
                          <a:cs typeface="Times New Roman"/>
                        </a:rPr>
                        <a:t>Robuchon</a:t>
                      </a:r>
                      <a:r>
                        <a:rPr lang="fr-FR" sz="1000" dirty="0">
                          <a:solidFill>
                            <a:schemeClr val="tx1"/>
                          </a:solidFill>
                          <a:effectLst/>
                          <a:latin typeface="Times New Roman"/>
                          <a:ea typeface="Calibri"/>
                          <a:cs typeface="Times New Roman"/>
                        </a:rPr>
                        <a:t>, Anne-Sophie Pic, Christophe </a:t>
                      </a:r>
                      <a:r>
                        <a:rPr lang="fr-FR" sz="1000" dirty="0" err="1">
                          <a:solidFill>
                            <a:schemeClr val="tx1"/>
                          </a:solidFill>
                          <a:effectLst/>
                          <a:latin typeface="Times New Roman"/>
                          <a:ea typeface="Calibri"/>
                          <a:cs typeface="Times New Roman"/>
                        </a:rPr>
                        <a:t>Michalak</a:t>
                      </a:r>
                      <a:r>
                        <a:rPr lang="fr-FR" sz="1000" dirty="0">
                          <a:solidFill>
                            <a:schemeClr val="tx1"/>
                          </a:solidFill>
                          <a:effectLst/>
                          <a:latin typeface="Times New Roman"/>
                          <a:ea typeface="Calibri"/>
                          <a:cs typeface="Times New Roman"/>
                        </a:rPr>
                        <a:t>, Jean-Paul </a:t>
                      </a:r>
                      <a:r>
                        <a:rPr lang="fr-FR" sz="1000" dirty="0" err="1">
                          <a:solidFill>
                            <a:schemeClr val="tx1"/>
                          </a:solidFill>
                          <a:effectLst/>
                          <a:latin typeface="Times New Roman"/>
                          <a:ea typeface="Calibri"/>
                          <a:cs typeface="Times New Roman"/>
                        </a:rPr>
                        <a:t>Hévin</a:t>
                      </a:r>
                      <a:r>
                        <a:rPr lang="fr-FR" sz="1000" dirty="0">
                          <a:solidFill>
                            <a:schemeClr val="tx1"/>
                          </a:solidFill>
                          <a:effectLst/>
                          <a:latin typeface="Times New Roman"/>
                          <a:ea typeface="Calibri"/>
                          <a:cs typeface="Times New Roman"/>
                        </a:rPr>
                        <a:t>, Alain Ducasse et Paul Bocuse).</a:t>
                      </a:r>
                      <a:endParaRPr lang="fr-FR" sz="1000" dirty="0">
                        <a:solidFill>
                          <a:schemeClr val="tx1"/>
                        </a:solidFill>
                        <a:effectLst/>
                        <a:latin typeface="Calibri"/>
                        <a:ea typeface="Calibri"/>
                        <a:cs typeface="Times New Roman"/>
                      </a:endParaRPr>
                    </a:p>
                    <a:p>
                      <a:pPr>
                        <a:lnSpc>
                          <a:spcPct val="115000"/>
                        </a:lnSpc>
                        <a:spcAft>
                          <a:spcPts val="0"/>
                        </a:spcAft>
                      </a:pPr>
                      <a:r>
                        <a:rPr lang="en-GB" sz="1000" dirty="0" err="1">
                          <a:solidFill>
                            <a:schemeClr val="tx1"/>
                          </a:solidFill>
                          <a:effectLst/>
                          <a:latin typeface="Times New Roman"/>
                          <a:ea typeface="Calibri"/>
                          <a:cs typeface="Times New Roman"/>
                        </a:rPr>
                        <a:t>Lancement</a:t>
                      </a:r>
                      <a:r>
                        <a:rPr lang="en-GB" sz="1000" dirty="0">
                          <a:solidFill>
                            <a:schemeClr val="tx1"/>
                          </a:solidFill>
                          <a:effectLst/>
                          <a:latin typeface="Times New Roman"/>
                          <a:ea typeface="Calibri"/>
                          <a:cs typeface="Times New Roman"/>
                        </a:rPr>
                        <a:t> </a:t>
                      </a:r>
                      <a:r>
                        <a:rPr lang="en-GB" sz="1000" dirty="0" err="1">
                          <a:solidFill>
                            <a:schemeClr val="tx1"/>
                          </a:solidFill>
                          <a:effectLst/>
                          <a:latin typeface="Times New Roman"/>
                          <a:ea typeface="Calibri"/>
                          <a:cs typeface="Times New Roman"/>
                        </a:rPr>
                        <a:t>d’une</a:t>
                      </a:r>
                      <a:r>
                        <a:rPr lang="en-GB" sz="1000" dirty="0">
                          <a:solidFill>
                            <a:schemeClr val="tx1"/>
                          </a:solidFill>
                          <a:effectLst/>
                          <a:latin typeface="Times New Roman"/>
                          <a:ea typeface="Calibri"/>
                          <a:cs typeface="Times New Roman"/>
                        </a:rPr>
                        <a:t> web TV (</a:t>
                      </a:r>
                      <a:r>
                        <a:rPr lang="en-GB" sz="1000" dirty="0" err="1">
                          <a:solidFill>
                            <a:schemeClr val="tx1"/>
                          </a:solidFill>
                          <a:effectLst/>
                          <a:latin typeface="Times New Roman"/>
                          <a:ea typeface="Calibri"/>
                          <a:cs typeface="Times New Roman"/>
                        </a:rPr>
                        <a:t>Valrhona</a:t>
                      </a:r>
                      <a:r>
                        <a:rPr lang="en-GB" sz="1000" dirty="0">
                          <a:solidFill>
                            <a:schemeClr val="tx1"/>
                          </a:solidFill>
                          <a:effectLst/>
                          <a:latin typeface="Times New Roman"/>
                          <a:ea typeface="Calibri"/>
                          <a:cs typeface="Times New Roman"/>
                        </a:rPr>
                        <a:t> TV)</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Site internet, page Facebook</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Participation à divers salons (dont celui du chocolat à Paris</a:t>
                      </a:r>
                      <a:r>
                        <a:rPr lang="fr-FR" sz="1000" dirty="0" smtClean="0">
                          <a:solidFill>
                            <a:schemeClr val="tx1"/>
                          </a:solidFill>
                          <a:effectLst/>
                          <a:latin typeface="Times New Roman"/>
                          <a:ea typeface="Calibri"/>
                          <a:cs typeface="Times New Roman"/>
                        </a:rPr>
                        <a:t>).</a:t>
                      </a:r>
                      <a:r>
                        <a:rPr lang="fr-FR" sz="1000" dirty="0" smtClean="0">
                          <a:solidFill>
                            <a:schemeClr val="tx1"/>
                          </a:solidFill>
                          <a:effectLst/>
                          <a:latin typeface="Calibri"/>
                          <a:ea typeface="Calibri"/>
                          <a:cs typeface="Times New Roman"/>
                        </a:rPr>
                        <a:t> </a:t>
                      </a:r>
                      <a:r>
                        <a:rPr lang="fr-FR" sz="1000" dirty="0">
                          <a:solidFill>
                            <a:schemeClr val="tx1"/>
                          </a:solidFill>
                          <a:effectLst/>
                          <a:latin typeface="Times New Roman"/>
                          <a:ea typeface="Calibri"/>
                          <a:cs typeface="Times New Roman"/>
                        </a:rPr>
                        <a:t> </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242466">
                <a:tc>
                  <a:txBody>
                    <a:bodyPr/>
                    <a:lstStyle/>
                    <a:p>
                      <a:pPr>
                        <a:lnSpc>
                          <a:spcPct val="115000"/>
                        </a:lnSpc>
                        <a:spcAft>
                          <a:spcPts val="0"/>
                        </a:spcAft>
                      </a:pPr>
                      <a:r>
                        <a:rPr lang="fr-FR" sz="1000">
                          <a:solidFill>
                            <a:schemeClr val="tx1"/>
                          </a:solidFill>
                          <a:effectLst/>
                          <a:latin typeface="Times New Roman"/>
                          <a:ea typeface="Calibri"/>
                          <a:cs typeface="Times New Roman"/>
                        </a:rPr>
                        <a:t>Distribution :</a:t>
                      </a:r>
                      <a:endParaRPr lang="fr-FR" sz="100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000" dirty="0">
                          <a:solidFill>
                            <a:schemeClr val="tx1"/>
                          </a:solidFill>
                          <a:effectLst/>
                          <a:latin typeface="Times New Roman"/>
                          <a:ea typeface="Calibri"/>
                          <a:cs typeface="Times New Roman"/>
                        </a:rPr>
                        <a:t>Grands Magasins (Galeries Lafayette, Printemps)</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Monoprix</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Boutiques spécialisées (traditionnelles et en ligne)</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Pas de magasin online pour la marque en France.</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Boutique de l’usine.</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 </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Distribution très ciblée en adéquation avec le positionnement très haut de gamme.</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 </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Distribution internationale (en ligne notamment pour le Japon et les USA)</a:t>
                      </a:r>
                      <a:endParaRPr lang="fr-FR" sz="1000" dirty="0">
                        <a:solidFill>
                          <a:schemeClr val="tx1"/>
                        </a:solidFill>
                        <a:effectLst/>
                        <a:latin typeface="Calibri"/>
                        <a:ea typeface="Calibri"/>
                        <a:cs typeface="Times New Roman"/>
                      </a:endParaRPr>
                    </a:p>
                    <a:p>
                      <a:pPr>
                        <a:lnSpc>
                          <a:spcPct val="115000"/>
                        </a:lnSpc>
                        <a:spcAft>
                          <a:spcPts val="0"/>
                        </a:spcAft>
                      </a:pPr>
                      <a:r>
                        <a:rPr lang="fr-FR" sz="1000" dirty="0">
                          <a:solidFill>
                            <a:schemeClr val="tx1"/>
                          </a:solidFill>
                          <a:effectLst/>
                          <a:latin typeface="Times New Roman"/>
                          <a:ea typeface="Calibri"/>
                          <a:cs typeface="Times New Roman"/>
                        </a:rPr>
                        <a:t> </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r h="180068">
                <a:tc>
                  <a:txBody>
                    <a:bodyPr/>
                    <a:lstStyle/>
                    <a:p>
                      <a:pPr>
                        <a:lnSpc>
                          <a:spcPct val="115000"/>
                        </a:lnSpc>
                        <a:spcAft>
                          <a:spcPts val="0"/>
                        </a:spcAft>
                      </a:pPr>
                      <a:r>
                        <a:rPr lang="fr-FR" sz="1000">
                          <a:solidFill>
                            <a:schemeClr val="tx1"/>
                          </a:solidFill>
                          <a:effectLst/>
                          <a:latin typeface="Times New Roman"/>
                          <a:ea typeface="Calibri"/>
                          <a:cs typeface="Times New Roman"/>
                        </a:rPr>
                        <a:t>Tendances marketing exploitées:</a:t>
                      </a:r>
                      <a:endParaRPr lang="fr-FR" sz="100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nSpc>
                          <a:spcPct val="115000"/>
                        </a:lnSpc>
                        <a:spcAft>
                          <a:spcPts val="0"/>
                        </a:spcAft>
                      </a:pPr>
                      <a:r>
                        <a:rPr lang="fr-FR" sz="1000" dirty="0">
                          <a:solidFill>
                            <a:schemeClr val="tx1"/>
                          </a:solidFill>
                          <a:effectLst/>
                          <a:latin typeface="Times New Roman"/>
                          <a:ea typeface="Calibri"/>
                          <a:cs typeface="Times New Roman"/>
                        </a:rPr>
                        <a:t>Tendance de l’éducation au goût avec ses stages gourmets et son école. </a:t>
                      </a:r>
                      <a:endParaRPr lang="fr-FR" sz="1000" dirty="0">
                        <a:solidFill>
                          <a:schemeClr val="tx1"/>
                        </a:solidFill>
                        <a:effectLst/>
                        <a:latin typeface="Calibri"/>
                        <a:ea typeface="Calibri"/>
                        <a:cs typeface="Times New Roman"/>
                      </a:endParaRPr>
                    </a:p>
                  </a:txBody>
                  <a:tcPr marL="40515" marR="405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fr-FR"/>
                    </a:p>
                  </a:txBody>
                  <a:tcPr/>
                </a:tc>
              </a:tr>
            </a:tbl>
          </a:graphicData>
        </a:graphic>
      </p:graphicFrame>
      <p:pic>
        <p:nvPicPr>
          <p:cNvPr id="1028" name="Image 1" descr="http://fr.valrhona.com/App_Themes/FO/img/logoValrhona.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824" y="1412776"/>
            <a:ext cx="1220688" cy="610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7768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88640"/>
            <a:ext cx="8064896" cy="1512168"/>
          </a:xfrm>
        </p:spPr>
        <p:txBody>
          <a:bodyPr>
            <a:normAutofit/>
          </a:bodyPr>
          <a:lstStyle/>
          <a:p>
            <a:pPr marL="114300" indent="0">
              <a:buNone/>
            </a:pPr>
            <a:r>
              <a:rPr lang="fr-FR" sz="2400" b="1" spc="-100" dirty="0" smtClean="0">
                <a:solidFill>
                  <a:schemeClr val="accent1"/>
                </a:solidFill>
                <a:latin typeface="+mj-lt"/>
                <a:ea typeface="+mj-ea"/>
                <a:cs typeface="+mj-cs"/>
              </a:rPr>
              <a:t>4. Eléments </a:t>
            </a:r>
            <a:r>
              <a:rPr lang="fr-FR" sz="2400" b="1" spc="-100" dirty="0">
                <a:solidFill>
                  <a:schemeClr val="accent1"/>
                </a:solidFill>
                <a:latin typeface="+mj-lt"/>
                <a:ea typeface="+mj-ea"/>
                <a:cs typeface="+mj-cs"/>
              </a:rPr>
              <a:t>de </a:t>
            </a:r>
            <a:r>
              <a:rPr lang="fr-FR" sz="2400" b="1" spc="-100" dirty="0" smtClean="0">
                <a:solidFill>
                  <a:schemeClr val="accent1"/>
                </a:solidFill>
                <a:latin typeface="+mj-lt"/>
                <a:ea typeface="+mj-ea"/>
                <a:cs typeface="+mj-cs"/>
              </a:rPr>
              <a:t>différenciation et </a:t>
            </a:r>
            <a:r>
              <a:rPr lang="fr-FR" sz="2400" b="1" spc="-100" dirty="0" err="1" smtClean="0">
                <a:solidFill>
                  <a:schemeClr val="accent1"/>
                </a:solidFill>
                <a:latin typeface="+mj-lt"/>
                <a:ea typeface="+mj-ea"/>
                <a:cs typeface="+mj-cs"/>
              </a:rPr>
              <a:t>mapping</a:t>
            </a:r>
            <a:r>
              <a:rPr lang="fr-FR" sz="2400" b="1" spc="-100" dirty="0" smtClean="0">
                <a:solidFill>
                  <a:schemeClr val="accent1"/>
                </a:solidFill>
                <a:latin typeface="+mj-lt"/>
                <a:ea typeface="+mj-ea"/>
                <a:cs typeface="+mj-cs"/>
              </a:rPr>
              <a:t> </a:t>
            </a:r>
            <a:r>
              <a:rPr lang="fr-FR" sz="2400" b="1" spc="-100" dirty="0">
                <a:solidFill>
                  <a:schemeClr val="accent1"/>
                </a:solidFill>
                <a:latin typeface="+mj-lt"/>
                <a:ea typeface="+mj-ea"/>
                <a:cs typeface="+mj-cs"/>
              </a:rPr>
              <a:t>de </a:t>
            </a:r>
            <a:r>
              <a:rPr lang="fr-FR" sz="2000" b="1" spc="-100" dirty="0">
                <a:solidFill>
                  <a:schemeClr val="accent1"/>
                </a:solidFill>
                <a:latin typeface="+mj-lt"/>
                <a:ea typeface="+mj-ea"/>
                <a:cs typeface="+mj-cs"/>
              </a:rPr>
              <a:t>positionnement</a:t>
            </a:r>
            <a:r>
              <a:rPr lang="fr-FR" sz="2400" b="1" spc="-100" dirty="0">
                <a:solidFill>
                  <a:schemeClr val="accent1"/>
                </a:solidFill>
                <a:latin typeface="+mj-lt"/>
                <a:ea typeface="+mj-ea"/>
                <a:cs typeface="+mj-cs"/>
              </a:rPr>
              <a:t> </a:t>
            </a:r>
            <a:r>
              <a:rPr lang="fr-FR" sz="2400" b="1" spc="-100" dirty="0" smtClean="0">
                <a:solidFill>
                  <a:schemeClr val="accent1"/>
                </a:solidFill>
                <a:latin typeface="+mj-lt"/>
                <a:ea typeface="+mj-ea"/>
                <a:cs typeface="+mj-cs"/>
              </a:rPr>
              <a:t>afin d’analyser </a:t>
            </a:r>
            <a:r>
              <a:rPr lang="fr-FR" sz="2400" b="1" spc="-100" dirty="0">
                <a:solidFill>
                  <a:schemeClr val="accent1"/>
                </a:solidFill>
                <a:latin typeface="+mj-lt"/>
                <a:ea typeface="+mj-ea"/>
                <a:cs typeface="+mj-cs"/>
              </a:rPr>
              <a:t>les stratégies d'entreprise.</a:t>
            </a:r>
          </a:p>
        </p:txBody>
      </p:sp>
      <p:graphicFrame>
        <p:nvGraphicFramePr>
          <p:cNvPr id="5" name="Tableau 4"/>
          <p:cNvGraphicFramePr>
            <a:graphicFrameLocks noGrp="1"/>
          </p:cNvGraphicFramePr>
          <p:nvPr>
            <p:extLst>
              <p:ext uri="{D42A27DB-BD31-4B8C-83A1-F6EECF244321}">
                <p14:modId xmlns:p14="http://schemas.microsoft.com/office/powerpoint/2010/main" val="6728638"/>
              </p:ext>
            </p:extLst>
          </p:nvPr>
        </p:nvGraphicFramePr>
        <p:xfrm>
          <a:off x="323528" y="1052734"/>
          <a:ext cx="7992889" cy="5472612"/>
        </p:xfrm>
        <a:graphic>
          <a:graphicData uri="http://schemas.openxmlformats.org/drawingml/2006/table">
            <a:tbl>
              <a:tblPr firstRow="1" firstCol="1" bandRow="1"/>
              <a:tblGrid>
                <a:gridCol w="2650492"/>
                <a:gridCol w="2608338"/>
                <a:gridCol w="2734059"/>
              </a:tblGrid>
              <a:tr h="288033">
                <a:tc>
                  <a:txBody>
                    <a:bodyPr/>
                    <a:lstStyle/>
                    <a:p>
                      <a:pPr marL="457200" algn="ctr">
                        <a:lnSpc>
                          <a:spcPct val="115000"/>
                        </a:lnSpc>
                        <a:spcAft>
                          <a:spcPts val="0"/>
                        </a:spcAft>
                      </a:pPr>
                      <a:r>
                        <a:rPr lang="fr-FR" sz="1100" b="1">
                          <a:solidFill>
                            <a:srgbClr val="FFFFFF"/>
                          </a:solidFill>
                          <a:effectLst/>
                          <a:latin typeface="Calibri"/>
                          <a:ea typeface="Calibri"/>
                          <a:cs typeface="Times New Roman"/>
                        </a:rPr>
                        <a:t>Marques</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marL="457200" algn="ctr">
                        <a:lnSpc>
                          <a:spcPct val="115000"/>
                        </a:lnSpc>
                        <a:spcAft>
                          <a:spcPts val="0"/>
                        </a:spcAft>
                      </a:pPr>
                      <a:r>
                        <a:rPr lang="fr-FR" sz="1100" b="1">
                          <a:solidFill>
                            <a:srgbClr val="FFFFFF"/>
                          </a:solidFill>
                          <a:effectLst/>
                          <a:latin typeface="Calibri"/>
                          <a:ea typeface="Calibri"/>
                          <a:cs typeface="Times New Roman"/>
                        </a:rPr>
                        <a:t>Offres</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c>
                  <a:txBody>
                    <a:bodyPr/>
                    <a:lstStyle/>
                    <a:p>
                      <a:pPr marL="457200" algn="ctr">
                        <a:lnSpc>
                          <a:spcPct val="115000"/>
                        </a:lnSpc>
                        <a:spcAft>
                          <a:spcPts val="0"/>
                        </a:spcAft>
                      </a:pPr>
                      <a:r>
                        <a:rPr lang="fr-FR" sz="1100" b="1">
                          <a:solidFill>
                            <a:srgbClr val="FFFFFF"/>
                          </a:solidFill>
                          <a:effectLst/>
                          <a:latin typeface="Calibri"/>
                          <a:ea typeface="Calibri"/>
                          <a:cs typeface="Times New Roman"/>
                        </a:rPr>
                        <a:t>Distributions</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w="19050" cap="flat" cmpd="sng" algn="ctr">
                      <a:solidFill>
                        <a:srgbClr val="FFFFFF"/>
                      </a:solidFill>
                      <a:prstDash val="solid"/>
                      <a:round/>
                      <a:headEnd type="none" w="med" len="med"/>
                      <a:tailEnd type="none" w="med" len="med"/>
                    </a:lnB>
                    <a:solidFill>
                      <a:srgbClr val="9E3A38"/>
                    </a:solidFill>
                  </a:tcPr>
                </a:tc>
              </a:tr>
              <a:tr h="288033">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Nestlé</a:t>
                      </a:r>
                      <a:endParaRPr lang="fr-FR" sz="1100">
                        <a:solidFill>
                          <a:srgbClr val="000000"/>
                        </a:solidFill>
                        <a:effectLst/>
                        <a:latin typeface="Calibri"/>
                        <a:ea typeface="Calibri"/>
                        <a:cs typeface="Times New Roman"/>
                      </a:endParaRP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4</a:t>
                      </a: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Hyper-supermarchés</a:t>
                      </a:r>
                    </a:p>
                  </a:txBody>
                  <a:tcPr marL="68580" marR="68580" marT="0" marB="0" anchor="ctr">
                    <a:lnL>
                      <a:noFill/>
                    </a:lnL>
                    <a:lnR>
                      <a:noFill/>
                    </a:lnR>
                    <a:lnT w="19050" cap="flat" cmpd="sng" algn="ctr">
                      <a:solidFill>
                        <a:srgbClr val="FFFFFF"/>
                      </a:solidFill>
                      <a:prstDash val="solid"/>
                      <a:round/>
                      <a:headEnd type="none" w="med" len="med"/>
                      <a:tailEnd type="none" w="med" len="med"/>
                    </a:lnT>
                    <a:lnB>
                      <a:noFill/>
                    </a:lnB>
                    <a:solidFill>
                      <a:srgbClr val="DBE5F1"/>
                    </a:solidFill>
                  </a:tcPr>
                </a:tc>
              </a:tr>
              <a:tr h="864096">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Alter éco</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4</a:t>
                      </a:r>
                    </a:p>
                  </a:txBody>
                  <a:tcPr marL="68580" marR="68580" marT="0" marB="0" anchor="ctr">
                    <a:lnL>
                      <a:noFill/>
                    </a:lnL>
                    <a:lnR>
                      <a:noFill/>
                    </a:lnR>
                    <a:lnT>
                      <a:noFill/>
                    </a:lnT>
                    <a:lnB>
                      <a:noFill/>
                    </a:lnB>
                    <a:solidFill>
                      <a:srgbClr val="EDF2F8"/>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La plupart des magasins spécialisés, hyper-supermarchés, Internet</a:t>
                      </a:r>
                    </a:p>
                  </a:txBody>
                  <a:tcPr marL="68580" marR="68580" marT="0" marB="0" anchor="ctr">
                    <a:lnL>
                      <a:noFill/>
                    </a:lnL>
                    <a:lnR>
                      <a:noFill/>
                    </a:lnR>
                    <a:lnT>
                      <a:noFill/>
                    </a:lnT>
                    <a:lnB>
                      <a:noFill/>
                    </a:lnB>
                    <a:solidFill>
                      <a:srgbClr val="EDF2F8"/>
                    </a:solidFill>
                  </a:tcPr>
                </a:tc>
              </a:tr>
              <a:tr h="576064">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Côte d’Or</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5</a:t>
                      </a:r>
                    </a:p>
                  </a:txBody>
                  <a:tcPr marL="68580" marR="68580" marT="0" marB="0" anchor="ctr">
                    <a:lnL>
                      <a:noFill/>
                    </a:lnL>
                    <a:lnR>
                      <a:noFill/>
                    </a:lnR>
                    <a:lnT>
                      <a:noFill/>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Hyper-supermarchés, artisan chocolatier, Internet</a:t>
                      </a:r>
                    </a:p>
                  </a:txBody>
                  <a:tcPr marL="68580" marR="68580" marT="0" marB="0" anchor="ctr">
                    <a:lnL>
                      <a:noFill/>
                    </a:lnL>
                    <a:lnR>
                      <a:noFill/>
                    </a:lnR>
                    <a:lnT>
                      <a:noFill/>
                    </a:lnT>
                    <a:lnB>
                      <a:noFill/>
                    </a:lnB>
                    <a:solidFill>
                      <a:srgbClr val="DBE5F1"/>
                    </a:solidFill>
                  </a:tcPr>
                </a:tc>
              </a:tr>
              <a:tr h="288033">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Poulain</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4</a:t>
                      </a:r>
                    </a:p>
                  </a:txBody>
                  <a:tcPr marL="68580" marR="68580" marT="0" marB="0" anchor="ctr">
                    <a:lnL>
                      <a:noFill/>
                    </a:lnL>
                    <a:lnR>
                      <a:noFill/>
                    </a:lnR>
                    <a:lnT>
                      <a:noFill/>
                    </a:lnT>
                    <a:lnB>
                      <a:noFill/>
                    </a:lnB>
                    <a:solidFill>
                      <a:srgbClr val="EDF2F8"/>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Hyper-supermarchés, Internet</a:t>
                      </a:r>
                    </a:p>
                  </a:txBody>
                  <a:tcPr marL="68580" marR="68580" marT="0" marB="0" anchor="ctr">
                    <a:lnL>
                      <a:noFill/>
                    </a:lnL>
                    <a:lnR>
                      <a:noFill/>
                    </a:lnR>
                    <a:lnT>
                      <a:noFill/>
                    </a:lnT>
                    <a:lnB>
                      <a:noFill/>
                    </a:lnB>
                    <a:solidFill>
                      <a:srgbClr val="EDF2F8"/>
                    </a:solidFill>
                  </a:tcPr>
                </a:tc>
              </a:tr>
              <a:tr h="576064">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Cémoi</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6</a:t>
                      </a:r>
                    </a:p>
                  </a:txBody>
                  <a:tcPr marL="68580" marR="68580" marT="0" marB="0" anchor="ctr">
                    <a:lnL>
                      <a:noFill/>
                    </a:lnL>
                    <a:lnR>
                      <a:noFill/>
                    </a:lnR>
                    <a:lnT>
                      <a:noFill/>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Hyper-supermarchés, Internet, boutiques spécialisées</a:t>
                      </a:r>
                    </a:p>
                  </a:txBody>
                  <a:tcPr marL="68580" marR="68580" marT="0" marB="0" anchor="ctr">
                    <a:lnL>
                      <a:noFill/>
                    </a:lnL>
                    <a:lnR>
                      <a:noFill/>
                    </a:lnR>
                    <a:lnT>
                      <a:noFill/>
                    </a:lnT>
                    <a:lnB>
                      <a:noFill/>
                    </a:lnB>
                    <a:solidFill>
                      <a:srgbClr val="DBE5F1"/>
                    </a:solidFill>
                  </a:tcPr>
                </a:tc>
              </a:tr>
              <a:tr h="576064">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Milka</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4</a:t>
                      </a:r>
                    </a:p>
                  </a:txBody>
                  <a:tcPr marL="68580" marR="68580" marT="0" marB="0" anchor="ctr">
                    <a:lnL>
                      <a:noFill/>
                    </a:lnL>
                    <a:lnR>
                      <a:noFill/>
                    </a:lnR>
                    <a:lnT>
                      <a:noFill/>
                    </a:lnT>
                    <a:lnB>
                      <a:noFill/>
                    </a:lnB>
                    <a:solidFill>
                      <a:srgbClr val="EDF2F8"/>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Hyper-supermarchés, petits commerçants</a:t>
                      </a:r>
                    </a:p>
                  </a:txBody>
                  <a:tcPr marL="68580" marR="68580" marT="0" marB="0" anchor="ctr">
                    <a:lnL>
                      <a:noFill/>
                    </a:lnL>
                    <a:lnR>
                      <a:noFill/>
                    </a:lnR>
                    <a:lnT>
                      <a:noFill/>
                    </a:lnT>
                    <a:lnB>
                      <a:noFill/>
                    </a:lnB>
                    <a:solidFill>
                      <a:srgbClr val="EDF2F8"/>
                    </a:solidFill>
                  </a:tcPr>
                </a:tc>
              </a:tr>
              <a:tr h="288033">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Lindt</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5</a:t>
                      </a:r>
                    </a:p>
                  </a:txBody>
                  <a:tcPr marL="68580" marR="68580" marT="0" marB="0" anchor="ctr">
                    <a:lnL>
                      <a:noFill/>
                    </a:lnL>
                    <a:lnR>
                      <a:noFill/>
                    </a:lnR>
                    <a:lnT>
                      <a:noFill/>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Hyper-supermarchés, Internet</a:t>
                      </a:r>
                    </a:p>
                  </a:txBody>
                  <a:tcPr marL="68580" marR="68580" marT="0" marB="0" anchor="ctr">
                    <a:lnL>
                      <a:noFill/>
                    </a:lnL>
                    <a:lnR>
                      <a:noFill/>
                    </a:lnR>
                    <a:lnT>
                      <a:noFill/>
                    </a:lnT>
                    <a:lnB>
                      <a:noFill/>
                    </a:lnB>
                    <a:solidFill>
                      <a:srgbClr val="DBE5F1"/>
                    </a:solidFill>
                  </a:tcPr>
                </a:tc>
              </a:tr>
              <a:tr h="576064">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Villars</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EDF2F8"/>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3</a:t>
                      </a:r>
                    </a:p>
                  </a:txBody>
                  <a:tcPr marL="68580" marR="68580" marT="0" marB="0" anchor="ctr">
                    <a:lnL>
                      <a:noFill/>
                    </a:lnL>
                    <a:lnR>
                      <a:noFill/>
                    </a:lnR>
                    <a:lnT>
                      <a:noFill/>
                    </a:lnT>
                    <a:lnB>
                      <a:noFill/>
                    </a:lnB>
                    <a:solidFill>
                      <a:srgbClr val="EDF2F8"/>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Carrefour, Auchan, Leclerc, Internet</a:t>
                      </a:r>
                    </a:p>
                  </a:txBody>
                  <a:tcPr marL="68580" marR="68580" marT="0" marB="0" anchor="ctr">
                    <a:lnL>
                      <a:noFill/>
                    </a:lnL>
                    <a:lnR>
                      <a:noFill/>
                    </a:lnR>
                    <a:lnT>
                      <a:noFill/>
                    </a:lnT>
                    <a:lnB>
                      <a:noFill/>
                    </a:lnB>
                    <a:solidFill>
                      <a:srgbClr val="EDF2F8"/>
                    </a:solidFill>
                  </a:tcPr>
                </a:tc>
              </a:tr>
              <a:tr h="1152128">
                <a:tc>
                  <a:txBody>
                    <a:bodyPr/>
                    <a:lstStyle/>
                    <a:p>
                      <a:pPr marL="457200" algn="ctr">
                        <a:lnSpc>
                          <a:spcPct val="115000"/>
                        </a:lnSpc>
                        <a:spcAft>
                          <a:spcPts val="0"/>
                        </a:spcAft>
                      </a:pPr>
                      <a:r>
                        <a:rPr lang="fr-FR" sz="1100" b="1">
                          <a:solidFill>
                            <a:srgbClr val="000000"/>
                          </a:solidFill>
                          <a:effectLst/>
                          <a:latin typeface="Calibri"/>
                          <a:ea typeface="Calibri"/>
                          <a:cs typeface="Times New Roman"/>
                        </a:rPr>
                        <a:t>Valrhona</a:t>
                      </a:r>
                      <a:endParaRPr lang="fr-FR" sz="1100">
                        <a:solidFill>
                          <a:srgbClr val="000000"/>
                        </a:solidFill>
                        <a:effectLst/>
                        <a:latin typeface="Calibri"/>
                        <a:ea typeface="Calibri"/>
                        <a:cs typeface="Times New Roman"/>
                      </a:endParaRPr>
                    </a:p>
                  </a:txBody>
                  <a:tcPr marL="68580" marR="68580" marT="0" marB="0" anchor="ctr">
                    <a:lnL>
                      <a:noFill/>
                    </a:lnL>
                    <a:lnR>
                      <a:noFill/>
                    </a:lnR>
                    <a:lnT>
                      <a:noFill/>
                    </a:lnT>
                    <a:lnB>
                      <a:noFill/>
                    </a:lnB>
                    <a:solidFill>
                      <a:srgbClr val="DBE5F1"/>
                    </a:solidFill>
                  </a:tcPr>
                </a:tc>
                <a:tc>
                  <a:txBody>
                    <a:bodyPr/>
                    <a:lstStyle/>
                    <a:p>
                      <a:pPr marL="457200" algn="ctr">
                        <a:lnSpc>
                          <a:spcPct val="115000"/>
                        </a:lnSpc>
                        <a:spcAft>
                          <a:spcPts val="0"/>
                        </a:spcAft>
                      </a:pPr>
                      <a:r>
                        <a:rPr lang="fr-FR" sz="1100">
                          <a:solidFill>
                            <a:srgbClr val="000000"/>
                          </a:solidFill>
                          <a:effectLst/>
                          <a:latin typeface="Calibri"/>
                          <a:ea typeface="Calibri"/>
                          <a:cs typeface="Times New Roman"/>
                        </a:rPr>
                        <a:t>5</a:t>
                      </a:r>
                    </a:p>
                  </a:txBody>
                  <a:tcPr marL="68580" marR="68580" marT="0" marB="0" anchor="ctr">
                    <a:lnL>
                      <a:noFill/>
                    </a:lnL>
                    <a:lnR>
                      <a:noFill/>
                    </a:lnR>
                    <a:lnT>
                      <a:noFill/>
                    </a:lnT>
                    <a:lnB>
                      <a:noFill/>
                    </a:lnB>
                    <a:solidFill>
                      <a:srgbClr val="DBE5F1"/>
                    </a:solidFill>
                  </a:tcPr>
                </a:tc>
                <a:tc>
                  <a:txBody>
                    <a:bodyPr/>
                    <a:lstStyle/>
                    <a:p>
                      <a:pPr marL="457200" algn="ctr">
                        <a:lnSpc>
                          <a:spcPct val="115000"/>
                        </a:lnSpc>
                        <a:spcAft>
                          <a:spcPts val="0"/>
                        </a:spcAft>
                      </a:pPr>
                      <a:r>
                        <a:rPr lang="fr-FR" sz="1100" dirty="0">
                          <a:solidFill>
                            <a:srgbClr val="000000"/>
                          </a:solidFill>
                          <a:effectLst/>
                          <a:latin typeface="Calibri"/>
                          <a:ea typeface="Calibri"/>
                          <a:cs typeface="Times New Roman"/>
                        </a:rPr>
                        <a:t>Grands magasins (Galeries Lafayette, Printemps, Monoprix, Boutique de l’usine, boutiques spécialisées)</a:t>
                      </a:r>
                    </a:p>
                  </a:txBody>
                  <a:tcPr marL="68580" marR="68580" marT="0" marB="0" anchor="ctr">
                    <a:lnL>
                      <a:noFill/>
                    </a:lnL>
                    <a:lnR>
                      <a:noFill/>
                    </a:lnR>
                    <a:lnT>
                      <a:noFill/>
                    </a:lnT>
                    <a:lnB>
                      <a:noFill/>
                    </a:lnB>
                    <a:solidFill>
                      <a:srgbClr val="DBE5F1"/>
                    </a:solidFill>
                  </a:tcPr>
                </a:tc>
              </a:tr>
            </a:tbl>
          </a:graphicData>
        </a:graphic>
      </p:graphicFrame>
    </p:spTree>
    <p:extLst>
      <p:ext uri="{BB962C8B-B14F-4D97-AF65-F5344CB8AC3E}">
        <p14:creationId xmlns:p14="http://schemas.microsoft.com/office/powerpoint/2010/main" val="5291548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332656"/>
            <a:ext cx="7620000" cy="6068144"/>
          </a:xfrm>
        </p:spPr>
        <p:txBody>
          <a:bodyPr>
            <a:normAutofit fontScale="77500" lnSpcReduction="20000"/>
          </a:bodyPr>
          <a:lstStyle/>
          <a:p>
            <a:pPr marL="114300" indent="0" algn="just">
              <a:buNone/>
            </a:pPr>
            <a:r>
              <a:rPr lang="fr-FR" dirty="0" smtClean="0"/>
              <a:t>	Afin </a:t>
            </a:r>
            <a:r>
              <a:rPr lang="fr-FR" dirty="0"/>
              <a:t>d’analyser les neuf marques que nous avons choisi, nous avons décidé d’utiliser deux principaux critères, la variété de l’offre et le niveau de sélectivité de la distribution.</a:t>
            </a:r>
          </a:p>
          <a:p>
            <a:pPr algn="just"/>
            <a:endParaRPr lang="fr-FR" dirty="0"/>
          </a:p>
          <a:p>
            <a:pPr marL="114300" indent="0" algn="just">
              <a:buNone/>
            </a:pPr>
            <a:r>
              <a:rPr lang="fr-FR" dirty="0"/>
              <a:t>En effet, ces deux critères sont les plus appropriés à la conclusion des groupes stratégiques.</a:t>
            </a:r>
          </a:p>
          <a:p>
            <a:pPr marL="114300" indent="0" algn="just">
              <a:buNone/>
            </a:pPr>
            <a:r>
              <a:rPr lang="fr-FR" dirty="0"/>
              <a:t>Les marques étant les plus fortes du marché des tablettes de chocolat, il était nécessaire de choisir des critères importants et adaptés</a:t>
            </a:r>
            <a:r>
              <a:rPr lang="fr-FR" dirty="0" smtClean="0"/>
              <a:t>.</a:t>
            </a:r>
          </a:p>
          <a:p>
            <a:pPr marL="114300" indent="0" algn="just">
              <a:buNone/>
            </a:pPr>
            <a:endParaRPr lang="fr-FR" dirty="0"/>
          </a:p>
          <a:p>
            <a:pPr algn="just"/>
            <a:r>
              <a:rPr lang="fr-FR" dirty="0"/>
              <a:t>La variété de l’offre, plus ou moins variée selon les marques. Il y a des marques pour lesquelles c’est très important d’avoir une offre variée afin de conquérir un maximum de clients (exemple : </a:t>
            </a:r>
            <a:r>
              <a:rPr lang="fr-FR" dirty="0" err="1"/>
              <a:t>Cémoi</a:t>
            </a:r>
            <a:r>
              <a:rPr lang="fr-FR" dirty="0"/>
              <a:t>). Au contraire, il y a des marques qui préfèrent se spécialiser en détenant une offre limitée  (exemple : Villars).</a:t>
            </a:r>
          </a:p>
          <a:p>
            <a:pPr algn="just"/>
            <a:r>
              <a:rPr lang="fr-FR" dirty="0"/>
              <a:t>La distribution sélective, faible ou élevée.  Un peu comme l’offre, il y a des marques qui préfères être présentes sûres de nombreux canaux de distributions, ce qui les rendent plus disponible que d’autres (exemple : Côte d’Or). A l’inverse, certaines marques préfèrent réduire leur nombre de canaux ce qui les rendent plus rares et donc moins accessibles (exemple : </a:t>
            </a:r>
            <a:r>
              <a:rPr lang="fr-FR" dirty="0" err="1"/>
              <a:t>Valrhona</a:t>
            </a:r>
            <a:r>
              <a:rPr lang="fr-FR" dirty="0"/>
              <a:t>)</a:t>
            </a:r>
          </a:p>
          <a:p>
            <a:pPr algn="just"/>
            <a:endParaRPr lang="fr-FR" dirty="0"/>
          </a:p>
          <a:p>
            <a:pPr marL="114300" indent="0" algn="just">
              <a:buNone/>
            </a:pPr>
            <a:r>
              <a:rPr lang="fr-FR" dirty="0"/>
              <a:t>De plus, nous pouvons remarquer que le critère « Communication » joue également un rôle important pour ces marques. En effet, nous remarquons que dès lors qu’une marque communique beaucoup, ses produits sont accessibles au grand public (exemple : </a:t>
            </a:r>
            <a:r>
              <a:rPr lang="fr-FR" dirty="0" err="1"/>
              <a:t>Milka</a:t>
            </a:r>
            <a:r>
              <a:rPr lang="fr-FR" dirty="0"/>
              <a:t>). Au contraire, lorsque la communication est faible la clientèle est plus segmentée, souvent connaisseuse ou haut de gamme. De ce fait, l’offre de la marque est moins accessible (exemple : Villars)</a:t>
            </a:r>
          </a:p>
          <a:p>
            <a:endParaRPr lang="fr-FR" dirty="0"/>
          </a:p>
        </p:txBody>
      </p:sp>
    </p:spTree>
    <p:extLst>
      <p:ext uri="{BB962C8B-B14F-4D97-AF65-F5344CB8AC3E}">
        <p14:creationId xmlns:p14="http://schemas.microsoft.com/office/powerpoint/2010/main" val="41544438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484784"/>
            <a:ext cx="7874952" cy="461635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7" name="Titre 1"/>
          <p:cNvSpPr>
            <a:spLocks noGrp="1"/>
          </p:cNvSpPr>
          <p:nvPr>
            <p:ph type="title"/>
          </p:nvPr>
        </p:nvSpPr>
        <p:spPr>
          <a:xfrm>
            <a:off x="457200" y="274638"/>
            <a:ext cx="7620000" cy="1143000"/>
          </a:xfrm>
        </p:spPr>
        <p:txBody>
          <a:bodyPr/>
          <a:lstStyle/>
          <a:p>
            <a:pPr marL="685800" indent="-685800">
              <a:buFont typeface="Wingdings" pitchFamily="2" charset="2"/>
              <a:buChar char="§"/>
            </a:pPr>
            <a:r>
              <a:rPr lang="fr-FR" dirty="0" err="1" smtClean="0"/>
              <a:t>Mapping</a:t>
            </a:r>
            <a:r>
              <a:rPr lang="fr-FR" dirty="0" smtClean="0"/>
              <a:t> de positionnement </a:t>
            </a:r>
            <a:r>
              <a:rPr lang="fr-FR" dirty="0"/>
              <a:t/>
            </a:r>
            <a:br>
              <a:rPr lang="fr-FR" dirty="0"/>
            </a:br>
            <a:endParaRPr lang="fr-FR" dirty="0"/>
          </a:p>
        </p:txBody>
      </p:sp>
    </p:spTree>
    <p:extLst>
      <p:ext uri="{BB962C8B-B14F-4D97-AF65-F5344CB8AC3E}">
        <p14:creationId xmlns:p14="http://schemas.microsoft.com/office/powerpoint/2010/main" val="2395718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3528" y="1052736"/>
            <a:ext cx="7620000" cy="5492080"/>
          </a:xfrm>
        </p:spPr>
        <p:txBody>
          <a:bodyPr>
            <a:normAutofit fontScale="85000" lnSpcReduction="20000"/>
          </a:bodyPr>
          <a:lstStyle/>
          <a:p>
            <a:pPr marL="114300" indent="0" algn="just">
              <a:buNone/>
            </a:pPr>
            <a:r>
              <a:rPr lang="fr-FR" dirty="0" smtClean="0"/>
              <a:t>	Suite </a:t>
            </a:r>
            <a:r>
              <a:rPr lang="fr-FR" dirty="0"/>
              <a:t>à ce </a:t>
            </a:r>
            <a:r>
              <a:rPr lang="fr-FR" dirty="0" err="1"/>
              <a:t>mapping</a:t>
            </a:r>
            <a:r>
              <a:rPr lang="fr-FR" dirty="0"/>
              <a:t> nous pouvons en retirer deux principaux groupes stratégiques : </a:t>
            </a:r>
            <a:endParaRPr lang="fr-FR" dirty="0" smtClean="0"/>
          </a:p>
          <a:p>
            <a:pPr marL="114300" indent="0" algn="just">
              <a:buNone/>
            </a:pPr>
            <a:endParaRPr lang="fr-FR" dirty="0"/>
          </a:p>
          <a:p>
            <a:pPr algn="just"/>
            <a:r>
              <a:rPr lang="fr-FR" dirty="0" smtClean="0"/>
              <a:t>Côte </a:t>
            </a:r>
            <a:r>
              <a:rPr lang="fr-FR" dirty="0"/>
              <a:t>d’Or et </a:t>
            </a:r>
            <a:r>
              <a:rPr lang="fr-FR" dirty="0" err="1"/>
              <a:t>Lindt</a:t>
            </a:r>
            <a:r>
              <a:rPr lang="fr-FR" dirty="0"/>
              <a:t> : leurs offres sont moyennement variées et leurs distributions ne sont pas sélectives. </a:t>
            </a:r>
          </a:p>
          <a:p>
            <a:pPr algn="just"/>
            <a:r>
              <a:rPr lang="fr-FR" dirty="0" err="1" smtClean="0"/>
              <a:t>Milka</a:t>
            </a:r>
            <a:r>
              <a:rPr lang="fr-FR" dirty="0"/>
              <a:t>, Nestlé et Poulain : leurs offres sont  variées et leurs distributions ne sont pas sélectives</a:t>
            </a:r>
            <a:r>
              <a:rPr lang="fr-FR" dirty="0" smtClean="0"/>
              <a:t>.</a:t>
            </a:r>
          </a:p>
          <a:p>
            <a:pPr algn="just"/>
            <a:endParaRPr lang="fr-FR" dirty="0"/>
          </a:p>
          <a:p>
            <a:pPr marL="114300" indent="0" algn="just">
              <a:buNone/>
            </a:pPr>
            <a:r>
              <a:rPr lang="fr-FR" dirty="0"/>
              <a:t>La stratégie de ces groupes est d’être présent sur un maximum de canaux de distribution en ayant une offre généralement variée afin de conquérir le plus de clients possible tout en ayant une communication régulière</a:t>
            </a:r>
            <a:r>
              <a:rPr lang="fr-FR" dirty="0" smtClean="0"/>
              <a:t>.</a:t>
            </a:r>
          </a:p>
          <a:p>
            <a:pPr marL="114300" indent="0" algn="just">
              <a:buNone/>
            </a:pPr>
            <a:endParaRPr lang="fr-FR" dirty="0"/>
          </a:p>
          <a:p>
            <a:pPr marL="114300" indent="0" algn="just">
              <a:buNone/>
            </a:pPr>
            <a:r>
              <a:rPr lang="fr-FR" dirty="0"/>
              <a:t>A l’inverse de ces groupes, nous avons deux marques </a:t>
            </a:r>
            <a:r>
              <a:rPr lang="fr-FR" dirty="0" err="1"/>
              <a:t>Valrhona</a:t>
            </a:r>
            <a:r>
              <a:rPr lang="fr-FR" dirty="0"/>
              <a:t> et Villars qui, elles, jouent sur le fait d’être exclusives et haut de gamme. En effet, ces marques ont des offres peu variées et une distribution sélective</a:t>
            </a:r>
            <a:r>
              <a:rPr lang="fr-FR" dirty="0" smtClean="0"/>
              <a:t>.</a:t>
            </a:r>
          </a:p>
          <a:p>
            <a:pPr marL="114300" indent="0" algn="just">
              <a:buNone/>
            </a:pPr>
            <a:endParaRPr lang="fr-FR" dirty="0"/>
          </a:p>
          <a:p>
            <a:pPr marL="114300" indent="0" algn="just">
              <a:buNone/>
            </a:pPr>
            <a:r>
              <a:rPr lang="fr-FR" dirty="0"/>
              <a:t>De plus, nous avons aussi la marque </a:t>
            </a:r>
            <a:r>
              <a:rPr lang="fr-FR" dirty="0" err="1"/>
              <a:t>Cémoi</a:t>
            </a:r>
            <a:r>
              <a:rPr lang="fr-FR" dirty="0"/>
              <a:t> qui est reconnue comme une marque grand public. Elle possède une offre très variée et une distribution qui n’est pas sélective. </a:t>
            </a:r>
          </a:p>
          <a:p>
            <a:endParaRPr lang="fr-FR" dirty="0"/>
          </a:p>
        </p:txBody>
      </p:sp>
      <p:sp>
        <p:nvSpPr>
          <p:cNvPr id="4" name="Titre 1"/>
          <p:cNvSpPr>
            <a:spLocks noGrp="1"/>
          </p:cNvSpPr>
          <p:nvPr>
            <p:ph type="title"/>
          </p:nvPr>
        </p:nvSpPr>
        <p:spPr>
          <a:xfrm>
            <a:off x="457200" y="274638"/>
            <a:ext cx="7620000" cy="1138138"/>
          </a:xfrm>
        </p:spPr>
        <p:txBody>
          <a:bodyPr/>
          <a:lstStyle/>
          <a:p>
            <a:pPr marL="685800" indent="-685800">
              <a:buFont typeface="Wingdings" pitchFamily="2" charset="2"/>
              <a:buChar char="§"/>
            </a:pPr>
            <a:r>
              <a:rPr lang="fr-FR" dirty="0" smtClean="0"/>
              <a:t>Conclusion</a:t>
            </a:r>
            <a:r>
              <a:rPr lang="fr-FR" dirty="0"/>
              <a:t/>
            </a:r>
            <a:br>
              <a:rPr lang="fr-FR" dirty="0"/>
            </a:br>
            <a:endParaRPr lang="fr-FR" dirty="0"/>
          </a:p>
        </p:txBody>
      </p:sp>
    </p:spTree>
    <p:extLst>
      <p:ext uri="{BB962C8B-B14F-4D97-AF65-F5344CB8AC3E}">
        <p14:creationId xmlns:p14="http://schemas.microsoft.com/office/powerpoint/2010/main" val="17615647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595853"/>
            <a:ext cx="7776864" cy="3340968"/>
          </a:xfrm>
        </p:spPr>
        <p:txBody>
          <a:bodyPr/>
          <a:lstStyle/>
          <a:p>
            <a:pPr marL="114300" indent="0">
              <a:buNone/>
            </a:pPr>
            <a:r>
              <a:rPr lang="fr-FR" dirty="0" smtClean="0"/>
              <a:t>	La marque </a:t>
            </a:r>
            <a:r>
              <a:rPr lang="fr-FR" dirty="0" err="1" smtClean="0"/>
              <a:t>Cémoi</a:t>
            </a:r>
            <a:r>
              <a:rPr lang="fr-FR" dirty="0" smtClean="0"/>
              <a:t> est reconnue comme une marque grand public. Elle possède une offre très variée et une distribution qui n’est pas sélective. </a:t>
            </a:r>
            <a:br>
              <a:rPr lang="fr-FR" dirty="0" smtClean="0"/>
            </a:br>
            <a:r>
              <a:rPr lang="fr-FR" dirty="0" smtClean="0"/>
              <a:t/>
            </a:r>
            <a:br>
              <a:rPr lang="fr-FR" dirty="0" smtClean="0"/>
            </a:br>
            <a:r>
              <a:rPr lang="fr-FR" dirty="0" smtClean="0"/>
              <a:t>De ce fait, elle a une image de marque  « bon marché » confirmé par sa communication très élevée. Il faudrait que la marque oriente ses stratégies afin d’améliorer son image ainsi que son positionnement. </a:t>
            </a:r>
          </a:p>
          <a:p>
            <a:endParaRPr lang="fr-FR" dirty="0"/>
          </a:p>
        </p:txBody>
      </p:sp>
      <p:sp>
        <p:nvSpPr>
          <p:cNvPr id="4" name="Titre 2"/>
          <p:cNvSpPr>
            <a:spLocks noGrp="1"/>
          </p:cNvSpPr>
          <p:nvPr>
            <p:ph type="title"/>
          </p:nvPr>
        </p:nvSpPr>
        <p:spPr>
          <a:xfrm>
            <a:off x="323528" y="116632"/>
            <a:ext cx="7704856" cy="940966"/>
          </a:xfrm>
        </p:spPr>
        <p:txBody>
          <a:bodyPr/>
          <a:lstStyle/>
          <a:p>
            <a:r>
              <a:rPr lang="fr-FR" sz="2400" b="1" dirty="0" smtClean="0">
                <a:solidFill>
                  <a:schemeClr val="accent1"/>
                </a:solidFill>
              </a:rPr>
              <a:t/>
            </a:r>
            <a:br>
              <a:rPr lang="fr-FR" sz="2400" b="1" dirty="0" smtClean="0">
                <a:solidFill>
                  <a:schemeClr val="accent1"/>
                </a:solidFill>
              </a:rPr>
            </a:br>
            <a:r>
              <a:rPr lang="fr-FR" sz="2400" b="1" dirty="0" smtClean="0">
                <a:solidFill>
                  <a:schemeClr val="accent1"/>
                </a:solidFill>
              </a:rPr>
              <a:t>5. Recommandations stratégiques pour  l’entreprise </a:t>
            </a:r>
            <a:r>
              <a:rPr lang="fr-FR" sz="2400" b="1" dirty="0" err="1" smtClean="0">
                <a:solidFill>
                  <a:schemeClr val="accent1"/>
                </a:solidFill>
              </a:rPr>
              <a:t>Cémoi</a:t>
            </a:r>
            <a:endParaRPr lang="fr-FR" sz="4800" b="1"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37760">
            <a:off x="215023" y="1225862"/>
            <a:ext cx="2096444" cy="97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73881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67544" y="2595853"/>
            <a:ext cx="7776864" cy="3340968"/>
          </a:xfrm>
        </p:spPr>
        <p:txBody>
          <a:bodyPr>
            <a:normAutofit fontScale="92500" lnSpcReduction="10000"/>
          </a:bodyPr>
          <a:lstStyle/>
          <a:p>
            <a:pPr marL="114300" indent="0">
              <a:buNone/>
            </a:pPr>
            <a:r>
              <a:rPr lang="fr-FR" dirty="0" smtClean="0"/>
              <a:t>En effet nous pensons que son image est perçue comme le chocolat pas cher avec une qualité qui s’en ressent. C’est bon mais sans plus et sans se démarquer des autres marques.</a:t>
            </a:r>
          </a:p>
          <a:p>
            <a:pPr marL="114300" indent="0">
              <a:buNone/>
            </a:pPr>
            <a:r>
              <a:rPr lang="fr-FR" dirty="0" smtClean="0"/>
              <a:t>La marque devrait donc jouer sur la sélectivité de la distribution afin qu’elle est une diffusion moins large et donc un peu plus « rare », mais on serait loin de la stratégie de </a:t>
            </a:r>
            <a:r>
              <a:rPr lang="fr-FR" dirty="0" err="1" smtClean="0"/>
              <a:t>Villlars</a:t>
            </a:r>
            <a:r>
              <a:rPr lang="fr-FR" dirty="0" smtClean="0"/>
              <a:t> par exemple.</a:t>
            </a:r>
          </a:p>
          <a:p>
            <a:pPr marL="114300" indent="0">
              <a:buNone/>
            </a:pPr>
            <a:r>
              <a:rPr lang="fr-FR" dirty="0" smtClean="0"/>
              <a:t>Elle pourrait aussi jouer sur son offre bio/équitable en la rendant plus importante et comme un porte-drapeau. En effet les consommateurs y sont de plus en plus sensibles. Et on assimile le chocolat équitable comme un chocolat issu de cacao de bonne qualité.</a:t>
            </a:r>
          </a:p>
          <a:p>
            <a:pPr marL="114300" indent="0">
              <a:buNone/>
            </a:pPr>
            <a:r>
              <a:rPr lang="fr-FR" dirty="0" smtClean="0"/>
              <a:t>Ceci pourrait renforcer son image vers le haut.</a:t>
            </a:r>
          </a:p>
          <a:p>
            <a:pPr marL="114300" indent="0">
              <a:buNone/>
            </a:pPr>
            <a:endParaRPr lang="fr-FR" dirty="0"/>
          </a:p>
          <a:p>
            <a:pPr marL="114300" indent="0">
              <a:buNone/>
            </a:pPr>
            <a:endParaRPr lang="fr-FR" dirty="0"/>
          </a:p>
        </p:txBody>
      </p:sp>
      <p:sp>
        <p:nvSpPr>
          <p:cNvPr id="4" name="Titre 2"/>
          <p:cNvSpPr>
            <a:spLocks noGrp="1"/>
          </p:cNvSpPr>
          <p:nvPr>
            <p:ph type="title"/>
          </p:nvPr>
        </p:nvSpPr>
        <p:spPr>
          <a:xfrm>
            <a:off x="323528" y="116632"/>
            <a:ext cx="7704856" cy="940966"/>
          </a:xfrm>
        </p:spPr>
        <p:txBody>
          <a:bodyPr/>
          <a:lstStyle/>
          <a:p>
            <a:r>
              <a:rPr lang="fr-FR" sz="2400" b="1" dirty="0" smtClean="0">
                <a:solidFill>
                  <a:schemeClr val="accent1"/>
                </a:solidFill>
              </a:rPr>
              <a:t/>
            </a:r>
            <a:br>
              <a:rPr lang="fr-FR" sz="2400" b="1" dirty="0" smtClean="0">
                <a:solidFill>
                  <a:schemeClr val="accent1"/>
                </a:solidFill>
              </a:rPr>
            </a:br>
            <a:r>
              <a:rPr lang="fr-FR" sz="2400" b="1" dirty="0" smtClean="0">
                <a:solidFill>
                  <a:schemeClr val="accent1"/>
                </a:solidFill>
              </a:rPr>
              <a:t>5. Recommandations stratégiques pour  l’entreprise </a:t>
            </a:r>
            <a:r>
              <a:rPr lang="fr-FR" sz="2400" b="1" dirty="0" err="1" smtClean="0">
                <a:solidFill>
                  <a:schemeClr val="accent1"/>
                </a:solidFill>
              </a:rPr>
              <a:t>Cémoi</a:t>
            </a:r>
            <a:endParaRPr lang="fr-FR" sz="4800" b="1" dirty="0">
              <a:solidFill>
                <a:schemeClr val="accent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137760">
            <a:off x="215023" y="1225862"/>
            <a:ext cx="2096444" cy="973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01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7620000" cy="908720"/>
          </a:xfrm>
        </p:spPr>
        <p:txBody>
          <a:bodyPr/>
          <a:lstStyle/>
          <a:p>
            <a:r>
              <a:rPr lang="fr-FR" sz="3600" b="1" dirty="0" smtClean="0">
                <a:solidFill>
                  <a:schemeClr val="accent1"/>
                </a:solidFill>
              </a:rPr>
              <a:t>2. Analyse de la stratégie de gamme</a:t>
            </a:r>
            <a:endParaRPr lang="fr-FR" sz="3600" b="1" dirty="0">
              <a:solidFill>
                <a:schemeClr val="accent1"/>
              </a:solidFill>
            </a:endParaRPr>
          </a:p>
        </p:txBody>
      </p:sp>
      <p:graphicFrame>
        <p:nvGraphicFramePr>
          <p:cNvPr id="5" name="Tableau 4"/>
          <p:cNvGraphicFramePr>
            <a:graphicFrameLocks noGrp="1"/>
          </p:cNvGraphicFramePr>
          <p:nvPr/>
        </p:nvGraphicFramePr>
        <p:xfrm>
          <a:off x="539553" y="908715"/>
          <a:ext cx="7272807" cy="5949276"/>
        </p:xfrm>
        <a:graphic>
          <a:graphicData uri="http://schemas.openxmlformats.org/drawingml/2006/table">
            <a:tbl>
              <a:tblPr/>
              <a:tblGrid>
                <a:gridCol w="2424269"/>
                <a:gridCol w="2424269"/>
                <a:gridCol w="2424269"/>
              </a:tblGrid>
              <a:tr h="255230">
                <a:tc>
                  <a:txBody>
                    <a:bodyPr/>
                    <a:lstStyle/>
                    <a:p>
                      <a:pPr algn="ctr">
                        <a:lnSpc>
                          <a:spcPct val="115000"/>
                        </a:lnSpc>
                        <a:spcAft>
                          <a:spcPts val="0"/>
                        </a:spcAft>
                      </a:pPr>
                      <a:r>
                        <a:rPr lang="fr-FR" sz="1000" b="1" dirty="0">
                          <a:solidFill>
                            <a:srgbClr val="FF0000"/>
                          </a:solidFill>
                          <a:latin typeface="Calibri"/>
                          <a:ea typeface="Calibri"/>
                          <a:cs typeface="Times New Roman"/>
                        </a:rPr>
                        <a:t>Marque</a:t>
                      </a:r>
                      <a:endParaRPr lang="fr-FR" sz="800" dirty="0">
                        <a:latin typeface="Calibri"/>
                        <a:ea typeface="Calibri"/>
                        <a:cs typeface="Times New Roman"/>
                      </a:endParaRP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solidFill>
                            <a:srgbClr val="FF0000"/>
                          </a:solidFill>
                          <a:latin typeface="Calibri"/>
                          <a:ea typeface="Calibri"/>
                          <a:cs typeface="Times New Roman"/>
                        </a:rPr>
                        <a:t>Largeur</a:t>
                      </a:r>
                      <a:endParaRPr lang="fr-FR" sz="800">
                        <a:latin typeface="Calibri"/>
                        <a:ea typeface="Calibri"/>
                        <a:cs typeface="Times New Roman"/>
                      </a:endParaRP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fr-FR" sz="1000" b="1">
                          <a:solidFill>
                            <a:srgbClr val="FF0000"/>
                          </a:solidFill>
                          <a:latin typeface="Calibri"/>
                          <a:ea typeface="Calibri"/>
                          <a:cs typeface="Times New Roman"/>
                        </a:rPr>
                        <a:t>Profondeur</a:t>
                      </a:r>
                      <a:endParaRPr lang="fr-FR" sz="800">
                        <a:latin typeface="Calibri"/>
                        <a:ea typeface="Calibri"/>
                        <a:cs typeface="Times New Roman"/>
                      </a:endParaRP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rowSpan="28">
                  <a:txBody>
                    <a:bodyPr/>
                    <a:lstStyle/>
                    <a:p>
                      <a:pPr>
                        <a:lnSpc>
                          <a:spcPct val="115000"/>
                        </a:lnSpc>
                        <a:spcAft>
                          <a:spcPts val="0"/>
                        </a:spcAft>
                      </a:pPr>
                      <a:endParaRPr lang="fr-FR" sz="800">
                        <a:latin typeface="Calibri"/>
                        <a:ea typeface="Calibri"/>
                        <a:cs typeface="Times New Roman"/>
                      </a:endParaRPr>
                    </a:p>
                    <a:p>
                      <a:pPr algn="ctr">
                        <a:lnSpc>
                          <a:spcPct val="115000"/>
                        </a:lnSpc>
                        <a:spcAft>
                          <a:spcPts val="0"/>
                        </a:spcAft>
                      </a:pPr>
                      <a:r>
                        <a:rPr lang="fr-FR" sz="2000" b="1">
                          <a:latin typeface="Calibri"/>
                          <a:ea typeface="Calibri"/>
                          <a:cs typeface="Times New Roman"/>
                        </a:rPr>
                        <a:t>LINDT</a:t>
                      </a:r>
                      <a:endParaRPr lang="fr-FR" sz="800">
                        <a:latin typeface="Calibri"/>
                        <a:ea typeface="Calibri"/>
                        <a:cs typeface="Times New Roman"/>
                      </a:endParaRP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algn="ctr">
                        <a:lnSpc>
                          <a:spcPct val="115000"/>
                        </a:lnSpc>
                        <a:spcAft>
                          <a:spcPts val="0"/>
                        </a:spcAft>
                      </a:pPr>
                      <a:r>
                        <a:rPr lang="fr-FR" sz="900" b="1">
                          <a:latin typeface="Calibri"/>
                          <a:ea typeface="Calibri"/>
                          <a:cs typeface="Times New Roman"/>
                        </a:rPr>
                        <a:t>Excellence</a:t>
                      </a:r>
                      <a:endParaRPr lang="fr-FR" sz="800">
                        <a:latin typeface="Calibri"/>
                        <a:ea typeface="Calibri"/>
                        <a:cs typeface="Times New Roman"/>
                      </a:endParaRP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latin typeface="Calibri"/>
                          <a:ea typeface="Calibri"/>
                          <a:cs typeface="Times New Roman"/>
                        </a:rPr>
                        <a:t>Noir les taux de cacao</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dirty="0">
                          <a:latin typeface="Calibri"/>
                          <a:ea typeface="Calibri"/>
                          <a:cs typeface="Times New Roman"/>
                        </a:rPr>
                        <a:t>Noir et ingrédients</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Lait fondant</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Blanc</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rowSpan="6">
                  <a:txBody>
                    <a:bodyPr/>
                    <a:lstStyle/>
                    <a:p>
                      <a:pPr algn="ctr">
                        <a:lnSpc>
                          <a:spcPct val="115000"/>
                        </a:lnSpc>
                        <a:spcAft>
                          <a:spcPts val="0"/>
                        </a:spcAft>
                      </a:pPr>
                      <a:r>
                        <a:rPr lang="fr-FR" sz="900" b="1">
                          <a:latin typeface="Calibri"/>
                          <a:ea typeface="Calibri"/>
                          <a:cs typeface="Times New Roman"/>
                        </a:rPr>
                        <a:t>Recette originale</a:t>
                      </a:r>
                      <a:endParaRPr lang="fr-FR" sz="800">
                        <a:latin typeface="Calibri"/>
                        <a:ea typeface="Calibri"/>
                        <a:cs typeface="Times New Roman"/>
                      </a:endParaRP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latin typeface="Calibri"/>
                          <a:ea typeface="Calibri"/>
                          <a:cs typeface="Times New Roman"/>
                        </a:rPr>
                        <a:t>Lait extra fin</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Lait noisette</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Blé croustillant</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Double lait</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Pâte à tartiner</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Noir extra fondant</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rowSpan="18">
                  <a:txBody>
                    <a:bodyPr/>
                    <a:lstStyle/>
                    <a:p>
                      <a:pPr algn="ctr">
                        <a:lnSpc>
                          <a:spcPct val="115000"/>
                        </a:lnSpc>
                        <a:spcAft>
                          <a:spcPts val="0"/>
                        </a:spcAft>
                      </a:pPr>
                      <a:r>
                        <a:rPr lang="fr-FR" sz="900" b="1">
                          <a:latin typeface="Calibri"/>
                          <a:ea typeface="Calibri"/>
                          <a:cs typeface="Times New Roman"/>
                        </a:rPr>
                        <a:t>Création</a:t>
                      </a:r>
                      <a:endParaRPr lang="fr-FR" sz="800">
                        <a:latin typeface="Calibri"/>
                        <a:ea typeface="Calibri"/>
                        <a:cs typeface="Times New Roman"/>
                      </a:endParaRP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800">
                          <a:latin typeface="Calibri"/>
                          <a:ea typeface="Calibri"/>
                          <a:cs typeface="Times New Roman"/>
                        </a:rPr>
                        <a:t>Ganache framboise</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Praliné feuilleté</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Spéculoos</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Délice pistache</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Rhum raisin</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Vanille-amande</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Mousse chocolat noir</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Mousse chocolat blanc</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Crème brûlée</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Crème de marrons</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Nougat</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Irish coffee</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Caramel</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Rocher lait</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067">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Rocher noir</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70% - Coulis de chocolat</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3022">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a:latin typeface="Calibri"/>
                          <a:ea typeface="Calibri"/>
                          <a:cs typeface="Times New Roman"/>
                        </a:rPr>
                        <a:t>70% - Coulis de menthe</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7407">
                <a:tc vMerge="1">
                  <a:txBody>
                    <a:bodyPr/>
                    <a:lstStyle/>
                    <a:p>
                      <a:endParaRPr lang="fr-FR"/>
                    </a:p>
                  </a:txBody>
                  <a:tcPr/>
                </a:tc>
                <a:tc vMerge="1">
                  <a:txBody>
                    <a:bodyPr/>
                    <a:lstStyle/>
                    <a:p>
                      <a:endParaRPr lang="fr-FR"/>
                    </a:p>
                  </a:txBody>
                  <a:tcPr/>
                </a:tc>
                <a:tc>
                  <a:txBody>
                    <a:bodyPr/>
                    <a:lstStyle/>
                    <a:p>
                      <a:pPr>
                        <a:lnSpc>
                          <a:spcPct val="115000"/>
                        </a:lnSpc>
                        <a:spcAft>
                          <a:spcPts val="0"/>
                        </a:spcAft>
                      </a:pPr>
                      <a:r>
                        <a:rPr lang="fr-FR" sz="800" dirty="0">
                          <a:latin typeface="Calibri"/>
                          <a:ea typeface="Calibri"/>
                          <a:cs typeface="Times New Roman"/>
                        </a:rPr>
                        <a:t>70% - Coulis d’orange</a:t>
                      </a:r>
                    </a:p>
                  </a:txBody>
                  <a:tcPr marL="49266" marR="4926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293665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p:cNvPicPr>
            <a:picLocks noChangeAspect="1" noChangeArrowheads="1"/>
          </p:cNvPicPr>
          <p:nvPr/>
        </p:nvPicPr>
        <p:blipFill>
          <a:blip r:embed="rId2" cstate="print"/>
          <a:srcRect/>
          <a:stretch>
            <a:fillRect/>
          </a:stretch>
        </p:blipFill>
        <p:spPr bwMode="auto">
          <a:xfrm>
            <a:off x="251520" y="1916832"/>
            <a:ext cx="7888739" cy="2887191"/>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2"/>
          <p:cNvPicPr>
            <a:picLocks noChangeAspect="1" noChangeArrowheads="1"/>
          </p:cNvPicPr>
          <p:nvPr/>
        </p:nvPicPr>
        <p:blipFill>
          <a:blip r:embed="rId2" cstate="print"/>
          <a:srcRect/>
          <a:stretch>
            <a:fillRect/>
          </a:stretch>
        </p:blipFill>
        <p:spPr bwMode="auto">
          <a:xfrm>
            <a:off x="467544" y="404664"/>
            <a:ext cx="7344816" cy="5789284"/>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p:cNvPicPr>
            <a:picLocks noChangeAspect="1" noChangeArrowheads="1"/>
          </p:cNvPicPr>
          <p:nvPr/>
        </p:nvPicPr>
        <p:blipFill>
          <a:blip r:embed="rId2" cstate="print"/>
          <a:srcRect/>
          <a:stretch>
            <a:fillRect/>
          </a:stretch>
        </p:blipFill>
        <p:spPr bwMode="auto">
          <a:xfrm>
            <a:off x="611560" y="2420888"/>
            <a:ext cx="7081664" cy="1924223"/>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p:cNvPicPr>
            <a:picLocks noChangeAspect="1" noChangeArrowheads="1"/>
          </p:cNvPicPr>
          <p:nvPr/>
        </p:nvPicPr>
        <p:blipFill>
          <a:blip r:embed="rId2" cstate="print"/>
          <a:srcRect/>
          <a:stretch>
            <a:fillRect/>
          </a:stretch>
        </p:blipFill>
        <p:spPr bwMode="auto">
          <a:xfrm>
            <a:off x="251520" y="908720"/>
            <a:ext cx="8020420" cy="504056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234" name="Picture 2"/>
          <p:cNvPicPr>
            <a:picLocks noChangeAspect="1" noChangeArrowheads="1"/>
          </p:cNvPicPr>
          <p:nvPr/>
        </p:nvPicPr>
        <p:blipFill>
          <a:blip r:embed="rId2" cstate="print"/>
          <a:srcRect/>
          <a:stretch>
            <a:fillRect/>
          </a:stretch>
        </p:blipFill>
        <p:spPr bwMode="auto">
          <a:xfrm>
            <a:off x="323528" y="1412776"/>
            <a:ext cx="7820069" cy="4032448"/>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Picture 2"/>
          <p:cNvPicPr>
            <a:picLocks noChangeAspect="1" noChangeArrowheads="1"/>
          </p:cNvPicPr>
          <p:nvPr/>
        </p:nvPicPr>
        <p:blipFill>
          <a:blip r:embed="rId2" cstate="print"/>
          <a:srcRect/>
          <a:stretch>
            <a:fillRect/>
          </a:stretch>
        </p:blipFill>
        <p:spPr bwMode="auto">
          <a:xfrm>
            <a:off x="251520" y="332656"/>
            <a:ext cx="7983496" cy="612068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RNRSTYLE" val="Indezine_SM_Title"/>
</p:tagLst>
</file>

<file path=ppt/tags/tag10.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11.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12.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13.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14.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15.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16.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2.xml><?xml version="1.0" encoding="utf-8"?>
<p:tagLst xmlns:a="http://schemas.openxmlformats.org/drawingml/2006/main" xmlns:r="http://schemas.openxmlformats.org/officeDocument/2006/relationships" xmlns:p="http://schemas.openxmlformats.org/presentationml/2006/main">
  <p:tag name="RNRSTYLE" val="Indezine_SM_Text"/>
</p:tagLst>
</file>

<file path=ppt/tags/tag3.xml><?xml version="1.0" encoding="utf-8"?>
<p:tagLst xmlns:a="http://schemas.openxmlformats.org/drawingml/2006/main" xmlns:r="http://schemas.openxmlformats.org/officeDocument/2006/relationships" xmlns:p="http://schemas.openxmlformats.org/presentationml/2006/main">
  <p:tag name="RNRSTYLE" val="Indezine_TM_Title"/>
</p:tagLst>
</file>

<file path=ppt/tags/tag4.xml><?xml version="1.0" encoding="utf-8"?>
<p:tagLst xmlns:a="http://schemas.openxmlformats.org/drawingml/2006/main" xmlns:r="http://schemas.openxmlformats.org/officeDocument/2006/relationships" xmlns:p="http://schemas.openxmlformats.org/presentationml/2006/main">
  <p:tag name="RNRSTYLE" val="Indezine_TM_Text"/>
</p:tagLst>
</file>

<file path=ppt/tags/tag5.xml><?xml version="1.0" encoding="utf-8"?>
<p:tagLst xmlns:a="http://schemas.openxmlformats.org/drawingml/2006/main" xmlns:r="http://schemas.openxmlformats.org/officeDocument/2006/relationships" xmlns:p="http://schemas.openxmlformats.org/presentationml/2006/main">
  <p:tag name="RNRSTYLE" val="Indezine_SM2_Title"/>
</p:tagLst>
</file>

<file path=ppt/tags/tag6.xml><?xml version="1.0" encoding="utf-8"?>
<p:tagLst xmlns:a="http://schemas.openxmlformats.org/drawingml/2006/main" xmlns:r="http://schemas.openxmlformats.org/officeDocument/2006/relationships" xmlns:p="http://schemas.openxmlformats.org/presentationml/2006/main">
  <p:tag name="RNRSTYLE" val="Indezine_SM2_Text"/>
</p:tagLst>
</file>

<file path=ppt/tags/tag7.xml><?xml version="1.0" encoding="utf-8"?>
<p:tagLst xmlns:a="http://schemas.openxmlformats.org/drawingml/2006/main" xmlns:r="http://schemas.openxmlformats.org/officeDocument/2006/relationships" xmlns:p="http://schemas.openxmlformats.org/presentationml/2006/main">
  <p:tag name="RNRSTYLE" val="Indezine_TM2_Title"/>
</p:tagLst>
</file>

<file path=ppt/tags/tag8.xml><?xml version="1.0" encoding="utf-8"?>
<p:tagLst xmlns:a="http://schemas.openxmlformats.org/drawingml/2006/main" xmlns:r="http://schemas.openxmlformats.org/officeDocument/2006/relationships" xmlns:p="http://schemas.openxmlformats.org/presentationml/2006/main">
  <p:tag name="RNRSTYLE" val="Indezine_TM2_Text"/>
</p:tagLst>
</file>

<file path=ppt/tags/tag9.xml><?xml version="1.0" encoding="utf-8"?>
<p:tagLst xmlns:a="http://schemas.openxmlformats.org/drawingml/2006/main" xmlns:r="http://schemas.openxmlformats.org/officeDocument/2006/relationships" xmlns:p="http://schemas.openxmlformats.org/presentationml/2006/main">
  <p:tag name="RNRSTYLE" val="Indezine_SM_Title"/>
</p:tagLst>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ind_0197_slide">
  <a:themeElements>
    <a:clrScheme name="Office Theme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fontScheme name="Thè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6600"/>
        </a:dk2>
        <a:lt2>
          <a:srgbClr val="FFFFFF"/>
        </a:lt2>
        <a:accent1>
          <a:srgbClr val="DEAE4E"/>
        </a:accent1>
        <a:accent2>
          <a:srgbClr val="E6B85C"/>
        </a:accent2>
        <a:accent3>
          <a:srgbClr val="CAB8AA"/>
        </a:accent3>
        <a:accent4>
          <a:srgbClr val="DADADA"/>
        </a:accent4>
        <a:accent5>
          <a:srgbClr val="ECD3B2"/>
        </a:accent5>
        <a:accent6>
          <a:srgbClr val="D0A653"/>
        </a:accent6>
        <a:hlink>
          <a:srgbClr val="EDC26B"/>
        </a:hlink>
        <a:folHlink>
          <a:srgbClr val="F7CA6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6600"/>
        </a:dk2>
        <a:lt2>
          <a:srgbClr val="FFFFFF"/>
        </a:lt2>
        <a:accent1>
          <a:srgbClr val="91D4F2"/>
        </a:accent1>
        <a:accent2>
          <a:srgbClr val="EDBE5F"/>
        </a:accent2>
        <a:accent3>
          <a:srgbClr val="CAB8AA"/>
        </a:accent3>
        <a:accent4>
          <a:srgbClr val="DADADA"/>
        </a:accent4>
        <a:accent5>
          <a:srgbClr val="C7E6F7"/>
        </a:accent5>
        <a:accent6>
          <a:srgbClr val="D7AC55"/>
        </a:accent6>
        <a:hlink>
          <a:srgbClr val="D1BFFF"/>
        </a:hlink>
        <a:folHlink>
          <a:srgbClr val="A4EBB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6600"/>
        </a:dk2>
        <a:lt2>
          <a:srgbClr val="FFFFFF"/>
        </a:lt2>
        <a:accent1>
          <a:srgbClr val="A4E667"/>
        </a:accent1>
        <a:accent2>
          <a:srgbClr val="B2C3FF"/>
        </a:accent2>
        <a:accent3>
          <a:srgbClr val="CAB8AA"/>
        </a:accent3>
        <a:accent4>
          <a:srgbClr val="DADADA"/>
        </a:accent4>
        <a:accent5>
          <a:srgbClr val="CFF0B8"/>
        </a:accent5>
        <a:accent6>
          <a:srgbClr val="A1B0E7"/>
        </a:accent6>
        <a:hlink>
          <a:srgbClr val="FFCCDB"/>
        </a:hlink>
        <a:folHlink>
          <a:srgbClr val="F5C86E"/>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DEAE4E"/>
        </a:accent1>
        <a:accent2>
          <a:srgbClr val="E6B85C"/>
        </a:accent2>
        <a:accent3>
          <a:srgbClr val="FFFFFF"/>
        </a:accent3>
        <a:accent4>
          <a:srgbClr val="000000"/>
        </a:accent4>
        <a:accent5>
          <a:srgbClr val="ECD3B2"/>
        </a:accent5>
        <a:accent6>
          <a:srgbClr val="D0A653"/>
        </a:accent6>
        <a:hlink>
          <a:srgbClr val="EDC26B"/>
        </a:hlink>
        <a:folHlink>
          <a:srgbClr val="F7CA6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7A863"/>
        </a:accent1>
        <a:accent2>
          <a:srgbClr val="D9C541"/>
        </a:accent2>
        <a:accent3>
          <a:srgbClr val="FFFFFF"/>
        </a:accent3>
        <a:accent4>
          <a:srgbClr val="000000"/>
        </a:accent4>
        <a:accent5>
          <a:srgbClr val="FAD1B7"/>
        </a:accent5>
        <a:accent6>
          <a:srgbClr val="C4B23A"/>
        </a:accent6>
        <a:hlink>
          <a:srgbClr val="F7CA6F"/>
        </a:hlink>
        <a:folHlink>
          <a:srgbClr val="F7CCC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1D4F2"/>
        </a:accent1>
        <a:accent2>
          <a:srgbClr val="EDBE5F"/>
        </a:accent2>
        <a:accent3>
          <a:srgbClr val="FFFFFF"/>
        </a:accent3>
        <a:accent4>
          <a:srgbClr val="000000"/>
        </a:accent4>
        <a:accent5>
          <a:srgbClr val="C7E6F7"/>
        </a:accent5>
        <a:accent6>
          <a:srgbClr val="D7AC55"/>
        </a:accent6>
        <a:hlink>
          <a:srgbClr val="D1BFFF"/>
        </a:hlink>
        <a:folHlink>
          <a:srgbClr val="A4EBB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A4E667"/>
        </a:accent1>
        <a:accent2>
          <a:srgbClr val="B2C3FF"/>
        </a:accent2>
        <a:accent3>
          <a:srgbClr val="FFFFFF"/>
        </a:accent3>
        <a:accent4>
          <a:srgbClr val="000000"/>
        </a:accent4>
        <a:accent5>
          <a:srgbClr val="CFF0B8"/>
        </a:accent5>
        <a:accent6>
          <a:srgbClr val="A1B0E7"/>
        </a:accent6>
        <a:hlink>
          <a:srgbClr val="FFCCDB"/>
        </a:hlink>
        <a:folHlink>
          <a:srgbClr val="F5C86E"/>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6600"/>
        </a:dk2>
        <a:lt2>
          <a:srgbClr val="FFFFFF"/>
        </a:lt2>
        <a:accent1>
          <a:srgbClr val="DEAE4E"/>
        </a:accent1>
        <a:accent2>
          <a:srgbClr val="E6B85C"/>
        </a:accent2>
        <a:accent3>
          <a:srgbClr val="CAB8AA"/>
        </a:accent3>
        <a:accent4>
          <a:srgbClr val="DADADA"/>
        </a:accent4>
        <a:accent5>
          <a:srgbClr val="ECD3B2"/>
        </a:accent5>
        <a:accent6>
          <a:srgbClr val="D0A653"/>
        </a:accent6>
        <a:hlink>
          <a:srgbClr val="EDC26B"/>
        </a:hlink>
        <a:folHlink>
          <a:srgbClr val="F7CA6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6600"/>
        </a:dk2>
        <a:lt2>
          <a:srgbClr val="FFFFFF"/>
        </a:lt2>
        <a:accent1>
          <a:srgbClr val="91D4F2"/>
        </a:accent1>
        <a:accent2>
          <a:srgbClr val="EDBE5F"/>
        </a:accent2>
        <a:accent3>
          <a:srgbClr val="CAB8AA"/>
        </a:accent3>
        <a:accent4>
          <a:srgbClr val="DADADA"/>
        </a:accent4>
        <a:accent5>
          <a:srgbClr val="C7E6F7"/>
        </a:accent5>
        <a:accent6>
          <a:srgbClr val="D7AC55"/>
        </a:accent6>
        <a:hlink>
          <a:srgbClr val="D1BFFF"/>
        </a:hlink>
        <a:folHlink>
          <a:srgbClr val="A4EBB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6600"/>
        </a:dk2>
        <a:lt2>
          <a:srgbClr val="FFFFFF"/>
        </a:lt2>
        <a:accent1>
          <a:srgbClr val="A4E667"/>
        </a:accent1>
        <a:accent2>
          <a:srgbClr val="B2C3FF"/>
        </a:accent2>
        <a:accent3>
          <a:srgbClr val="CAB8AA"/>
        </a:accent3>
        <a:accent4>
          <a:srgbClr val="DADADA"/>
        </a:accent4>
        <a:accent5>
          <a:srgbClr val="CFF0B8"/>
        </a:accent5>
        <a:accent6>
          <a:srgbClr val="A1B0E7"/>
        </a:accent6>
        <a:hlink>
          <a:srgbClr val="FFCCDB"/>
        </a:hlink>
        <a:folHlink>
          <a:srgbClr val="F5C86E"/>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DEAE4E"/>
        </a:accent1>
        <a:accent2>
          <a:srgbClr val="E6B85C"/>
        </a:accent2>
        <a:accent3>
          <a:srgbClr val="FFFFFF"/>
        </a:accent3>
        <a:accent4>
          <a:srgbClr val="000000"/>
        </a:accent4>
        <a:accent5>
          <a:srgbClr val="ECD3B2"/>
        </a:accent5>
        <a:accent6>
          <a:srgbClr val="D0A653"/>
        </a:accent6>
        <a:hlink>
          <a:srgbClr val="EDC26B"/>
        </a:hlink>
        <a:folHlink>
          <a:srgbClr val="F7CA6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7A863"/>
        </a:accent1>
        <a:accent2>
          <a:srgbClr val="D9C541"/>
        </a:accent2>
        <a:accent3>
          <a:srgbClr val="FFFFFF"/>
        </a:accent3>
        <a:accent4>
          <a:srgbClr val="000000"/>
        </a:accent4>
        <a:accent5>
          <a:srgbClr val="FAD1B7"/>
        </a:accent5>
        <a:accent6>
          <a:srgbClr val="C4B23A"/>
        </a:accent6>
        <a:hlink>
          <a:srgbClr val="F7CA6F"/>
        </a:hlink>
        <a:folHlink>
          <a:srgbClr val="F7CCC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1D4F2"/>
        </a:accent1>
        <a:accent2>
          <a:srgbClr val="EDBE5F"/>
        </a:accent2>
        <a:accent3>
          <a:srgbClr val="FFFFFF"/>
        </a:accent3>
        <a:accent4>
          <a:srgbClr val="000000"/>
        </a:accent4>
        <a:accent5>
          <a:srgbClr val="C7E6F7"/>
        </a:accent5>
        <a:accent6>
          <a:srgbClr val="D7AC55"/>
        </a:accent6>
        <a:hlink>
          <a:srgbClr val="D1BFFF"/>
        </a:hlink>
        <a:folHlink>
          <a:srgbClr val="A4EBB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4E667"/>
        </a:accent1>
        <a:accent2>
          <a:srgbClr val="B2C3FF"/>
        </a:accent2>
        <a:accent3>
          <a:srgbClr val="FFFFFF"/>
        </a:accent3>
        <a:accent4>
          <a:srgbClr val="000000"/>
        </a:accent4>
        <a:accent5>
          <a:srgbClr val="CFF0B8"/>
        </a:accent5>
        <a:accent6>
          <a:srgbClr val="A1B0E7"/>
        </a:accent6>
        <a:hlink>
          <a:srgbClr val="FFCCDB"/>
        </a:hlink>
        <a:folHlink>
          <a:srgbClr val="F5C86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ind_0197_slide">
  <a:themeElements>
    <a:clrScheme name="Office Theme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fontScheme name="Thème Offic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333333"/>
        </a:dk1>
        <a:lt1>
          <a:srgbClr val="FFFFFF"/>
        </a:lt1>
        <a:dk2>
          <a:srgbClr val="996600"/>
        </a:dk2>
        <a:lt2>
          <a:srgbClr val="FFFFFF"/>
        </a:lt2>
        <a:accent1>
          <a:srgbClr val="DEAE4E"/>
        </a:accent1>
        <a:accent2>
          <a:srgbClr val="E6B85C"/>
        </a:accent2>
        <a:accent3>
          <a:srgbClr val="CAB8AA"/>
        </a:accent3>
        <a:accent4>
          <a:srgbClr val="DADADA"/>
        </a:accent4>
        <a:accent5>
          <a:srgbClr val="ECD3B2"/>
        </a:accent5>
        <a:accent6>
          <a:srgbClr val="D0A653"/>
        </a:accent6>
        <a:hlink>
          <a:srgbClr val="EDC26B"/>
        </a:hlink>
        <a:folHlink>
          <a:srgbClr val="F7CA6F"/>
        </a:folHlink>
      </a:clrScheme>
      <a:clrMap bg1="dk2" tx1="lt1" bg2="dk1" tx2="lt2" accent1="accent1" accent2="accent2" accent3="accent3" accent4="accent4" accent5="accent5" accent6="accent6" hlink="hlink" folHlink="folHlink"/>
    </a:extraClrScheme>
    <a:extraClrScheme>
      <a:clrScheme name="Office Theme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clrMap bg1="dk2" tx1="lt1" bg2="dk1" tx2="lt2" accent1="accent1" accent2="accent2" accent3="accent3" accent4="accent4" accent5="accent5" accent6="accent6" hlink="hlink" folHlink="folHlink"/>
    </a:extraClrScheme>
    <a:extraClrScheme>
      <a:clrScheme name="Office Theme 3">
        <a:dk1>
          <a:srgbClr val="333333"/>
        </a:dk1>
        <a:lt1>
          <a:srgbClr val="FFFFFF"/>
        </a:lt1>
        <a:dk2>
          <a:srgbClr val="996600"/>
        </a:dk2>
        <a:lt2>
          <a:srgbClr val="FFFFFF"/>
        </a:lt2>
        <a:accent1>
          <a:srgbClr val="91D4F2"/>
        </a:accent1>
        <a:accent2>
          <a:srgbClr val="EDBE5F"/>
        </a:accent2>
        <a:accent3>
          <a:srgbClr val="CAB8AA"/>
        </a:accent3>
        <a:accent4>
          <a:srgbClr val="DADADA"/>
        </a:accent4>
        <a:accent5>
          <a:srgbClr val="C7E6F7"/>
        </a:accent5>
        <a:accent6>
          <a:srgbClr val="D7AC55"/>
        </a:accent6>
        <a:hlink>
          <a:srgbClr val="D1BFFF"/>
        </a:hlink>
        <a:folHlink>
          <a:srgbClr val="A4EBB8"/>
        </a:folHlink>
      </a:clrScheme>
      <a:clrMap bg1="dk2" tx1="lt1" bg2="dk1" tx2="lt2" accent1="accent1" accent2="accent2" accent3="accent3" accent4="accent4" accent5="accent5" accent6="accent6" hlink="hlink" folHlink="folHlink"/>
    </a:extraClrScheme>
    <a:extraClrScheme>
      <a:clrScheme name="Office Theme 4">
        <a:dk1>
          <a:srgbClr val="333333"/>
        </a:dk1>
        <a:lt1>
          <a:srgbClr val="FFFFFF"/>
        </a:lt1>
        <a:dk2>
          <a:srgbClr val="996600"/>
        </a:dk2>
        <a:lt2>
          <a:srgbClr val="FFFFFF"/>
        </a:lt2>
        <a:accent1>
          <a:srgbClr val="A4E667"/>
        </a:accent1>
        <a:accent2>
          <a:srgbClr val="B2C3FF"/>
        </a:accent2>
        <a:accent3>
          <a:srgbClr val="CAB8AA"/>
        </a:accent3>
        <a:accent4>
          <a:srgbClr val="DADADA"/>
        </a:accent4>
        <a:accent5>
          <a:srgbClr val="CFF0B8"/>
        </a:accent5>
        <a:accent6>
          <a:srgbClr val="A1B0E7"/>
        </a:accent6>
        <a:hlink>
          <a:srgbClr val="FFCCDB"/>
        </a:hlink>
        <a:folHlink>
          <a:srgbClr val="F5C86E"/>
        </a:folHlink>
      </a:clrScheme>
      <a:clrMap bg1="dk2" tx1="lt1" bg2="dk1" tx2="lt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CCCCCC"/>
        </a:lt2>
        <a:accent1>
          <a:srgbClr val="DEAE4E"/>
        </a:accent1>
        <a:accent2>
          <a:srgbClr val="E6B85C"/>
        </a:accent2>
        <a:accent3>
          <a:srgbClr val="FFFFFF"/>
        </a:accent3>
        <a:accent4>
          <a:srgbClr val="000000"/>
        </a:accent4>
        <a:accent5>
          <a:srgbClr val="ECD3B2"/>
        </a:accent5>
        <a:accent6>
          <a:srgbClr val="D0A653"/>
        </a:accent6>
        <a:hlink>
          <a:srgbClr val="EDC26B"/>
        </a:hlink>
        <a:folHlink>
          <a:srgbClr val="F7CA6F"/>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CCCCCC"/>
        </a:lt2>
        <a:accent1>
          <a:srgbClr val="F7A863"/>
        </a:accent1>
        <a:accent2>
          <a:srgbClr val="D9C541"/>
        </a:accent2>
        <a:accent3>
          <a:srgbClr val="FFFFFF"/>
        </a:accent3>
        <a:accent4>
          <a:srgbClr val="000000"/>
        </a:accent4>
        <a:accent5>
          <a:srgbClr val="FAD1B7"/>
        </a:accent5>
        <a:accent6>
          <a:srgbClr val="C4B23A"/>
        </a:accent6>
        <a:hlink>
          <a:srgbClr val="F7CA6F"/>
        </a:hlink>
        <a:folHlink>
          <a:srgbClr val="F7CCC3"/>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CCCCCC"/>
        </a:lt2>
        <a:accent1>
          <a:srgbClr val="91D4F2"/>
        </a:accent1>
        <a:accent2>
          <a:srgbClr val="EDBE5F"/>
        </a:accent2>
        <a:accent3>
          <a:srgbClr val="FFFFFF"/>
        </a:accent3>
        <a:accent4>
          <a:srgbClr val="000000"/>
        </a:accent4>
        <a:accent5>
          <a:srgbClr val="C7E6F7"/>
        </a:accent5>
        <a:accent6>
          <a:srgbClr val="D7AC55"/>
        </a:accent6>
        <a:hlink>
          <a:srgbClr val="D1BFFF"/>
        </a:hlink>
        <a:folHlink>
          <a:srgbClr val="A4EBB8"/>
        </a:folHlink>
      </a:clrScheme>
      <a:clrMap bg1="lt1" tx1="dk1" bg2="lt2" tx2="dk2" accent1="accent1" accent2="accent2" accent3="accent3" accent4="accent4" accent5="accent5" accent6="accent6" hlink="hlink" folHlink="folHlink"/>
    </a:extraClrScheme>
    <a:extraClrScheme>
      <a:clrScheme name="Office Theme 8">
        <a:dk1>
          <a:srgbClr val="000000"/>
        </a:dk1>
        <a:lt1>
          <a:srgbClr val="FFFFFF"/>
        </a:lt1>
        <a:dk2>
          <a:srgbClr val="000000"/>
        </a:dk2>
        <a:lt2>
          <a:srgbClr val="CCCCCC"/>
        </a:lt2>
        <a:accent1>
          <a:srgbClr val="A4E667"/>
        </a:accent1>
        <a:accent2>
          <a:srgbClr val="B2C3FF"/>
        </a:accent2>
        <a:accent3>
          <a:srgbClr val="FFFFFF"/>
        </a:accent3>
        <a:accent4>
          <a:srgbClr val="000000"/>
        </a:accent4>
        <a:accent5>
          <a:srgbClr val="CFF0B8"/>
        </a:accent5>
        <a:accent6>
          <a:srgbClr val="A1B0E7"/>
        </a:accent6>
        <a:hlink>
          <a:srgbClr val="FFCCDB"/>
        </a:hlink>
        <a:folHlink>
          <a:srgbClr val="F5C86E"/>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1_Default Design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333333"/>
        </a:dk1>
        <a:lt1>
          <a:srgbClr val="FFFFFF"/>
        </a:lt1>
        <a:dk2>
          <a:srgbClr val="996600"/>
        </a:dk2>
        <a:lt2>
          <a:srgbClr val="FFFFFF"/>
        </a:lt2>
        <a:accent1>
          <a:srgbClr val="DEAE4E"/>
        </a:accent1>
        <a:accent2>
          <a:srgbClr val="E6B85C"/>
        </a:accent2>
        <a:accent3>
          <a:srgbClr val="CAB8AA"/>
        </a:accent3>
        <a:accent4>
          <a:srgbClr val="DADADA"/>
        </a:accent4>
        <a:accent5>
          <a:srgbClr val="ECD3B2"/>
        </a:accent5>
        <a:accent6>
          <a:srgbClr val="D0A653"/>
        </a:accent6>
        <a:hlink>
          <a:srgbClr val="EDC26B"/>
        </a:hlink>
        <a:folHlink>
          <a:srgbClr val="F7CA6F"/>
        </a:folHlink>
      </a:clrScheme>
      <a:clrMap bg1="dk2" tx1="lt1" bg2="dk1" tx2="lt2" accent1="accent1" accent2="accent2" accent3="accent3" accent4="accent4" accent5="accent5" accent6="accent6" hlink="hlink" folHlink="folHlink"/>
    </a:extraClrScheme>
    <a:extraClrScheme>
      <a:clrScheme name="1_Default Design 2">
        <a:dk1>
          <a:srgbClr val="333333"/>
        </a:dk1>
        <a:lt1>
          <a:srgbClr val="FFFFFF"/>
        </a:lt1>
        <a:dk2>
          <a:srgbClr val="996600"/>
        </a:dk2>
        <a:lt2>
          <a:srgbClr val="FFFFFF"/>
        </a:lt2>
        <a:accent1>
          <a:srgbClr val="F7A863"/>
        </a:accent1>
        <a:accent2>
          <a:srgbClr val="D9C541"/>
        </a:accent2>
        <a:accent3>
          <a:srgbClr val="CAB8AA"/>
        </a:accent3>
        <a:accent4>
          <a:srgbClr val="DADADA"/>
        </a:accent4>
        <a:accent5>
          <a:srgbClr val="FAD1B7"/>
        </a:accent5>
        <a:accent6>
          <a:srgbClr val="C4B23A"/>
        </a:accent6>
        <a:hlink>
          <a:srgbClr val="F7CA6F"/>
        </a:hlink>
        <a:folHlink>
          <a:srgbClr val="F7CCC3"/>
        </a:folHlink>
      </a:clrScheme>
      <a:clrMap bg1="dk2" tx1="lt1" bg2="dk1" tx2="lt2" accent1="accent1" accent2="accent2" accent3="accent3" accent4="accent4" accent5="accent5" accent6="accent6" hlink="hlink" folHlink="folHlink"/>
    </a:extraClrScheme>
    <a:extraClrScheme>
      <a:clrScheme name="1_Default Design 3">
        <a:dk1>
          <a:srgbClr val="333333"/>
        </a:dk1>
        <a:lt1>
          <a:srgbClr val="FFFFFF"/>
        </a:lt1>
        <a:dk2>
          <a:srgbClr val="996600"/>
        </a:dk2>
        <a:lt2>
          <a:srgbClr val="FFFFFF"/>
        </a:lt2>
        <a:accent1>
          <a:srgbClr val="91D4F2"/>
        </a:accent1>
        <a:accent2>
          <a:srgbClr val="EDBE5F"/>
        </a:accent2>
        <a:accent3>
          <a:srgbClr val="CAB8AA"/>
        </a:accent3>
        <a:accent4>
          <a:srgbClr val="DADADA"/>
        </a:accent4>
        <a:accent5>
          <a:srgbClr val="C7E6F7"/>
        </a:accent5>
        <a:accent6>
          <a:srgbClr val="D7AC55"/>
        </a:accent6>
        <a:hlink>
          <a:srgbClr val="D1BFFF"/>
        </a:hlink>
        <a:folHlink>
          <a:srgbClr val="A4EBB8"/>
        </a:folHlink>
      </a:clrScheme>
      <a:clrMap bg1="dk2" tx1="lt1" bg2="dk1" tx2="lt2" accent1="accent1" accent2="accent2" accent3="accent3" accent4="accent4" accent5="accent5" accent6="accent6" hlink="hlink" folHlink="folHlink"/>
    </a:extraClrScheme>
    <a:extraClrScheme>
      <a:clrScheme name="1_Default Design 4">
        <a:dk1>
          <a:srgbClr val="333333"/>
        </a:dk1>
        <a:lt1>
          <a:srgbClr val="FFFFFF"/>
        </a:lt1>
        <a:dk2>
          <a:srgbClr val="996600"/>
        </a:dk2>
        <a:lt2>
          <a:srgbClr val="FFFFFF"/>
        </a:lt2>
        <a:accent1>
          <a:srgbClr val="A4E667"/>
        </a:accent1>
        <a:accent2>
          <a:srgbClr val="B2C3FF"/>
        </a:accent2>
        <a:accent3>
          <a:srgbClr val="CAB8AA"/>
        </a:accent3>
        <a:accent4>
          <a:srgbClr val="DADADA"/>
        </a:accent4>
        <a:accent5>
          <a:srgbClr val="CFF0B8"/>
        </a:accent5>
        <a:accent6>
          <a:srgbClr val="A1B0E7"/>
        </a:accent6>
        <a:hlink>
          <a:srgbClr val="FFCCDB"/>
        </a:hlink>
        <a:folHlink>
          <a:srgbClr val="F5C86E"/>
        </a:folHlink>
      </a:clrScheme>
      <a:clrMap bg1="dk2" tx1="lt1" bg2="dk1" tx2="lt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CCCCCC"/>
        </a:lt2>
        <a:accent1>
          <a:srgbClr val="DEAE4E"/>
        </a:accent1>
        <a:accent2>
          <a:srgbClr val="E6B85C"/>
        </a:accent2>
        <a:accent3>
          <a:srgbClr val="FFFFFF"/>
        </a:accent3>
        <a:accent4>
          <a:srgbClr val="000000"/>
        </a:accent4>
        <a:accent5>
          <a:srgbClr val="ECD3B2"/>
        </a:accent5>
        <a:accent6>
          <a:srgbClr val="D0A653"/>
        </a:accent6>
        <a:hlink>
          <a:srgbClr val="EDC26B"/>
        </a:hlink>
        <a:folHlink>
          <a:srgbClr val="F7CA6F"/>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CCCCCC"/>
        </a:lt2>
        <a:accent1>
          <a:srgbClr val="F7A863"/>
        </a:accent1>
        <a:accent2>
          <a:srgbClr val="D9C541"/>
        </a:accent2>
        <a:accent3>
          <a:srgbClr val="FFFFFF"/>
        </a:accent3>
        <a:accent4>
          <a:srgbClr val="000000"/>
        </a:accent4>
        <a:accent5>
          <a:srgbClr val="FAD1B7"/>
        </a:accent5>
        <a:accent6>
          <a:srgbClr val="C4B23A"/>
        </a:accent6>
        <a:hlink>
          <a:srgbClr val="F7CA6F"/>
        </a:hlink>
        <a:folHlink>
          <a:srgbClr val="F7CCC3"/>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CCCCCC"/>
        </a:lt2>
        <a:accent1>
          <a:srgbClr val="91D4F2"/>
        </a:accent1>
        <a:accent2>
          <a:srgbClr val="EDBE5F"/>
        </a:accent2>
        <a:accent3>
          <a:srgbClr val="FFFFFF"/>
        </a:accent3>
        <a:accent4>
          <a:srgbClr val="000000"/>
        </a:accent4>
        <a:accent5>
          <a:srgbClr val="C7E6F7"/>
        </a:accent5>
        <a:accent6>
          <a:srgbClr val="D7AC55"/>
        </a:accent6>
        <a:hlink>
          <a:srgbClr val="D1BFFF"/>
        </a:hlink>
        <a:folHlink>
          <a:srgbClr val="A4EBB8"/>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CCCCCC"/>
        </a:lt2>
        <a:accent1>
          <a:srgbClr val="A4E667"/>
        </a:accent1>
        <a:accent2>
          <a:srgbClr val="B2C3FF"/>
        </a:accent2>
        <a:accent3>
          <a:srgbClr val="FFFFFF"/>
        </a:accent3>
        <a:accent4>
          <a:srgbClr val="000000"/>
        </a:accent4>
        <a:accent5>
          <a:srgbClr val="CFF0B8"/>
        </a:accent5>
        <a:accent6>
          <a:srgbClr val="A1B0E7"/>
        </a:accent6>
        <a:hlink>
          <a:srgbClr val="FFCCDB"/>
        </a:hlink>
        <a:folHlink>
          <a:srgbClr val="F5C86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ontiguïté">
  <a:themeElements>
    <a:clrScheme name="Personnalisé 5">
      <a:dk1>
        <a:srgbClr val="341811"/>
      </a:dk1>
      <a:lt1>
        <a:sysClr val="window" lastClr="FFFFFF"/>
      </a:lt1>
      <a:dk2>
        <a:srgbClr val="693022"/>
      </a:dk2>
      <a:lt2>
        <a:srgbClr val="CCD1B9"/>
      </a:lt2>
      <a:accent1>
        <a:srgbClr val="C4AB8F"/>
      </a:accent1>
      <a:accent2>
        <a:srgbClr val="BF974D"/>
      </a:accent2>
      <a:accent3>
        <a:srgbClr val="928B70"/>
      </a:accent3>
      <a:accent4>
        <a:srgbClr val="6F563A"/>
      </a:accent4>
      <a:accent5>
        <a:srgbClr val="94734E"/>
      </a:accent5>
      <a:accent6>
        <a:srgbClr val="6F777D"/>
      </a:accent6>
      <a:hlink>
        <a:srgbClr val="CC9900"/>
      </a:hlink>
      <a:folHlink>
        <a:srgbClr val="C0C0C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TC102191724[[fn=dance2]]</Template>
  <TotalTime>413</TotalTime>
  <Words>1497</Words>
  <Application>Microsoft Office PowerPoint</Application>
  <PresentationFormat>Affichage à l'écran (4:3)</PresentationFormat>
  <Paragraphs>471</Paragraphs>
  <Slides>29</Slides>
  <Notes>0</Notes>
  <HiddenSlides>0</HiddenSlides>
  <MMClips>0</MMClips>
  <ScaleCrop>false</ScaleCrop>
  <HeadingPairs>
    <vt:vector size="4" baseType="variant">
      <vt:variant>
        <vt:lpstr>Thème</vt:lpstr>
      </vt:variant>
      <vt:variant>
        <vt:i4>5</vt:i4>
      </vt:variant>
      <vt:variant>
        <vt:lpstr>Titres des diapositives</vt:lpstr>
      </vt:variant>
      <vt:variant>
        <vt:i4>29</vt:i4>
      </vt:variant>
    </vt:vector>
  </HeadingPairs>
  <TitlesOfParts>
    <vt:vector size="34" baseType="lpstr">
      <vt:lpstr>ind_0197_slide</vt:lpstr>
      <vt:lpstr>1_Default Design</vt:lpstr>
      <vt:lpstr>1_ind_0197_slide</vt:lpstr>
      <vt:lpstr>2_Default Design</vt:lpstr>
      <vt:lpstr>Contiguïté</vt:lpstr>
      <vt:lpstr>Présentation PowerPoint</vt:lpstr>
      <vt:lpstr>1. Offres existantes</vt:lpstr>
      <vt:lpstr>2. Analyse de la stratégie de gamme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Analyse de la segmentation &amp; du positionnement des différentes marques présentes </vt:lpstr>
      <vt:lpstr>Nestlé</vt:lpstr>
      <vt:lpstr>Alter Eco</vt:lpstr>
      <vt:lpstr>Cote d’Or</vt:lpstr>
      <vt:lpstr>Poulain  </vt:lpstr>
      <vt:lpstr>Cémoi  </vt:lpstr>
      <vt:lpstr> Milka   </vt:lpstr>
      <vt:lpstr>Lindt  </vt:lpstr>
      <vt:lpstr>Villars   </vt:lpstr>
      <vt:lpstr>Valrhona </vt:lpstr>
      <vt:lpstr>Présentation PowerPoint</vt:lpstr>
      <vt:lpstr>Présentation PowerPoint</vt:lpstr>
      <vt:lpstr>Mapping de positionnement  </vt:lpstr>
      <vt:lpstr>Conclusion </vt:lpstr>
      <vt:lpstr> 5. Recommandations stratégiques pour  l’entreprise Cémoi</vt:lpstr>
      <vt:lpstr> 5. Recommandations stratégiques pour  l’entreprise Cémoi</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Cassandra</dc:creator>
  <cp:lastModifiedBy>Lambert SERRURE</cp:lastModifiedBy>
  <cp:revision>41</cp:revision>
  <dcterms:created xsi:type="dcterms:W3CDTF">2013-04-04T07:59:58Z</dcterms:created>
  <dcterms:modified xsi:type="dcterms:W3CDTF">2013-06-01T09:50:49Z</dcterms:modified>
</cp:coreProperties>
</file>