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78" r:id="rId3"/>
    <p:sldId id="258" r:id="rId4"/>
    <p:sldId id="279" r:id="rId5"/>
    <p:sldId id="296" r:id="rId6"/>
    <p:sldId id="284" r:id="rId7"/>
    <p:sldId id="285" r:id="rId8"/>
    <p:sldId id="288" r:id="rId9"/>
    <p:sldId id="286" r:id="rId10"/>
    <p:sldId id="287" r:id="rId11"/>
    <p:sldId id="289" r:id="rId12"/>
    <p:sldId id="260" r:id="rId13"/>
    <p:sldId id="261" r:id="rId14"/>
    <p:sldId id="262" r:id="rId15"/>
    <p:sldId id="259" r:id="rId16"/>
    <p:sldId id="265" r:id="rId17"/>
    <p:sldId id="263" r:id="rId18"/>
    <p:sldId id="264" r:id="rId19"/>
    <p:sldId id="295" r:id="rId20"/>
    <p:sldId id="266" r:id="rId21"/>
    <p:sldId id="267" r:id="rId22"/>
    <p:sldId id="270" r:id="rId23"/>
    <p:sldId id="268" r:id="rId24"/>
    <p:sldId id="269" r:id="rId25"/>
    <p:sldId id="271" r:id="rId26"/>
    <p:sldId id="274" r:id="rId27"/>
    <p:sldId id="272" r:id="rId28"/>
    <p:sldId id="273" r:id="rId29"/>
    <p:sldId id="275" r:id="rId30"/>
    <p:sldId id="277" r:id="rId31"/>
    <p:sldId id="276" r:id="rId32"/>
    <p:sldId id="280" r:id="rId33"/>
    <p:sldId id="281" r:id="rId34"/>
    <p:sldId id="282" r:id="rId35"/>
    <p:sldId id="297" r:id="rId36"/>
    <p:sldId id="292" r:id="rId37"/>
    <p:sldId id="293" r:id="rId38"/>
    <p:sldId id="294"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37" autoAdjust="0"/>
    <p:restoredTop sz="94671" autoAdjust="0"/>
  </p:normalViewPr>
  <p:slideViewPr>
    <p:cSldViewPr>
      <p:cViewPr>
        <p:scale>
          <a:sx n="50" d="100"/>
          <a:sy n="50" d="100"/>
        </p:scale>
        <p:origin x="-1020" y="8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8442B5-2847-4530-8D5A-6C426D6D2129}" type="datetimeFigureOut">
              <a:rPr lang="fr-FR" smtClean="0"/>
              <a:t>31/05/2013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8307F3-16A5-4AEF-97B3-E33FD254C382}" type="slidenum">
              <a:rPr lang="fr-FR" smtClean="0"/>
              <a:t>‹N°›</a:t>
            </a:fld>
            <a:endParaRPr lang="fr-FR"/>
          </a:p>
        </p:txBody>
      </p:sp>
    </p:spTree>
    <p:extLst>
      <p:ext uri="{BB962C8B-B14F-4D97-AF65-F5344CB8AC3E}">
        <p14:creationId xmlns:p14="http://schemas.microsoft.com/office/powerpoint/2010/main" val="1548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88307F3-16A5-4AEF-97B3-E33FD254C382}" type="slidenum">
              <a:rPr lang="fr-FR" smtClean="0"/>
              <a:t>10</a:t>
            </a:fld>
            <a:endParaRPr lang="fr-FR"/>
          </a:p>
        </p:txBody>
      </p:sp>
    </p:spTree>
    <p:extLst>
      <p:ext uri="{BB962C8B-B14F-4D97-AF65-F5344CB8AC3E}">
        <p14:creationId xmlns:p14="http://schemas.microsoft.com/office/powerpoint/2010/main" val="137308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327669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2857603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265730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11397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331879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04A926-63E9-4636-A990-87EEBEE3DC1E}" type="datetimeFigureOut">
              <a:rPr lang="fr-FR" smtClean="0"/>
              <a:t>31/05/2013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337918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04A926-63E9-4636-A990-87EEBEE3DC1E}" type="datetimeFigureOut">
              <a:rPr lang="fr-FR" smtClean="0"/>
              <a:t>31/05/2013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68496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304A926-63E9-4636-A990-87EEBEE3DC1E}" type="datetimeFigureOut">
              <a:rPr lang="fr-FR" smtClean="0"/>
              <a:t>31/05/2013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100144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04A926-63E9-4636-A990-87EEBEE3DC1E}" type="datetimeFigureOut">
              <a:rPr lang="fr-FR" smtClean="0"/>
              <a:t>31/05/2013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297201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04A926-63E9-4636-A990-87EEBEE3DC1E}" type="datetimeFigureOut">
              <a:rPr lang="fr-FR" smtClean="0"/>
              <a:t>31/05/2013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319346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304A926-63E9-4636-A990-87EEBEE3DC1E}" type="datetimeFigureOut">
              <a:rPr lang="fr-FR" smtClean="0"/>
              <a:t>31/05/2013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72D3843-8438-47DA-8565-9DD05C16FE1E}" type="slidenum">
              <a:rPr lang="fr-FR" smtClean="0"/>
              <a:t>‹N°›</a:t>
            </a:fld>
            <a:endParaRPr lang="fr-FR"/>
          </a:p>
        </p:txBody>
      </p:sp>
    </p:spTree>
    <p:extLst>
      <p:ext uri="{BB962C8B-B14F-4D97-AF65-F5344CB8AC3E}">
        <p14:creationId xmlns:p14="http://schemas.microsoft.com/office/powerpoint/2010/main" val="157395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l="-3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4A926-63E9-4636-A990-87EEBEE3DC1E}" type="datetimeFigureOut">
              <a:rPr lang="fr-FR" smtClean="0"/>
              <a:t>31/05/2013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2D3843-8438-47DA-8565-9DD05C16FE1E}" type="slidenum">
              <a:rPr lang="fr-FR" smtClean="0"/>
              <a:t>‹N°›</a:t>
            </a:fld>
            <a:endParaRPr lang="fr-FR"/>
          </a:p>
        </p:txBody>
      </p:sp>
    </p:spTree>
    <p:extLst>
      <p:ext uri="{BB962C8B-B14F-4D97-AF65-F5344CB8AC3E}">
        <p14:creationId xmlns:p14="http://schemas.microsoft.com/office/powerpoint/2010/main" val="66030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hyperlink" Target="http://djoscuriosity.com/2012/12/03/la-campagne-instinct-of-color-de-o-p-i/"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http://lareclame.fr/mains+chanel+shade+parade" TargetMode="Externa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eFF5takgPhY"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comdeluxelemag.wordpress.com/2013/03/20/bourjois-souffle-sa-150eme-bougie/"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60040" y="2679055"/>
            <a:ext cx="7772400" cy="1470025"/>
          </a:xfrm>
        </p:spPr>
        <p:txBody>
          <a:bodyPr>
            <a:noAutofit/>
          </a:bodyPr>
          <a:lstStyle/>
          <a:p>
            <a:r>
              <a:rPr lang="fr-FR" sz="9600" b="1" dirty="0" smtClean="0">
                <a:effectLst>
                  <a:outerShdw blurRad="38100" dist="38100" dir="2700000" algn="tl">
                    <a:srgbClr val="000000">
                      <a:alpha val="43137"/>
                    </a:srgbClr>
                  </a:outerShdw>
                </a:effectLst>
              </a:rPr>
              <a:t>Le marché du vernis</a:t>
            </a:r>
            <a:endParaRPr lang="fr-FR" sz="9600" b="1"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a:xfrm>
            <a:off x="251520" y="4941168"/>
            <a:ext cx="6400800" cy="1752600"/>
          </a:xfrm>
        </p:spPr>
        <p:txBody>
          <a:bodyPr/>
          <a:lstStyle/>
          <a:p>
            <a:pPr algn="l"/>
            <a:r>
              <a:rPr lang="fr-FR" sz="1600" dirty="0" smtClean="0"/>
              <a:t>Antoine DEMEURISSE</a:t>
            </a:r>
          </a:p>
          <a:p>
            <a:pPr algn="l"/>
            <a:r>
              <a:rPr lang="fr-FR" sz="1600" dirty="0" smtClean="0"/>
              <a:t>Margaux DEPLANQUE </a:t>
            </a:r>
          </a:p>
          <a:p>
            <a:pPr algn="l"/>
            <a:r>
              <a:rPr lang="fr-FR" sz="1600" dirty="0" smtClean="0"/>
              <a:t>Caroline GOSSE</a:t>
            </a:r>
          </a:p>
          <a:p>
            <a:pPr algn="l"/>
            <a:r>
              <a:rPr lang="fr-FR" sz="1600" dirty="0" smtClean="0"/>
              <a:t>Mathilde MALET</a:t>
            </a:r>
          </a:p>
          <a:p>
            <a:pPr algn="l"/>
            <a:r>
              <a:rPr lang="fr-FR" sz="1600" dirty="0" err="1" smtClean="0"/>
              <a:t>Kassy</a:t>
            </a:r>
            <a:r>
              <a:rPr lang="fr-FR" sz="1600" dirty="0" smtClean="0"/>
              <a:t> MEPHU</a:t>
            </a:r>
          </a:p>
          <a:p>
            <a:pPr algn="l"/>
            <a:endParaRPr lang="fr-FR" dirty="0"/>
          </a:p>
        </p:txBody>
      </p:sp>
    </p:spTree>
    <p:extLst>
      <p:ext uri="{BB962C8B-B14F-4D97-AF65-F5344CB8AC3E}">
        <p14:creationId xmlns:p14="http://schemas.microsoft.com/office/powerpoint/2010/main" val="3392454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471945" y="1916832"/>
            <a:ext cx="8229600" cy="4752528"/>
          </a:xfrm>
        </p:spPr>
        <p:txBody>
          <a:bodyPr>
            <a:normAutofit/>
          </a:bodyPr>
          <a:lstStyle/>
          <a:p>
            <a:pPr marL="0" indent="0" algn="r">
              <a:buNone/>
            </a:pPr>
            <a:r>
              <a:rPr lang="fr-FR" b="1" u="sng" dirty="0" smtClean="0"/>
              <a:t>Bourjois  </a:t>
            </a:r>
          </a:p>
          <a:p>
            <a:pPr marL="0" indent="0" algn="ctr">
              <a:buNone/>
            </a:pPr>
            <a:endParaRPr lang="fr-FR" sz="2000" b="1" u="sng" dirty="0" smtClean="0">
              <a:effectLst>
                <a:outerShdw blurRad="38100" dist="38100" dir="2700000" algn="tl">
                  <a:srgbClr val="000000">
                    <a:alpha val="43137"/>
                  </a:srgbClr>
                </a:outerShdw>
              </a:effectLst>
            </a:endParaRPr>
          </a:p>
          <a:p>
            <a:pPr marL="0" indent="0" algn="ctr">
              <a:buNone/>
            </a:pPr>
            <a:r>
              <a:rPr lang="fr-FR" sz="2000" b="1" u="sng" dirty="0" smtClean="0">
                <a:effectLst>
                  <a:outerShdw blurRad="38100" dist="38100" dir="2700000" algn="tl">
                    <a:srgbClr val="000000">
                      <a:alpha val="43137"/>
                    </a:srgbClr>
                  </a:outerShdw>
                </a:effectLst>
              </a:rPr>
              <a:t>6 gammes différentes </a:t>
            </a:r>
            <a:r>
              <a:rPr lang="fr-FR" sz="2000" b="1" dirty="0" smtClean="0">
                <a:effectLst>
                  <a:outerShdw blurRad="38100" dist="38100" dir="2700000" algn="tl">
                    <a:srgbClr val="000000">
                      <a:alpha val="43137"/>
                    </a:srgbClr>
                  </a:outerShdw>
                </a:effectLst>
              </a:rPr>
              <a:t>: </a:t>
            </a:r>
          </a:p>
          <a:p>
            <a:pPr marL="0" indent="0" algn="ctr">
              <a:buNone/>
            </a:pPr>
            <a:endParaRPr lang="fr-FR" sz="2000" b="1" dirty="0" smtClean="0">
              <a:effectLst>
                <a:outerShdw blurRad="38100" dist="38100" dir="2700000" algn="tl">
                  <a:srgbClr val="000000">
                    <a:alpha val="43137"/>
                  </a:srgbClr>
                </a:outerShdw>
              </a:effectLst>
            </a:endParaRPr>
          </a:p>
          <a:p>
            <a:pPr marL="0" indent="0" algn="ctr">
              <a:buNone/>
            </a:pPr>
            <a:endParaRPr lang="fr-FR" sz="2000" b="1" dirty="0">
              <a:effectLst>
                <a:outerShdw blurRad="38100" dist="38100" dir="2700000" algn="tl">
                  <a:srgbClr val="000000">
                    <a:alpha val="43137"/>
                  </a:srgbClr>
                </a:outerShdw>
              </a:effectLst>
            </a:endParaRPr>
          </a:p>
          <a:p>
            <a:pPr marL="0" indent="0" algn="ctr">
              <a:buNone/>
            </a:pPr>
            <a:endParaRPr lang="fr-FR" sz="2000" b="1" dirty="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1 seconde : 26 couleurs </a:t>
            </a:r>
          </a:p>
          <a:p>
            <a:pPr>
              <a:buFontTx/>
              <a:buChar char="-"/>
            </a:pPr>
            <a:r>
              <a:rPr lang="fr-FR" sz="1600" b="1" dirty="0" smtClean="0">
                <a:effectLst>
                  <a:outerShdw blurRad="38100" dist="38100" dir="2700000" algn="tl">
                    <a:srgbClr val="000000">
                      <a:alpha val="43137"/>
                    </a:srgbClr>
                  </a:outerShdw>
                </a:effectLst>
              </a:rPr>
              <a:t>10 jours : 15 couleurs</a:t>
            </a:r>
          </a:p>
          <a:p>
            <a:pPr>
              <a:buFontTx/>
              <a:buChar char="-"/>
            </a:pPr>
            <a:r>
              <a:rPr lang="fr-FR" sz="1600" b="1" dirty="0" smtClean="0">
                <a:effectLst>
                  <a:outerShdw blurRad="38100" dist="38100" dir="2700000" algn="tl">
                    <a:srgbClr val="000000">
                      <a:alpha val="43137"/>
                    </a:srgbClr>
                  </a:outerShdw>
                </a:effectLst>
              </a:rPr>
              <a:t>So Laque Ultra </a:t>
            </a:r>
            <a:r>
              <a:rPr lang="fr-FR" sz="1600" b="1" dirty="0" err="1" smtClean="0">
                <a:effectLst>
                  <a:outerShdw blurRad="38100" dist="38100" dir="2700000" algn="tl">
                    <a:srgbClr val="000000">
                      <a:alpha val="43137"/>
                    </a:srgbClr>
                  </a:outerShdw>
                </a:effectLst>
              </a:rPr>
              <a:t>Shine</a:t>
            </a:r>
            <a:r>
              <a:rPr lang="fr-FR" sz="1600" b="1" dirty="0" smtClean="0">
                <a:effectLst>
                  <a:outerShdw blurRad="38100" dist="38100" dir="2700000" algn="tl">
                    <a:srgbClr val="000000">
                      <a:alpha val="43137"/>
                    </a:srgbClr>
                  </a:outerShdw>
                </a:effectLst>
              </a:rPr>
              <a:t> : 37 couleurs </a:t>
            </a:r>
          </a:p>
          <a:p>
            <a:pPr marL="0" indent="0">
              <a:buNone/>
            </a:pPr>
            <a:endParaRPr lang="fr-FR" sz="2000" b="1" dirty="0">
              <a:effectLst>
                <a:outerShdw blurRad="38100" dist="38100" dir="2700000" algn="tl">
                  <a:srgbClr val="000000">
                    <a:alpha val="43137"/>
                  </a:srgbClr>
                </a:outerShdw>
              </a:effectLst>
            </a:endParaRPr>
          </a:p>
        </p:txBody>
      </p:sp>
      <p:sp>
        <p:nvSpPr>
          <p:cNvPr id="5" name="Espace réservé du contenu 5"/>
          <p:cNvSpPr txBox="1">
            <a:spLocks/>
          </p:cNvSpPr>
          <p:nvPr/>
        </p:nvSpPr>
        <p:spPr>
          <a:xfrm>
            <a:off x="5508104" y="3861048"/>
            <a:ext cx="3456384" cy="18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2000" b="1" dirty="0" smtClean="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Mini vernis : 73 couleurs </a:t>
            </a:r>
          </a:p>
          <a:p>
            <a:pPr>
              <a:buFontTx/>
              <a:buChar char="-"/>
            </a:pPr>
            <a:r>
              <a:rPr lang="fr-FR" sz="1600" b="1" dirty="0" smtClean="0">
                <a:effectLst>
                  <a:outerShdw blurRad="38100" dist="38100" dir="2700000" algn="tl">
                    <a:srgbClr val="000000">
                      <a:alpha val="43137"/>
                    </a:srgbClr>
                  </a:outerShdw>
                </a:effectLst>
              </a:rPr>
              <a:t>So </a:t>
            </a:r>
            <a:r>
              <a:rPr lang="fr-FR" sz="1600" b="1" dirty="0" err="1" smtClean="0">
                <a:effectLst>
                  <a:outerShdw blurRad="38100" dist="38100" dir="2700000" algn="tl">
                    <a:srgbClr val="000000">
                      <a:alpha val="43137"/>
                    </a:srgbClr>
                  </a:outerShdw>
                </a:effectLst>
              </a:rPr>
              <a:t>Perfect</a:t>
            </a:r>
            <a:r>
              <a:rPr lang="fr-FR" sz="1600" b="1" dirty="0" smtClean="0">
                <a:effectLst>
                  <a:outerShdw blurRad="38100" dist="38100" dir="2700000" algn="tl">
                    <a:srgbClr val="000000">
                      <a:alpha val="43137"/>
                    </a:srgbClr>
                  </a:outerShdw>
                </a:effectLst>
              </a:rPr>
              <a:t> : 3 couleurs</a:t>
            </a:r>
          </a:p>
          <a:p>
            <a:pPr>
              <a:buFontTx/>
              <a:buChar char="-"/>
            </a:pPr>
            <a:r>
              <a:rPr lang="fr-FR" sz="1600" b="1" dirty="0" smtClean="0">
                <a:effectLst>
                  <a:outerShdw blurRad="38100" dist="38100" dir="2700000" algn="tl">
                    <a:srgbClr val="000000">
                      <a:alpha val="43137"/>
                    </a:srgbClr>
                  </a:outerShdw>
                </a:effectLst>
              </a:rPr>
              <a:t>So Laque </a:t>
            </a:r>
            <a:r>
              <a:rPr lang="fr-FR" sz="1600" b="1" dirty="0" err="1" smtClean="0">
                <a:effectLst>
                  <a:outerShdw blurRad="38100" dist="38100" dir="2700000" algn="tl">
                    <a:srgbClr val="000000">
                      <a:alpha val="43137"/>
                    </a:srgbClr>
                  </a:outerShdw>
                </a:effectLst>
              </a:rPr>
              <a:t>Glossy</a:t>
            </a:r>
            <a:r>
              <a:rPr lang="fr-FR" sz="1600" b="1" dirty="0" smtClean="0">
                <a:effectLst>
                  <a:outerShdw blurRad="38100" dist="38100" dir="2700000" algn="tl">
                    <a:srgbClr val="000000">
                      <a:alpha val="43137"/>
                    </a:srgbClr>
                  </a:outerShdw>
                </a:effectLst>
              </a:rPr>
              <a:t> : 8 couleurs</a:t>
            </a:r>
          </a:p>
          <a:p>
            <a:pPr>
              <a:buFontTx/>
              <a:buChar char="-"/>
            </a:pPr>
            <a:endParaRPr lang="fr-FR"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9728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471945" y="1700808"/>
            <a:ext cx="8229600" cy="4752528"/>
          </a:xfrm>
        </p:spPr>
        <p:txBody>
          <a:bodyPr>
            <a:normAutofit/>
          </a:bodyPr>
          <a:lstStyle/>
          <a:p>
            <a:pPr marL="0" indent="0" algn="r">
              <a:buNone/>
            </a:pPr>
            <a:r>
              <a:rPr lang="fr-FR" b="1" u="sng" dirty="0" err="1" smtClean="0"/>
              <a:t>Kiko</a:t>
            </a:r>
            <a:endParaRPr lang="fr-FR" b="1" u="sng" dirty="0" smtClean="0"/>
          </a:p>
          <a:p>
            <a:pPr marL="0" indent="0">
              <a:buNone/>
            </a:pPr>
            <a:endParaRPr lang="fr-FR" b="1" u="sng" dirty="0" smtClean="0"/>
          </a:p>
          <a:p>
            <a:pPr marL="0" indent="0" algn="ctr">
              <a:buNone/>
            </a:pPr>
            <a:r>
              <a:rPr lang="fr-FR" sz="2000" b="1" u="sng" dirty="0">
                <a:effectLst>
                  <a:outerShdw blurRad="38100" dist="38100" dir="2700000" algn="tl">
                    <a:srgbClr val="000000">
                      <a:alpha val="43137"/>
                    </a:srgbClr>
                  </a:outerShdw>
                </a:effectLst>
              </a:rPr>
              <a:t>7</a:t>
            </a:r>
            <a:r>
              <a:rPr lang="fr-FR" sz="2000" b="1" u="sng" dirty="0" smtClean="0">
                <a:effectLst>
                  <a:outerShdw blurRad="38100" dist="38100" dir="2700000" algn="tl">
                    <a:srgbClr val="000000">
                      <a:alpha val="43137"/>
                    </a:srgbClr>
                  </a:outerShdw>
                </a:effectLst>
              </a:rPr>
              <a:t> gammes différentes </a:t>
            </a:r>
            <a:r>
              <a:rPr lang="fr-FR" sz="2000" b="1" dirty="0" smtClean="0">
                <a:effectLst>
                  <a:outerShdw blurRad="38100" dist="38100" dir="2700000" algn="tl">
                    <a:srgbClr val="000000">
                      <a:alpha val="43137"/>
                    </a:srgbClr>
                  </a:outerShdw>
                </a:effectLst>
              </a:rPr>
              <a:t>: </a:t>
            </a:r>
          </a:p>
          <a:p>
            <a:pPr marL="0" indent="0" algn="ctr">
              <a:buNone/>
            </a:pPr>
            <a:endParaRPr lang="fr-FR" sz="2000" b="1" dirty="0" smtClean="0">
              <a:effectLst>
                <a:outerShdw blurRad="38100" dist="38100" dir="2700000" algn="tl">
                  <a:srgbClr val="000000">
                    <a:alpha val="43137"/>
                  </a:srgbClr>
                </a:outerShdw>
              </a:effectLst>
            </a:endParaRPr>
          </a:p>
          <a:p>
            <a:pPr marL="0" indent="0" algn="ctr">
              <a:buNone/>
            </a:pPr>
            <a:endParaRPr lang="fr-FR" sz="2000" b="1" dirty="0">
              <a:effectLst>
                <a:outerShdw blurRad="38100" dist="38100" dir="2700000" algn="tl">
                  <a:srgbClr val="000000">
                    <a:alpha val="43137"/>
                  </a:srgbClr>
                </a:outerShdw>
              </a:effectLst>
            </a:endParaRPr>
          </a:p>
          <a:p>
            <a:pPr>
              <a:buFontTx/>
              <a:buChar char="-"/>
            </a:pPr>
            <a:r>
              <a:rPr lang="fr-FR" sz="1600" b="1" dirty="0" err="1" smtClean="0">
                <a:effectLst>
                  <a:outerShdw blurRad="38100" dist="38100" dir="2700000" algn="tl">
                    <a:srgbClr val="000000">
                      <a:alpha val="43137"/>
                    </a:srgbClr>
                  </a:outerShdw>
                </a:effectLst>
              </a:rPr>
              <a:t>Magnetic</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8 couleurs</a:t>
            </a:r>
          </a:p>
          <a:p>
            <a:pPr>
              <a:buFontTx/>
              <a:buChar char="-"/>
            </a:pP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145 couleurs</a:t>
            </a:r>
          </a:p>
          <a:p>
            <a:pPr>
              <a:buFontTx/>
              <a:buChar char="-"/>
            </a:pPr>
            <a:r>
              <a:rPr lang="fr-FR" sz="1600" b="1" dirty="0" smtClean="0">
                <a:effectLst>
                  <a:outerShdw blurRad="38100" dist="38100" dir="2700000" algn="tl">
                    <a:srgbClr val="000000">
                      <a:alpha val="43137"/>
                    </a:srgbClr>
                  </a:outerShdw>
                </a:effectLst>
              </a:rPr>
              <a:t>Sun Pearl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4 couleurs</a:t>
            </a:r>
          </a:p>
          <a:p>
            <a:pPr>
              <a:buFontTx/>
              <a:buChar char="-"/>
            </a:pPr>
            <a:r>
              <a:rPr lang="fr-FR" sz="1600" b="1" dirty="0" err="1" smtClean="0">
                <a:effectLst>
                  <a:outerShdw blurRad="38100" dist="38100" dir="2700000" algn="tl">
                    <a:srgbClr val="000000">
                      <a:alpha val="43137"/>
                    </a:srgbClr>
                  </a:outerShdw>
                </a:effectLst>
              </a:rPr>
              <a:t>Celebration</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8 couleurs</a:t>
            </a:r>
          </a:p>
        </p:txBody>
      </p:sp>
      <p:sp>
        <p:nvSpPr>
          <p:cNvPr id="5" name="Espace réservé du contenu 5"/>
          <p:cNvSpPr txBox="1">
            <a:spLocks/>
          </p:cNvSpPr>
          <p:nvPr/>
        </p:nvSpPr>
        <p:spPr>
          <a:xfrm>
            <a:off x="4932040" y="3354558"/>
            <a:ext cx="4536504" cy="158451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fr-FR" sz="2000" b="1" dirty="0" smtClean="0">
              <a:effectLst>
                <a:outerShdw blurRad="38100" dist="38100" dir="2700000" algn="tl">
                  <a:srgbClr val="000000">
                    <a:alpha val="43137"/>
                  </a:srgbClr>
                </a:outerShdw>
              </a:effectLst>
            </a:endParaRPr>
          </a:p>
          <a:p>
            <a:pPr marL="0" indent="0" algn="ctr">
              <a:buFont typeface="Arial" pitchFamily="34" charset="0"/>
              <a:buNone/>
            </a:pPr>
            <a:endParaRPr lang="fr-FR" sz="2000" b="1" dirty="0" smtClean="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Mirror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15 couleurs </a:t>
            </a:r>
          </a:p>
          <a:p>
            <a:pPr>
              <a:buFontTx/>
              <a:buChar char="-"/>
            </a:pPr>
            <a:r>
              <a:rPr lang="fr-FR" sz="1600" b="1" dirty="0" err="1" smtClean="0">
                <a:effectLst>
                  <a:outerShdw blurRad="38100" dist="38100" dir="2700000" algn="tl">
                    <a:srgbClr val="000000">
                      <a:alpha val="43137"/>
                    </a:srgbClr>
                  </a:outerShdw>
                </a:effectLst>
              </a:rPr>
              <a:t>Sugar</a:t>
            </a:r>
            <a:r>
              <a:rPr lang="fr-FR" sz="1600" b="1" dirty="0" smtClean="0">
                <a:effectLst>
                  <a:outerShdw blurRad="38100" dist="38100" dir="2700000" algn="tl">
                    <a:srgbClr val="000000">
                      <a:alpha val="43137"/>
                    </a:srgbClr>
                  </a:outerShdw>
                </a:effectLst>
              </a:rPr>
              <a:t> Mat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16 couleurs</a:t>
            </a:r>
          </a:p>
          <a:p>
            <a:pPr>
              <a:buFontTx/>
              <a:buChar char="-"/>
            </a:pPr>
            <a:r>
              <a:rPr lang="fr-FR" sz="1600" b="1" dirty="0" smtClean="0">
                <a:effectLst>
                  <a:outerShdw blurRad="38100" dist="38100" dir="2700000" algn="tl">
                    <a:srgbClr val="000000">
                      <a:alpha val="43137"/>
                    </a:srgbClr>
                  </a:outerShdw>
                </a:effectLst>
              </a:rPr>
              <a:t>Rock-Top </a:t>
            </a:r>
            <a:r>
              <a:rPr lang="fr-FR" sz="1600" b="1" dirty="0" err="1" smtClean="0">
                <a:effectLst>
                  <a:outerShdw blurRad="38100" dist="38100" dir="2700000" algn="tl">
                    <a:srgbClr val="000000">
                      <a:alpha val="43137"/>
                    </a:srgbClr>
                  </a:outerShdw>
                </a:effectLst>
              </a:rPr>
              <a:t>Nail</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Lacquer</a:t>
            </a:r>
            <a:r>
              <a:rPr lang="fr-FR" sz="1600" b="1" dirty="0" smtClean="0">
                <a:effectLst>
                  <a:outerShdw blurRad="38100" dist="38100" dir="2700000" algn="tl">
                    <a:srgbClr val="000000">
                      <a:alpha val="43137"/>
                    </a:srgbClr>
                  </a:outerShdw>
                </a:effectLst>
              </a:rPr>
              <a:t> : 1 couleur</a:t>
            </a:r>
          </a:p>
        </p:txBody>
      </p:sp>
    </p:spTree>
    <p:extLst>
      <p:ext uri="{BB962C8B-B14F-4D97-AF65-F5344CB8AC3E}">
        <p14:creationId xmlns:p14="http://schemas.microsoft.com/office/powerpoint/2010/main" val="14260332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818298" y="1556792"/>
            <a:ext cx="7634965" cy="4525963"/>
          </a:xfrm>
        </p:spPr>
        <p:txBody>
          <a:bodyPr>
            <a:normAutofit/>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lgn="just">
              <a:buNone/>
            </a:pPr>
            <a:r>
              <a:rPr lang="fr-FR" sz="2000" b="1" dirty="0"/>
              <a:t>	</a:t>
            </a:r>
            <a:r>
              <a:rPr lang="fr-FR" sz="1600" dirty="0" smtClean="0"/>
              <a:t>OPI est le numéro 1 mondial de produits professionnels pour les ongles. La marque a développé son produit phare : la laque, qui lui permet de se démarquer des autres au niveau de la composition de ses vernis.</a:t>
            </a:r>
          </a:p>
          <a:p>
            <a:pPr marL="0" indent="0" algn="just">
              <a:buNone/>
            </a:pPr>
            <a:r>
              <a:rPr lang="fr-FR" sz="1600" dirty="0" smtClean="0">
                <a:latin typeface="+mj-lt"/>
              </a:rPr>
              <a:t>	Plus de 200 teintes, </a:t>
            </a:r>
            <a:r>
              <a:rPr lang="fr-FR" sz="1600" dirty="0">
                <a:latin typeface="+mj-lt"/>
              </a:rPr>
              <a:t>allant du naturel aux couleurs les plus vives, des grands classiques indémodables aux couleurs les plus tendances qui varient au grès des saisons ces vernis deviennent des accessoires de mode à part entière dont la qualité incroyable est reconnue par </a:t>
            </a:r>
            <a:r>
              <a:rPr lang="fr-FR" sz="1600" dirty="0" smtClean="0">
                <a:latin typeface="+mj-lt"/>
              </a:rPr>
              <a:t>tous.</a:t>
            </a:r>
          </a:p>
          <a:p>
            <a:pPr marL="0" indent="0" algn="just">
              <a:buNone/>
            </a:pPr>
            <a:r>
              <a:rPr lang="fr-FR" sz="1600" dirty="0">
                <a:latin typeface="+mj-lt"/>
              </a:rPr>
              <a:t>	</a:t>
            </a:r>
            <a:r>
              <a:rPr lang="fr-FR" sz="1600" dirty="0" smtClean="0">
                <a:latin typeface="+mj-lt"/>
              </a:rPr>
              <a:t>Le prix moyen d’un flacon est de 16 €, ce qui reste un produit « haut de gamme » sur ce segment de marché : Utilisation de la stratégie concentrée pour ne satisfaire qu’une partie du marché.</a:t>
            </a:r>
          </a:p>
          <a:p>
            <a:pPr marL="0" indent="0" algn="just">
              <a:buNone/>
            </a:pPr>
            <a:r>
              <a:rPr lang="fr-FR" sz="1600" dirty="0">
                <a:latin typeface="+mj-lt"/>
              </a:rPr>
              <a:t>	</a:t>
            </a:r>
            <a:endParaRPr lang="fr-FR" sz="1600" dirty="0" smtClean="0">
              <a:latin typeface="+mj-lt"/>
            </a:endParaRPr>
          </a:p>
        </p:txBody>
      </p:sp>
      <p:pic>
        <p:nvPicPr>
          <p:cNvPr id="2052" name="Picture 4" descr="https://lh6.googleusercontent.com/OMc_6hPnPj2RYSQt4ybLG8lC-13_Z7xMNOQaAWHEhL8nW_WThZ3Gd_5StfDH77HF3mJbrR79GyI1BPVay_vrp-26ophASNMpshc-5XxJwH7s4rT63LM2DUVg8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847" y="188640"/>
            <a:ext cx="8001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lh6.googleusercontent.com/gjqfskRQbz7XYJE4FFUras5cqRPV_i722NmD_tyu5WcKC-Rk1yBZHfjx62Er5kUfAdJExDpXdWScATtdPtBPq1GDal-H4VwCqaGvNDU4K0k259ujvsmmEiLUH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677" y="268880"/>
            <a:ext cx="1322208" cy="108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1850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lgn="ctr">
              <a:buNone/>
            </a:pPr>
            <a:r>
              <a:rPr lang="fr-FR" sz="2000" b="1" u="sng" dirty="0"/>
              <a:t>Signature de la marque </a:t>
            </a:r>
            <a:r>
              <a:rPr lang="fr-FR" sz="2000" b="1" dirty="0" smtClean="0"/>
              <a:t>: </a:t>
            </a:r>
          </a:p>
          <a:p>
            <a:pPr marL="0" indent="0" algn="ctr">
              <a:buNone/>
            </a:pPr>
            <a:r>
              <a:rPr lang="fr-FR" sz="2000" dirty="0"/>
              <a:t>L</a:t>
            </a:r>
            <a:r>
              <a:rPr lang="fr-FR" sz="2000" dirty="0" smtClean="0"/>
              <a:t>a laque </a:t>
            </a:r>
            <a:r>
              <a:rPr lang="fr-FR" sz="2000" dirty="0"/>
              <a:t>dans les vernis qui </a:t>
            </a:r>
            <a:r>
              <a:rPr lang="fr-FR" sz="2000" dirty="0" smtClean="0"/>
              <a:t>durcie l’ongle</a:t>
            </a:r>
          </a:p>
          <a:p>
            <a:pPr marL="0" indent="0">
              <a:buNone/>
            </a:pPr>
            <a:endParaRPr lang="fr-FR" sz="1000" dirty="0" smtClean="0">
              <a:effectLst/>
            </a:endParaRPr>
          </a:p>
          <a:p>
            <a:pPr marL="0" indent="0" algn="ctr">
              <a:buNone/>
            </a:pPr>
            <a:r>
              <a:rPr lang="fr-FR" sz="2000" b="1" u="sng" dirty="0"/>
              <a:t>Slogan</a:t>
            </a:r>
            <a:r>
              <a:rPr lang="fr-FR" sz="2000" b="1" dirty="0"/>
              <a:t> : </a:t>
            </a:r>
            <a:endParaRPr lang="fr-FR" sz="2000" b="1" dirty="0" smtClean="0"/>
          </a:p>
          <a:p>
            <a:pPr marL="0" indent="0" algn="ctr">
              <a:buNone/>
            </a:pPr>
            <a:r>
              <a:rPr lang="fr-FR" sz="2000" dirty="0" smtClean="0"/>
              <a:t>« A </a:t>
            </a:r>
            <a:r>
              <a:rPr lang="fr-FR" sz="2000" dirty="0"/>
              <a:t>world leader in Professional </a:t>
            </a:r>
            <a:r>
              <a:rPr lang="fr-FR" sz="2000" dirty="0" err="1"/>
              <a:t>nail</a:t>
            </a:r>
            <a:r>
              <a:rPr lang="fr-FR" sz="2000" dirty="0"/>
              <a:t> care » :</a:t>
            </a:r>
            <a:r>
              <a:rPr lang="fr-FR" sz="2000" dirty="0" smtClean="0"/>
              <a:t> </a:t>
            </a:r>
          </a:p>
          <a:p>
            <a:pPr marL="0" indent="0" algn="ctr">
              <a:buNone/>
            </a:pPr>
            <a:r>
              <a:rPr lang="fr-FR" sz="2000" dirty="0" smtClean="0"/>
              <a:t>«</a:t>
            </a:r>
            <a:r>
              <a:rPr lang="fr-FR" sz="2000" dirty="0"/>
              <a:t>Un leader mondial dans les soins professionnels des ongles </a:t>
            </a:r>
            <a:r>
              <a:rPr lang="fr-FR" sz="2000" dirty="0" smtClean="0"/>
              <a:t>»</a:t>
            </a:r>
          </a:p>
          <a:p>
            <a:pPr marL="0" indent="0" algn="ctr">
              <a:buNone/>
            </a:pPr>
            <a:endParaRPr lang="fr-FR" sz="2000" b="1" dirty="0" smtClean="0"/>
          </a:p>
          <a:p>
            <a:pPr marL="0" indent="0" algn="ctr">
              <a:buNone/>
            </a:pPr>
            <a:r>
              <a:rPr lang="fr-FR" sz="2000" b="1" dirty="0">
                <a:effectLst>
                  <a:outerShdw blurRad="38100" dist="38100" dir="2700000" algn="tl">
                    <a:srgbClr val="000000">
                      <a:alpha val="43137"/>
                    </a:srgbClr>
                  </a:outerShdw>
                </a:effectLst>
              </a:rPr>
              <a:t>L</a:t>
            </a:r>
            <a:r>
              <a:rPr lang="fr-FR" sz="2000" b="1" dirty="0" smtClean="0">
                <a:effectLst>
                  <a:outerShdw blurRad="38100" dist="38100" dir="2700000" algn="tl">
                    <a:srgbClr val="000000">
                      <a:alpha val="43137"/>
                    </a:srgbClr>
                  </a:outerShdw>
                </a:effectLst>
              </a:rPr>
              <a:t>eader </a:t>
            </a:r>
            <a:r>
              <a:rPr lang="fr-FR" sz="2000" b="1" dirty="0">
                <a:effectLst>
                  <a:outerShdw blurRad="38100" dist="38100" dir="2700000" algn="tl">
                    <a:srgbClr val="000000">
                      <a:alpha val="43137"/>
                    </a:srgbClr>
                  </a:outerShdw>
                </a:effectLst>
              </a:rPr>
              <a:t>du marché, image de marque, expert du vernis, qualité de produit, variété et originalité des gammes</a:t>
            </a:r>
            <a:endParaRPr lang="fr-FR" sz="2000" b="1" u="sng" dirty="0" smtClean="0">
              <a:effectLst>
                <a:outerShdw blurRad="38100" dist="38100" dir="2700000" algn="tl">
                  <a:srgbClr val="000000">
                    <a:alpha val="43137"/>
                  </a:srgbClr>
                </a:outerShdw>
              </a:effectLst>
            </a:endParaRPr>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Noir et blanc</a:t>
            </a:r>
          </a:p>
          <a:p>
            <a:pPr marL="0" indent="0" algn="ctr">
              <a:buNone/>
            </a:pPr>
            <a:endParaRPr lang="fr-FR" sz="2000" b="1" dirty="0"/>
          </a:p>
          <a:p>
            <a:pPr marL="0" indent="0" algn="ctr">
              <a:buNone/>
            </a:pPr>
            <a:r>
              <a:rPr lang="fr-FR" sz="2000" b="1" u="sng" dirty="0" smtClean="0"/>
              <a:t>Prix </a:t>
            </a:r>
            <a:r>
              <a:rPr lang="fr-FR" sz="2000" b="1" u="sng" dirty="0"/>
              <a:t>moyen</a:t>
            </a:r>
            <a:r>
              <a:rPr lang="fr-FR" sz="2000" b="1" dirty="0"/>
              <a:t> </a:t>
            </a:r>
            <a:r>
              <a:rPr lang="fr-FR" sz="2000" dirty="0"/>
              <a:t>d’un flacon 15 ml : 16,90</a:t>
            </a:r>
            <a:r>
              <a:rPr lang="fr-FR" sz="2000" dirty="0" smtClean="0"/>
              <a:t>€</a:t>
            </a:r>
          </a:p>
          <a:p>
            <a:pPr marL="0" indent="0" algn="ctr">
              <a:buNone/>
            </a:pPr>
            <a:endParaRPr lang="fr-FR" sz="2000" b="1" dirty="0" smtClean="0"/>
          </a:p>
        </p:txBody>
      </p:sp>
      <p:pic>
        <p:nvPicPr>
          <p:cNvPr id="2052" name="Picture 4" descr="https://lh6.googleusercontent.com/OMc_6hPnPj2RYSQt4ybLG8lC-13_Z7xMNOQaAWHEhL8nW_WThZ3Gd_5StfDH77HF3mJbrR79GyI1BPVay_vrp-26ophASNMpshc-5XxJwH7s4rT63LM2DUVg8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847" y="188640"/>
            <a:ext cx="8001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s://lh6.googleusercontent.com/w_eaBVKPF_u95Arfsrili98KEO1ogCyhgd2KHwqkFFDNPcNsJuQIew_G14MmbCaDTs6-uQi1irOwv2SkmD8UmjZRO6Fcy9Sr6SWarf7MXzaTbD5wmCo0A70fH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5053947"/>
            <a:ext cx="1876929" cy="12481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7" name="Picture 9" descr="https://lh6.googleusercontent.com/gjqfskRQbz7XYJE4FFUras5cqRPV_i722NmD_tyu5WcKC-Rk1yBZHfjx62Er5kUfAdJExDpXdWScATtdPtBPq1GDal-H4VwCqaGvNDU4K0k259ujvsmmEiLUH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677" y="268880"/>
            <a:ext cx="1322208" cy="108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398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4525963"/>
          </a:xfrm>
        </p:spPr>
        <p:txBody>
          <a:bodyPr>
            <a:normAutofit/>
          </a:bodyPr>
          <a:lstStyle/>
          <a:p>
            <a:pPr marL="0" indent="0" algn="ctr">
              <a:buNone/>
            </a:pPr>
            <a:r>
              <a:rPr lang="fr-FR" sz="2000" b="1" u="sng" dirty="0" smtClean="0"/>
              <a:t>Mascottes éventuelles / Egéries : </a:t>
            </a:r>
          </a:p>
          <a:p>
            <a:pPr marL="0" indent="0">
              <a:buNone/>
            </a:pPr>
            <a:endParaRPr lang="fr-FR" sz="2000" dirty="0" smtClean="0">
              <a:effectLst/>
            </a:endParaRPr>
          </a:p>
          <a:p>
            <a:pPr marL="0" indent="0">
              <a:buNone/>
            </a:pPr>
            <a:endParaRPr lang="fr-FR" sz="2000" u="sng" dirty="0"/>
          </a:p>
        </p:txBody>
      </p:sp>
      <p:pic>
        <p:nvPicPr>
          <p:cNvPr id="2052" name="Picture 4" descr="https://lh6.googleusercontent.com/OMc_6hPnPj2RYSQt4ybLG8lC-13_Z7xMNOQaAWHEhL8nW_WThZ3Gd_5StfDH77HF3mJbrR79GyI1BPVay_vrp-26ophASNMpshc-5XxJwH7s4rT63LM2DUVg8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847" y="188640"/>
            <a:ext cx="8001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https://lh6.googleusercontent.com/gjqfskRQbz7XYJE4FFUras5cqRPV_i722NmD_tyu5WcKC-Rk1yBZHfjx62Er5kUfAdJExDpXdWScATtdPtBPq1GDal-H4VwCqaGvNDU4K0k259ujvsmmEiLUH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677" y="268880"/>
            <a:ext cx="1322208" cy="108180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s://lh6.googleusercontent.com/dKK9Nbh4ydV6mnlS095NVW45dzpr_N1P7w7ULWnY3NFUirpl4GWNOuB9DuxIv1KuYFT5oM0GeCCQ48lLLAWmLpZY4hoxMgidcm55VMGkEFpYR0RLD7E686Nfs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6885" y="2348880"/>
            <a:ext cx="3337324" cy="34930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4.googleusercontent.com/vNEwlB2N3CvwKoQqjeM4RJYRZro1__HZ_VvakvhZstDXIk2br58vZi6bHwSLM0w1h_4W2fJTbRP0QoTs7s3gon9wi1ml-cYCv0U2MBbJebvEZL4APy99DALHR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078" y="4178004"/>
            <a:ext cx="3201167" cy="18856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6" name="Picture 6" descr="https://lh5.googleusercontent.com/rchaXnzbpacOYHFZyaXMVorYLlHiBbFM7WzvckYxkOn39xtRHlg6OmAuHVzKnt_erVkt1m7asQV2tRaAicP7zHrCMC368_ItFwDCwNMtKrI460U1h6QUi-F-Uw"/>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148" r="4951"/>
          <a:stretch/>
        </p:blipFill>
        <p:spPr bwMode="auto">
          <a:xfrm>
            <a:off x="487017" y="1961140"/>
            <a:ext cx="2822714" cy="1990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8277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p:txBody>
          <a:bodyPr/>
          <a:lstStyle/>
          <a:p>
            <a:pPr marL="0" indent="0">
              <a:buNone/>
            </a:pPr>
            <a:endParaRPr lang="fr-FR" b="1" dirty="0" smtClean="0">
              <a:solidFill>
                <a:srgbClr val="4E4E54"/>
              </a:solidFill>
            </a:endParaRPr>
          </a:p>
          <a:p>
            <a:pPr marL="0" indent="0">
              <a:buNone/>
            </a:pPr>
            <a:endParaRPr lang="fr-FR" dirty="0"/>
          </a:p>
        </p:txBody>
      </p:sp>
      <p:pic>
        <p:nvPicPr>
          <p:cNvPr id="8" name="Picture 6" descr="https://lh4.googleusercontent.com/AYXmJE5NbZxjm-tqW6KsfznMllbxWHoThH5klx2ML_Dt3i--x9ltAe-wltPajKkiG-_Ze1_79xt218EPr3L6CKz-Bsl_tpbVrMTJPnMQB60UT8UBgW7Y0dpvx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059" y="1614528"/>
            <a:ext cx="2627507" cy="175025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39551" y="3398865"/>
            <a:ext cx="8277937" cy="3139321"/>
          </a:xfrm>
          <a:prstGeom prst="rect">
            <a:avLst/>
          </a:prstGeom>
        </p:spPr>
        <p:txBody>
          <a:bodyPr wrap="square">
            <a:spAutoFit/>
          </a:bodyPr>
          <a:lstStyle/>
          <a:p>
            <a:endParaRPr lang="fr-FR" b="1" u="sng" dirty="0" smtClean="0"/>
          </a:p>
          <a:p>
            <a:r>
              <a:rPr lang="fr-FR" b="1" u="sng" dirty="0" smtClean="0"/>
              <a:t>Communication </a:t>
            </a:r>
            <a:r>
              <a:rPr lang="fr-FR" b="1" dirty="0" smtClean="0"/>
              <a:t>: </a:t>
            </a:r>
            <a:r>
              <a:rPr lang="fr-FR" dirty="0"/>
              <a:t>C</a:t>
            </a:r>
            <a:r>
              <a:rPr lang="fr-FR" dirty="0" smtClean="0"/>
              <a:t>ourt </a:t>
            </a:r>
            <a:r>
              <a:rPr lang="fr-FR" dirty="0"/>
              <a:t>métrage “Instinct of </a:t>
            </a:r>
            <a:r>
              <a:rPr lang="fr-FR" dirty="0" err="1"/>
              <a:t>Colour</a:t>
            </a:r>
            <a:r>
              <a:rPr lang="fr-FR" dirty="0"/>
              <a:t>”  présenté dans les cinémas, et commence à être diffusé sur Internet : </a:t>
            </a:r>
            <a:endParaRPr lang="fr-FR" dirty="0" smtClean="0"/>
          </a:p>
          <a:p>
            <a:r>
              <a:rPr lang="fr-FR" dirty="0" smtClean="0"/>
              <a:t>« Battle » </a:t>
            </a:r>
            <a:r>
              <a:rPr lang="fr-FR" dirty="0"/>
              <a:t>de danse entre des danseuses et des chevaux ayant les couleurs de vernis phares de la marque sur les ongles et sur les sabot, le tout sur le titre Down the Road de C2C (</a:t>
            </a:r>
            <a:r>
              <a:rPr lang="fr-FR" u="sng" dirty="0">
                <a:hlinkClick r:id="rId3"/>
              </a:rPr>
              <a:t>http://djoscuriosity.com/2012/12/03/la-campagne-instinct-of-color-de-o-p-i</a:t>
            </a:r>
            <a:r>
              <a:rPr lang="fr-FR" u="sng" dirty="0" smtClean="0">
                <a:hlinkClick r:id="rId3"/>
              </a:rPr>
              <a:t>/</a:t>
            </a:r>
            <a:r>
              <a:rPr lang="fr-FR" dirty="0" smtClean="0"/>
              <a:t>)</a:t>
            </a:r>
          </a:p>
          <a:p>
            <a:endParaRPr lang="fr-FR" b="1" u="sng" dirty="0"/>
          </a:p>
          <a:p>
            <a:r>
              <a:rPr lang="fr-FR" b="1" u="sng" dirty="0" smtClean="0"/>
              <a:t>Tendances marketing </a:t>
            </a:r>
            <a:r>
              <a:rPr lang="fr-FR" dirty="0" smtClean="0"/>
              <a:t>: spot publicitaire excentrique : un cheval faisant un  « </a:t>
            </a:r>
            <a:r>
              <a:rPr lang="fr-FR" dirty="0" err="1" smtClean="0"/>
              <a:t>battle</a:t>
            </a:r>
            <a:r>
              <a:rPr lang="fr-FR" dirty="0" smtClean="0"/>
              <a:t> »  de danse avec du vernis sur les sabots → </a:t>
            </a:r>
            <a:r>
              <a:rPr lang="fr-FR" u="sng" dirty="0" smtClean="0"/>
              <a:t>créer le « </a:t>
            </a:r>
            <a:r>
              <a:rPr lang="fr-FR" u="sng" dirty="0" err="1" smtClean="0"/>
              <a:t>buzz</a:t>
            </a:r>
            <a:r>
              <a:rPr lang="fr-FR" u="sng" dirty="0" smtClean="0"/>
              <a:t> » et la critique</a:t>
            </a:r>
          </a:p>
          <a:p>
            <a:endParaRPr lang="fr-FR" u="sng" dirty="0" smtClean="0"/>
          </a:p>
          <a:p>
            <a:endParaRPr lang="fr-FR" dirty="0"/>
          </a:p>
        </p:txBody>
      </p:sp>
      <p:pic>
        <p:nvPicPr>
          <p:cNvPr id="10" name="Picture 9" descr="https://lh6.googleusercontent.com/gjqfskRQbz7XYJE4FFUras5cqRPV_i722NmD_tyu5WcKC-Rk1yBZHfjx62Er5kUfAdJExDpXdWScATtdPtBPq1GDal-H4VwCqaGvNDU4K0k259ujvsmmEiLUH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4677" y="268880"/>
            <a:ext cx="1322208" cy="10818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h6.googleusercontent.com/OMc_6hPnPj2RYSQt4ybLG8lC-13_Z7xMNOQaAWHEhL8nW_WThZ3Gd_5StfDH77HF3mJbrR79GyI1BPVay_vrp-26ophASNMpshc-5XxJwH7s4rT63LM2DUVg8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65847" y="188640"/>
            <a:ext cx="80010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144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lh5.googleusercontent.com/ccnOqWTmkriSR9XD1QiG6qkOuiyJ0ttxycAm4KU50y-PSDqS8iN1M0SsYt2DKvI_kUEt73d8D-MKfRCJkjjGKDYbB0Bq0oaE5g5Y1lkpHG-EMu8E3Bm8s66OZQ"/>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4887" y="0"/>
            <a:ext cx="1523716" cy="152371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lh3.googleusercontent.com/nu2Ya1AAyIWm4X1tH106B4QCF1oMXwgthDsOfvBKx1IT2K6UMo2jznSoM51ExvamQ91GeqGyLfYhR1YBhCvcc2qevW2BgJBEwN_rPUXSOaUY3sUlvNwgzMgmlQ"/>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2425" y="227686"/>
            <a:ext cx="1171575" cy="1266826"/>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contenu 5"/>
          <p:cNvSpPr>
            <a:spLocks noGrp="1"/>
          </p:cNvSpPr>
          <p:nvPr>
            <p:ph idx="1"/>
          </p:nvPr>
        </p:nvSpPr>
        <p:spPr>
          <a:xfrm>
            <a:off x="818298" y="1556792"/>
            <a:ext cx="7634965" cy="4525963"/>
          </a:xfrm>
        </p:spPr>
        <p:txBody>
          <a:bodyPr>
            <a:normAutofit/>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lgn="just">
              <a:buNone/>
            </a:pPr>
            <a:r>
              <a:rPr lang="fr-FR" sz="2000" b="1" dirty="0"/>
              <a:t>	</a:t>
            </a:r>
            <a:r>
              <a:rPr lang="fr-FR" sz="1600" dirty="0" smtClean="0"/>
              <a:t>Chanel </a:t>
            </a:r>
            <a:r>
              <a:rPr lang="fr-CA" sz="1600" dirty="0" smtClean="0"/>
              <a:t>a </a:t>
            </a:r>
            <a:r>
              <a:rPr lang="fr-CA" sz="1600" dirty="0"/>
              <a:t>su </a:t>
            </a:r>
            <a:r>
              <a:rPr lang="fr-FR" sz="1600" dirty="0"/>
              <a:t>sans cesse innover dans le monde de la mode en proposant des collections indémodables. Aujourd'hui au travers de ses innovations constantes la Maison </a:t>
            </a:r>
            <a:r>
              <a:rPr lang="fr-FR" sz="1600" i="1" dirty="0"/>
              <a:t>Chanel</a:t>
            </a:r>
            <a:r>
              <a:rPr lang="fr-FR" sz="1600" dirty="0"/>
              <a:t> à définitivement changée la vie des femmes</a:t>
            </a:r>
            <a:r>
              <a:rPr lang="fr-FR" sz="1600" dirty="0" smtClean="0"/>
              <a:t>. Plus </a:t>
            </a:r>
            <a:r>
              <a:rPr lang="fr-FR" sz="1600" dirty="0"/>
              <a:t>qu'une mode, </a:t>
            </a:r>
            <a:r>
              <a:rPr lang="fr-FR" sz="1600" i="1" dirty="0"/>
              <a:t>Chanel</a:t>
            </a:r>
            <a:r>
              <a:rPr lang="fr-FR" sz="1600" dirty="0"/>
              <a:t> est avant tout un style, une attitude. </a:t>
            </a:r>
          </a:p>
          <a:p>
            <a:pPr marL="0" indent="0" algn="just">
              <a:buNone/>
            </a:pPr>
            <a:r>
              <a:rPr lang="fr-FR" sz="1600" dirty="0" smtClean="0">
                <a:latin typeface="+mj-lt"/>
              </a:rPr>
              <a:t>	Cette marque se positionne sur plusieurs segments (Vernis, teint, Yeux, lèvres, Ongles, pinceaux) « haut de gamme ». En effet, lorsque l’on doit citer ses concurrents, nous faisons référence à </a:t>
            </a:r>
            <a:r>
              <a:rPr lang="fr-CA" sz="1600" dirty="0"/>
              <a:t>Jean-Paul Gauthier, Christian Dior, Hermès, Yves Saint-Laurent, Louis </a:t>
            </a:r>
            <a:r>
              <a:rPr lang="fr-CA" sz="1600" dirty="0" err="1"/>
              <a:t>Vuiton</a:t>
            </a:r>
            <a:r>
              <a:rPr lang="fr-CA" sz="1600" dirty="0"/>
              <a:t>, </a:t>
            </a:r>
            <a:r>
              <a:rPr lang="fr-CA" sz="1600" dirty="0" smtClean="0"/>
              <a:t>Gucci, …</a:t>
            </a:r>
          </a:p>
          <a:p>
            <a:pPr marL="0" indent="0" algn="just">
              <a:buNone/>
            </a:pPr>
            <a:r>
              <a:rPr lang="fr-CA" sz="1600" dirty="0"/>
              <a:t>	</a:t>
            </a:r>
            <a:r>
              <a:rPr lang="fr-CA" sz="1600" dirty="0" smtClean="0"/>
              <a:t>Nous pouvons donc comprendre pourquoi le prix moyen d’un flacon de vernis coûte aux environs de 20 € : Il s’agit de conserver l’image de standing qu’elle vend auprès de ses clients (Insight Clients).</a:t>
            </a:r>
          </a:p>
        </p:txBody>
      </p:sp>
    </p:spTree>
    <p:extLst>
      <p:ext uri="{BB962C8B-B14F-4D97-AF65-F5344CB8AC3E}">
        <p14:creationId xmlns:p14="http://schemas.microsoft.com/office/powerpoint/2010/main" val="2046438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lgn="ctr">
              <a:buNone/>
            </a:pPr>
            <a:r>
              <a:rPr lang="fr-FR" sz="2000" b="1" u="sng" dirty="0" smtClean="0"/>
              <a:t>Sémantique : </a:t>
            </a:r>
          </a:p>
          <a:p>
            <a:pPr marL="0" indent="0" algn="ctr">
              <a:buNone/>
            </a:pPr>
            <a:r>
              <a:rPr lang="fr-FR" sz="2000" dirty="0"/>
              <a:t>N</a:t>
            </a:r>
            <a:r>
              <a:rPr lang="fr-FR" sz="2000" dirty="0" smtClean="0"/>
              <a:t>om </a:t>
            </a:r>
            <a:r>
              <a:rPr lang="fr-FR" sz="2000" dirty="0"/>
              <a:t>de la créatrice : </a:t>
            </a:r>
            <a:r>
              <a:rPr lang="fr-FR" sz="2000" dirty="0" smtClean="0"/>
              <a:t>Gabrielle </a:t>
            </a:r>
            <a:r>
              <a:rPr lang="fr-FR" sz="2000" dirty="0"/>
              <a:t>C</a:t>
            </a:r>
            <a:r>
              <a:rPr lang="fr-FR" sz="2000" dirty="0" smtClean="0"/>
              <a:t>hanel</a:t>
            </a:r>
          </a:p>
          <a:p>
            <a:pPr marL="0" indent="0" algn="ctr">
              <a:buNone/>
            </a:pPr>
            <a:endParaRPr lang="fr-FR" sz="2000" dirty="0" smtClean="0">
              <a:effectLst/>
            </a:endParaRPr>
          </a:p>
          <a:p>
            <a:pPr marL="0" indent="0" algn="ctr">
              <a:buNone/>
            </a:pPr>
            <a:r>
              <a:rPr lang="fr-FR" sz="2000" b="1" u="sng" dirty="0"/>
              <a:t>Slogan</a:t>
            </a:r>
            <a:r>
              <a:rPr lang="fr-FR" sz="2000" b="1" dirty="0"/>
              <a:t> : </a:t>
            </a:r>
            <a:endParaRPr lang="fr-FR" sz="2000" b="1" dirty="0" smtClean="0"/>
          </a:p>
          <a:p>
            <a:pPr marL="0" indent="0" algn="ctr">
              <a:buNone/>
            </a:pPr>
            <a:r>
              <a:rPr lang="fr-FR" sz="2000" dirty="0" smtClean="0"/>
              <a:t>“</a:t>
            </a:r>
            <a:r>
              <a:rPr lang="fr-FR" sz="2000" dirty="0" err="1" smtClean="0"/>
              <a:t>I’m</a:t>
            </a:r>
            <a:r>
              <a:rPr lang="fr-FR" sz="2000" dirty="0" smtClean="0"/>
              <a:t> </a:t>
            </a:r>
            <a:r>
              <a:rPr lang="fr-FR" sz="2000" dirty="0"/>
              <a:t>not </a:t>
            </a:r>
            <a:r>
              <a:rPr lang="fr-FR" sz="2000" dirty="0" err="1"/>
              <a:t>going</a:t>
            </a:r>
            <a:r>
              <a:rPr lang="fr-FR" sz="2000" dirty="0"/>
              <a:t> to </a:t>
            </a:r>
            <a:r>
              <a:rPr lang="fr-FR" sz="2000" dirty="0" err="1"/>
              <a:t>be</a:t>
            </a:r>
            <a:r>
              <a:rPr lang="fr-FR" sz="2000" dirty="0"/>
              <a:t> the </a:t>
            </a:r>
            <a:r>
              <a:rPr lang="fr-FR" sz="2000" dirty="0" err="1"/>
              <a:t>person</a:t>
            </a:r>
            <a:r>
              <a:rPr lang="fr-FR" sz="2000" dirty="0"/>
              <a:t> </a:t>
            </a:r>
            <a:r>
              <a:rPr lang="fr-FR" sz="2000" dirty="0" err="1"/>
              <a:t>i’m</a:t>
            </a:r>
            <a:r>
              <a:rPr lang="fr-FR" sz="2000" dirty="0"/>
              <a:t> </a:t>
            </a:r>
            <a:r>
              <a:rPr lang="fr-FR" sz="2000" dirty="0" err="1"/>
              <a:t>expected</a:t>
            </a:r>
            <a:r>
              <a:rPr lang="fr-FR" sz="2000" dirty="0"/>
              <a:t> to </a:t>
            </a:r>
            <a:r>
              <a:rPr lang="fr-FR" sz="2000" dirty="0" err="1"/>
              <a:t>be</a:t>
            </a:r>
            <a:r>
              <a:rPr lang="fr-FR" sz="2000" dirty="0"/>
              <a:t> </a:t>
            </a:r>
            <a:r>
              <a:rPr lang="fr-FR" sz="2000" dirty="0" err="1"/>
              <a:t>anymore</a:t>
            </a:r>
            <a:r>
              <a:rPr lang="fr-FR" sz="2000" dirty="0"/>
              <a:t>” </a:t>
            </a:r>
            <a:r>
              <a:rPr lang="fr-FR" sz="2000" dirty="0" smtClean="0"/>
              <a:t> :</a:t>
            </a:r>
          </a:p>
          <a:p>
            <a:pPr marL="0" indent="0" algn="ctr">
              <a:buNone/>
            </a:pPr>
            <a:r>
              <a:rPr lang="fr-FR" sz="2000" dirty="0" smtClean="0"/>
              <a:t>“</a:t>
            </a:r>
            <a:r>
              <a:rPr lang="fr-FR" sz="2000" dirty="0"/>
              <a:t>Je ne vais pas être la personne que je m'attendais à être plus</a:t>
            </a:r>
            <a:r>
              <a:rPr lang="fr-FR" sz="2000" dirty="0" smtClean="0"/>
              <a:t>”</a:t>
            </a:r>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Noir et blanc : luxe et élégance </a:t>
            </a:r>
          </a:p>
          <a:p>
            <a:pPr marL="0" indent="0" algn="ctr">
              <a:buNone/>
            </a:pPr>
            <a:endParaRPr lang="fr-FR" sz="2000" b="1" dirty="0"/>
          </a:p>
          <a:p>
            <a:pPr marL="0" indent="0" algn="ctr">
              <a:buNone/>
            </a:pPr>
            <a:r>
              <a:rPr lang="fr-FR" sz="2000" b="1" u="sng" dirty="0" smtClean="0"/>
              <a:t>Prix </a:t>
            </a:r>
            <a:r>
              <a:rPr lang="fr-FR" sz="2000" b="1" u="sng" dirty="0"/>
              <a:t>moyen</a:t>
            </a:r>
            <a:r>
              <a:rPr lang="fr-FR" sz="2000" b="1" dirty="0"/>
              <a:t> </a:t>
            </a:r>
            <a:r>
              <a:rPr lang="fr-FR" sz="2000" dirty="0"/>
              <a:t>d’un flacon de 13ml : 21€</a:t>
            </a:r>
            <a:endParaRPr lang="fr-FR" sz="2000" dirty="0" smtClean="0"/>
          </a:p>
          <a:p>
            <a:pPr marL="0" indent="0">
              <a:buNone/>
            </a:pPr>
            <a:endParaRPr lang="fr-FR" sz="2000" u="sng" dirty="0"/>
          </a:p>
        </p:txBody>
      </p:sp>
      <p:pic>
        <p:nvPicPr>
          <p:cNvPr id="7170" name="Picture 2" descr="https://lh5.googleusercontent.com/ccnOqWTmkriSR9XD1QiG6qkOuiyJ0ttxycAm4KU50y-PSDqS8iN1M0SsYt2DKvI_kUEt73d8D-MKfRCJkjjGKDYbB0Bq0oaE5g5Y1lkpHG-EMu8E3Bm8s66OZQ"/>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4887" y="0"/>
            <a:ext cx="1523716" cy="15237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lh3.googleusercontent.com/nu2Ya1AAyIWm4X1tH106B4QCF1oMXwgthDsOfvBKx1IT2K6UMo2jznSoM51ExvamQ91GeqGyLfYhR1YBhCvcc2qevW2BgJBEwN_rPUXSOaUY3sUlvNwgzMgmlQ"/>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2425" y="227686"/>
            <a:ext cx="1171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lh4.googleusercontent.com/jKHcbfoaZv7MCCCgVjTQRCUBsVCvTktgX9DK8_Yr9rWIO2MCUdvwvUJ-pdV6kSBujOEGKG0ApMTtPTfQAAihe7RTDyT4_KM5ASu6LNYWiKHubQ425veHw2vph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1" y="5026613"/>
            <a:ext cx="1944216" cy="12898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1767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lh3.googleusercontent.com/D0HMSCIxF7PzCCROGbjqfEFWWHsFkqA90FFb4tC3OhiGd3Xvyb3v6ChzntTY1HRnkQSE-LmNeblgFYqutgGyUFIVfLsJXyHQTPBn96fGyr4DrXfAECugPtIzW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03390">
            <a:off x="1763688" y="3717032"/>
            <a:ext cx="2527629" cy="2527630"/>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5"/>
          <p:cNvSpPr>
            <a:spLocks noGrp="1"/>
          </p:cNvSpPr>
          <p:nvPr>
            <p:ph idx="1"/>
          </p:nvPr>
        </p:nvSpPr>
        <p:spPr>
          <a:xfrm>
            <a:off x="-1620688" y="2024843"/>
            <a:ext cx="6552728" cy="648072"/>
          </a:xfrm>
        </p:spPr>
        <p:txBody>
          <a:bodyPr>
            <a:normAutofit fontScale="92500" lnSpcReduction="20000"/>
          </a:bodyPr>
          <a:lstStyle/>
          <a:p>
            <a:pPr marL="0" indent="0" algn="ctr">
              <a:buNone/>
            </a:pPr>
            <a:r>
              <a:rPr lang="fr-FR" sz="2000" b="1" u="sng" dirty="0" smtClean="0"/>
              <a:t>Mascottes éventuelles /</a:t>
            </a:r>
          </a:p>
          <a:p>
            <a:pPr marL="0" indent="0" algn="ctr">
              <a:buNone/>
            </a:pPr>
            <a:r>
              <a:rPr lang="fr-FR" sz="2000" b="1" u="sng" dirty="0" smtClean="0"/>
              <a:t> Egéries : </a:t>
            </a:r>
          </a:p>
          <a:p>
            <a:pPr marL="0" indent="0">
              <a:buNone/>
            </a:pPr>
            <a:endParaRPr lang="fr-FR" sz="2000" dirty="0" smtClean="0">
              <a:effectLst/>
            </a:endParaRPr>
          </a:p>
          <a:p>
            <a:pPr marL="0" indent="0">
              <a:buNone/>
            </a:pPr>
            <a:endParaRPr lang="fr-FR" sz="2000" u="sng" dirty="0"/>
          </a:p>
        </p:txBody>
      </p:sp>
      <p:sp>
        <p:nvSpPr>
          <p:cNvPr id="2" name="Rectangle 1"/>
          <p:cNvSpPr/>
          <p:nvPr/>
        </p:nvSpPr>
        <p:spPr>
          <a:xfrm>
            <a:off x="3800056" y="1916832"/>
            <a:ext cx="4916104" cy="2308324"/>
          </a:xfrm>
          <a:prstGeom prst="rect">
            <a:avLst/>
          </a:prstGeom>
        </p:spPr>
        <p:txBody>
          <a:bodyPr wrap="square">
            <a:spAutoFit/>
          </a:bodyPr>
          <a:lstStyle/>
          <a:p>
            <a:r>
              <a:rPr lang="fr-FR" b="1" u="sng" dirty="0" smtClean="0"/>
              <a:t>Communication :</a:t>
            </a:r>
            <a:r>
              <a:rPr lang="fr-FR" b="1" dirty="0" smtClean="0"/>
              <a:t> </a:t>
            </a:r>
            <a:r>
              <a:rPr lang="fr-FR" dirty="0"/>
              <a:t>S</a:t>
            </a:r>
            <a:r>
              <a:rPr lang="fr-FR" dirty="0" smtClean="0"/>
              <a:t>pot </a:t>
            </a:r>
            <a:r>
              <a:rPr lang="fr-FR" dirty="0"/>
              <a:t>TV “</a:t>
            </a:r>
            <a:r>
              <a:rPr lang="fr-FR" dirty="0" err="1"/>
              <a:t>Shade</a:t>
            </a:r>
            <a:r>
              <a:rPr lang="fr-FR" dirty="0"/>
              <a:t> Parade” : défilé de mains : ongles vernis, les doigts défilent, dansent et s’amusent dans des décors miniature, le tout sur le morceau </a:t>
            </a:r>
            <a:r>
              <a:rPr lang="fr-FR" dirty="0" err="1"/>
              <a:t>Little</a:t>
            </a:r>
            <a:r>
              <a:rPr lang="fr-FR" dirty="0"/>
              <a:t> </a:t>
            </a:r>
            <a:r>
              <a:rPr lang="fr-FR" dirty="0" err="1"/>
              <a:t>Bitty</a:t>
            </a:r>
            <a:r>
              <a:rPr lang="fr-FR" dirty="0"/>
              <a:t> </a:t>
            </a:r>
            <a:r>
              <a:rPr lang="fr-FR" dirty="0" err="1"/>
              <a:t>Pretty</a:t>
            </a:r>
            <a:r>
              <a:rPr lang="fr-FR" dirty="0"/>
              <a:t> One de Frankie </a:t>
            </a:r>
            <a:r>
              <a:rPr lang="fr-FR" dirty="0" err="1"/>
              <a:t>Lymon</a:t>
            </a:r>
            <a:r>
              <a:rPr lang="fr-FR" dirty="0"/>
              <a:t> </a:t>
            </a:r>
            <a:r>
              <a:rPr lang="fr-FR" u="sng" dirty="0" smtClean="0">
                <a:hlinkClick r:id="rId3"/>
              </a:rPr>
              <a:t>http</a:t>
            </a:r>
            <a:r>
              <a:rPr lang="fr-FR" u="sng" dirty="0">
                <a:hlinkClick r:id="rId3"/>
              </a:rPr>
              <a:t>://</a:t>
            </a:r>
            <a:r>
              <a:rPr lang="fr-FR" u="sng" dirty="0" smtClean="0">
                <a:hlinkClick r:id="rId3"/>
              </a:rPr>
              <a:t>lareclame.fr/mains+chanel+shade+parade</a:t>
            </a:r>
            <a:endParaRPr lang="fr-FR" u="sng" dirty="0" smtClean="0"/>
          </a:p>
          <a:p>
            <a:endParaRPr lang="fr-FR" u="sng" dirty="0"/>
          </a:p>
          <a:p>
            <a:endParaRPr lang="fr-FR" dirty="0"/>
          </a:p>
        </p:txBody>
      </p:sp>
      <p:pic>
        <p:nvPicPr>
          <p:cNvPr id="10" name="Picture 2" descr="https://lh5.googleusercontent.com/ccnOqWTmkriSR9XD1QiG6qkOuiyJ0ttxycAm4KU50y-PSDqS8iN1M0SsYt2DKvI_kUEt73d8D-MKfRCJkjjGKDYbB0Bq0oaE5g5Y1lkpHG-EMu8E3Bm8s66OZQ"/>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4887" y="0"/>
            <a:ext cx="1523716" cy="15237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lh3.googleusercontent.com/nu2Ya1AAyIWm4X1tH106B4QCF1oMXwgthDsOfvBKx1IT2K6UMo2jznSoM51ExvamQ91GeqGyLfYhR1YBhCvcc2qevW2BgJBEwN_rPUXSOaUY3sUlvNwgzMgmlQ"/>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2425" y="227686"/>
            <a:ext cx="1171575" cy="126682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lh6.googleusercontent.com/1G4WNQqk6dIN3U1LbgG5_29auI2kLVG27v5BeaaqQ3AFutb5hiLlRbUaJg20ATLff2La5ZQ2WfN9M2lJnOc44a2pkb--p8LGRBewAugn1t4WGU9zRjqhOGOQK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53150">
            <a:off x="404075" y="2841173"/>
            <a:ext cx="1630923" cy="22981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21553" y="4464776"/>
            <a:ext cx="3928136" cy="923330"/>
          </a:xfrm>
          <a:prstGeom prst="rect">
            <a:avLst/>
          </a:prstGeom>
        </p:spPr>
        <p:txBody>
          <a:bodyPr wrap="square">
            <a:spAutoFit/>
          </a:bodyPr>
          <a:lstStyle/>
          <a:p>
            <a:r>
              <a:rPr lang="fr-FR" b="1" u="sng" dirty="0" smtClean="0"/>
              <a:t>Tendances marketing :</a:t>
            </a:r>
            <a:r>
              <a:rPr lang="fr-FR" b="1" dirty="0" smtClean="0"/>
              <a:t> </a:t>
            </a:r>
            <a:r>
              <a:rPr lang="fr-FR" dirty="0" smtClean="0"/>
              <a:t>Innovation </a:t>
            </a:r>
            <a:r>
              <a:rPr lang="fr-FR" dirty="0"/>
              <a:t>: humour dans la communication de luxe avec le film “</a:t>
            </a:r>
            <a:r>
              <a:rPr lang="fr-FR" dirty="0" err="1"/>
              <a:t>Shade</a:t>
            </a:r>
            <a:r>
              <a:rPr lang="fr-FR" dirty="0"/>
              <a:t> Parade”</a:t>
            </a:r>
          </a:p>
        </p:txBody>
      </p:sp>
    </p:spTree>
    <p:extLst>
      <p:ext uri="{BB962C8B-B14F-4D97-AF65-F5344CB8AC3E}">
        <p14:creationId xmlns:p14="http://schemas.microsoft.com/office/powerpoint/2010/main" val="875714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lh4.googleusercontent.com/3KZXX9ugB07BheiGtlVPQmPIRd48z__7jWScYLtLmj1UnAyyUUQzvL89WerC7cbTbdv-lSNo1Mcm6cStaA9QRiTpGvVZ_2PRnsAbX-sai5-a13oADKR4xTKIu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717" y="238973"/>
            <a:ext cx="1144056" cy="1099484"/>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5"/>
          <p:cNvSpPr>
            <a:spLocks noGrp="1"/>
          </p:cNvSpPr>
          <p:nvPr>
            <p:ph idx="1"/>
          </p:nvPr>
        </p:nvSpPr>
        <p:spPr>
          <a:xfrm>
            <a:off x="818298" y="1556792"/>
            <a:ext cx="7634965" cy="4525963"/>
          </a:xfrm>
        </p:spPr>
        <p:txBody>
          <a:bodyPr>
            <a:normAutofit/>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buNone/>
            </a:pPr>
            <a:r>
              <a:rPr lang="fr-FR" sz="1600" dirty="0" smtClean="0"/>
              <a:t>	La marque Yves Saint Laurent parvient </a:t>
            </a:r>
            <a:r>
              <a:rPr lang="fr-FR" sz="1600" dirty="0"/>
              <a:t>encore à affirmer une véritable identité (et non un positionnement) grâce à la Haute </a:t>
            </a:r>
            <a:r>
              <a:rPr lang="fr-FR" sz="1600" dirty="0" smtClean="0"/>
              <a:t>Couture.</a:t>
            </a:r>
          </a:p>
          <a:p>
            <a:pPr marL="0" indent="0">
              <a:buNone/>
            </a:pPr>
            <a:r>
              <a:rPr lang="fr-FR" sz="1600" dirty="0"/>
              <a:t>	</a:t>
            </a:r>
            <a:r>
              <a:rPr lang="fr-FR" sz="1600" dirty="0" smtClean="0"/>
              <a:t>Cette marque est présente dans l’ensemble des parfumeries (</a:t>
            </a:r>
            <a:r>
              <a:rPr lang="fr-FR" sz="1600" dirty="0" err="1" smtClean="0"/>
              <a:t>Nocibé</a:t>
            </a:r>
            <a:r>
              <a:rPr lang="fr-FR" sz="1600" dirty="0" smtClean="0"/>
              <a:t>, Sephora, </a:t>
            </a:r>
            <a:r>
              <a:rPr lang="fr-FR" sz="1600" dirty="0" err="1" smtClean="0"/>
              <a:t>Marionnaud</a:t>
            </a:r>
            <a:r>
              <a:rPr lang="fr-FR" sz="1600" dirty="0" smtClean="0"/>
              <a:t>) pour toucher un maximum de personnes, tout en ayant un tarif  équivalent aux grandes marques telles que Chanel, …</a:t>
            </a:r>
          </a:p>
          <a:p>
            <a:pPr marL="0" indent="0">
              <a:buNone/>
            </a:pPr>
            <a:r>
              <a:rPr lang="fr-FR" sz="1600" dirty="0"/>
              <a:t>	</a:t>
            </a:r>
            <a:r>
              <a:rPr lang="fr-FR" sz="1600" dirty="0" smtClean="0"/>
              <a:t>Le nombre de produits est restreint, limité par rapport aux marques que l’on a étudié sur ce dossier. Pourquoi ? C’est la stratégie YSL : Susciter l’envie grâce au prix, et aux produits moins nombreux, et plus « traditionnels », qui conviennent à une population « haut de gamme ». </a:t>
            </a:r>
          </a:p>
          <a:p>
            <a:pPr marL="0" indent="0">
              <a:buNone/>
            </a:pPr>
            <a:r>
              <a:rPr lang="fr-FR" sz="1600" dirty="0"/>
              <a:t>	</a:t>
            </a:r>
          </a:p>
          <a:p>
            <a:pPr marL="0" indent="0">
              <a:buNone/>
            </a:pPr>
            <a:r>
              <a:rPr lang="fr-FR" sz="1600" dirty="0"/>
              <a:t/>
            </a:r>
            <a:br>
              <a:rPr lang="fr-FR" sz="1600" dirty="0"/>
            </a:br>
            <a:r>
              <a:rPr lang="fr-FR" sz="1600" dirty="0">
                <a:latin typeface="+mj-lt"/>
              </a:rPr>
              <a:t>	</a:t>
            </a:r>
            <a:endParaRPr lang="fr-FR" sz="1600" dirty="0" smtClean="0">
              <a:latin typeface="+mj-lt"/>
            </a:endParaRPr>
          </a:p>
        </p:txBody>
      </p:sp>
    </p:spTree>
    <p:extLst>
      <p:ext uri="{BB962C8B-B14F-4D97-AF65-F5344CB8AC3E}">
        <p14:creationId xmlns:p14="http://schemas.microsoft.com/office/powerpoint/2010/main" val="39674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18864" y="1340768"/>
            <a:ext cx="8229600" cy="5184576"/>
          </a:xfrm>
        </p:spPr>
        <p:txBody>
          <a:bodyPr>
            <a:normAutofit/>
          </a:bodyPr>
          <a:lstStyle/>
          <a:p>
            <a:pPr marL="0" indent="0">
              <a:buNone/>
            </a:pPr>
            <a:endParaRPr lang="fr-FR" sz="2000" dirty="0" smtClean="0"/>
          </a:p>
          <a:p>
            <a:pPr marL="0" indent="0" algn="just">
              <a:buNone/>
            </a:pPr>
            <a:r>
              <a:rPr lang="fr-FR" sz="2000" dirty="0"/>
              <a:t>	</a:t>
            </a:r>
            <a:r>
              <a:rPr lang="fr-FR" sz="2000" dirty="0" smtClean="0"/>
              <a:t>	Le </a:t>
            </a:r>
            <a:r>
              <a:rPr lang="fr-FR" sz="2000" dirty="0"/>
              <a:t>vernis représente sur le marché de la cosmétique un produit en plein explosion depuis déjà plusieurs années. </a:t>
            </a:r>
            <a:endParaRPr lang="fr-FR" sz="2000" dirty="0" smtClean="0"/>
          </a:p>
          <a:p>
            <a:pPr marL="0" indent="0" algn="just">
              <a:buNone/>
            </a:pPr>
            <a:endParaRPr lang="fr-FR" sz="2000" dirty="0"/>
          </a:p>
          <a:p>
            <a:pPr marL="0" indent="0" algn="just">
              <a:buNone/>
            </a:pPr>
            <a:r>
              <a:rPr lang="fr-FR" sz="2000" dirty="0" smtClean="0"/>
              <a:t>		Ce </a:t>
            </a:r>
            <a:r>
              <a:rPr lang="fr-FR" sz="2000" dirty="0"/>
              <a:t>produit phare de la cosmétique représente aux yeux des consommateurs, un </a:t>
            </a:r>
            <a:r>
              <a:rPr lang="fr-FR" sz="2000" dirty="0">
                <a:effectLst>
                  <a:outerShdw blurRad="38100" dist="38100" dir="2700000" algn="tl">
                    <a:srgbClr val="000000">
                      <a:alpha val="43137"/>
                    </a:srgbClr>
                  </a:outerShdw>
                </a:effectLst>
              </a:rPr>
              <a:t>accessoire de mode </a:t>
            </a:r>
            <a:r>
              <a:rPr lang="fr-FR" sz="2000" dirty="0"/>
              <a:t>et </a:t>
            </a:r>
            <a:r>
              <a:rPr lang="fr-FR" sz="2000" dirty="0">
                <a:effectLst>
                  <a:outerShdw blurRad="38100" dist="38100" dir="2700000" algn="tl">
                    <a:srgbClr val="000000">
                      <a:alpha val="43137"/>
                    </a:srgbClr>
                  </a:outerShdw>
                </a:effectLst>
              </a:rPr>
              <a:t>un produit de plaisir</a:t>
            </a:r>
            <a:r>
              <a:rPr lang="fr-FR" sz="2000" dirty="0"/>
              <a:t> avant tout</a:t>
            </a:r>
            <a:r>
              <a:rPr lang="fr-FR" sz="2000" dirty="0" smtClean="0"/>
              <a:t>.</a:t>
            </a:r>
          </a:p>
          <a:p>
            <a:pPr marL="0" indent="0" algn="just">
              <a:buNone/>
            </a:pPr>
            <a:endParaRPr lang="fr-FR" sz="2000" dirty="0"/>
          </a:p>
          <a:p>
            <a:pPr marL="0" indent="0" algn="just">
              <a:buNone/>
            </a:pPr>
            <a:r>
              <a:rPr lang="fr-FR" sz="2000" dirty="0" smtClean="0"/>
              <a:t> 		Qualifié </a:t>
            </a:r>
            <a:r>
              <a:rPr lang="fr-FR" sz="2000" dirty="0"/>
              <a:t>comme un produit à “petit prix”, l’achat est donc </a:t>
            </a:r>
            <a:r>
              <a:rPr lang="fr-FR" sz="2000" dirty="0">
                <a:effectLst>
                  <a:outerShdw blurRad="38100" dist="38100" dir="2700000" algn="tl">
                    <a:srgbClr val="000000">
                      <a:alpha val="43137"/>
                    </a:srgbClr>
                  </a:outerShdw>
                </a:effectLst>
              </a:rPr>
              <a:t>abordable pour tous</a:t>
            </a:r>
            <a:r>
              <a:rPr lang="fr-FR" sz="2000" dirty="0"/>
              <a:t>. En perpétuel </a:t>
            </a:r>
            <a:r>
              <a:rPr lang="fr-FR" sz="2000" dirty="0" smtClean="0"/>
              <a:t>développement, </a:t>
            </a:r>
            <a:r>
              <a:rPr lang="fr-FR" sz="2000" dirty="0"/>
              <a:t>le vernis continue de</a:t>
            </a:r>
            <a:r>
              <a:rPr lang="fr-FR" sz="2000" dirty="0">
                <a:effectLst>
                  <a:outerShdw blurRad="38100" dist="38100" dir="2700000" algn="tl">
                    <a:srgbClr val="000000">
                      <a:alpha val="43137"/>
                    </a:srgbClr>
                  </a:outerShdw>
                </a:effectLst>
              </a:rPr>
              <a:t> séduire les consommateurs</a:t>
            </a:r>
            <a:r>
              <a:rPr lang="fr-FR" sz="2000" dirty="0"/>
              <a:t>, et même les plus </a:t>
            </a:r>
            <a:r>
              <a:rPr lang="fr-FR" sz="2000" dirty="0">
                <a:effectLst>
                  <a:outerShdw blurRad="38100" dist="38100" dir="2700000" algn="tl">
                    <a:srgbClr val="000000">
                      <a:alpha val="43137"/>
                    </a:srgbClr>
                  </a:outerShdw>
                </a:effectLst>
              </a:rPr>
              <a:t>jeunes</a:t>
            </a:r>
            <a:r>
              <a:rPr lang="fr-FR" sz="2000" dirty="0"/>
              <a:t>. </a:t>
            </a:r>
            <a:endParaRPr lang="fr-FR" sz="2000" dirty="0" smtClean="0"/>
          </a:p>
          <a:p>
            <a:pPr marL="0" indent="0" algn="just">
              <a:buNone/>
            </a:pPr>
            <a:endParaRPr lang="fr-FR" sz="2000" dirty="0"/>
          </a:p>
          <a:p>
            <a:pPr marL="0" indent="0" algn="just">
              <a:buNone/>
            </a:pPr>
            <a:r>
              <a:rPr lang="fr-FR" sz="2000" dirty="0" smtClean="0"/>
              <a:t>		Avec </a:t>
            </a:r>
            <a:r>
              <a:rPr lang="fr-FR" sz="2000" dirty="0"/>
              <a:t>toujours de nouvelles formes, de nouveaux packaging, de nouvelles couleurs, de nouvelles textures ou tendances, ces innovations font preuve d’une </a:t>
            </a:r>
            <a:r>
              <a:rPr lang="fr-FR" sz="2000" dirty="0">
                <a:effectLst>
                  <a:outerShdw blurRad="38100" dist="38100" dir="2700000" algn="tl">
                    <a:srgbClr val="000000">
                      <a:alpha val="43137"/>
                    </a:srgbClr>
                  </a:outerShdw>
                </a:effectLst>
              </a:rPr>
              <a:t>attractivité </a:t>
            </a:r>
            <a:r>
              <a:rPr lang="fr-FR" sz="2000" dirty="0"/>
              <a:t>constante auprès des consommateurs. </a:t>
            </a:r>
            <a:endParaRPr lang="fr-FR" sz="2000" u="sng" dirty="0"/>
          </a:p>
        </p:txBody>
      </p:sp>
      <p:sp>
        <p:nvSpPr>
          <p:cNvPr id="3" name="Titre 3"/>
          <p:cNvSpPr>
            <a:spLocks noGrp="1"/>
          </p:cNvSpPr>
          <p:nvPr>
            <p:ph type="title"/>
          </p:nvPr>
        </p:nvSpPr>
        <p:spPr>
          <a:xfrm>
            <a:off x="914400" y="260648"/>
            <a:ext cx="8229600" cy="1143000"/>
          </a:xfrm>
        </p:spPr>
        <p:txBody>
          <a:bodyPr/>
          <a:lstStyle/>
          <a:p>
            <a:r>
              <a:rPr lang="fr-FR" b="1" i="1" dirty="0" smtClean="0">
                <a:effectLst>
                  <a:outerShdw blurRad="38100" dist="38100" dir="2700000" algn="tl">
                    <a:srgbClr val="000000">
                      <a:alpha val="43137"/>
                    </a:srgbClr>
                  </a:outerShdw>
                </a:effectLst>
              </a:rPr>
              <a:t>Introduction</a:t>
            </a:r>
            <a:endParaRPr lang="fr-FR"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16601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lgn="ctr">
              <a:buNone/>
            </a:pPr>
            <a:r>
              <a:rPr lang="fr-FR" sz="2000" b="1" u="sng" dirty="0" smtClean="0"/>
              <a:t>Sémantique : </a:t>
            </a:r>
          </a:p>
          <a:p>
            <a:pPr marL="0" indent="0" algn="ctr">
              <a:buNone/>
            </a:pPr>
            <a:r>
              <a:rPr lang="fr-FR" sz="2000" dirty="0"/>
              <a:t>Yves Henri Donat Mathieu-Saint-Laurent, dit Yves Saint </a:t>
            </a:r>
            <a:r>
              <a:rPr lang="fr-FR" sz="2000" dirty="0" smtClean="0"/>
              <a:t>Laurent, grand </a:t>
            </a:r>
            <a:r>
              <a:rPr lang="fr-FR" sz="2000" dirty="0"/>
              <a:t>couturier français </a:t>
            </a:r>
            <a:r>
              <a:rPr lang="fr-FR" sz="2000" dirty="0" smtClean="0"/>
              <a:t>de collections </a:t>
            </a:r>
            <a:r>
              <a:rPr lang="fr-FR" sz="2000" dirty="0"/>
              <a:t>de haute couture </a:t>
            </a:r>
            <a:endParaRPr lang="fr-FR" sz="2000" dirty="0" smtClean="0"/>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Noir, blanc et rouge</a:t>
            </a:r>
          </a:p>
          <a:p>
            <a:pPr marL="0" indent="0" algn="ctr">
              <a:buNone/>
            </a:pPr>
            <a:endParaRPr lang="fr-FR" sz="2000" b="1" dirty="0"/>
          </a:p>
          <a:p>
            <a:pPr marL="0" indent="0" algn="ctr">
              <a:buNone/>
            </a:pPr>
            <a:r>
              <a:rPr lang="fr-FR" sz="2000" b="1" u="sng" dirty="0"/>
              <a:t>Prix moyen</a:t>
            </a:r>
            <a:r>
              <a:rPr lang="fr-FR" sz="2000" b="1" dirty="0"/>
              <a:t> </a:t>
            </a:r>
            <a:r>
              <a:rPr lang="fr-FR" sz="2000" dirty="0" smtClean="0"/>
              <a:t>d’un </a:t>
            </a:r>
            <a:r>
              <a:rPr lang="fr-FR" sz="2000" dirty="0"/>
              <a:t>flacon de 10ml : 22,50</a:t>
            </a:r>
            <a:r>
              <a:rPr lang="fr-FR" sz="2000" dirty="0" smtClean="0"/>
              <a:t>€</a:t>
            </a:r>
          </a:p>
          <a:p>
            <a:pPr marL="0" indent="0" algn="ctr">
              <a:buNone/>
            </a:pPr>
            <a:endParaRPr lang="fr-FR" sz="2000" b="1" u="sng" dirty="0"/>
          </a:p>
          <a:p>
            <a:pPr marL="0" indent="0" algn="ctr">
              <a:buNone/>
            </a:pPr>
            <a:r>
              <a:rPr lang="fr-FR" sz="2000" b="1" u="sng" dirty="0" smtClean="0"/>
              <a:t>Mascottes éventuelles / </a:t>
            </a:r>
          </a:p>
          <a:p>
            <a:pPr marL="0" indent="0" algn="ctr">
              <a:buNone/>
            </a:pPr>
            <a:r>
              <a:rPr lang="fr-FR" sz="2000" b="1" u="sng" dirty="0" smtClean="0"/>
              <a:t>Egéries : </a:t>
            </a:r>
          </a:p>
          <a:p>
            <a:pPr marL="0" indent="0" algn="ctr">
              <a:buNone/>
            </a:pPr>
            <a:endParaRPr lang="fr-FR" sz="2000" u="sng" dirty="0"/>
          </a:p>
        </p:txBody>
      </p:sp>
      <p:pic>
        <p:nvPicPr>
          <p:cNvPr id="9220" name="Picture 4" descr="https://lh4.googleusercontent.com/3KZXX9ugB07BheiGtlVPQmPIRd48z__7jWScYLtLmj1UnAyyUUQzvL89WerC7cbTbdv-lSNo1Mcm6cStaA9QRiTpGvVZ_2PRnsAbX-sai5-a13oADKR4xTKIu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717" y="238973"/>
            <a:ext cx="1144056" cy="109948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lh6.googleusercontent.com/YylJpOCkYgbdV-ueqgHQc2ZYsSjsd_8zB_COfU9GQwrz4dtb9RheOaTwcYFa95QNjvgQ78wiymEPobMGXve_jY4YO-TqO3mWUQL6Fa50DKsxq3JEsMIlGsdO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38973"/>
            <a:ext cx="1965125" cy="1279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4" name="Picture 8" descr="https://lh4.googleusercontent.com/WccreBurdJ-q8Iw4fMTorEetdLF34H76ilWO4V8zbZCR6co08J81y7tCe4AHzJ8j1h4ssKC4-txhOUUkoKXmWVZmjuxgeYA7nHTSzTcN9_l4pi3bPPbRlaIj5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869160"/>
            <a:ext cx="2857500" cy="10763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4173" y="5941653"/>
            <a:ext cx="2899640" cy="369332"/>
          </a:xfrm>
          <a:prstGeom prst="rect">
            <a:avLst/>
          </a:prstGeom>
        </p:spPr>
        <p:txBody>
          <a:bodyPr wrap="none">
            <a:spAutoFit/>
          </a:bodyPr>
          <a:lstStyle/>
          <a:p>
            <a:r>
              <a:rPr lang="fr-FR" dirty="0" smtClean="0"/>
              <a:t>Top modèle </a:t>
            </a:r>
            <a:r>
              <a:rPr lang="fr-FR" dirty="0" err="1"/>
              <a:t>Cara</a:t>
            </a:r>
            <a:r>
              <a:rPr lang="fr-FR" dirty="0"/>
              <a:t> </a:t>
            </a:r>
            <a:r>
              <a:rPr lang="fr-FR" dirty="0" err="1"/>
              <a:t>Delevingne</a:t>
            </a:r>
            <a:endParaRPr lang="fr-FR" dirty="0"/>
          </a:p>
        </p:txBody>
      </p:sp>
      <p:pic>
        <p:nvPicPr>
          <p:cNvPr id="9226" name="Picture 10" descr="https://lh5.googleusercontent.com/C2qEWgc_287oA67r4jfcx7TPsjya5H8E-MnsGE-HlYubLkkweUydliwHXZ27P5kVfmHFHKp1sKIkMpHbkGp9LxQwtnXvvfcXDiNoFZysBoRMpW5VlwgdS30lj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8184" y="4121840"/>
            <a:ext cx="2037133" cy="203713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886150" y="5618487"/>
            <a:ext cx="1342034" cy="646331"/>
          </a:xfrm>
          <a:prstGeom prst="rect">
            <a:avLst/>
          </a:prstGeom>
        </p:spPr>
        <p:txBody>
          <a:bodyPr wrap="none">
            <a:spAutoFit/>
          </a:bodyPr>
          <a:lstStyle/>
          <a:p>
            <a:pPr algn="ctr"/>
            <a:r>
              <a:rPr lang="fr-FR" dirty="0" smtClean="0"/>
              <a:t>Mannequin </a:t>
            </a:r>
          </a:p>
          <a:p>
            <a:pPr algn="ctr"/>
            <a:r>
              <a:rPr lang="fr-FR" dirty="0" smtClean="0"/>
              <a:t>Kate Moss</a:t>
            </a:r>
            <a:endParaRPr lang="fr-FR" dirty="0"/>
          </a:p>
        </p:txBody>
      </p:sp>
    </p:spTree>
    <p:extLst>
      <p:ext uri="{BB962C8B-B14F-4D97-AF65-F5344CB8AC3E}">
        <p14:creationId xmlns:p14="http://schemas.microsoft.com/office/powerpoint/2010/main" val="34804208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388790"/>
            <a:ext cx="8229600" cy="5184576"/>
          </a:xfrm>
        </p:spPr>
        <p:txBody>
          <a:bodyPr>
            <a:normAutofit/>
          </a:bodyPr>
          <a:lstStyle/>
          <a:p>
            <a:pPr marL="0" indent="0">
              <a:buNone/>
            </a:pPr>
            <a:endParaRPr lang="fr-FR" sz="2000" b="1" dirty="0" smtClean="0"/>
          </a:p>
          <a:p>
            <a:pPr marL="0" indent="0" algn="just">
              <a:buNone/>
            </a:pPr>
            <a:endParaRPr lang="fr-FR" sz="2000" b="1" dirty="0"/>
          </a:p>
          <a:p>
            <a:pPr marL="0" indent="0" algn="just">
              <a:buNone/>
            </a:pPr>
            <a:r>
              <a:rPr lang="fr-FR" sz="2000" b="1" u="sng" dirty="0" smtClean="0"/>
              <a:t>Communication : </a:t>
            </a:r>
            <a:r>
              <a:rPr lang="fr-FR" sz="1800" dirty="0" smtClean="0"/>
              <a:t>Vidéo </a:t>
            </a:r>
            <a:r>
              <a:rPr lang="fr-FR" sz="1800" dirty="0"/>
              <a:t>sur la toile, film d’animation, page F</a:t>
            </a:r>
            <a:r>
              <a:rPr lang="fr-FR" sz="1800" dirty="0" smtClean="0"/>
              <a:t>acebook</a:t>
            </a:r>
            <a:r>
              <a:rPr lang="fr-FR" sz="1800" dirty="0"/>
              <a:t>, campagnes publicitaires avec des égéries (visages connus du monde entier</a:t>
            </a:r>
            <a:r>
              <a:rPr lang="fr-FR" sz="1800" dirty="0" smtClean="0"/>
              <a:t>),</a:t>
            </a:r>
          </a:p>
          <a:p>
            <a:pPr marL="0" indent="0" algn="just">
              <a:buNone/>
            </a:pPr>
            <a:endParaRPr lang="fr-FR" sz="1800" dirty="0"/>
          </a:p>
          <a:p>
            <a:pPr marL="0" indent="0" algn="just">
              <a:buNone/>
            </a:pPr>
            <a:r>
              <a:rPr lang="fr-FR" sz="2000" b="1" u="sng" dirty="0" smtClean="0"/>
              <a:t>Tendances marketing : </a:t>
            </a:r>
            <a:r>
              <a:rPr lang="fr-FR" sz="1800" dirty="0" smtClean="0"/>
              <a:t>Nouvelle </a:t>
            </a:r>
            <a:r>
              <a:rPr lang="fr-FR" sz="1800" dirty="0"/>
              <a:t>collection 2014 avec des égéries dites “provocantes” comme Marylin </a:t>
            </a:r>
            <a:r>
              <a:rPr lang="fr-FR" sz="1800" dirty="0" err="1" smtClean="0"/>
              <a:t>Manson</a:t>
            </a:r>
            <a:r>
              <a:rPr lang="fr-FR" sz="1800" dirty="0" smtClean="0"/>
              <a:t>. Yves </a:t>
            </a:r>
            <a:r>
              <a:rPr lang="fr-FR" sz="1800" dirty="0"/>
              <a:t>Saint Laurent, </a:t>
            </a:r>
            <a:r>
              <a:rPr lang="fr-FR" sz="1800" dirty="0" smtClean="0"/>
              <a:t>déjà bien </a:t>
            </a:r>
            <a:r>
              <a:rPr lang="fr-FR" sz="1800" dirty="0"/>
              <a:t>présent sur le web, exploite à présent le digital pour proposer des expériences “</a:t>
            </a:r>
            <a:r>
              <a:rPr lang="fr-FR" sz="1800" dirty="0" err="1"/>
              <a:t>retail</a:t>
            </a:r>
            <a:r>
              <a:rPr lang="fr-FR" sz="1800" dirty="0"/>
              <a:t>” assez innovantes, et capter des audiences nouvelles et plus larges.</a:t>
            </a:r>
            <a:endParaRPr lang="fr-FR" sz="1800" dirty="0" smtClean="0">
              <a:effectLst/>
            </a:endParaRPr>
          </a:p>
          <a:p>
            <a:pPr marL="0" indent="0" algn="just">
              <a:buNone/>
            </a:pPr>
            <a:r>
              <a:rPr lang="fr-FR" sz="1800" dirty="0" smtClean="0"/>
              <a:t>Cette marque va </a:t>
            </a:r>
            <a:r>
              <a:rPr lang="fr-FR" sz="1800" dirty="0"/>
              <a:t>lancer le premier vrai produit social </a:t>
            </a:r>
            <a:r>
              <a:rPr lang="fr-FR" sz="1800" dirty="0" smtClean="0"/>
              <a:t>: le </a:t>
            </a:r>
            <a:r>
              <a:rPr lang="fr-FR" sz="1800" dirty="0" err="1" smtClean="0"/>
              <a:t>Devoted</a:t>
            </a:r>
            <a:r>
              <a:rPr lang="fr-FR" sz="1800" dirty="0" smtClean="0"/>
              <a:t> </a:t>
            </a:r>
            <a:r>
              <a:rPr lang="fr-FR" sz="1800" dirty="0"/>
              <a:t>To Fans, qui sera </a:t>
            </a:r>
            <a:r>
              <a:rPr lang="fr-FR" sz="1800" dirty="0" smtClean="0"/>
              <a:t>dédié et bientôt </a:t>
            </a:r>
            <a:r>
              <a:rPr lang="fr-FR" sz="1800" dirty="0"/>
              <a:t>proposé aux </a:t>
            </a:r>
            <a:r>
              <a:rPr lang="fr-FR" sz="1800" dirty="0" smtClean="0"/>
              <a:t>	fans</a:t>
            </a:r>
            <a:r>
              <a:rPr lang="fr-FR" sz="1800" dirty="0"/>
              <a:t>, sur sa page Facebook.</a:t>
            </a:r>
            <a:endParaRPr lang="fr-FR" sz="1800" u="sng" dirty="0"/>
          </a:p>
        </p:txBody>
      </p:sp>
      <p:pic>
        <p:nvPicPr>
          <p:cNvPr id="9218" name="Picture 2" descr="https://lh6.googleusercontent.com/eCz9LU703aSNGfLt7S48TCSD6u_YrtjF6LXVMxIiM9qDw4_mu5EGqbPwHjwnC7Ytw227IO304KpKJkvHz8MkuV50BF4FeQw5ESjH7IUkoUFJLRzpGgT3aB82qA"/>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812360" y="188640"/>
            <a:ext cx="12001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lh4.googleusercontent.com/3KZXX9ugB07BheiGtlVPQmPIRd48z__7jWScYLtLmj1UnAyyUUQzvL89WerC7cbTbdv-lSNo1Mcm6cStaA9QRiTpGvVZ_2PRnsAbX-sai5-a13oADKR4xTKIu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4717" y="238973"/>
            <a:ext cx="1144056" cy="1099484"/>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lh5.googleusercontent.com/vLwVnyQrIsiAYr2zd2MNXLHXHGYRvkS0CkTiRPxKy-uyYRjT-EqiRYhgl9pgkMxuVY8a66bEsWifz9xEbjpLbSkQCc6mMVIDyBSx-pdLi3v3LXUDos6c7VQ9X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4725144"/>
            <a:ext cx="1345716" cy="15139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562536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lh6.googleusercontent.com/tVwJs1OKaR7Pdvki8UNBxg-Tfj4DsWfEX3nZmNa9Xtpg44KtNU9sOAOY5ZjJSED4TFNvpWoVy6pZ5Thd8meIa3VagX2rRR-xoZuZjc4Cw01ApVYb51deIY9A7Q"/>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924030" y="136252"/>
            <a:ext cx="120015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lh4.googleusercontent.com/7BaSvN82AwcpSbWOrqUFzMs17Jc7K_GGkAvYWEJ4IYuo7y4G20WxecjajFaelsFJJqxPcQ1ff_ZNela1In-9XfphcdPjAEqOAMIW_wzBNNFQajapq57NeYdrsg"/>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753511" y="-44520"/>
            <a:ext cx="1666467" cy="1666469"/>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5"/>
          <p:cNvSpPr>
            <a:spLocks noGrp="1"/>
          </p:cNvSpPr>
          <p:nvPr>
            <p:ph idx="1"/>
          </p:nvPr>
        </p:nvSpPr>
        <p:spPr>
          <a:xfrm>
            <a:off x="818298" y="1556792"/>
            <a:ext cx="7634965" cy="4525963"/>
          </a:xfrm>
        </p:spPr>
        <p:txBody>
          <a:bodyPr>
            <a:normAutofit/>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buNone/>
            </a:pPr>
            <a:r>
              <a:rPr lang="fr-FR" sz="1600" dirty="0" smtClean="0"/>
              <a:t>	La </a:t>
            </a:r>
            <a:r>
              <a:rPr lang="fr-FR" sz="1600" dirty="0"/>
              <a:t>marque </a:t>
            </a:r>
            <a:r>
              <a:rPr lang="fr-FR" sz="1600" dirty="0" err="1" smtClean="0"/>
              <a:t>Essie</a:t>
            </a:r>
            <a:r>
              <a:rPr lang="fr-FR" sz="1600" dirty="0" smtClean="0"/>
              <a:t> </a:t>
            </a:r>
            <a:r>
              <a:rPr lang="fr-FR" sz="1600" dirty="0"/>
              <a:t>n'est dédiée qu'aux vernis. Elle développe une large gamme de couleurs et textures pour plaire à un maximum de </a:t>
            </a:r>
            <a:r>
              <a:rPr lang="fr-FR" sz="1600" dirty="0" smtClean="0"/>
              <a:t>personnes. </a:t>
            </a:r>
          </a:p>
          <a:p>
            <a:pPr marL="0" indent="0">
              <a:buNone/>
            </a:pPr>
            <a:r>
              <a:rPr lang="fr-FR" sz="1600" dirty="0"/>
              <a:t>	</a:t>
            </a:r>
            <a:r>
              <a:rPr lang="fr-FR" sz="1600" dirty="0" smtClean="0"/>
              <a:t>Cette </a:t>
            </a:r>
            <a:r>
              <a:rPr lang="fr-FR" sz="1600" dirty="0"/>
              <a:t>marque est commercialisée chez Monoprix et </a:t>
            </a:r>
            <a:r>
              <a:rPr lang="fr-FR" sz="1600" dirty="0" err="1"/>
              <a:t>Marionnaud</a:t>
            </a:r>
            <a:r>
              <a:rPr lang="fr-FR" sz="1600" dirty="0"/>
              <a:t> : C'est une stratégie de différenciation par les coûts : En effet, elle cible une clientèle de classe moyenne. Le but n'étant pas de toucher la population </a:t>
            </a:r>
            <a:r>
              <a:rPr lang="fr-FR" sz="1600" dirty="0" smtClean="0"/>
              <a:t>luxueuse, mais bien de commercialiser en grande quantité un produit, qui sera vendu à un faible coût. </a:t>
            </a:r>
          </a:p>
          <a:p>
            <a:pPr marL="0" indent="0">
              <a:buNone/>
            </a:pPr>
            <a:r>
              <a:rPr lang="fr-FR" sz="1600" dirty="0"/>
              <a:t>	</a:t>
            </a:r>
            <a:r>
              <a:rPr lang="fr-FR" sz="1600" dirty="0" smtClean="0"/>
              <a:t>De </a:t>
            </a:r>
            <a:r>
              <a:rPr lang="fr-FR" sz="1600" dirty="0"/>
              <a:t>plus, il existe bon nombres de magasins qui commercialisent cette marque, ce qui permet de développer la notoriété de la </a:t>
            </a:r>
            <a:r>
              <a:rPr lang="fr-FR" sz="1600" dirty="0" smtClean="0"/>
              <a:t>marque (538 parfumeries </a:t>
            </a:r>
            <a:r>
              <a:rPr lang="fr-FR" sz="1600" dirty="0" err="1" smtClean="0"/>
              <a:t>Marionnaud</a:t>
            </a:r>
            <a:r>
              <a:rPr lang="fr-FR" sz="1600" dirty="0" smtClean="0"/>
              <a:t>, et 280 enseignes Monoprix),</a:t>
            </a:r>
            <a:endParaRPr lang="fr-FR" sz="1600" dirty="0"/>
          </a:p>
          <a:p>
            <a:pPr marL="0" indent="0">
              <a:buNone/>
            </a:pPr>
            <a:r>
              <a:rPr lang="fr-FR" sz="1600" dirty="0"/>
              <a:t/>
            </a:r>
            <a:br>
              <a:rPr lang="fr-FR" sz="1600" dirty="0"/>
            </a:br>
            <a:r>
              <a:rPr lang="fr-FR" sz="1600" dirty="0">
                <a:latin typeface="+mj-lt"/>
              </a:rPr>
              <a:t>	</a:t>
            </a:r>
            <a:endParaRPr lang="fr-FR" sz="1600" dirty="0" smtClean="0">
              <a:latin typeface="+mj-lt"/>
            </a:endParaRPr>
          </a:p>
        </p:txBody>
      </p:sp>
    </p:spTree>
    <p:extLst>
      <p:ext uri="{BB962C8B-B14F-4D97-AF65-F5344CB8AC3E}">
        <p14:creationId xmlns:p14="http://schemas.microsoft.com/office/powerpoint/2010/main" val="3367338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2060848"/>
            <a:ext cx="8229600" cy="5184576"/>
          </a:xfrm>
        </p:spPr>
        <p:txBody>
          <a:bodyPr>
            <a:normAutofit/>
          </a:bodyPr>
          <a:lstStyle/>
          <a:p>
            <a:pPr marL="0" indent="0" algn="ctr">
              <a:buNone/>
            </a:pPr>
            <a:r>
              <a:rPr lang="fr-FR" sz="2000" b="1" u="sng" dirty="0" smtClean="0"/>
              <a:t>Sémantique :</a:t>
            </a:r>
            <a:r>
              <a:rPr lang="fr-FR" sz="2000" b="1" dirty="0" smtClean="0"/>
              <a:t> </a:t>
            </a:r>
            <a:r>
              <a:rPr lang="fr-FR" sz="2000" dirty="0" smtClean="0"/>
              <a:t>Signification d’  « </a:t>
            </a:r>
            <a:r>
              <a:rPr lang="fr-FR" sz="2000" dirty="0" err="1" smtClean="0"/>
              <a:t>Essie</a:t>
            </a:r>
            <a:r>
              <a:rPr lang="fr-FR" sz="2000" dirty="0" smtClean="0"/>
              <a:t> » : Etoile </a:t>
            </a:r>
          </a:p>
          <a:p>
            <a:pPr marL="0" indent="0" algn="ctr">
              <a:buNone/>
            </a:pPr>
            <a:endParaRPr lang="fr-FR" sz="2000" b="1" dirty="0" smtClean="0"/>
          </a:p>
          <a:p>
            <a:pPr marL="0" indent="0" algn="ctr">
              <a:buNone/>
            </a:pPr>
            <a:r>
              <a:rPr lang="fr-FR" sz="2000" b="1" u="sng" dirty="0"/>
              <a:t>Slogan :</a:t>
            </a:r>
            <a:r>
              <a:rPr lang="fr-FR" sz="2000" b="1" dirty="0"/>
              <a:t> </a:t>
            </a:r>
            <a:r>
              <a:rPr lang="fr-FR" sz="2000" dirty="0"/>
              <a:t>« </a:t>
            </a:r>
            <a:r>
              <a:rPr lang="fr-FR" sz="2000" dirty="0" smtClean="0"/>
              <a:t>Je </a:t>
            </a:r>
            <a:r>
              <a:rPr lang="fr-FR" sz="2000" dirty="0"/>
              <a:t>m’appelle ESSIE et la couleur est mon </a:t>
            </a:r>
            <a:r>
              <a:rPr lang="fr-FR" sz="2000" dirty="0" smtClean="0"/>
              <a:t>obsession »</a:t>
            </a:r>
          </a:p>
          <a:p>
            <a:pPr marL="0" indent="0" algn="ctr">
              <a:buNone/>
            </a:pPr>
            <a:endParaRPr lang="fr-FR" sz="2000" b="1" u="sng" dirty="0" smtClean="0"/>
          </a:p>
          <a:p>
            <a:pPr marL="0" indent="0" algn="ctr">
              <a:buNone/>
            </a:pPr>
            <a:r>
              <a:rPr lang="fr-FR" sz="2000" b="1" u="sng" dirty="0" smtClean="0"/>
              <a:t>Signature </a:t>
            </a:r>
            <a:r>
              <a:rPr lang="fr-FR" sz="2000" b="1" u="sng" dirty="0"/>
              <a:t>:</a:t>
            </a:r>
            <a:r>
              <a:rPr lang="fr-FR" sz="2000" b="1" dirty="0"/>
              <a:t> </a:t>
            </a:r>
            <a:r>
              <a:rPr lang="fr-FR" sz="2000" dirty="0" smtClean="0"/>
              <a:t>Distribution </a:t>
            </a:r>
            <a:r>
              <a:rPr lang="fr-FR" sz="2000" dirty="0"/>
              <a:t>sélective, uniquement chez Monoprix et </a:t>
            </a:r>
            <a:r>
              <a:rPr lang="fr-FR" sz="2000" dirty="0" err="1" smtClean="0"/>
              <a:t>Marionnaud</a:t>
            </a:r>
            <a:endParaRPr lang="fr-FR" sz="2000" dirty="0" smtClean="0"/>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Blanc et rouge</a:t>
            </a:r>
          </a:p>
          <a:p>
            <a:pPr marL="0" indent="0" algn="ctr">
              <a:buNone/>
            </a:pPr>
            <a:endParaRPr lang="fr-FR" sz="2000" b="1" dirty="0"/>
          </a:p>
          <a:p>
            <a:pPr marL="0" indent="0" algn="ctr">
              <a:buNone/>
            </a:pPr>
            <a:r>
              <a:rPr lang="fr-FR" sz="2000" b="1" u="sng" dirty="0"/>
              <a:t>Prix moyen</a:t>
            </a:r>
            <a:r>
              <a:rPr lang="fr-FR" sz="2000" b="1" dirty="0"/>
              <a:t> </a:t>
            </a:r>
            <a:r>
              <a:rPr lang="fr-FR" sz="2000" dirty="0"/>
              <a:t>d’un flacon de 15 ml : 11,90</a:t>
            </a:r>
            <a:r>
              <a:rPr lang="fr-FR" sz="2000" dirty="0" smtClean="0"/>
              <a:t>€</a:t>
            </a:r>
          </a:p>
          <a:p>
            <a:pPr marL="0" indent="0" algn="ctr">
              <a:buNone/>
            </a:pPr>
            <a:endParaRPr lang="fr-FR" sz="2000" b="1" u="sng" dirty="0"/>
          </a:p>
          <a:p>
            <a:pPr marL="0" indent="0" algn="ctr">
              <a:buNone/>
            </a:pPr>
            <a:endParaRPr lang="fr-FR" sz="2000" u="sng" dirty="0"/>
          </a:p>
        </p:txBody>
      </p:sp>
      <p:pic>
        <p:nvPicPr>
          <p:cNvPr id="12290" name="Picture 2" descr="https://lh6.googleusercontent.com/tVwJs1OKaR7Pdvki8UNBxg-Tfj4DsWfEX3nZmNa9Xtpg44KtNU9sOAOY5ZjJSED4TFNvpWoVy6pZ5Thd8meIa3VagX2rRR-xoZuZjc4Cw01ApVYb51deIY9A7Q"/>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924030" y="136252"/>
            <a:ext cx="120015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lh4.googleusercontent.com/7BaSvN82AwcpSbWOrqUFzMs17Jc7K_GGkAvYWEJ4IYuo7y4G20WxecjajFaelsFJJqxPcQ1ff_ZNela1In-9XfphcdPjAEqOAMIW_wzBNNFQajapq57NeYdrsg"/>
          <p:cNvPicPr>
            <a:picLocks noChangeAspect="1" noChangeArrowheads="1"/>
          </p:cNvPicPr>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753511" y="-44520"/>
            <a:ext cx="1666467" cy="1666469"/>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lh5.googleusercontent.com/5GJN8vxpIQaKybNPPel7i6ckqiUr20-bOaAD1lYR_mrFMDTE6fWOuJ_oQy7ExmTeaB_DTOcUFO5AcKv0LTMr-ex9VD6843EtO0Pgp__0GiycovK_E_Ay7z0mE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7" y="5138291"/>
            <a:ext cx="2160240" cy="12594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8249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lgn="just">
              <a:buNone/>
            </a:pPr>
            <a:endParaRPr lang="fr-FR" sz="2000" b="1" u="sng" dirty="0" smtClean="0"/>
          </a:p>
          <a:p>
            <a:pPr marL="0" indent="0" algn="just">
              <a:buNone/>
            </a:pPr>
            <a:r>
              <a:rPr lang="fr-FR" sz="2000" b="1" u="sng" dirty="0" smtClean="0"/>
              <a:t>Communication :</a:t>
            </a:r>
            <a:r>
              <a:rPr lang="fr-FR" sz="2000" b="1" dirty="0" smtClean="0"/>
              <a:t> </a:t>
            </a:r>
            <a:r>
              <a:rPr lang="fr-FR" sz="1800" dirty="0" smtClean="0"/>
              <a:t>Chaîne </a:t>
            </a:r>
            <a:r>
              <a:rPr lang="fr-FR" sz="1800" dirty="0" err="1"/>
              <a:t>Youtube</a:t>
            </a:r>
            <a:r>
              <a:rPr lang="fr-FR" sz="1800" dirty="0"/>
              <a:t>, page </a:t>
            </a:r>
            <a:r>
              <a:rPr lang="fr-FR" sz="1800" dirty="0" err="1"/>
              <a:t>facebook</a:t>
            </a:r>
            <a:r>
              <a:rPr lang="fr-FR" sz="1800" dirty="0"/>
              <a:t>, compte </a:t>
            </a:r>
            <a:r>
              <a:rPr lang="fr-FR" sz="1800" dirty="0" err="1"/>
              <a:t>Twitter</a:t>
            </a:r>
            <a:r>
              <a:rPr lang="fr-FR" sz="1800" dirty="0"/>
              <a:t>, confiés à l’agence de communication digitale You to You qui présente une vidéo mettant en scène </a:t>
            </a:r>
            <a:r>
              <a:rPr lang="fr-FR" sz="1800" dirty="0" smtClean="0"/>
              <a:t>de </a:t>
            </a:r>
            <a:r>
              <a:rPr lang="fr-FR" sz="1800" dirty="0"/>
              <a:t>courtes scènes de vies, cadrées sur les ongles et mettant en avant quelques-unes des 90 teintes de couleurs de vernis à ongles, le tout composant un rythme et la mélodie de « La vie en Rose » </a:t>
            </a:r>
            <a:r>
              <a:rPr lang="fr-FR" sz="1800" u="sng" dirty="0" smtClean="0">
                <a:hlinkClick r:id="rId2"/>
              </a:rPr>
              <a:t>http</a:t>
            </a:r>
            <a:r>
              <a:rPr lang="fr-FR" sz="1800" u="sng" dirty="0">
                <a:hlinkClick r:id="rId2"/>
              </a:rPr>
              <a:t>://</a:t>
            </a:r>
            <a:r>
              <a:rPr lang="fr-FR" sz="1800" u="sng" dirty="0" smtClean="0">
                <a:hlinkClick r:id="rId2"/>
              </a:rPr>
              <a:t>www.youtube.com/watch?v=eFF5takgPhY</a:t>
            </a:r>
            <a:endParaRPr lang="fr-FR" sz="1800" dirty="0" smtClean="0">
              <a:effectLst/>
            </a:endParaRPr>
          </a:p>
          <a:p>
            <a:pPr marL="0" indent="0" algn="just">
              <a:buNone/>
            </a:pPr>
            <a:r>
              <a:rPr lang="fr-FR" sz="1800" dirty="0" smtClean="0"/>
              <a:t>Le message </a:t>
            </a:r>
            <a:r>
              <a:rPr lang="fr-FR" sz="1800" dirty="0"/>
              <a:t>principal </a:t>
            </a:r>
            <a:r>
              <a:rPr lang="fr-FR" sz="1800" dirty="0" smtClean="0"/>
              <a:t>de la campagne est </a:t>
            </a:r>
            <a:r>
              <a:rPr lang="fr-FR" sz="1800" dirty="0" err="1" smtClean="0"/>
              <a:t>Essie</a:t>
            </a:r>
            <a:r>
              <a:rPr lang="fr-FR" sz="1800" dirty="0" smtClean="0"/>
              <a:t> : « enfin </a:t>
            </a:r>
            <a:r>
              <a:rPr lang="fr-FR" sz="1800" dirty="0"/>
              <a:t>en </a:t>
            </a:r>
            <a:r>
              <a:rPr lang="fr-FR" sz="1800" dirty="0" smtClean="0"/>
              <a:t>France »</a:t>
            </a:r>
          </a:p>
          <a:p>
            <a:pPr marL="0" indent="0" algn="just">
              <a:buNone/>
            </a:pPr>
            <a:r>
              <a:rPr lang="fr-FR" sz="1800" dirty="0"/>
              <a:t>E</a:t>
            </a:r>
            <a:r>
              <a:rPr lang="fr-FR" sz="1800" dirty="0" smtClean="0"/>
              <a:t>lue </a:t>
            </a:r>
            <a:r>
              <a:rPr lang="fr-FR" sz="1800" dirty="0"/>
              <a:t>meilleure campagne digitale et coup de </a:t>
            </a:r>
            <a:r>
              <a:rPr lang="fr-FR" sz="1800" dirty="0" err="1"/>
              <a:t>coeur</a:t>
            </a:r>
            <a:r>
              <a:rPr lang="fr-FR" sz="1800" dirty="0"/>
              <a:t> du public en juin </a:t>
            </a:r>
            <a:r>
              <a:rPr lang="fr-FR" sz="1800" dirty="0" smtClean="0"/>
              <a:t>2012</a:t>
            </a:r>
          </a:p>
          <a:p>
            <a:pPr marL="0" indent="0" algn="just">
              <a:buNone/>
            </a:pPr>
            <a:endParaRPr lang="fr-FR" sz="2000" b="1" dirty="0"/>
          </a:p>
          <a:p>
            <a:pPr marL="0" indent="0" algn="just">
              <a:buNone/>
            </a:pPr>
            <a:r>
              <a:rPr lang="fr-FR" sz="2000" b="1" dirty="0" smtClean="0"/>
              <a:t>			</a:t>
            </a:r>
            <a:r>
              <a:rPr lang="fr-FR" sz="2000" b="1" u="sng" dirty="0" smtClean="0"/>
              <a:t>Tendances marketing</a:t>
            </a:r>
            <a:r>
              <a:rPr lang="fr-FR" sz="2000" b="1" dirty="0" smtClean="0"/>
              <a:t> : </a:t>
            </a:r>
            <a:r>
              <a:rPr lang="fr-FR" sz="1800" dirty="0" smtClean="0"/>
              <a:t>Exploitation </a:t>
            </a:r>
            <a:r>
              <a:rPr lang="fr-FR" sz="1800" dirty="0"/>
              <a:t>d’Internet et </a:t>
            </a:r>
            <a:r>
              <a:rPr lang="fr-FR" sz="1800" dirty="0" smtClean="0"/>
              <a:t>			notamment </a:t>
            </a:r>
            <a:r>
              <a:rPr lang="fr-FR" sz="1800" dirty="0"/>
              <a:t>des réseaux sociaux pour </a:t>
            </a:r>
            <a:r>
              <a:rPr lang="fr-FR" sz="1800" dirty="0" smtClean="0"/>
              <a:t>					communiquer </a:t>
            </a:r>
            <a:r>
              <a:rPr lang="fr-FR" sz="1800" dirty="0"/>
              <a:t>→ visible de chez soi et sur mobile </a:t>
            </a:r>
            <a:r>
              <a:rPr lang="fr-FR" sz="1800" dirty="0" smtClean="0"/>
              <a:t>			+ </a:t>
            </a:r>
            <a:r>
              <a:rPr lang="fr-FR" sz="1800" dirty="0"/>
              <a:t>interaction avec les consommatrices</a:t>
            </a:r>
            <a:endParaRPr lang="fr-FR" sz="1800" dirty="0" smtClean="0"/>
          </a:p>
          <a:p>
            <a:pPr marL="0" indent="0" algn="ctr">
              <a:buNone/>
            </a:pPr>
            <a:endParaRPr lang="fr-FR" sz="2000" b="1" u="sng" dirty="0"/>
          </a:p>
          <a:p>
            <a:pPr marL="0" indent="0" algn="ctr">
              <a:buNone/>
            </a:pPr>
            <a:endParaRPr lang="fr-FR" sz="2000" u="sng" dirty="0"/>
          </a:p>
        </p:txBody>
      </p:sp>
      <p:pic>
        <p:nvPicPr>
          <p:cNvPr id="12290" name="Picture 2" descr="https://lh6.googleusercontent.com/tVwJs1OKaR7Pdvki8UNBxg-Tfj4DsWfEX3nZmNa9Xtpg44KtNU9sOAOY5ZjJSED4TFNvpWoVy6pZ5Thd8meIa3VagX2rRR-xoZuZjc4Cw01ApVYb51deIY9A7Q"/>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924030" y="136252"/>
            <a:ext cx="1200150" cy="13049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lh4.googleusercontent.com/7BaSvN82AwcpSbWOrqUFzMs17Jc7K_GGkAvYWEJ4IYuo7y4G20WxecjajFaelsFJJqxPcQ1ff_ZNela1In-9XfphcdPjAEqOAMIW_wzBNNFQajapq57NeYdrsg"/>
          <p:cNvPicPr>
            <a:picLocks noChangeAspect="1" noChangeArrowheads="1"/>
          </p:cNvPicPr>
          <p:nvPr/>
        </p:nvPicPr>
        <p:blipFill>
          <a:blip r:embed="rId4">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a:off x="3753511" y="-44520"/>
            <a:ext cx="1666467" cy="16664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https://lh6.googleusercontent.com/NrkEOOfIcHOHgU3v4HawnL5w_rxycbUE9ejYNcNIJZJ2r92XgkxAk5b-UdeiCq-_e0lfSwFPNCrTsdZhMtcKNJoKHXl7hcA5btCJ2Gf9swcBakFb8V6En9kY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509120"/>
            <a:ext cx="2976265" cy="1905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57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https://lh5.googleusercontent.com/ucW0gGqHzZe99yvrtvKD-kWX63RdfmRZTeIDj8r2CoZcsymPyrvtMuLuYZqFM4Bech7lsr5xWMeNwOENTxPu1AD323y9tvKqi8oC4bwaDYDI0RyzIA9EbgxEx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11663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3.googleusercontent.com/E6lsTP3pNDChuu29due2zSpvEmRxG9MBJxuJ3YtQojXAQdziAcf_1q4RKVgA-YcEwK0d_OtIk6ZkKakdyt59mTGp6SHUrPuqD8xElCeMfCZhA_7q8wwI7pJi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987" y="264085"/>
            <a:ext cx="2325515" cy="121726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contenu 5"/>
          <p:cNvSpPr>
            <a:spLocks noGrp="1"/>
          </p:cNvSpPr>
          <p:nvPr>
            <p:ph idx="1"/>
          </p:nvPr>
        </p:nvSpPr>
        <p:spPr>
          <a:xfrm>
            <a:off x="818298" y="1556792"/>
            <a:ext cx="7634965" cy="4525963"/>
          </a:xfrm>
        </p:spPr>
        <p:txBody>
          <a:bodyPr>
            <a:normAutofit/>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lgn="just">
              <a:buNone/>
            </a:pPr>
            <a:r>
              <a:rPr lang="fr-FR" sz="2000" b="1" dirty="0"/>
              <a:t>	</a:t>
            </a:r>
            <a:r>
              <a:rPr lang="fr-FR" sz="1600" dirty="0" smtClean="0"/>
              <a:t>La marque Bourjois a été créée en France, ce qui donne une certaine forme d’importance à cette marque, pour les français. Elle est une filiale du groupe Chanel, ce qui met en avant la notoriété de la marque, et permet à l’industrie d’occuper un segment de marché en plus.</a:t>
            </a:r>
            <a:endParaRPr lang="fr-FR" sz="1600" dirty="0" smtClean="0">
              <a:latin typeface="+mj-lt"/>
            </a:endParaRPr>
          </a:p>
          <a:p>
            <a:pPr marL="0" indent="0" algn="just">
              <a:buNone/>
            </a:pPr>
            <a:r>
              <a:rPr lang="fr-FR" sz="1600" dirty="0" smtClean="0">
                <a:latin typeface="+mj-lt"/>
              </a:rPr>
              <a:t>	La variété de produits est étendue, avec une politique de communication très développée ; Les produits restants néanmoins « haut de gamme » : C’est une stratégie différenciée de l’offre.</a:t>
            </a:r>
          </a:p>
          <a:p>
            <a:pPr marL="0" indent="0" algn="just">
              <a:buNone/>
            </a:pPr>
            <a:r>
              <a:rPr lang="fr-FR" sz="1600" dirty="0">
                <a:latin typeface="+mj-lt"/>
              </a:rPr>
              <a:t>	</a:t>
            </a:r>
            <a:r>
              <a:rPr lang="fr-FR" sz="1600" dirty="0" smtClean="0">
                <a:latin typeface="+mj-lt"/>
              </a:rPr>
              <a:t>De plus, le design des flacons permet à Bourjois permet de se différencier en terme de design marketing.</a:t>
            </a:r>
            <a:endParaRPr lang="fr-FR" sz="1600" dirty="0">
              <a:latin typeface="+mj-lt"/>
            </a:endParaRPr>
          </a:p>
          <a:p>
            <a:pPr marL="0" indent="0" algn="just">
              <a:buNone/>
            </a:pPr>
            <a:r>
              <a:rPr lang="fr-FR" sz="1600" dirty="0" smtClean="0">
                <a:latin typeface="+mj-lt"/>
              </a:rPr>
              <a:t>	</a:t>
            </a:r>
          </a:p>
          <a:p>
            <a:pPr marL="0" indent="0" algn="just">
              <a:buNone/>
            </a:pPr>
            <a:r>
              <a:rPr lang="fr-FR" sz="1600" dirty="0">
                <a:latin typeface="+mj-lt"/>
              </a:rPr>
              <a:t>	</a:t>
            </a:r>
            <a:endParaRPr lang="fr-FR" sz="1600" dirty="0" smtClean="0">
              <a:latin typeface="+mj-lt"/>
            </a:endParaRPr>
          </a:p>
        </p:txBody>
      </p:sp>
    </p:spTree>
    <p:extLst>
      <p:ext uri="{BB962C8B-B14F-4D97-AF65-F5344CB8AC3E}">
        <p14:creationId xmlns:p14="http://schemas.microsoft.com/office/powerpoint/2010/main" val="8791437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611560" y="1649489"/>
            <a:ext cx="8229600" cy="5184576"/>
          </a:xfrm>
        </p:spPr>
        <p:txBody>
          <a:bodyPr>
            <a:normAutofit/>
          </a:bodyPr>
          <a:lstStyle/>
          <a:p>
            <a:pPr marL="0" indent="0" algn="ctr">
              <a:buNone/>
            </a:pPr>
            <a:r>
              <a:rPr lang="fr-FR" sz="2000" b="1" u="sng" dirty="0" smtClean="0"/>
              <a:t>Sémantique :</a:t>
            </a:r>
          </a:p>
          <a:p>
            <a:pPr marL="0" indent="0" algn="ctr">
              <a:buNone/>
            </a:pPr>
            <a:r>
              <a:rPr lang="fr-FR" sz="2000" dirty="0" smtClean="0"/>
              <a:t>1863 : Création </a:t>
            </a:r>
            <a:r>
              <a:rPr lang="fr-FR" sz="2000" dirty="0"/>
              <a:t>de la marque par Jean-Albert </a:t>
            </a:r>
            <a:r>
              <a:rPr lang="fr-FR" sz="2000" dirty="0" err="1"/>
              <a:t>Ponsin</a:t>
            </a:r>
            <a:r>
              <a:rPr lang="fr-FR" sz="2000" dirty="0"/>
              <a:t>, qui laisse l’intégralité de l’activité à Alexandre-Napoléon Bourjois (apportant une dimension internationale à l’entreprise) d’où le nom </a:t>
            </a:r>
            <a:r>
              <a:rPr lang="fr-FR" sz="2000" dirty="0" smtClean="0"/>
              <a:t>Bourjois</a:t>
            </a:r>
          </a:p>
          <a:p>
            <a:pPr marL="0" indent="0" algn="ctr">
              <a:buNone/>
            </a:pPr>
            <a:endParaRPr lang="fr-FR" sz="2000" b="1" dirty="0" smtClean="0"/>
          </a:p>
          <a:p>
            <a:pPr marL="0" indent="0" algn="ctr">
              <a:buNone/>
            </a:pPr>
            <a:r>
              <a:rPr lang="fr-FR" sz="2000" b="1" u="sng" dirty="0"/>
              <a:t>Signature :</a:t>
            </a:r>
            <a:r>
              <a:rPr lang="fr-FR" sz="2000" b="1" dirty="0"/>
              <a:t> </a:t>
            </a:r>
            <a:r>
              <a:rPr lang="fr-FR" sz="2000" dirty="0"/>
              <a:t>L</a:t>
            </a:r>
            <a:r>
              <a:rPr lang="fr-FR" sz="2000" dirty="0" smtClean="0"/>
              <a:t>ongue </a:t>
            </a:r>
            <a:r>
              <a:rPr lang="fr-FR" sz="2000" dirty="0"/>
              <a:t>tenue, application facile &amp; </a:t>
            </a:r>
            <a:r>
              <a:rPr lang="fr-FR" sz="2000" dirty="0" smtClean="0"/>
              <a:t>rapide</a:t>
            </a:r>
          </a:p>
          <a:p>
            <a:pPr marL="0" indent="0" algn="ctr">
              <a:buNone/>
            </a:pPr>
            <a:endParaRPr lang="fr-FR" sz="2000" dirty="0" smtClean="0">
              <a:effectLst/>
            </a:endParaRPr>
          </a:p>
          <a:p>
            <a:pPr marL="0" indent="0" algn="ctr">
              <a:buNone/>
            </a:pPr>
            <a:r>
              <a:rPr lang="fr-FR" sz="2000" b="1" u="sng" dirty="0"/>
              <a:t>Slogan de la marque :</a:t>
            </a:r>
            <a:r>
              <a:rPr lang="fr-FR" sz="2000" dirty="0"/>
              <a:t> “Bourjois, avec un J comme Joie”</a:t>
            </a:r>
            <a:endParaRPr lang="fr-FR" sz="2000" dirty="0" smtClean="0">
              <a:effectLst/>
            </a:endParaRPr>
          </a:p>
          <a:p>
            <a:pPr marL="0" indent="0" algn="ctr">
              <a:buNone/>
            </a:pPr>
            <a:r>
              <a:rPr lang="fr-FR" sz="2000" b="1" u="sng" dirty="0"/>
              <a:t>Slogan de  la gamme :</a:t>
            </a:r>
            <a:r>
              <a:rPr lang="fr-FR" sz="2000" dirty="0"/>
              <a:t> </a:t>
            </a:r>
            <a:r>
              <a:rPr lang="fr-FR" sz="2000" b="1" dirty="0"/>
              <a:t>“</a:t>
            </a:r>
            <a:r>
              <a:rPr lang="fr-FR" sz="2000" dirty="0"/>
              <a:t>1 ongle, 1 seconde, record à battre </a:t>
            </a:r>
            <a:r>
              <a:rPr lang="fr-FR" sz="2000" dirty="0" smtClean="0"/>
              <a:t>!”</a:t>
            </a:r>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Blanc et rose</a:t>
            </a:r>
          </a:p>
          <a:p>
            <a:pPr marL="0" indent="0" algn="ctr">
              <a:buNone/>
            </a:pPr>
            <a:endParaRPr lang="fr-FR" sz="2000" b="1" dirty="0"/>
          </a:p>
          <a:p>
            <a:pPr marL="0" indent="0" algn="ctr">
              <a:buNone/>
            </a:pPr>
            <a:r>
              <a:rPr lang="fr-FR" sz="2000" b="1" u="sng" dirty="0"/>
              <a:t>Prix </a:t>
            </a:r>
            <a:r>
              <a:rPr lang="fr-FR" sz="2000" b="1" u="sng" dirty="0" smtClean="0"/>
              <a:t>moyen</a:t>
            </a:r>
            <a:r>
              <a:rPr lang="fr-FR" sz="2000" dirty="0" smtClean="0"/>
              <a:t> d’un </a:t>
            </a:r>
            <a:r>
              <a:rPr lang="fr-FR" sz="2000" dirty="0"/>
              <a:t>flacon de 10 ml : 10€</a:t>
            </a:r>
            <a:endParaRPr lang="fr-FR" sz="2000" u="sng" dirty="0"/>
          </a:p>
          <a:p>
            <a:pPr marL="0" indent="0" algn="ctr">
              <a:buNone/>
            </a:pPr>
            <a:endParaRPr lang="fr-FR" sz="2000" u="sng" dirty="0"/>
          </a:p>
        </p:txBody>
      </p:sp>
      <p:pic>
        <p:nvPicPr>
          <p:cNvPr id="15363" name="Picture 3" descr="https://lh5.googleusercontent.com/ucW0gGqHzZe99yvrtvKD-kWX63RdfmRZTeIDj8r2CoZcsymPyrvtMuLuYZqFM4Bech7lsr5xWMeNwOENTxPu1AD323y9tvKqi8oC4bwaDYDI0RyzIA9EbgxEx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11663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3.googleusercontent.com/E6lsTP3pNDChuu29due2zSpvEmRxG9MBJxuJ3YtQojXAQdziAcf_1q4RKVgA-YcEwK0d_OtIk6ZkKakdyt59mTGp6SHUrPuqD8xElCeMfCZhA_7q8wwI7pJi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987" y="264085"/>
            <a:ext cx="2325515" cy="12172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lh6.googleusercontent.com/9c2XluaZh17_ZXercDOB_w9YuSJjn4rYUJ1wO3BfFfIQqF4FiakpZ_t881hNMemAVW1kVPPEiefWOkTdg6WX6A50-9MH0kJ4bXfExkvH-wpZ_ZcWGAj0ermp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5083746"/>
            <a:ext cx="1440160" cy="13695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608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buNone/>
            </a:pPr>
            <a:endParaRPr lang="fr-FR" sz="2000" b="1" u="sng" dirty="0" smtClean="0"/>
          </a:p>
          <a:p>
            <a:pPr marL="0" indent="0" algn="just">
              <a:buNone/>
            </a:pPr>
            <a:r>
              <a:rPr lang="fr-FR" sz="2000" b="1" dirty="0"/>
              <a:t>	</a:t>
            </a:r>
            <a:r>
              <a:rPr lang="fr-FR" sz="2000" b="1" u="sng" dirty="0" smtClean="0"/>
              <a:t>Communication </a:t>
            </a:r>
            <a:r>
              <a:rPr lang="fr-FR" sz="1800" u="sng" dirty="0" smtClean="0"/>
              <a:t>:</a:t>
            </a:r>
            <a:r>
              <a:rPr lang="fr-FR" sz="1800" dirty="0" smtClean="0"/>
              <a:t> Marque </a:t>
            </a:r>
            <a:r>
              <a:rPr lang="fr-FR" sz="1800" dirty="0"/>
              <a:t>existante depuis 150 ans : notoriété n’est plus à </a:t>
            </a:r>
            <a:r>
              <a:rPr lang="fr-FR" sz="1800" dirty="0" smtClean="0"/>
              <a:t>faire, communication </a:t>
            </a:r>
            <a:r>
              <a:rPr lang="fr-FR" sz="1800" dirty="0"/>
              <a:t>accès sur l’application rapide et </a:t>
            </a:r>
            <a:r>
              <a:rPr lang="fr-FR" sz="1800" dirty="0" smtClean="0"/>
              <a:t>facile. </a:t>
            </a:r>
            <a:r>
              <a:rPr lang="fr-FR" sz="1800" dirty="0"/>
              <a:t>L</a:t>
            </a:r>
            <a:r>
              <a:rPr lang="fr-FR" sz="1800" dirty="0" smtClean="0"/>
              <a:t>ancement </a:t>
            </a:r>
            <a:r>
              <a:rPr lang="fr-FR" sz="1800" dirty="0"/>
              <a:t>de la nouvelle gamme “1 seconde” </a:t>
            </a:r>
            <a:r>
              <a:rPr lang="fr-FR" sz="1800" dirty="0" smtClean="0"/>
              <a:t>: Film </a:t>
            </a:r>
            <a:r>
              <a:rPr lang="fr-FR" sz="1800" dirty="0"/>
              <a:t>de 20 secondes, avec une vente assistée du “dissolvant miraculeux 1 seconde” en fin de </a:t>
            </a:r>
            <a:r>
              <a:rPr lang="fr-FR" sz="1800" dirty="0" smtClean="0"/>
              <a:t>spot</a:t>
            </a:r>
          </a:p>
          <a:p>
            <a:pPr marL="0" indent="0" algn="just">
              <a:buNone/>
            </a:pPr>
            <a:r>
              <a:rPr lang="fr-FR" sz="1800" u="sng" dirty="0" smtClean="0">
                <a:hlinkClick r:id="rId2"/>
              </a:rPr>
              <a:t>http</a:t>
            </a:r>
            <a:r>
              <a:rPr lang="fr-FR" sz="1800" u="sng" dirty="0">
                <a:hlinkClick r:id="rId2"/>
              </a:rPr>
              <a:t>://comdeluxelemag.wordpress.com/2013/03/20/bourjois-souffle-sa-150eme-bougie</a:t>
            </a:r>
            <a:r>
              <a:rPr lang="fr-FR" sz="1800" b="1" u="sng" dirty="0" smtClean="0">
                <a:hlinkClick r:id="rId2"/>
              </a:rPr>
              <a:t>/</a:t>
            </a:r>
            <a:endParaRPr lang="fr-FR" sz="1800" dirty="0" smtClean="0">
              <a:effectLst/>
            </a:endParaRPr>
          </a:p>
          <a:p>
            <a:pPr marL="0" indent="0" algn="just">
              <a:buNone/>
            </a:pPr>
            <a:r>
              <a:rPr lang="fr-FR" sz="2000" b="1" dirty="0" smtClean="0"/>
              <a:t>	</a:t>
            </a:r>
            <a:endParaRPr lang="fr-FR" sz="2000" b="1" u="sng" dirty="0"/>
          </a:p>
        </p:txBody>
      </p:sp>
      <p:pic>
        <p:nvPicPr>
          <p:cNvPr id="15363" name="Picture 3" descr="https://lh5.googleusercontent.com/ucW0gGqHzZe99yvrtvKD-kWX63RdfmRZTeIDj8r2CoZcsymPyrvtMuLuYZqFM4Bech7lsr5xWMeNwOENTxPu1AD323y9tvKqi8oC4bwaDYDI0RyzIA9EbgxEx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11663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3.googleusercontent.com/E6lsTP3pNDChuu29due2zSpvEmRxG9MBJxuJ3YtQojXAQdziAcf_1q4RKVgA-YcEwK0d_OtIk6ZkKakdyt59mTGp6SHUrPuqD8xElCeMfCZhA_7q8wwI7pJi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3987" y="264085"/>
            <a:ext cx="2325515" cy="121726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lh5.googleusercontent.com/xpFhYf2Yp6WjHomsmtd6PkCcrcpGUJgMBrGno1vmFN2lrCKdscpIirI0jq7aXDXouT1lECPH8_WxrMC7ofa3Bk1ZhVRFE8H6LwaOUGZ_tLY2av50Mdep9rRtz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9702" y="3976834"/>
            <a:ext cx="1905000" cy="2476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90" name="Picture 6" descr="https://lh4.googleusercontent.com/00PBdpWpKEkNvJg8llEQVeGNbMXitVvBHxHsoW0Flf22pM6C4doRqCbqsVa_7aqbmm9xiZ33_gH3K26j432xej5wBUDx8hq4y3UxBOeM4omBSOY_wrmVW1wQYQ"/>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4509120"/>
            <a:ext cx="3130623" cy="1756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893731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buNone/>
            </a:pPr>
            <a:endParaRPr lang="fr-FR" sz="2000" b="1" u="sng" dirty="0" smtClean="0"/>
          </a:p>
          <a:p>
            <a:pPr marL="0" indent="0">
              <a:buNone/>
            </a:pPr>
            <a:r>
              <a:rPr lang="fr-FR" sz="2000" b="1" dirty="0"/>
              <a:t>	</a:t>
            </a:r>
          </a:p>
          <a:p>
            <a:pPr marL="0" indent="0">
              <a:buNone/>
            </a:pPr>
            <a:endParaRPr lang="fr-FR" sz="2000" b="1" dirty="0" smtClean="0"/>
          </a:p>
          <a:p>
            <a:pPr marL="0" indent="0">
              <a:buNone/>
            </a:pPr>
            <a:r>
              <a:rPr lang="fr-FR" sz="2000" b="1" u="sng" dirty="0" smtClean="0"/>
              <a:t>Communication :</a:t>
            </a:r>
          </a:p>
          <a:p>
            <a:pPr marL="0" indent="0">
              <a:buNone/>
            </a:pPr>
            <a:r>
              <a:rPr lang="fr-FR" sz="2000" b="1" dirty="0"/>
              <a:t>	</a:t>
            </a:r>
            <a:r>
              <a:rPr lang="fr-FR" sz="1800" dirty="0" smtClean="0"/>
              <a:t>- campagne </a:t>
            </a:r>
            <a:r>
              <a:rPr lang="fr-FR" sz="1800" dirty="0"/>
              <a:t>presse </a:t>
            </a:r>
            <a:endParaRPr lang="fr-FR" sz="1800" dirty="0" smtClean="0">
              <a:effectLst/>
            </a:endParaRPr>
          </a:p>
          <a:p>
            <a:pPr marL="0" indent="0">
              <a:buNone/>
            </a:pPr>
            <a:r>
              <a:rPr lang="fr-FR" sz="1800" dirty="0" smtClean="0"/>
              <a:t>	- sur </a:t>
            </a:r>
            <a:r>
              <a:rPr lang="fr-FR" sz="1800" dirty="0"/>
              <a:t>certains lancement de produits, Bourjois met en ligne des mini-sites événementiels en les mettant en </a:t>
            </a:r>
            <a:r>
              <a:rPr lang="fr-FR" sz="1800" dirty="0" smtClean="0"/>
              <a:t>scène</a:t>
            </a:r>
            <a:r>
              <a:rPr lang="fr-FR" sz="1800" dirty="0"/>
              <a:t> </a:t>
            </a:r>
            <a:r>
              <a:rPr lang="fr-FR" sz="1800" dirty="0" smtClean="0"/>
              <a:t>→ « </a:t>
            </a:r>
            <a:r>
              <a:rPr lang="fr-FR" sz="1800" dirty="0" err="1" smtClean="0"/>
              <a:t>buzz</a:t>
            </a:r>
            <a:r>
              <a:rPr lang="fr-FR" sz="1800" dirty="0" smtClean="0"/>
              <a:t> » internet</a:t>
            </a:r>
          </a:p>
          <a:p>
            <a:pPr marL="0" indent="0">
              <a:buNone/>
            </a:pPr>
            <a:endParaRPr lang="fr-FR" sz="1800" u="sng" dirty="0" smtClean="0"/>
          </a:p>
          <a:p>
            <a:pPr marL="0" indent="0">
              <a:buNone/>
            </a:pPr>
            <a:endParaRPr lang="fr-FR" sz="1800" u="sng" dirty="0"/>
          </a:p>
          <a:p>
            <a:pPr marL="0" indent="0">
              <a:buNone/>
            </a:pPr>
            <a:r>
              <a:rPr lang="fr-FR" sz="2000" b="1" u="sng" dirty="0" smtClean="0"/>
              <a:t>Tendances marketing :</a:t>
            </a:r>
            <a:r>
              <a:rPr lang="fr-FR" sz="2000" dirty="0" smtClean="0"/>
              <a:t> </a:t>
            </a:r>
            <a:r>
              <a:rPr lang="fr-FR" sz="1800" dirty="0" smtClean="0"/>
              <a:t>Exploitation </a:t>
            </a:r>
            <a:r>
              <a:rPr lang="fr-FR" sz="1800" dirty="0"/>
              <a:t>d’Internet avec les mini-sites événementiels</a:t>
            </a:r>
            <a:endParaRPr lang="fr-FR" sz="1800" u="sng" dirty="0"/>
          </a:p>
        </p:txBody>
      </p:sp>
      <p:pic>
        <p:nvPicPr>
          <p:cNvPr id="15363" name="Picture 3" descr="https://lh5.googleusercontent.com/ucW0gGqHzZe99yvrtvKD-kWX63RdfmRZTeIDj8r2CoZcsymPyrvtMuLuYZqFM4Bech7lsr5xWMeNwOENTxPu1AD323y9tvKqi8oC4bwaDYDI0RyzIA9EbgxEx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12360" y="116632"/>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https://lh3.googleusercontent.com/E6lsTP3pNDChuu29due2zSpvEmRxG9MBJxuJ3YtQojXAQdziAcf_1q4RKVgA-YcEwK0d_OtIk6ZkKakdyt59mTGp6SHUrPuqD8xElCeMfCZhA_7q8wwI7pJi4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987" y="264085"/>
            <a:ext cx="2325515" cy="121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3211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https://lh4.googleusercontent.com/MDnw5o33sev5cJilsGzyQtpqPbNwMG7cfiUIlkRPB1nWLunbL8GnYIdTpGrEmwcOFLF7nDsR_WO_c59sZL51ZV4RhLqE5MghJqVWUZdd7Q0t_3rEFhs-acFg9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4668" y="188639"/>
            <a:ext cx="136815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s://lh4.googleusercontent.com/0gXQ68k02opgtLMaxP_aBZa6YiT4nA3rbCsJnW8-z5ATmQni5CdYsfOXvlOF390Hgb7bHMz1cu1Mtc48YIzj6GAFr6_wyfFesOQYQUd_kQf2LlUiThb4qUjm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88640"/>
            <a:ext cx="2016224" cy="100811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5"/>
          <p:cNvSpPr>
            <a:spLocks noGrp="1"/>
          </p:cNvSpPr>
          <p:nvPr>
            <p:ph idx="1"/>
          </p:nvPr>
        </p:nvSpPr>
        <p:spPr>
          <a:xfrm>
            <a:off x="818298" y="1556792"/>
            <a:ext cx="7634965" cy="4525963"/>
          </a:xfrm>
        </p:spPr>
        <p:txBody>
          <a:bodyPr>
            <a:normAutofit lnSpcReduction="10000"/>
          </a:bodyPr>
          <a:lstStyle/>
          <a:p>
            <a:pPr marL="0" indent="0" algn="ctr">
              <a:buNone/>
            </a:pPr>
            <a:r>
              <a:rPr lang="fr-FR" sz="2000" b="1" dirty="0" smtClean="0"/>
              <a:t>	</a:t>
            </a:r>
          </a:p>
          <a:p>
            <a:pPr marL="0" indent="0" algn="ctr">
              <a:buNone/>
            </a:pPr>
            <a:r>
              <a:rPr lang="fr-FR" sz="2000" b="1" dirty="0"/>
              <a:t>	</a:t>
            </a:r>
            <a:r>
              <a:rPr lang="fr-FR" sz="2000" b="1" u="sng" dirty="0" smtClean="0"/>
              <a:t>Segmentation et Positionnement</a:t>
            </a:r>
          </a:p>
          <a:p>
            <a:pPr marL="0" indent="0">
              <a:buNone/>
            </a:pPr>
            <a:endParaRPr lang="fr-FR" sz="2000" b="1" u="sng" dirty="0"/>
          </a:p>
          <a:p>
            <a:pPr marL="0" indent="0" algn="just">
              <a:buNone/>
            </a:pPr>
            <a:r>
              <a:rPr lang="fr-FR" sz="2000" b="1" dirty="0"/>
              <a:t>	</a:t>
            </a:r>
            <a:r>
              <a:rPr lang="fr-FR" sz="1600" dirty="0" err="1" smtClean="0"/>
              <a:t>Kiko</a:t>
            </a:r>
            <a:r>
              <a:rPr lang="fr-FR" sz="1600" dirty="0" smtClean="0"/>
              <a:t> est reconnue </a:t>
            </a:r>
            <a:r>
              <a:rPr lang="fr-FR" sz="1600" dirty="0"/>
              <a:t>dans le monde entier pour ses produits très peu couteux et ses palettes de couleurs nombreuses. En effet, </a:t>
            </a:r>
            <a:r>
              <a:rPr lang="fr-FR" sz="1600" dirty="0" err="1"/>
              <a:t>Kiko</a:t>
            </a:r>
            <a:r>
              <a:rPr lang="fr-FR" sz="1600" dirty="0"/>
              <a:t> propose plus de 150 couleurs de vernis </a:t>
            </a:r>
            <a:r>
              <a:rPr lang="fr-FR" sz="1600" dirty="0" smtClean="0"/>
              <a:t>ne </a:t>
            </a:r>
            <a:r>
              <a:rPr lang="fr-FR" sz="1600" dirty="0"/>
              <a:t>dépassant pas les 7 </a:t>
            </a:r>
            <a:r>
              <a:rPr lang="fr-FR" sz="1600" dirty="0" smtClean="0"/>
              <a:t>euros, fabriqués </a:t>
            </a:r>
            <a:r>
              <a:rPr lang="fr-FR" sz="1600" dirty="0"/>
              <a:t>en Italie</a:t>
            </a:r>
            <a:r>
              <a:rPr lang="fr-FR" sz="1600" dirty="0" smtClean="0"/>
              <a:t>.</a:t>
            </a:r>
          </a:p>
          <a:p>
            <a:pPr marL="0" indent="0" algn="just">
              <a:buNone/>
            </a:pPr>
            <a:r>
              <a:rPr lang="fr-FR" sz="1600" dirty="0" smtClean="0">
                <a:latin typeface="+mj-lt"/>
              </a:rPr>
              <a:t>	C’est une forme de stratégie différenciée, car la marque satisfait un grand nombre d’utilisateurs avec ses couleurs et textures différentes. Elle utilise très peu la communication couteuse, mais joue plus sur l’aspect « bouche-à-oreille »</a:t>
            </a:r>
          </a:p>
          <a:p>
            <a:pPr marL="0" indent="0" algn="just">
              <a:buNone/>
            </a:pPr>
            <a:r>
              <a:rPr lang="fr-FR" sz="1600" dirty="0" smtClean="0">
                <a:latin typeface="+mj-lt"/>
              </a:rPr>
              <a:t>Egalement, le groupe utilise la stratégie par les coûts car les prix défient toute concurrence. La marque a choisi de s’adresser à une grande de partie de la population, en laissant de côté, le segment « luxe » du marché, réservé aux grandes marques renommées, beaucoup plus couteuses.</a:t>
            </a:r>
          </a:p>
          <a:p>
            <a:pPr marL="0" indent="0" algn="just">
              <a:buNone/>
            </a:pPr>
            <a:endParaRPr lang="fr-FR" sz="1600" dirty="0" smtClean="0">
              <a:latin typeface="+mj-lt"/>
            </a:endParaRPr>
          </a:p>
          <a:p>
            <a:pPr marL="0" indent="0" algn="just">
              <a:buNone/>
            </a:pPr>
            <a:endParaRPr lang="fr-FR" sz="1600" dirty="0">
              <a:latin typeface="+mj-lt"/>
            </a:endParaRPr>
          </a:p>
          <a:p>
            <a:pPr marL="0" indent="0" algn="just">
              <a:buNone/>
            </a:pPr>
            <a:r>
              <a:rPr lang="fr-FR" sz="1600" dirty="0" smtClean="0">
                <a:latin typeface="+mj-lt"/>
              </a:rPr>
              <a:t>	</a:t>
            </a:r>
          </a:p>
          <a:p>
            <a:pPr marL="0" indent="0" algn="just">
              <a:buNone/>
            </a:pPr>
            <a:r>
              <a:rPr lang="fr-FR" sz="1600" dirty="0">
                <a:latin typeface="+mj-lt"/>
              </a:rPr>
              <a:t>	</a:t>
            </a:r>
            <a:endParaRPr lang="fr-FR" sz="1600" dirty="0" smtClean="0">
              <a:latin typeface="+mj-lt"/>
            </a:endParaRPr>
          </a:p>
        </p:txBody>
      </p:sp>
    </p:spTree>
    <p:extLst>
      <p:ext uri="{BB962C8B-B14F-4D97-AF65-F5344CB8AC3E}">
        <p14:creationId xmlns:p14="http://schemas.microsoft.com/office/powerpoint/2010/main" val="413374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b="1" u="sng" dirty="0" smtClean="0">
                <a:effectLst>
                  <a:outerShdw blurRad="38100" dist="38100" dir="2700000" algn="tl">
                    <a:srgbClr val="000000">
                      <a:alpha val="43137"/>
                    </a:srgbClr>
                  </a:outerShdw>
                </a:effectLst>
              </a:rPr>
              <a:t>PLAN</a:t>
            </a:r>
            <a:endParaRPr lang="fr-FR" b="1" u="sng" dirty="0">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1187624" y="2352726"/>
            <a:ext cx="8229600" cy="4525963"/>
          </a:xfrm>
        </p:spPr>
        <p:txBody>
          <a:bodyPr>
            <a:normAutofit/>
          </a:bodyPr>
          <a:lstStyle/>
          <a:p>
            <a:r>
              <a:rPr lang="fr-FR" sz="2700" b="1" dirty="0" smtClean="0"/>
              <a:t>Les </a:t>
            </a:r>
            <a:r>
              <a:rPr lang="fr-FR" sz="2700" b="1" dirty="0"/>
              <a:t>offres existantes  </a:t>
            </a:r>
            <a:r>
              <a:rPr lang="fr-FR" sz="2700" b="1" dirty="0" smtClean="0"/>
              <a:t>sur le marché du vernis</a:t>
            </a:r>
          </a:p>
          <a:p>
            <a:endParaRPr lang="fr-FR" sz="2700" b="1" dirty="0" smtClean="0"/>
          </a:p>
          <a:p>
            <a:r>
              <a:rPr lang="fr-FR" sz="2700" b="1" dirty="0" smtClean="0"/>
              <a:t>La </a:t>
            </a:r>
            <a:r>
              <a:rPr lang="fr-FR" sz="2700" b="1" dirty="0"/>
              <a:t>stratégie de </a:t>
            </a:r>
            <a:r>
              <a:rPr lang="fr-FR" sz="2700" b="1" dirty="0" smtClean="0"/>
              <a:t>gamme</a:t>
            </a:r>
          </a:p>
          <a:p>
            <a:endParaRPr lang="fr-FR" sz="2700" b="1" dirty="0" smtClean="0"/>
          </a:p>
          <a:p>
            <a:r>
              <a:rPr lang="fr-FR" sz="2700" b="1" dirty="0" smtClean="0"/>
              <a:t>La </a:t>
            </a:r>
            <a:r>
              <a:rPr lang="fr-FR" sz="2700" b="1" dirty="0"/>
              <a:t>segmentation </a:t>
            </a:r>
            <a:r>
              <a:rPr lang="fr-FR" sz="2700" b="1" dirty="0" smtClean="0"/>
              <a:t>et </a:t>
            </a:r>
            <a:r>
              <a:rPr lang="fr-FR" sz="2700" b="1" dirty="0"/>
              <a:t>le  </a:t>
            </a:r>
            <a:r>
              <a:rPr lang="fr-FR" sz="2700" b="1" dirty="0" smtClean="0"/>
              <a:t>positionnement</a:t>
            </a:r>
          </a:p>
          <a:p>
            <a:endParaRPr lang="fr-FR" sz="2700" b="1" dirty="0" smtClean="0"/>
          </a:p>
          <a:p>
            <a:r>
              <a:rPr lang="fr-FR" sz="2700" b="1" dirty="0"/>
              <a:t>R</a:t>
            </a:r>
            <a:r>
              <a:rPr lang="fr-FR" sz="2700" b="1" dirty="0" smtClean="0"/>
              <a:t>ecommandations </a:t>
            </a:r>
            <a:r>
              <a:rPr lang="fr-FR" sz="2700" b="1" dirty="0"/>
              <a:t>stratégiques </a:t>
            </a:r>
            <a:endParaRPr lang="fr-FR" sz="2700" b="1" dirty="0" smtClean="0"/>
          </a:p>
        </p:txBody>
      </p:sp>
    </p:spTree>
    <p:extLst>
      <p:ext uri="{BB962C8B-B14F-4D97-AF65-F5344CB8AC3E}">
        <p14:creationId xmlns:p14="http://schemas.microsoft.com/office/powerpoint/2010/main" val="6191655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lgn="ctr">
              <a:buNone/>
            </a:pPr>
            <a:r>
              <a:rPr lang="fr-FR" sz="2000" b="1" u="sng" dirty="0"/>
              <a:t>Signature : </a:t>
            </a:r>
            <a:endParaRPr lang="fr-FR" sz="2000" b="1" u="sng" dirty="0" smtClean="0"/>
          </a:p>
          <a:p>
            <a:pPr marL="0" indent="0" algn="ctr">
              <a:buNone/>
            </a:pPr>
            <a:r>
              <a:rPr lang="fr-FR" sz="2000" dirty="0" smtClean="0"/>
              <a:t>Prix </a:t>
            </a:r>
            <a:r>
              <a:rPr lang="fr-FR" sz="2000" dirty="0"/>
              <a:t>tendance italienne, prix bas, made in </a:t>
            </a:r>
            <a:r>
              <a:rPr lang="fr-FR" sz="2000" dirty="0" smtClean="0"/>
              <a:t>Italie</a:t>
            </a:r>
          </a:p>
          <a:p>
            <a:pPr marL="0" indent="0" algn="ctr">
              <a:buNone/>
            </a:pPr>
            <a:endParaRPr lang="fr-FR" sz="2000" dirty="0" smtClean="0">
              <a:effectLst/>
            </a:endParaRPr>
          </a:p>
          <a:p>
            <a:pPr marL="0" indent="0" algn="ctr">
              <a:buNone/>
            </a:pPr>
            <a:r>
              <a:rPr lang="fr-FR" sz="2000" b="1" u="sng" dirty="0"/>
              <a:t>Slogan :</a:t>
            </a:r>
            <a:r>
              <a:rPr lang="fr-FR" sz="2000" b="1" dirty="0"/>
              <a:t> </a:t>
            </a:r>
            <a:r>
              <a:rPr lang="fr-FR" sz="2000" dirty="0"/>
              <a:t>« </a:t>
            </a:r>
            <a:r>
              <a:rPr lang="fr-FR" sz="2000" dirty="0" smtClean="0"/>
              <a:t>Soyez </a:t>
            </a:r>
            <a:r>
              <a:rPr lang="fr-FR" sz="2000" dirty="0"/>
              <a:t>ce que vous voulez </a:t>
            </a:r>
            <a:r>
              <a:rPr lang="fr-FR" sz="2000" dirty="0" smtClean="0"/>
              <a:t>»</a:t>
            </a:r>
          </a:p>
          <a:p>
            <a:pPr marL="0" indent="0" algn="ctr">
              <a:buNone/>
            </a:pPr>
            <a:endParaRPr lang="fr-FR" sz="2000" b="1" u="sng" dirty="0" smtClean="0"/>
          </a:p>
          <a:p>
            <a:pPr marL="0" indent="0" algn="ctr">
              <a:buNone/>
            </a:pPr>
            <a:r>
              <a:rPr lang="fr-FR" sz="2000" b="1" u="sng" dirty="0" smtClean="0"/>
              <a:t>Couleurs :</a:t>
            </a:r>
            <a:r>
              <a:rPr lang="fr-FR" sz="2000" b="1" dirty="0" smtClean="0"/>
              <a:t>  </a:t>
            </a:r>
            <a:r>
              <a:rPr lang="fr-FR" sz="2000" dirty="0" smtClean="0"/>
              <a:t>Blanc et noir</a:t>
            </a:r>
          </a:p>
          <a:p>
            <a:pPr marL="0" indent="0" algn="ctr">
              <a:buNone/>
            </a:pPr>
            <a:endParaRPr lang="fr-FR" sz="2000" b="1" dirty="0"/>
          </a:p>
          <a:p>
            <a:pPr marL="0" indent="0" algn="ctr">
              <a:buNone/>
            </a:pPr>
            <a:r>
              <a:rPr lang="fr-FR" sz="2000" b="1" u="sng" dirty="0"/>
              <a:t>Prix moyen</a:t>
            </a:r>
            <a:r>
              <a:rPr lang="fr-FR" sz="2000" b="1" dirty="0"/>
              <a:t> </a:t>
            </a:r>
            <a:r>
              <a:rPr lang="fr-FR" sz="2000" dirty="0"/>
              <a:t>pour un flacon de 11 ml : 4,90</a:t>
            </a:r>
            <a:r>
              <a:rPr lang="fr-FR" sz="2000" dirty="0" smtClean="0"/>
              <a:t>€</a:t>
            </a:r>
          </a:p>
          <a:p>
            <a:pPr marL="0" indent="0" algn="ctr">
              <a:buNone/>
            </a:pPr>
            <a:endParaRPr lang="fr-FR" sz="2000" b="1" u="sng" dirty="0"/>
          </a:p>
          <a:p>
            <a:pPr marL="0" indent="0">
              <a:buNone/>
            </a:pPr>
            <a:r>
              <a:rPr lang="fr-FR" sz="2000" b="1" u="sng" dirty="0" smtClean="0"/>
              <a:t>Communication </a:t>
            </a:r>
            <a:r>
              <a:rPr lang="fr-FR" sz="2000" b="1" dirty="0" smtClean="0"/>
              <a:t>: </a:t>
            </a:r>
            <a:r>
              <a:rPr lang="fr-FR" sz="1800" dirty="0"/>
              <a:t>P</a:t>
            </a:r>
            <a:r>
              <a:rPr lang="fr-FR" sz="1800" dirty="0" smtClean="0"/>
              <a:t>romotions exceptionnelles sur internet et en magasin </a:t>
            </a:r>
            <a:endParaRPr lang="fr-FR" sz="1800" dirty="0" smtClean="0">
              <a:effectLst/>
            </a:endParaRPr>
          </a:p>
          <a:p>
            <a:pPr marL="0" indent="0">
              <a:buNone/>
            </a:pPr>
            <a:r>
              <a:rPr lang="fr-FR" sz="1800" dirty="0"/>
              <a:t>P</a:t>
            </a:r>
            <a:r>
              <a:rPr lang="fr-FR" sz="1800" dirty="0" smtClean="0"/>
              <a:t>eu de communication, ce qui permet de pratiquer des prix bas : communication via les blogs et le bouche à oreille</a:t>
            </a:r>
            <a:endParaRPr lang="fr-FR" sz="1800" dirty="0" smtClean="0">
              <a:effectLst/>
            </a:endParaRPr>
          </a:p>
          <a:p>
            <a:pPr marL="0" indent="0" algn="ctr">
              <a:buNone/>
            </a:pPr>
            <a:endParaRPr lang="fr-FR" sz="1800" u="sng" dirty="0"/>
          </a:p>
        </p:txBody>
      </p:sp>
      <p:pic>
        <p:nvPicPr>
          <p:cNvPr id="18440" name="Picture 8" descr="https://lh4.googleusercontent.com/MDnw5o33sev5cJilsGzyQtpqPbNwMG7cfiUIlkRPB1nWLunbL8GnYIdTpGrEmwcOFLF7nDsR_WO_c59sZL51ZV4RhLqE5MghJqVWUZdd7Q0t_3rEFhs-acFg9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4668" y="188639"/>
            <a:ext cx="136815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https://lh5.googleusercontent.com/4OuIctXG1x1S8cqnJeOwaI3XmxgFIaeyyMYDeSetmyjb_lBUeNSQZe1JOQJTxgojIHG9wqriK7Zmn-PArxrxWnrY96lmnr4Lw70MAaz_hIgBK8bz1IBCEuOqT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708920"/>
            <a:ext cx="1512168" cy="11341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444" name="Picture 12" descr="https://lh4.googleusercontent.com/0gXQ68k02opgtLMaxP_aBZa6YiT4nA3rbCsJnW8-z5ATmQni5CdYsfOXvlOF390Hgb7bHMz1cu1Mtc48YIzj6GAFr6_wyfFesOQYQUd_kQf2LlUiThb4qUjmw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188640"/>
            <a:ext cx="2016224" cy="1008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78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539552" y="1412776"/>
            <a:ext cx="8229600" cy="5184576"/>
          </a:xfrm>
        </p:spPr>
        <p:txBody>
          <a:bodyPr>
            <a:normAutofit/>
          </a:bodyPr>
          <a:lstStyle/>
          <a:p>
            <a:pPr marL="0" indent="0">
              <a:buNone/>
            </a:pPr>
            <a:r>
              <a:rPr lang="fr-FR" sz="2000" b="1" dirty="0" smtClean="0"/>
              <a:t>				</a:t>
            </a:r>
          </a:p>
          <a:p>
            <a:pPr marL="0" indent="0">
              <a:buNone/>
            </a:pPr>
            <a:endParaRPr lang="fr-FR" sz="2000" b="1" u="sng" dirty="0"/>
          </a:p>
          <a:p>
            <a:pPr marL="0" indent="0">
              <a:buNone/>
            </a:pPr>
            <a:r>
              <a:rPr lang="fr-FR" sz="2000" b="1" dirty="0" smtClean="0"/>
              <a:t>				</a:t>
            </a:r>
            <a:r>
              <a:rPr lang="fr-FR" sz="2000" b="1" u="sng" dirty="0" smtClean="0"/>
              <a:t>Communication</a:t>
            </a:r>
            <a:r>
              <a:rPr lang="fr-FR" sz="2000" b="1" dirty="0" smtClean="0"/>
              <a:t> : </a:t>
            </a:r>
            <a:r>
              <a:rPr lang="fr-FR" sz="1800" dirty="0" smtClean="0"/>
              <a:t>En magasin avec un 				présentoir clair dédié uniquement aux 					vernis à ongles, mise en avant des 					produits</a:t>
            </a:r>
          </a:p>
          <a:p>
            <a:pPr marL="0" indent="0">
              <a:buNone/>
            </a:pPr>
            <a:endParaRPr lang="fr-FR" sz="2000" b="1" u="sng" dirty="0" smtClean="0"/>
          </a:p>
          <a:p>
            <a:pPr marL="0" indent="0">
              <a:buNone/>
            </a:pPr>
            <a:endParaRPr lang="fr-FR" sz="2000" b="1" u="sng" dirty="0"/>
          </a:p>
          <a:p>
            <a:pPr marL="0" indent="0">
              <a:buNone/>
            </a:pPr>
            <a:endParaRPr lang="fr-FR" sz="2000" b="1" u="sng" dirty="0" smtClean="0"/>
          </a:p>
          <a:p>
            <a:pPr marL="0" indent="0">
              <a:buNone/>
            </a:pPr>
            <a:endParaRPr lang="fr-FR" sz="2000" b="1" u="sng" dirty="0" smtClean="0"/>
          </a:p>
          <a:p>
            <a:pPr marL="0" indent="0">
              <a:buNone/>
            </a:pPr>
            <a:r>
              <a:rPr lang="fr-FR" sz="2000" b="1" u="sng" dirty="0" smtClean="0"/>
              <a:t>Tendances marketing</a:t>
            </a:r>
            <a:r>
              <a:rPr lang="fr-FR" sz="2000" b="1" dirty="0" smtClean="0"/>
              <a:t> : </a:t>
            </a:r>
            <a:r>
              <a:rPr lang="fr-FR" sz="1800" dirty="0" smtClean="0"/>
              <a:t>Promotions </a:t>
            </a:r>
            <a:r>
              <a:rPr lang="fr-FR" sz="1800" dirty="0"/>
              <a:t>sur un marché en pleine croissance</a:t>
            </a:r>
            <a:endParaRPr lang="fr-FR" sz="1800" dirty="0" smtClean="0">
              <a:effectLst/>
            </a:endParaRPr>
          </a:p>
          <a:p>
            <a:pPr marL="0" indent="0">
              <a:buNone/>
            </a:pPr>
            <a:r>
              <a:rPr lang="fr-FR" sz="1800" dirty="0"/>
              <a:t>- privilégie l’absence de communication pour faire venir ses clientes via les recommandations de leurs copines</a:t>
            </a:r>
            <a:endParaRPr lang="fr-FR" sz="1800" dirty="0" smtClean="0">
              <a:effectLst/>
            </a:endParaRPr>
          </a:p>
          <a:p>
            <a:pPr marL="0" indent="0">
              <a:buNone/>
            </a:pPr>
            <a:r>
              <a:rPr lang="fr-FR" sz="1800" dirty="0"/>
              <a:t>- interactions entre consommatrices, via les blogs, et analyse des avis</a:t>
            </a:r>
            <a:endParaRPr lang="fr-FR" sz="1800" u="sng" dirty="0" smtClean="0"/>
          </a:p>
        </p:txBody>
      </p:sp>
      <p:pic>
        <p:nvPicPr>
          <p:cNvPr id="18440" name="Picture 8" descr="https://lh4.googleusercontent.com/MDnw5o33sev5cJilsGzyQtpqPbNwMG7cfiUIlkRPB1nWLunbL8GnYIdTpGrEmwcOFLF7nDsR_WO_c59sZL51ZV4RhLqE5MghJqVWUZdd7Q0t_3rEFhs-acFg9w"/>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4668" y="188639"/>
            <a:ext cx="1368152" cy="1368153"/>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s://lh4.googleusercontent.com/0gXQ68k02opgtLMaxP_aBZa6YiT4nA3rbCsJnW8-z5ATmQni5CdYsfOXvlOF390Hgb7bHMz1cu1Mtc48YIzj6GAFr6_wyfFesOQYQUd_kQf2LlUiThb4qUjmw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188640"/>
            <a:ext cx="2016224" cy="1008114"/>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lh3.googleusercontent.com/PRTJpdnswtMA_YAJC-XdPFxAwDn8qOpHtNn3Y1WewRyQPfNX2C1xBlR3xMCTGrQUopc0fgxKcQplDohO0s0Ok04HxCnpLNzy7Wcm1BC0Goo4LK8smHMN0D48G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492896"/>
            <a:ext cx="2664296" cy="182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760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photos-g.ak.fbcdn.net/hphotos-ak-frc3/971885_10200596220302449_1476356733_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794" y="980727"/>
            <a:ext cx="9918100" cy="5815175"/>
          </a:xfrm>
          <a:prstGeom prst="rect">
            <a:avLst/>
          </a:prstGeom>
          <a:noFill/>
          <a:extLst>
            <a:ext uri="{909E8E84-426E-40DD-AFC4-6F175D3DCCD1}">
              <a14:hiddenFill xmlns:a14="http://schemas.microsoft.com/office/drawing/2010/main">
                <a:solidFill>
                  <a:srgbClr val="FFFFFF"/>
                </a:solidFill>
              </a14:hiddenFill>
            </a:ext>
          </a:extLst>
        </p:spPr>
      </p:pic>
      <p:sp>
        <p:nvSpPr>
          <p:cNvPr id="7" name="Titre 3"/>
          <p:cNvSpPr>
            <a:spLocks noGrp="1"/>
          </p:cNvSpPr>
          <p:nvPr>
            <p:ph type="title"/>
          </p:nvPr>
        </p:nvSpPr>
        <p:spPr>
          <a:xfrm>
            <a:off x="471945" y="116632"/>
            <a:ext cx="8229600" cy="1143000"/>
          </a:xfrm>
        </p:spPr>
        <p:txBody>
          <a:bodyPr/>
          <a:lstStyle/>
          <a:p>
            <a:r>
              <a:rPr lang="fr-FR" b="1" dirty="0" err="1" smtClean="0">
                <a:effectLst>
                  <a:outerShdw blurRad="38100" dist="38100" dir="2700000" algn="tl">
                    <a:srgbClr val="000000">
                      <a:alpha val="43137"/>
                    </a:srgbClr>
                  </a:outerShdw>
                </a:effectLst>
              </a:rPr>
              <a:t>Mapping</a:t>
            </a:r>
            <a:r>
              <a:rPr lang="fr-FR" b="1" dirty="0" smtClean="0">
                <a:effectLst>
                  <a:outerShdw blurRad="38100" dist="38100" dir="2700000" algn="tl">
                    <a:srgbClr val="000000">
                      <a:alpha val="43137"/>
                    </a:srgbClr>
                  </a:outerShdw>
                </a:effectLst>
              </a:rPr>
              <a:t> de positionnement</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353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a:xfrm>
            <a:off x="471945" y="116632"/>
            <a:ext cx="8229600" cy="1143000"/>
          </a:xfrm>
        </p:spPr>
        <p:txBody>
          <a:bodyPr/>
          <a:lstStyle/>
          <a:p>
            <a:r>
              <a:rPr lang="fr-FR" b="1" dirty="0" err="1" smtClean="0">
                <a:effectLst>
                  <a:outerShdw blurRad="38100" dist="38100" dir="2700000" algn="tl">
                    <a:srgbClr val="000000">
                      <a:alpha val="43137"/>
                    </a:srgbClr>
                  </a:outerShdw>
                </a:effectLst>
              </a:rPr>
              <a:t>Mapping</a:t>
            </a:r>
            <a:r>
              <a:rPr lang="fr-FR" b="1" dirty="0" smtClean="0">
                <a:effectLst>
                  <a:outerShdw blurRad="38100" dist="38100" dir="2700000" algn="tl">
                    <a:srgbClr val="000000">
                      <a:alpha val="43137"/>
                    </a:srgbClr>
                  </a:outerShdw>
                </a:effectLst>
              </a:rPr>
              <a:t> de positionnement</a:t>
            </a:r>
            <a:endParaRPr lang="fr-FR" b="1" dirty="0">
              <a:effectLst>
                <a:outerShdw blurRad="38100" dist="38100" dir="2700000" algn="tl">
                  <a:srgbClr val="000000">
                    <a:alpha val="43137"/>
                  </a:srgbClr>
                </a:outerShdw>
              </a:effectLst>
            </a:endParaRPr>
          </a:p>
        </p:txBody>
      </p:sp>
      <p:pic>
        <p:nvPicPr>
          <p:cNvPr id="25602" name="Picture 2" descr="http://sphotos-e.ak.fbcdn.net/hphotos-ak-frc1/312290_10200596213742285_139376806_n.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1196752"/>
            <a:ext cx="933383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529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p:txBody>
          <a:bodyPr/>
          <a:lstStyle/>
          <a:p>
            <a:r>
              <a:rPr lang="fr-FR" b="1" dirty="0" err="1" smtClean="0">
                <a:effectLst>
                  <a:outerShdw blurRad="38100" dist="38100" dir="2700000" algn="tl">
                    <a:srgbClr val="000000">
                      <a:alpha val="43137"/>
                    </a:srgbClr>
                  </a:outerShdw>
                </a:effectLst>
              </a:rPr>
              <a:t>Mapping</a:t>
            </a:r>
            <a:r>
              <a:rPr lang="fr-FR" b="1" dirty="0" smtClean="0">
                <a:effectLst>
                  <a:outerShdw blurRad="38100" dist="38100" dir="2700000" algn="tl">
                    <a:srgbClr val="000000">
                      <a:alpha val="43137"/>
                    </a:srgbClr>
                  </a:outerShdw>
                </a:effectLst>
              </a:rPr>
              <a:t> de positionnement</a:t>
            </a:r>
            <a:endParaRPr lang="fr-FR" b="1" dirty="0">
              <a:effectLst>
                <a:outerShdw blurRad="38100" dist="38100" dir="2700000" algn="tl">
                  <a:srgbClr val="000000">
                    <a:alpha val="43137"/>
                  </a:srgbClr>
                </a:outerShdw>
              </a:effectLst>
            </a:endParaRPr>
          </a:p>
        </p:txBody>
      </p:sp>
      <p:sp>
        <p:nvSpPr>
          <p:cNvPr id="2" name="Espace réservé du contenu 1"/>
          <p:cNvSpPr>
            <a:spLocks noGrp="1"/>
          </p:cNvSpPr>
          <p:nvPr>
            <p:ph idx="1"/>
          </p:nvPr>
        </p:nvSpPr>
        <p:spPr/>
        <p:txBody>
          <a:bodyPr>
            <a:normAutofit/>
          </a:bodyPr>
          <a:lstStyle/>
          <a:p>
            <a:pPr>
              <a:buFontTx/>
              <a:buChar char="-"/>
            </a:pPr>
            <a:endParaRPr lang="fr-FR" sz="2200" dirty="0" smtClean="0"/>
          </a:p>
          <a:p>
            <a:pPr algn="just">
              <a:buFontTx/>
              <a:buChar char="-"/>
            </a:pPr>
            <a:r>
              <a:rPr lang="fr-FR" sz="2200" dirty="0" smtClean="0"/>
              <a:t>La </a:t>
            </a:r>
            <a:r>
              <a:rPr lang="fr-FR" sz="2200" dirty="0" err="1"/>
              <a:t>mapping</a:t>
            </a:r>
            <a:r>
              <a:rPr lang="fr-FR" sz="2200" dirty="0"/>
              <a:t> prix / qualité nous confirme le positionnement de chaque marque. Chanel et YSL pratiquent des prix assez élevés car elles proposent des produits haut de gamme. Même si celles-ci communiquent peu, elles ont une forte notoriété</a:t>
            </a:r>
            <a:r>
              <a:rPr lang="fr-FR" sz="2200" dirty="0" smtClean="0"/>
              <a:t>.</a:t>
            </a:r>
          </a:p>
          <a:p>
            <a:pPr algn="just">
              <a:buFontTx/>
              <a:buChar char="-"/>
            </a:pPr>
            <a:endParaRPr lang="fr-FR" sz="2200" dirty="0"/>
          </a:p>
          <a:p>
            <a:pPr marL="0" indent="0" algn="just">
              <a:buNone/>
            </a:pPr>
            <a:endParaRPr lang="fr-FR" sz="2200" dirty="0" smtClean="0"/>
          </a:p>
          <a:p>
            <a:pPr algn="just">
              <a:buFontTx/>
              <a:buChar char="-"/>
            </a:pPr>
            <a:r>
              <a:rPr lang="fr-FR" sz="2200" dirty="0" err="1" smtClean="0"/>
              <a:t>Essie</a:t>
            </a:r>
            <a:r>
              <a:rPr lang="fr-FR" sz="2200" dirty="0" smtClean="0"/>
              <a:t> et KIKO ne communiquent pas, afin de réduire leurs coûts et proposer des prix compétitifs. Grâce au bouche à oreille , la notoriété de KIKO  évolue de plus en plus. Cependant, </a:t>
            </a:r>
            <a:r>
              <a:rPr lang="fr-FR" sz="2200" dirty="0" err="1" smtClean="0"/>
              <a:t>Essie</a:t>
            </a:r>
            <a:r>
              <a:rPr lang="fr-FR" sz="2200" dirty="0" smtClean="0"/>
              <a:t> commence à peine à se faire connaître avec son arrivée en France.</a:t>
            </a:r>
          </a:p>
          <a:p>
            <a:pPr>
              <a:buFontTx/>
              <a:buChar char="-"/>
            </a:pPr>
            <a:endParaRPr lang="fr-FR" sz="2200" dirty="0"/>
          </a:p>
        </p:txBody>
      </p:sp>
    </p:spTree>
    <p:extLst>
      <p:ext uri="{BB962C8B-B14F-4D97-AF65-F5344CB8AC3E}">
        <p14:creationId xmlns:p14="http://schemas.microsoft.com/office/powerpoint/2010/main" val="2537670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3"/>
          <p:cNvSpPr>
            <a:spLocks noGrp="1"/>
          </p:cNvSpPr>
          <p:nvPr>
            <p:ph type="title"/>
          </p:nvPr>
        </p:nvSpPr>
        <p:spPr/>
        <p:txBody>
          <a:bodyPr/>
          <a:lstStyle/>
          <a:p>
            <a:r>
              <a:rPr lang="fr-FR" b="1" dirty="0" err="1" smtClean="0">
                <a:effectLst>
                  <a:outerShdw blurRad="38100" dist="38100" dir="2700000" algn="tl">
                    <a:srgbClr val="000000">
                      <a:alpha val="43137"/>
                    </a:srgbClr>
                  </a:outerShdw>
                </a:effectLst>
              </a:rPr>
              <a:t>Mapping</a:t>
            </a:r>
            <a:r>
              <a:rPr lang="fr-FR" b="1" dirty="0" smtClean="0">
                <a:effectLst>
                  <a:outerShdw blurRad="38100" dist="38100" dir="2700000" algn="tl">
                    <a:srgbClr val="000000">
                      <a:alpha val="43137"/>
                    </a:srgbClr>
                  </a:outerShdw>
                </a:effectLst>
              </a:rPr>
              <a:t> de positionnement</a:t>
            </a:r>
            <a:endParaRPr lang="fr-FR" b="1" dirty="0">
              <a:effectLst>
                <a:outerShdw blurRad="38100" dist="38100" dir="2700000" algn="tl">
                  <a:srgbClr val="000000">
                    <a:alpha val="43137"/>
                  </a:srgbClr>
                </a:outerShdw>
              </a:effectLst>
            </a:endParaRPr>
          </a:p>
        </p:txBody>
      </p:sp>
      <p:sp>
        <p:nvSpPr>
          <p:cNvPr id="2" name="Espace réservé du contenu 1"/>
          <p:cNvSpPr>
            <a:spLocks noGrp="1"/>
          </p:cNvSpPr>
          <p:nvPr>
            <p:ph idx="1"/>
          </p:nvPr>
        </p:nvSpPr>
        <p:spPr/>
        <p:txBody>
          <a:bodyPr>
            <a:normAutofit/>
          </a:bodyPr>
          <a:lstStyle/>
          <a:p>
            <a:pPr>
              <a:buFontTx/>
              <a:buChar char="-"/>
            </a:pPr>
            <a:endParaRPr lang="fr-FR" sz="2200" dirty="0" smtClean="0"/>
          </a:p>
          <a:p>
            <a:pPr algn="just">
              <a:buFontTx/>
              <a:buChar char="-"/>
            </a:pPr>
            <a:r>
              <a:rPr lang="fr-FR" sz="2200" dirty="0" smtClean="0"/>
              <a:t>O.P.I se positionne comme le vernis professionnel. A travers les 2 </a:t>
            </a:r>
            <a:r>
              <a:rPr lang="fr-FR" sz="2200" dirty="0" err="1" smtClean="0"/>
              <a:t>mappings</a:t>
            </a:r>
            <a:r>
              <a:rPr lang="fr-FR" sz="2200" dirty="0" smtClean="0"/>
              <a:t> précédentes, on confirme que la marque présente une gamme de qualité à un prix abordable. Elle est connue des « expertes » du vernis, elle ne pratique donc peu de communication.</a:t>
            </a:r>
            <a:endParaRPr lang="fr-FR" sz="2200" dirty="0"/>
          </a:p>
          <a:p>
            <a:pPr marL="0" indent="0" algn="just">
              <a:buNone/>
            </a:pPr>
            <a:endParaRPr lang="fr-FR" sz="2200" dirty="0" smtClean="0"/>
          </a:p>
          <a:p>
            <a:pPr algn="just">
              <a:buFontTx/>
              <a:buChar char="-"/>
            </a:pPr>
            <a:r>
              <a:rPr lang="fr-FR" sz="2200" dirty="0" smtClean="0"/>
              <a:t>Bourjois est la marque phare du marché. Avec un excellent rapport qualité/prix, c’est elle qui communique le plus. La somme des deux permet à Bourjois d’avoir une forte notoriété et une bonne image de marque.</a:t>
            </a:r>
          </a:p>
        </p:txBody>
      </p:sp>
    </p:spTree>
    <p:extLst>
      <p:ext uri="{BB962C8B-B14F-4D97-AF65-F5344CB8AC3E}">
        <p14:creationId xmlns:p14="http://schemas.microsoft.com/office/powerpoint/2010/main" val="36358863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331640" y="260648"/>
            <a:ext cx="8291264" cy="1426170"/>
          </a:xfrm>
        </p:spPr>
        <p:txBody>
          <a:bodyPr>
            <a:noAutofit/>
          </a:bodyPr>
          <a:lstStyle/>
          <a:p>
            <a:r>
              <a:rPr lang="fr-FR" b="1" dirty="0" smtClean="0">
                <a:effectLst>
                  <a:outerShdw blurRad="38100" dist="38100" dir="2700000" algn="tl">
                    <a:srgbClr val="000000">
                      <a:alpha val="43137"/>
                    </a:srgbClr>
                  </a:outerShdw>
                </a:effectLst>
              </a:rPr>
              <a:t>Les recommandations (YSL)</a:t>
            </a:r>
          </a:p>
        </p:txBody>
      </p:sp>
      <p:sp>
        <p:nvSpPr>
          <p:cNvPr id="2" name="Espace réservé du contenu 1"/>
          <p:cNvSpPr>
            <a:spLocks noGrp="1"/>
          </p:cNvSpPr>
          <p:nvPr>
            <p:ph idx="1"/>
          </p:nvPr>
        </p:nvSpPr>
        <p:spPr>
          <a:xfrm>
            <a:off x="395536" y="2060848"/>
            <a:ext cx="8229600" cy="4525963"/>
          </a:xfrm>
        </p:spPr>
        <p:txBody>
          <a:bodyPr>
            <a:normAutofit/>
          </a:bodyPr>
          <a:lstStyle/>
          <a:p>
            <a:pPr marL="0" indent="0" algn="just">
              <a:buNone/>
            </a:pPr>
            <a:r>
              <a:rPr lang="fr-FR" sz="2200" dirty="0" smtClean="0"/>
              <a:t>Après analyse des concurrents, nous pouvons recommander diverses choses à Yves Saint-Laurent :</a:t>
            </a:r>
          </a:p>
          <a:p>
            <a:pPr marL="0" indent="0" algn="just">
              <a:buNone/>
            </a:pPr>
            <a:endParaRPr lang="fr-FR" sz="2200" dirty="0" smtClean="0"/>
          </a:p>
          <a:p>
            <a:pPr algn="just">
              <a:buFontTx/>
              <a:buChar char="-"/>
            </a:pPr>
            <a:r>
              <a:rPr lang="fr-FR" sz="2200" b="1" dirty="0" smtClean="0"/>
              <a:t>Diversifier</a:t>
            </a:r>
            <a:r>
              <a:rPr lang="fr-FR" sz="2200" dirty="0" smtClean="0"/>
              <a:t> sa gamme : en effet, YSL est l’une des marques avec le moins de gamme, et surtout dans ses gammes les choix sont très limités contrairement à Chanel qui n’a que deux gammes mais qui diversifie l’offre de leurs gammes.</a:t>
            </a:r>
          </a:p>
          <a:p>
            <a:pPr algn="just">
              <a:buFontTx/>
              <a:buChar char="-"/>
            </a:pPr>
            <a:endParaRPr lang="fr-FR" sz="2200" dirty="0" smtClean="0"/>
          </a:p>
          <a:p>
            <a:pPr algn="just">
              <a:buFontTx/>
              <a:buChar char="-"/>
            </a:pPr>
            <a:r>
              <a:rPr lang="fr-FR" sz="2200" dirty="0" smtClean="0"/>
              <a:t>Faire face à la concurrence </a:t>
            </a:r>
            <a:r>
              <a:rPr lang="fr-FR" sz="2200" b="1" dirty="0" err="1" smtClean="0"/>
              <a:t>low-cost</a:t>
            </a:r>
            <a:r>
              <a:rPr lang="fr-FR" sz="2200" dirty="0" smtClean="0"/>
              <a:t> qu’impose des marques comme </a:t>
            </a:r>
            <a:r>
              <a:rPr lang="fr-FR" sz="2200" dirty="0" err="1" smtClean="0"/>
              <a:t>Kiko</a:t>
            </a:r>
            <a:r>
              <a:rPr lang="fr-FR" sz="2200" dirty="0" smtClean="0"/>
              <a:t> : YSL peut mener une réflexion sur la nécessité de développer une gamme de ce type.</a:t>
            </a:r>
            <a:endParaRPr lang="fr-FR" sz="2200" dirty="0"/>
          </a:p>
        </p:txBody>
      </p:sp>
    </p:spTree>
    <p:extLst>
      <p:ext uri="{BB962C8B-B14F-4D97-AF65-F5344CB8AC3E}">
        <p14:creationId xmlns:p14="http://schemas.microsoft.com/office/powerpoint/2010/main" val="36707049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395536" y="2365101"/>
            <a:ext cx="8229600" cy="4525963"/>
          </a:xfrm>
        </p:spPr>
        <p:txBody>
          <a:bodyPr>
            <a:normAutofit/>
          </a:bodyPr>
          <a:lstStyle/>
          <a:p>
            <a:pPr algn="just">
              <a:buFontTx/>
              <a:buChar char="-"/>
            </a:pPr>
            <a:r>
              <a:rPr lang="fr-FR" sz="2200" b="1" dirty="0" smtClean="0"/>
              <a:t>Développer</a:t>
            </a:r>
            <a:r>
              <a:rPr lang="fr-FR" sz="2200" dirty="0" smtClean="0"/>
              <a:t> des gammes de produits spécifiques aux attentes et aux besoins des consommateurs selon les différents pays ou continents.</a:t>
            </a:r>
          </a:p>
          <a:p>
            <a:pPr marL="0" indent="0" algn="just">
              <a:buNone/>
            </a:pPr>
            <a:endParaRPr lang="fr-FR" sz="2200" dirty="0" smtClean="0"/>
          </a:p>
          <a:p>
            <a:pPr algn="just">
              <a:buFontTx/>
              <a:buChar char="-"/>
            </a:pPr>
            <a:r>
              <a:rPr lang="fr-FR" sz="2200" b="1" dirty="0" smtClean="0"/>
              <a:t>Investir</a:t>
            </a:r>
            <a:r>
              <a:rPr lang="fr-FR" sz="2200" dirty="0" smtClean="0"/>
              <a:t> dans la recherche et développement à travers l’innovation : en effet, il est primordial d’avoir un secteur de recherche et développement fort afin de dégager des avantages concurrentiels.</a:t>
            </a:r>
          </a:p>
          <a:p>
            <a:pPr marL="0" indent="0" algn="just">
              <a:buNone/>
            </a:pPr>
            <a:endParaRPr lang="fr-FR" sz="2200" dirty="0" smtClean="0"/>
          </a:p>
          <a:p>
            <a:pPr algn="just">
              <a:buFontTx/>
              <a:buChar char="-"/>
            </a:pPr>
            <a:r>
              <a:rPr lang="fr-FR" sz="2200" b="1" dirty="0" smtClean="0"/>
              <a:t>Maintenir</a:t>
            </a:r>
            <a:r>
              <a:rPr lang="fr-FR" sz="2200" dirty="0" smtClean="0"/>
              <a:t> son positionnement sur le segment luxe, qui est une valeur ajoutée et qui est un gage de qualité pour la clientèle</a:t>
            </a:r>
            <a:endParaRPr lang="fr-FR" sz="2200" b="1" dirty="0" smtClean="0"/>
          </a:p>
          <a:p>
            <a:pPr algn="just">
              <a:buFontTx/>
              <a:buChar char="-"/>
            </a:pPr>
            <a:endParaRPr lang="fr-FR" sz="2800" b="1" dirty="0" smtClean="0"/>
          </a:p>
          <a:p>
            <a:pPr algn="just">
              <a:buFontTx/>
              <a:buChar char="-"/>
            </a:pPr>
            <a:endParaRPr lang="fr-FR" dirty="0"/>
          </a:p>
        </p:txBody>
      </p:sp>
    </p:spTree>
    <p:extLst>
      <p:ext uri="{BB962C8B-B14F-4D97-AF65-F5344CB8AC3E}">
        <p14:creationId xmlns:p14="http://schemas.microsoft.com/office/powerpoint/2010/main" val="36707049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67544" y="2780928"/>
            <a:ext cx="8229600" cy="4525963"/>
          </a:xfrm>
        </p:spPr>
        <p:txBody>
          <a:bodyPr>
            <a:normAutofit/>
          </a:bodyPr>
          <a:lstStyle/>
          <a:p>
            <a:pPr algn="just">
              <a:buFontTx/>
              <a:buChar char="-"/>
            </a:pPr>
            <a:r>
              <a:rPr lang="fr-FR" sz="2200" b="1" dirty="0" smtClean="0"/>
              <a:t>Développer</a:t>
            </a:r>
            <a:r>
              <a:rPr lang="fr-FR" sz="2200" dirty="0" smtClean="0"/>
              <a:t> des partenariats avec des enseignes ou des personnalités connues, on peut prendre l’exemple de Coca-Cola qui fait dessiner ses bouteilles par Jean-Paul Gaultier.</a:t>
            </a:r>
          </a:p>
          <a:p>
            <a:pPr marL="0" indent="0" algn="just">
              <a:buNone/>
            </a:pPr>
            <a:endParaRPr lang="fr-FR" sz="2200" dirty="0" smtClean="0"/>
          </a:p>
          <a:p>
            <a:pPr algn="just">
              <a:buFontTx/>
              <a:buChar char="-"/>
            </a:pPr>
            <a:r>
              <a:rPr lang="fr-FR" sz="2200" b="1" dirty="0" smtClean="0"/>
              <a:t>Développer </a:t>
            </a:r>
            <a:r>
              <a:rPr lang="fr-FR" sz="2200" dirty="0" smtClean="0"/>
              <a:t>une gamme de produits destinés à la Grande Distribution et à bas coûts pour universaliser la consommation de la marque.</a:t>
            </a:r>
            <a:endParaRPr lang="fr-FR" sz="2200" b="1" dirty="0" smtClean="0"/>
          </a:p>
          <a:p>
            <a:pPr>
              <a:buFontTx/>
              <a:buChar char="-"/>
            </a:pPr>
            <a:endParaRPr lang="fr-FR" sz="2800" b="1" dirty="0" smtClean="0"/>
          </a:p>
          <a:p>
            <a:pPr>
              <a:buFontTx/>
              <a:buChar char="-"/>
            </a:pPr>
            <a:endParaRPr lang="fr-FR" dirty="0"/>
          </a:p>
        </p:txBody>
      </p:sp>
    </p:spTree>
    <p:extLst>
      <p:ext uri="{BB962C8B-B14F-4D97-AF65-F5344CB8AC3E}">
        <p14:creationId xmlns:p14="http://schemas.microsoft.com/office/powerpoint/2010/main" val="1915925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961256" y="274638"/>
            <a:ext cx="8291264" cy="1426170"/>
          </a:xfrm>
        </p:spPr>
        <p:txBody>
          <a:bodyPr>
            <a:noAutofit/>
          </a:bodyPr>
          <a:lstStyle/>
          <a:p>
            <a:r>
              <a:rPr lang="fr-FR" b="1" dirty="0" smtClean="0">
                <a:effectLst>
                  <a:outerShdw blurRad="38100" dist="38100" dir="2700000" algn="tl">
                    <a:srgbClr val="000000">
                      <a:alpha val="43137"/>
                    </a:srgbClr>
                  </a:outerShdw>
                </a:effectLst>
              </a:rPr>
              <a:t>Les offres existantes  </a:t>
            </a:r>
            <a:br>
              <a:rPr lang="fr-FR" b="1" dirty="0" smtClean="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rPr>
              <a:t>sur le marché du vernis</a:t>
            </a:r>
          </a:p>
        </p:txBody>
      </p:sp>
      <p:sp>
        <p:nvSpPr>
          <p:cNvPr id="6" name="Espace réservé du contenu 5"/>
          <p:cNvSpPr>
            <a:spLocks noGrp="1"/>
          </p:cNvSpPr>
          <p:nvPr>
            <p:ph idx="1"/>
          </p:nvPr>
        </p:nvSpPr>
        <p:spPr>
          <a:xfrm>
            <a:off x="471945" y="1700808"/>
            <a:ext cx="8229600" cy="5400600"/>
          </a:xfrm>
        </p:spPr>
        <p:txBody>
          <a:bodyPr>
            <a:normAutofit/>
          </a:bodyPr>
          <a:lstStyle/>
          <a:p>
            <a:pPr marL="0" indent="0" algn="just">
              <a:buNone/>
            </a:pPr>
            <a:r>
              <a:rPr lang="fr-FR" sz="2600" dirty="0"/>
              <a:t>	</a:t>
            </a:r>
            <a:r>
              <a:rPr lang="fr-FR" sz="1800" dirty="0" smtClean="0"/>
              <a:t>Le vernis à ongles est devenu avec le temps l’un des accessoires phares pour les femmes modernes. L’évolution de ce produit a été fulgurante, et elle ne cesse de s’accroître. Du vernis brillant, basique en passant par le vernis néon, l’ensemble des produits existants pourraient faire tourner la tête de plus d’une femme. </a:t>
            </a:r>
          </a:p>
          <a:p>
            <a:pPr marL="0" indent="0" algn="just">
              <a:buNone/>
            </a:pPr>
            <a:endParaRPr lang="fr-FR" sz="1800" dirty="0"/>
          </a:p>
          <a:p>
            <a:pPr marL="0" indent="0" algn="just">
              <a:buNone/>
            </a:pPr>
            <a:r>
              <a:rPr lang="fr-FR" sz="1800" dirty="0" smtClean="0"/>
              <a:t>Voici différents types de vernis qui se vendent bien sur le marché :</a:t>
            </a:r>
          </a:p>
          <a:p>
            <a:pPr algn="just">
              <a:buFontTx/>
              <a:buChar char="-"/>
            </a:pPr>
            <a:r>
              <a:rPr lang="fr-FR" sz="1800" b="1" dirty="0" smtClean="0"/>
              <a:t>Les </a:t>
            </a:r>
            <a:r>
              <a:rPr lang="fr-FR" sz="1800" b="1" dirty="0"/>
              <a:t>vernis </a:t>
            </a:r>
            <a:r>
              <a:rPr lang="fr-FR" sz="1800" b="1" dirty="0" smtClean="0"/>
              <a:t>crème, </a:t>
            </a:r>
            <a:r>
              <a:rPr lang="fr-FR" sz="1800" dirty="0" smtClean="0"/>
              <a:t>de </a:t>
            </a:r>
            <a:r>
              <a:rPr lang="fr-FR" sz="1800" dirty="0"/>
              <a:t>couleur unie (pure) et opaque, </a:t>
            </a:r>
            <a:r>
              <a:rPr lang="fr-FR" sz="1800" dirty="0" smtClean="0"/>
              <a:t>qui n’a </a:t>
            </a:r>
            <a:r>
              <a:rPr lang="fr-FR" sz="1800" dirty="0"/>
              <a:t>aucun effet (pailleté, </a:t>
            </a:r>
            <a:r>
              <a:rPr lang="fr-FR" sz="1800" dirty="0" smtClean="0"/>
              <a:t>irisé), rendu laqué </a:t>
            </a:r>
            <a:r>
              <a:rPr lang="fr-FR" sz="1800" dirty="0"/>
              <a:t>et lisse</a:t>
            </a:r>
            <a:r>
              <a:rPr lang="fr-FR" sz="1800" dirty="0" smtClean="0"/>
              <a:t>. [</a:t>
            </a:r>
            <a:r>
              <a:rPr lang="fr-FR" sz="1800" i="1" dirty="0" err="1"/>
              <a:t>Sapphire</a:t>
            </a:r>
            <a:r>
              <a:rPr lang="fr-FR" sz="1800" i="1" dirty="0"/>
              <a:t> </a:t>
            </a:r>
            <a:r>
              <a:rPr lang="fr-FR" sz="1800" i="1" dirty="0" err="1"/>
              <a:t>Silk</a:t>
            </a:r>
            <a:r>
              <a:rPr lang="fr-FR" sz="1800" i="1" dirty="0"/>
              <a:t> </a:t>
            </a:r>
            <a:r>
              <a:rPr lang="fr-FR" sz="1800" i="1" dirty="0" smtClean="0"/>
              <a:t>d’Orly]</a:t>
            </a:r>
          </a:p>
          <a:p>
            <a:pPr algn="just">
              <a:buFontTx/>
              <a:buChar char="-"/>
            </a:pPr>
            <a:r>
              <a:rPr lang="fr-FR" sz="1800" b="1" dirty="0" smtClean="0"/>
              <a:t>Les </a:t>
            </a:r>
            <a:r>
              <a:rPr lang="fr-FR" sz="1800" b="1" dirty="0"/>
              <a:t>vernis </a:t>
            </a:r>
            <a:r>
              <a:rPr lang="fr-FR" sz="1800" b="1" dirty="0" smtClean="0"/>
              <a:t>irisés,  </a:t>
            </a:r>
            <a:r>
              <a:rPr lang="fr-FR" sz="1800" dirty="0" smtClean="0"/>
              <a:t>vernis </a:t>
            </a:r>
            <a:r>
              <a:rPr lang="fr-FR" sz="1800" dirty="0"/>
              <a:t>brillant, scintillant, surtout au soleil</a:t>
            </a:r>
            <a:r>
              <a:rPr lang="fr-FR" sz="1800" dirty="0" smtClean="0"/>
              <a:t>.</a:t>
            </a:r>
          </a:p>
          <a:p>
            <a:pPr algn="just">
              <a:buFontTx/>
              <a:buChar char="-"/>
            </a:pPr>
            <a:r>
              <a:rPr lang="fr-FR" sz="1800" b="1" dirty="0"/>
              <a:t>Les vernis </a:t>
            </a:r>
            <a:r>
              <a:rPr lang="fr-FR" sz="1800" b="1" dirty="0" smtClean="0"/>
              <a:t>nacrés/perlés ; </a:t>
            </a:r>
            <a:r>
              <a:rPr lang="fr-FR" sz="1800" dirty="0" smtClean="0"/>
              <a:t>Vernis </a:t>
            </a:r>
            <a:r>
              <a:rPr lang="fr-FR" sz="1800" dirty="0"/>
              <a:t>à effet givré, </a:t>
            </a:r>
            <a:r>
              <a:rPr lang="fr-FR" sz="1800" dirty="0" smtClean="0"/>
              <a:t>fumé ; Rendu perlé.</a:t>
            </a:r>
          </a:p>
          <a:p>
            <a:pPr algn="just">
              <a:buFontTx/>
              <a:buChar char="-"/>
            </a:pPr>
            <a:r>
              <a:rPr lang="fr-FR" sz="1800" b="1" dirty="0"/>
              <a:t>Les vernis </a:t>
            </a:r>
            <a:r>
              <a:rPr lang="fr-FR" sz="1800" b="1" dirty="0" smtClean="0"/>
              <a:t>transparents, </a:t>
            </a:r>
            <a:r>
              <a:rPr lang="fr-FR" sz="1800" dirty="0"/>
              <a:t>t</a:t>
            </a:r>
            <a:r>
              <a:rPr lang="fr-FR" sz="1800" dirty="0" smtClean="0"/>
              <a:t>rès </a:t>
            </a:r>
            <a:r>
              <a:rPr lang="fr-FR" sz="1800" dirty="0"/>
              <a:t>peu </a:t>
            </a:r>
            <a:r>
              <a:rPr lang="fr-FR" sz="1800" dirty="0" smtClean="0"/>
              <a:t>teintés </a:t>
            </a:r>
            <a:r>
              <a:rPr lang="fr-FR" sz="1800" dirty="0"/>
              <a:t>car souvent utilisés pour faire des french </a:t>
            </a:r>
            <a:r>
              <a:rPr lang="fr-FR" sz="1800" dirty="0" smtClean="0"/>
              <a:t>manucures.</a:t>
            </a:r>
          </a:p>
          <a:p>
            <a:pPr algn="just">
              <a:buFontTx/>
              <a:buChar char="-"/>
            </a:pPr>
            <a:r>
              <a:rPr lang="fr-FR" sz="1800" b="1" dirty="0"/>
              <a:t>Les vernis </a:t>
            </a:r>
            <a:r>
              <a:rPr lang="fr-FR" sz="1800" b="1" dirty="0" smtClean="0"/>
              <a:t>pailletés, </a:t>
            </a:r>
            <a:r>
              <a:rPr lang="fr-FR" sz="1800" dirty="0" smtClean="0"/>
              <a:t>[</a:t>
            </a:r>
            <a:r>
              <a:rPr lang="en-US" sz="1800" i="1" dirty="0"/>
              <a:t>Mad as a hatter </a:t>
            </a:r>
            <a:r>
              <a:rPr lang="en-US" sz="1800" i="1" dirty="0" err="1" smtClean="0"/>
              <a:t>d’OPI</a:t>
            </a:r>
            <a:r>
              <a:rPr lang="en-US" sz="1800" i="1" dirty="0" smtClean="0"/>
              <a:t>]</a:t>
            </a:r>
          </a:p>
          <a:p>
            <a:pPr algn="just">
              <a:buFontTx/>
              <a:buChar char="-"/>
            </a:pPr>
            <a:r>
              <a:rPr lang="fr-FR" sz="1800" b="1" dirty="0" smtClean="0"/>
              <a:t>Les </a:t>
            </a:r>
            <a:r>
              <a:rPr lang="fr-FR" sz="1800" b="1" dirty="0"/>
              <a:t>vernis </a:t>
            </a:r>
            <a:r>
              <a:rPr lang="fr-FR" sz="1800" b="1" dirty="0" smtClean="0"/>
              <a:t>holographiques,  </a:t>
            </a:r>
            <a:r>
              <a:rPr lang="fr-FR" sz="1800" dirty="0" smtClean="0"/>
              <a:t>qui contiennent </a:t>
            </a:r>
            <a:r>
              <a:rPr lang="fr-FR" sz="1800" dirty="0"/>
              <a:t>de micro-paillettes. Changent de couleurs en fonction de la </a:t>
            </a:r>
            <a:r>
              <a:rPr lang="fr-FR" sz="1800" dirty="0" smtClean="0"/>
              <a:t>lumière [</a:t>
            </a:r>
            <a:r>
              <a:rPr lang="fr-FR" sz="1800" i="1" dirty="0" err="1"/>
              <a:t>Kiko</a:t>
            </a:r>
            <a:r>
              <a:rPr lang="fr-FR" sz="1800" i="1" dirty="0"/>
              <a:t> 401 Green </a:t>
            </a:r>
            <a:r>
              <a:rPr lang="fr-FR" sz="1800" i="1" dirty="0" err="1" smtClean="0"/>
              <a:t>Peacock</a:t>
            </a:r>
            <a:r>
              <a:rPr lang="fr-FR" sz="1800" i="1" dirty="0" smtClean="0"/>
              <a:t>]</a:t>
            </a:r>
          </a:p>
          <a:p>
            <a:pPr marL="0" indent="0" algn="just">
              <a:buNone/>
            </a:pPr>
            <a:r>
              <a:rPr lang="fr-FR" sz="1800" dirty="0"/>
              <a:t/>
            </a:r>
            <a:br>
              <a:rPr lang="fr-FR" sz="1800" dirty="0"/>
            </a:br>
            <a:endParaRPr lang="fr-FR" sz="1800" dirty="0" smtClean="0"/>
          </a:p>
          <a:p>
            <a:pPr algn="just">
              <a:buFontTx/>
              <a:buChar char="-"/>
            </a:pPr>
            <a:endParaRPr lang="fr-FR" sz="1800" dirty="0" smtClean="0"/>
          </a:p>
          <a:p>
            <a:pPr algn="just"/>
            <a:endParaRPr lang="fr-FR" sz="2100" b="1" dirty="0" smtClean="0"/>
          </a:p>
          <a:p>
            <a:pPr marL="0" indent="0">
              <a:buNone/>
            </a:pPr>
            <a:endParaRPr lang="fr-FR" b="1" dirty="0" smtClean="0"/>
          </a:p>
        </p:txBody>
      </p:sp>
    </p:spTree>
    <p:extLst>
      <p:ext uri="{BB962C8B-B14F-4D97-AF65-F5344CB8AC3E}">
        <p14:creationId xmlns:p14="http://schemas.microsoft.com/office/powerpoint/2010/main" val="248385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txBox="1">
            <a:spLocks/>
          </p:cNvSpPr>
          <p:nvPr/>
        </p:nvSpPr>
        <p:spPr>
          <a:xfrm>
            <a:off x="479728" y="2420888"/>
            <a:ext cx="8229600"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sz="1800" b="1" dirty="0" smtClean="0"/>
              <a:t>Il existe 4 différentes types de marché en ce qui concerne le vernis à ongles : </a:t>
            </a:r>
          </a:p>
          <a:p>
            <a:pPr lvl="1" algn="just"/>
            <a:r>
              <a:rPr lang="fr-FR" sz="1800" b="1" dirty="0" smtClean="0"/>
              <a:t> </a:t>
            </a:r>
            <a:r>
              <a:rPr lang="fr-FR" sz="1800" b="1" i="1" dirty="0" smtClean="0"/>
              <a:t>Le marché du luxe (Yves Saint Laurent, Chanel…) </a:t>
            </a:r>
          </a:p>
          <a:p>
            <a:pPr lvl="1" algn="just"/>
            <a:r>
              <a:rPr lang="fr-FR" sz="1800" b="1" i="1" dirty="0" smtClean="0"/>
              <a:t> Le haut de gamme (O.P.I …) </a:t>
            </a:r>
          </a:p>
          <a:p>
            <a:pPr lvl="1" algn="just"/>
            <a:r>
              <a:rPr lang="fr-FR" sz="1800" b="1" i="1" dirty="0" smtClean="0"/>
              <a:t> La gamme moyenne (Bourjois, </a:t>
            </a:r>
            <a:r>
              <a:rPr lang="fr-FR" sz="1800" b="1" i="1" dirty="0" err="1" smtClean="0"/>
              <a:t>Essie</a:t>
            </a:r>
            <a:r>
              <a:rPr lang="fr-FR" sz="1800" b="1" i="1" dirty="0" smtClean="0"/>
              <a:t>…) </a:t>
            </a:r>
          </a:p>
          <a:p>
            <a:pPr lvl="1" algn="just"/>
            <a:r>
              <a:rPr lang="fr-FR" sz="1800" b="1" i="1" dirty="0" smtClean="0"/>
              <a:t> L’entrée de gamme (</a:t>
            </a:r>
            <a:r>
              <a:rPr lang="fr-FR" sz="1800" b="1" i="1" dirty="0" err="1" smtClean="0"/>
              <a:t>Kiko</a:t>
            </a:r>
            <a:r>
              <a:rPr lang="fr-FR" sz="1800" b="1" i="1" dirty="0" smtClean="0"/>
              <a:t>, L’Oréal…) </a:t>
            </a:r>
          </a:p>
          <a:p>
            <a:pPr marL="457200" lvl="1" indent="0" algn="just">
              <a:buFont typeface="Arial" pitchFamily="34" charset="0"/>
              <a:buNone/>
            </a:pPr>
            <a:endParaRPr lang="fr-FR" sz="1800" dirty="0" smtClean="0"/>
          </a:p>
          <a:p>
            <a:pPr marL="457200" lvl="1" indent="0" algn="just">
              <a:buFont typeface="Arial" pitchFamily="34" charset="0"/>
              <a:buNone/>
            </a:pPr>
            <a:endParaRPr lang="fr-FR" sz="1800" dirty="0" smtClean="0"/>
          </a:p>
          <a:p>
            <a:pPr marL="0" indent="0" algn="just">
              <a:buFont typeface="Arial" pitchFamily="34" charset="0"/>
              <a:buNone/>
            </a:pPr>
            <a:r>
              <a:rPr lang="fr-FR" sz="1800" dirty="0" smtClean="0"/>
              <a:t>	De Dior à Chanel, en passant par Sephora et Mac, sans oublier </a:t>
            </a:r>
            <a:r>
              <a:rPr lang="fr-FR" sz="1800" dirty="0" err="1" smtClean="0"/>
              <a:t>Gemey</a:t>
            </a:r>
            <a:r>
              <a:rPr lang="fr-FR" sz="1800" dirty="0" smtClean="0"/>
              <a:t> </a:t>
            </a:r>
            <a:r>
              <a:rPr lang="fr-FR" sz="1800" dirty="0" err="1" smtClean="0"/>
              <a:t>Maybelline</a:t>
            </a:r>
            <a:r>
              <a:rPr lang="fr-FR" sz="1800" dirty="0" smtClean="0"/>
              <a:t>, les offres existantes sur le marché du vernis à ongles sont plus que nombreuses. Nous avons décidé de nous focaliser sur les offres suivantes : YSL, Chanel, O.P.I, Bourjois, </a:t>
            </a:r>
            <a:r>
              <a:rPr lang="fr-FR" sz="1800" dirty="0" err="1" smtClean="0"/>
              <a:t>Essie</a:t>
            </a:r>
            <a:r>
              <a:rPr lang="fr-FR" sz="1800" dirty="0" smtClean="0"/>
              <a:t> et </a:t>
            </a:r>
            <a:r>
              <a:rPr lang="fr-FR" sz="1800" dirty="0" err="1" smtClean="0"/>
              <a:t>Kiko</a:t>
            </a:r>
            <a:r>
              <a:rPr lang="fr-FR" sz="1800" dirty="0" smtClean="0"/>
              <a:t>. </a:t>
            </a:r>
          </a:p>
          <a:p>
            <a:pPr marL="0" indent="0">
              <a:buFont typeface="Arial" pitchFamily="34" charset="0"/>
              <a:buNone/>
            </a:pPr>
            <a:endParaRPr lang="fr-FR" sz="1800" b="1" dirty="0" smtClean="0"/>
          </a:p>
        </p:txBody>
      </p:sp>
    </p:spTree>
    <p:extLst>
      <p:ext uri="{BB962C8B-B14F-4D97-AF65-F5344CB8AC3E}">
        <p14:creationId xmlns:p14="http://schemas.microsoft.com/office/powerpoint/2010/main" val="1240758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939958" y="1628800"/>
            <a:ext cx="8229600" cy="4752528"/>
          </a:xfrm>
        </p:spPr>
        <p:txBody>
          <a:bodyPr>
            <a:normAutofit/>
          </a:bodyPr>
          <a:lstStyle/>
          <a:p>
            <a:pPr marL="0" indent="0" algn="ctr">
              <a:buNone/>
            </a:pPr>
            <a:r>
              <a:rPr lang="fr-FR" b="1" dirty="0" smtClean="0"/>
              <a:t>							</a:t>
            </a:r>
            <a:r>
              <a:rPr lang="fr-FR" b="1" u="sng" dirty="0" smtClean="0"/>
              <a:t>OPI</a:t>
            </a:r>
            <a:r>
              <a:rPr lang="fr-FR" b="1" dirty="0" smtClean="0"/>
              <a:t> </a:t>
            </a:r>
          </a:p>
          <a:p>
            <a:pPr marL="0" indent="0" algn="ctr">
              <a:buNone/>
            </a:pPr>
            <a:r>
              <a:rPr lang="fr-FR" sz="2000" b="1" u="sng" dirty="0" smtClean="0">
                <a:effectLst>
                  <a:outerShdw blurRad="38100" dist="38100" dir="2700000" algn="tl">
                    <a:srgbClr val="000000">
                      <a:alpha val="43137"/>
                    </a:srgbClr>
                  </a:outerShdw>
                </a:effectLst>
              </a:rPr>
              <a:t>9 gammes différentes </a:t>
            </a:r>
            <a:r>
              <a:rPr lang="fr-FR" sz="2000" b="1" dirty="0" smtClean="0">
                <a:effectLst>
                  <a:outerShdw blurRad="38100" dist="38100" dir="2700000" algn="tl">
                    <a:srgbClr val="000000">
                      <a:alpha val="43137"/>
                    </a:srgbClr>
                  </a:outerShdw>
                </a:effectLst>
              </a:rPr>
              <a:t>: </a:t>
            </a:r>
          </a:p>
          <a:p>
            <a:pPr marL="0" indent="0" algn="ctr">
              <a:buNone/>
            </a:pPr>
            <a:endParaRPr lang="fr-FR" sz="2000" b="1" dirty="0" smtClean="0">
              <a:effectLst>
                <a:outerShdw blurRad="38100" dist="38100" dir="2700000" algn="tl">
                  <a:srgbClr val="000000">
                    <a:alpha val="43137"/>
                  </a:srgbClr>
                </a:outerShdw>
              </a:effectLst>
            </a:endParaRPr>
          </a:p>
          <a:p>
            <a:pPr marL="0" indent="0" algn="ctr">
              <a:buNone/>
            </a:pPr>
            <a:endParaRPr lang="fr-FR" sz="2000" b="1" dirty="0" smtClean="0">
              <a:effectLst>
                <a:outerShdw blurRad="38100" dist="38100" dir="2700000" algn="tl">
                  <a:srgbClr val="000000">
                    <a:alpha val="43137"/>
                  </a:srgbClr>
                </a:outerShdw>
              </a:effectLst>
            </a:endParaRPr>
          </a:p>
          <a:p>
            <a:pPr marL="0" indent="0" algn="ctr">
              <a:buNone/>
            </a:pPr>
            <a:endParaRPr lang="fr-FR" sz="2000" b="1" dirty="0" smtClean="0">
              <a:effectLst>
                <a:outerShdw blurRad="38100" dist="38100" dir="2700000" algn="tl">
                  <a:srgbClr val="000000">
                    <a:alpha val="43137"/>
                  </a:srgbClr>
                </a:outerShdw>
              </a:effectLst>
            </a:endParaRPr>
          </a:p>
          <a:p>
            <a:pPr>
              <a:buFontTx/>
              <a:buChar char="-"/>
            </a:pPr>
            <a:r>
              <a:rPr lang="fr-FR" sz="1600" b="1" u="sng" dirty="0" smtClean="0"/>
              <a:t>Euro Centrale : </a:t>
            </a:r>
            <a:r>
              <a:rPr lang="fr-FR" sz="1600" b="1" dirty="0" smtClean="0"/>
              <a:t>12 couleurs</a:t>
            </a:r>
          </a:p>
          <a:p>
            <a:pPr>
              <a:buFontTx/>
              <a:buChar char="-"/>
            </a:pPr>
            <a:r>
              <a:rPr lang="fr-FR" sz="1600" b="1" u="sng" dirty="0" err="1" smtClean="0"/>
              <a:t>Mariah</a:t>
            </a:r>
            <a:r>
              <a:rPr lang="fr-FR" sz="1600" b="1" u="sng" dirty="0" smtClean="0"/>
              <a:t> </a:t>
            </a:r>
            <a:r>
              <a:rPr lang="fr-FR" sz="1600" b="1" u="sng" dirty="0" err="1" smtClean="0"/>
              <a:t>carey</a:t>
            </a:r>
            <a:r>
              <a:rPr lang="fr-FR" sz="1600" b="1" u="sng" dirty="0" smtClean="0"/>
              <a:t> : </a:t>
            </a:r>
            <a:r>
              <a:rPr lang="fr-FR" sz="1600" b="1" dirty="0" smtClean="0"/>
              <a:t>8 couleurs</a:t>
            </a:r>
          </a:p>
          <a:p>
            <a:pPr>
              <a:buFontTx/>
              <a:buChar char="-"/>
            </a:pPr>
            <a:r>
              <a:rPr lang="fr-FR" sz="1600" b="1" u="sng" dirty="0" err="1" smtClean="0"/>
              <a:t>Skyfall</a:t>
            </a:r>
            <a:r>
              <a:rPr lang="fr-FR" sz="1600" b="1" u="sng" dirty="0" smtClean="0"/>
              <a:t> : </a:t>
            </a:r>
            <a:r>
              <a:rPr lang="fr-FR" sz="1600" b="1" dirty="0" smtClean="0"/>
              <a:t>13 couleurs</a:t>
            </a:r>
          </a:p>
          <a:p>
            <a:pPr>
              <a:buFontTx/>
              <a:buChar char="-"/>
            </a:pPr>
            <a:r>
              <a:rPr lang="fr-FR" sz="1600" b="1" u="sng" dirty="0" smtClean="0"/>
              <a:t>Germany Couleurs : </a:t>
            </a:r>
            <a:r>
              <a:rPr lang="fr-FR" sz="1600" b="1" dirty="0" smtClean="0"/>
              <a:t>12 couleurs</a:t>
            </a:r>
          </a:p>
          <a:p>
            <a:pPr>
              <a:buFontTx/>
              <a:buChar char="-"/>
            </a:pPr>
            <a:r>
              <a:rPr lang="fr-FR" sz="1600" b="1" u="sng" dirty="0" err="1" smtClean="0"/>
              <a:t>Minnie</a:t>
            </a:r>
            <a:r>
              <a:rPr lang="fr-FR" sz="1600" b="1" u="sng" dirty="0" smtClean="0"/>
              <a:t> Mouse </a:t>
            </a:r>
            <a:r>
              <a:rPr lang="fr-FR" sz="1600" b="1" dirty="0" smtClean="0"/>
              <a:t>: 4 couleurs</a:t>
            </a:r>
          </a:p>
        </p:txBody>
      </p:sp>
      <p:sp>
        <p:nvSpPr>
          <p:cNvPr id="8" name="Espace réservé du contenu 5"/>
          <p:cNvSpPr txBox="1">
            <a:spLocks/>
          </p:cNvSpPr>
          <p:nvPr/>
        </p:nvSpPr>
        <p:spPr>
          <a:xfrm>
            <a:off x="4993094" y="3573016"/>
            <a:ext cx="4176464"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fr-FR" sz="1600" b="1" u="sng" dirty="0" smtClean="0"/>
              <a:t>Spider Man </a:t>
            </a:r>
            <a:r>
              <a:rPr lang="fr-FR" sz="1600" b="1" dirty="0" smtClean="0"/>
              <a:t>: 8 couleurs</a:t>
            </a:r>
          </a:p>
          <a:p>
            <a:pPr>
              <a:buFontTx/>
              <a:buChar char="-"/>
            </a:pPr>
            <a:r>
              <a:rPr lang="fr-FR" sz="1600" b="1" u="sng" dirty="0" smtClean="0"/>
              <a:t>New York City Ballet : </a:t>
            </a:r>
            <a:r>
              <a:rPr lang="fr-FR" sz="1600" b="1" dirty="0" smtClean="0"/>
              <a:t>6 couleurs</a:t>
            </a:r>
          </a:p>
          <a:p>
            <a:pPr>
              <a:buFontTx/>
              <a:buChar char="-"/>
            </a:pPr>
            <a:r>
              <a:rPr lang="fr-FR" sz="1600" b="1" u="sng" dirty="0" smtClean="0"/>
              <a:t>Holland : </a:t>
            </a:r>
            <a:r>
              <a:rPr lang="fr-FR" sz="1600" b="1" dirty="0" smtClean="0"/>
              <a:t>12 couleurs </a:t>
            </a:r>
          </a:p>
          <a:p>
            <a:pPr>
              <a:buFontTx/>
              <a:buChar char="-"/>
            </a:pPr>
            <a:r>
              <a:rPr lang="fr-FR" sz="1600" b="1" u="sng" dirty="0" err="1" smtClean="0"/>
              <a:t>Shatter</a:t>
            </a:r>
            <a:r>
              <a:rPr lang="fr-FR" sz="1600" b="1" u="sng" dirty="0" smtClean="0"/>
              <a:t>  </a:t>
            </a:r>
            <a:r>
              <a:rPr lang="fr-FR" sz="1600" b="1" u="sng" dirty="0" err="1" smtClean="0"/>
              <a:t>Paints</a:t>
            </a:r>
            <a:r>
              <a:rPr lang="fr-FR" sz="1600" b="1" u="sng" dirty="0" smtClean="0"/>
              <a:t> : </a:t>
            </a:r>
            <a:r>
              <a:rPr lang="fr-FR" sz="1600" b="1" dirty="0" smtClean="0"/>
              <a:t>5 couleurs </a:t>
            </a:r>
          </a:p>
          <a:p>
            <a:pPr>
              <a:buFontTx/>
              <a:buChar char="-"/>
            </a:pPr>
            <a:r>
              <a:rPr lang="fr-FR" sz="1600" b="1" u="sng" dirty="0" smtClean="0"/>
              <a:t>Oz Collection : </a:t>
            </a:r>
            <a:r>
              <a:rPr lang="fr-FR" sz="1600" b="1" dirty="0" smtClean="0"/>
              <a:t>4 couleurs </a:t>
            </a:r>
          </a:p>
        </p:txBody>
      </p:sp>
    </p:spTree>
    <p:extLst>
      <p:ext uri="{BB962C8B-B14F-4D97-AF65-F5344CB8AC3E}">
        <p14:creationId xmlns:p14="http://schemas.microsoft.com/office/powerpoint/2010/main" val="4029910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471945" y="1700808"/>
            <a:ext cx="8229600" cy="4752528"/>
          </a:xfrm>
        </p:spPr>
        <p:txBody>
          <a:bodyPr>
            <a:normAutofit/>
          </a:bodyPr>
          <a:lstStyle/>
          <a:p>
            <a:pPr marL="0" indent="0" algn="r">
              <a:buNone/>
            </a:pPr>
            <a:r>
              <a:rPr lang="fr-FR" b="1" u="sng" dirty="0" smtClean="0"/>
              <a:t>Chanel</a:t>
            </a:r>
            <a:r>
              <a:rPr lang="fr-FR" b="1" dirty="0" smtClean="0"/>
              <a:t>  </a:t>
            </a:r>
          </a:p>
          <a:p>
            <a:pPr marL="0" indent="0" algn="ctr">
              <a:buNone/>
            </a:pPr>
            <a:r>
              <a:rPr lang="fr-FR" sz="2000" b="1" u="sng" dirty="0">
                <a:effectLst>
                  <a:outerShdw blurRad="38100" dist="38100" dir="2700000" algn="tl">
                    <a:srgbClr val="000000">
                      <a:alpha val="43137"/>
                    </a:srgbClr>
                  </a:outerShdw>
                </a:effectLst>
              </a:rPr>
              <a:t>2</a:t>
            </a:r>
            <a:r>
              <a:rPr lang="fr-FR" sz="2000" b="1" u="sng" dirty="0" smtClean="0">
                <a:effectLst>
                  <a:outerShdw blurRad="38100" dist="38100" dir="2700000" algn="tl">
                    <a:srgbClr val="000000">
                      <a:alpha val="43137"/>
                    </a:srgbClr>
                  </a:outerShdw>
                </a:effectLst>
              </a:rPr>
              <a:t> gammes différentes </a:t>
            </a:r>
            <a:r>
              <a:rPr lang="fr-FR" sz="2000" b="1" dirty="0" smtClean="0">
                <a:effectLst>
                  <a:outerShdw blurRad="38100" dist="38100" dir="2700000" algn="tl">
                    <a:srgbClr val="000000">
                      <a:alpha val="43137"/>
                    </a:srgbClr>
                  </a:outerShdw>
                </a:effectLst>
              </a:rPr>
              <a:t>: </a:t>
            </a:r>
          </a:p>
          <a:p>
            <a:pPr marL="0" indent="0" algn="ctr">
              <a:buNone/>
            </a:pPr>
            <a:endParaRPr lang="fr-FR" sz="2000" b="1" dirty="0" smtClean="0">
              <a:effectLst>
                <a:outerShdw blurRad="38100" dist="38100" dir="2700000" algn="tl">
                  <a:srgbClr val="000000">
                    <a:alpha val="43137"/>
                  </a:srgbClr>
                </a:outerShdw>
              </a:effectLst>
            </a:endParaRPr>
          </a:p>
          <a:p>
            <a:pPr marL="0" indent="0" algn="ctr">
              <a:buNone/>
            </a:pPr>
            <a:endParaRPr lang="fr-FR" sz="2000" b="1" dirty="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Edition limitée : 13 couleurs </a:t>
            </a:r>
          </a:p>
          <a:p>
            <a:pPr>
              <a:buFontTx/>
              <a:buChar char="-"/>
            </a:pPr>
            <a:r>
              <a:rPr lang="fr-FR" sz="1600" b="1" dirty="0" smtClean="0">
                <a:effectLst>
                  <a:outerShdw blurRad="38100" dist="38100" dir="2700000" algn="tl">
                    <a:srgbClr val="000000">
                      <a:alpha val="43137"/>
                    </a:srgbClr>
                  </a:outerShdw>
                </a:effectLst>
              </a:rPr>
              <a:t>Le vernis : 32 couleurs </a:t>
            </a:r>
          </a:p>
          <a:p>
            <a:pPr marL="0" indent="0" algn="ctr">
              <a:buNone/>
            </a:pPr>
            <a:endParaRPr lang="fr-FR"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16854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471945" y="1700808"/>
            <a:ext cx="8229600" cy="4752528"/>
          </a:xfrm>
        </p:spPr>
        <p:txBody>
          <a:bodyPr>
            <a:normAutofit/>
          </a:bodyPr>
          <a:lstStyle/>
          <a:p>
            <a:pPr marL="0" indent="0" algn="r">
              <a:buNone/>
            </a:pPr>
            <a:r>
              <a:rPr lang="fr-FR" b="1" u="sng" dirty="0" smtClean="0"/>
              <a:t>Yves Saint Laurent  </a:t>
            </a:r>
          </a:p>
          <a:p>
            <a:pPr marL="0" indent="0" algn="ctr">
              <a:buNone/>
            </a:pPr>
            <a:endParaRPr lang="fr-FR" sz="2000" b="1" u="sng" dirty="0" smtClean="0">
              <a:effectLst>
                <a:outerShdw blurRad="38100" dist="38100" dir="2700000" algn="tl">
                  <a:srgbClr val="000000">
                    <a:alpha val="43137"/>
                  </a:srgbClr>
                </a:outerShdw>
              </a:effectLst>
            </a:endParaRPr>
          </a:p>
          <a:p>
            <a:pPr marL="0" indent="0" algn="ctr">
              <a:buNone/>
            </a:pPr>
            <a:r>
              <a:rPr lang="fr-FR" sz="2000" b="1" u="sng" dirty="0" smtClean="0">
                <a:effectLst>
                  <a:outerShdw blurRad="38100" dist="38100" dir="2700000" algn="tl">
                    <a:srgbClr val="000000">
                      <a:alpha val="43137"/>
                    </a:srgbClr>
                  </a:outerShdw>
                </a:effectLst>
              </a:rPr>
              <a:t>2 gammes différentes </a:t>
            </a:r>
            <a:r>
              <a:rPr lang="fr-FR" sz="2000" b="1" dirty="0" smtClean="0">
                <a:effectLst>
                  <a:outerShdw blurRad="38100" dist="38100" dir="2700000" algn="tl">
                    <a:srgbClr val="000000">
                      <a:alpha val="43137"/>
                    </a:srgbClr>
                  </a:outerShdw>
                </a:effectLst>
              </a:rPr>
              <a:t>: </a:t>
            </a:r>
          </a:p>
          <a:p>
            <a:pPr marL="0" indent="0" algn="ctr">
              <a:buNone/>
            </a:pPr>
            <a:endParaRPr lang="fr-FR" sz="2000" b="1" dirty="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La Laque Couture : 37 couleurs</a:t>
            </a:r>
          </a:p>
          <a:p>
            <a:pPr>
              <a:buFontTx/>
              <a:buChar char="-"/>
            </a:pPr>
            <a:r>
              <a:rPr lang="fr-FR" sz="1600" b="1" dirty="0" smtClean="0">
                <a:effectLst>
                  <a:outerShdw blurRad="38100" dist="38100" dir="2700000" algn="tl">
                    <a:srgbClr val="000000">
                      <a:alpha val="43137"/>
                    </a:srgbClr>
                  </a:outerShdw>
                </a:effectLst>
              </a:rPr>
              <a:t>Les Laques </a:t>
            </a:r>
            <a:r>
              <a:rPr lang="fr-FR" sz="1600" b="1" dirty="0" err="1" smtClean="0">
                <a:effectLst>
                  <a:outerShdw blurRad="38100" dist="38100" dir="2700000" algn="tl">
                    <a:srgbClr val="000000">
                      <a:alpha val="43137"/>
                    </a:srgbClr>
                  </a:outerShdw>
                </a:effectLst>
              </a:rPr>
              <a:t>Tie</a:t>
            </a:r>
            <a:r>
              <a:rPr lang="fr-FR" sz="1600" b="1" dirty="0" smtClean="0">
                <a:effectLst>
                  <a:outerShdw blurRad="38100" dist="38100" dir="2700000" algn="tl">
                    <a:srgbClr val="000000">
                      <a:alpha val="43137"/>
                    </a:srgbClr>
                  </a:outerShdw>
                </a:effectLst>
              </a:rPr>
              <a:t> &amp; </a:t>
            </a:r>
            <a:r>
              <a:rPr lang="fr-FR" sz="1600" b="1" dirty="0" err="1" smtClean="0">
                <a:effectLst>
                  <a:outerShdw blurRad="38100" dist="38100" dir="2700000" algn="tl">
                    <a:srgbClr val="000000">
                      <a:alpha val="43137"/>
                    </a:srgbClr>
                  </a:outerShdw>
                </a:effectLst>
              </a:rPr>
              <a:t>Dye</a:t>
            </a:r>
            <a:r>
              <a:rPr lang="fr-FR" sz="1600" b="1" dirty="0" smtClean="0">
                <a:effectLst>
                  <a:outerShdw blurRad="38100" dist="38100" dir="2700000" algn="tl">
                    <a:srgbClr val="000000">
                      <a:alpha val="43137"/>
                    </a:srgbClr>
                  </a:outerShdw>
                </a:effectLst>
              </a:rPr>
              <a:t>  : 4 couleurs</a:t>
            </a:r>
          </a:p>
          <a:p>
            <a:pPr>
              <a:buFontTx/>
              <a:buChar char="-"/>
            </a:pPr>
            <a:endParaRPr lang="fr-FR"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811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91264" cy="1426170"/>
          </a:xfrm>
        </p:spPr>
        <p:txBody>
          <a:bodyPr>
            <a:noAutofit/>
          </a:bodyPr>
          <a:lstStyle/>
          <a:p>
            <a:r>
              <a:rPr lang="fr-FR" b="1" dirty="0" smtClean="0">
                <a:effectLst>
                  <a:outerShdw blurRad="38100" dist="38100" dir="2700000" algn="tl">
                    <a:srgbClr val="000000">
                      <a:alpha val="43137"/>
                    </a:srgbClr>
                  </a:outerShdw>
                </a:effectLst>
              </a:rPr>
              <a:t>Les stratégies de gamme</a:t>
            </a:r>
          </a:p>
        </p:txBody>
      </p:sp>
      <p:sp>
        <p:nvSpPr>
          <p:cNvPr id="6" name="Espace réservé du contenu 5"/>
          <p:cNvSpPr>
            <a:spLocks noGrp="1"/>
          </p:cNvSpPr>
          <p:nvPr>
            <p:ph idx="1"/>
          </p:nvPr>
        </p:nvSpPr>
        <p:spPr>
          <a:xfrm>
            <a:off x="755576" y="1700808"/>
            <a:ext cx="7556439" cy="4752528"/>
          </a:xfrm>
        </p:spPr>
        <p:txBody>
          <a:bodyPr>
            <a:normAutofit/>
          </a:bodyPr>
          <a:lstStyle/>
          <a:p>
            <a:pPr marL="0" indent="0" algn="r">
              <a:buNone/>
            </a:pPr>
            <a:r>
              <a:rPr lang="fr-FR" b="1" u="sng" dirty="0" err="1" smtClean="0"/>
              <a:t>Essie</a:t>
            </a:r>
            <a:r>
              <a:rPr lang="fr-FR" b="1" dirty="0" smtClean="0"/>
              <a:t>   </a:t>
            </a:r>
          </a:p>
          <a:p>
            <a:pPr marL="457200" indent="-457200" algn="ctr">
              <a:buAutoNum type="arabicPlain" startAt="18"/>
            </a:pPr>
            <a:r>
              <a:rPr lang="fr-FR" sz="2000" b="1" u="sng" dirty="0" smtClean="0">
                <a:effectLst>
                  <a:outerShdw blurRad="38100" dist="38100" dir="2700000" algn="tl">
                    <a:srgbClr val="000000">
                      <a:alpha val="43137"/>
                    </a:srgbClr>
                  </a:outerShdw>
                </a:effectLst>
              </a:rPr>
              <a:t>gammes différentes </a:t>
            </a:r>
            <a:r>
              <a:rPr lang="fr-FR" sz="2000" b="1" dirty="0" smtClean="0">
                <a:effectLst>
                  <a:outerShdw blurRad="38100" dist="38100" dir="2700000" algn="tl">
                    <a:srgbClr val="000000">
                      <a:alpha val="43137"/>
                    </a:srgbClr>
                  </a:outerShdw>
                </a:effectLst>
              </a:rPr>
              <a:t>: </a:t>
            </a:r>
          </a:p>
          <a:p>
            <a:pPr marL="457200" indent="-457200" algn="ctr">
              <a:buAutoNum type="arabicPlain" startAt="18"/>
            </a:pPr>
            <a:endParaRPr lang="fr-FR" sz="2000" b="1" dirty="0" smtClean="0">
              <a:effectLst>
                <a:outerShdw blurRad="38100" dist="38100" dir="2700000" algn="tl">
                  <a:srgbClr val="000000">
                    <a:alpha val="43137"/>
                  </a:srgbClr>
                </a:outerShdw>
              </a:effectLst>
            </a:endParaRPr>
          </a:p>
          <a:p>
            <a:pPr>
              <a:buFontTx/>
              <a:buChar char="-"/>
            </a:pPr>
            <a:r>
              <a:rPr lang="fr-FR" sz="1600" b="1" dirty="0" smtClean="0">
                <a:effectLst>
                  <a:outerShdw blurRad="38100" dist="38100" dir="2700000" algn="tl">
                    <a:srgbClr val="000000">
                      <a:alpha val="43137"/>
                    </a:srgbClr>
                  </a:outerShdw>
                </a:effectLst>
              </a:rPr>
              <a:t>Les incontournables : 6 couleurs</a:t>
            </a:r>
          </a:p>
          <a:p>
            <a:pPr>
              <a:buFontTx/>
              <a:buChar char="-"/>
            </a:pPr>
            <a:r>
              <a:rPr lang="fr-FR" sz="1600" b="1" dirty="0" smtClean="0">
                <a:effectLst>
                  <a:outerShdw blurRad="38100" dist="38100" dir="2700000" algn="tl">
                    <a:srgbClr val="000000">
                      <a:alpha val="43137"/>
                    </a:srgbClr>
                  </a:outerShdw>
                </a:effectLst>
              </a:rPr>
              <a:t>Cocktail </a:t>
            </a:r>
            <a:r>
              <a:rPr lang="fr-FR" sz="1600" b="1" dirty="0" err="1" smtClean="0">
                <a:effectLst>
                  <a:outerShdw blurRad="38100" dist="38100" dir="2700000" algn="tl">
                    <a:srgbClr val="000000">
                      <a:alpha val="43137"/>
                    </a:srgbClr>
                  </a:outerShdw>
                </a:effectLst>
              </a:rPr>
              <a:t>Bling</a:t>
            </a:r>
            <a:r>
              <a:rPr lang="fr-FR" sz="1600" b="1" dirty="0" smtClean="0">
                <a:effectLst>
                  <a:outerShdw blurRad="38100" dist="38100" dir="2700000" algn="tl">
                    <a:srgbClr val="000000">
                      <a:alpha val="43137"/>
                    </a:srgbClr>
                  </a:outerShdw>
                </a:effectLst>
              </a:rPr>
              <a:t> : 6 couleurs</a:t>
            </a:r>
          </a:p>
          <a:p>
            <a:pPr>
              <a:buFontTx/>
              <a:buChar char="-"/>
            </a:pPr>
            <a:r>
              <a:rPr lang="fr-FR" sz="1600" b="1" dirty="0" err="1" smtClean="0">
                <a:effectLst>
                  <a:outerShdw blurRad="38100" dist="38100" dir="2700000" algn="tl">
                    <a:srgbClr val="000000">
                      <a:alpha val="43137"/>
                    </a:srgbClr>
                  </a:outerShdw>
                </a:effectLst>
              </a:rPr>
              <a:t>Navigate</a:t>
            </a:r>
            <a:r>
              <a:rPr lang="fr-FR" sz="1600" b="1" dirty="0" smtClean="0">
                <a:effectLst>
                  <a:outerShdw blurRad="38100" dist="38100" dir="2700000" algn="tl">
                    <a:srgbClr val="000000">
                      <a:alpha val="43137"/>
                    </a:srgbClr>
                  </a:outerShdw>
                </a:effectLst>
              </a:rPr>
              <a:t> </a:t>
            </a:r>
            <a:r>
              <a:rPr lang="fr-FR" sz="1600" b="1" dirty="0" err="1" smtClean="0">
                <a:effectLst>
                  <a:outerShdw blurRad="38100" dist="38100" dir="2700000" algn="tl">
                    <a:srgbClr val="000000">
                      <a:alpha val="43137"/>
                    </a:srgbClr>
                  </a:outerShdw>
                </a:effectLst>
              </a:rPr>
              <a:t>Her</a:t>
            </a:r>
            <a:r>
              <a:rPr lang="fr-FR" sz="1600" b="1" dirty="0" smtClean="0">
                <a:effectLst>
                  <a:outerShdw blurRad="38100" dist="38100" dir="2700000" algn="tl">
                    <a:srgbClr val="000000">
                      <a:alpha val="43137"/>
                    </a:srgbClr>
                  </a:outerShdw>
                </a:effectLst>
              </a:rPr>
              <a:t> : 6 couleurs</a:t>
            </a:r>
          </a:p>
          <a:p>
            <a:pPr>
              <a:buFontTx/>
              <a:buChar char="-"/>
            </a:pPr>
            <a:r>
              <a:rPr lang="fr-FR" sz="1600" b="1" dirty="0" smtClean="0">
                <a:effectLst>
                  <a:outerShdw blurRad="38100" dist="38100" dir="2700000" algn="tl">
                    <a:srgbClr val="000000">
                      <a:alpha val="43137"/>
                    </a:srgbClr>
                  </a:outerShdw>
                </a:effectLst>
              </a:rPr>
              <a:t>Bikini So </a:t>
            </a:r>
            <a:r>
              <a:rPr lang="fr-FR" sz="1600" b="1" dirty="0" err="1" smtClean="0">
                <a:effectLst>
                  <a:outerShdw blurRad="38100" dist="38100" dir="2700000" algn="tl">
                    <a:srgbClr val="000000">
                      <a:alpha val="43137"/>
                    </a:srgbClr>
                  </a:outerShdw>
                </a:effectLst>
              </a:rPr>
              <a:t>Teeny</a:t>
            </a:r>
            <a:r>
              <a:rPr lang="fr-FR" sz="1600" b="1" dirty="0" smtClean="0">
                <a:effectLst>
                  <a:outerShdw blurRad="38100" dist="38100" dir="2700000" algn="tl">
                    <a:srgbClr val="000000">
                      <a:alpha val="43137"/>
                    </a:srgbClr>
                  </a:outerShdw>
                </a:effectLst>
              </a:rPr>
              <a:t> : 6 couleurs</a:t>
            </a:r>
          </a:p>
          <a:p>
            <a:pPr>
              <a:buFontTx/>
              <a:buChar char="-"/>
            </a:pPr>
            <a:r>
              <a:rPr lang="fr-FR" sz="1600" b="1" dirty="0" err="1" smtClean="0">
                <a:effectLst>
                  <a:outerShdw blurRad="38100" dist="38100" dir="2700000" algn="tl">
                    <a:srgbClr val="000000">
                      <a:alpha val="43137"/>
                    </a:srgbClr>
                  </a:outerShdw>
                </a:effectLst>
              </a:rPr>
              <a:t>Leading</a:t>
            </a:r>
            <a:r>
              <a:rPr lang="fr-FR" sz="1600" b="1" dirty="0" smtClean="0">
                <a:effectLst>
                  <a:outerShdw blurRad="38100" dist="38100" dir="2700000" algn="tl">
                    <a:srgbClr val="000000">
                      <a:alpha val="43137"/>
                    </a:srgbClr>
                  </a:outerShdw>
                </a:effectLst>
              </a:rPr>
              <a:t> Lady : 6 couleurs</a:t>
            </a:r>
          </a:p>
          <a:p>
            <a:pPr>
              <a:buFontTx/>
              <a:buChar char="-"/>
            </a:pPr>
            <a:r>
              <a:rPr lang="fr-FR" sz="1600" b="1" dirty="0" err="1" smtClean="0">
                <a:effectLst>
                  <a:outerShdw blurRad="38100" dist="38100" dir="2700000" algn="tl">
                    <a:srgbClr val="000000">
                      <a:alpha val="43137"/>
                    </a:srgbClr>
                  </a:outerShdw>
                </a:effectLst>
              </a:rPr>
              <a:t>Repstyle</a:t>
            </a:r>
            <a:r>
              <a:rPr lang="fr-FR" sz="1600" b="1" dirty="0" smtClean="0">
                <a:effectLst>
                  <a:outerShdw blurRad="38100" dist="38100" dir="2700000" algn="tl">
                    <a:srgbClr val="000000">
                      <a:alpha val="43137"/>
                    </a:srgbClr>
                  </a:outerShdw>
                </a:effectLst>
              </a:rPr>
              <a:t> Vernis Magnétique : 6 couleurs </a:t>
            </a:r>
          </a:p>
          <a:p>
            <a:pPr>
              <a:buFontTx/>
              <a:buChar char="-"/>
            </a:pPr>
            <a:r>
              <a:rPr lang="fr-FR" sz="1600" b="1" dirty="0" err="1" smtClean="0">
                <a:effectLst>
                  <a:outerShdw blurRad="38100" dist="38100" dir="2700000" algn="tl">
                    <a:srgbClr val="000000">
                      <a:alpha val="43137"/>
                    </a:srgbClr>
                  </a:outerShdw>
                </a:effectLst>
              </a:rPr>
              <a:t>Sleek</a:t>
            </a:r>
            <a:r>
              <a:rPr lang="fr-FR" sz="1600" b="1" dirty="0" smtClean="0">
                <a:effectLst>
                  <a:outerShdw blurRad="38100" dist="38100" dir="2700000" algn="tl">
                    <a:srgbClr val="000000">
                      <a:alpha val="43137"/>
                    </a:srgbClr>
                  </a:outerShdw>
                </a:effectLst>
              </a:rPr>
              <a:t> sticks : 6 couleurs</a:t>
            </a:r>
          </a:p>
          <a:p>
            <a:pPr>
              <a:buFontTx/>
              <a:buChar char="-"/>
            </a:pPr>
            <a:r>
              <a:rPr lang="fr-FR" sz="1600" b="1" dirty="0" err="1" smtClean="0">
                <a:effectLst>
                  <a:outerShdw blurRad="38100" dist="38100" dir="2700000" algn="tl">
                    <a:srgbClr val="000000">
                      <a:alpha val="43137"/>
                    </a:srgbClr>
                  </a:outerShdw>
                </a:effectLst>
              </a:rPr>
              <a:t>Spring</a:t>
            </a:r>
            <a:r>
              <a:rPr lang="fr-FR" sz="1600" b="1" dirty="0" smtClean="0">
                <a:effectLst>
                  <a:outerShdw blurRad="38100" dist="38100" dir="2700000" algn="tl">
                    <a:srgbClr val="000000">
                      <a:alpha val="43137"/>
                    </a:srgbClr>
                  </a:outerShdw>
                </a:effectLst>
              </a:rPr>
              <a:t> 2013 : 6 couleurs </a:t>
            </a:r>
          </a:p>
        </p:txBody>
      </p:sp>
      <p:sp>
        <p:nvSpPr>
          <p:cNvPr id="7" name="Espace réservé du contenu 5"/>
          <p:cNvSpPr txBox="1">
            <a:spLocks/>
          </p:cNvSpPr>
          <p:nvPr/>
        </p:nvSpPr>
        <p:spPr>
          <a:xfrm>
            <a:off x="4727251" y="2636912"/>
            <a:ext cx="4460095" cy="47525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1600" b="1" dirty="0" smtClean="0"/>
              <a:t> </a:t>
            </a:r>
          </a:p>
          <a:p>
            <a:pPr>
              <a:buFontTx/>
              <a:buChar char="-"/>
            </a:pPr>
            <a:r>
              <a:rPr lang="fr-FR" sz="1600" b="1" dirty="0" smtClean="0">
                <a:effectLst>
                  <a:outerShdw blurRad="38100" dist="38100" dir="2700000" algn="tl">
                    <a:srgbClr val="000000">
                      <a:alpha val="43137"/>
                    </a:srgbClr>
                  </a:outerShdw>
                </a:effectLst>
              </a:rPr>
              <a:t>Néon : 6 couleurs</a:t>
            </a:r>
          </a:p>
          <a:p>
            <a:pPr>
              <a:buFontTx/>
              <a:buChar char="-"/>
            </a:pPr>
            <a:r>
              <a:rPr lang="fr-FR" sz="1600" b="1" dirty="0" err="1" smtClean="0">
                <a:effectLst>
                  <a:outerShdw blurRad="38100" dist="38100" dir="2700000" algn="tl">
                    <a:srgbClr val="000000">
                      <a:alpha val="43137"/>
                    </a:srgbClr>
                  </a:outerShdw>
                </a:effectLst>
              </a:rPr>
              <a:t>Summer</a:t>
            </a:r>
            <a:r>
              <a:rPr lang="fr-FR" sz="1600" b="1" dirty="0" smtClean="0">
                <a:effectLst>
                  <a:outerShdw blurRad="38100" dist="38100" dir="2700000" algn="tl">
                    <a:srgbClr val="000000">
                      <a:alpha val="43137"/>
                    </a:srgbClr>
                  </a:outerShdw>
                </a:effectLst>
              </a:rPr>
              <a:t> : 6 couleurs</a:t>
            </a:r>
          </a:p>
          <a:p>
            <a:pPr>
              <a:buFontTx/>
              <a:buChar char="-"/>
            </a:pPr>
            <a:r>
              <a:rPr lang="fr-FR" sz="1600" b="1" dirty="0" err="1" smtClean="0">
                <a:effectLst>
                  <a:outerShdw blurRad="38100" dist="38100" dir="2700000" algn="tl">
                    <a:srgbClr val="000000">
                      <a:alpha val="43137"/>
                    </a:srgbClr>
                  </a:outerShdw>
                </a:effectLst>
              </a:rPr>
              <a:t>Nudes</a:t>
            </a:r>
            <a:r>
              <a:rPr lang="fr-FR" sz="1600" b="1" dirty="0" smtClean="0">
                <a:effectLst>
                  <a:outerShdw blurRad="38100" dist="38100" dir="2700000" algn="tl">
                    <a:srgbClr val="000000">
                      <a:alpha val="43137"/>
                    </a:srgbClr>
                  </a:outerShdw>
                </a:effectLst>
              </a:rPr>
              <a:t> : 10 couleurs</a:t>
            </a:r>
          </a:p>
          <a:p>
            <a:pPr>
              <a:buFontTx/>
              <a:buChar char="-"/>
            </a:pPr>
            <a:r>
              <a:rPr lang="fr-FR" sz="1600" b="1" dirty="0" smtClean="0">
                <a:effectLst>
                  <a:outerShdw blurRad="38100" dist="38100" dir="2700000" algn="tl">
                    <a:srgbClr val="000000">
                      <a:alpha val="43137"/>
                    </a:srgbClr>
                  </a:outerShdw>
                </a:effectLst>
              </a:rPr>
              <a:t>Roses : 10 couleurs</a:t>
            </a:r>
          </a:p>
          <a:p>
            <a:pPr>
              <a:buFontTx/>
              <a:buChar char="-"/>
            </a:pPr>
            <a:r>
              <a:rPr lang="fr-FR" sz="1600" b="1" dirty="0" err="1" smtClean="0">
                <a:effectLst>
                  <a:outerShdw blurRad="38100" dist="38100" dir="2700000" algn="tl">
                    <a:srgbClr val="000000">
                      <a:alpha val="43137"/>
                    </a:srgbClr>
                  </a:outerShdw>
                </a:effectLst>
              </a:rPr>
              <a:t>Fushias</a:t>
            </a:r>
            <a:r>
              <a:rPr lang="fr-FR" sz="1600" b="1" dirty="0" smtClean="0">
                <a:effectLst>
                  <a:outerShdw blurRad="38100" dist="38100" dir="2700000" algn="tl">
                    <a:srgbClr val="000000">
                      <a:alpha val="43137"/>
                    </a:srgbClr>
                  </a:outerShdw>
                </a:effectLst>
              </a:rPr>
              <a:t> : 10 couleurs </a:t>
            </a:r>
          </a:p>
          <a:p>
            <a:pPr>
              <a:buFontTx/>
              <a:buChar char="-"/>
            </a:pPr>
            <a:r>
              <a:rPr lang="fr-FR" sz="1600" b="1" dirty="0" smtClean="0">
                <a:effectLst>
                  <a:outerShdw blurRad="38100" dist="38100" dir="2700000" algn="tl">
                    <a:srgbClr val="000000">
                      <a:alpha val="43137"/>
                    </a:srgbClr>
                  </a:outerShdw>
                </a:effectLst>
              </a:rPr>
              <a:t>Prunes : 16 couleurs </a:t>
            </a:r>
          </a:p>
          <a:p>
            <a:pPr>
              <a:buFontTx/>
              <a:buChar char="-"/>
            </a:pPr>
            <a:r>
              <a:rPr lang="fr-FR" sz="1600" b="1" dirty="0" smtClean="0">
                <a:effectLst>
                  <a:outerShdw blurRad="38100" dist="38100" dir="2700000" algn="tl">
                    <a:srgbClr val="000000">
                      <a:alpha val="43137"/>
                    </a:srgbClr>
                  </a:outerShdw>
                </a:effectLst>
              </a:rPr>
              <a:t>Rouges : 11 couleurs</a:t>
            </a:r>
          </a:p>
          <a:p>
            <a:pPr>
              <a:buFontTx/>
              <a:buChar char="-"/>
            </a:pPr>
            <a:r>
              <a:rPr lang="fr-FR" sz="1600" b="1" dirty="0" err="1" smtClean="0">
                <a:effectLst>
                  <a:outerShdw blurRad="38100" dist="38100" dir="2700000" algn="tl">
                    <a:srgbClr val="000000">
                      <a:alpha val="43137"/>
                    </a:srgbClr>
                  </a:outerShdw>
                </a:effectLst>
              </a:rPr>
              <a:t>Corails</a:t>
            </a:r>
            <a:r>
              <a:rPr lang="fr-FR" sz="1600" b="1" dirty="0" smtClean="0">
                <a:effectLst>
                  <a:outerShdw blurRad="38100" dist="38100" dir="2700000" algn="tl">
                    <a:srgbClr val="000000">
                      <a:alpha val="43137"/>
                    </a:srgbClr>
                  </a:outerShdw>
                </a:effectLst>
              </a:rPr>
              <a:t> : 9 couleurs</a:t>
            </a:r>
          </a:p>
          <a:p>
            <a:pPr>
              <a:buFontTx/>
              <a:buChar char="-"/>
            </a:pPr>
            <a:r>
              <a:rPr lang="fr-FR" sz="1600" b="1" dirty="0" smtClean="0">
                <a:effectLst>
                  <a:outerShdw blurRad="38100" dist="38100" dir="2700000" algn="tl">
                    <a:srgbClr val="000000">
                      <a:alpha val="43137"/>
                    </a:srgbClr>
                  </a:outerShdw>
                </a:effectLst>
              </a:rPr>
              <a:t>Taupes : 12 couleurs</a:t>
            </a:r>
          </a:p>
          <a:p>
            <a:pPr>
              <a:buFontTx/>
              <a:buChar char="-"/>
            </a:pPr>
            <a:r>
              <a:rPr lang="fr-FR" sz="1600" b="1" dirty="0" smtClean="0">
                <a:effectLst>
                  <a:outerShdw blurRad="38100" dist="38100" dir="2700000" algn="tl">
                    <a:srgbClr val="000000">
                      <a:alpha val="43137"/>
                    </a:srgbClr>
                  </a:outerShdw>
                </a:effectLst>
              </a:rPr>
              <a:t>Océaniques : 12 couleurs </a:t>
            </a:r>
          </a:p>
        </p:txBody>
      </p:sp>
    </p:spTree>
    <p:extLst>
      <p:ext uri="{BB962C8B-B14F-4D97-AF65-F5344CB8AC3E}">
        <p14:creationId xmlns:p14="http://schemas.microsoft.com/office/powerpoint/2010/main" val="837928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1256</Words>
  <Application>Microsoft Office PowerPoint</Application>
  <PresentationFormat>Affichage à l'écran (4:3)</PresentationFormat>
  <Paragraphs>309</Paragraphs>
  <Slides>38</Slides>
  <Notes>1</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Le marché du vernis</vt:lpstr>
      <vt:lpstr>Introduction</vt:lpstr>
      <vt:lpstr>PLAN</vt:lpstr>
      <vt:lpstr>Les offres existantes   sur le marché du vernis</vt:lpstr>
      <vt:lpstr>Présentation PowerPoint</vt:lpstr>
      <vt:lpstr>Les stratégies de gamme</vt:lpstr>
      <vt:lpstr>Les stratégies de gamme</vt:lpstr>
      <vt:lpstr>Les stratégies de gamme</vt:lpstr>
      <vt:lpstr>Les stratégies de gamme</vt:lpstr>
      <vt:lpstr>Les stratégies de gamme</vt:lpstr>
      <vt:lpstr>Les stratégies de gamme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Mapping de positionnement</vt:lpstr>
      <vt:lpstr>Mapping de positionnement</vt:lpstr>
      <vt:lpstr>Mapping de positionnement</vt:lpstr>
      <vt:lpstr>Mapping de positionnement</vt:lpstr>
      <vt:lpstr>Les recommandations (YSL)</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marché de la</dc:title>
  <dc:creator>Margaux</dc:creator>
  <cp:lastModifiedBy>Caroline</cp:lastModifiedBy>
  <cp:revision>61</cp:revision>
  <dcterms:created xsi:type="dcterms:W3CDTF">2013-05-30T19:15:50Z</dcterms:created>
  <dcterms:modified xsi:type="dcterms:W3CDTF">2013-05-31T20:15:25Z</dcterms:modified>
</cp:coreProperties>
</file>