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5" r:id="rId3"/>
    <p:sldId id="258" r:id="rId4"/>
    <p:sldId id="257" r:id="rId5"/>
    <p:sldId id="287" r:id="rId6"/>
    <p:sldId id="289"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85"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6" r:id="rId35"/>
    <p:sldId id="288" r:id="rId36"/>
    <p:sldId id="290" r:id="rId37"/>
    <p:sldId id="291" r:id="rId38"/>
    <p:sldId id="294" r:id="rId39"/>
    <p:sldId id="292" r:id="rId40"/>
    <p:sldId id="293"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8172" autoAdjust="0"/>
  </p:normalViewPr>
  <p:slideViewPr>
    <p:cSldViewPr>
      <p:cViewPr varScale="1">
        <p:scale>
          <a:sx n="60" d="100"/>
          <a:sy n="60" d="100"/>
        </p:scale>
        <p:origin x="-15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BBC3E-7D96-4953-84F9-2A2B006A030B}" type="datetimeFigureOut">
              <a:rPr lang="fr-FR" smtClean="0"/>
              <a:pPr/>
              <a:t>01/06/2013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09717-73F2-4441-9D81-C9B348079EF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fo-charcuterie.f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nfo-charcuterie.f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i="1" dirty="0" smtClean="0"/>
              <a:t>Source:</a:t>
            </a:r>
            <a:r>
              <a:rPr lang="fr-FR" sz="1000" i="1" baseline="0" dirty="0" smtClean="0"/>
              <a:t> </a:t>
            </a:r>
            <a:r>
              <a:rPr lang="fr-FR" sz="1000" i="1" dirty="0" smtClean="0">
                <a:hlinkClick r:id="rId3"/>
              </a:rPr>
              <a:t>http://www.info-charcuterie.fr/</a:t>
            </a:r>
            <a:endParaRPr lang="fr-FR" sz="1000" i="1"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LINEAIRES n° 290 Avril 2013</a:t>
            </a:r>
            <a:endParaRPr lang="fr-FR"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36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t>Source:</a:t>
            </a:r>
            <a:r>
              <a:rPr lang="fr-FR" sz="1200" i="1" baseline="0" dirty="0" smtClean="0"/>
              <a:t>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i="1" dirty="0" smtClean="0">
                <a:hlinkClick r:id="rId3"/>
              </a:rPr>
              <a:t>http://www.info-charcuterie.fr/</a:t>
            </a:r>
            <a:endParaRPr lang="fr-FR" sz="1200" i="1"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1" i="1" dirty="0" smtClean="0"/>
              <a:t>Magazine:</a:t>
            </a:r>
            <a:r>
              <a:rPr lang="fr-FR" sz="1200" i="1" dirty="0" smtClean="0"/>
              <a:t> Linéaire Avril 2013</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p>
          <a:p>
            <a:endParaRPr lang="fr-FR"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t>
            </a:r>
            <a:r>
              <a:rPr lang="fr-FR" sz="1200" baseline="0" dirty="0" smtClean="0"/>
              <a:t> Source: </a:t>
            </a:r>
            <a:r>
              <a:rPr lang="fr-FR" sz="1200" i="1" baseline="0" dirty="0" smtClean="0"/>
              <a:t>Panel distributeur (</a:t>
            </a:r>
            <a:r>
              <a:rPr lang="fr-FR" sz="1200" i="1" baseline="0" dirty="0" err="1" smtClean="0"/>
              <a:t>hypers</a:t>
            </a:r>
            <a:r>
              <a:rPr lang="fr-FR" sz="1200" i="1" baseline="0" dirty="0" smtClean="0"/>
              <a:t>, supers, hard discount): origine fabricant. Parts de marché en valeur en 2012, évolutions des ventes vs 2011</a:t>
            </a:r>
            <a:endParaRPr lang="fr-FR" sz="1200" i="1" dirty="0" smtClean="0"/>
          </a:p>
          <a:p>
            <a:endParaRPr lang="fr-FR"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t>Source : </a:t>
            </a:r>
            <a:r>
              <a:rPr lang="fr-FR" sz="1000" i="1" dirty="0" err="1" smtClean="0"/>
              <a:t>SymphonyIRI</a:t>
            </a:r>
            <a:r>
              <a:rPr lang="fr-FR" sz="1000" i="1" dirty="0" smtClean="0"/>
              <a:t>, CAM au 24 avril 2011</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i="1" dirty="0" smtClean="0"/>
              <a:t>- LSA</a:t>
            </a:r>
            <a:endParaRPr lang="fr-FR" sz="1000" dirty="0" smtClean="0"/>
          </a:p>
          <a:p>
            <a:endParaRPr lang="fr-FR"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32500" lnSpcReduction="20000"/>
          </a:bodyPr>
          <a:lstStyle/>
          <a:p>
            <a:pPr marL="228600" indent="-228600">
              <a:buFont typeface="+mj-lt"/>
              <a:buAutoNum type="arabicPeriod"/>
            </a:pPr>
            <a:r>
              <a:rPr lang="fr-FR" sz="1200" b="1" i="1" kern="1200" dirty="0" smtClean="0">
                <a:solidFill>
                  <a:schemeClr val="tx1"/>
                </a:solidFill>
                <a:latin typeface="+mn-lt"/>
                <a:ea typeface="+mn-ea"/>
                <a:cs typeface="+mn-cs"/>
              </a:rPr>
              <a:t>Le jambon cuit "supérieur"</a:t>
            </a:r>
          </a:p>
          <a:p>
            <a:r>
              <a:rPr lang="fr-FR" sz="1200" kern="1200" dirty="0" smtClean="0">
                <a:solidFill>
                  <a:schemeClr val="tx1"/>
                </a:solidFill>
                <a:latin typeface="+mn-lt"/>
                <a:ea typeface="+mn-ea"/>
                <a:cs typeface="+mn-cs"/>
              </a:rPr>
              <a:t>Voici quelques exemples de </a:t>
            </a:r>
            <a:r>
              <a:rPr lang="fr-FR" sz="1200" b="1" kern="1200" dirty="0" smtClean="0">
                <a:solidFill>
                  <a:schemeClr val="tx1"/>
                </a:solidFill>
                <a:latin typeface="+mn-lt"/>
                <a:ea typeface="+mn-ea"/>
                <a:cs typeface="+mn-cs"/>
              </a:rPr>
              <a:t>Jambons Cuits Supérieur </a:t>
            </a:r>
            <a:r>
              <a:rPr lang="fr-FR" sz="1200" kern="1200" dirty="0" smtClean="0">
                <a:solidFill>
                  <a:schemeClr val="tx1"/>
                </a:solidFill>
                <a:latin typeface="+mn-lt"/>
                <a:ea typeface="+mn-ea"/>
                <a:cs typeface="+mn-cs"/>
              </a:rPr>
              <a:t>auprès de différentes marques.</a:t>
            </a:r>
          </a:p>
          <a:p>
            <a:r>
              <a:rPr lang="fr-FR" dirty="0" smtClean="0"/>
              <a:t>Il ne contient ni </a:t>
            </a:r>
            <a:r>
              <a:rPr lang="fr-FR" dirty="0" err="1" smtClean="0"/>
              <a:t>polyphosphate</a:t>
            </a:r>
            <a:r>
              <a:rPr lang="fr-FR" dirty="0" smtClean="0"/>
              <a:t>, ni gélifiant, ni plus de 1 % de sucre ; il représente plus de 80 % de la production française. </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Parmi les jambons supérieurs, on peut distinguer:</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Le jambon cuit à l'os :</a:t>
            </a:r>
            <a:r>
              <a:rPr lang="fr-FR" sz="1200" kern="1200" dirty="0" smtClean="0">
                <a:solidFill>
                  <a:schemeClr val="tx1"/>
                </a:solidFill>
                <a:latin typeface="+mn-lt"/>
                <a:ea typeface="+mn-ea"/>
                <a:cs typeface="+mn-cs"/>
              </a:rPr>
              <a:t>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Le véritable jambon cuit à l'os est cuit non désossé, parfois fumé, et se présente à la vente avec ses os. Il se sert froid ou chaud souvent avec une sauce madère ou porto et des épinards.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Il existe un certain nombre de types de jambons cuits à l'os, dont :</a:t>
            </a:r>
          </a:p>
          <a:p>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le jambon d'York : Jambon cuit à l'os à coupe longue, salé en saumure douce et légèrement fumé.</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le jambon de Prague : Petit jambon à l'os, peu salé, fumé, très souvent utilisé pour faire les jambons en croûte ou autres spécialités. Malgré son nom, il est fabriqué en France.</a:t>
            </a:r>
          </a:p>
          <a:p>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Le jambon cuit au torchon, au bouillon ou à l'ancienne. </a:t>
            </a:r>
          </a:p>
          <a:p>
            <a:r>
              <a:rPr lang="fr-FR" sz="1200" kern="1200" dirty="0" smtClean="0">
                <a:solidFill>
                  <a:schemeClr val="tx1"/>
                </a:solidFill>
                <a:latin typeface="+mn-lt"/>
                <a:ea typeface="+mn-ea"/>
                <a:cs typeface="+mn-cs"/>
              </a:rPr>
              <a:t>Sa forme est cylindrique, sans os, avec couenne et gras, ou découenné, dégraissé.</a:t>
            </a: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Le jambon cuit supérieur.</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Il peut être préparé de 2 façons : </a:t>
            </a:r>
            <a:r>
              <a:rPr lang="fr-FR" sz="1200" b="1" kern="1200" dirty="0" smtClean="0">
                <a:solidFill>
                  <a:schemeClr val="tx1"/>
                </a:solidFill>
                <a:latin typeface="+mn-lt"/>
                <a:ea typeface="+mn-ea"/>
                <a:cs typeface="+mn-cs"/>
              </a:rPr>
              <a:t>avec sa couenne et son gras ou découenné dégraissé</a:t>
            </a:r>
            <a:r>
              <a:rPr lang="fr-FR" sz="1200" kern="1200" dirty="0" smtClean="0">
                <a:solidFill>
                  <a:schemeClr val="tx1"/>
                </a:solidFill>
                <a:latin typeface="+mn-lt"/>
                <a:ea typeface="+mn-ea"/>
                <a:cs typeface="+mn-cs"/>
              </a:rPr>
              <a:t>. Cette catégorie est régie par une norme NF qui fixe la teneur en protéines et limite de façon très stricte les additifs autorisés.</a:t>
            </a:r>
          </a:p>
          <a:p>
            <a:r>
              <a:rPr lang="fr-FR" sz="1200" kern="1200" dirty="0" smtClean="0">
                <a:solidFill>
                  <a:schemeClr val="tx1"/>
                </a:solidFill>
                <a:latin typeface="+mn-lt"/>
                <a:ea typeface="+mn-ea"/>
                <a:cs typeface="+mn-cs"/>
              </a:rPr>
              <a:t>Voici quelques exemples de Jambons Cuits Supérieur avec et sans couenne.</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Le jambon cuit braisé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C’est un jambon supérieur ayant subit une cuisson douce.</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"Les jambons mis en vente sous la dénomination "braisé" doivent avoir subi effectivement un "braisage" conforme aux usages en cuisine, comprenant une cuisson douce en vase clos à très court mouillement.</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Le jambon des Ardennes.</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A ne pas confondre avec le jambon d'Ardennes (jambon cru). C'est un jambon cuit de qualité supérieure désossé et paré, moulé en forme de poire.</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Le jambon cuit certifié :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Label Rouge:</a:t>
            </a:r>
            <a:r>
              <a:rPr lang="fr-FR" sz="1200" kern="1200" dirty="0" smtClean="0">
                <a:solidFill>
                  <a:schemeClr val="tx1"/>
                </a:solidFill>
                <a:latin typeface="+mn-lt"/>
                <a:ea typeface="+mn-ea"/>
                <a:cs typeface="+mn-cs"/>
              </a:rPr>
              <a:t> Il s'agit d'un label agricole sous contrôle du Ministère de l'Agriculture. Il n'est attribué qu'aux produits de qualité reconnue. Ces jambons sont toujours préparés à partir de la cuisse arrière du porc, le plus souvent désossée et parée. Ils sont vendus avec ou sans leur couenne d'origine. Il existe 7 catégories de jambons cuits Label Rouge : au torchon, à l'os, braisé, porc fermier, à l'ancienne, fumé, salé au sel sec.</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Voici quelques exemples de jambons </a:t>
            </a:r>
            <a:r>
              <a:rPr lang="fr-FR" sz="1200" b="1" kern="1200" dirty="0" smtClean="0">
                <a:solidFill>
                  <a:schemeClr val="tx1"/>
                </a:solidFill>
                <a:latin typeface="+mn-lt"/>
                <a:ea typeface="+mn-ea"/>
                <a:cs typeface="+mn-cs"/>
              </a:rPr>
              <a:t>Label Rouge</a:t>
            </a:r>
            <a:r>
              <a:rPr lang="fr-FR" sz="1200" kern="1200" dirty="0" smtClean="0">
                <a:solidFill>
                  <a:schemeClr val="tx1"/>
                </a:solidFill>
                <a:latin typeface="+mn-lt"/>
                <a:ea typeface="+mn-ea"/>
                <a:cs typeface="+mn-cs"/>
              </a:rPr>
              <a:t> auprès de différentes marques.</a:t>
            </a:r>
          </a:p>
          <a:p>
            <a:r>
              <a:rPr lang="fr-FR" dirty="0" smtClean="0"/>
              <a:t>  </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r>
              <a:rPr lang="fr-FR" dirty="0" smtClean="0"/>
              <a:t/>
            </a:r>
            <a:br>
              <a:rPr lang="fr-FR" dirty="0" smtClean="0"/>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Le jambon de Paris : </a:t>
            </a:r>
          </a:p>
          <a:p>
            <a:r>
              <a:rPr lang="fr-FR" sz="1200" kern="1200" dirty="0" smtClean="0">
                <a:solidFill>
                  <a:schemeClr val="tx1"/>
                </a:solidFill>
                <a:latin typeface="+mn-lt"/>
                <a:ea typeface="+mn-ea"/>
                <a:cs typeface="+mn-cs"/>
              </a:rPr>
              <a:t>Il est généralement de forme parallélépipédique, de couleur blanc/rose clair/rose plus foncé en alternance, son poids total varie entre 5 et 5,5kg. Il s'agit, en fait, d'une cuisse de porc désossée, salée, mise en moule rectangulaire et cuite dans un bouillon aromatisé (genièvre, coriandre, clous de girofle et bouquet garni).</a:t>
            </a:r>
          </a:p>
          <a:p>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Autrefois les mentions géographiques indiquaient le lieu de fabrication du produit. Peu à peu, la renommée a dépassé le seul secteur géographique, et le nom du produit correspond aujourd'hui davantage à une recette de fabrication précise.</a:t>
            </a:r>
          </a:p>
          <a:p>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pPr marL="228600" indent="-228600">
              <a:buFont typeface="+mj-lt"/>
              <a:buAutoNum type="arabicPeriod" startAt="2"/>
            </a:pPr>
            <a:r>
              <a:rPr lang="fr-FR" sz="1200" b="1" i="1" kern="1200" dirty="0" smtClean="0">
                <a:solidFill>
                  <a:schemeClr val="tx1"/>
                </a:solidFill>
                <a:latin typeface="+mn-lt"/>
                <a:ea typeface="+mn-ea"/>
                <a:cs typeface="+mn-cs"/>
              </a:rPr>
              <a:t> Le jambon cuit "choix".</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Il ne contient pas de gélifiant et représente 15% de la production française. Dans cette catégorie, on trouve notamment le jambon cuit de Paris (qui peut lui aussi être supérieur).</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p>
          <a:p>
            <a:pPr marL="228600" indent="-228600">
              <a:buFont typeface="+mj-lt"/>
              <a:buAutoNum type="arabicPeriod" startAt="3"/>
            </a:pPr>
            <a:r>
              <a:rPr lang="fr-FR" sz="1200" b="1" i="1" kern="1200" dirty="0" smtClean="0">
                <a:solidFill>
                  <a:schemeClr val="tx1"/>
                </a:solidFill>
                <a:latin typeface="+mn-lt"/>
                <a:ea typeface="+mn-ea"/>
                <a:cs typeface="+mn-cs"/>
              </a:rPr>
              <a:t>Le jambon cuit "standard".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Comme le jambon supérieur et le jambon choix, il est désossé et moulé. En revanche, d'autres additifs sont autorisés. Ce produit ne représente que 5 % de la production française.</a:t>
            </a:r>
          </a:p>
          <a:p>
            <a:endParaRPr lang="fr-FR"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*Sources:</a:t>
            </a:r>
          </a:p>
          <a:p>
            <a:pPr>
              <a:buFontTx/>
              <a:buChar char="-"/>
            </a:pPr>
            <a:r>
              <a:rPr lang="fr-FR" baseline="0" dirty="0" smtClean="0"/>
              <a:t>Magazine: Linéaire Avril 2013</a:t>
            </a:r>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21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a:t>
            </a:r>
            <a:r>
              <a:rPr lang="fr-FR" sz="1000" baseline="0" dirty="0" smtClean="0"/>
              <a:t> Source: </a:t>
            </a:r>
            <a:r>
              <a:rPr lang="fr-FR" sz="1000" i="1" baseline="0" dirty="0" smtClean="0"/>
              <a:t>Panel distributeur (</a:t>
            </a:r>
            <a:r>
              <a:rPr lang="fr-FR" sz="1000" i="1" baseline="0" dirty="0" err="1" smtClean="0"/>
              <a:t>hypers</a:t>
            </a:r>
            <a:r>
              <a:rPr lang="fr-FR" sz="1000" i="1" baseline="0" dirty="0" smtClean="0"/>
              <a:t>, supers, hard discount): origine fabricant. Parts de marché en valeur en 2012, évolutions des ventes vs 2011</a:t>
            </a:r>
            <a:endParaRPr lang="fr-FR" sz="1000" i="1" dirty="0" smtClean="0"/>
          </a:p>
          <a:p>
            <a:endParaRPr lang="fr-FR" sz="1000" i="1"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34</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t>
            </a:r>
            <a:r>
              <a:rPr lang="fr-FR" sz="1200" baseline="0" dirty="0" smtClean="0"/>
              <a:t> Source: </a:t>
            </a:r>
            <a:r>
              <a:rPr lang="fr-FR" sz="1200" i="1" baseline="0" dirty="0" smtClean="0"/>
              <a:t>Panel distributeur (</a:t>
            </a:r>
            <a:r>
              <a:rPr lang="fr-FR" sz="1200" i="1" baseline="0" dirty="0" err="1" smtClean="0"/>
              <a:t>hypers</a:t>
            </a:r>
            <a:r>
              <a:rPr lang="fr-FR" sz="1200" i="1" baseline="0" dirty="0" smtClean="0"/>
              <a:t>, supers, hard discount): origine fabricant. Parts de marché en valeur en 2012, évolutions des ventes vs 2011</a:t>
            </a:r>
            <a:endParaRPr lang="fr-FR" sz="1200" i="1" dirty="0" smtClean="0"/>
          </a:p>
          <a:p>
            <a:endParaRPr lang="fr-FR" dirty="0"/>
          </a:p>
        </p:txBody>
      </p:sp>
      <p:sp>
        <p:nvSpPr>
          <p:cNvPr id="4" name="Espace réservé du numéro de diapositive 3"/>
          <p:cNvSpPr>
            <a:spLocks noGrp="1"/>
          </p:cNvSpPr>
          <p:nvPr>
            <p:ph type="sldNum" sz="quarter" idx="10"/>
          </p:nvPr>
        </p:nvSpPr>
        <p:spPr/>
        <p:txBody>
          <a:bodyPr/>
          <a:lstStyle/>
          <a:p>
            <a:fld id="{B1E09717-73F2-4441-9D81-C9B348079EFF}" type="slidenum">
              <a:rPr lang="fr-FR" smtClean="0"/>
              <a:pPr/>
              <a:t>35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D47D8667-6FB9-4096-A3C2-B90C79FD07A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7D8667-6FB9-4096-A3C2-B90C79FD07A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7D8667-6FB9-4096-A3C2-B90C79FD07A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7D8667-6FB9-4096-A3C2-B90C79FD07A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7D8667-6FB9-4096-A3C2-B90C79FD07A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7D8667-6FB9-4096-A3C2-B90C79FD07A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7D8667-6FB9-4096-A3C2-B90C79FD07A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8" name="Espace réservé du numéro de diapositive 7"/>
          <p:cNvSpPr>
            <a:spLocks noGrp="1"/>
          </p:cNvSpPr>
          <p:nvPr>
            <p:ph type="sldNum" sz="quarter" idx="11"/>
          </p:nvPr>
        </p:nvSpPr>
        <p:spPr/>
        <p:txBody>
          <a:bodyPr/>
          <a:lstStyle/>
          <a:p>
            <a:fld id="{D47D8667-6FB9-4096-A3C2-B90C79FD07A0}"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7D8667-6FB9-4096-A3C2-B90C79FD07A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87CC51A-799B-4A6B-BFBD-40799D4F52CE}" type="datetimeFigureOut">
              <a:rPr lang="fr-FR" smtClean="0"/>
              <a:pPr/>
              <a:t>01/06/2013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D47D8667-6FB9-4096-A3C2-B90C79FD07A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C87CC51A-799B-4A6B-BFBD-40799D4F52CE}" type="datetimeFigureOut">
              <a:rPr lang="fr-FR" smtClean="0"/>
              <a:pPr/>
              <a:t>01/06/2013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7D8667-6FB9-4096-A3C2-B90C79FD07A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87CC51A-799B-4A6B-BFBD-40799D4F52CE}" type="datetimeFigureOut">
              <a:rPr lang="fr-FR" smtClean="0"/>
              <a:pPr/>
              <a:t>01/06/2013</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47D8667-6FB9-4096-A3C2-B90C79FD07A0}"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2.jpeg"/><Relationship Id="rId7" Type="http://schemas.openxmlformats.org/officeDocument/2006/relationships/image" Target="../media/image53.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gif"/><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4.png"/><Relationship Id="rId7" Type="http://schemas.openxmlformats.org/officeDocument/2006/relationships/image" Target="../media/image51.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jpeg"/><Relationship Id="rId4" Type="http://schemas.openxmlformats.org/officeDocument/2006/relationships/image" Target="../media/image5.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030983"/>
            <a:ext cx="8568952" cy="1470025"/>
          </a:xfrm>
        </p:spPr>
        <p:txBody>
          <a:bodyPr>
            <a:normAutofit fontScale="90000"/>
          </a:bodyPr>
          <a:lstStyle/>
          <a:p>
            <a:pPr algn="ctr"/>
            <a:r>
              <a:rPr lang="fr-FR" dirty="0"/>
              <a:t> </a:t>
            </a:r>
            <a:br>
              <a:rPr lang="fr-FR" dirty="0"/>
            </a:br>
            <a:r>
              <a:rPr lang="fr-FR" sz="3100" dirty="0">
                <a:solidFill>
                  <a:schemeClr val="accent1">
                    <a:lumMod val="50000"/>
                  </a:schemeClr>
                </a:solidFill>
              </a:rPr>
              <a:t>Panorama des positionnements &amp; stratégies de gammes pour une catégorie de </a:t>
            </a:r>
            <a:r>
              <a:rPr lang="fr-FR" sz="3100" dirty="0" smtClean="0">
                <a:solidFill>
                  <a:schemeClr val="accent1">
                    <a:lumMod val="50000"/>
                  </a:schemeClr>
                </a:solidFill>
              </a:rPr>
              <a:t>produits</a:t>
            </a:r>
            <a:endParaRPr lang="fr-FR" sz="3100" dirty="0">
              <a:solidFill>
                <a:schemeClr val="accent1">
                  <a:lumMod val="50000"/>
                </a:schemeClr>
              </a:solidFill>
            </a:endParaRPr>
          </a:p>
        </p:txBody>
      </p:sp>
      <p:sp>
        <p:nvSpPr>
          <p:cNvPr id="3" name="Sous-titre 2"/>
          <p:cNvSpPr>
            <a:spLocks noGrp="1"/>
          </p:cNvSpPr>
          <p:nvPr>
            <p:ph type="subTitle" idx="1"/>
          </p:nvPr>
        </p:nvSpPr>
        <p:spPr>
          <a:xfrm>
            <a:off x="971600" y="3789040"/>
            <a:ext cx="7560840" cy="1008112"/>
          </a:xfrm>
        </p:spPr>
        <p:txBody>
          <a:bodyPr/>
          <a:lstStyle/>
          <a:p>
            <a:r>
              <a:rPr lang="fr-FR" sz="2400" i="1" dirty="0"/>
              <a:t>La charcuterie en Libre service : Les jambons cuits de porc et de volaille.</a:t>
            </a:r>
            <a:endParaRPr lang="fr-FR" sz="2400" dirty="0"/>
          </a:p>
          <a:p>
            <a:endParaRPr lang="fr-FR" dirty="0"/>
          </a:p>
        </p:txBody>
      </p:sp>
      <p:pic>
        <p:nvPicPr>
          <p:cNvPr id="5" name="Image 4"/>
          <p:cNvPicPr/>
          <p:nvPr/>
        </p:nvPicPr>
        <p:blipFill>
          <a:blip r:embed="rId2" cstate="print"/>
          <a:srcRect/>
          <a:stretch>
            <a:fillRect/>
          </a:stretch>
        </p:blipFill>
        <p:spPr bwMode="auto">
          <a:xfrm>
            <a:off x="5508104" y="1700808"/>
            <a:ext cx="1400175" cy="628650"/>
          </a:xfrm>
          <a:prstGeom prst="rect">
            <a:avLst/>
          </a:prstGeom>
          <a:noFill/>
          <a:ln w="9525">
            <a:noFill/>
            <a:miter lim="800000"/>
            <a:headEnd/>
            <a:tailEnd/>
          </a:ln>
        </p:spPr>
      </p:pic>
      <p:pic>
        <p:nvPicPr>
          <p:cNvPr id="6" name="Image 5"/>
          <p:cNvPicPr/>
          <p:nvPr/>
        </p:nvPicPr>
        <p:blipFill>
          <a:blip r:embed="rId3" cstate="print"/>
          <a:srcRect/>
          <a:stretch>
            <a:fillRect/>
          </a:stretch>
        </p:blipFill>
        <p:spPr bwMode="auto">
          <a:xfrm>
            <a:off x="3563888" y="1484784"/>
            <a:ext cx="1114425" cy="835819"/>
          </a:xfrm>
          <a:prstGeom prst="rect">
            <a:avLst/>
          </a:prstGeom>
          <a:noFill/>
          <a:ln w="9525">
            <a:noFill/>
            <a:miter lim="800000"/>
            <a:headEnd/>
            <a:tailEnd/>
          </a:ln>
        </p:spPr>
      </p:pic>
      <p:pic>
        <p:nvPicPr>
          <p:cNvPr id="7" name="Image 6"/>
          <p:cNvPicPr/>
          <p:nvPr/>
        </p:nvPicPr>
        <p:blipFill>
          <a:blip r:embed="rId4" cstate="print"/>
          <a:srcRect/>
          <a:stretch>
            <a:fillRect/>
          </a:stretch>
        </p:blipFill>
        <p:spPr bwMode="auto">
          <a:xfrm>
            <a:off x="6804248" y="764704"/>
            <a:ext cx="1247775" cy="581025"/>
          </a:xfrm>
          <a:prstGeom prst="rect">
            <a:avLst/>
          </a:prstGeom>
          <a:noFill/>
          <a:ln w="9525">
            <a:noFill/>
            <a:miter lim="800000"/>
            <a:headEnd/>
            <a:tailEnd/>
          </a:ln>
        </p:spPr>
      </p:pic>
      <p:pic>
        <p:nvPicPr>
          <p:cNvPr id="8" name="Image 7"/>
          <p:cNvPicPr/>
          <p:nvPr/>
        </p:nvPicPr>
        <p:blipFill>
          <a:blip r:embed="rId5" cstate="print"/>
          <a:srcRect/>
          <a:stretch>
            <a:fillRect/>
          </a:stretch>
        </p:blipFill>
        <p:spPr bwMode="auto">
          <a:xfrm>
            <a:off x="2195736" y="620688"/>
            <a:ext cx="1247775" cy="685800"/>
          </a:xfrm>
          <a:prstGeom prst="rect">
            <a:avLst/>
          </a:prstGeom>
          <a:noFill/>
          <a:ln w="9525">
            <a:noFill/>
            <a:miter lim="800000"/>
            <a:headEnd/>
            <a:tailEnd/>
          </a:ln>
        </p:spPr>
      </p:pic>
      <p:pic>
        <p:nvPicPr>
          <p:cNvPr id="9" name="Image 8"/>
          <p:cNvPicPr/>
          <p:nvPr/>
        </p:nvPicPr>
        <p:blipFill>
          <a:blip r:embed="rId6" cstate="print"/>
          <a:srcRect/>
          <a:stretch>
            <a:fillRect/>
          </a:stretch>
        </p:blipFill>
        <p:spPr bwMode="auto">
          <a:xfrm>
            <a:off x="4788024" y="548680"/>
            <a:ext cx="787653" cy="792088"/>
          </a:xfrm>
          <a:prstGeom prst="rect">
            <a:avLst/>
          </a:prstGeom>
          <a:noFill/>
          <a:ln w="9525">
            <a:noFill/>
            <a:miter lim="800000"/>
            <a:headEnd/>
            <a:tailEnd/>
          </a:ln>
        </p:spPr>
      </p:pic>
      <p:sp>
        <p:nvSpPr>
          <p:cNvPr id="10" name="Sous-titre 2"/>
          <p:cNvSpPr txBox="1">
            <a:spLocks/>
          </p:cNvSpPr>
          <p:nvPr/>
        </p:nvSpPr>
        <p:spPr>
          <a:xfrm>
            <a:off x="467544" y="5517232"/>
            <a:ext cx="2304256" cy="1008112"/>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noProof="0" dirty="0" smtClean="0">
              <a:ln>
                <a:noFill/>
              </a:ln>
              <a:solidFill>
                <a:schemeClr val="tx1">
                  <a:tint val="75000"/>
                </a:schemeClr>
              </a:solidFill>
              <a:effectLst/>
              <a:uLnTx/>
              <a:uFillTx/>
              <a:latin typeface="+mn-lt"/>
              <a:ea typeface="+mn-ea"/>
              <a:cs typeface="+mn-cs"/>
            </a:endParaRPr>
          </a:p>
          <a:p>
            <a:pPr marR="0" lvl="0" defTabSz="914400" rtl="0" eaLnBrk="1" fontAlgn="auto" latinLnBrk="0" hangingPunct="1">
              <a:lnSpc>
                <a:spcPct val="100000"/>
              </a:lnSpc>
              <a:spcBef>
                <a:spcPct val="20000"/>
              </a:spcBef>
              <a:spcAft>
                <a:spcPts val="0"/>
              </a:spcAft>
              <a:buClrTx/>
              <a:buSzTx/>
              <a:buFont typeface="Arial" pitchFamily="34" charset="0"/>
              <a:buNone/>
              <a:tabLst/>
              <a:defRPr/>
            </a:pPr>
            <a:r>
              <a:rPr lang="fr-FR" sz="1600" baseline="0" dirty="0" smtClean="0">
                <a:solidFill>
                  <a:schemeClr val="tx1">
                    <a:tint val="75000"/>
                  </a:schemeClr>
                </a:solidFill>
              </a:rPr>
              <a:t>Année 2012/2013</a:t>
            </a:r>
          </a:p>
          <a:p>
            <a:pPr marR="0" lvl="0" defTabSz="914400" rtl="0" eaLnBrk="1" fontAlgn="auto" latinLnBrk="0" hangingPunct="1">
              <a:lnSpc>
                <a:spcPct val="100000"/>
              </a:lnSpc>
              <a:spcBef>
                <a:spcPct val="20000"/>
              </a:spcBef>
              <a:spcAft>
                <a:spcPts val="0"/>
              </a:spcAft>
              <a:buClrTx/>
              <a:buSzTx/>
              <a:buFont typeface="Arial" pitchFamily="34" charset="0"/>
              <a:buNone/>
              <a:tabLst/>
              <a:defRPr/>
            </a:pPr>
            <a:r>
              <a:rPr lang="fr-FR" sz="1600" baseline="0" dirty="0" smtClean="0">
                <a:solidFill>
                  <a:schemeClr val="tx1">
                    <a:tint val="75000"/>
                  </a:schemeClr>
                </a:solidFill>
              </a:rPr>
              <a:t>L3</a:t>
            </a:r>
            <a:r>
              <a:rPr lang="fr-FR" sz="1600" dirty="0" smtClean="0">
                <a:solidFill>
                  <a:schemeClr val="tx1">
                    <a:tint val="75000"/>
                  </a:schemeClr>
                </a:solidFill>
              </a:rPr>
              <a:t> </a:t>
            </a:r>
            <a:r>
              <a:rPr lang="fr-FR" sz="1600" dirty="0" smtClean="0">
                <a:solidFill>
                  <a:schemeClr val="tx1">
                    <a:tint val="75000"/>
                  </a:schemeClr>
                </a:solidFill>
              </a:rPr>
              <a:t>Marketing Vente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chemeClr val="tx1">
                    <a:tint val="75000"/>
                  </a:schemeClr>
                </a:solidFill>
                <a:effectLst/>
                <a:uLnTx/>
                <a:uFillTx/>
                <a:latin typeface="+mn-lt"/>
                <a:ea typeface="+mn-ea"/>
                <a:cs typeface="+mn-cs"/>
              </a:rPr>
              <a:t>IAE</a:t>
            </a:r>
            <a:r>
              <a:rPr kumimoji="0" lang="fr-FR" sz="1600" b="0" i="0" u="none" strike="noStrike" kern="1200" cap="none" spc="0" normalizeH="0" noProof="0" dirty="0" smtClean="0">
                <a:ln>
                  <a:noFill/>
                </a:ln>
                <a:solidFill>
                  <a:schemeClr val="tx1">
                    <a:tint val="75000"/>
                  </a:schemeClr>
                </a:solidFill>
                <a:effectLst/>
                <a:uLnTx/>
                <a:uFillTx/>
                <a:latin typeface="+mn-lt"/>
                <a:ea typeface="+mn-ea"/>
                <a:cs typeface="+mn-cs"/>
              </a:rPr>
              <a:t> Lille</a:t>
            </a:r>
            <a:endParaRPr kumimoji="0" lang="fr-FR"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1" name="Image 10" descr="C:\Users\Benjamin\Documents\ETUDES\L3 MARKETING VENTE\NEGOCIALES\NEGOCIALES 2013\Logos\logo lille1.jpg"/>
          <p:cNvPicPr/>
          <p:nvPr/>
        </p:nvPicPr>
        <p:blipFill>
          <a:blip r:embed="rId7" cstate="print"/>
          <a:srcRect/>
          <a:stretch>
            <a:fillRect/>
          </a:stretch>
        </p:blipFill>
        <p:spPr bwMode="auto">
          <a:xfrm>
            <a:off x="3779912" y="5611713"/>
            <a:ext cx="1638300" cy="819150"/>
          </a:xfrm>
          <a:prstGeom prst="rect">
            <a:avLst/>
          </a:prstGeom>
          <a:noFill/>
          <a:ln w="9525">
            <a:noFill/>
            <a:miter lim="800000"/>
            <a:headEnd/>
            <a:tailEnd/>
          </a:ln>
        </p:spPr>
      </p:pic>
      <p:pic>
        <p:nvPicPr>
          <p:cNvPr id="12" name="Image 11" descr="C:\Users\Benjamin\Documents\ETUDES\L3 MARKETING VENTE\NEGOCIALES\NEGOCIALES 2013\Logos\Université\iae-lille.gif"/>
          <p:cNvPicPr/>
          <p:nvPr/>
        </p:nvPicPr>
        <p:blipFill>
          <a:blip r:embed="rId8" cstate="print"/>
          <a:srcRect/>
          <a:stretch>
            <a:fillRect/>
          </a:stretch>
        </p:blipFill>
        <p:spPr bwMode="auto">
          <a:xfrm>
            <a:off x="7452320" y="5683151"/>
            <a:ext cx="600075" cy="676275"/>
          </a:xfrm>
          <a:prstGeom prst="rect">
            <a:avLst/>
          </a:prstGeom>
          <a:noFill/>
          <a:ln w="9525">
            <a:noFill/>
            <a:miter lim="800000"/>
            <a:headEnd/>
            <a:tailEnd/>
          </a:ln>
        </p:spPr>
      </p:pic>
      <p:sp>
        <p:nvSpPr>
          <p:cNvPr id="13" name="ZoneTexte 12"/>
          <p:cNvSpPr txBox="1"/>
          <p:nvPr/>
        </p:nvSpPr>
        <p:spPr>
          <a:xfrm>
            <a:off x="251520" y="332656"/>
            <a:ext cx="1728192" cy="1618905"/>
          </a:xfrm>
          <a:prstGeom prst="rect">
            <a:avLst/>
          </a:prstGeom>
          <a:noFill/>
        </p:spPr>
        <p:txBody>
          <a:bodyPr wrap="square" rtlCol="0">
            <a:spAutoFit/>
          </a:bodyPr>
          <a:lstStyle/>
          <a:p>
            <a:pPr lvl="0">
              <a:spcBef>
                <a:spcPct val="20000"/>
              </a:spcBef>
              <a:defRPr/>
            </a:pPr>
            <a:r>
              <a:rPr lang="fr-FR" sz="1400" dirty="0" smtClean="0">
                <a:solidFill>
                  <a:schemeClr val="tx1">
                    <a:tint val="75000"/>
                  </a:schemeClr>
                </a:solidFill>
              </a:rPr>
              <a:t>Benjamin MAO</a:t>
            </a:r>
          </a:p>
          <a:p>
            <a:pPr lvl="0">
              <a:spcBef>
                <a:spcPct val="20000"/>
              </a:spcBef>
              <a:defRPr/>
            </a:pPr>
            <a:r>
              <a:rPr lang="fr-FR" sz="1400" dirty="0" smtClean="0">
                <a:solidFill>
                  <a:schemeClr val="tx1">
                    <a:tint val="75000"/>
                  </a:schemeClr>
                </a:solidFill>
              </a:rPr>
              <a:t>Baptiste Lemaire</a:t>
            </a:r>
          </a:p>
          <a:p>
            <a:pPr lvl="0">
              <a:spcBef>
                <a:spcPct val="20000"/>
              </a:spcBef>
              <a:defRPr/>
            </a:pPr>
            <a:r>
              <a:rPr lang="fr-FR" sz="1400" dirty="0" smtClean="0">
                <a:solidFill>
                  <a:schemeClr val="tx1">
                    <a:tint val="75000"/>
                  </a:schemeClr>
                </a:solidFill>
              </a:rPr>
              <a:t>Maxime Ignace</a:t>
            </a:r>
          </a:p>
          <a:p>
            <a:pPr lvl="0">
              <a:spcBef>
                <a:spcPct val="20000"/>
              </a:spcBef>
              <a:defRPr/>
            </a:pPr>
            <a:r>
              <a:rPr lang="fr-FR" sz="1400" dirty="0" smtClean="0">
                <a:solidFill>
                  <a:schemeClr val="tx1">
                    <a:tint val="75000"/>
                  </a:schemeClr>
                </a:solidFill>
              </a:rPr>
              <a:t>Chloé De Wilde</a:t>
            </a:r>
          </a:p>
          <a:p>
            <a:pPr lvl="0">
              <a:spcBef>
                <a:spcPct val="20000"/>
              </a:spcBef>
              <a:defRPr/>
            </a:pPr>
            <a:r>
              <a:rPr lang="fr-FR" sz="1400" dirty="0" smtClean="0">
                <a:solidFill>
                  <a:schemeClr val="tx1">
                    <a:tint val="75000"/>
                  </a:schemeClr>
                </a:solidFill>
              </a:rPr>
              <a:t>Simon </a:t>
            </a:r>
            <a:r>
              <a:rPr lang="fr-FR" sz="1400" dirty="0" err="1" smtClean="0">
                <a:solidFill>
                  <a:schemeClr val="tx1">
                    <a:tint val="75000"/>
                  </a:schemeClr>
                </a:solidFill>
              </a:rPr>
              <a:t>Levray</a:t>
            </a:r>
            <a:endParaRPr lang="fr-FR" sz="1400" dirty="0" smtClean="0">
              <a:solidFill>
                <a:schemeClr val="tx1">
                  <a:tint val="75000"/>
                </a:schemeClr>
              </a:solidFill>
            </a:endParaRP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sz="1900" dirty="0" smtClean="0"/>
              <a:t>Dans une démarche de différenciation pour obtenir un avantage concurrentiel, les marques doivent innover continuellement et segmenter leur marché: </a:t>
            </a:r>
          </a:p>
          <a:p>
            <a:pPr>
              <a:buNone/>
            </a:pPr>
            <a:endParaRPr lang="fr-FR" sz="1800" dirty="0" smtClean="0"/>
          </a:p>
          <a:p>
            <a:r>
              <a:rPr lang="fr-FR" sz="1700" b="1" i="1" dirty="0" smtClean="0"/>
              <a:t>Les produits « Hallal » </a:t>
            </a:r>
          </a:p>
          <a:p>
            <a:pPr>
              <a:buNone/>
            </a:pPr>
            <a:endParaRPr lang="fr-FR" sz="1700" b="1" i="1" dirty="0" smtClean="0"/>
          </a:p>
          <a:p>
            <a:r>
              <a:rPr lang="fr-FR" sz="1700" b="1" i="1" dirty="0" smtClean="0"/>
              <a:t>Les émincés</a:t>
            </a:r>
          </a:p>
          <a:p>
            <a:pPr>
              <a:buNone/>
            </a:pPr>
            <a:endParaRPr lang="fr-FR" sz="1700" b="1" i="1" dirty="0" smtClean="0"/>
          </a:p>
          <a:p>
            <a:r>
              <a:rPr lang="fr-FR" sz="1700" b="1" i="1" dirty="0" smtClean="0"/>
              <a:t>La gamme BIO</a:t>
            </a:r>
          </a:p>
          <a:p>
            <a:endParaRPr lang="fr-FR" sz="1700" b="1" i="1" dirty="0" smtClean="0"/>
          </a:p>
          <a:p>
            <a:r>
              <a:rPr lang="fr-FR" sz="1700" b="1" i="1" dirty="0" smtClean="0"/>
              <a:t>Jambons à poêler</a:t>
            </a:r>
          </a:p>
          <a:p>
            <a:endParaRPr lang="fr-FR" sz="1700" b="1" i="1" dirty="0" smtClean="0"/>
          </a:p>
          <a:p>
            <a:r>
              <a:rPr lang="fr-FR" sz="1700" b="1" i="1" dirty="0" smtClean="0"/>
              <a:t>Jambon à partager</a:t>
            </a:r>
          </a:p>
          <a:p>
            <a:endParaRPr lang="fr-FR" sz="1700" b="1" i="1" dirty="0" smtClean="0"/>
          </a:p>
          <a:p>
            <a:r>
              <a:rPr lang="fr-FR" sz="1700" b="1" i="1" dirty="0" smtClean="0"/>
              <a:t>Jambons pour enfants</a:t>
            </a:r>
          </a:p>
          <a:p>
            <a:endParaRPr lang="fr-FR" sz="1800" b="1" i="1" dirty="0" smtClean="0"/>
          </a:p>
          <a:p>
            <a:endParaRPr lang="fr-FR" sz="1800" b="1" i="1" dirty="0" smtClean="0"/>
          </a:p>
          <a:p>
            <a:endParaRPr lang="fr-FR" sz="1800" b="1" i="1" dirty="0" smtClean="0"/>
          </a:p>
          <a:p>
            <a:pPr>
              <a:buNone/>
            </a:pPr>
            <a:endParaRPr lang="fr-FR" sz="1800" b="1" i="1" dirty="0" smtClean="0"/>
          </a:p>
          <a:p>
            <a:endParaRPr lang="fr-FR" sz="1800" dirty="0"/>
          </a:p>
        </p:txBody>
      </p:sp>
      <p:sp>
        <p:nvSpPr>
          <p:cNvPr id="4" name="Titre 1"/>
          <p:cNvSpPr>
            <a:spLocks noGrp="1"/>
          </p:cNvSpPr>
          <p:nvPr>
            <p:ph type="title"/>
          </p:nvPr>
        </p:nvSpPr>
        <p:spPr/>
        <p:txBody>
          <a:bodyPr>
            <a:normAutofit fontScale="90000"/>
          </a:bodyPr>
          <a:lstStyle/>
          <a:p>
            <a:pPr marL="857250" indent="-857250"/>
            <a:r>
              <a:rPr lang="fr-FR" sz="3100" b="1" dirty="0" smtClean="0">
                <a:solidFill>
                  <a:schemeClr val="tx2"/>
                </a:solidFill>
              </a:rPr>
              <a:t/>
            </a:r>
            <a:br>
              <a:rPr lang="fr-FR" sz="3100" b="1" dirty="0" smtClean="0">
                <a:solidFill>
                  <a:schemeClr val="tx2"/>
                </a:solidFill>
              </a:rPr>
            </a:br>
            <a:r>
              <a:rPr lang="fr-FR" dirty="0" smtClean="0">
                <a:solidFill>
                  <a:schemeClr val="tx2"/>
                </a:solidFill>
              </a:rPr>
              <a:t> </a:t>
            </a:r>
            <a:r>
              <a:rPr lang="fr-FR" b="1" dirty="0" smtClean="0">
                <a:solidFill>
                  <a:schemeClr val="tx2"/>
                </a:solidFill>
              </a:rPr>
              <a:t>Les nouveaux produits</a:t>
            </a:r>
            <a:r>
              <a:rPr lang="fr-FR" b="1" dirty="0"/>
              <a:t/>
            </a:r>
            <a:br>
              <a:rPr lang="fr-FR" b="1" dirty="0"/>
            </a:br>
            <a:endParaRPr lang="fr-FR" dirty="0"/>
          </a:p>
        </p:txBody>
      </p:sp>
      <p:pic>
        <p:nvPicPr>
          <p:cNvPr id="7" name="Image 6" descr="C:\Users\Benjamin\Documents\ETUDES\L3 MARKETING VENTE\COURS\SEMESTRE 6\DOSSIER WALLART\SUJET\Nouveaux produits\émincé de jambon\8799.jpg"/>
          <p:cNvPicPr/>
          <p:nvPr/>
        </p:nvPicPr>
        <p:blipFill>
          <a:blip r:embed="rId2" cstate="print"/>
          <a:srcRect/>
          <a:stretch>
            <a:fillRect/>
          </a:stretch>
        </p:blipFill>
        <p:spPr bwMode="auto">
          <a:xfrm>
            <a:off x="3923928" y="2564904"/>
            <a:ext cx="1080120" cy="936104"/>
          </a:xfrm>
          <a:prstGeom prst="rect">
            <a:avLst/>
          </a:prstGeom>
          <a:noFill/>
          <a:ln w="9525">
            <a:noFill/>
            <a:miter lim="800000"/>
            <a:headEnd/>
            <a:tailEnd/>
          </a:ln>
        </p:spPr>
      </p:pic>
      <p:pic>
        <p:nvPicPr>
          <p:cNvPr id="8" name="Image 7" descr="C:\Users\Benjamin\Documents\ETUDES\L3 MARKETING VENTE\COURS\SEMESTRE 6\DOSSIER WALLART\SUJET\Nouveaux produits\BIO\0395.jpg"/>
          <p:cNvPicPr/>
          <p:nvPr/>
        </p:nvPicPr>
        <p:blipFill>
          <a:blip r:embed="rId3" cstate="print"/>
          <a:srcRect/>
          <a:stretch>
            <a:fillRect/>
          </a:stretch>
        </p:blipFill>
        <p:spPr bwMode="auto">
          <a:xfrm>
            <a:off x="6300192" y="2420888"/>
            <a:ext cx="1152128" cy="1224136"/>
          </a:xfrm>
          <a:prstGeom prst="rect">
            <a:avLst/>
          </a:prstGeom>
          <a:noFill/>
          <a:ln w="9525">
            <a:noFill/>
            <a:miter lim="800000"/>
            <a:headEnd/>
            <a:tailEnd/>
          </a:ln>
        </p:spPr>
      </p:pic>
      <p:pic>
        <p:nvPicPr>
          <p:cNvPr id="9" name="Image 8" descr="C:\Users\Benjamin\Documents\ETUDES\L3 MARKETING VENTE\COURS\SEMESTRE 6\DOSSIER WALLART\SUJET\Nouveaux produits\Jambons à partager\MINI-JAMBON-3D.png"/>
          <p:cNvPicPr/>
          <p:nvPr/>
        </p:nvPicPr>
        <p:blipFill>
          <a:blip r:embed="rId4" cstate="print"/>
          <a:srcRect/>
          <a:stretch>
            <a:fillRect/>
          </a:stretch>
        </p:blipFill>
        <p:spPr bwMode="auto">
          <a:xfrm>
            <a:off x="3635896" y="4149080"/>
            <a:ext cx="1428750" cy="1047750"/>
          </a:xfrm>
          <a:prstGeom prst="rect">
            <a:avLst/>
          </a:prstGeom>
          <a:noFill/>
          <a:ln w="9525">
            <a:noFill/>
            <a:miter lim="800000"/>
            <a:headEnd/>
            <a:tailEnd/>
          </a:ln>
        </p:spPr>
      </p:pic>
      <p:pic>
        <p:nvPicPr>
          <p:cNvPr id="10" name="Image 9" descr="C:\Users\Benjamin\Documents\ETUDES\L3 MARKETING VENTE\COURS\SEMESTRE 6\DOSSIER WALLART\SUJET\Nouveaux produits\Titours\titours-jambon-cuit-produktbild.png"/>
          <p:cNvPicPr/>
          <p:nvPr/>
        </p:nvPicPr>
        <p:blipFill>
          <a:blip r:embed="rId5" cstate="print"/>
          <a:srcRect/>
          <a:stretch>
            <a:fillRect/>
          </a:stretch>
        </p:blipFill>
        <p:spPr bwMode="auto">
          <a:xfrm>
            <a:off x="6948264" y="5301208"/>
            <a:ext cx="1872208" cy="1152128"/>
          </a:xfrm>
          <a:prstGeom prst="rect">
            <a:avLst/>
          </a:prstGeom>
          <a:noFill/>
          <a:ln w="9525">
            <a:noFill/>
            <a:miter lim="800000"/>
            <a:headEnd/>
            <a:tailEnd/>
          </a:ln>
        </p:spPr>
      </p:pic>
      <p:pic>
        <p:nvPicPr>
          <p:cNvPr id="11" name="Image 10" descr="C:\Users\Benjamin\Documents\ETUDES\L3 MARKETING VENTE\COURS\SEMESTRE 6\DOSSIER WALLART\SUJET\Nouveaux produits\Jambons à poêler\8889.jpg"/>
          <p:cNvPicPr/>
          <p:nvPr/>
        </p:nvPicPr>
        <p:blipFill>
          <a:blip r:embed="rId6" cstate="print"/>
          <a:srcRect/>
          <a:stretch>
            <a:fillRect/>
          </a:stretch>
        </p:blipFill>
        <p:spPr bwMode="auto">
          <a:xfrm>
            <a:off x="7524328" y="4005064"/>
            <a:ext cx="1080120" cy="1008112"/>
          </a:xfrm>
          <a:prstGeom prst="rect">
            <a:avLst/>
          </a:prstGeom>
          <a:noFill/>
          <a:ln w="9525">
            <a:noFill/>
            <a:miter lim="800000"/>
            <a:headEnd/>
            <a:tailEnd/>
          </a:ln>
        </p:spPr>
      </p:pic>
      <p:pic>
        <p:nvPicPr>
          <p:cNvPr id="12" name="Image 11" descr="C:\Users\Benjamin\Documents\ETUDES\L3 MARKETING VENTE\COURS\SEMESTRE 6\DOSSIER WALLART\SUJET\Nouveaux produits\HALLAL\86.png"/>
          <p:cNvPicPr/>
          <p:nvPr/>
        </p:nvPicPr>
        <p:blipFill>
          <a:blip r:embed="rId7" cstate="print"/>
          <a:srcRect/>
          <a:stretch>
            <a:fillRect/>
          </a:stretch>
        </p:blipFill>
        <p:spPr bwMode="auto">
          <a:xfrm>
            <a:off x="5076056" y="5373216"/>
            <a:ext cx="923925" cy="1130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effectLst>
                  <a:glow rad="101600">
                    <a:schemeClr val="accent3">
                      <a:satMod val="175000"/>
                      <a:alpha val="40000"/>
                    </a:schemeClr>
                  </a:glow>
                </a:effectLst>
              </a:rPr>
              <a:t>HERTA:</a:t>
            </a:r>
          </a:p>
          <a:p>
            <a:endParaRPr lang="fr-FR" dirty="0" smtClean="0">
              <a:effectLst>
                <a:glow rad="101600">
                  <a:schemeClr val="accent3">
                    <a:satMod val="175000"/>
                    <a:alpha val="40000"/>
                  </a:schemeClr>
                </a:glow>
              </a:effectLst>
            </a:endParaRPr>
          </a:p>
          <a:p>
            <a:r>
              <a:rPr lang="fr-FR" sz="2000" dirty="0" smtClean="0"/>
              <a:t>Le tendre supérieur de Herta est une gamme profonde. C’est logique puisque le jambon supérieur nature sans couenne génère 7 millions de croissance*. </a:t>
            </a:r>
          </a:p>
          <a:p>
            <a:r>
              <a:rPr lang="fr-FR" sz="2000" dirty="0" smtClean="0"/>
              <a:t>On peut enfin constater qu’elle a développé les jambons avec 25% de sel réduits. Une stratégie qui marche bien puisqu’environ la moitié des français, aujourd’hui, achètent les jambons à taux de sel réduit*. Par ailleurs, on comprend aussi la stratégie marketing du nom « le bon Paris ». En effet, le jambon de Paris a connu une croissance de 16 millions d’euros en un an*.</a:t>
            </a:r>
          </a:p>
          <a:p>
            <a:endParaRPr lang="fr-FR" dirty="0">
              <a:effectLst>
                <a:glow rad="101600">
                  <a:schemeClr val="accent3">
                    <a:satMod val="175000"/>
                    <a:alpha val="40000"/>
                  </a:schemeClr>
                </a:glow>
              </a:effectLst>
            </a:endParaRPr>
          </a:p>
        </p:txBody>
      </p:sp>
      <p:sp>
        <p:nvSpPr>
          <p:cNvPr id="4" name="Titre 1"/>
          <p:cNvSpPr>
            <a:spLocks noGrp="1"/>
          </p:cNvSpPr>
          <p:nvPr>
            <p:ph type="title"/>
          </p:nvPr>
        </p:nvSpPr>
        <p:spPr>
          <a:xfrm>
            <a:off x="457200" y="274638"/>
            <a:ext cx="7859216" cy="1143000"/>
          </a:xfrm>
        </p:spPr>
        <p:txBody>
          <a:bodyPr>
            <a:normAutofit fontScale="90000"/>
          </a:bodyPr>
          <a:lstStyle/>
          <a:p>
            <a:pPr algn="ctr"/>
            <a:r>
              <a:rPr lang="fr-FR" sz="3100" b="1" dirty="0" smtClean="0">
                <a:solidFill>
                  <a:schemeClr val="tx2"/>
                </a:solidFill>
              </a:rPr>
              <a:t/>
            </a:r>
            <a:br>
              <a:rPr lang="fr-FR" sz="3100" b="1" dirty="0" smtClean="0">
                <a:solidFill>
                  <a:schemeClr val="tx2"/>
                </a:solidFill>
              </a:rPr>
            </a:br>
            <a:r>
              <a:rPr lang="fr-FR" dirty="0" smtClean="0">
                <a:solidFill>
                  <a:schemeClr val="tx2"/>
                </a:solidFill>
              </a:rPr>
              <a:t> </a:t>
            </a:r>
            <a:r>
              <a:rPr lang="fr-FR" b="1" dirty="0" smtClean="0">
                <a:solidFill>
                  <a:schemeClr val="tx2"/>
                </a:solidFill>
              </a:rPr>
              <a:t>Analyser la stratégie de gamme: Largeur et profondeur</a:t>
            </a:r>
            <a:r>
              <a:rPr lang="fr-FR" b="1" dirty="0"/>
              <a:t/>
            </a:r>
            <a:br>
              <a:rPr lang="fr-FR" b="1" dirty="0"/>
            </a:b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nvPr>
        </p:nvGraphicFramePr>
        <p:xfrm>
          <a:off x="395536" y="191439"/>
          <a:ext cx="8424936" cy="6439758"/>
        </p:xfrm>
        <a:graphic>
          <a:graphicData uri="http://schemas.openxmlformats.org/drawingml/2006/table">
            <a:tbl>
              <a:tblPr firstRow="1" bandRow="1">
                <a:tableStyleId>{5C22544A-7EE6-4342-B048-85BDC9FD1C3A}</a:tableStyleId>
              </a:tblPr>
              <a:tblGrid>
                <a:gridCol w="1224136"/>
                <a:gridCol w="1296144"/>
                <a:gridCol w="864096"/>
                <a:gridCol w="648073"/>
                <a:gridCol w="936103"/>
                <a:gridCol w="792088"/>
                <a:gridCol w="1008112"/>
                <a:gridCol w="792088"/>
                <a:gridCol w="864096"/>
              </a:tblGrid>
              <a:tr h="892696">
                <a:tc>
                  <a:txBody>
                    <a:bodyPr/>
                    <a:lstStyle/>
                    <a:p>
                      <a:pPr algn="l">
                        <a:lnSpc>
                          <a:spcPct val="150000"/>
                        </a:lnSpc>
                      </a:pPr>
                      <a:r>
                        <a:rPr lang="fr-FR" sz="1200" b="1" dirty="0">
                          <a:solidFill>
                            <a:schemeClr val="bg1"/>
                          </a:solidFill>
                          <a:latin typeface="+mn-lt"/>
                          <a:ea typeface="Calibri"/>
                        </a:rPr>
                        <a:t>Le tendre noix fumé</a:t>
                      </a:r>
                      <a:endParaRPr lang="fr-FR" sz="1200" dirty="0">
                        <a:solidFill>
                          <a:schemeClr val="bg1"/>
                        </a:solidFill>
                        <a:latin typeface="+mn-lt"/>
                        <a:ea typeface="Calibri"/>
                      </a:endParaRPr>
                    </a:p>
                  </a:txBody>
                  <a:tcPr marL="68580" marR="68580" marT="0" marB="0"/>
                </a:tc>
                <a:tc>
                  <a:txBody>
                    <a:bodyPr/>
                    <a:lstStyle/>
                    <a:p>
                      <a:pPr algn="l">
                        <a:lnSpc>
                          <a:spcPct val="150000"/>
                        </a:lnSpc>
                      </a:pPr>
                      <a:r>
                        <a:rPr lang="fr-FR" sz="1200" b="1" dirty="0">
                          <a:solidFill>
                            <a:schemeClr val="bg1"/>
                          </a:solidFill>
                          <a:latin typeface="+mn-lt"/>
                          <a:ea typeface="Calibri"/>
                        </a:rPr>
                        <a:t>Le tendre noix supérieur</a:t>
                      </a:r>
                      <a:endParaRPr lang="fr-FR" sz="1200" dirty="0">
                        <a:solidFill>
                          <a:schemeClr val="bg1"/>
                        </a:solidFill>
                        <a:latin typeface="+mn-lt"/>
                        <a:ea typeface="Calibri"/>
                      </a:endParaRPr>
                    </a:p>
                  </a:txBody>
                  <a:tcPr marL="68580" marR="68580" marT="0" marB="0"/>
                </a:tc>
                <a:tc>
                  <a:txBody>
                    <a:bodyPr/>
                    <a:lstStyle/>
                    <a:p>
                      <a:pPr algn="l">
                        <a:lnSpc>
                          <a:spcPct val="150000"/>
                        </a:lnSpc>
                      </a:pPr>
                      <a:r>
                        <a:rPr lang="fr-FR" sz="1200" b="1">
                          <a:solidFill>
                            <a:schemeClr val="bg1"/>
                          </a:solidFill>
                          <a:latin typeface="+mn-lt"/>
                          <a:ea typeface="Calibri"/>
                        </a:rPr>
                        <a:t>Le tendre noix à la broche</a:t>
                      </a:r>
                      <a:endParaRPr lang="fr-FR" sz="1200">
                        <a:solidFill>
                          <a:schemeClr val="bg1"/>
                        </a:solidFill>
                        <a:latin typeface="+mn-lt"/>
                        <a:ea typeface="Calibri"/>
                      </a:endParaRPr>
                    </a:p>
                  </a:txBody>
                  <a:tcPr marL="68580" marR="68580" marT="0" marB="0"/>
                </a:tc>
                <a:tc>
                  <a:txBody>
                    <a:bodyPr/>
                    <a:lstStyle/>
                    <a:p>
                      <a:pPr algn="l">
                        <a:lnSpc>
                          <a:spcPct val="150000"/>
                        </a:lnSpc>
                      </a:pPr>
                      <a:r>
                        <a:rPr lang="fr-FR" sz="1200" b="1">
                          <a:solidFill>
                            <a:schemeClr val="bg1"/>
                          </a:solidFill>
                          <a:latin typeface="+mn-lt"/>
                          <a:ea typeface="Calibri"/>
                        </a:rPr>
                        <a:t>Le tendre noix rôti</a:t>
                      </a:r>
                      <a:endParaRPr lang="fr-FR" sz="1200">
                        <a:solidFill>
                          <a:schemeClr val="bg1"/>
                        </a:solidFill>
                        <a:latin typeface="+mn-lt"/>
                        <a:ea typeface="Calibri"/>
                      </a:endParaRPr>
                    </a:p>
                  </a:txBody>
                  <a:tcPr marL="68580" marR="68580" marT="0" marB="0"/>
                </a:tc>
                <a:tc>
                  <a:txBody>
                    <a:bodyPr/>
                    <a:lstStyle/>
                    <a:p>
                      <a:pPr algn="l">
                        <a:lnSpc>
                          <a:spcPct val="150000"/>
                        </a:lnSpc>
                      </a:pPr>
                      <a:r>
                        <a:rPr lang="fr-FR" sz="1200" b="1">
                          <a:solidFill>
                            <a:schemeClr val="bg1"/>
                          </a:solidFill>
                          <a:latin typeface="+mn-lt"/>
                          <a:ea typeface="Calibri"/>
                        </a:rPr>
                        <a:t>Le tendre noix saveurs</a:t>
                      </a:r>
                      <a:endParaRPr lang="fr-FR" sz="1200">
                        <a:solidFill>
                          <a:schemeClr val="bg1"/>
                        </a:solidFill>
                        <a:latin typeface="+mn-lt"/>
                        <a:ea typeface="Calibri"/>
                      </a:endParaRPr>
                    </a:p>
                  </a:txBody>
                  <a:tcPr marL="68580" marR="68580" marT="0" marB="0"/>
                </a:tc>
                <a:tc>
                  <a:txBody>
                    <a:bodyPr/>
                    <a:lstStyle/>
                    <a:p>
                      <a:pPr algn="l">
                        <a:lnSpc>
                          <a:spcPct val="150000"/>
                        </a:lnSpc>
                      </a:pPr>
                      <a:r>
                        <a:rPr lang="fr-FR" sz="1200" b="1">
                          <a:solidFill>
                            <a:schemeClr val="bg1"/>
                          </a:solidFill>
                          <a:latin typeface="+mn-lt"/>
                          <a:ea typeface="Calibri"/>
                        </a:rPr>
                        <a:t>Le tendre noix à l’os</a:t>
                      </a:r>
                      <a:endParaRPr lang="fr-FR" sz="1200">
                        <a:solidFill>
                          <a:schemeClr val="bg1"/>
                        </a:solidFill>
                        <a:latin typeface="+mn-lt"/>
                        <a:ea typeface="Calibri"/>
                      </a:endParaRPr>
                    </a:p>
                  </a:txBody>
                  <a:tcPr marL="68580" marR="68580" marT="0" marB="0"/>
                </a:tc>
                <a:tc>
                  <a:txBody>
                    <a:bodyPr/>
                    <a:lstStyle/>
                    <a:p>
                      <a:pPr algn="l">
                        <a:lnSpc>
                          <a:spcPct val="150000"/>
                        </a:lnSpc>
                      </a:pPr>
                      <a:r>
                        <a:rPr lang="fr-FR" sz="1200" b="1">
                          <a:solidFill>
                            <a:schemeClr val="bg1"/>
                          </a:solidFill>
                          <a:latin typeface="+mn-lt"/>
                          <a:ea typeface="Calibri"/>
                        </a:rPr>
                        <a:t>Le tendre noix au torchon</a:t>
                      </a:r>
                      <a:endParaRPr lang="fr-FR" sz="1200">
                        <a:solidFill>
                          <a:schemeClr val="bg1"/>
                        </a:solidFill>
                        <a:latin typeface="+mn-lt"/>
                        <a:ea typeface="Calibri"/>
                      </a:endParaRPr>
                    </a:p>
                  </a:txBody>
                  <a:tcPr marL="68580" marR="68580" marT="0" marB="0"/>
                </a:tc>
                <a:tc>
                  <a:txBody>
                    <a:bodyPr/>
                    <a:lstStyle/>
                    <a:p>
                      <a:pPr algn="l">
                        <a:lnSpc>
                          <a:spcPct val="150000"/>
                        </a:lnSpc>
                      </a:pPr>
                      <a:r>
                        <a:rPr lang="fr-FR" sz="1200" b="1">
                          <a:solidFill>
                            <a:schemeClr val="bg1"/>
                          </a:solidFill>
                          <a:latin typeface="+mn-lt"/>
                          <a:ea typeface="Calibri"/>
                        </a:rPr>
                        <a:t>Le tendre noix label rouge</a:t>
                      </a:r>
                      <a:endParaRPr lang="fr-FR" sz="1200">
                        <a:solidFill>
                          <a:schemeClr val="bg1"/>
                        </a:solidFill>
                        <a:latin typeface="+mn-lt"/>
                        <a:ea typeface="Calibri"/>
                      </a:endParaRPr>
                    </a:p>
                  </a:txBody>
                  <a:tcPr marL="68580" marR="68580" marT="0" marB="0"/>
                </a:tc>
                <a:tc>
                  <a:txBody>
                    <a:bodyPr/>
                    <a:lstStyle/>
                    <a:p>
                      <a:pPr algn="l">
                        <a:lnSpc>
                          <a:spcPct val="150000"/>
                        </a:lnSpc>
                      </a:pPr>
                      <a:r>
                        <a:rPr lang="fr-FR" sz="1200" b="1" dirty="0">
                          <a:solidFill>
                            <a:schemeClr val="bg1"/>
                          </a:solidFill>
                          <a:latin typeface="+mn-lt"/>
                          <a:ea typeface="Calibri"/>
                        </a:rPr>
                        <a:t>Le tendre noix fine à l’italienne</a:t>
                      </a:r>
                      <a:endParaRPr lang="fr-FR" sz="1200" dirty="0">
                        <a:solidFill>
                          <a:schemeClr val="bg1"/>
                        </a:solidFill>
                        <a:latin typeface="+mn-lt"/>
                        <a:ea typeface="Calibri"/>
                      </a:endParaRPr>
                    </a:p>
                  </a:txBody>
                  <a:tcPr marL="68580" marR="68580" marT="0" marB="0"/>
                </a:tc>
              </a:tr>
              <a:tr h="746636">
                <a:tc>
                  <a:txBody>
                    <a:bodyPr/>
                    <a:lstStyle/>
                    <a:p>
                      <a:pPr algn="just">
                        <a:lnSpc>
                          <a:spcPct val="150000"/>
                        </a:lnSpc>
                      </a:pPr>
                      <a:r>
                        <a:rPr lang="fr-FR" sz="1100" b="1">
                          <a:solidFill>
                            <a:srgbClr val="365F91"/>
                          </a:solidFill>
                          <a:latin typeface="Times New Roman"/>
                          <a:ea typeface="Calibri"/>
                        </a:rPr>
                        <a:t>Fumé en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En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A la fleur de thym 4 tranches </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Enrobé aux herbes de Provences :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dirty="0" smtClean="0">
                          <a:solidFill>
                            <a:srgbClr val="365F91"/>
                          </a:solidFill>
                          <a:latin typeface="Times New Roman"/>
                          <a:ea typeface="Calibri"/>
                        </a:rPr>
                        <a:t>4 </a:t>
                      </a:r>
                      <a:r>
                        <a:rPr lang="fr-FR" sz="1100" dirty="0">
                          <a:solidFill>
                            <a:srgbClr val="365F91"/>
                          </a:solidFill>
                          <a:latin typeface="Times New Roman"/>
                          <a:ea typeface="Calibri"/>
                        </a:rPr>
                        <a:t>tranches</a:t>
                      </a:r>
                      <a:endParaRPr lang="fr-FR" sz="1200" dirty="0">
                        <a:solidFill>
                          <a:srgbClr val="365F91"/>
                        </a:solidFill>
                        <a:latin typeface="Times New Roman"/>
                        <a:ea typeface="Calibri"/>
                      </a:endParaRPr>
                    </a:p>
                  </a:txBody>
                  <a:tcPr marL="68580" marR="68580" marT="0" marB="0"/>
                </a:tc>
                <a:tc>
                  <a:txBody>
                    <a:bodyPr/>
                    <a:lstStyle/>
                    <a:p>
                      <a:pPr algn="just">
                        <a:lnSpc>
                          <a:spcPct val="150000"/>
                        </a:lnSpc>
                      </a:pPr>
                      <a:r>
                        <a:rPr lang="fr-FR" sz="1100" dirty="0" smtClean="0">
                          <a:solidFill>
                            <a:srgbClr val="365F91"/>
                          </a:solidFill>
                          <a:latin typeface="Times New Roman"/>
                          <a:ea typeface="Calibri"/>
                        </a:rPr>
                        <a:t>4 </a:t>
                      </a:r>
                      <a:r>
                        <a:rPr lang="fr-FR" sz="1100" dirty="0">
                          <a:solidFill>
                            <a:srgbClr val="365F91"/>
                          </a:solidFill>
                          <a:latin typeface="Times New Roman"/>
                          <a:ea typeface="Calibri"/>
                        </a:rPr>
                        <a:t>tranches</a:t>
                      </a:r>
                      <a:endParaRPr lang="fr-FR" sz="1200" dirty="0">
                        <a:solidFill>
                          <a:srgbClr val="365F91"/>
                        </a:solidFill>
                        <a:latin typeface="Times New Roman"/>
                        <a:ea typeface="Calibri"/>
                      </a:endParaRPr>
                    </a:p>
                  </a:txBody>
                  <a:tcPr marL="68580" marR="68580" marT="0" marB="0"/>
                </a:tc>
                <a:tc>
                  <a:txBody>
                    <a:bodyPr/>
                    <a:lstStyle/>
                    <a:p>
                      <a:pPr algn="just">
                        <a:lnSpc>
                          <a:spcPct val="150000"/>
                        </a:lnSpc>
                      </a:pPr>
                      <a:r>
                        <a:rPr lang="fr-FR" sz="1100" dirty="0" smtClean="0">
                          <a:solidFill>
                            <a:srgbClr val="365F91"/>
                          </a:solidFill>
                          <a:latin typeface="Times New Roman"/>
                          <a:ea typeface="Calibri"/>
                        </a:rPr>
                        <a:t>4 </a:t>
                      </a:r>
                      <a:r>
                        <a:rPr lang="fr-FR" sz="1100" dirty="0">
                          <a:solidFill>
                            <a:srgbClr val="365F91"/>
                          </a:solidFill>
                          <a:latin typeface="Times New Roman"/>
                          <a:ea typeface="Calibri"/>
                        </a:rPr>
                        <a:t>tranches</a:t>
                      </a:r>
                      <a:endParaRPr lang="fr-FR" sz="1200" dirty="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En 4 tranches</a:t>
                      </a:r>
                      <a:endParaRPr lang="fr-FR" sz="1200">
                        <a:solidFill>
                          <a:srgbClr val="365F91"/>
                        </a:solidFill>
                        <a:latin typeface="Times New Roman"/>
                        <a:ea typeface="Calibri"/>
                      </a:endParaRPr>
                    </a:p>
                  </a:txBody>
                  <a:tcPr marL="68580" marR="68580" marT="0" marB="0"/>
                </a:tc>
              </a:tr>
              <a:tr h="873627">
                <a:tc>
                  <a:txBody>
                    <a:bodyPr/>
                    <a:lstStyle/>
                    <a:p>
                      <a:pPr algn="just">
                        <a:lnSpc>
                          <a:spcPct val="150000"/>
                        </a:lnSpc>
                      </a:pPr>
                      <a:r>
                        <a:rPr lang="fr-FR" sz="1100" b="1">
                          <a:solidFill>
                            <a:srgbClr val="365F91"/>
                          </a:solidFill>
                          <a:latin typeface="Times New Roman"/>
                          <a:ea typeface="Calibri"/>
                        </a:rPr>
                        <a:t>Tendre noix braisé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Enrobé aux 3 poivres :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624439">
                <a:tc>
                  <a:txBody>
                    <a:bodyPr/>
                    <a:lstStyle/>
                    <a:p>
                      <a:pPr algn="just">
                        <a:lnSpc>
                          <a:spcPct val="150000"/>
                        </a:lnSpc>
                      </a:pPr>
                      <a:r>
                        <a:rPr lang="fr-FR" sz="1100" b="1">
                          <a:solidFill>
                            <a:srgbClr val="365F91"/>
                          </a:solidFill>
                          <a:latin typeface="Times New Roman"/>
                          <a:ea typeface="Calibri"/>
                        </a:rPr>
                        <a:t>Tendre noix virginie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En 6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Sel réduit -25% en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559977">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Avec couenne en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Sel réduit -25%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559977">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Avec couenne en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559977">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Sel réduit -25%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559977">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Sel réduit  -25%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dirty="0">
                        <a:solidFill>
                          <a:srgbClr val="365F91"/>
                        </a:solidFill>
                        <a:latin typeface="Times New Roman"/>
                        <a:ea typeface="Calibri"/>
                      </a:endParaRPr>
                    </a:p>
                  </a:txBody>
                  <a:tcPr marL="68580" marR="68580" marT="0" marB="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776808" y="836712"/>
          <a:ext cx="7467600" cy="5120640"/>
        </p:xfrm>
        <a:graphic>
          <a:graphicData uri="http://schemas.openxmlformats.org/drawingml/2006/table">
            <a:tbl>
              <a:tblPr firstRow="1" bandRow="1">
                <a:tableStyleId>{5C22544A-7EE6-4342-B048-85BDC9FD1C3A}</a:tableStyleId>
              </a:tblPr>
              <a:tblGrid>
                <a:gridCol w="933450"/>
                <a:gridCol w="933450"/>
                <a:gridCol w="933450"/>
                <a:gridCol w="933450"/>
                <a:gridCol w="933450"/>
                <a:gridCol w="933450"/>
                <a:gridCol w="933450"/>
                <a:gridCol w="933450"/>
              </a:tblGrid>
              <a:tr h="370840">
                <a:tc>
                  <a:txBody>
                    <a:bodyPr/>
                    <a:lstStyle/>
                    <a:p>
                      <a:pPr algn="l">
                        <a:lnSpc>
                          <a:spcPct val="150000"/>
                        </a:lnSpc>
                      </a:pPr>
                      <a:r>
                        <a:rPr lang="fr-FR" sz="1200" b="1" dirty="0">
                          <a:solidFill>
                            <a:schemeClr val="bg1"/>
                          </a:solidFill>
                          <a:latin typeface="Times New Roman"/>
                          <a:ea typeface="Calibri"/>
                        </a:rPr>
                        <a:t>Le bon Paris à l’étouffée</a:t>
                      </a:r>
                      <a:endParaRPr lang="fr-FR" sz="1200" dirty="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Le bon Paris avec couenne</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Le bon Paris fumé</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Le bon Paris à la broche</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Le bon Paris tranches épaisses</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Le bon Paris BIO</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dirty="0">
                          <a:solidFill>
                            <a:schemeClr val="bg1"/>
                          </a:solidFill>
                          <a:latin typeface="Times New Roman"/>
                          <a:ea typeface="Calibri"/>
                        </a:rPr>
                        <a:t>Le bon Paris plaisir et légèreté</a:t>
                      </a:r>
                      <a:endParaRPr lang="fr-FR" sz="1200" dirty="0">
                        <a:solidFill>
                          <a:schemeClr val="bg1"/>
                        </a:solidFill>
                        <a:latin typeface="Times New Roman"/>
                        <a:ea typeface="Calibri"/>
                      </a:endParaRPr>
                    </a:p>
                  </a:txBody>
                  <a:tcPr marL="68580" marR="68580" marT="0" marB="0"/>
                </a:tc>
                <a:tc>
                  <a:txBody>
                    <a:bodyPr/>
                    <a:lstStyle/>
                    <a:p>
                      <a:pPr algn="l">
                        <a:lnSpc>
                          <a:spcPct val="150000"/>
                        </a:lnSpc>
                      </a:pPr>
                      <a:r>
                        <a:rPr lang="fr-FR" sz="1200" b="1" dirty="0">
                          <a:solidFill>
                            <a:schemeClr val="bg1"/>
                          </a:solidFill>
                          <a:latin typeface="Times New Roman"/>
                          <a:ea typeface="Calibri"/>
                        </a:rPr>
                        <a:t>Dé de jambon</a:t>
                      </a:r>
                      <a:endParaRPr lang="fr-FR" sz="1200" dirty="0">
                        <a:solidFill>
                          <a:schemeClr val="bg1"/>
                        </a:solidFill>
                        <a:latin typeface="Times New Roman"/>
                        <a:ea typeface="Calibri"/>
                      </a:endParaRPr>
                    </a:p>
                  </a:txBody>
                  <a:tcPr marL="68580" marR="68580" marT="0" marB="0"/>
                </a:tc>
              </a:tr>
              <a:tr h="370840">
                <a:tc>
                  <a:txBody>
                    <a:bodyPr/>
                    <a:lstStyle/>
                    <a:p>
                      <a:pPr algn="l">
                        <a:lnSpc>
                          <a:spcPct val="150000"/>
                        </a:lnSpc>
                      </a:pPr>
                      <a:r>
                        <a:rPr lang="fr-FR" sz="1100" b="1">
                          <a:solidFill>
                            <a:srgbClr val="365F91"/>
                          </a:solidFill>
                          <a:latin typeface="Times New Roman"/>
                          <a:ea typeface="Calibri"/>
                        </a:rPr>
                        <a:t>Fumé 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4 tranches </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4 tranches 220g</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dirty="0">
                          <a:solidFill>
                            <a:srgbClr val="365F91"/>
                          </a:solidFill>
                          <a:latin typeface="Times New Roman"/>
                          <a:ea typeface="Calibri"/>
                        </a:rPr>
                        <a:t>En 4 tranches</a:t>
                      </a:r>
                      <a:endParaRPr lang="fr-FR" sz="1200" dirty="0">
                        <a:solidFill>
                          <a:srgbClr val="365F91"/>
                        </a:solidFill>
                        <a:latin typeface="Times New Roman"/>
                        <a:ea typeface="Calibri"/>
                      </a:endParaRPr>
                    </a:p>
                  </a:txBody>
                  <a:tcPr marL="68580" marR="68580" marT="0" marB="0"/>
                </a:tc>
                <a:tc>
                  <a:txBody>
                    <a:bodyPr/>
                    <a:lstStyle/>
                    <a:p>
                      <a:pPr algn="l">
                        <a:lnSpc>
                          <a:spcPct val="150000"/>
                        </a:lnSpc>
                      </a:pPr>
                      <a:r>
                        <a:rPr lang="fr-FR" sz="1100" b="1">
                          <a:solidFill>
                            <a:srgbClr val="365F91"/>
                          </a:solidFill>
                          <a:latin typeface="Times New Roman"/>
                          <a:ea typeface="Calibri"/>
                        </a:rPr>
                        <a:t>Râpé de jambon fumé 150g</a:t>
                      </a:r>
                      <a:endParaRPr lang="fr-FR" sz="1200">
                        <a:solidFill>
                          <a:srgbClr val="365F91"/>
                        </a:solidFill>
                        <a:latin typeface="Times New Roman"/>
                        <a:ea typeface="Calibri"/>
                      </a:endParaRPr>
                    </a:p>
                  </a:txBody>
                  <a:tcPr marL="68580" marR="68580" marT="0" marB="0"/>
                </a:tc>
              </a:tr>
              <a:tr h="370840">
                <a:tc>
                  <a:txBody>
                    <a:bodyPr/>
                    <a:lstStyle/>
                    <a:p>
                      <a:pPr algn="l">
                        <a:lnSpc>
                          <a:spcPct val="150000"/>
                        </a:lnSpc>
                      </a:pPr>
                      <a:r>
                        <a:rPr lang="fr-FR" sz="1100" b="1">
                          <a:solidFill>
                            <a:srgbClr val="365F91"/>
                          </a:solidFill>
                          <a:latin typeface="Times New Roman"/>
                          <a:ea typeface="Calibri"/>
                        </a:rPr>
                        <a:t>Sel réduit -25% en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dirty="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dirty="0">
                        <a:solidFill>
                          <a:srgbClr val="365F91"/>
                        </a:solidFill>
                        <a:latin typeface="Times New Roman"/>
                        <a:ea typeface="Calibri"/>
                      </a:endParaRPr>
                    </a:p>
                  </a:txBody>
                  <a:tcPr marL="68580" marR="68580" marT="0" marB="0"/>
                </a:tc>
                <a:tc>
                  <a:txBody>
                    <a:bodyPr/>
                    <a:lstStyle/>
                    <a:p>
                      <a:pPr algn="l">
                        <a:lnSpc>
                          <a:spcPct val="150000"/>
                        </a:lnSpc>
                      </a:pPr>
                      <a:r>
                        <a:rPr lang="fr-FR" sz="1100" b="1">
                          <a:solidFill>
                            <a:srgbClr val="365F91"/>
                          </a:solidFill>
                          <a:latin typeface="Times New Roman"/>
                          <a:ea typeface="Calibri"/>
                        </a:rPr>
                        <a:t>Dé de jambon à l’étouffé 150g</a:t>
                      </a:r>
                      <a:endParaRPr lang="fr-FR" sz="1200">
                        <a:solidFill>
                          <a:srgbClr val="365F91"/>
                        </a:solidFill>
                        <a:latin typeface="Times New Roman"/>
                        <a:ea typeface="Calibri"/>
                      </a:endParaRPr>
                    </a:p>
                  </a:txBody>
                  <a:tcPr marL="68580" marR="68580" marT="0" marB="0"/>
                </a:tc>
              </a:tr>
              <a:tr h="370840">
                <a:tc>
                  <a:txBody>
                    <a:bodyPr/>
                    <a:lstStyle/>
                    <a:p>
                      <a:pPr algn="l">
                        <a:lnSpc>
                          <a:spcPct val="150000"/>
                        </a:lnSpc>
                      </a:pPr>
                      <a:r>
                        <a:rPr lang="fr-FR" sz="1100" b="1">
                          <a:solidFill>
                            <a:srgbClr val="365F91"/>
                          </a:solidFill>
                          <a:latin typeface="Times New Roman"/>
                          <a:ea typeface="Calibri"/>
                        </a:rPr>
                        <a:t>Sel réduit -25% 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dirty="0">
                        <a:solidFill>
                          <a:srgbClr val="365F91"/>
                        </a:solidFill>
                        <a:latin typeface="Times New Roman"/>
                        <a:ea typeface="Calibri"/>
                      </a:endParaRPr>
                    </a:p>
                  </a:txBody>
                  <a:tcPr marL="68580" marR="68580" marT="0" marB="0"/>
                </a:tc>
                <a:tc>
                  <a:txBody>
                    <a:bodyPr/>
                    <a:lstStyle/>
                    <a:p>
                      <a:pPr algn="l">
                        <a:lnSpc>
                          <a:spcPct val="150000"/>
                        </a:lnSpc>
                      </a:pPr>
                      <a:r>
                        <a:rPr lang="fr-FR" sz="1100" b="1">
                          <a:solidFill>
                            <a:srgbClr val="365F91"/>
                          </a:solidFill>
                          <a:latin typeface="Times New Roman"/>
                          <a:ea typeface="Calibri"/>
                        </a:rPr>
                        <a:t>Dé de porc roti braisé 150g</a:t>
                      </a:r>
                      <a:endParaRPr lang="fr-FR" sz="1200">
                        <a:solidFill>
                          <a:srgbClr val="365F91"/>
                        </a:solidFill>
                        <a:latin typeface="Times New Roman"/>
                        <a:ea typeface="Calibri"/>
                      </a:endParaRPr>
                    </a:p>
                  </a:txBody>
                  <a:tcPr marL="68580" marR="68580" marT="0" marB="0"/>
                </a:tc>
              </a:tr>
              <a:tr h="370840">
                <a:tc>
                  <a:txBody>
                    <a:bodyPr/>
                    <a:lstStyle/>
                    <a:p>
                      <a:pPr algn="l">
                        <a:lnSpc>
                          <a:spcPct val="150000"/>
                        </a:lnSpc>
                      </a:pPr>
                      <a:r>
                        <a:rPr lang="fr-FR" sz="1100" b="1">
                          <a:solidFill>
                            <a:srgbClr val="365F91"/>
                          </a:solidFill>
                          <a:latin typeface="Times New Roman"/>
                          <a:ea typeface="Calibri"/>
                        </a:rPr>
                        <a:t>Sel réduit -25% en 6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dirty="0">
                        <a:solidFill>
                          <a:srgbClr val="365F91"/>
                        </a:solidFill>
                        <a:latin typeface="Times New Roman"/>
                        <a:ea typeface="Calibri"/>
                      </a:endParaRPr>
                    </a:p>
                  </a:txBody>
                  <a:tcPr marL="68580" marR="68580" marT="0" marB="0"/>
                </a:tc>
                <a:tc>
                  <a:txBody>
                    <a:bodyPr/>
                    <a:lstStyle/>
                    <a:p>
                      <a:pPr algn="l">
                        <a:lnSpc>
                          <a:spcPct val="150000"/>
                        </a:lnSpc>
                      </a:pPr>
                      <a:r>
                        <a:rPr lang="fr-FR" sz="1100" b="1" dirty="0">
                          <a:solidFill>
                            <a:srgbClr val="365F91"/>
                          </a:solidFill>
                          <a:latin typeface="Times New Roman"/>
                          <a:ea typeface="Calibri"/>
                        </a:rPr>
                        <a:t>Dé de </a:t>
                      </a:r>
                      <a:r>
                        <a:rPr lang="fr-FR" sz="1100" b="1" dirty="0" smtClean="0">
                          <a:solidFill>
                            <a:srgbClr val="365F91"/>
                          </a:solidFill>
                          <a:latin typeface="Times New Roman"/>
                          <a:ea typeface="Calibri"/>
                        </a:rPr>
                        <a:t>cervelas </a:t>
                      </a:r>
                      <a:r>
                        <a:rPr lang="fr-FR" sz="1100" b="1" dirty="0">
                          <a:solidFill>
                            <a:srgbClr val="365F91"/>
                          </a:solidFill>
                          <a:latin typeface="Times New Roman"/>
                          <a:ea typeface="Calibri"/>
                        </a:rPr>
                        <a:t>150g</a:t>
                      </a:r>
                      <a:endParaRPr lang="fr-FR" sz="1200" dirty="0">
                        <a:solidFill>
                          <a:srgbClr val="365F91"/>
                        </a:solidFill>
                        <a:latin typeface="Times New Roman"/>
                        <a:ea typeface="Calibri"/>
                      </a:endParaRPr>
                    </a:p>
                  </a:txBody>
                  <a:tcPr marL="68580" marR="68580" marT="0" marB="0"/>
                </a:tc>
              </a:tr>
              <a:tr h="370840">
                <a:tc>
                  <a:txBody>
                    <a:bodyPr/>
                    <a:lstStyle/>
                    <a:p>
                      <a:pPr algn="l">
                        <a:lnSpc>
                          <a:spcPct val="150000"/>
                        </a:lnSpc>
                      </a:pPr>
                      <a:r>
                        <a:rPr lang="fr-FR" sz="1100" b="1">
                          <a:solidFill>
                            <a:srgbClr val="365F91"/>
                          </a:solidFill>
                          <a:latin typeface="Times New Roman"/>
                          <a:ea typeface="Calibri"/>
                        </a:rPr>
                        <a:t>Sel réduit -25% en 8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dirty="0">
                        <a:solidFill>
                          <a:srgbClr val="365F91"/>
                        </a:solidFill>
                        <a:latin typeface="Times New Roman"/>
                        <a:ea typeface="Calibri"/>
                      </a:endParaRPr>
                    </a:p>
                  </a:txBody>
                  <a:tcPr marL="68580" marR="68580" marT="0" marB="0"/>
                </a:tc>
                <a:tc>
                  <a:txBody>
                    <a:bodyPr/>
                    <a:lstStyle/>
                    <a:p>
                      <a:pPr algn="l">
                        <a:lnSpc>
                          <a:spcPct val="150000"/>
                        </a:lnSpc>
                      </a:pPr>
                      <a:endParaRPr lang="fr-FR" sz="1100" dirty="0">
                        <a:solidFill>
                          <a:srgbClr val="365F91"/>
                        </a:solidFill>
                        <a:latin typeface="Times New Roman"/>
                        <a:ea typeface="Calibri"/>
                      </a:endParaRPr>
                    </a:p>
                  </a:txBody>
                  <a:tcPr marL="68580" marR="68580" marT="0" marB="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457200" y="476672"/>
            <a:ext cx="7467600" cy="5649491"/>
          </a:xfrm>
        </p:spPr>
        <p:txBody>
          <a:bodyPr/>
          <a:lstStyle/>
          <a:p>
            <a:r>
              <a:rPr lang="fr-FR" dirty="0" smtClean="0">
                <a:effectLst>
                  <a:glow rad="101600">
                    <a:schemeClr val="accent3">
                      <a:satMod val="175000"/>
                      <a:alpha val="40000"/>
                    </a:schemeClr>
                  </a:glow>
                </a:effectLst>
              </a:rPr>
              <a:t>Fleury Michon:</a:t>
            </a:r>
          </a:p>
          <a:p>
            <a:pPr>
              <a:buNone/>
            </a:pPr>
            <a:endParaRPr lang="fr-FR" dirty="0" smtClean="0">
              <a:effectLst>
                <a:glow rad="101600">
                  <a:schemeClr val="accent3">
                    <a:satMod val="175000"/>
                    <a:alpha val="40000"/>
                  </a:schemeClr>
                </a:glow>
              </a:effectLst>
            </a:endParaRPr>
          </a:p>
          <a:p>
            <a:r>
              <a:rPr lang="fr-FR" sz="1600" dirty="0" smtClean="0"/>
              <a:t>Fleury Michon a su développé les recettes avec -25% de sel, et ceci doublement que son concurrent Herta. C’est une recette qui leur permet d’innover sans prendre de risque avec des recettes trop décalées. De plus, Herta reste très présent sur le Jambon supérieur sans couenne.</a:t>
            </a:r>
          </a:p>
          <a:p>
            <a:endParaRPr lang="fr-FR" dirty="0" smtClean="0">
              <a:effectLst>
                <a:glow rad="101600">
                  <a:schemeClr val="accent3">
                    <a:satMod val="175000"/>
                    <a:alpha val="40000"/>
                  </a:schemeClr>
                </a:glow>
              </a:effectLst>
            </a:endParaRPr>
          </a:p>
          <a:p>
            <a:endParaRPr lang="fr-FR" dirty="0"/>
          </a:p>
        </p:txBody>
      </p:sp>
      <p:graphicFrame>
        <p:nvGraphicFramePr>
          <p:cNvPr id="8" name="Tableau 7"/>
          <p:cNvGraphicFramePr>
            <a:graphicFrameLocks noGrp="1"/>
          </p:cNvGraphicFramePr>
          <p:nvPr/>
        </p:nvGraphicFramePr>
        <p:xfrm>
          <a:off x="683568" y="2852937"/>
          <a:ext cx="7632848" cy="2664296"/>
        </p:xfrm>
        <a:graphic>
          <a:graphicData uri="http://schemas.openxmlformats.org/drawingml/2006/table">
            <a:tbl>
              <a:tblPr firstRow="1" bandRow="1">
                <a:tableStyleId>{5C22544A-7EE6-4342-B048-85BDC9FD1C3A}</a:tableStyleId>
              </a:tblPr>
              <a:tblGrid>
                <a:gridCol w="1224136"/>
                <a:gridCol w="2304256"/>
                <a:gridCol w="2160240"/>
                <a:gridCol w="1944216"/>
              </a:tblGrid>
              <a:tr h="439256">
                <a:tc>
                  <a:txBody>
                    <a:bodyPr/>
                    <a:lstStyle/>
                    <a:p>
                      <a:pPr algn="l">
                        <a:lnSpc>
                          <a:spcPct val="150000"/>
                        </a:lnSpc>
                      </a:pPr>
                      <a:r>
                        <a:rPr lang="fr-FR" sz="1200" b="1" dirty="0">
                          <a:solidFill>
                            <a:schemeClr val="bg1"/>
                          </a:solidFill>
                          <a:latin typeface="Times New Roman"/>
                          <a:ea typeface="Calibri"/>
                        </a:rPr>
                        <a:t>Léger</a:t>
                      </a:r>
                      <a:endParaRPr lang="fr-FR" sz="1200" dirty="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Cuisine créative porc</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Cuisine créative volaille</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dirty="0">
                          <a:solidFill>
                            <a:schemeClr val="bg1"/>
                          </a:solidFill>
                          <a:latin typeface="Times New Roman"/>
                          <a:ea typeface="Calibri"/>
                        </a:rPr>
                        <a:t>A poêler</a:t>
                      </a:r>
                      <a:endParaRPr lang="fr-FR" sz="1200" dirty="0">
                        <a:solidFill>
                          <a:schemeClr val="bg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Supérieur 2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Emincé de filet de porc grillé 2*75g</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Aiguillette de poulet grillé 150g</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dirty="0">
                          <a:solidFill>
                            <a:srgbClr val="365F91"/>
                          </a:solidFill>
                          <a:latin typeface="Times New Roman"/>
                          <a:ea typeface="Calibri"/>
                        </a:rPr>
                        <a:t>Jambon cuisiné à l’os 2 tr</a:t>
                      </a:r>
                      <a:endParaRPr lang="fr-FR" sz="1200" dirty="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Supérieur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Emincé de bacon 2*75g</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Emincé de dinde rôti 2*60g</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Jambon 2 tr</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Paris 3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Râpé de jambon fumé</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Emincé de poulet grillé 2*75g</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Jambon -25% Sel 3 tranches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Paris 6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Dé de jambon de Paris 2*75g</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Emincé de gésier 2*75g</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Dé d’épaule 2*75g</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Alumette de poulet 2*75g</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Allumette de jambon 2*75g</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Aux fines herbes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dirty="0">
                        <a:solidFill>
                          <a:srgbClr val="365F91"/>
                        </a:solidFill>
                        <a:latin typeface="Times New Roman"/>
                        <a:ea typeface="Calibri"/>
                      </a:endParaRPr>
                    </a:p>
                  </a:txBody>
                  <a:tcPr marL="68580" marR="68580"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7467600" cy="5649491"/>
          </a:xfrm>
        </p:spPr>
        <p:txBody>
          <a:bodyPr/>
          <a:lstStyle/>
          <a:p>
            <a:endParaRPr lang="fr-FR" dirty="0" smtClean="0">
              <a:effectLst>
                <a:glow rad="101600">
                  <a:schemeClr val="accent3">
                    <a:satMod val="175000"/>
                    <a:alpha val="40000"/>
                  </a:schemeClr>
                </a:glow>
              </a:effectLst>
            </a:endParaRPr>
          </a:p>
          <a:p>
            <a:endParaRPr lang="fr-FR" dirty="0"/>
          </a:p>
        </p:txBody>
      </p:sp>
      <p:graphicFrame>
        <p:nvGraphicFramePr>
          <p:cNvPr id="4" name="Tableau 3"/>
          <p:cNvGraphicFramePr>
            <a:graphicFrameLocks noGrp="1"/>
          </p:cNvGraphicFramePr>
          <p:nvPr/>
        </p:nvGraphicFramePr>
        <p:xfrm>
          <a:off x="467544" y="62549"/>
          <a:ext cx="8280920" cy="7863840"/>
        </p:xfrm>
        <a:graphic>
          <a:graphicData uri="http://schemas.openxmlformats.org/drawingml/2006/table">
            <a:tbl>
              <a:tblPr firstRow="1" bandRow="1">
                <a:tableStyleId>{5C22544A-7EE6-4342-B048-85BDC9FD1C3A}</a:tableStyleId>
              </a:tblPr>
              <a:tblGrid>
                <a:gridCol w="1368152"/>
                <a:gridCol w="1008112"/>
                <a:gridCol w="1364771"/>
                <a:gridCol w="870857"/>
                <a:gridCol w="870857"/>
                <a:gridCol w="1502027"/>
                <a:gridCol w="1296144"/>
              </a:tblGrid>
              <a:tr h="370840">
                <a:tc>
                  <a:txBody>
                    <a:bodyPr/>
                    <a:lstStyle/>
                    <a:p>
                      <a:pPr algn="l">
                        <a:lnSpc>
                          <a:spcPct val="150000"/>
                        </a:lnSpc>
                      </a:pPr>
                      <a:r>
                        <a:rPr lang="fr-FR" sz="1200" b="1" dirty="0">
                          <a:solidFill>
                            <a:schemeClr val="bg1"/>
                          </a:solidFill>
                          <a:latin typeface="Times New Roman"/>
                          <a:ea typeface="Calibri"/>
                        </a:rPr>
                        <a:t>Label Rouge</a:t>
                      </a:r>
                      <a:endParaRPr lang="fr-FR" sz="1200" dirty="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BIO</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Supérieur sans couenne</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Supérieur avec couenne</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Supérieur fumé</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a:solidFill>
                            <a:schemeClr val="bg1"/>
                          </a:solidFill>
                          <a:latin typeface="Times New Roman"/>
                          <a:ea typeface="Calibri"/>
                        </a:rPr>
                        <a:t>- 25% de Sel</a:t>
                      </a:r>
                      <a:endParaRPr lang="fr-FR" sz="1200">
                        <a:solidFill>
                          <a:schemeClr val="bg1"/>
                        </a:solidFill>
                        <a:latin typeface="Times New Roman"/>
                        <a:ea typeface="Calibri"/>
                      </a:endParaRPr>
                    </a:p>
                  </a:txBody>
                  <a:tcPr marL="68580" marR="68580" marT="0" marB="0"/>
                </a:tc>
                <a:tc>
                  <a:txBody>
                    <a:bodyPr/>
                    <a:lstStyle/>
                    <a:p>
                      <a:pPr algn="l">
                        <a:lnSpc>
                          <a:spcPct val="150000"/>
                        </a:lnSpc>
                      </a:pPr>
                      <a:r>
                        <a:rPr lang="fr-FR" sz="1200" b="1" dirty="0">
                          <a:solidFill>
                            <a:schemeClr val="bg1"/>
                          </a:solidFill>
                          <a:latin typeface="Times New Roman"/>
                          <a:ea typeface="Calibri"/>
                        </a:rPr>
                        <a:t>Authentique</a:t>
                      </a:r>
                      <a:endParaRPr lang="fr-FR" sz="1200" dirty="0">
                        <a:solidFill>
                          <a:schemeClr val="bg1"/>
                        </a:solidFill>
                        <a:latin typeface="Times New Roman"/>
                        <a:ea typeface="Calibri"/>
                      </a:endParaRPr>
                    </a:p>
                  </a:txBody>
                  <a:tcPr marL="68580" marR="68580" marT="0" marB="0"/>
                </a:tc>
              </a:tr>
              <a:tr h="370840">
                <a:tc>
                  <a:txBody>
                    <a:bodyPr/>
                    <a:lstStyle/>
                    <a:p>
                      <a:pPr algn="l">
                        <a:lnSpc>
                          <a:spcPct val="150000"/>
                        </a:lnSpc>
                      </a:pPr>
                      <a:r>
                        <a:rPr lang="fr-FR" sz="1100" b="1">
                          <a:solidFill>
                            <a:srgbClr val="365F91"/>
                          </a:solidFill>
                          <a:latin typeface="Times New Roman"/>
                          <a:ea typeface="Calibri"/>
                        </a:rPr>
                        <a:t>Avec couenne 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Jambon en 2tranches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Supérieur en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2 tranches </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Braisé doré au four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Supérieur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A l’étouffée 4 tranches</a:t>
                      </a:r>
                      <a:endParaRPr lang="fr-FR" sz="1200">
                        <a:solidFill>
                          <a:srgbClr val="365F91"/>
                        </a:solidFill>
                        <a:latin typeface="Times New Roman"/>
                        <a:ea typeface="Calibri"/>
                      </a:endParaRPr>
                    </a:p>
                  </a:txBody>
                  <a:tcPr marL="68580" marR="68580" marT="0" marB="0"/>
                </a:tc>
              </a:tr>
              <a:tr h="370840">
                <a:tc>
                  <a:txBody>
                    <a:bodyPr/>
                    <a:lstStyle/>
                    <a:p>
                      <a:pPr algn="l">
                        <a:lnSpc>
                          <a:spcPct val="150000"/>
                        </a:lnSpc>
                      </a:pPr>
                      <a:r>
                        <a:rPr lang="fr-FR" sz="1100" b="1">
                          <a:solidFill>
                            <a:srgbClr val="365F91"/>
                          </a:solidFill>
                          <a:latin typeface="Times New Roman"/>
                          <a:ea typeface="Calibri"/>
                        </a:rPr>
                        <a:t>Sans couenne en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Jambon 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Supérieur 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Fumé au bois de chêne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Supérieur 4 tranches </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Au torchon 4 tranches</a:t>
                      </a:r>
                      <a:endParaRPr lang="fr-FR" sz="1200">
                        <a:solidFill>
                          <a:srgbClr val="365F91"/>
                        </a:solidFill>
                        <a:latin typeface="Times New Roman"/>
                        <a:ea typeface="Calibri"/>
                      </a:endParaRPr>
                    </a:p>
                  </a:txBody>
                  <a:tcPr marL="68580" marR="68580" marT="0" marB="0"/>
                </a:tc>
              </a:tr>
              <a:tr h="370840">
                <a:tc>
                  <a:txBody>
                    <a:bodyPr/>
                    <a:lstStyle/>
                    <a:p>
                      <a:pPr algn="l">
                        <a:lnSpc>
                          <a:spcPct val="150000"/>
                        </a:lnSpc>
                      </a:pPr>
                      <a:r>
                        <a:rPr lang="fr-FR" sz="1100" b="1">
                          <a:solidFill>
                            <a:srgbClr val="365F91"/>
                          </a:solidFill>
                          <a:latin typeface="Times New Roman"/>
                          <a:ea typeface="Calibri"/>
                        </a:rPr>
                        <a:t>Sans couenne 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Filet de poulet en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Supérieur en 6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6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Fumé au bois de chêne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Supérieur 6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Rôti à la broche 4 tranches</a:t>
                      </a:r>
                      <a:endParaRPr lang="fr-FR" sz="1200">
                        <a:solidFill>
                          <a:srgbClr val="365F91"/>
                        </a:solidFill>
                        <a:latin typeface="Times New Roman"/>
                        <a:ea typeface="Calibri"/>
                      </a:endParaRPr>
                    </a:p>
                  </a:txBody>
                  <a:tcPr marL="68580" marR="68580" marT="0" marB="0"/>
                </a:tc>
              </a:tr>
              <a:tr h="370840">
                <a:tc>
                  <a:txBody>
                    <a:bodyPr/>
                    <a:lstStyle/>
                    <a:p>
                      <a:pPr algn="l">
                        <a:lnSpc>
                          <a:spcPct val="150000"/>
                        </a:lnSpc>
                      </a:pP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Rôti de porc cuit en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Fin à l’italienne 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Le torchon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Cuisiné à l’os 4 tranches</a:t>
                      </a:r>
                      <a:endParaRPr lang="fr-FR" sz="1200">
                        <a:solidFill>
                          <a:srgbClr val="365F91"/>
                        </a:solidFill>
                        <a:latin typeface="Times New Roman"/>
                        <a:ea typeface="Calibri"/>
                      </a:endParaRPr>
                    </a:p>
                  </a:txBody>
                  <a:tcPr marL="68580" marR="68580" marT="0" marB="0"/>
                </a:tc>
              </a:tr>
              <a:tr h="370840">
                <a:tc>
                  <a:txBody>
                    <a:bodyPr/>
                    <a:lstStyle/>
                    <a:p>
                      <a:pPr algn="l">
                        <a:lnSpc>
                          <a:spcPct val="150000"/>
                        </a:lnSpc>
                      </a:pPr>
                      <a:r>
                        <a:rPr lang="fr-FR" sz="1100" b="1">
                          <a:solidFill>
                            <a:srgbClr val="365F91"/>
                          </a:solidFill>
                          <a:latin typeface="Times New Roman"/>
                          <a:ea typeface="Calibri"/>
                        </a:rPr>
                        <a:t>Rôti de porc cuit en 4 tranche</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Fin à l’italienne en 6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Tranché fin italienne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Rôti de porc 4 tranches</a:t>
                      </a:r>
                      <a:endParaRPr lang="fr-FR" sz="1200">
                        <a:solidFill>
                          <a:srgbClr val="365F91"/>
                        </a:solidFill>
                        <a:latin typeface="Times New Roman"/>
                        <a:ea typeface="Calibri"/>
                      </a:endParaRPr>
                    </a:p>
                  </a:txBody>
                  <a:tcPr marL="68580" marR="68580" marT="0" marB="0"/>
                </a:tc>
              </a:tr>
              <a:tr h="370840">
                <a:tc>
                  <a:txBody>
                    <a:bodyPr/>
                    <a:lstStyle/>
                    <a:p>
                      <a:pPr algn="l">
                        <a:lnSpc>
                          <a:spcPct val="150000"/>
                        </a:lnSpc>
                      </a:pP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Torchon en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Tranché fin fumé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Rôti de porc braisé 4 tranches</a:t>
                      </a:r>
                      <a:endParaRPr lang="fr-FR" sz="1200">
                        <a:solidFill>
                          <a:srgbClr val="365F91"/>
                        </a:solidFill>
                        <a:latin typeface="Times New Roman"/>
                        <a:ea typeface="Calibri"/>
                      </a:endParaRPr>
                    </a:p>
                  </a:txBody>
                  <a:tcPr marL="68580" marR="68580" marT="0" marB="0"/>
                </a:tc>
              </a:tr>
              <a:tr h="370840">
                <a:tc>
                  <a:txBody>
                    <a:bodyPr/>
                    <a:lstStyle/>
                    <a:p>
                      <a:pPr algn="l">
                        <a:lnSpc>
                          <a:spcPct val="150000"/>
                        </a:lnSpc>
                      </a:pP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Torchon en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Tranché fin torchon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l">
                        <a:lnSpc>
                          <a:spcPct val="150000"/>
                        </a:lnSpc>
                      </a:pP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Tranché fin torchon 6 tranches </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Rôti de porc cuit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l">
                        <a:lnSpc>
                          <a:spcPct val="150000"/>
                        </a:lnSpc>
                      </a:pP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Rôti de porc cuit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dirty="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Blanc de poulet 2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endParaRPr lang="fr-FR" sz="1100">
                        <a:solidFill>
                          <a:srgbClr val="365F91"/>
                        </a:solidFill>
                        <a:latin typeface="Times New Roman"/>
                        <a:ea typeface="Calibri"/>
                      </a:endParaRPr>
                    </a:p>
                  </a:txBody>
                  <a:tcPr marL="68580" marR="68580" marT="0" marB="0"/>
                </a:tc>
                <a:tc>
                  <a:txBody>
                    <a:bodyPr/>
                    <a:lstStyle/>
                    <a:p>
                      <a:pPr algn="l">
                        <a:lnSpc>
                          <a:spcPct val="150000"/>
                        </a:lnSpc>
                      </a:pPr>
                      <a:r>
                        <a:rPr lang="fr-FR" sz="1100">
                          <a:solidFill>
                            <a:srgbClr val="365F91"/>
                          </a:solidFill>
                          <a:latin typeface="Times New Roman"/>
                          <a:ea typeface="Calibri"/>
                        </a:rPr>
                        <a:t>Blanc de poulet 4 tranches</a:t>
                      </a:r>
                      <a:endParaRPr lang="fr-FR" sz="1200">
                        <a:solidFill>
                          <a:srgbClr val="365F91"/>
                        </a:solidFill>
                        <a:latin typeface="Times New Roman"/>
                        <a:ea typeface="Calibri"/>
                      </a:endParaRPr>
                    </a:p>
                  </a:txBody>
                  <a:tcPr marL="68580" marR="68580" marT="0" marB="0"/>
                </a:tc>
                <a:tc>
                  <a:txBody>
                    <a:bodyPr/>
                    <a:lstStyle/>
                    <a:p>
                      <a:pPr algn="l">
                        <a:lnSpc>
                          <a:spcPct val="150000"/>
                        </a:lnSpc>
                      </a:pPr>
                      <a:endParaRPr lang="fr-FR" sz="1100" dirty="0">
                        <a:solidFill>
                          <a:srgbClr val="365F91"/>
                        </a:solidFill>
                        <a:latin typeface="Times New Roman"/>
                        <a:ea typeface="Calibri"/>
                      </a:endParaRPr>
                    </a:p>
                  </a:txBody>
                  <a:tcPr marL="68580" marR="6858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51520" y="116632"/>
          <a:ext cx="8712968" cy="6583680"/>
        </p:xfrm>
        <a:graphic>
          <a:graphicData uri="http://schemas.openxmlformats.org/drawingml/2006/table">
            <a:tbl>
              <a:tblPr firstRow="1" bandRow="1">
                <a:tableStyleId>{5C22544A-7EE6-4342-B048-85BDC9FD1C3A}</a:tableStyleId>
              </a:tblPr>
              <a:tblGrid>
                <a:gridCol w="1344488"/>
                <a:gridCol w="1066800"/>
                <a:gridCol w="1066800"/>
                <a:gridCol w="1066800"/>
                <a:gridCol w="1066800"/>
                <a:gridCol w="1589112"/>
                <a:gridCol w="1512168"/>
              </a:tblGrid>
              <a:tr h="370840">
                <a:tc>
                  <a:txBody>
                    <a:bodyPr/>
                    <a:lstStyle/>
                    <a:p>
                      <a:pPr algn="just">
                        <a:lnSpc>
                          <a:spcPct val="150000"/>
                        </a:lnSpc>
                      </a:pPr>
                      <a:r>
                        <a:rPr lang="fr-FR" sz="1200" b="1" dirty="0">
                          <a:solidFill>
                            <a:schemeClr val="bg1"/>
                          </a:solidFill>
                          <a:latin typeface="Times New Roman"/>
                          <a:ea typeface="Calibri"/>
                        </a:rPr>
                        <a:t>Label Rouge</a:t>
                      </a:r>
                      <a:endParaRPr lang="fr-FR" sz="1200" dirty="0">
                        <a:solidFill>
                          <a:schemeClr val="bg1"/>
                        </a:solidFill>
                        <a:latin typeface="Times New Roman"/>
                        <a:ea typeface="Calibri"/>
                      </a:endParaRPr>
                    </a:p>
                  </a:txBody>
                  <a:tcPr marL="68580" marR="68580" marT="0" marB="0"/>
                </a:tc>
                <a:tc>
                  <a:txBody>
                    <a:bodyPr/>
                    <a:lstStyle/>
                    <a:p>
                      <a:pPr algn="just">
                        <a:lnSpc>
                          <a:spcPct val="150000"/>
                        </a:lnSpc>
                      </a:pPr>
                      <a:r>
                        <a:rPr lang="fr-FR" sz="1200" b="1">
                          <a:solidFill>
                            <a:schemeClr val="bg1"/>
                          </a:solidFill>
                          <a:latin typeface="Times New Roman"/>
                          <a:ea typeface="Calibri"/>
                        </a:rPr>
                        <a:t>BIO</a:t>
                      </a:r>
                      <a:endParaRPr lang="fr-FR" sz="1200">
                        <a:solidFill>
                          <a:schemeClr val="bg1"/>
                        </a:solidFill>
                        <a:latin typeface="Times New Roman"/>
                        <a:ea typeface="Calibri"/>
                      </a:endParaRPr>
                    </a:p>
                  </a:txBody>
                  <a:tcPr marL="68580" marR="68580" marT="0" marB="0"/>
                </a:tc>
                <a:tc>
                  <a:txBody>
                    <a:bodyPr/>
                    <a:lstStyle/>
                    <a:p>
                      <a:pPr algn="just">
                        <a:lnSpc>
                          <a:spcPct val="150000"/>
                        </a:lnSpc>
                      </a:pPr>
                      <a:r>
                        <a:rPr lang="fr-FR" sz="1200" b="1">
                          <a:solidFill>
                            <a:schemeClr val="bg1"/>
                          </a:solidFill>
                          <a:latin typeface="Times New Roman"/>
                          <a:ea typeface="Calibri"/>
                        </a:rPr>
                        <a:t>Supérieur sans couenne</a:t>
                      </a:r>
                      <a:endParaRPr lang="fr-FR" sz="1200">
                        <a:solidFill>
                          <a:schemeClr val="bg1"/>
                        </a:solidFill>
                        <a:latin typeface="Times New Roman"/>
                        <a:ea typeface="Calibri"/>
                      </a:endParaRPr>
                    </a:p>
                  </a:txBody>
                  <a:tcPr marL="68580" marR="68580" marT="0" marB="0"/>
                </a:tc>
                <a:tc>
                  <a:txBody>
                    <a:bodyPr/>
                    <a:lstStyle/>
                    <a:p>
                      <a:pPr algn="just">
                        <a:lnSpc>
                          <a:spcPct val="150000"/>
                        </a:lnSpc>
                      </a:pPr>
                      <a:r>
                        <a:rPr lang="fr-FR" sz="1200" b="1" dirty="0">
                          <a:solidFill>
                            <a:schemeClr val="bg1"/>
                          </a:solidFill>
                          <a:latin typeface="Times New Roman"/>
                          <a:ea typeface="Calibri"/>
                        </a:rPr>
                        <a:t>Supérieur avec couenne</a:t>
                      </a:r>
                      <a:endParaRPr lang="fr-FR" sz="1200" dirty="0">
                        <a:solidFill>
                          <a:schemeClr val="bg1"/>
                        </a:solidFill>
                        <a:latin typeface="Times New Roman"/>
                        <a:ea typeface="Calibri"/>
                      </a:endParaRPr>
                    </a:p>
                  </a:txBody>
                  <a:tcPr marL="68580" marR="68580" marT="0" marB="0"/>
                </a:tc>
                <a:tc>
                  <a:txBody>
                    <a:bodyPr/>
                    <a:lstStyle/>
                    <a:p>
                      <a:pPr algn="just">
                        <a:lnSpc>
                          <a:spcPct val="150000"/>
                        </a:lnSpc>
                      </a:pPr>
                      <a:r>
                        <a:rPr lang="fr-FR" sz="1200" b="1">
                          <a:solidFill>
                            <a:schemeClr val="bg1"/>
                          </a:solidFill>
                          <a:latin typeface="Times New Roman"/>
                          <a:ea typeface="Calibri"/>
                        </a:rPr>
                        <a:t>Supérieur fumé</a:t>
                      </a:r>
                      <a:endParaRPr lang="fr-FR" sz="1200">
                        <a:solidFill>
                          <a:schemeClr val="bg1"/>
                        </a:solidFill>
                        <a:latin typeface="Times New Roman"/>
                        <a:ea typeface="Calibri"/>
                      </a:endParaRPr>
                    </a:p>
                  </a:txBody>
                  <a:tcPr marL="68580" marR="68580" marT="0" marB="0"/>
                </a:tc>
                <a:tc>
                  <a:txBody>
                    <a:bodyPr/>
                    <a:lstStyle/>
                    <a:p>
                      <a:pPr algn="just">
                        <a:lnSpc>
                          <a:spcPct val="150000"/>
                        </a:lnSpc>
                      </a:pPr>
                      <a:r>
                        <a:rPr lang="fr-FR" sz="1200" b="1">
                          <a:solidFill>
                            <a:schemeClr val="bg1"/>
                          </a:solidFill>
                          <a:latin typeface="Times New Roman"/>
                          <a:ea typeface="Calibri"/>
                        </a:rPr>
                        <a:t>- 25% de Sel</a:t>
                      </a:r>
                      <a:endParaRPr lang="fr-FR" sz="1200">
                        <a:solidFill>
                          <a:schemeClr val="bg1"/>
                        </a:solidFill>
                        <a:latin typeface="Times New Roman"/>
                        <a:ea typeface="Calibri"/>
                      </a:endParaRPr>
                    </a:p>
                  </a:txBody>
                  <a:tcPr marL="68580" marR="68580" marT="0" marB="0"/>
                </a:tc>
                <a:tc>
                  <a:txBody>
                    <a:bodyPr/>
                    <a:lstStyle/>
                    <a:p>
                      <a:pPr algn="just">
                        <a:lnSpc>
                          <a:spcPct val="150000"/>
                        </a:lnSpc>
                      </a:pPr>
                      <a:r>
                        <a:rPr lang="fr-FR" sz="1200" b="1" dirty="0">
                          <a:solidFill>
                            <a:schemeClr val="bg1"/>
                          </a:solidFill>
                          <a:latin typeface="Times New Roman"/>
                          <a:ea typeface="Calibri"/>
                        </a:rPr>
                        <a:t>Authentique</a:t>
                      </a:r>
                      <a:endParaRPr lang="fr-FR" sz="1200" dirty="0">
                        <a:solidFill>
                          <a:schemeClr val="bg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Avec couenne en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Jambon en 2tranches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Supérieur en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2 tranches </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Braisé doré au four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Supérieur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dirty="0" smtClean="0">
                          <a:solidFill>
                            <a:srgbClr val="365F91"/>
                          </a:solidFill>
                          <a:latin typeface="Times New Roman"/>
                          <a:ea typeface="Calibri"/>
                        </a:rPr>
                        <a:t>étouffée </a:t>
                      </a:r>
                      <a:r>
                        <a:rPr lang="fr-FR" sz="1100" dirty="0">
                          <a:solidFill>
                            <a:srgbClr val="365F91"/>
                          </a:solidFill>
                          <a:latin typeface="Times New Roman"/>
                          <a:ea typeface="Calibri"/>
                        </a:rPr>
                        <a:t>4 tranches</a:t>
                      </a:r>
                      <a:endParaRPr lang="fr-FR" sz="1200" dirty="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Sans couenne en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Jambon en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Supérieur en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Fumé au bois de chêne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Supérieur 4 tranches </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dirty="0" smtClean="0">
                          <a:solidFill>
                            <a:srgbClr val="365F91"/>
                          </a:solidFill>
                          <a:latin typeface="Times New Roman"/>
                          <a:ea typeface="Calibri"/>
                        </a:rPr>
                        <a:t>Torchon </a:t>
                      </a:r>
                      <a:r>
                        <a:rPr lang="fr-FR" sz="1100" dirty="0">
                          <a:solidFill>
                            <a:srgbClr val="365F91"/>
                          </a:solidFill>
                          <a:latin typeface="Times New Roman"/>
                          <a:ea typeface="Calibri"/>
                        </a:rPr>
                        <a:t>4 tranches</a:t>
                      </a:r>
                      <a:endParaRPr lang="fr-FR" sz="1200" dirty="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Sans couenne en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Filet de poulet en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Supérieur en 6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6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Fumé au bois de chêne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Supérieur 6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Rôti à la broche 4 tranches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Rôti de porc cuit en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Fin à l’italienne en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Le torchon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Cuisiné à l’os 4 tranches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Rôti de porc cuit en 4 tranche</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Fin à l’italienne en 6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Tranché fin italienne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Rôti de porc 4 tranches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Torchon en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Tranché fin fumé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Rôti de porc braisé 4 tranches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Torchon en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Tranché fin torchon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Tranché fin torchon 6 tranches </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Rôti de porc cuit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Rôti de porc cuit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dirty="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Blanc de poulet 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dirty="0">
                        <a:solidFill>
                          <a:srgbClr val="365F91"/>
                        </a:solidFill>
                        <a:latin typeface="Times New Roman"/>
                        <a:ea typeface="Calibri"/>
                      </a:endParaRPr>
                    </a:p>
                  </a:txBody>
                  <a:tcPr marL="68580" marR="68580" marT="0" marB="0"/>
                </a:tc>
                <a:tc>
                  <a:txBody>
                    <a:bodyPr/>
                    <a:lstStyle/>
                    <a:p>
                      <a:pPr algn="just">
                        <a:lnSpc>
                          <a:spcPct val="150000"/>
                        </a:lnSpc>
                      </a:pPr>
                      <a:endParaRPr lang="fr-FR" sz="1100" dirty="0">
                        <a:solidFill>
                          <a:srgbClr val="365F91"/>
                        </a:solidFill>
                        <a:latin typeface="Times New Roman"/>
                        <a:ea typeface="Calibri"/>
                      </a:endParaRPr>
                    </a:p>
                  </a:txBody>
                  <a:tcPr marL="68580" marR="68580" marT="0" marB="0"/>
                </a:tc>
                <a:tc>
                  <a:txBody>
                    <a:bodyPr/>
                    <a:lstStyle/>
                    <a:p>
                      <a:pPr algn="just">
                        <a:lnSpc>
                          <a:spcPct val="150000"/>
                        </a:lnSpc>
                      </a:pPr>
                      <a:endParaRPr lang="fr-FR" sz="1100" dirty="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Blanc de poulet 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dirty="0">
                        <a:solidFill>
                          <a:srgbClr val="365F91"/>
                        </a:solidFill>
                        <a:latin typeface="Times New Roman"/>
                        <a:ea typeface="Calibri"/>
                      </a:endParaRP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7467600" cy="5793507"/>
          </a:xfrm>
        </p:spPr>
        <p:txBody>
          <a:bodyPr/>
          <a:lstStyle/>
          <a:p>
            <a:r>
              <a:rPr lang="fr-FR" dirty="0" err="1" smtClean="0">
                <a:effectLst>
                  <a:glow rad="101600">
                    <a:schemeClr val="accent3">
                      <a:satMod val="175000"/>
                      <a:alpha val="40000"/>
                    </a:schemeClr>
                  </a:glow>
                </a:effectLst>
              </a:rPr>
              <a:t>Madrange</a:t>
            </a:r>
            <a:r>
              <a:rPr lang="fr-FR" dirty="0" smtClean="0">
                <a:effectLst>
                  <a:glow rad="101600">
                    <a:schemeClr val="accent3">
                      <a:satMod val="175000"/>
                      <a:alpha val="40000"/>
                    </a:schemeClr>
                  </a:glow>
                </a:effectLst>
              </a:rPr>
              <a:t>:</a:t>
            </a:r>
          </a:p>
          <a:p>
            <a:endParaRPr lang="fr-FR" dirty="0" smtClean="0"/>
          </a:p>
          <a:p>
            <a:r>
              <a:rPr lang="fr-FR" sz="2000" dirty="0" smtClean="0"/>
              <a:t>La marque est spécialisée dans le jambon de porc.</a:t>
            </a:r>
            <a:endParaRPr lang="fr-FR" sz="2000" dirty="0"/>
          </a:p>
        </p:txBody>
      </p:sp>
      <p:graphicFrame>
        <p:nvGraphicFramePr>
          <p:cNvPr id="4" name="Tableau 3"/>
          <p:cNvGraphicFramePr>
            <a:graphicFrameLocks noGrp="1"/>
          </p:cNvGraphicFramePr>
          <p:nvPr/>
        </p:nvGraphicFramePr>
        <p:xfrm>
          <a:off x="395536" y="2420888"/>
          <a:ext cx="8352928" cy="3952240"/>
        </p:xfrm>
        <a:graphic>
          <a:graphicData uri="http://schemas.openxmlformats.org/drawingml/2006/table">
            <a:tbl>
              <a:tblPr firstRow="1" bandRow="1">
                <a:tableStyleId>{5C22544A-7EE6-4342-B048-85BDC9FD1C3A}</a:tableStyleId>
              </a:tblPr>
              <a:tblGrid>
                <a:gridCol w="1512168"/>
                <a:gridCol w="1671960"/>
                <a:gridCol w="1016000"/>
                <a:gridCol w="1272480"/>
                <a:gridCol w="1512168"/>
                <a:gridCol w="1368152"/>
              </a:tblGrid>
              <a:tr h="370840">
                <a:tc>
                  <a:txBody>
                    <a:bodyPr/>
                    <a:lstStyle/>
                    <a:p>
                      <a:pPr algn="l">
                        <a:lnSpc>
                          <a:spcPct val="150000"/>
                        </a:lnSpc>
                      </a:pPr>
                      <a:r>
                        <a:rPr lang="fr-FR" sz="1400" b="1" dirty="0">
                          <a:solidFill>
                            <a:schemeClr val="bg1"/>
                          </a:solidFill>
                          <a:latin typeface="Times New Roman"/>
                          <a:ea typeface="Calibri"/>
                        </a:rPr>
                        <a:t>Le Supérieur cuit à l’étouffée</a:t>
                      </a:r>
                      <a:endParaRPr lang="fr-FR" sz="1400" dirty="0">
                        <a:solidFill>
                          <a:schemeClr val="bg1"/>
                        </a:solidFill>
                        <a:latin typeface="Times New Roman"/>
                        <a:ea typeface="Calibri"/>
                      </a:endParaRPr>
                    </a:p>
                  </a:txBody>
                  <a:tcPr marL="68580" marR="68580" marT="0" marB="0"/>
                </a:tc>
                <a:tc>
                  <a:txBody>
                    <a:bodyPr/>
                    <a:lstStyle/>
                    <a:p>
                      <a:pPr algn="l">
                        <a:lnSpc>
                          <a:spcPct val="150000"/>
                        </a:lnSpc>
                      </a:pPr>
                      <a:r>
                        <a:rPr lang="fr-FR" sz="1400" b="1" dirty="0">
                          <a:solidFill>
                            <a:schemeClr val="bg1"/>
                          </a:solidFill>
                          <a:latin typeface="Times New Roman"/>
                          <a:ea typeface="Calibri"/>
                        </a:rPr>
                        <a:t>Supérieur </a:t>
                      </a:r>
                      <a:r>
                        <a:rPr lang="fr-FR" sz="1400" b="1" dirty="0" smtClean="0">
                          <a:solidFill>
                            <a:schemeClr val="bg1"/>
                          </a:solidFill>
                          <a:latin typeface="Times New Roman"/>
                          <a:ea typeface="Calibri"/>
                        </a:rPr>
                        <a:t>spécialités </a:t>
                      </a:r>
                      <a:r>
                        <a:rPr lang="fr-FR" sz="1400" b="1" dirty="0">
                          <a:solidFill>
                            <a:schemeClr val="bg1"/>
                          </a:solidFill>
                          <a:latin typeface="Times New Roman"/>
                          <a:ea typeface="Calibri"/>
                        </a:rPr>
                        <a:t>gourmandes</a:t>
                      </a:r>
                      <a:endParaRPr lang="fr-FR" sz="1400" dirty="0">
                        <a:solidFill>
                          <a:schemeClr val="bg1"/>
                        </a:solidFill>
                        <a:latin typeface="Times New Roman"/>
                        <a:ea typeface="Calibri"/>
                      </a:endParaRPr>
                    </a:p>
                  </a:txBody>
                  <a:tcPr marL="68580" marR="68580" marT="0" marB="0"/>
                </a:tc>
                <a:tc>
                  <a:txBody>
                    <a:bodyPr/>
                    <a:lstStyle/>
                    <a:p>
                      <a:pPr algn="l">
                        <a:lnSpc>
                          <a:spcPct val="150000"/>
                        </a:lnSpc>
                      </a:pPr>
                      <a:r>
                        <a:rPr lang="fr-FR" sz="1400" b="1">
                          <a:solidFill>
                            <a:schemeClr val="bg1"/>
                          </a:solidFill>
                          <a:latin typeface="Times New Roman"/>
                          <a:ea typeface="Calibri"/>
                        </a:rPr>
                        <a:t>Grandes tranches</a:t>
                      </a:r>
                      <a:endParaRPr lang="fr-FR" sz="1400">
                        <a:solidFill>
                          <a:schemeClr val="bg1"/>
                        </a:solidFill>
                        <a:latin typeface="Times New Roman"/>
                        <a:ea typeface="Calibri"/>
                      </a:endParaRPr>
                    </a:p>
                  </a:txBody>
                  <a:tcPr marL="68580" marR="68580" marT="0" marB="0"/>
                </a:tc>
                <a:tc>
                  <a:txBody>
                    <a:bodyPr/>
                    <a:lstStyle/>
                    <a:p>
                      <a:pPr algn="l">
                        <a:lnSpc>
                          <a:spcPct val="150000"/>
                        </a:lnSpc>
                      </a:pPr>
                      <a:r>
                        <a:rPr lang="fr-FR" sz="1400" b="1">
                          <a:solidFill>
                            <a:schemeClr val="bg1"/>
                          </a:solidFill>
                          <a:latin typeface="Times New Roman"/>
                          <a:ea typeface="Calibri"/>
                        </a:rPr>
                        <a:t>Jambons saveurs</a:t>
                      </a:r>
                      <a:endParaRPr lang="fr-FR" sz="1400">
                        <a:solidFill>
                          <a:schemeClr val="bg1"/>
                        </a:solidFill>
                        <a:latin typeface="Times New Roman"/>
                        <a:ea typeface="Calibri"/>
                      </a:endParaRPr>
                    </a:p>
                  </a:txBody>
                  <a:tcPr marL="68580" marR="68580" marT="0" marB="0"/>
                </a:tc>
                <a:tc>
                  <a:txBody>
                    <a:bodyPr/>
                    <a:lstStyle/>
                    <a:p>
                      <a:pPr algn="l">
                        <a:lnSpc>
                          <a:spcPct val="150000"/>
                        </a:lnSpc>
                      </a:pPr>
                      <a:r>
                        <a:rPr lang="fr-FR" sz="1400" b="1" dirty="0">
                          <a:solidFill>
                            <a:schemeClr val="bg1"/>
                          </a:solidFill>
                          <a:latin typeface="Times New Roman"/>
                          <a:ea typeface="Calibri"/>
                        </a:rPr>
                        <a:t>LABEL</a:t>
                      </a:r>
                      <a:endParaRPr lang="fr-FR" sz="1400" dirty="0">
                        <a:solidFill>
                          <a:schemeClr val="bg1"/>
                        </a:solidFill>
                        <a:latin typeface="Times New Roman"/>
                        <a:ea typeface="Calibri"/>
                      </a:endParaRPr>
                    </a:p>
                  </a:txBody>
                  <a:tcPr marL="68580" marR="68580" marT="0" marB="0"/>
                </a:tc>
                <a:tc>
                  <a:txBody>
                    <a:bodyPr/>
                    <a:lstStyle/>
                    <a:p>
                      <a:pPr algn="l">
                        <a:lnSpc>
                          <a:spcPct val="150000"/>
                        </a:lnSpc>
                      </a:pPr>
                      <a:r>
                        <a:rPr lang="fr-FR" sz="1400" b="1" dirty="0">
                          <a:solidFill>
                            <a:schemeClr val="bg1"/>
                          </a:solidFill>
                          <a:latin typeface="Times New Roman"/>
                          <a:ea typeface="Calibri"/>
                        </a:rPr>
                        <a:t>A partager</a:t>
                      </a:r>
                      <a:endParaRPr lang="fr-FR" sz="1400" dirty="0">
                        <a:solidFill>
                          <a:schemeClr val="bg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2 tr </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Fumé au bois d’érable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2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Doux et fruités 4 tr </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dirty="0">
                          <a:solidFill>
                            <a:srgbClr val="365F91"/>
                          </a:solidFill>
                          <a:latin typeface="Times New Roman"/>
                          <a:ea typeface="Calibri"/>
                        </a:rPr>
                        <a:t>Supérieur avec couenne Label Rouge 4 tr</a:t>
                      </a:r>
                      <a:endParaRPr lang="fr-FR" sz="1200" dirty="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Mini jambon aux herbes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Torchon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Subtil et moelleux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Porc fermier sans couenne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Mini jambon nature</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6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Le campagne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Délicat et raffiné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2 tr avec couenne</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Tendre et boisé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4 tr avec couenne</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6 tr avec couenne</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-25% Sel  en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c>
                  <a:txBody>
                    <a:bodyPr/>
                    <a:lstStyle/>
                    <a:p>
                      <a:pPr algn="just">
                        <a:lnSpc>
                          <a:spcPct val="150000"/>
                        </a:lnSpc>
                      </a:pPr>
                      <a:endParaRPr lang="fr-FR" sz="1100" dirty="0">
                        <a:solidFill>
                          <a:srgbClr val="365F91"/>
                        </a:solidFill>
                        <a:latin typeface="Times New Roman"/>
                        <a:ea typeface="Calibri"/>
                      </a:endParaRPr>
                    </a:p>
                  </a:txBody>
                  <a:tcPr marL="68580" marR="68580" marT="0" marB="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7467600" cy="1080120"/>
          </a:xfrm>
        </p:spPr>
        <p:txBody>
          <a:bodyPr>
            <a:normAutofit fontScale="90000"/>
          </a:bodyPr>
          <a:lstStyle/>
          <a:p>
            <a:r>
              <a:rPr lang="fr-FR" dirty="0" smtClean="0">
                <a:effectLst>
                  <a:glow rad="101600">
                    <a:schemeClr val="accent3">
                      <a:satMod val="175000"/>
                      <a:alpha val="40000"/>
                    </a:schemeClr>
                  </a:glow>
                </a:effectLst>
              </a:rPr>
              <a:t/>
            </a:r>
            <a:br>
              <a:rPr lang="fr-FR" dirty="0" smtClean="0">
                <a:effectLst>
                  <a:glow rad="101600">
                    <a:schemeClr val="accent3">
                      <a:satMod val="175000"/>
                      <a:alpha val="40000"/>
                    </a:schemeClr>
                  </a:glow>
                </a:effectLst>
              </a:rPr>
            </a:br>
            <a:r>
              <a:rPr lang="fr-FR" dirty="0" smtClean="0">
                <a:effectLst>
                  <a:glow rad="101600">
                    <a:schemeClr val="accent3">
                      <a:satMod val="175000"/>
                      <a:alpha val="40000"/>
                    </a:schemeClr>
                  </a:glow>
                </a:effectLst>
              </a:rPr>
              <a:t/>
            </a:r>
            <a:br>
              <a:rPr lang="fr-FR" dirty="0" smtClean="0">
                <a:effectLst>
                  <a:glow rad="101600">
                    <a:schemeClr val="accent3">
                      <a:satMod val="175000"/>
                      <a:alpha val="40000"/>
                    </a:schemeClr>
                  </a:glow>
                </a:effectLst>
              </a:rPr>
            </a:br>
            <a:r>
              <a:rPr lang="fr-FR" dirty="0" smtClean="0">
                <a:effectLst>
                  <a:glow rad="101600">
                    <a:schemeClr val="accent3">
                      <a:satMod val="175000"/>
                      <a:alpha val="40000"/>
                    </a:schemeClr>
                  </a:glow>
                </a:effectLst>
              </a:rPr>
              <a:t>Le Gaulois:</a:t>
            </a:r>
            <a:br>
              <a:rPr lang="fr-FR" dirty="0" smtClean="0">
                <a:effectLst>
                  <a:glow rad="101600">
                    <a:schemeClr val="accent3">
                      <a:satMod val="175000"/>
                      <a:alpha val="40000"/>
                    </a:schemeClr>
                  </a:glow>
                </a:effectLst>
              </a:rPr>
            </a:br>
            <a:endParaRPr lang="fr-FR" dirty="0"/>
          </a:p>
        </p:txBody>
      </p:sp>
      <p:pic>
        <p:nvPicPr>
          <p:cNvPr id="6" name="Espace réservé du contenu 5" descr="C:\Users\Benjamin\Documents\ETUDES\L3 MARKETING VENTE\COURS\SEMESTRE 6\DOSSIER WALLART\Sans titre.jpg"/>
          <p:cNvPicPr>
            <a:picLocks noGrp="1"/>
          </p:cNvPicPr>
          <p:nvPr>
            <p:ph idx="1"/>
          </p:nvPr>
        </p:nvPicPr>
        <p:blipFill>
          <a:blip r:embed="rId2" cstate="print"/>
          <a:srcRect/>
          <a:stretch>
            <a:fillRect/>
          </a:stretch>
        </p:blipFill>
        <p:spPr bwMode="auto">
          <a:xfrm>
            <a:off x="539552" y="3429000"/>
            <a:ext cx="7467600" cy="1934431"/>
          </a:xfrm>
          <a:prstGeom prst="rect">
            <a:avLst/>
          </a:prstGeom>
          <a:noFill/>
          <a:ln w="9525">
            <a:noFill/>
            <a:miter lim="800000"/>
            <a:headEnd/>
            <a:tailEnd/>
          </a:ln>
        </p:spPr>
      </p:pic>
      <p:sp>
        <p:nvSpPr>
          <p:cNvPr id="4" name="ZoneTexte 3"/>
          <p:cNvSpPr txBox="1"/>
          <p:nvPr/>
        </p:nvSpPr>
        <p:spPr>
          <a:xfrm>
            <a:off x="467544" y="2204864"/>
            <a:ext cx="6408712" cy="369332"/>
          </a:xfrm>
          <a:prstGeom prst="rect">
            <a:avLst/>
          </a:prstGeom>
          <a:noFill/>
        </p:spPr>
        <p:txBody>
          <a:bodyPr wrap="square" rtlCol="0">
            <a:spAutoFit/>
          </a:bodyPr>
          <a:lstStyle/>
          <a:p>
            <a:r>
              <a:rPr lang="fr-FR" dirty="0" smtClean="0">
                <a:latin typeface="Calibri" pitchFamily="34" charset="0"/>
              </a:rPr>
              <a:t>Le Gaulois est spécialisé dans la transformation de volaille.</a:t>
            </a:r>
            <a:endParaRPr lang="fr-FR"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effectLst>
                  <a:glow rad="101600">
                    <a:schemeClr val="accent3">
                      <a:satMod val="175000"/>
                      <a:alpha val="40000"/>
                    </a:schemeClr>
                  </a:glow>
                </a:effectLst>
              </a:rPr>
              <a:t>Isla</a:t>
            </a:r>
            <a:r>
              <a:rPr lang="fr-FR" dirty="0" smtClean="0">
                <a:effectLst>
                  <a:glow rad="101600">
                    <a:schemeClr val="accent3">
                      <a:satMod val="175000"/>
                      <a:alpha val="40000"/>
                    </a:schemeClr>
                  </a:glow>
                </a:effectLst>
              </a:rPr>
              <a:t> Délice*:</a:t>
            </a:r>
            <a:endParaRPr lang="fr-FR" dirty="0"/>
          </a:p>
        </p:txBody>
      </p:sp>
      <p:graphicFrame>
        <p:nvGraphicFramePr>
          <p:cNvPr id="4" name="Espace réservé du contenu 3"/>
          <p:cNvGraphicFramePr>
            <a:graphicFrameLocks noGrp="1"/>
          </p:cNvGraphicFramePr>
          <p:nvPr>
            <p:ph idx="1"/>
          </p:nvPr>
        </p:nvGraphicFramePr>
        <p:xfrm>
          <a:off x="2771800" y="2276872"/>
          <a:ext cx="2987040" cy="2595880"/>
        </p:xfrm>
        <a:graphic>
          <a:graphicData uri="http://schemas.openxmlformats.org/drawingml/2006/table">
            <a:tbl>
              <a:tblPr firstRow="1" bandRow="1">
                <a:tableStyleId>{5C22544A-7EE6-4342-B048-85BDC9FD1C3A}</a:tableStyleId>
              </a:tblPr>
              <a:tblGrid>
                <a:gridCol w="1493520"/>
                <a:gridCol w="1493520"/>
              </a:tblGrid>
              <a:tr h="370840">
                <a:tc>
                  <a:txBody>
                    <a:bodyPr/>
                    <a:lstStyle/>
                    <a:p>
                      <a:pPr algn="just">
                        <a:lnSpc>
                          <a:spcPct val="150000"/>
                        </a:lnSpc>
                      </a:pPr>
                      <a:r>
                        <a:rPr lang="fr-FR" sz="1400" b="1" dirty="0">
                          <a:solidFill>
                            <a:schemeClr val="bg1"/>
                          </a:solidFill>
                          <a:latin typeface="Times New Roman"/>
                          <a:ea typeface="Calibri"/>
                        </a:rPr>
                        <a:t>Blanc de poulet</a:t>
                      </a:r>
                      <a:endParaRPr lang="fr-FR" sz="1400" dirty="0">
                        <a:solidFill>
                          <a:schemeClr val="bg1"/>
                        </a:solidFill>
                        <a:latin typeface="Times New Roman"/>
                        <a:ea typeface="Calibri"/>
                      </a:endParaRPr>
                    </a:p>
                  </a:txBody>
                  <a:tcPr marL="68580" marR="68580" marT="0" marB="0"/>
                </a:tc>
                <a:tc>
                  <a:txBody>
                    <a:bodyPr/>
                    <a:lstStyle/>
                    <a:p>
                      <a:pPr algn="just">
                        <a:lnSpc>
                          <a:spcPct val="150000"/>
                        </a:lnSpc>
                      </a:pPr>
                      <a:r>
                        <a:rPr lang="fr-FR" sz="1400" b="1" dirty="0">
                          <a:solidFill>
                            <a:schemeClr val="bg1"/>
                          </a:solidFill>
                          <a:latin typeface="Times New Roman"/>
                          <a:ea typeface="Calibri"/>
                        </a:rPr>
                        <a:t>Blanc de Dinde</a:t>
                      </a:r>
                      <a:endParaRPr lang="fr-FR" sz="1400" dirty="0">
                        <a:solidFill>
                          <a:schemeClr val="bg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4 tranches</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4 tranches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-25% Sel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-25% Sel 4 tranches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Doré au four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Fumé 4 tranches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A l’orientale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r>
                        <a:rPr lang="fr-FR" sz="1100">
                          <a:solidFill>
                            <a:srgbClr val="365F91"/>
                          </a:solidFill>
                          <a:latin typeface="Times New Roman"/>
                          <a:ea typeface="Calibri"/>
                        </a:rPr>
                        <a:t>A l’estragon 4 tranches</a:t>
                      </a:r>
                      <a:endParaRPr lang="fr-FR" sz="12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Fines herbes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a:solidFill>
                          <a:srgbClr val="365F91"/>
                        </a:solidFill>
                        <a:latin typeface="Times New Roman"/>
                        <a:ea typeface="Calibri"/>
                      </a:endParaRPr>
                    </a:p>
                  </a:txBody>
                  <a:tcPr marL="68580" marR="68580" marT="0" marB="0"/>
                </a:tc>
              </a:tr>
              <a:tr h="370840">
                <a:tc>
                  <a:txBody>
                    <a:bodyPr/>
                    <a:lstStyle/>
                    <a:p>
                      <a:pPr algn="just">
                        <a:lnSpc>
                          <a:spcPct val="150000"/>
                        </a:lnSpc>
                      </a:pPr>
                      <a:r>
                        <a:rPr lang="fr-FR" sz="1100" b="1">
                          <a:solidFill>
                            <a:srgbClr val="365F91"/>
                          </a:solidFill>
                          <a:latin typeface="Times New Roman"/>
                          <a:ea typeface="Calibri"/>
                        </a:rPr>
                        <a:t>Provençale 4 tr</a:t>
                      </a:r>
                      <a:endParaRPr lang="fr-FR" sz="1200">
                        <a:solidFill>
                          <a:srgbClr val="365F91"/>
                        </a:solidFill>
                        <a:latin typeface="Times New Roman"/>
                        <a:ea typeface="Calibri"/>
                      </a:endParaRPr>
                    </a:p>
                  </a:txBody>
                  <a:tcPr marL="68580" marR="68580" marT="0" marB="0"/>
                </a:tc>
                <a:tc>
                  <a:txBody>
                    <a:bodyPr/>
                    <a:lstStyle/>
                    <a:p>
                      <a:pPr algn="just">
                        <a:lnSpc>
                          <a:spcPct val="150000"/>
                        </a:lnSpc>
                      </a:pPr>
                      <a:endParaRPr lang="fr-FR" sz="1100" dirty="0">
                        <a:solidFill>
                          <a:srgbClr val="365F91"/>
                        </a:solidFill>
                        <a:latin typeface="Times New Roman"/>
                        <a:ea typeface="Calibri"/>
                      </a:endParaRPr>
                    </a:p>
                  </a:txBody>
                  <a:tcPr marL="68580" marR="68580" marT="0" marB="0"/>
                </a:tc>
              </a:tr>
            </a:tbl>
          </a:graphicData>
        </a:graphic>
      </p:graphicFrame>
      <p:sp>
        <p:nvSpPr>
          <p:cNvPr id="5" name="ZoneTexte 4"/>
          <p:cNvSpPr txBox="1"/>
          <p:nvPr/>
        </p:nvSpPr>
        <p:spPr>
          <a:xfrm>
            <a:off x="5364088" y="6433591"/>
            <a:ext cx="4752528" cy="307777"/>
          </a:xfrm>
          <a:prstGeom prst="rect">
            <a:avLst/>
          </a:prstGeom>
          <a:noFill/>
        </p:spPr>
        <p:txBody>
          <a:bodyPr wrap="square" rtlCol="0">
            <a:spAutoFit/>
          </a:bodyPr>
          <a:lstStyle/>
          <a:p>
            <a:r>
              <a:rPr lang="fr-FR" sz="1400" i="1" dirty="0" smtClean="0"/>
              <a:t>* Tous les produits de </a:t>
            </a:r>
            <a:r>
              <a:rPr lang="fr-FR" sz="1400" i="1" dirty="0" err="1" smtClean="0"/>
              <a:t>Isla</a:t>
            </a:r>
            <a:r>
              <a:rPr lang="fr-FR" sz="1400" i="1" dirty="0" smtClean="0"/>
              <a:t> Délice sont Halal.</a:t>
            </a:r>
            <a:endParaRPr lang="fr-FR" sz="14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075240" cy="5577483"/>
          </a:xfrm>
        </p:spPr>
        <p:txBody>
          <a:bodyPr>
            <a:normAutofit/>
          </a:bodyPr>
          <a:lstStyle/>
          <a:p>
            <a:r>
              <a:rPr lang="fr-FR" sz="2400" dirty="0" smtClean="0"/>
              <a:t>1.	Les produits existants</a:t>
            </a:r>
          </a:p>
          <a:p>
            <a:endParaRPr lang="fr-FR" sz="2400" dirty="0" smtClean="0"/>
          </a:p>
          <a:p>
            <a:r>
              <a:rPr lang="fr-FR" sz="2400" dirty="0" smtClean="0"/>
              <a:t>2. </a:t>
            </a:r>
            <a:r>
              <a:rPr lang="fr-FR" sz="2400" dirty="0" smtClean="0"/>
              <a:t> Analyser </a:t>
            </a:r>
            <a:r>
              <a:rPr lang="fr-FR" sz="2400" dirty="0" smtClean="0"/>
              <a:t>la stratégie de gamme </a:t>
            </a:r>
          </a:p>
          <a:p>
            <a:endParaRPr lang="fr-FR" sz="2400" dirty="0" smtClean="0"/>
          </a:p>
          <a:p>
            <a:r>
              <a:rPr lang="fr-FR" sz="2400" dirty="0" smtClean="0"/>
              <a:t>3. </a:t>
            </a:r>
            <a:r>
              <a:rPr lang="fr-FR" sz="2400" dirty="0" smtClean="0"/>
              <a:t> Analyser </a:t>
            </a:r>
            <a:r>
              <a:rPr lang="fr-FR" sz="2400" dirty="0" smtClean="0"/>
              <a:t>la segmentation et </a:t>
            </a:r>
            <a:r>
              <a:rPr lang="fr-FR" sz="2400" dirty="0" smtClean="0"/>
              <a:t>le </a:t>
            </a:r>
            <a:r>
              <a:rPr lang="fr-FR" sz="2400" dirty="0" smtClean="0"/>
              <a:t>positionnement des différentes marques présentes </a:t>
            </a:r>
          </a:p>
          <a:p>
            <a:endParaRPr lang="fr-FR" sz="2400" dirty="0" smtClean="0"/>
          </a:p>
          <a:p>
            <a:r>
              <a:rPr lang="fr-FR" sz="2400" dirty="0" smtClean="0"/>
              <a:t>4. Les éléments de différenciation </a:t>
            </a:r>
          </a:p>
          <a:p>
            <a:endParaRPr lang="fr-FR" sz="2400" dirty="0" smtClean="0"/>
          </a:p>
          <a:p>
            <a:r>
              <a:rPr lang="fr-FR" sz="2400" dirty="0" smtClean="0"/>
              <a:t>5. choisir une des entreprises au choix et proposer vos recommandations stratégiques compte tenu de l'analyse panoramique du marché </a:t>
            </a:r>
            <a:endParaRPr lang="fr-F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339752" y="1197907"/>
            <a:ext cx="4032448"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b="1" dirty="0" smtClean="0"/>
              <a:t>Charcuterie de </a:t>
            </a:r>
            <a:r>
              <a:rPr lang="fr-FR" sz="2000" b="1" dirty="0" smtClean="0"/>
              <a:t>jambon cuit </a:t>
            </a:r>
            <a:r>
              <a:rPr lang="fr-FR" sz="2000" b="1" dirty="0" smtClean="0"/>
              <a:t>en LS</a:t>
            </a:r>
            <a:endParaRPr lang="fr-FR" sz="2000" b="1" dirty="0"/>
          </a:p>
        </p:txBody>
      </p:sp>
      <p:sp>
        <p:nvSpPr>
          <p:cNvPr id="8" name="ZoneTexte 7"/>
          <p:cNvSpPr txBox="1"/>
          <p:nvPr/>
        </p:nvSpPr>
        <p:spPr>
          <a:xfrm>
            <a:off x="1619672" y="1989995"/>
            <a:ext cx="216024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dirty="0" smtClean="0"/>
              <a:t>Volaille</a:t>
            </a:r>
            <a:endParaRPr lang="fr-FR" dirty="0"/>
          </a:p>
        </p:txBody>
      </p:sp>
      <p:sp>
        <p:nvSpPr>
          <p:cNvPr id="9" name="ZoneTexte 8"/>
          <p:cNvSpPr txBox="1"/>
          <p:nvPr/>
        </p:nvSpPr>
        <p:spPr>
          <a:xfrm>
            <a:off x="1619672" y="2512049"/>
            <a:ext cx="2016224"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fr-FR" spc="-150" dirty="0" smtClean="0"/>
              <a:t>- Jambon</a:t>
            </a:r>
            <a:endParaRPr lang="fr-FR" spc="-150" dirty="0" smtClean="0"/>
          </a:p>
          <a:p>
            <a:pPr lvl="0"/>
            <a:r>
              <a:rPr lang="fr-FR" spc="-150" dirty="0" smtClean="0"/>
              <a:t>- Emincé</a:t>
            </a:r>
            <a:endParaRPr lang="fr-FR" spc="-150" dirty="0" smtClean="0"/>
          </a:p>
          <a:p>
            <a:pPr lvl="0"/>
            <a:r>
              <a:rPr lang="fr-FR" spc="-150" dirty="0" smtClean="0"/>
              <a:t>- Rôti</a:t>
            </a:r>
            <a:endParaRPr lang="fr-FR" spc="-150" dirty="0" smtClean="0"/>
          </a:p>
          <a:p>
            <a:pPr lvl="0"/>
            <a:r>
              <a:rPr lang="fr-FR" spc="-150" dirty="0" smtClean="0"/>
              <a:t>- BIO</a:t>
            </a:r>
            <a:endParaRPr lang="fr-FR" spc="-150" dirty="0" smtClean="0"/>
          </a:p>
          <a:p>
            <a:pPr lvl="0"/>
            <a:r>
              <a:rPr lang="fr-FR" spc="-150" dirty="0" smtClean="0"/>
              <a:t>- Halal</a:t>
            </a:r>
            <a:endParaRPr lang="fr-FR" spc="-150" dirty="0" smtClean="0"/>
          </a:p>
          <a:p>
            <a:pPr lvl="0"/>
            <a:r>
              <a:rPr lang="fr-FR" spc="-150" dirty="0" smtClean="0"/>
              <a:t>- Allégé</a:t>
            </a:r>
            <a:endParaRPr lang="fr-FR" spc="-150" dirty="0" smtClean="0"/>
          </a:p>
          <a:p>
            <a:pPr lvl="0"/>
            <a:r>
              <a:rPr lang="fr-FR" spc="-150" dirty="0" smtClean="0"/>
              <a:t>- Certifié</a:t>
            </a:r>
            <a:endParaRPr lang="fr-FR" spc="-150" dirty="0" smtClean="0"/>
          </a:p>
          <a:p>
            <a:pPr lvl="0"/>
            <a:r>
              <a:rPr lang="fr-FR" spc="-150" dirty="0" smtClean="0"/>
              <a:t>-Saveurs </a:t>
            </a:r>
            <a:r>
              <a:rPr lang="fr-FR" spc="-150" dirty="0" smtClean="0"/>
              <a:t>(provençale…)</a:t>
            </a:r>
          </a:p>
          <a:p>
            <a:endParaRPr lang="fr-FR" dirty="0"/>
          </a:p>
        </p:txBody>
      </p:sp>
      <p:sp>
        <p:nvSpPr>
          <p:cNvPr id="34" name="ZoneTexte 33"/>
          <p:cNvSpPr txBox="1"/>
          <p:nvPr/>
        </p:nvSpPr>
        <p:spPr>
          <a:xfrm>
            <a:off x="5364088" y="1989995"/>
            <a:ext cx="122413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dirty="0" smtClean="0"/>
              <a:t>Jambon</a:t>
            </a:r>
          </a:p>
        </p:txBody>
      </p:sp>
      <p:sp>
        <p:nvSpPr>
          <p:cNvPr id="36" name="ZoneTexte 35"/>
          <p:cNvSpPr txBox="1"/>
          <p:nvPr/>
        </p:nvSpPr>
        <p:spPr>
          <a:xfrm>
            <a:off x="5364088" y="2494051"/>
            <a:ext cx="2160240" cy="4247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fr-FR" dirty="0" smtClean="0"/>
              <a:t>- Jambon supérieur </a:t>
            </a:r>
            <a:r>
              <a:rPr lang="fr-FR" dirty="0" smtClean="0"/>
              <a:t>(avec ou sans couenne)</a:t>
            </a:r>
          </a:p>
          <a:p>
            <a:pPr lvl="0"/>
            <a:r>
              <a:rPr lang="fr-FR" dirty="0" smtClean="0"/>
              <a:t>- Jambon </a:t>
            </a:r>
            <a:r>
              <a:rPr lang="fr-FR" dirty="0" smtClean="0"/>
              <a:t>cuit choix</a:t>
            </a:r>
          </a:p>
          <a:p>
            <a:pPr lvl="0"/>
            <a:r>
              <a:rPr lang="fr-FR" dirty="0" smtClean="0"/>
              <a:t>- Jambon </a:t>
            </a:r>
            <a:r>
              <a:rPr lang="fr-FR" dirty="0" smtClean="0"/>
              <a:t>cuit standard</a:t>
            </a:r>
          </a:p>
          <a:p>
            <a:pPr lvl="0"/>
            <a:r>
              <a:rPr lang="fr-FR" dirty="0" smtClean="0"/>
              <a:t>- émincé</a:t>
            </a:r>
            <a:endParaRPr lang="fr-FR" dirty="0" smtClean="0"/>
          </a:p>
          <a:p>
            <a:pPr lvl="0"/>
            <a:r>
              <a:rPr lang="fr-FR" dirty="0" smtClean="0"/>
              <a:t>- BIO</a:t>
            </a:r>
            <a:endParaRPr lang="fr-FR" dirty="0" smtClean="0"/>
          </a:p>
          <a:p>
            <a:pPr lvl="0"/>
            <a:r>
              <a:rPr lang="fr-FR" dirty="0" smtClean="0"/>
              <a:t>- A </a:t>
            </a:r>
            <a:r>
              <a:rPr lang="fr-FR" dirty="0" smtClean="0"/>
              <a:t>poêler</a:t>
            </a:r>
          </a:p>
          <a:p>
            <a:pPr lvl="0"/>
            <a:r>
              <a:rPr lang="fr-FR" dirty="0" smtClean="0"/>
              <a:t>- Rôti</a:t>
            </a:r>
            <a:endParaRPr lang="fr-FR" dirty="0" smtClean="0"/>
          </a:p>
          <a:p>
            <a:pPr lvl="0"/>
            <a:r>
              <a:rPr lang="fr-FR" dirty="0" smtClean="0"/>
              <a:t>- Allégé</a:t>
            </a:r>
            <a:endParaRPr lang="fr-FR" dirty="0" smtClean="0"/>
          </a:p>
          <a:p>
            <a:pPr lvl="0"/>
            <a:r>
              <a:rPr lang="fr-FR" dirty="0" smtClean="0"/>
              <a:t>- Certifié</a:t>
            </a:r>
            <a:endParaRPr lang="fr-FR" dirty="0" smtClean="0"/>
          </a:p>
          <a:p>
            <a:pPr lvl="0"/>
            <a:r>
              <a:rPr lang="fr-FR" dirty="0" smtClean="0"/>
              <a:t>- Saveurs </a:t>
            </a:r>
            <a:r>
              <a:rPr lang="fr-FR" dirty="0" smtClean="0"/>
              <a:t>(braisés…)</a:t>
            </a:r>
          </a:p>
          <a:p>
            <a:endParaRPr lang="fr-FR" dirty="0"/>
          </a:p>
        </p:txBody>
      </p:sp>
      <p:sp>
        <p:nvSpPr>
          <p:cNvPr id="10" name="ZoneTexte 9"/>
          <p:cNvSpPr txBox="1"/>
          <p:nvPr/>
        </p:nvSpPr>
        <p:spPr>
          <a:xfrm>
            <a:off x="1644384" y="332656"/>
            <a:ext cx="5735928"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400" b="1" dirty="0" smtClean="0"/>
              <a:t>Largeur et profondeur de gamme</a:t>
            </a:r>
            <a:endParaRPr lang="fr-FR"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341784"/>
            <a:ext cx="7467600" cy="1143000"/>
          </a:xfrm>
        </p:spPr>
        <p:txBody>
          <a:bodyPr>
            <a:normAutofit fontScale="90000"/>
          </a:bodyPr>
          <a:lstStyle/>
          <a:p>
            <a:pPr marL="857250" indent="-857250" algn="ctr"/>
            <a:r>
              <a:rPr lang="fr-FR" sz="3100" b="1" dirty="0" smtClean="0">
                <a:solidFill>
                  <a:schemeClr val="tx2"/>
                </a:solidFill>
              </a:rPr>
              <a:t/>
            </a:r>
            <a:br>
              <a:rPr lang="fr-FR" sz="3100" b="1" dirty="0" smtClean="0">
                <a:solidFill>
                  <a:schemeClr val="tx2"/>
                </a:solidFill>
              </a:rPr>
            </a:br>
            <a:r>
              <a:rPr lang="fr-FR" sz="3100" dirty="0" smtClean="0">
                <a:solidFill>
                  <a:schemeClr val="tx2"/>
                </a:solidFill>
              </a:rPr>
              <a:t> </a:t>
            </a:r>
            <a:r>
              <a:rPr lang="fr-FR" sz="3100" b="1" dirty="0" smtClean="0">
                <a:solidFill>
                  <a:schemeClr val="tx2"/>
                </a:solidFill>
              </a:rPr>
              <a:t>Analyser la segmentation et le positionnement des différentes marques présentes</a:t>
            </a:r>
            <a:r>
              <a:rPr lang="fr-FR" b="1" dirty="0" smtClean="0"/>
              <a:t/>
            </a:r>
            <a:br>
              <a:rPr lang="fr-FR" b="1" dirty="0" smtClean="0"/>
            </a:br>
            <a:endParaRPr lang="fr-FR" dirty="0"/>
          </a:p>
        </p:txBody>
      </p:sp>
      <p:sp>
        <p:nvSpPr>
          <p:cNvPr id="5" name="Titre 1"/>
          <p:cNvSpPr>
            <a:spLocks noGrp="1"/>
          </p:cNvSpPr>
          <p:nvPr>
            <p:ph idx="1"/>
          </p:nvPr>
        </p:nvSpPr>
        <p:spPr/>
        <p:txBody>
          <a:bodyPr>
            <a:normAutofit lnSpcReduction="10000"/>
          </a:bodyPr>
          <a:lstStyle/>
          <a:p>
            <a:r>
              <a:rPr lang="fr-FR" dirty="0" smtClean="0">
                <a:effectLst>
                  <a:glow rad="101600">
                    <a:schemeClr val="accent3">
                      <a:satMod val="175000"/>
                      <a:alpha val="40000"/>
                    </a:schemeClr>
                  </a:glow>
                </a:effectLst>
              </a:rPr>
              <a:t>Fleury Michon:</a:t>
            </a:r>
          </a:p>
          <a:p>
            <a:r>
              <a:rPr lang="fr-FR" sz="1900" dirty="0" smtClean="0"/>
              <a:t>« On sait pourquoi c'est si bon »</a:t>
            </a:r>
          </a:p>
          <a:p>
            <a:r>
              <a:rPr lang="fr-FR" sz="1900" dirty="0" smtClean="0"/>
              <a:t> « L’obsession du bon » </a:t>
            </a:r>
          </a:p>
          <a:p>
            <a:r>
              <a:rPr lang="fr-FR" sz="1900" dirty="0" smtClean="0"/>
              <a:t>« elle est pas belle la vie ! »</a:t>
            </a:r>
            <a:endParaRPr lang="fr-FR" sz="1900" dirty="0" smtClean="0">
              <a:effectLst>
                <a:glow rad="101600">
                  <a:schemeClr val="accent3">
                    <a:satMod val="175000"/>
                    <a:alpha val="40000"/>
                  </a:schemeClr>
                </a:glow>
              </a:effectLst>
            </a:endParaRPr>
          </a:p>
          <a:p>
            <a:pPr>
              <a:buNone/>
            </a:pPr>
            <a:endParaRPr lang="fr-FR" dirty="0" smtClean="0">
              <a:effectLst>
                <a:glow rad="101600">
                  <a:schemeClr val="accent3">
                    <a:satMod val="175000"/>
                    <a:alpha val="40000"/>
                  </a:schemeClr>
                </a:glow>
              </a:effectLst>
            </a:endParaRPr>
          </a:p>
          <a:p>
            <a:pPr marL="550926" indent="-514350">
              <a:buFont typeface="+mj-lt"/>
              <a:buAutoNum type="arabicPeriod"/>
            </a:pPr>
            <a:r>
              <a:rPr lang="fr-FR" sz="2000" dirty="0" smtClean="0"/>
              <a:t>Analyse du logo</a:t>
            </a:r>
          </a:p>
          <a:p>
            <a:pPr marL="550926" indent="-514350">
              <a:buNone/>
            </a:pPr>
            <a:endParaRPr lang="fr-FR" sz="2000" dirty="0" smtClean="0"/>
          </a:p>
          <a:p>
            <a:pPr marL="0" indent="0" algn="just">
              <a:buNone/>
            </a:pPr>
            <a:r>
              <a:rPr lang="fr-FR" sz="1600" dirty="0" smtClean="0"/>
              <a:t>Le logo Fleury Michon est situé en haut de chaque packaging, le vert signe de nature, de force végétale et de santé souligné d’un trait rouge faisant penser à la chaleur, le feu. Ces deux couleurs s’associent pour former une harmonie entre d’une part la nature, les produits sains et frais et d’autre part la notion de chaleur et d’énergie laissant ainsi supposer une ambiance de cuisson. Enfin il y a la main qui agrémente quelque chose nous laissant penser que c’est un produit plein de goût et de saveurs.</a:t>
            </a:r>
          </a:p>
          <a:p>
            <a:pPr marL="0" indent="0" algn="just">
              <a:buNone/>
            </a:pPr>
            <a:endParaRPr lang="fr-FR" sz="1600" dirty="0"/>
          </a:p>
        </p:txBody>
      </p:sp>
      <p:pic>
        <p:nvPicPr>
          <p:cNvPr id="7" name="Image 6" descr="C:\Users\Benjamin\Documents\ETUDES\L3 MARKETING VENTE\COURS\SEMESTRE 6\DOSSIER WALLART\SUJET\analyse sémantique\Fleury michon\images.jpg"/>
          <p:cNvPicPr/>
          <p:nvPr/>
        </p:nvPicPr>
        <p:blipFill>
          <a:blip r:embed="rId3" cstate="print"/>
          <a:srcRect/>
          <a:stretch>
            <a:fillRect/>
          </a:stretch>
        </p:blipFill>
        <p:spPr bwMode="auto">
          <a:xfrm>
            <a:off x="5004048" y="2060848"/>
            <a:ext cx="2088232" cy="93610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7467600" cy="5505475"/>
          </a:xfrm>
        </p:spPr>
        <p:txBody>
          <a:bodyPr>
            <a:normAutofit/>
          </a:bodyPr>
          <a:lstStyle/>
          <a:p>
            <a:pPr marL="550926" indent="-514350">
              <a:buFont typeface="+mj-lt"/>
              <a:buAutoNum type="arabicPeriod" startAt="2"/>
            </a:pPr>
            <a:r>
              <a:rPr lang="fr-FR" sz="2000" dirty="0" smtClean="0"/>
              <a:t>Analyse du packaging</a:t>
            </a:r>
          </a:p>
          <a:p>
            <a:pPr marL="550926" indent="-514350">
              <a:buNone/>
            </a:pPr>
            <a:endParaRPr lang="fr-FR" sz="2000" dirty="0" smtClean="0"/>
          </a:p>
          <a:p>
            <a:pPr marL="0" indent="0">
              <a:buNone/>
            </a:pPr>
            <a:r>
              <a:rPr lang="fr-FR" sz="1600" dirty="0" smtClean="0"/>
              <a:t>Fleury Michon garde une cohérence au sein de tous ses produits. La première chose que l’on distingue c’est la dénomination du jambon écrit en noir sur blanc (Le Supérieur, Authentique, Fumé, Le Braisé…</a:t>
            </a:r>
            <a:r>
              <a:rPr lang="fr-FR" sz="1600" dirty="0" err="1" smtClean="0"/>
              <a:t>etc</a:t>
            </a:r>
            <a:r>
              <a:rPr lang="fr-FR" sz="1600" dirty="0" smtClean="0"/>
              <a:t>). La police reste la même pour chaque produit.  Fleury Michon utilise les codes couleurs pour chaque catégorie de produit, sans couenne : vert, avec couenne : rouge, -25% Sel : Bleu</a:t>
            </a:r>
          </a:p>
          <a:p>
            <a:pPr marL="0" indent="0">
              <a:buNone/>
            </a:pPr>
            <a:endParaRPr lang="fr-FR" sz="1600" dirty="0" smtClean="0"/>
          </a:p>
          <a:p>
            <a:pPr marL="0" indent="0">
              <a:buNone/>
            </a:pPr>
            <a:endParaRPr lang="fr-FR" sz="1600" dirty="0" smtClean="0"/>
          </a:p>
          <a:p>
            <a:pPr marL="0" indent="0">
              <a:buNone/>
            </a:pPr>
            <a:endParaRPr lang="fr-FR" sz="1600" dirty="0" smtClean="0"/>
          </a:p>
          <a:p>
            <a:pPr marL="0" indent="0">
              <a:buNone/>
            </a:pPr>
            <a:endParaRPr lang="fr-FR" sz="1600" dirty="0" smtClean="0"/>
          </a:p>
          <a:p>
            <a:pPr marL="0" indent="0">
              <a:buNone/>
            </a:pPr>
            <a:endParaRPr lang="fr-FR" sz="1600" dirty="0" smtClean="0"/>
          </a:p>
          <a:p>
            <a:pPr marL="0" indent="0">
              <a:buNone/>
            </a:pPr>
            <a:endParaRPr lang="fr-FR" sz="1600" dirty="0"/>
          </a:p>
        </p:txBody>
      </p:sp>
      <p:pic>
        <p:nvPicPr>
          <p:cNvPr id="4" name="Image 3" descr="C:\Users\Benjamin\Documents\ETUDES\L3 MARKETING VENTE\COURS\SEMESTRE 6\DOSSIER WALLART\SUJET\analyse sémantique\Fleury michon\7525.jpg"/>
          <p:cNvPicPr/>
          <p:nvPr/>
        </p:nvPicPr>
        <p:blipFill>
          <a:blip r:embed="rId2" cstate="print"/>
          <a:srcRect/>
          <a:stretch>
            <a:fillRect/>
          </a:stretch>
        </p:blipFill>
        <p:spPr bwMode="auto">
          <a:xfrm>
            <a:off x="1043608" y="3753036"/>
            <a:ext cx="1504950" cy="1504950"/>
          </a:xfrm>
          <a:prstGeom prst="rect">
            <a:avLst/>
          </a:prstGeom>
          <a:noFill/>
          <a:ln w="9525">
            <a:noFill/>
            <a:miter lim="800000"/>
            <a:headEnd/>
            <a:tailEnd/>
          </a:ln>
        </p:spPr>
      </p:pic>
      <p:pic>
        <p:nvPicPr>
          <p:cNvPr id="5" name="Image 4" descr="C:\Users\Benjamin\Documents\ETUDES\L3 MARKETING VENTE\COURS\SEMESTRE 6\DOSSIER WALLART\SUJET\analyse sémantique\Fleury michon\7528.jpg"/>
          <p:cNvPicPr/>
          <p:nvPr/>
        </p:nvPicPr>
        <p:blipFill>
          <a:blip r:embed="rId3" cstate="print"/>
          <a:srcRect/>
          <a:stretch>
            <a:fillRect/>
          </a:stretch>
        </p:blipFill>
        <p:spPr bwMode="auto">
          <a:xfrm>
            <a:off x="3203848" y="3753036"/>
            <a:ext cx="1504950" cy="1504950"/>
          </a:xfrm>
          <a:prstGeom prst="rect">
            <a:avLst/>
          </a:prstGeom>
          <a:noFill/>
          <a:ln w="9525">
            <a:noFill/>
            <a:miter lim="800000"/>
            <a:headEnd/>
            <a:tailEnd/>
          </a:ln>
        </p:spPr>
      </p:pic>
      <p:pic>
        <p:nvPicPr>
          <p:cNvPr id="6" name="Image 5" descr="C:\Users\Benjamin\Documents\ETUDES\L3 MARKETING VENTE\COURS\SEMESTRE 6\DOSSIER WALLART\SUJET\analyse sémantique\Fleury michon\3830.jpg"/>
          <p:cNvPicPr/>
          <p:nvPr/>
        </p:nvPicPr>
        <p:blipFill>
          <a:blip r:embed="rId4" cstate="print"/>
          <a:srcRect/>
          <a:stretch>
            <a:fillRect/>
          </a:stretch>
        </p:blipFill>
        <p:spPr bwMode="auto">
          <a:xfrm>
            <a:off x="5580112" y="3738749"/>
            <a:ext cx="1533525" cy="1533525"/>
          </a:xfrm>
          <a:prstGeom prst="rect">
            <a:avLst/>
          </a:prstGeom>
          <a:noFill/>
          <a:ln w="9525">
            <a:noFill/>
            <a:miter lim="800000"/>
            <a:headEnd/>
            <a:tailEnd/>
          </a:ln>
        </p:spPr>
      </p:pic>
      <p:sp>
        <p:nvSpPr>
          <p:cNvPr id="7" name="ZoneTexte 6"/>
          <p:cNvSpPr txBox="1"/>
          <p:nvPr/>
        </p:nvSpPr>
        <p:spPr>
          <a:xfrm>
            <a:off x="683568" y="2996952"/>
            <a:ext cx="2304256" cy="461665"/>
          </a:xfrm>
          <a:prstGeom prst="rect">
            <a:avLst/>
          </a:prstGeom>
          <a:noFill/>
        </p:spPr>
        <p:txBody>
          <a:bodyPr wrap="square" rtlCol="0">
            <a:spAutoFit/>
          </a:bodyPr>
          <a:lstStyle/>
          <a:p>
            <a:r>
              <a:rPr lang="fr-FR" sz="1200" dirty="0" smtClean="0"/>
              <a:t>Mise en avant de la qualité, </a:t>
            </a:r>
          </a:p>
          <a:p>
            <a:r>
              <a:rPr lang="fr-FR" sz="1200" dirty="0" smtClean="0"/>
              <a:t>du contrôle de la viande</a:t>
            </a:r>
          </a:p>
        </p:txBody>
      </p:sp>
      <p:cxnSp>
        <p:nvCxnSpPr>
          <p:cNvPr id="9" name="Connecteur droit avec flèche 8"/>
          <p:cNvCxnSpPr/>
          <p:nvPr/>
        </p:nvCxnSpPr>
        <p:spPr>
          <a:xfrm>
            <a:off x="1403648" y="3501008"/>
            <a:ext cx="720080" cy="1152128"/>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436096" y="2996952"/>
            <a:ext cx="2232248" cy="738664"/>
          </a:xfrm>
          <a:prstGeom prst="rect">
            <a:avLst/>
          </a:prstGeom>
          <a:noFill/>
        </p:spPr>
        <p:txBody>
          <a:bodyPr wrap="square" rtlCol="0">
            <a:spAutoFit/>
          </a:bodyPr>
          <a:lstStyle/>
          <a:p>
            <a:r>
              <a:rPr lang="fr-FR" sz="1200" dirty="0"/>
              <a:t>Couleur bleue faisant penser à la mer, au sel.</a:t>
            </a:r>
          </a:p>
          <a:p>
            <a:endParaRPr lang="fr-FR" dirty="0"/>
          </a:p>
        </p:txBody>
      </p:sp>
      <p:cxnSp>
        <p:nvCxnSpPr>
          <p:cNvPr id="12" name="Connecteur droit avec flèche 11"/>
          <p:cNvCxnSpPr/>
          <p:nvPr/>
        </p:nvCxnSpPr>
        <p:spPr>
          <a:xfrm flipH="1">
            <a:off x="6876256" y="3429000"/>
            <a:ext cx="144016" cy="936104"/>
          </a:xfrm>
          <a:prstGeom prst="straightConnector1">
            <a:avLst/>
          </a:prstGeom>
          <a:ln w="34925">
            <a:solidFill>
              <a:schemeClr val="bg1"/>
            </a:solidFill>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339752" y="5661248"/>
            <a:ext cx="3600400" cy="276999"/>
          </a:xfrm>
          <a:prstGeom prst="rect">
            <a:avLst/>
          </a:prstGeom>
          <a:noFill/>
        </p:spPr>
        <p:txBody>
          <a:bodyPr wrap="square" rtlCol="0">
            <a:spAutoFit/>
          </a:bodyPr>
          <a:lstStyle/>
          <a:p>
            <a:r>
              <a:rPr lang="fr-FR" sz="1200" dirty="0"/>
              <a:t>Photo du produit prêt à être déguster donnant </a:t>
            </a:r>
          </a:p>
        </p:txBody>
      </p:sp>
      <p:cxnSp>
        <p:nvCxnSpPr>
          <p:cNvPr id="17" name="Connecteur droit avec flèche 16"/>
          <p:cNvCxnSpPr/>
          <p:nvPr/>
        </p:nvCxnSpPr>
        <p:spPr>
          <a:xfrm flipV="1">
            <a:off x="3851920" y="4797152"/>
            <a:ext cx="144016" cy="864096"/>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Benjamin\Documents\ETUDES\L3 MARKETING VENTE\COURS\SEMESTRE 6\DOSSIER WALLART\SUJET\analyse sémantique\Fleury michon\3822.jpg"/>
          <p:cNvPicPr>
            <a:picLocks noGrp="1"/>
          </p:cNvPicPr>
          <p:nvPr>
            <p:ph idx="1"/>
          </p:nvPr>
        </p:nvPicPr>
        <p:blipFill>
          <a:blip r:embed="rId2" cstate="print"/>
          <a:srcRect/>
          <a:stretch>
            <a:fillRect/>
          </a:stretch>
        </p:blipFill>
        <p:spPr bwMode="auto">
          <a:xfrm>
            <a:off x="2195736" y="1808820"/>
            <a:ext cx="1872208" cy="1656184"/>
          </a:xfrm>
          <a:prstGeom prst="rect">
            <a:avLst/>
          </a:prstGeom>
          <a:noFill/>
          <a:ln w="9525">
            <a:noFill/>
            <a:miter lim="800000"/>
            <a:headEnd/>
            <a:tailEnd/>
          </a:ln>
        </p:spPr>
      </p:pic>
      <p:pic>
        <p:nvPicPr>
          <p:cNvPr id="5" name="Image 4" descr="C:\Users\Benjamin\Documents\ETUDES\L3 MARKETING VENTE\COURS\SEMESTRE 6\DOSSIER WALLART\SUJET\analyse sémantique\Fleury michon\5100.jpg"/>
          <p:cNvPicPr/>
          <p:nvPr/>
        </p:nvPicPr>
        <p:blipFill>
          <a:blip r:embed="rId3" cstate="print"/>
          <a:srcRect/>
          <a:stretch>
            <a:fillRect/>
          </a:stretch>
        </p:blipFill>
        <p:spPr bwMode="auto">
          <a:xfrm>
            <a:off x="4788024" y="1772816"/>
            <a:ext cx="1728192" cy="1728192"/>
          </a:xfrm>
          <a:prstGeom prst="rect">
            <a:avLst/>
          </a:prstGeom>
          <a:noFill/>
          <a:ln w="9525">
            <a:noFill/>
            <a:miter lim="800000"/>
            <a:headEnd/>
            <a:tailEnd/>
          </a:ln>
        </p:spPr>
      </p:pic>
      <p:sp>
        <p:nvSpPr>
          <p:cNvPr id="6" name="ZoneTexte 5"/>
          <p:cNvSpPr txBox="1"/>
          <p:nvPr/>
        </p:nvSpPr>
        <p:spPr>
          <a:xfrm>
            <a:off x="395536" y="3789330"/>
            <a:ext cx="2664296" cy="1231106"/>
          </a:xfrm>
          <a:prstGeom prst="rect">
            <a:avLst/>
          </a:prstGeom>
          <a:noFill/>
        </p:spPr>
        <p:txBody>
          <a:bodyPr wrap="square" rtlCol="0">
            <a:spAutoFit/>
          </a:bodyPr>
          <a:lstStyle/>
          <a:p>
            <a:r>
              <a:rPr lang="fr-FR" sz="1400" dirty="0"/>
              <a:t>Connotation : La couleur donne tout son sens au titre. Impression d’une cuisson dorée au four.</a:t>
            </a:r>
          </a:p>
          <a:p>
            <a:endParaRPr lang="fr-FR" dirty="0"/>
          </a:p>
        </p:txBody>
      </p:sp>
      <p:cxnSp>
        <p:nvCxnSpPr>
          <p:cNvPr id="8" name="Connecteur droit avec flèche 7"/>
          <p:cNvCxnSpPr/>
          <p:nvPr/>
        </p:nvCxnSpPr>
        <p:spPr>
          <a:xfrm flipV="1">
            <a:off x="2267744" y="2636912"/>
            <a:ext cx="504056" cy="115212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139952" y="3897052"/>
            <a:ext cx="3024336" cy="1015663"/>
          </a:xfrm>
          <a:prstGeom prst="rect">
            <a:avLst/>
          </a:prstGeom>
          <a:noFill/>
        </p:spPr>
        <p:txBody>
          <a:bodyPr wrap="square" rtlCol="0">
            <a:spAutoFit/>
          </a:bodyPr>
          <a:lstStyle/>
          <a:p>
            <a:r>
              <a:rPr lang="fr-FR" sz="1400" dirty="0"/>
              <a:t>Communication sur la saveur de l’année. Gage de qualité attirant de nombreux consommateurs.</a:t>
            </a:r>
          </a:p>
          <a:p>
            <a:endParaRPr lang="fr-FR" dirty="0"/>
          </a:p>
        </p:txBody>
      </p:sp>
      <p:cxnSp>
        <p:nvCxnSpPr>
          <p:cNvPr id="10" name="Connecteur droit avec flèche 9"/>
          <p:cNvCxnSpPr/>
          <p:nvPr/>
        </p:nvCxnSpPr>
        <p:spPr>
          <a:xfrm flipV="1">
            <a:off x="5004048" y="2708920"/>
            <a:ext cx="1080120" cy="115212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7467600" cy="5505475"/>
          </a:xfrm>
        </p:spPr>
        <p:txBody>
          <a:bodyPr>
            <a:normAutofit/>
          </a:bodyPr>
          <a:lstStyle/>
          <a:p>
            <a:r>
              <a:rPr lang="fr-FR" dirty="0" smtClean="0">
                <a:effectLst>
                  <a:glow rad="101600">
                    <a:schemeClr val="accent3">
                      <a:satMod val="175000"/>
                      <a:alpha val="40000"/>
                    </a:schemeClr>
                  </a:glow>
                </a:effectLst>
              </a:rPr>
              <a:t>Herta:</a:t>
            </a:r>
          </a:p>
          <a:p>
            <a:pPr marL="550926" indent="-514350">
              <a:buFont typeface="+mj-lt"/>
              <a:buAutoNum type="arabicPeriod" startAt="2"/>
            </a:pPr>
            <a:r>
              <a:rPr lang="fr-FR" sz="2400" dirty="0" smtClean="0"/>
              <a:t>Analyse du </a:t>
            </a:r>
            <a:r>
              <a:rPr lang="fr-FR" sz="2400" dirty="0" smtClean="0"/>
              <a:t>logo</a:t>
            </a:r>
          </a:p>
          <a:p>
            <a:pPr marL="550926" indent="-514350">
              <a:buNone/>
            </a:pPr>
            <a:r>
              <a:rPr lang="fr-FR" sz="2400" dirty="0" smtClean="0"/>
              <a:t>« Le goût des choses simples »</a:t>
            </a:r>
            <a:endParaRPr lang="fr-FR" sz="2400" dirty="0" smtClean="0"/>
          </a:p>
          <a:p>
            <a:pPr marL="550926" indent="-514350">
              <a:buNone/>
            </a:pPr>
            <a:endParaRPr lang="fr-FR" dirty="0" smtClean="0">
              <a:effectLst>
                <a:glow rad="101600">
                  <a:schemeClr val="accent3">
                    <a:satMod val="175000"/>
                    <a:alpha val="40000"/>
                  </a:schemeClr>
                </a:glow>
              </a:effectLst>
            </a:endParaRPr>
          </a:p>
          <a:p>
            <a:pPr marL="0" indent="0" algn="just">
              <a:buNone/>
            </a:pPr>
            <a:r>
              <a:rPr lang="fr-FR" sz="1900" dirty="0" smtClean="0"/>
              <a:t>Le </a:t>
            </a:r>
            <a:r>
              <a:rPr lang="fr-FR" sz="1900" dirty="0" smtClean="0"/>
              <a:t>logo Herta s’apparente au logo Fleury Michon puisqu’ils sont tous les trois dotés de trois couleurs, le rouge le vert et le blanc. La couleur qui domine ici est le rouge. Il s’équilibre avec le blanc de Herta, très important afin d’obtenir une visibilité de la marque. Les feuilles en bas à droite du logo est un clin d’œil à la nature, aux produits seins et frais mais aussi à la saveur et au goût.</a:t>
            </a:r>
            <a:endParaRPr lang="fr-FR" sz="1900" dirty="0" smtClean="0">
              <a:effectLst>
                <a:glow rad="101600">
                  <a:schemeClr val="accent3">
                    <a:satMod val="175000"/>
                    <a:alpha val="40000"/>
                  </a:schemeClr>
                </a:glow>
              </a:effectLst>
            </a:endParaRPr>
          </a:p>
          <a:p>
            <a:endParaRPr lang="fr-FR" dirty="0"/>
          </a:p>
        </p:txBody>
      </p:sp>
      <p:pic>
        <p:nvPicPr>
          <p:cNvPr id="4" name="Image 3" descr="http://www.nestleprofessional.com/uk/en/PublishingImages/Food/Herta%20And%20Thomy/Herta%20logo%20image.gif"/>
          <p:cNvPicPr/>
          <p:nvPr/>
        </p:nvPicPr>
        <p:blipFill>
          <a:blip r:embed="rId2" cstate="print"/>
          <a:srcRect/>
          <a:stretch>
            <a:fillRect/>
          </a:stretch>
        </p:blipFill>
        <p:spPr bwMode="auto">
          <a:xfrm>
            <a:off x="5436096" y="692696"/>
            <a:ext cx="2304256" cy="136815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7467600" cy="5649491"/>
          </a:xfrm>
        </p:spPr>
        <p:txBody>
          <a:bodyPr>
            <a:normAutofit/>
          </a:bodyPr>
          <a:lstStyle/>
          <a:p>
            <a:pPr marL="550926" indent="-514350">
              <a:buFont typeface="+mj-lt"/>
              <a:buAutoNum type="arabicPeriod" startAt="2"/>
            </a:pPr>
            <a:r>
              <a:rPr lang="fr-FR" sz="2000" dirty="0" smtClean="0"/>
              <a:t>Analyse du packaging</a:t>
            </a:r>
          </a:p>
          <a:p>
            <a:pPr marL="550926" indent="-514350">
              <a:buFont typeface="+mj-lt"/>
              <a:buAutoNum type="arabicPeriod" startAt="2"/>
            </a:pPr>
            <a:endParaRPr lang="fr-FR" sz="2000" dirty="0" smtClean="0"/>
          </a:p>
          <a:p>
            <a:pPr marL="0" indent="0" algn="just">
              <a:buNone/>
            </a:pPr>
            <a:r>
              <a:rPr lang="fr-FR" sz="1800" dirty="0" smtClean="0"/>
              <a:t>Chez Herta, le développement se fait dans deux directions distinctes. D'une part, des produits simples avec la gamme Le Bon Paris pour répondre à une offre familiale ; d'autre part, une offre découverte Tendre Noix, plus typée en goût, pour une cible de seniors et de jeunes couples. Tout comme Fleury Michon, Herta garde une cohérence tant au niveau de la forme, de la couleur et du visuel.</a:t>
            </a:r>
          </a:p>
          <a:p>
            <a:pPr marL="0" indent="0">
              <a:buNone/>
            </a:pPr>
            <a:endParaRPr lang="fr-FR" sz="2000" dirty="0" smtClean="0"/>
          </a:p>
          <a:p>
            <a:pPr marL="0" indent="0">
              <a:buNone/>
            </a:pPr>
            <a:endParaRPr lang="fr-FR" sz="2000" dirty="0"/>
          </a:p>
        </p:txBody>
      </p:sp>
      <p:pic>
        <p:nvPicPr>
          <p:cNvPr id="4" name="Image 3" descr="C:\Users\Benjamin\Documents\ETUDES\L3 MARKETING VENTE\COURS\SEMESTRE 6\DOSSIER WALLART\SUJET\analyse sémantique\Herta\HandlerImage (1).jpg"/>
          <p:cNvPicPr/>
          <p:nvPr/>
        </p:nvPicPr>
        <p:blipFill>
          <a:blip r:embed="rId2" cstate="print"/>
          <a:srcRect/>
          <a:stretch>
            <a:fillRect/>
          </a:stretch>
        </p:blipFill>
        <p:spPr bwMode="auto">
          <a:xfrm>
            <a:off x="827584" y="3429000"/>
            <a:ext cx="1095375" cy="1095375"/>
          </a:xfrm>
          <a:prstGeom prst="rect">
            <a:avLst/>
          </a:prstGeom>
          <a:noFill/>
          <a:ln w="9525">
            <a:noFill/>
            <a:miter lim="800000"/>
            <a:headEnd/>
            <a:tailEnd/>
          </a:ln>
        </p:spPr>
      </p:pic>
      <p:pic>
        <p:nvPicPr>
          <p:cNvPr id="5" name="Image 4" descr="C:\Users\Benjamin\Documents\ETUDES\L3 MARKETING VENTE\COURS\SEMESTRE 6\DOSSIER WALLART\SUJET\analyse sémantique\Herta\HandlerImage (2).jpg"/>
          <p:cNvPicPr/>
          <p:nvPr/>
        </p:nvPicPr>
        <p:blipFill>
          <a:blip r:embed="rId3" cstate="print"/>
          <a:srcRect/>
          <a:stretch>
            <a:fillRect/>
          </a:stretch>
        </p:blipFill>
        <p:spPr bwMode="auto">
          <a:xfrm>
            <a:off x="1983507" y="3429000"/>
            <a:ext cx="1076325" cy="1076325"/>
          </a:xfrm>
          <a:prstGeom prst="rect">
            <a:avLst/>
          </a:prstGeom>
          <a:noFill/>
          <a:ln w="9525">
            <a:noFill/>
            <a:miter lim="800000"/>
            <a:headEnd/>
            <a:tailEnd/>
          </a:ln>
        </p:spPr>
      </p:pic>
      <p:pic>
        <p:nvPicPr>
          <p:cNvPr id="6" name="Image 5" descr="C:\Users\Benjamin\Documents\ETUDES\L3 MARKETING VENTE\COURS\SEMESTRE 6\DOSSIER WALLART\SUJET\analyse sémantique\Herta\HandlerImage (3).jpg"/>
          <p:cNvPicPr/>
          <p:nvPr/>
        </p:nvPicPr>
        <p:blipFill>
          <a:blip r:embed="rId4" cstate="print"/>
          <a:srcRect/>
          <a:stretch>
            <a:fillRect/>
          </a:stretch>
        </p:blipFill>
        <p:spPr bwMode="auto">
          <a:xfrm>
            <a:off x="3131840" y="3429000"/>
            <a:ext cx="1066800" cy="1066800"/>
          </a:xfrm>
          <a:prstGeom prst="rect">
            <a:avLst/>
          </a:prstGeom>
          <a:noFill/>
          <a:ln w="9525">
            <a:noFill/>
            <a:miter lim="800000"/>
            <a:headEnd/>
            <a:tailEnd/>
          </a:ln>
        </p:spPr>
      </p:pic>
      <p:sp>
        <p:nvSpPr>
          <p:cNvPr id="7" name="ZoneTexte 6"/>
          <p:cNvSpPr txBox="1"/>
          <p:nvPr/>
        </p:nvSpPr>
        <p:spPr>
          <a:xfrm>
            <a:off x="971600" y="4797152"/>
            <a:ext cx="2736304" cy="1446550"/>
          </a:xfrm>
          <a:prstGeom prst="rect">
            <a:avLst/>
          </a:prstGeom>
          <a:noFill/>
        </p:spPr>
        <p:txBody>
          <a:bodyPr wrap="square" rtlCol="0">
            <a:spAutoFit/>
          </a:bodyPr>
          <a:lstStyle/>
          <a:p>
            <a:r>
              <a:rPr lang="fr-FR" sz="1400" dirty="0"/>
              <a:t>Changement dans la trame habituel. Forte implication du BIO tant par la taille, la couleur verte intense  que par le changement de forme </a:t>
            </a:r>
          </a:p>
          <a:p>
            <a:endParaRPr lang="fr-FR" dirty="0"/>
          </a:p>
        </p:txBody>
      </p:sp>
      <p:cxnSp>
        <p:nvCxnSpPr>
          <p:cNvPr id="9" name="Connecteur droit avec flèche 8"/>
          <p:cNvCxnSpPr/>
          <p:nvPr/>
        </p:nvCxnSpPr>
        <p:spPr>
          <a:xfrm flipV="1">
            <a:off x="2627784" y="4005064"/>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effectLst>
                  <a:glow rad="101600">
                    <a:schemeClr val="accent3">
                      <a:satMod val="175000"/>
                      <a:alpha val="40000"/>
                    </a:schemeClr>
                  </a:glow>
                </a:effectLst>
              </a:rPr>
              <a:t>Madrange</a:t>
            </a:r>
            <a:r>
              <a:rPr lang="fr-FR" dirty="0" smtClean="0">
                <a:effectLst>
                  <a:glow rad="101600">
                    <a:schemeClr val="accent3">
                      <a:satMod val="175000"/>
                      <a:alpha val="40000"/>
                    </a:schemeClr>
                  </a:glow>
                </a:effectLst>
              </a:rPr>
              <a:t>:</a:t>
            </a:r>
            <a:br>
              <a:rPr lang="fr-FR" dirty="0" smtClean="0">
                <a:effectLst>
                  <a:glow rad="101600">
                    <a:schemeClr val="accent3">
                      <a:satMod val="175000"/>
                      <a:alpha val="40000"/>
                    </a:schemeClr>
                  </a:glow>
                </a:effectLst>
              </a:rPr>
            </a:br>
            <a:r>
              <a:rPr lang="fr-FR" sz="2700" dirty="0" smtClean="0"/>
              <a:t> « Le goût des choses simples » </a:t>
            </a:r>
            <a:r>
              <a:rPr lang="fr-FR" dirty="0" smtClean="0">
                <a:effectLst>
                  <a:glow rad="101600">
                    <a:schemeClr val="accent3">
                      <a:satMod val="175000"/>
                      <a:alpha val="40000"/>
                    </a:schemeClr>
                  </a:glow>
                </a:effectLst>
              </a:rPr>
              <a:t/>
            </a:r>
            <a:br>
              <a:rPr lang="fr-FR" dirty="0" smtClean="0">
                <a:effectLst>
                  <a:glow rad="101600">
                    <a:schemeClr val="accent3">
                      <a:satMod val="175000"/>
                      <a:alpha val="40000"/>
                    </a:schemeClr>
                  </a:glow>
                </a:effectLst>
              </a:rPr>
            </a:br>
            <a:endParaRPr lang="fr-FR" dirty="0"/>
          </a:p>
        </p:txBody>
      </p:sp>
      <p:sp>
        <p:nvSpPr>
          <p:cNvPr id="3" name="Espace réservé du contenu 2"/>
          <p:cNvSpPr>
            <a:spLocks noGrp="1"/>
          </p:cNvSpPr>
          <p:nvPr>
            <p:ph idx="1"/>
          </p:nvPr>
        </p:nvSpPr>
        <p:spPr>
          <a:xfrm>
            <a:off x="457200" y="1340768"/>
            <a:ext cx="7467600" cy="5040560"/>
          </a:xfrm>
        </p:spPr>
        <p:txBody>
          <a:bodyPr>
            <a:normAutofit/>
          </a:bodyPr>
          <a:lstStyle/>
          <a:p>
            <a:pPr marL="550926" indent="-514350">
              <a:buFont typeface="+mj-lt"/>
              <a:buAutoNum type="arabicPeriod"/>
            </a:pPr>
            <a:r>
              <a:rPr lang="fr-FR" sz="2400" dirty="0" smtClean="0"/>
              <a:t>Analyse du logo</a:t>
            </a:r>
          </a:p>
          <a:p>
            <a:pPr marL="0" indent="0" algn="just">
              <a:buNone/>
            </a:pPr>
            <a:endParaRPr lang="fr-FR" sz="2400" dirty="0" smtClean="0"/>
          </a:p>
          <a:p>
            <a:pPr marL="0" indent="0" algn="just">
              <a:buNone/>
            </a:pPr>
            <a:r>
              <a:rPr lang="fr-FR" sz="1900" dirty="0" smtClean="0"/>
              <a:t>Le logo de </a:t>
            </a:r>
            <a:r>
              <a:rPr lang="fr-FR" sz="1900" dirty="0" err="1" smtClean="0"/>
              <a:t>Madrange</a:t>
            </a:r>
            <a:r>
              <a:rPr lang="fr-FR" sz="1900" dirty="0" smtClean="0"/>
              <a:t> en Ovale détient aux deux tiers sur la partie haute un fond noir. Cette couleur représente  à la fois la volupté, la douceur et le mystère. Les deux autres couleurs sont le rouge le blanc et accessoirement le jaune. Le rouge comme fond représente la même chose que pour les logos précédents. Le blanc sur fond noir où il est écrit le nom de la marque permet de créer un contraste intense pour une meilleure visibilité et attention de la marque. Par son logo, la marque communique sur son métier de cœur, la charcuterie et sur la date historique de sa création en 1924. Cela donne une importance d’authenticité et une certaine crédibilité sur l’expérience acquise et la valeur du produit.</a:t>
            </a:r>
          </a:p>
          <a:p>
            <a:pPr marL="550926" indent="-514350">
              <a:buNone/>
            </a:pPr>
            <a:endParaRPr lang="fr-FR" sz="2400" dirty="0"/>
          </a:p>
        </p:txBody>
      </p:sp>
      <p:pic>
        <p:nvPicPr>
          <p:cNvPr id="4" name="Image 3" descr="C:\Users\Benjamin\Documents\ETUDES\L3 MARKETING VENTE\COURS\SEMESTRE 6\DOSSIER WALLART\SUJET\analyse sémantique\Madrange\Logo_madrange.jpg"/>
          <p:cNvPicPr/>
          <p:nvPr/>
        </p:nvPicPr>
        <p:blipFill>
          <a:blip r:embed="rId2" cstate="print"/>
          <a:srcRect/>
          <a:stretch>
            <a:fillRect/>
          </a:stretch>
        </p:blipFill>
        <p:spPr bwMode="auto">
          <a:xfrm>
            <a:off x="5076056" y="476672"/>
            <a:ext cx="2376264" cy="122413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7467600" cy="5505475"/>
          </a:xfrm>
        </p:spPr>
        <p:txBody>
          <a:bodyPr>
            <a:normAutofit/>
          </a:bodyPr>
          <a:lstStyle/>
          <a:p>
            <a:pPr marL="550926" indent="-514350">
              <a:buFont typeface="+mj-lt"/>
              <a:buAutoNum type="arabicPeriod" startAt="2"/>
            </a:pPr>
            <a:r>
              <a:rPr lang="fr-FR" sz="2400" dirty="0" smtClean="0"/>
              <a:t>Analyse du packaging</a:t>
            </a:r>
          </a:p>
          <a:p>
            <a:pPr marL="550926" indent="-514350">
              <a:buFont typeface="+mj-lt"/>
              <a:buAutoNum type="arabicPeriod" startAt="2"/>
            </a:pPr>
            <a:endParaRPr lang="fr-FR" sz="2400" dirty="0" smtClean="0"/>
          </a:p>
          <a:p>
            <a:pPr marL="550926" indent="-514350">
              <a:buNone/>
            </a:pPr>
            <a:endParaRPr lang="fr-FR" sz="2400" dirty="0"/>
          </a:p>
        </p:txBody>
      </p:sp>
      <p:pic>
        <p:nvPicPr>
          <p:cNvPr id="4" name="Image 3" descr="C:\Users\Benjamin\Documents\ETUDES\L3 MARKETING VENTE\COURS\SEMESTRE 6\DOSSIER WALLART\SUJET\analyse sémantique\Madrange\SUPERIEUR-AC-4T.png"/>
          <p:cNvPicPr/>
          <p:nvPr/>
        </p:nvPicPr>
        <p:blipFill>
          <a:blip r:embed="rId2" cstate="print"/>
          <a:srcRect/>
          <a:stretch>
            <a:fillRect/>
          </a:stretch>
        </p:blipFill>
        <p:spPr bwMode="auto">
          <a:xfrm>
            <a:off x="683568" y="2564904"/>
            <a:ext cx="2232248" cy="1656184"/>
          </a:xfrm>
          <a:prstGeom prst="rect">
            <a:avLst/>
          </a:prstGeom>
          <a:noFill/>
          <a:ln w="9525">
            <a:noFill/>
            <a:miter lim="800000"/>
            <a:headEnd/>
            <a:tailEnd/>
          </a:ln>
        </p:spPr>
      </p:pic>
      <p:pic>
        <p:nvPicPr>
          <p:cNvPr id="5" name="Image 4" descr="C:\Users\Benjamin\Documents\ETUDES\L3 MARKETING VENTE\COURS\SEMESTRE 6\DOSSIER WALLART\SUJET\analyse sémantique\Madrange\ETOUFFE-TSR-4T.png"/>
          <p:cNvPicPr/>
          <p:nvPr/>
        </p:nvPicPr>
        <p:blipFill>
          <a:blip r:embed="rId3" cstate="print"/>
          <a:srcRect/>
          <a:stretch>
            <a:fillRect/>
          </a:stretch>
        </p:blipFill>
        <p:spPr bwMode="auto">
          <a:xfrm>
            <a:off x="3995936" y="2564904"/>
            <a:ext cx="2232248" cy="1656184"/>
          </a:xfrm>
          <a:prstGeom prst="rect">
            <a:avLst/>
          </a:prstGeom>
          <a:noFill/>
          <a:ln w="9525">
            <a:noFill/>
            <a:miter lim="800000"/>
            <a:headEnd/>
            <a:tailEnd/>
          </a:ln>
        </p:spPr>
      </p:pic>
      <p:pic>
        <p:nvPicPr>
          <p:cNvPr id="6" name="Image 5" descr="C:\Users\Benjamin\Documents\ETUDES\L3 MARKETING VENTE\COURS\SEMESTRE 6\DOSSIER WALLART\SUJET\analyse sémantique\Madrange\FUME-BOIS-ERABLE-4T.png"/>
          <p:cNvPicPr/>
          <p:nvPr/>
        </p:nvPicPr>
        <p:blipFill>
          <a:blip r:embed="rId4" cstate="print"/>
          <a:srcRect/>
          <a:stretch>
            <a:fillRect/>
          </a:stretch>
        </p:blipFill>
        <p:spPr bwMode="auto">
          <a:xfrm>
            <a:off x="2339752" y="2564904"/>
            <a:ext cx="2232248" cy="1656184"/>
          </a:xfrm>
          <a:prstGeom prst="rect">
            <a:avLst/>
          </a:prstGeom>
          <a:noFill/>
          <a:ln w="9525">
            <a:noFill/>
            <a:miter lim="800000"/>
            <a:headEnd/>
            <a:tailEnd/>
          </a:ln>
        </p:spPr>
      </p:pic>
      <p:sp>
        <p:nvSpPr>
          <p:cNvPr id="7" name="ZoneTexte 6"/>
          <p:cNvSpPr txBox="1"/>
          <p:nvPr/>
        </p:nvSpPr>
        <p:spPr>
          <a:xfrm>
            <a:off x="1403648" y="4581128"/>
            <a:ext cx="4032448" cy="1231106"/>
          </a:xfrm>
          <a:prstGeom prst="rect">
            <a:avLst/>
          </a:prstGeom>
          <a:noFill/>
        </p:spPr>
        <p:txBody>
          <a:bodyPr wrap="square" rtlCol="0">
            <a:spAutoFit/>
          </a:bodyPr>
          <a:lstStyle/>
          <a:p>
            <a:pPr algn="just"/>
            <a:r>
              <a:rPr lang="fr-FR" sz="1400" dirty="0"/>
              <a:t>Sur certaines gammes </a:t>
            </a:r>
            <a:r>
              <a:rPr lang="fr-FR" sz="1400" dirty="0" err="1"/>
              <a:t>Madrange</a:t>
            </a:r>
            <a:r>
              <a:rPr lang="fr-FR" sz="1400" dirty="0"/>
              <a:t> reste sur le même chemin que ses concurrents avec le logo distinguable, le nom du produits et la recette ou composition différencié par un code couleur.</a:t>
            </a:r>
          </a:p>
          <a:p>
            <a:endParaRPr lang="fr-FR" dirty="0"/>
          </a:p>
        </p:txBody>
      </p:sp>
      <p:cxnSp>
        <p:nvCxnSpPr>
          <p:cNvPr id="9" name="Connecteur droit avec flèche 8"/>
          <p:cNvCxnSpPr/>
          <p:nvPr/>
        </p:nvCxnSpPr>
        <p:spPr>
          <a:xfrm flipH="1" flipV="1">
            <a:off x="1763688" y="3429000"/>
            <a:ext cx="576064" cy="10801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7" idx="0"/>
          </p:cNvCxnSpPr>
          <p:nvPr/>
        </p:nvCxnSpPr>
        <p:spPr>
          <a:xfrm flipV="1">
            <a:off x="3419872" y="3573016"/>
            <a:ext cx="0" cy="1008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4499992" y="3573016"/>
            <a:ext cx="216024"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Benjamin\Documents\ETUDES\L3 MARKETING VENTE\COURS\SEMESTRE 6\DOSSIER WALLART\SUJET\analyse sémantique\Madrange\BIOTRANSPARENT-4-tranches-HDdet.png"/>
          <p:cNvPicPr>
            <a:picLocks noGrp="1"/>
          </p:cNvPicPr>
          <p:nvPr>
            <p:ph idx="1"/>
          </p:nvPr>
        </p:nvPicPr>
        <p:blipFill>
          <a:blip r:embed="rId2" cstate="print"/>
          <a:srcRect/>
          <a:stretch>
            <a:fillRect/>
          </a:stretch>
        </p:blipFill>
        <p:spPr bwMode="auto">
          <a:xfrm>
            <a:off x="1259632" y="2502805"/>
            <a:ext cx="2160240" cy="1728192"/>
          </a:xfrm>
          <a:prstGeom prst="rect">
            <a:avLst/>
          </a:prstGeom>
          <a:noFill/>
          <a:ln w="9525">
            <a:noFill/>
            <a:miter lim="800000"/>
            <a:headEnd/>
            <a:tailEnd/>
          </a:ln>
        </p:spPr>
      </p:pic>
      <p:pic>
        <p:nvPicPr>
          <p:cNvPr id="5" name="Image 4" descr="C:\Users\Benjamin\Documents\ETUDES\L3 MARKETING VENTE\COURS\SEMESTRE 6\DOSSIER WALLART\SUJET\analyse sémantique\Madrange\LABELROUGETRANSPARENT-4-tranches-HDdet.png"/>
          <p:cNvPicPr/>
          <p:nvPr/>
        </p:nvPicPr>
        <p:blipFill>
          <a:blip r:embed="rId3" cstate="print"/>
          <a:srcRect/>
          <a:stretch>
            <a:fillRect/>
          </a:stretch>
        </p:blipFill>
        <p:spPr bwMode="auto">
          <a:xfrm>
            <a:off x="3275856" y="2492896"/>
            <a:ext cx="2226543" cy="1748011"/>
          </a:xfrm>
          <a:prstGeom prst="rect">
            <a:avLst/>
          </a:prstGeom>
          <a:noFill/>
          <a:ln w="9525">
            <a:noFill/>
            <a:miter lim="800000"/>
            <a:headEnd/>
            <a:tailEnd/>
          </a:ln>
        </p:spPr>
      </p:pic>
      <p:pic>
        <p:nvPicPr>
          <p:cNvPr id="6" name="Image 5" descr="C:\Users\Benjamin\Documents\ETUDES\L3 MARKETING VENTE\COURS\SEMESTRE 6\DOSSIER WALLART\SUJET\analyse sémantique\Madrange\ORIGINES-DELICAT.png"/>
          <p:cNvPicPr/>
          <p:nvPr/>
        </p:nvPicPr>
        <p:blipFill>
          <a:blip r:embed="rId4" cstate="print"/>
          <a:srcRect/>
          <a:stretch>
            <a:fillRect/>
          </a:stretch>
        </p:blipFill>
        <p:spPr bwMode="auto">
          <a:xfrm>
            <a:off x="5436097" y="2569096"/>
            <a:ext cx="1944216" cy="1595611"/>
          </a:xfrm>
          <a:prstGeom prst="rect">
            <a:avLst/>
          </a:prstGeom>
          <a:noFill/>
          <a:ln w="9525">
            <a:noFill/>
            <a:miter lim="800000"/>
            <a:headEnd/>
            <a:tailEnd/>
          </a:ln>
        </p:spPr>
      </p:pic>
      <p:sp>
        <p:nvSpPr>
          <p:cNvPr id="7" name="ZoneTexte 6"/>
          <p:cNvSpPr txBox="1"/>
          <p:nvPr/>
        </p:nvSpPr>
        <p:spPr>
          <a:xfrm>
            <a:off x="1691680" y="4869160"/>
            <a:ext cx="5400600" cy="1231106"/>
          </a:xfrm>
          <a:prstGeom prst="rect">
            <a:avLst/>
          </a:prstGeom>
          <a:noFill/>
        </p:spPr>
        <p:txBody>
          <a:bodyPr wrap="square" rtlCol="0">
            <a:spAutoFit/>
          </a:bodyPr>
          <a:lstStyle/>
          <a:p>
            <a:pPr algn="just"/>
            <a:r>
              <a:rPr lang="fr-FR" sz="1400" dirty="0" err="1"/>
              <a:t>Madrange</a:t>
            </a:r>
            <a:r>
              <a:rPr lang="fr-FR" sz="1400" dirty="0"/>
              <a:t> innove par  la visibilité directe du jambon habituellement réservé aux frais emballés. Mais aussi par un code couleur fort puisque l’étiquette entière y est remplie.  Le BIO associé au vert et le Label Rouge associé à la couleur rouge.</a:t>
            </a:r>
          </a:p>
          <a:p>
            <a:endParaRPr lang="fr-FR" dirty="0"/>
          </a:p>
        </p:txBody>
      </p:sp>
      <p:cxnSp>
        <p:nvCxnSpPr>
          <p:cNvPr id="8" name="Connecteur droit avec flèche 7"/>
          <p:cNvCxnSpPr/>
          <p:nvPr/>
        </p:nvCxnSpPr>
        <p:spPr>
          <a:xfrm flipV="1">
            <a:off x="2771800" y="3573016"/>
            <a:ext cx="0" cy="12241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4211960" y="3573016"/>
            <a:ext cx="72008" cy="12961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Espace réservé du contenu 3" descr="C:\Users\Benjamin\Documents\ETUDES\L3 MARKETING VENTE\COURS\SEMESTRE 6\DOSSIER WALLART\SUJET\analyse sémantique\Madrange\Le-Grand-Jambonx4_PNG.png"/>
          <p:cNvPicPr>
            <a:picLocks/>
          </p:cNvPicPr>
          <p:nvPr/>
        </p:nvPicPr>
        <p:blipFill>
          <a:blip r:embed="rId5" cstate="print"/>
          <a:srcRect/>
          <a:stretch>
            <a:fillRect/>
          </a:stretch>
        </p:blipFill>
        <p:spPr bwMode="auto">
          <a:xfrm>
            <a:off x="1187624" y="188640"/>
            <a:ext cx="2232248" cy="2088232"/>
          </a:xfrm>
          <a:prstGeom prst="rect">
            <a:avLst/>
          </a:prstGeom>
          <a:noFill/>
          <a:ln w="9525">
            <a:noFill/>
            <a:miter lim="800000"/>
            <a:headEnd/>
            <a:tailEnd/>
          </a:ln>
        </p:spPr>
      </p:pic>
      <p:sp>
        <p:nvSpPr>
          <p:cNvPr id="13" name="ZoneTexte 12"/>
          <p:cNvSpPr txBox="1"/>
          <p:nvPr/>
        </p:nvSpPr>
        <p:spPr>
          <a:xfrm>
            <a:off x="3563888" y="620689"/>
            <a:ext cx="5040560" cy="1231106"/>
          </a:xfrm>
          <a:prstGeom prst="rect">
            <a:avLst/>
          </a:prstGeom>
          <a:noFill/>
        </p:spPr>
        <p:txBody>
          <a:bodyPr wrap="square" rtlCol="0">
            <a:spAutoFit/>
          </a:bodyPr>
          <a:lstStyle/>
          <a:p>
            <a:pPr algn="just"/>
            <a:r>
              <a:rPr lang="fr-FR" sz="1400" dirty="0"/>
              <a:t>En plus d’innover sur le packaging et la mise en avant directe du produit par la vision de celui-ci. Elle change les codes en innovant sur le produit. Ici, le « GRAND » est mis en avant puisque c’est la première chose que l’on lis sur le packaging.</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glow rad="101600">
                    <a:schemeClr val="accent3">
                      <a:satMod val="175000"/>
                      <a:alpha val="40000"/>
                    </a:schemeClr>
                  </a:glow>
                </a:effectLst>
              </a:rPr>
              <a:t>Le Gaulois:</a:t>
            </a:r>
            <a:endParaRPr lang="fr-FR" dirty="0"/>
          </a:p>
        </p:txBody>
      </p:sp>
      <p:sp>
        <p:nvSpPr>
          <p:cNvPr id="5" name="Espace réservé du contenu 4"/>
          <p:cNvSpPr>
            <a:spLocks noGrp="1"/>
          </p:cNvSpPr>
          <p:nvPr>
            <p:ph idx="1"/>
          </p:nvPr>
        </p:nvSpPr>
        <p:spPr>
          <a:xfrm>
            <a:off x="457200" y="1412776"/>
            <a:ext cx="7467600" cy="4713387"/>
          </a:xfrm>
        </p:spPr>
        <p:txBody>
          <a:bodyPr>
            <a:normAutofit/>
          </a:bodyPr>
          <a:lstStyle/>
          <a:p>
            <a:pPr marL="493776" indent="-457200" algn="just">
              <a:buFont typeface="+mj-lt"/>
              <a:buAutoNum type="arabicPeriod"/>
            </a:pPr>
            <a:r>
              <a:rPr lang="fr-FR" dirty="0" smtClean="0"/>
              <a:t>Analyse du logo</a:t>
            </a:r>
          </a:p>
          <a:p>
            <a:pPr marL="493776" indent="-457200" algn="just">
              <a:buNone/>
            </a:pPr>
            <a:endParaRPr lang="fr-FR" dirty="0" smtClean="0"/>
          </a:p>
          <a:p>
            <a:pPr algn="just"/>
            <a:r>
              <a:rPr lang="fr-FR" sz="1900" dirty="0" smtClean="0"/>
              <a:t>Trois couleurs dominent ce logo : le rouge, le blanc et le jaune. Le blanc, toujours pour créer un contraste avec le fond rouge mais aussi cette signification de pureté et de fraicheur. Le jaune qui englobe le logo apporte du soleil et du bonheur, le jaune est une couleur joyeuse et stimulante qui apporte du mouvement et véhicule la notion de fête. C’est exactement ce que véhicule la marque par ses spots publicitaires. </a:t>
            </a:r>
          </a:p>
          <a:p>
            <a:pPr algn="just"/>
            <a:r>
              <a:rPr lang="fr-FR" sz="1900" dirty="0" smtClean="0"/>
              <a:t>Enfin, la forme du logo laisse à penser deux sourires le premier par la forme globale puis le second qui souligne « Le Gaulois » d’une couleur bleue signifiant la fraicheur, la pureté et crée une sensation de confiance, de vérité et de sécurité.</a:t>
            </a:r>
          </a:p>
          <a:p>
            <a:endParaRPr lang="fr-FR" dirty="0"/>
          </a:p>
        </p:txBody>
      </p:sp>
      <p:pic>
        <p:nvPicPr>
          <p:cNvPr id="6" name="Image 5" descr="C:\Users\Benjamin\Documents\ETUDES\L3 MARKETING VENTE\COURS\SEMESTRE 6\DOSSIER WALLART\SUJET\analyse sémantique\Le gaulois\logo_le_gaulois.jpg"/>
          <p:cNvPicPr/>
          <p:nvPr/>
        </p:nvPicPr>
        <p:blipFill>
          <a:blip r:embed="rId2" cstate="print"/>
          <a:srcRect/>
          <a:stretch>
            <a:fillRect/>
          </a:stretch>
        </p:blipFill>
        <p:spPr bwMode="auto">
          <a:xfrm>
            <a:off x="5364088" y="332656"/>
            <a:ext cx="2707357" cy="18324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solidFill>
                  <a:schemeClr val="accent1">
                    <a:lumMod val="60000"/>
                    <a:lumOff val="40000"/>
                  </a:schemeClr>
                </a:solidFill>
              </a:rPr>
              <a:t>Les produits de charcuteries en Libre Service (LS) : </a:t>
            </a:r>
            <a:br>
              <a:rPr lang="fr-FR" sz="2400" dirty="0">
                <a:solidFill>
                  <a:schemeClr val="accent1">
                    <a:lumMod val="60000"/>
                    <a:lumOff val="40000"/>
                  </a:schemeClr>
                </a:solidFill>
              </a:rPr>
            </a:br>
            <a:r>
              <a:rPr lang="fr-FR" sz="2400" dirty="0">
                <a:solidFill>
                  <a:schemeClr val="accent1">
                    <a:lumMod val="60000"/>
                    <a:lumOff val="40000"/>
                  </a:schemeClr>
                </a:solidFill>
              </a:rPr>
              <a:t>Les jambons cuits de porc et de volaille</a:t>
            </a:r>
            <a:r>
              <a:rPr lang="fr-FR" sz="2400" dirty="0">
                <a:solidFill>
                  <a:schemeClr val="accent1">
                    <a:lumMod val="50000"/>
                  </a:schemeClr>
                </a:solidFill>
              </a:rPr>
              <a:t/>
            </a:r>
            <a:br>
              <a:rPr lang="fr-FR" sz="2400" dirty="0">
                <a:solidFill>
                  <a:schemeClr val="accent1">
                    <a:lumMod val="50000"/>
                  </a:schemeClr>
                </a:solidFill>
              </a:rPr>
            </a:br>
            <a:endParaRPr lang="fr-FR" sz="2400" dirty="0">
              <a:solidFill>
                <a:schemeClr val="accent1">
                  <a:lumMod val="50000"/>
                </a:schemeClr>
              </a:solidFill>
            </a:endParaRPr>
          </a:p>
        </p:txBody>
      </p:sp>
      <p:sp>
        <p:nvSpPr>
          <p:cNvPr id="3" name="Espace réservé du contenu 2"/>
          <p:cNvSpPr>
            <a:spLocks noGrp="1"/>
          </p:cNvSpPr>
          <p:nvPr>
            <p:ph idx="1"/>
          </p:nvPr>
        </p:nvSpPr>
        <p:spPr>
          <a:xfrm>
            <a:off x="467544" y="1412776"/>
            <a:ext cx="7467600" cy="4525963"/>
          </a:xfrm>
        </p:spPr>
        <p:txBody>
          <a:bodyPr>
            <a:noAutofit/>
          </a:bodyPr>
          <a:lstStyle/>
          <a:p>
            <a:pPr algn="just"/>
            <a:r>
              <a:rPr lang="fr-FR" sz="1800" dirty="0" smtClean="0">
                <a:latin typeface="Calibri" pitchFamily="34" charset="0"/>
              </a:rPr>
              <a:t>Le </a:t>
            </a:r>
            <a:r>
              <a:rPr lang="fr-FR" sz="1800" dirty="0">
                <a:latin typeface="Calibri" pitchFamily="34" charset="0"/>
              </a:rPr>
              <a:t>marché de la charcuterie est important et vaste, il est présent sur tout le territoire national et concerne plus de quatre cents produits. Sa production a doublé en 30 ans. De surcroit, le marché de la charcuterie fait face à une concurrence très rude et à de nombreuses innovations incrémentales. En effet, les industriels de l’agroalimentaire ne cessent d’innover, ces innovations de produits et de procédé leur permettent d’en tirer un avantage concurrentiel</a:t>
            </a:r>
            <a:r>
              <a:rPr lang="fr-FR" sz="1800" dirty="0" smtClean="0">
                <a:latin typeface="Calibri" pitchFamily="34" charset="0"/>
              </a:rPr>
              <a:t>.</a:t>
            </a:r>
          </a:p>
          <a:p>
            <a:pPr algn="just"/>
            <a:endParaRPr lang="fr-FR" sz="1800" dirty="0" smtClean="0">
              <a:latin typeface="Calibri" pitchFamily="34" charset="0"/>
            </a:endParaRPr>
          </a:p>
          <a:p>
            <a:pPr algn="just">
              <a:buNone/>
            </a:pPr>
            <a:endParaRPr lang="fr-FR" sz="1800" dirty="0" smtClean="0">
              <a:latin typeface="Calibri" pitchFamily="34" charset="0"/>
            </a:endParaRPr>
          </a:p>
          <a:p>
            <a:pPr algn="just"/>
            <a:r>
              <a:rPr lang="fr-FR" sz="1800" dirty="0" smtClean="0">
                <a:latin typeface="Calibri" pitchFamily="34" charset="0"/>
              </a:rPr>
              <a:t>«</a:t>
            </a:r>
            <a:r>
              <a:rPr lang="fr-FR" sz="1800" dirty="0">
                <a:latin typeface="Calibri" pitchFamily="34" charset="0"/>
              </a:rPr>
              <a:t> La charcuterie désigne l'ensemble des préparations alimentaires principalement à base de viande de porc, crues ou cuites, et ayant souvent le sel comme agent de conservation (voir salaison ou saumure). La charcuterie utilise l'ensemble des parties du porc. Elle emploie également d'autres viandes, notamment de gibier. Le nombre de spécialités est très élevé, les plus importantes sont les jambons, les pâtés, les saucisses et saucissons. Le terme désigne aussi le magasin dans lequel se vendent ces produits.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7467600" cy="5649491"/>
          </a:xfrm>
        </p:spPr>
        <p:txBody>
          <a:bodyPr>
            <a:normAutofit/>
          </a:bodyPr>
          <a:lstStyle/>
          <a:p>
            <a:pPr marL="550926" indent="-514350">
              <a:buFont typeface="+mj-lt"/>
              <a:buAutoNum type="arabicPeriod" startAt="2"/>
            </a:pPr>
            <a:r>
              <a:rPr lang="fr-FR" sz="2800" dirty="0" smtClean="0"/>
              <a:t>Analyse du packaging</a:t>
            </a:r>
          </a:p>
          <a:p>
            <a:pPr marL="550926" indent="-514350">
              <a:buNone/>
            </a:pPr>
            <a:endParaRPr lang="fr-FR" sz="2800" dirty="0" smtClean="0"/>
          </a:p>
          <a:p>
            <a:pPr marL="0" indent="0" algn="just">
              <a:buNone/>
            </a:pPr>
            <a:r>
              <a:rPr lang="fr-FR" sz="1800" dirty="0" smtClean="0"/>
              <a:t>La trame principale reste fidèle aux autres avec une communication visuel par une photo du produit, une mise en avant du produit et différents code couleur selon la recette ou la composition (marron pour le grillé, vert pour le bio).</a:t>
            </a:r>
          </a:p>
          <a:p>
            <a:pPr marL="0" indent="0">
              <a:buNone/>
            </a:pPr>
            <a:endParaRPr lang="fr-FR" sz="1800" dirty="0" smtClean="0"/>
          </a:p>
          <a:p>
            <a:pPr marL="550926" indent="-514350">
              <a:buNone/>
            </a:pPr>
            <a:endParaRPr lang="fr-FR" sz="2800" dirty="0"/>
          </a:p>
        </p:txBody>
      </p:sp>
      <p:pic>
        <p:nvPicPr>
          <p:cNvPr id="5" name="Image 4" descr="C:\Users\Benjamin\Documents\ETUDES\L3 MARKETING VENTE\COURS\SEMESTRE 6\DOSSIER WALLART\SUJET\analyse sémantique\Le gaulois\29851_3266980298517_2-Tranches-Dinde-a-griller_Le_Gaulois.png"/>
          <p:cNvPicPr/>
          <p:nvPr/>
        </p:nvPicPr>
        <p:blipFill>
          <a:blip r:embed="rId2" cstate="print"/>
          <a:srcRect/>
          <a:stretch>
            <a:fillRect/>
          </a:stretch>
        </p:blipFill>
        <p:spPr bwMode="auto">
          <a:xfrm>
            <a:off x="5205586" y="2852936"/>
            <a:ext cx="1598662" cy="1436167"/>
          </a:xfrm>
          <a:prstGeom prst="rect">
            <a:avLst/>
          </a:prstGeom>
          <a:noFill/>
          <a:ln w="9525">
            <a:noFill/>
            <a:miter lim="800000"/>
            <a:headEnd/>
            <a:tailEnd/>
          </a:ln>
        </p:spPr>
      </p:pic>
      <p:pic>
        <p:nvPicPr>
          <p:cNvPr id="6" name="Image 5" descr="C:\Users\Benjamin\Documents\ETUDES\L3 MARKETING VENTE\COURS\SEMESTRE 6\DOSSIER WALLART\SUJET\analyse sémantique\Le gaulois\57684_3266980576844_2-tranches-de-Poulet-BIO-Fermier_Le_Gaulois.png"/>
          <p:cNvPicPr/>
          <p:nvPr/>
        </p:nvPicPr>
        <p:blipFill>
          <a:blip r:embed="rId3" cstate="print"/>
          <a:srcRect/>
          <a:stretch>
            <a:fillRect/>
          </a:stretch>
        </p:blipFill>
        <p:spPr bwMode="auto">
          <a:xfrm>
            <a:off x="3549402" y="3933056"/>
            <a:ext cx="1656184" cy="1368152"/>
          </a:xfrm>
          <a:prstGeom prst="rect">
            <a:avLst/>
          </a:prstGeom>
          <a:noFill/>
          <a:ln w="9525">
            <a:noFill/>
            <a:miter lim="800000"/>
            <a:headEnd/>
            <a:tailEnd/>
          </a:ln>
        </p:spPr>
      </p:pic>
      <p:pic>
        <p:nvPicPr>
          <p:cNvPr id="7" name="Image 6" descr="C:\Users\Benjamin\Documents\ETUDES\L3 MARKETING VENTE\COURS\SEMESTRE 6\DOSSIER WALLART\SUJET\analyse sémantique\Le gaulois\57686_3266980576868_2-tranches-de-Poulet-fermier-Label-Rouge_Le_Gaulois.png"/>
          <p:cNvPicPr/>
          <p:nvPr/>
        </p:nvPicPr>
        <p:blipFill>
          <a:blip r:embed="rId4" cstate="print"/>
          <a:srcRect/>
          <a:stretch>
            <a:fillRect/>
          </a:stretch>
        </p:blipFill>
        <p:spPr bwMode="auto">
          <a:xfrm>
            <a:off x="1965226" y="4941168"/>
            <a:ext cx="1584176" cy="136815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467600" cy="1143000"/>
          </a:xfrm>
        </p:spPr>
        <p:txBody>
          <a:bodyPr>
            <a:normAutofit fontScale="90000"/>
          </a:bodyPr>
          <a:lstStyle/>
          <a:p>
            <a:r>
              <a:rPr lang="fr-FR" dirty="0" smtClean="0">
                <a:effectLst>
                  <a:glow rad="101600">
                    <a:schemeClr val="accent3">
                      <a:satMod val="175000"/>
                      <a:alpha val="40000"/>
                    </a:schemeClr>
                  </a:glow>
                </a:effectLst>
              </a:rPr>
              <a:t>Monique </a:t>
            </a:r>
            <a:r>
              <a:rPr lang="fr-FR" dirty="0" err="1" smtClean="0">
                <a:effectLst>
                  <a:glow rad="101600">
                    <a:schemeClr val="accent3">
                      <a:satMod val="175000"/>
                      <a:alpha val="40000"/>
                    </a:schemeClr>
                  </a:glow>
                </a:effectLst>
              </a:rPr>
              <a:t>Ranou</a:t>
            </a:r>
            <a:r>
              <a:rPr lang="fr-FR" dirty="0" smtClean="0">
                <a:effectLst>
                  <a:glow rad="101600">
                    <a:schemeClr val="accent3">
                      <a:satMod val="175000"/>
                      <a:alpha val="40000"/>
                    </a:schemeClr>
                  </a:glow>
                </a:effectLst>
              </a:rPr>
              <a:t>:</a:t>
            </a:r>
            <a:br>
              <a:rPr lang="fr-FR" dirty="0" smtClean="0">
                <a:effectLst>
                  <a:glow rad="101600">
                    <a:schemeClr val="accent3">
                      <a:satMod val="175000"/>
                      <a:alpha val="40000"/>
                    </a:schemeClr>
                  </a:glow>
                </a:effectLst>
              </a:rPr>
            </a:br>
            <a:r>
              <a:rPr lang="fr-FR" dirty="0" smtClean="0"/>
              <a:t> </a:t>
            </a:r>
            <a:r>
              <a:rPr lang="fr-FR" sz="2200" dirty="0" smtClean="0"/>
              <a:t>« Quand saveur rime avec fraicheur »</a:t>
            </a:r>
            <a:endParaRPr lang="fr-FR" sz="2200" dirty="0"/>
          </a:p>
        </p:txBody>
      </p:sp>
      <p:sp>
        <p:nvSpPr>
          <p:cNvPr id="3" name="Espace réservé du contenu 2"/>
          <p:cNvSpPr>
            <a:spLocks noGrp="1"/>
          </p:cNvSpPr>
          <p:nvPr>
            <p:ph idx="1"/>
          </p:nvPr>
        </p:nvSpPr>
        <p:spPr/>
        <p:txBody>
          <a:bodyPr>
            <a:normAutofit/>
          </a:bodyPr>
          <a:lstStyle/>
          <a:p>
            <a:pPr marL="550926" indent="-514350">
              <a:buFont typeface="+mj-lt"/>
              <a:buAutoNum type="arabicPeriod"/>
            </a:pPr>
            <a:r>
              <a:rPr lang="fr-FR" sz="2400" dirty="0" smtClean="0"/>
              <a:t>Analyse du logo</a:t>
            </a:r>
          </a:p>
          <a:p>
            <a:pPr marL="0" indent="0">
              <a:buNone/>
            </a:pPr>
            <a:r>
              <a:rPr lang="fr-FR" sz="1800" dirty="0" smtClean="0"/>
              <a:t>La marque garde le trio de couleur rouge vert et blanc généralisable à l’ensemble des marques. La forme du logo laisse à penser à des rondeurs, de la gourmandise. Comme si l’on coupait une tranche de jambon.</a:t>
            </a:r>
          </a:p>
          <a:p>
            <a:pPr marL="0" indent="0">
              <a:buNone/>
            </a:pPr>
            <a:endParaRPr lang="fr-FR" sz="1800" dirty="0" smtClean="0"/>
          </a:p>
          <a:p>
            <a:pPr marL="342900" indent="-342900">
              <a:buFont typeface="+mj-lt"/>
              <a:buAutoNum type="arabicPeriod" startAt="2"/>
            </a:pPr>
            <a:r>
              <a:rPr lang="fr-FR" sz="2400" dirty="0" smtClean="0"/>
              <a:t>Analyse du packaging</a:t>
            </a:r>
          </a:p>
          <a:p>
            <a:pPr marL="342900" indent="-342900">
              <a:buNone/>
            </a:pPr>
            <a:endParaRPr lang="fr-FR" sz="2400" dirty="0" smtClean="0"/>
          </a:p>
          <a:p>
            <a:pPr marL="342900" indent="-342900">
              <a:buNone/>
            </a:pPr>
            <a:endParaRPr lang="fr-FR" sz="2400" dirty="0" smtClean="0"/>
          </a:p>
          <a:p>
            <a:pPr marL="0" indent="0">
              <a:buNone/>
            </a:pPr>
            <a:endParaRPr lang="fr-FR" sz="1800" dirty="0"/>
          </a:p>
        </p:txBody>
      </p:sp>
      <p:pic>
        <p:nvPicPr>
          <p:cNvPr id="4" name="Image 3" descr="C:\Users\Benjamin\Documents\ETUDES\L3 MARKETING VENTE\COURS\SEMESTRE 6\DOSSIER WALLART\SUJET\analyse sémantique\Monique rannou\Logo-Monique-Ranou.png"/>
          <p:cNvPicPr/>
          <p:nvPr/>
        </p:nvPicPr>
        <p:blipFill>
          <a:blip r:embed="rId2" cstate="print"/>
          <a:srcRect/>
          <a:stretch>
            <a:fillRect/>
          </a:stretch>
        </p:blipFill>
        <p:spPr bwMode="auto">
          <a:xfrm>
            <a:off x="5508104" y="548680"/>
            <a:ext cx="2305211" cy="1230839"/>
          </a:xfrm>
          <a:prstGeom prst="rect">
            <a:avLst/>
          </a:prstGeom>
          <a:noFill/>
          <a:ln w="9525">
            <a:noFill/>
            <a:miter lim="800000"/>
            <a:headEnd/>
            <a:tailEnd/>
          </a:ln>
        </p:spPr>
      </p:pic>
      <p:pic>
        <p:nvPicPr>
          <p:cNvPr id="5" name="Image 4" descr="C:\Users\Benjamin\Documents\ETUDES\L3 MARKETING VENTE\COURS\SEMESTRE 6\DOSSIER WALLART\SUJET\analyse sémantique\Monique rannou\Les jambons de volaille.jpg"/>
          <p:cNvPicPr/>
          <p:nvPr/>
        </p:nvPicPr>
        <p:blipFill>
          <a:blip r:embed="rId3" cstate="print"/>
          <a:srcRect/>
          <a:stretch>
            <a:fillRect/>
          </a:stretch>
        </p:blipFill>
        <p:spPr bwMode="auto">
          <a:xfrm>
            <a:off x="3347864" y="4293096"/>
            <a:ext cx="2520280" cy="2088232"/>
          </a:xfrm>
          <a:prstGeom prst="rect">
            <a:avLst/>
          </a:prstGeom>
          <a:noFill/>
          <a:ln w="9525">
            <a:noFill/>
            <a:miter lim="800000"/>
            <a:headEnd/>
            <a:tailEnd/>
          </a:ln>
        </p:spPr>
      </p:pic>
      <p:sp>
        <p:nvSpPr>
          <p:cNvPr id="6" name="ZoneTexte 5"/>
          <p:cNvSpPr txBox="1"/>
          <p:nvPr/>
        </p:nvSpPr>
        <p:spPr>
          <a:xfrm>
            <a:off x="6516216" y="5445224"/>
            <a:ext cx="1944216" cy="523220"/>
          </a:xfrm>
          <a:prstGeom prst="rect">
            <a:avLst/>
          </a:prstGeom>
          <a:noFill/>
        </p:spPr>
        <p:txBody>
          <a:bodyPr wrap="square" rtlCol="0">
            <a:spAutoFit/>
          </a:bodyPr>
          <a:lstStyle/>
          <a:p>
            <a:r>
              <a:rPr lang="fr-FR" sz="1400" dirty="0"/>
              <a:t>Monique </a:t>
            </a:r>
            <a:r>
              <a:rPr lang="fr-FR" sz="1400" dirty="0" err="1"/>
              <a:t>Ranou</a:t>
            </a:r>
            <a:r>
              <a:rPr lang="fr-FR" sz="1400" dirty="0"/>
              <a:t> une </a:t>
            </a:r>
            <a:r>
              <a:rPr lang="fr-FR" sz="1400" dirty="0" smtClean="0"/>
              <a:t>marque d’Intermarché </a:t>
            </a:r>
            <a:endParaRPr lang="fr-FR" sz="1400" dirty="0"/>
          </a:p>
        </p:txBody>
      </p:sp>
      <p:sp>
        <p:nvSpPr>
          <p:cNvPr id="7" name="ZoneTexte 6"/>
          <p:cNvSpPr txBox="1"/>
          <p:nvPr/>
        </p:nvSpPr>
        <p:spPr>
          <a:xfrm>
            <a:off x="395536" y="5581689"/>
            <a:ext cx="2664296" cy="1015663"/>
          </a:xfrm>
          <a:prstGeom prst="rect">
            <a:avLst/>
          </a:prstGeom>
          <a:noFill/>
        </p:spPr>
        <p:txBody>
          <a:bodyPr wrap="square" rtlCol="0">
            <a:spAutoFit/>
          </a:bodyPr>
          <a:lstStyle/>
          <a:p>
            <a:r>
              <a:rPr lang="fr-FR" sz="1400" dirty="0"/>
              <a:t>Valeur nutritionnelle par code couleur : Transparence pour le consommateur</a:t>
            </a:r>
          </a:p>
          <a:p>
            <a:endParaRPr lang="fr-FR" dirty="0"/>
          </a:p>
        </p:txBody>
      </p:sp>
      <p:sp>
        <p:nvSpPr>
          <p:cNvPr id="8" name="ZoneTexte 7"/>
          <p:cNvSpPr txBox="1"/>
          <p:nvPr/>
        </p:nvSpPr>
        <p:spPr>
          <a:xfrm>
            <a:off x="323528" y="4365104"/>
            <a:ext cx="2736304" cy="1015663"/>
          </a:xfrm>
          <a:prstGeom prst="rect">
            <a:avLst/>
          </a:prstGeom>
          <a:noFill/>
        </p:spPr>
        <p:txBody>
          <a:bodyPr wrap="square" rtlCol="0">
            <a:spAutoFit/>
          </a:bodyPr>
          <a:lstStyle/>
          <a:p>
            <a:r>
              <a:rPr lang="fr-FR" sz="1400" b="1" dirty="0"/>
              <a:t>Blanc intense</a:t>
            </a:r>
            <a:r>
              <a:rPr lang="fr-FR" sz="1400" dirty="0"/>
              <a:t> : Lumière, soleil, amitié. Dégustation conviviale avec des amis en été.</a:t>
            </a:r>
          </a:p>
          <a:p>
            <a:endParaRPr lang="fr-FR" dirty="0"/>
          </a:p>
        </p:txBody>
      </p:sp>
      <p:sp>
        <p:nvSpPr>
          <p:cNvPr id="9" name="ZoneTexte 8"/>
          <p:cNvSpPr txBox="1"/>
          <p:nvPr/>
        </p:nvSpPr>
        <p:spPr>
          <a:xfrm>
            <a:off x="6156176" y="3717032"/>
            <a:ext cx="2088232" cy="584775"/>
          </a:xfrm>
          <a:prstGeom prst="rect">
            <a:avLst/>
          </a:prstGeom>
          <a:noFill/>
        </p:spPr>
        <p:txBody>
          <a:bodyPr wrap="square" rtlCol="0">
            <a:spAutoFit/>
          </a:bodyPr>
          <a:lstStyle/>
          <a:p>
            <a:r>
              <a:rPr lang="fr-FR" sz="1400" dirty="0"/>
              <a:t>Vert : fraicheur, naturel</a:t>
            </a:r>
          </a:p>
          <a:p>
            <a:endParaRPr lang="fr-FR" dirty="0"/>
          </a:p>
        </p:txBody>
      </p:sp>
      <p:cxnSp>
        <p:nvCxnSpPr>
          <p:cNvPr id="11" name="Connecteur droit avec flèche 10"/>
          <p:cNvCxnSpPr>
            <a:stCxn id="7" idx="3"/>
          </p:cNvCxnSpPr>
          <p:nvPr/>
        </p:nvCxnSpPr>
        <p:spPr>
          <a:xfrm>
            <a:off x="3059832" y="6089521"/>
            <a:ext cx="1080120" cy="14779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5580112" y="5733256"/>
            <a:ext cx="792088" cy="14401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4788024" y="4077072"/>
            <a:ext cx="1584176"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2771800" y="4941168"/>
            <a:ext cx="1152128" cy="7200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effectLst>
                  <a:glow rad="101600">
                    <a:schemeClr val="accent3">
                      <a:satMod val="175000"/>
                      <a:alpha val="40000"/>
                    </a:schemeClr>
                  </a:glow>
                </a:effectLst>
              </a:rPr>
              <a:t>Isla</a:t>
            </a:r>
            <a:r>
              <a:rPr lang="fr-FR" dirty="0" smtClean="0">
                <a:effectLst>
                  <a:glow rad="101600">
                    <a:schemeClr val="accent3">
                      <a:satMod val="175000"/>
                      <a:alpha val="40000"/>
                    </a:schemeClr>
                  </a:glow>
                </a:effectLst>
              </a:rPr>
              <a:t> Délice:</a:t>
            </a:r>
            <a:endParaRPr lang="fr-FR" dirty="0"/>
          </a:p>
        </p:txBody>
      </p:sp>
      <p:sp>
        <p:nvSpPr>
          <p:cNvPr id="3" name="Espace réservé du contenu 2"/>
          <p:cNvSpPr>
            <a:spLocks noGrp="1"/>
          </p:cNvSpPr>
          <p:nvPr>
            <p:ph idx="1"/>
          </p:nvPr>
        </p:nvSpPr>
        <p:spPr>
          <a:xfrm>
            <a:off x="457200" y="1600200"/>
            <a:ext cx="7467600" cy="4925144"/>
          </a:xfrm>
        </p:spPr>
        <p:txBody>
          <a:bodyPr>
            <a:normAutofit/>
          </a:bodyPr>
          <a:lstStyle/>
          <a:p>
            <a:pPr marL="550926" indent="-514350">
              <a:buFont typeface="+mj-lt"/>
              <a:buAutoNum type="arabicPeriod"/>
            </a:pPr>
            <a:r>
              <a:rPr lang="fr-FR" sz="2400" dirty="0" smtClean="0"/>
              <a:t>Analyse du logo</a:t>
            </a:r>
          </a:p>
          <a:p>
            <a:pPr marL="550926" indent="-514350">
              <a:buFont typeface="+mj-lt"/>
              <a:buAutoNum type="arabicPeriod"/>
            </a:pPr>
            <a:endParaRPr lang="fr-FR" sz="2400" dirty="0" smtClean="0"/>
          </a:p>
          <a:p>
            <a:pPr marL="0" indent="0">
              <a:buNone/>
            </a:pPr>
            <a:r>
              <a:rPr lang="fr-FR" sz="1800" dirty="0" err="1" smtClean="0"/>
              <a:t>Isla</a:t>
            </a:r>
            <a:r>
              <a:rPr lang="fr-FR" sz="1800" dirty="0" smtClean="0"/>
              <a:t> Délice reste elle aussi sur les tons vert rouge et blanc avec une majorité de vert connotant le naturel, la fraicheur.  </a:t>
            </a:r>
            <a:r>
              <a:rPr lang="fr-FR" sz="1800" dirty="0" err="1" smtClean="0"/>
              <a:t>Isla</a:t>
            </a:r>
            <a:r>
              <a:rPr lang="fr-FR" sz="1800" dirty="0" smtClean="0"/>
              <a:t> Délice segmente sa cible aux produits halals dans son logo par un grand nombre de signes : les ornements en fond, « fièrement halal ».</a:t>
            </a:r>
          </a:p>
          <a:p>
            <a:pPr marL="550926" indent="-514350">
              <a:buNone/>
            </a:pPr>
            <a:endParaRPr lang="fr-FR" sz="2400" dirty="0" smtClean="0"/>
          </a:p>
          <a:p>
            <a:pPr marL="550926" indent="-514350">
              <a:buFont typeface="+mj-lt"/>
              <a:buAutoNum type="arabicPeriod" startAt="2"/>
            </a:pPr>
            <a:r>
              <a:rPr lang="fr-FR" sz="2400" dirty="0" smtClean="0"/>
              <a:t>Analyse du packaging</a:t>
            </a:r>
          </a:p>
          <a:p>
            <a:pPr marL="550926" indent="-514350">
              <a:buNone/>
            </a:pPr>
            <a:endParaRPr lang="fr-FR" sz="2400" dirty="0"/>
          </a:p>
        </p:txBody>
      </p:sp>
      <p:pic>
        <p:nvPicPr>
          <p:cNvPr id="4" name="Image 3"/>
          <p:cNvPicPr/>
          <p:nvPr/>
        </p:nvPicPr>
        <p:blipFill>
          <a:blip r:embed="rId2" cstate="print"/>
          <a:srcRect/>
          <a:stretch>
            <a:fillRect/>
          </a:stretch>
        </p:blipFill>
        <p:spPr bwMode="auto">
          <a:xfrm>
            <a:off x="5364088" y="620688"/>
            <a:ext cx="1384350" cy="1445823"/>
          </a:xfrm>
          <a:prstGeom prst="rect">
            <a:avLst/>
          </a:prstGeom>
          <a:noFill/>
          <a:ln w="9525">
            <a:noFill/>
            <a:miter lim="800000"/>
            <a:headEnd/>
            <a:tailEnd/>
          </a:ln>
        </p:spPr>
      </p:pic>
      <p:pic>
        <p:nvPicPr>
          <p:cNvPr id="5" name="Image 4" descr="C:\Users\Benjamin\Documents\ETUDES\L3 MARKETING VENTE\COURS\SEMESTRE 6\DOSSIER WALLART\SUJET\analyse sémantique\Isla délice\5.png"/>
          <p:cNvPicPr/>
          <p:nvPr/>
        </p:nvPicPr>
        <p:blipFill>
          <a:blip r:embed="rId3" cstate="print"/>
          <a:srcRect/>
          <a:stretch>
            <a:fillRect/>
          </a:stretch>
        </p:blipFill>
        <p:spPr bwMode="auto">
          <a:xfrm>
            <a:off x="1835696" y="4797152"/>
            <a:ext cx="1368152" cy="1656928"/>
          </a:xfrm>
          <a:prstGeom prst="rect">
            <a:avLst/>
          </a:prstGeom>
          <a:noFill/>
          <a:ln w="9525">
            <a:noFill/>
            <a:miter lim="800000"/>
            <a:headEnd/>
            <a:tailEnd/>
          </a:ln>
        </p:spPr>
      </p:pic>
      <p:pic>
        <p:nvPicPr>
          <p:cNvPr id="6" name="Image 5" descr="C:\Users\Benjamin\Documents\ETUDES\L3 MARKETING VENTE\COURS\SEMESTRE 6\DOSSIER WALLART\SUJET\analyse sémantique\Isla délice\6.png"/>
          <p:cNvPicPr/>
          <p:nvPr/>
        </p:nvPicPr>
        <p:blipFill>
          <a:blip r:embed="rId4" cstate="print"/>
          <a:srcRect/>
          <a:stretch>
            <a:fillRect/>
          </a:stretch>
        </p:blipFill>
        <p:spPr bwMode="auto">
          <a:xfrm>
            <a:off x="4716016" y="4797152"/>
            <a:ext cx="1368152" cy="1620552"/>
          </a:xfrm>
          <a:prstGeom prst="rect">
            <a:avLst/>
          </a:prstGeom>
          <a:noFill/>
          <a:ln w="9525">
            <a:noFill/>
            <a:miter lim="800000"/>
            <a:headEnd/>
            <a:tailEnd/>
          </a:ln>
        </p:spPr>
      </p:pic>
      <p:pic>
        <p:nvPicPr>
          <p:cNvPr id="7" name="Image 6" descr="C:\Users\Benjamin\Documents\ETUDES\L3 MARKETING VENTE\COURS\SEMESTRE 6\DOSSIER WALLART\SUJET\analyse sémantique\Isla délice\7.png"/>
          <p:cNvPicPr/>
          <p:nvPr/>
        </p:nvPicPr>
        <p:blipFill>
          <a:blip r:embed="rId5" cstate="print"/>
          <a:srcRect/>
          <a:stretch>
            <a:fillRect/>
          </a:stretch>
        </p:blipFill>
        <p:spPr bwMode="auto">
          <a:xfrm>
            <a:off x="3275856" y="4797524"/>
            <a:ext cx="1368152" cy="1656184"/>
          </a:xfrm>
          <a:prstGeom prst="rect">
            <a:avLst/>
          </a:prstGeom>
          <a:noFill/>
          <a:ln w="9525">
            <a:noFill/>
            <a:miter lim="800000"/>
            <a:headEnd/>
            <a:tailEnd/>
          </a:ln>
        </p:spPr>
      </p:pic>
      <p:sp>
        <p:nvSpPr>
          <p:cNvPr id="8" name="ZoneTexte 7"/>
          <p:cNvSpPr txBox="1"/>
          <p:nvPr/>
        </p:nvSpPr>
        <p:spPr>
          <a:xfrm>
            <a:off x="6552728" y="5976664"/>
            <a:ext cx="2699792" cy="1052736"/>
          </a:xfrm>
          <a:prstGeom prst="rect">
            <a:avLst/>
          </a:prstGeom>
          <a:noFill/>
        </p:spPr>
        <p:txBody>
          <a:bodyPr wrap="square" rtlCol="0">
            <a:spAutoFit/>
          </a:bodyPr>
          <a:lstStyle/>
          <a:p>
            <a:r>
              <a:rPr lang="fr-FR" sz="1400" dirty="0"/>
              <a:t>Code couleur pour chaque recette avec les compositions naturelles en photos.</a:t>
            </a:r>
          </a:p>
          <a:p>
            <a:endParaRPr lang="fr-FR" dirty="0"/>
          </a:p>
        </p:txBody>
      </p:sp>
      <p:cxnSp>
        <p:nvCxnSpPr>
          <p:cNvPr id="9" name="Connecteur droit avec flèche 8"/>
          <p:cNvCxnSpPr/>
          <p:nvPr/>
        </p:nvCxnSpPr>
        <p:spPr>
          <a:xfrm flipH="1">
            <a:off x="5868144" y="4869160"/>
            <a:ext cx="648072"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1584176" y="5301208"/>
            <a:ext cx="1115616"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4355976" y="5589240"/>
            <a:ext cx="2160240" cy="5760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3707904" y="5877272"/>
            <a:ext cx="2808312"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72008" y="4653136"/>
            <a:ext cx="1619672" cy="2092881"/>
          </a:xfrm>
          <a:prstGeom prst="rect">
            <a:avLst/>
          </a:prstGeom>
          <a:noFill/>
        </p:spPr>
        <p:txBody>
          <a:bodyPr wrap="square" rtlCol="0">
            <a:spAutoFit/>
          </a:bodyPr>
          <a:lstStyle/>
          <a:p>
            <a:r>
              <a:rPr lang="fr-FR" sz="1400" dirty="0"/>
              <a:t>Cohérence du packaging avec le logo. Majorité de vert pour communiquer sur la fraicheur et le côté naturel des produits.</a:t>
            </a:r>
          </a:p>
          <a:p>
            <a:endParaRPr lang="fr-FR" dirty="0"/>
          </a:p>
        </p:txBody>
      </p:sp>
      <p:sp>
        <p:nvSpPr>
          <p:cNvPr id="18" name="ZoneTexte 17"/>
          <p:cNvSpPr txBox="1"/>
          <p:nvPr/>
        </p:nvSpPr>
        <p:spPr>
          <a:xfrm>
            <a:off x="6516216" y="4654877"/>
            <a:ext cx="1512168" cy="646331"/>
          </a:xfrm>
          <a:prstGeom prst="rect">
            <a:avLst/>
          </a:prstGeom>
          <a:noFill/>
        </p:spPr>
        <p:txBody>
          <a:bodyPr wrap="square" rtlCol="0">
            <a:spAutoFit/>
          </a:bodyPr>
          <a:lstStyle/>
          <a:p>
            <a:r>
              <a:rPr lang="fr-FR" dirty="0" smtClean="0"/>
              <a:t>Origine et qualité</a:t>
            </a:r>
            <a:endParaRPr lang="fr-FR" dirty="0"/>
          </a:p>
        </p:txBody>
      </p:sp>
      <p:cxnSp>
        <p:nvCxnSpPr>
          <p:cNvPr id="20" name="Connecteur droit avec flèche 19"/>
          <p:cNvCxnSpPr/>
          <p:nvPr/>
        </p:nvCxnSpPr>
        <p:spPr>
          <a:xfrm flipH="1">
            <a:off x="5580112" y="5157192"/>
            <a:ext cx="864096" cy="14401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effectLst>
                  <a:glow rad="101600">
                    <a:schemeClr val="accent3">
                      <a:satMod val="175000"/>
                      <a:alpha val="40000"/>
                    </a:schemeClr>
                  </a:glow>
                </a:effectLst>
              </a:rPr>
              <a:t>Reinert</a:t>
            </a:r>
            <a:r>
              <a:rPr lang="fr-FR" dirty="0" smtClean="0">
                <a:effectLst>
                  <a:glow rad="101600">
                    <a:schemeClr val="accent3">
                      <a:satMod val="175000"/>
                      <a:alpha val="40000"/>
                    </a:schemeClr>
                  </a:glow>
                </a:effectLst>
              </a:rPr>
              <a:t> - </a:t>
            </a:r>
            <a:r>
              <a:rPr lang="fr-FR" dirty="0" err="1" smtClean="0">
                <a:effectLst>
                  <a:glow rad="101600">
                    <a:schemeClr val="accent3">
                      <a:satMod val="175000"/>
                      <a:alpha val="40000"/>
                    </a:schemeClr>
                  </a:glow>
                </a:effectLst>
              </a:rPr>
              <a:t>Titours</a:t>
            </a:r>
            <a:r>
              <a:rPr lang="fr-FR" dirty="0" smtClean="0">
                <a:effectLst>
                  <a:glow rad="101600">
                    <a:schemeClr val="accent3">
                      <a:satMod val="175000"/>
                      <a:alpha val="40000"/>
                    </a:schemeClr>
                  </a:glow>
                </a:effectLst>
              </a:rPr>
              <a:t>:</a:t>
            </a:r>
            <a:endParaRPr lang="fr-FR" dirty="0"/>
          </a:p>
        </p:txBody>
      </p:sp>
      <p:sp>
        <p:nvSpPr>
          <p:cNvPr id="3" name="Espace réservé du contenu 2"/>
          <p:cNvSpPr>
            <a:spLocks noGrp="1"/>
          </p:cNvSpPr>
          <p:nvPr>
            <p:ph idx="1"/>
          </p:nvPr>
        </p:nvSpPr>
        <p:spPr/>
        <p:txBody>
          <a:bodyPr>
            <a:normAutofit/>
          </a:bodyPr>
          <a:lstStyle/>
          <a:p>
            <a:pPr marL="550926" indent="-514350">
              <a:buFont typeface="+mj-lt"/>
              <a:buAutoNum type="arabicPeriod"/>
            </a:pPr>
            <a:r>
              <a:rPr lang="fr-FR" sz="2400" dirty="0" smtClean="0"/>
              <a:t>Analyse du logo</a:t>
            </a:r>
          </a:p>
          <a:p>
            <a:pPr marL="550926" indent="-514350">
              <a:buFont typeface="+mj-lt"/>
              <a:buAutoNum type="arabicPeriod"/>
            </a:pPr>
            <a:endParaRPr lang="fr-FR" sz="2400" dirty="0" smtClean="0"/>
          </a:p>
          <a:p>
            <a:pPr marL="0" indent="0">
              <a:buNone/>
            </a:pPr>
            <a:r>
              <a:rPr lang="fr-FR" sz="1800" dirty="0" smtClean="0"/>
              <a:t>Le logo </a:t>
            </a:r>
            <a:r>
              <a:rPr lang="fr-FR" sz="1800" dirty="0" err="1" smtClean="0"/>
              <a:t>Reinert</a:t>
            </a:r>
            <a:r>
              <a:rPr lang="fr-FR" sz="1800" dirty="0" smtClean="0"/>
              <a:t> garde les trois couleurs indissociables à ce secteur : rouge blanc et vert. Un univers enfantin créer autour du packaging en forme d’ours en peluche d’une couleur rose, la couleur du jambon. Un nom mémorisable par tous et par les enfants, les principales cibles consommatrices. Un dessin agréable où règne une atmosphère de plaisir, de jeux et de rigolade dans un cadre entièrement naturel. Et enfin des informations diététiques pour rassurer les parents, acheteur du produit, afin de les rassurer lors de l’acte d’achat.</a:t>
            </a:r>
            <a:endParaRPr lang="fr-FR" sz="1800" dirty="0"/>
          </a:p>
        </p:txBody>
      </p:sp>
      <p:pic>
        <p:nvPicPr>
          <p:cNvPr id="4" name="Image 3" descr="C:\Users\Benjamin\Documents\ETUDES\L3 MARKETING VENTE\COURS\SEMESTRE 6\DOSSIER WALLART\SUJET\Nouveaux produits\Titours\titours-jambon-cuit-produktbild.png"/>
          <p:cNvPicPr/>
          <p:nvPr/>
        </p:nvPicPr>
        <p:blipFill>
          <a:blip r:embed="rId2" cstate="print"/>
          <a:srcRect/>
          <a:stretch>
            <a:fillRect/>
          </a:stretch>
        </p:blipFill>
        <p:spPr bwMode="auto">
          <a:xfrm>
            <a:off x="5220072" y="260648"/>
            <a:ext cx="2520280" cy="158417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effectLst>
                  <a:glow rad="101600">
                    <a:schemeClr val="accent3">
                      <a:satMod val="175000"/>
                      <a:alpha val="40000"/>
                    </a:schemeClr>
                  </a:glow>
                </a:effectLst>
              </a:rPr>
              <a:t>MDD:</a:t>
            </a:r>
            <a:br>
              <a:rPr lang="fr-FR" dirty="0" smtClean="0">
                <a:effectLst>
                  <a:glow rad="101600">
                    <a:schemeClr val="accent3">
                      <a:satMod val="175000"/>
                      <a:alpha val="40000"/>
                    </a:schemeClr>
                  </a:glow>
                </a:effectLst>
              </a:rPr>
            </a:br>
            <a:endParaRPr lang="fr-FR" dirty="0"/>
          </a:p>
        </p:txBody>
      </p:sp>
      <p:sp>
        <p:nvSpPr>
          <p:cNvPr id="3" name="Espace réservé du contenu 2"/>
          <p:cNvSpPr>
            <a:spLocks noGrp="1"/>
          </p:cNvSpPr>
          <p:nvPr>
            <p:ph idx="1"/>
          </p:nvPr>
        </p:nvSpPr>
        <p:spPr>
          <a:xfrm>
            <a:off x="457200" y="1600201"/>
            <a:ext cx="4690864" cy="3629000"/>
          </a:xfrm>
        </p:spPr>
        <p:txBody>
          <a:bodyPr/>
          <a:lstStyle/>
          <a:p>
            <a:pPr algn="just"/>
            <a:r>
              <a:rPr lang="fr-FR" sz="1800" dirty="0" smtClean="0"/>
              <a:t>Le marché est largement dominé par les MDD: Elles détiennent 54,3 % du marché en volume*, elles se démarquent non pas par une stratégie de communication via leur packaging mais par des prix imbattables. En effet les marques de distributeurs</a:t>
            </a:r>
          </a:p>
          <a:p>
            <a:endParaRPr lang="fr-FR" dirty="0"/>
          </a:p>
        </p:txBody>
      </p:sp>
      <p:pic>
        <p:nvPicPr>
          <p:cNvPr id="1028" name="Picture 4"/>
          <p:cNvPicPr>
            <a:picLocks noChangeAspect="1" noChangeArrowheads="1"/>
          </p:cNvPicPr>
          <p:nvPr/>
        </p:nvPicPr>
        <p:blipFill>
          <a:blip r:embed="rId3" cstate="print"/>
          <a:srcRect/>
          <a:stretch>
            <a:fillRect/>
          </a:stretch>
        </p:blipFill>
        <p:spPr bwMode="auto">
          <a:xfrm>
            <a:off x="5364088" y="1682080"/>
            <a:ext cx="3390900" cy="4267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smtClean="0"/>
              <a:t>Stratégie de spécialisation:</a:t>
            </a:r>
          </a:p>
          <a:p>
            <a:endParaRPr lang="fr-FR" dirty="0" smtClean="0"/>
          </a:p>
          <a:p>
            <a:r>
              <a:rPr lang="fr-FR" sz="1800" dirty="0" smtClean="0"/>
              <a:t>Certaines marques l’ont bien compris, la stratégie de spécialisation au marché halal est une stratégie gagnante puisque la marque </a:t>
            </a:r>
            <a:r>
              <a:rPr lang="fr-FR" sz="1800" dirty="0" err="1" smtClean="0"/>
              <a:t>Isla</a:t>
            </a:r>
            <a:r>
              <a:rPr lang="fr-FR" sz="1800" dirty="0" smtClean="0"/>
              <a:t> Délice a gagné 8,1 % de parts de marchés en 1 an*.</a:t>
            </a:r>
          </a:p>
          <a:p>
            <a:endParaRPr lang="fr-FR" sz="1800" dirty="0" smtClean="0"/>
          </a:p>
          <a:p>
            <a:r>
              <a:rPr lang="fr-FR" sz="1800" dirty="0" smtClean="0"/>
              <a:t>La marque </a:t>
            </a:r>
            <a:r>
              <a:rPr lang="fr-FR" sz="1800" dirty="0" err="1" smtClean="0"/>
              <a:t>Titours</a:t>
            </a:r>
            <a:r>
              <a:rPr lang="fr-FR" sz="1800" dirty="0" smtClean="0"/>
              <a:t> elle aussi se spécialise dans les marchés de niches en ciblant uniquement la clientèle enfantine.</a:t>
            </a:r>
          </a:p>
          <a:p>
            <a:endParaRPr lang="fr-FR" sz="1800" dirty="0" smtClean="0"/>
          </a:p>
          <a:p>
            <a:r>
              <a:rPr lang="fr-FR" sz="1800" dirty="0" smtClean="0"/>
              <a:t>Herta  et </a:t>
            </a:r>
            <a:r>
              <a:rPr lang="fr-FR" sz="1800" dirty="0" err="1" smtClean="0"/>
              <a:t>Madrange</a:t>
            </a:r>
            <a:r>
              <a:rPr lang="fr-FR" sz="1800" dirty="0" smtClean="0"/>
              <a:t>  dans une moindre mesure ont adoptés leur stratégies uniquement sur le marché du porc.</a:t>
            </a:r>
          </a:p>
          <a:p>
            <a:endParaRPr lang="fr-FR" sz="1800" dirty="0" smtClean="0"/>
          </a:p>
          <a:p>
            <a:r>
              <a:rPr lang="fr-FR" sz="1800" dirty="0" smtClean="0"/>
              <a:t>Le gaulois, à l’inverse des deux marques précédentes s’est spécialisé sur le marché de la volaille.</a:t>
            </a:r>
          </a:p>
          <a:p>
            <a:endParaRPr lang="fr-FR" sz="1800" dirty="0" smtClean="0"/>
          </a:p>
          <a:p>
            <a:endParaRPr lang="fr-FR" dirty="0"/>
          </a:p>
        </p:txBody>
      </p:sp>
      <p:sp>
        <p:nvSpPr>
          <p:cNvPr id="4" name="Titre 1"/>
          <p:cNvSpPr>
            <a:spLocks noGrp="1"/>
          </p:cNvSpPr>
          <p:nvPr>
            <p:ph type="title"/>
          </p:nvPr>
        </p:nvSpPr>
        <p:spPr>
          <a:xfrm>
            <a:off x="0" y="274638"/>
            <a:ext cx="8316416" cy="1143000"/>
          </a:xfrm>
        </p:spPr>
        <p:txBody>
          <a:bodyPr>
            <a:normAutofit fontScale="90000"/>
          </a:bodyPr>
          <a:lstStyle/>
          <a:p>
            <a:pPr marL="857250" indent="-857250"/>
            <a:r>
              <a:rPr lang="fr-FR" sz="3100" b="1" dirty="0" smtClean="0">
                <a:solidFill>
                  <a:schemeClr val="tx2"/>
                </a:solidFill>
              </a:rPr>
              <a:t/>
            </a:r>
            <a:br>
              <a:rPr lang="fr-FR" sz="3100" b="1" dirty="0" smtClean="0">
                <a:solidFill>
                  <a:schemeClr val="tx2"/>
                </a:solidFill>
              </a:rPr>
            </a:br>
            <a:r>
              <a:rPr lang="fr-FR" dirty="0" smtClean="0">
                <a:solidFill>
                  <a:schemeClr val="tx2"/>
                </a:solidFill>
              </a:rPr>
              <a:t> </a:t>
            </a:r>
            <a:r>
              <a:rPr lang="fr-FR" b="1" dirty="0" smtClean="0">
                <a:solidFill>
                  <a:schemeClr val="tx2"/>
                </a:solidFill>
              </a:rPr>
              <a:t>Les éléments de différenciations</a:t>
            </a:r>
            <a:r>
              <a:rPr lang="fr-FR" b="1" dirty="0"/>
              <a:t/>
            </a:r>
            <a:br>
              <a:rPr lang="fr-FR" b="1" dirty="0"/>
            </a:b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620688"/>
            <a:ext cx="8208912" cy="5688632"/>
          </a:xfrm>
        </p:spPr>
        <p:txBody>
          <a:bodyPr>
            <a:normAutofit/>
          </a:bodyPr>
          <a:lstStyle/>
          <a:p>
            <a:r>
              <a:rPr lang="fr-FR" dirty="0" smtClean="0"/>
              <a:t>Stratégie de différenciation:</a:t>
            </a:r>
          </a:p>
          <a:p>
            <a:endParaRPr lang="fr-FR" dirty="0" smtClean="0"/>
          </a:p>
          <a:p>
            <a:r>
              <a:rPr lang="fr-FR" sz="1800" dirty="0" smtClean="0"/>
              <a:t>La gamme </a:t>
            </a:r>
            <a:r>
              <a:rPr lang="fr-FR" sz="1800" dirty="0" err="1" smtClean="0"/>
              <a:t>Titours</a:t>
            </a:r>
            <a:r>
              <a:rPr lang="fr-FR" sz="1800" dirty="0" smtClean="0"/>
              <a:t> est la seule à proposer une offre adaptée aux enfants.</a:t>
            </a:r>
          </a:p>
          <a:p>
            <a:endParaRPr lang="fr-FR" dirty="0" smtClean="0"/>
          </a:p>
          <a:p>
            <a:r>
              <a:rPr lang="fr-FR" dirty="0" smtClean="0"/>
              <a:t>Stratégie du leader:</a:t>
            </a:r>
          </a:p>
          <a:p>
            <a:endParaRPr lang="fr-FR" dirty="0" smtClean="0"/>
          </a:p>
          <a:p>
            <a:pPr algn="just"/>
            <a:r>
              <a:rPr lang="fr-FR" sz="1800" dirty="0" smtClean="0"/>
              <a:t>Grâce à une gamme très large et des offres sans cesses renouvelées, Fleury Michon reste incontestablement le leader sur ce marché. La marque détient la meilleure croissance du marché avec 36% (gain Volume du marché), c’est aussi la marque qui recrute et 10,4% de part de marché en 4 ans*. Fleury Michon est présent sur toute la largeur et la profondeur de gamme existant sur le marché de la volaille et du porc.</a:t>
            </a:r>
            <a:endParaRPr lang="fr-FR"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H="1" flipV="1">
            <a:off x="4572000" y="476672"/>
            <a:ext cx="72008" cy="5760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971600" y="3356992"/>
            <a:ext cx="72728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79512" y="2852936"/>
            <a:ext cx="1944216" cy="369332"/>
          </a:xfrm>
          <a:prstGeom prst="rect">
            <a:avLst/>
          </a:prstGeom>
          <a:noFill/>
        </p:spPr>
        <p:txBody>
          <a:bodyPr wrap="square" rtlCol="0">
            <a:spAutoFit/>
          </a:bodyPr>
          <a:lstStyle/>
          <a:p>
            <a:r>
              <a:rPr lang="fr-FR" dirty="0" smtClean="0"/>
              <a:t>Bas de gamme</a:t>
            </a:r>
            <a:endParaRPr lang="fr-FR" dirty="0"/>
          </a:p>
        </p:txBody>
      </p:sp>
      <p:sp>
        <p:nvSpPr>
          <p:cNvPr id="13" name="ZoneTexte 12"/>
          <p:cNvSpPr txBox="1"/>
          <p:nvPr/>
        </p:nvSpPr>
        <p:spPr>
          <a:xfrm>
            <a:off x="6948264" y="2852936"/>
            <a:ext cx="1944216" cy="369332"/>
          </a:xfrm>
          <a:prstGeom prst="rect">
            <a:avLst/>
          </a:prstGeom>
          <a:noFill/>
        </p:spPr>
        <p:txBody>
          <a:bodyPr wrap="square" rtlCol="0">
            <a:spAutoFit/>
          </a:bodyPr>
          <a:lstStyle/>
          <a:p>
            <a:r>
              <a:rPr lang="fr-FR" dirty="0" smtClean="0"/>
              <a:t>Haut de gamme</a:t>
            </a:r>
            <a:endParaRPr lang="fr-FR" dirty="0"/>
          </a:p>
        </p:txBody>
      </p:sp>
      <p:sp>
        <p:nvSpPr>
          <p:cNvPr id="14" name="ZoneTexte 13"/>
          <p:cNvSpPr txBox="1"/>
          <p:nvPr/>
        </p:nvSpPr>
        <p:spPr>
          <a:xfrm>
            <a:off x="2771800" y="188640"/>
            <a:ext cx="1944216" cy="369332"/>
          </a:xfrm>
          <a:prstGeom prst="rect">
            <a:avLst/>
          </a:prstGeom>
          <a:noFill/>
        </p:spPr>
        <p:txBody>
          <a:bodyPr wrap="square" rtlCol="0">
            <a:spAutoFit/>
          </a:bodyPr>
          <a:lstStyle/>
          <a:p>
            <a:r>
              <a:rPr lang="fr-FR" dirty="0" smtClean="0"/>
              <a:t>Marketing +</a:t>
            </a:r>
            <a:endParaRPr lang="fr-FR" dirty="0"/>
          </a:p>
        </p:txBody>
      </p:sp>
      <p:sp>
        <p:nvSpPr>
          <p:cNvPr id="15" name="ZoneTexte 14"/>
          <p:cNvSpPr txBox="1"/>
          <p:nvPr/>
        </p:nvSpPr>
        <p:spPr>
          <a:xfrm>
            <a:off x="2627784" y="6093296"/>
            <a:ext cx="1944216" cy="369332"/>
          </a:xfrm>
          <a:prstGeom prst="rect">
            <a:avLst/>
          </a:prstGeom>
          <a:noFill/>
        </p:spPr>
        <p:txBody>
          <a:bodyPr wrap="square" rtlCol="0">
            <a:spAutoFit/>
          </a:bodyPr>
          <a:lstStyle/>
          <a:p>
            <a:r>
              <a:rPr lang="fr-FR" dirty="0" smtClean="0"/>
              <a:t>Marketing -</a:t>
            </a:r>
            <a:endParaRPr lang="fr-FR" dirty="0"/>
          </a:p>
        </p:txBody>
      </p:sp>
      <p:pic>
        <p:nvPicPr>
          <p:cNvPr id="4098" name="Picture 2" descr="C:\Users\Benjamin\Documents\ETUDES\L3 MARKETING VENTE\COURS\SEMESTRE 6\DOSSIER WALLART\SUJET\analyse sémantique\Madrange\Logo_madrange.jpg"/>
          <p:cNvPicPr>
            <a:picLocks noChangeAspect="1" noChangeArrowheads="1"/>
          </p:cNvPicPr>
          <p:nvPr/>
        </p:nvPicPr>
        <p:blipFill>
          <a:blip r:embed="rId2" cstate="print"/>
          <a:srcRect/>
          <a:stretch>
            <a:fillRect/>
          </a:stretch>
        </p:blipFill>
        <p:spPr bwMode="auto">
          <a:xfrm>
            <a:off x="6588224" y="1844824"/>
            <a:ext cx="864096" cy="480654"/>
          </a:xfrm>
          <a:prstGeom prst="rect">
            <a:avLst/>
          </a:prstGeom>
          <a:noFill/>
        </p:spPr>
      </p:pic>
      <p:pic>
        <p:nvPicPr>
          <p:cNvPr id="4100" name="Picture 4" descr="C:\Users\Benjamin\Documents\ETUDES\L3 MARKETING VENTE\COURS\SEMESTRE 6\DOSSIER WALLART\SUJET\analyse sémantique\Le gaulois\logo_le_gaulois.jpg"/>
          <p:cNvPicPr>
            <a:picLocks noChangeAspect="1" noChangeArrowheads="1"/>
          </p:cNvPicPr>
          <p:nvPr/>
        </p:nvPicPr>
        <p:blipFill>
          <a:blip r:embed="rId3" cstate="print"/>
          <a:srcRect/>
          <a:stretch>
            <a:fillRect/>
          </a:stretch>
        </p:blipFill>
        <p:spPr bwMode="auto">
          <a:xfrm>
            <a:off x="5004048" y="908720"/>
            <a:ext cx="1201316" cy="900987"/>
          </a:xfrm>
          <a:prstGeom prst="rect">
            <a:avLst/>
          </a:prstGeom>
          <a:noFill/>
        </p:spPr>
      </p:pic>
      <p:pic>
        <p:nvPicPr>
          <p:cNvPr id="19" name="Picture 3" descr="C:\Users\Benjamin\Documents\ETUDES\L3 MARKETING VENTE\COURS\SEMESTRE 6\DOSSIER WALLART\SUJET\analyse sémantique\Monique rannou\Logo-Monique-Ranou.png"/>
          <p:cNvPicPr>
            <a:picLocks noChangeAspect="1" noChangeArrowheads="1"/>
          </p:cNvPicPr>
          <p:nvPr/>
        </p:nvPicPr>
        <p:blipFill>
          <a:blip r:embed="rId4" cstate="print"/>
          <a:srcRect/>
          <a:stretch>
            <a:fillRect/>
          </a:stretch>
        </p:blipFill>
        <p:spPr bwMode="auto">
          <a:xfrm>
            <a:off x="5148064" y="1700808"/>
            <a:ext cx="1008112" cy="518549"/>
          </a:xfrm>
          <a:prstGeom prst="rect">
            <a:avLst/>
          </a:prstGeom>
          <a:noFill/>
        </p:spPr>
      </p:pic>
      <p:pic>
        <p:nvPicPr>
          <p:cNvPr id="4101" name="Picture 5" descr="C:\Users\Benjamin\Documents\ETUDES\L3 MARKETING VENTE\COURS\SEMESTRE 6\DOSSIER WALLART\SUJET\analyse sémantique\Isla délice\IslaDelice.gif"/>
          <p:cNvPicPr>
            <a:picLocks noChangeAspect="1" noChangeArrowheads="1"/>
          </p:cNvPicPr>
          <p:nvPr/>
        </p:nvPicPr>
        <p:blipFill>
          <a:blip r:embed="rId5" cstate="print"/>
          <a:srcRect/>
          <a:stretch>
            <a:fillRect/>
          </a:stretch>
        </p:blipFill>
        <p:spPr bwMode="auto">
          <a:xfrm>
            <a:off x="4716016" y="3861048"/>
            <a:ext cx="792088" cy="769910"/>
          </a:xfrm>
          <a:prstGeom prst="rect">
            <a:avLst/>
          </a:prstGeom>
          <a:noFill/>
        </p:spPr>
      </p:pic>
      <p:pic>
        <p:nvPicPr>
          <p:cNvPr id="4103" name="Picture 7" descr="C:\Users\Benjamin\Documents\ETUDES\L3 MARKETING VENTE\COURS\SEMESTRE 6\DOSSIER WALLART\SUJET\analyse sémantique\Fleury michon\images.jpg"/>
          <p:cNvPicPr>
            <a:picLocks noChangeAspect="1" noChangeArrowheads="1"/>
          </p:cNvPicPr>
          <p:nvPr/>
        </p:nvPicPr>
        <p:blipFill>
          <a:blip r:embed="rId6" cstate="print"/>
          <a:srcRect/>
          <a:stretch>
            <a:fillRect/>
          </a:stretch>
        </p:blipFill>
        <p:spPr bwMode="auto">
          <a:xfrm>
            <a:off x="6660232" y="692696"/>
            <a:ext cx="1503040" cy="676368"/>
          </a:xfrm>
          <a:prstGeom prst="rect">
            <a:avLst/>
          </a:prstGeom>
          <a:noFill/>
        </p:spPr>
      </p:pic>
      <p:pic>
        <p:nvPicPr>
          <p:cNvPr id="23" name="Picture 6" descr="C:\Users\Benjamin\Documents\ETUDES\L3 MARKETING VENTE\COURS\SEMESTRE 6\DOSSIER WALLART\SUJET\analyse sémantique\Herta\401d34_e3316553bb112c9705959c66aa573b6f (1).png_1024"/>
          <p:cNvPicPr>
            <a:picLocks noChangeAspect="1" noChangeArrowheads="1"/>
          </p:cNvPicPr>
          <p:nvPr/>
        </p:nvPicPr>
        <p:blipFill>
          <a:blip r:embed="rId7" cstate="print"/>
          <a:srcRect/>
          <a:stretch>
            <a:fillRect/>
          </a:stretch>
        </p:blipFill>
        <p:spPr bwMode="auto">
          <a:xfrm>
            <a:off x="7020272" y="1268760"/>
            <a:ext cx="1118071" cy="521651"/>
          </a:xfrm>
          <a:prstGeom prst="rect">
            <a:avLst/>
          </a:prstGeom>
          <a:noFill/>
        </p:spPr>
      </p:pic>
      <p:sp>
        <p:nvSpPr>
          <p:cNvPr id="24" name="ZoneTexte 23"/>
          <p:cNvSpPr txBox="1"/>
          <p:nvPr/>
        </p:nvSpPr>
        <p:spPr>
          <a:xfrm>
            <a:off x="1403648" y="5157192"/>
            <a:ext cx="1584176" cy="646331"/>
          </a:xfrm>
          <a:prstGeom prst="rect">
            <a:avLst/>
          </a:prstGeom>
          <a:noFill/>
        </p:spPr>
        <p:txBody>
          <a:bodyPr wrap="square" rtlCol="0">
            <a:spAutoFit/>
          </a:bodyPr>
          <a:lstStyle/>
          <a:p>
            <a:r>
              <a:rPr lang="fr-FR" b="1" dirty="0" smtClean="0"/>
              <a:t>MDD discount</a:t>
            </a:r>
            <a:endParaRPr lang="fr-FR" b="1" dirty="0"/>
          </a:p>
        </p:txBody>
      </p:sp>
      <p:sp>
        <p:nvSpPr>
          <p:cNvPr id="25" name="ZoneTexte 24"/>
          <p:cNvSpPr txBox="1"/>
          <p:nvPr/>
        </p:nvSpPr>
        <p:spPr>
          <a:xfrm>
            <a:off x="3275856" y="3356992"/>
            <a:ext cx="1584176" cy="369332"/>
          </a:xfrm>
          <a:prstGeom prst="rect">
            <a:avLst/>
          </a:prstGeom>
          <a:noFill/>
        </p:spPr>
        <p:txBody>
          <a:bodyPr wrap="square" rtlCol="0">
            <a:spAutoFit/>
          </a:bodyPr>
          <a:lstStyle/>
          <a:p>
            <a:r>
              <a:rPr lang="fr-FR" b="1" dirty="0" smtClean="0"/>
              <a:t>MDD</a:t>
            </a:r>
            <a:endParaRPr lang="fr-FR" b="1" dirty="0"/>
          </a:p>
        </p:txBody>
      </p:sp>
      <p:pic>
        <p:nvPicPr>
          <p:cNvPr id="26" name="Image 25" descr="C:\Users\Benjamin\Documents\ETUDES\L3 MARKETING VENTE\COURS\SEMESTRE 6\DOSSIER WALLART\SUJET\Nouveaux produits\Titours\titours-jambon-cuit-produktbild.png"/>
          <p:cNvPicPr/>
          <p:nvPr/>
        </p:nvPicPr>
        <p:blipFill>
          <a:blip r:embed="rId8" cstate="print"/>
          <a:srcRect/>
          <a:stretch>
            <a:fillRect/>
          </a:stretch>
        </p:blipFill>
        <p:spPr bwMode="auto">
          <a:xfrm>
            <a:off x="4860032" y="2348880"/>
            <a:ext cx="1080120" cy="86409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flipH="1" flipV="1">
            <a:off x="4572000" y="476672"/>
            <a:ext cx="72008" cy="5760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flipH="1">
            <a:off x="971600" y="3356992"/>
            <a:ext cx="72728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9512" y="2852936"/>
            <a:ext cx="1944216" cy="369332"/>
          </a:xfrm>
          <a:prstGeom prst="rect">
            <a:avLst/>
          </a:prstGeom>
          <a:noFill/>
        </p:spPr>
        <p:txBody>
          <a:bodyPr wrap="square" rtlCol="0">
            <a:spAutoFit/>
          </a:bodyPr>
          <a:lstStyle/>
          <a:p>
            <a:r>
              <a:rPr lang="fr-FR" dirty="0" smtClean="0"/>
              <a:t>Offre spécialisée</a:t>
            </a:r>
            <a:endParaRPr lang="fr-FR" dirty="0"/>
          </a:p>
        </p:txBody>
      </p:sp>
      <p:sp>
        <p:nvSpPr>
          <p:cNvPr id="7" name="ZoneTexte 6"/>
          <p:cNvSpPr txBox="1"/>
          <p:nvPr/>
        </p:nvSpPr>
        <p:spPr>
          <a:xfrm>
            <a:off x="6948264" y="2852936"/>
            <a:ext cx="1944216" cy="369332"/>
          </a:xfrm>
          <a:prstGeom prst="rect">
            <a:avLst/>
          </a:prstGeom>
          <a:noFill/>
        </p:spPr>
        <p:txBody>
          <a:bodyPr wrap="square" rtlCol="0">
            <a:spAutoFit/>
          </a:bodyPr>
          <a:lstStyle/>
          <a:p>
            <a:r>
              <a:rPr lang="fr-FR" dirty="0" smtClean="0"/>
              <a:t>Offre généralisée</a:t>
            </a:r>
            <a:endParaRPr lang="fr-FR" dirty="0"/>
          </a:p>
        </p:txBody>
      </p:sp>
      <p:sp>
        <p:nvSpPr>
          <p:cNvPr id="8" name="ZoneTexte 7"/>
          <p:cNvSpPr txBox="1"/>
          <p:nvPr/>
        </p:nvSpPr>
        <p:spPr>
          <a:xfrm>
            <a:off x="2771800" y="188640"/>
            <a:ext cx="1944216" cy="369332"/>
          </a:xfrm>
          <a:prstGeom prst="rect">
            <a:avLst/>
          </a:prstGeom>
          <a:noFill/>
        </p:spPr>
        <p:txBody>
          <a:bodyPr wrap="square" rtlCol="0">
            <a:spAutoFit/>
          </a:bodyPr>
          <a:lstStyle/>
          <a:p>
            <a:r>
              <a:rPr lang="fr-FR" dirty="0" smtClean="0"/>
              <a:t>Notoriété +</a:t>
            </a:r>
            <a:endParaRPr lang="fr-FR" dirty="0"/>
          </a:p>
        </p:txBody>
      </p:sp>
      <p:sp>
        <p:nvSpPr>
          <p:cNvPr id="9" name="ZoneTexte 8"/>
          <p:cNvSpPr txBox="1"/>
          <p:nvPr/>
        </p:nvSpPr>
        <p:spPr>
          <a:xfrm>
            <a:off x="2627784" y="6093296"/>
            <a:ext cx="1944216" cy="369332"/>
          </a:xfrm>
          <a:prstGeom prst="rect">
            <a:avLst/>
          </a:prstGeom>
          <a:noFill/>
        </p:spPr>
        <p:txBody>
          <a:bodyPr wrap="square" rtlCol="0">
            <a:spAutoFit/>
          </a:bodyPr>
          <a:lstStyle/>
          <a:p>
            <a:r>
              <a:rPr lang="fr-FR" dirty="0" smtClean="0"/>
              <a:t>Notoriété -</a:t>
            </a:r>
            <a:endParaRPr lang="fr-FR" dirty="0"/>
          </a:p>
        </p:txBody>
      </p:sp>
      <p:pic>
        <p:nvPicPr>
          <p:cNvPr id="11" name="Picture 4" descr="C:\Users\Benjamin\Documents\ETUDES\L3 MARKETING VENTE\COURS\SEMESTRE 6\DOSSIER WALLART\SUJET\analyse sémantique\Le gaulois\logo_le_gaulois.jpg"/>
          <p:cNvPicPr>
            <a:picLocks noChangeAspect="1" noChangeArrowheads="1"/>
          </p:cNvPicPr>
          <p:nvPr/>
        </p:nvPicPr>
        <p:blipFill>
          <a:blip r:embed="rId2" cstate="print"/>
          <a:srcRect/>
          <a:stretch>
            <a:fillRect/>
          </a:stretch>
        </p:blipFill>
        <p:spPr bwMode="auto">
          <a:xfrm>
            <a:off x="1907704" y="980728"/>
            <a:ext cx="1201316" cy="900987"/>
          </a:xfrm>
          <a:prstGeom prst="rect">
            <a:avLst/>
          </a:prstGeom>
          <a:noFill/>
        </p:spPr>
      </p:pic>
      <p:pic>
        <p:nvPicPr>
          <p:cNvPr id="12" name="Picture 3" descr="C:\Users\Benjamin\Documents\ETUDES\L3 MARKETING VENTE\COURS\SEMESTRE 6\DOSSIER WALLART\SUJET\analyse sémantique\Monique rannou\Logo-Monique-Ranou.png"/>
          <p:cNvPicPr>
            <a:picLocks noChangeAspect="1" noChangeArrowheads="1"/>
          </p:cNvPicPr>
          <p:nvPr/>
        </p:nvPicPr>
        <p:blipFill>
          <a:blip r:embed="rId3" cstate="print"/>
          <a:srcRect/>
          <a:stretch>
            <a:fillRect/>
          </a:stretch>
        </p:blipFill>
        <p:spPr bwMode="auto">
          <a:xfrm>
            <a:off x="1187624" y="1052736"/>
            <a:ext cx="1008112" cy="518549"/>
          </a:xfrm>
          <a:prstGeom prst="rect">
            <a:avLst/>
          </a:prstGeom>
          <a:noFill/>
        </p:spPr>
      </p:pic>
      <p:pic>
        <p:nvPicPr>
          <p:cNvPr id="13" name="Picture 5" descr="C:\Users\Benjamin\Documents\ETUDES\L3 MARKETING VENTE\COURS\SEMESTRE 6\DOSSIER WALLART\SUJET\analyse sémantique\Isla délice\IslaDelice.gif"/>
          <p:cNvPicPr>
            <a:picLocks noChangeAspect="1" noChangeArrowheads="1"/>
          </p:cNvPicPr>
          <p:nvPr/>
        </p:nvPicPr>
        <p:blipFill>
          <a:blip r:embed="rId4" cstate="print"/>
          <a:srcRect/>
          <a:stretch>
            <a:fillRect/>
          </a:stretch>
        </p:blipFill>
        <p:spPr bwMode="auto">
          <a:xfrm>
            <a:off x="2195736" y="2636912"/>
            <a:ext cx="792088" cy="769910"/>
          </a:xfrm>
          <a:prstGeom prst="rect">
            <a:avLst/>
          </a:prstGeom>
          <a:noFill/>
        </p:spPr>
      </p:pic>
      <p:pic>
        <p:nvPicPr>
          <p:cNvPr id="14" name="Picture 7" descr="C:\Users\Benjamin\Documents\ETUDES\L3 MARKETING VENTE\COURS\SEMESTRE 6\DOSSIER WALLART\SUJET\analyse sémantique\Fleury michon\images.jpg"/>
          <p:cNvPicPr>
            <a:picLocks noChangeAspect="1" noChangeArrowheads="1"/>
          </p:cNvPicPr>
          <p:nvPr/>
        </p:nvPicPr>
        <p:blipFill>
          <a:blip r:embed="rId5" cstate="print"/>
          <a:srcRect/>
          <a:stretch>
            <a:fillRect/>
          </a:stretch>
        </p:blipFill>
        <p:spPr bwMode="auto">
          <a:xfrm>
            <a:off x="7020272" y="692696"/>
            <a:ext cx="1503040" cy="676368"/>
          </a:xfrm>
          <a:prstGeom prst="rect">
            <a:avLst/>
          </a:prstGeom>
          <a:noFill/>
        </p:spPr>
      </p:pic>
      <p:pic>
        <p:nvPicPr>
          <p:cNvPr id="15" name="Picture 6" descr="C:\Users\Benjamin\Documents\ETUDES\L3 MARKETING VENTE\COURS\SEMESTRE 6\DOSSIER WALLART\SUJET\analyse sémantique\Herta\401d34_e3316553bb112c9705959c66aa573b6f (1).png_1024"/>
          <p:cNvPicPr>
            <a:picLocks noChangeAspect="1" noChangeArrowheads="1"/>
          </p:cNvPicPr>
          <p:nvPr/>
        </p:nvPicPr>
        <p:blipFill>
          <a:blip r:embed="rId6" cstate="print"/>
          <a:srcRect/>
          <a:stretch>
            <a:fillRect/>
          </a:stretch>
        </p:blipFill>
        <p:spPr bwMode="auto">
          <a:xfrm>
            <a:off x="2555776" y="1628800"/>
            <a:ext cx="1118071" cy="521651"/>
          </a:xfrm>
          <a:prstGeom prst="rect">
            <a:avLst/>
          </a:prstGeom>
          <a:noFill/>
        </p:spPr>
      </p:pic>
      <p:sp>
        <p:nvSpPr>
          <p:cNvPr id="16" name="ZoneTexte 15"/>
          <p:cNvSpPr txBox="1"/>
          <p:nvPr/>
        </p:nvSpPr>
        <p:spPr>
          <a:xfrm>
            <a:off x="6588224" y="4293096"/>
            <a:ext cx="1584176" cy="369332"/>
          </a:xfrm>
          <a:prstGeom prst="rect">
            <a:avLst/>
          </a:prstGeom>
          <a:noFill/>
        </p:spPr>
        <p:txBody>
          <a:bodyPr wrap="square" rtlCol="0">
            <a:spAutoFit/>
          </a:bodyPr>
          <a:lstStyle/>
          <a:p>
            <a:r>
              <a:rPr lang="fr-FR" b="1" dirty="0" smtClean="0"/>
              <a:t>MDD</a:t>
            </a:r>
            <a:endParaRPr lang="fr-FR" b="1" dirty="0"/>
          </a:p>
        </p:txBody>
      </p:sp>
      <p:sp>
        <p:nvSpPr>
          <p:cNvPr id="17" name="ZoneTexte 16"/>
          <p:cNvSpPr txBox="1"/>
          <p:nvPr/>
        </p:nvSpPr>
        <p:spPr>
          <a:xfrm>
            <a:off x="3923928" y="5229200"/>
            <a:ext cx="1584176" cy="646331"/>
          </a:xfrm>
          <a:prstGeom prst="rect">
            <a:avLst/>
          </a:prstGeom>
          <a:noFill/>
        </p:spPr>
        <p:txBody>
          <a:bodyPr wrap="square" rtlCol="0">
            <a:spAutoFit/>
          </a:bodyPr>
          <a:lstStyle/>
          <a:p>
            <a:r>
              <a:rPr lang="fr-FR" b="1" dirty="0" smtClean="0"/>
              <a:t>MDD discount</a:t>
            </a:r>
            <a:endParaRPr lang="fr-FR" b="1" dirty="0"/>
          </a:p>
        </p:txBody>
      </p:sp>
      <p:pic>
        <p:nvPicPr>
          <p:cNvPr id="18" name="Picture 2" descr="C:\Users\Benjamin\Documents\ETUDES\L3 MARKETING VENTE\COURS\SEMESTRE 6\DOSSIER WALLART\SUJET\analyse sémantique\Madrange\Logo_madrange.jpg"/>
          <p:cNvPicPr>
            <a:picLocks noChangeAspect="1" noChangeArrowheads="1"/>
          </p:cNvPicPr>
          <p:nvPr/>
        </p:nvPicPr>
        <p:blipFill>
          <a:blip r:embed="rId7" cstate="print"/>
          <a:srcRect/>
          <a:stretch>
            <a:fillRect/>
          </a:stretch>
        </p:blipFill>
        <p:spPr bwMode="auto">
          <a:xfrm>
            <a:off x="1619672" y="1556792"/>
            <a:ext cx="864096" cy="480654"/>
          </a:xfrm>
          <a:prstGeom prst="rect">
            <a:avLst/>
          </a:prstGeom>
          <a:noFill/>
        </p:spPr>
      </p:pic>
      <p:pic>
        <p:nvPicPr>
          <p:cNvPr id="19" name="Image 18" descr="C:\Users\Benjamin\Documents\ETUDES\L3 MARKETING VENTE\COURS\SEMESTRE 6\DOSSIER WALLART\SUJET\Nouveaux produits\Titours\titours-jambon-cuit-produktbild.png"/>
          <p:cNvPicPr/>
          <p:nvPr/>
        </p:nvPicPr>
        <p:blipFill>
          <a:blip r:embed="rId8" cstate="print"/>
          <a:srcRect/>
          <a:stretch>
            <a:fillRect/>
          </a:stretch>
        </p:blipFill>
        <p:spPr bwMode="auto">
          <a:xfrm>
            <a:off x="899592" y="3861048"/>
            <a:ext cx="1080120" cy="86409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1143000"/>
          </a:xfrm>
        </p:spPr>
        <p:txBody>
          <a:bodyPr>
            <a:noAutofit/>
          </a:bodyPr>
          <a:lstStyle/>
          <a:p>
            <a:pPr algn="ctr"/>
            <a:r>
              <a:rPr lang="fr-FR" sz="2800" b="1" dirty="0" smtClean="0">
                <a:solidFill>
                  <a:schemeClr val="tx2"/>
                </a:solidFill>
              </a:rPr>
              <a:t>Choisir une entreprise et proposer vos recommandations compte tenu de l’analyse panoramique du marché.</a:t>
            </a:r>
            <a:endParaRPr lang="fr-FR" sz="2800" dirty="0"/>
          </a:p>
        </p:txBody>
      </p:sp>
      <p:sp>
        <p:nvSpPr>
          <p:cNvPr id="3" name="Espace réservé du contenu 2"/>
          <p:cNvSpPr>
            <a:spLocks noGrp="1"/>
          </p:cNvSpPr>
          <p:nvPr>
            <p:ph idx="1"/>
          </p:nvPr>
        </p:nvSpPr>
        <p:spPr/>
        <p:txBody>
          <a:bodyPr>
            <a:normAutofit lnSpcReduction="10000"/>
          </a:bodyPr>
          <a:lstStyle/>
          <a:p>
            <a:pPr>
              <a:buNone/>
            </a:pPr>
            <a:r>
              <a:rPr lang="fr-FR" dirty="0" smtClean="0"/>
              <a:t>Herta:</a:t>
            </a:r>
          </a:p>
          <a:p>
            <a:pPr marL="0" indent="0">
              <a:buNone/>
            </a:pPr>
            <a:r>
              <a:rPr lang="fr-FR" sz="1800" dirty="0" smtClean="0"/>
              <a:t>Le marché est largement dominé par les MDD et les grandes marques nationales tel que Fleury Michon (le leader nationale sur le jambon cuit) et Herta. Il est donc important de répondre adéquatement aux besoins des consommateurs.</a:t>
            </a:r>
          </a:p>
          <a:p>
            <a:pPr marL="0" indent="0">
              <a:buNone/>
            </a:pPr>
            <a:endParaRPr lang="fr-FR" sz="1800" dirty="0" smtClean="0"/>
          </a:p>
          <a:p>
            <a:pPr marL="0" indent="0">
              <a:buNone/>
            </a:pPr>
            <a:r>
              <a:rPr lang="fr-FR" sz="1800" dirty="0" smtClean="0"/>
              <a:t>Herta est aujourd’hui très présente sur le jambon de porc en offrant une gamme très diversifiée. Pour répondre aux nouvelles tendances, je recommande à Herta de se lancer dans la charcuterie de volaille, un marché certes, qui représente seulement 20% du marché du jambon cuit. Mais c’est un marché à pourvoir tant par l’acquisition d’un CA additionnel que par le gain de notoriété à acquérir auprès du consommateur.</a:t>
            </a:r>
          </a:p>
          <a:p>
            <a:pPr marL="0" indent="0">
              <a:buNone/>
            </a:pPr>
            <a:endParaRPr lang="fr-FR" sz="1800" dirty="0" smtClean="0"/>
          </a:p>
          <a:p>
            <a:pPr marL="0" indent="0">
              <a:buNone/>
            </a:pPr>
            <a:r>
              <a:rPr lang="fr-FR" sz="1800" dirty="0" smtClean="0"/>
              <a:t>Je préconise à Herta de rester présent sur la gamme des recettes allégées.</a:t>
            </a:r>
          </a:p>
          <a:p>
            <a:pPr marL="0" indent="0">
              <a:buNone/>
            </a:pPr>
            <a:endParaRPr lang="fr-FR" sz="1800" dirty="0" smtClean="0"/>
          </a:p>
          <a:p>
            <a:pPr marL="0" indent="0">
              <a:buNone/>
            </a:pPr>
            <a:endParaRPr lang="fr-FR"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709120"/>
          </a:xfrm>
        </p:spPr>
        <p:txBody>
          <a:bodyPr>
            <a:normAutofit fontScale="55000" lnSpcReduction="20000"/>
          </a:bodyPr>
          <a:lstStyle/>
          <a:p>
            <a:r>
              <a:rPr lang="fr-FR" dirty="0" smtClean="0"/>
              <a:t>Il </a:t>
            </a:r>
            <a:r>
              <a:rPr lang="fr-FR" dirty="0"/>
              <a:t>existe de nombreux produits sur le marché de la charcuterie dont voici une liste exhaustive par gamme </a:t>
            </a:r>
            <a:r>
              <a:rPr lang="fr-FR" dirty="0" smtClean="0"/>
              <a:t>:</a:t>
            </a:r>
          </a:p>
          <a:p>
            <a:endParaRPr lang="fr-FR" dirty="0" smtClean="0"/>
          </a:p>
          <a:p>
            <a:r>
              <a:rPr lang="fr-FR" sz="2500" dirty="0" smtClean="0"/>
              <a:t>Andouille</a:t>
            </a:r>
          </a:p>
          <a:p>
            <a:r>
              <a:rPr lang="fr-FR" sz="2500" dirty="0" smtClean="0"/>
              <a:t>Andouillette</a:t>
            </a:r>
          </a:p>
          <a:p>
            <a:r>
              <a:rPr lang="fr-FR" sz="2500" dirty="0" smtClean="0"/>
              <a:t>Boudin noir</a:t>
            </a:r>
          </a:p>
          <a:p>
            <a:r>
              <a:rPr lang="fr-FR" sz="2500" dirty="0" smtClean="0"/>
              <a:t>Boudin blanc</a:t>
            </a:r>
          </a:p>
          <a:p>
            <a:r>
              <a:rPr lang="fr-FR" sz="2500" dirty="0" smtClean="0"/>
              <a:t>Charcuterie pâtissière</a:t>
            </a:r>
          </a:p>
          <a:p>
            <a:r>
              <a:rPr lang="fr-FR" sz="2500" dirty="0" smtClean="0"/>
              <a:t>Jambon cuit</a:t>
            </a:r>
          </a:p>
          <a:p>
            <a:r>
              <a:rPr lang="fr-FR" sz="2500" dirty="0" smtClean="0"/>
              <a:t>Jambon sec</a:t>
            </a:r>
          </a:p>
          <a:p>
            <a:r>
              <a:rPr lang="fr-FR" sz="2500" dirty="0" smtClean="0"/>
              <a:t>Lardons et aides culinaires</a:t>
            </a:r>
          </a:p>
          <a:p>
            <a:r>
              <a:rPr lang="fr-FR" sz="2500" dirty="0" smtClean="0"/>
              <a:t>Pâtés et terrines</a:t>
            </a:r>
          </a:p>
          <a:p>
            <a:r>
              <a:rPr lang="fr-FR" sz="2500" dirty="0" smtClean="0"/>
              <a:t>Rillettes</a:t>
            </a:r>
          </a:p>
          <a:p>
            <a:r>
              <a:rPr lang="fr-FR" sz="2500" dirty="0" smtClean="0"/>
              <a:t>Saucissons secs</a:t>
            </a:r>
          </a:p>
          <a:p>
            <a:r>
              <a:rPr lang="fr-FR" sz="2500" dirty="0" smtClean="0"/>
              <a:t>Saucisses à cuire</a:t>
            </a:r>
          </a:p>
          <a:p>
            <a:r>
              <a:rPr lang="fr-FR" sz="2500" dirty="0" smtClean="0"/>
              <a:t>Tripes et tripoux</a:t>
            </a:r>
          </a:p>
          <a:p>
            <a:r>
              <a:rPr lang="fr-FR" sz="2500" dirty="0" smtClean="0"/>
              <a:t>Pieds et paquets</a:t>
            </a:r>
          </a:p>
          <a:p>
            <a:pPr>
              <a:buNone/>
            </a:pPr>
            <a:endParaRPr lang="fr-FR" dirty="0"/>
          </a:p>
          <a:p>
            <a:r>
              <a:rPr lang="fr-FR" dirty="0"/>
              <a:t>	Nous allons nous concentrer sur le jambon cuit de porc et de volaille qui a connu en quinze jours, pendant le scandale de la viande de cheval, un chiffre d’affaire additionnel de 650 000€.</a:t>
            </a:r>
          </a:p>
          <a:p>
            <a:endParaRPr lang="fr-FR" dirty="0"/>
          </a:p>
        </p:txBody>
      </p:sp>
      <p:sp>
        <p:nvSpPr>
          <p:cNvPr id="4" name="Titre 1"/>
          <p:cNvSpPr txBox="1">
            <a:spLocks/>
          </p:cNvSpPr>
          <p:nvPr/>
        </p:nvSpPr>
        <p:spPr>
          <a:xfrm>
            <a:off x="539552" y="332656"/>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Les produits de charcuteries en Libre Service (LS) : </a:t>
            </a:r>
            <a:br>
              <a:rPr kumimoji="0" lang="fr-FR" sz="24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br>
            <a:r>
              <a:rPr kumimoji="0" lang="fr-FR" sz="24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Les jambons cuits de porc et de volaille</a:t>
            </a:r>
            <a:r>
              <a:rPr kumimoji="0" lang="fr-FR" sz="2400" b="0" i="0" u="none" strike="noStrike" kern="1200" cap="none" spc="0" normalizeH="0" baseline="0" noProof="0" dirty="0" smtClean="0">
                <a:ln>
                  <a:noFill/>
                </a:ln>
                <a:solidFill>
                  <a:schemeClr val="accent1">
                    <a:lumMod val="50000"/>
                  </a:schemeClr>
                </a:solidFill>
                <a:effectLst/>
                <a:uLnTx/>
                <a:uFillTx/>
                <a:latin typeface="+mj-lt"/>
                <a:ea typeface="+mj-ea"/>
                <a:cs typeface="+mj-cs"/>
              </a:rPr>
              <a:t/>
            </a:r>
            <a:br>
              <a:rPr kumimoji="0" lang="fr-FR" sz="2400" b="0" i="0" u="none" strike="noStrike" kern="1200" cap="none" spc="0" normalizeH="0" baseline="0" noProof="0" dirty="0" smtClean="0">
                <a:ln>
                  <a:noFill/>
                </a:ln>
                <a:solidFill>
                  <a:schemeClr val="accent1">
                    <a:lumMod val="50000"/>
                  </a:schemeClr>
                </a:solidFill>
                <a:effectLst/>
                <a:uLnTx/>
                <a:uFillTx/>
                <a:latin typeface="+mj-lt"/>
                <a:ea typeface="+mj-ea"/>
                <a:cs typeface="+mj-cs"/>
              </a:rPr>
            </a:br>
            <a:endParaRPr kumimoji="0" lang="fr-FR" sz="2400" b="0" i="0" u="none" strike="noStrike" kern="1200" cap="none" spc="0" normalizeH="0" baseline="0" noProof="0" dirty="0" smtClean="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7467600" cy="4929411"/>
          </a:xfrm>
        </p:spPr>
        <p:txBody>
          <a:bodyPr>
            <a:normAutofit fontScale="62500" lnSpcReduction="20000"/>
          </a:bodyPr>
          <a:lstStyle/>
          <a:p>
            <a:pPr marL="0" indent="0">
              <a:buNone/>
            </a:pPr>
            <a:r>
              <a:rPr lang="fr-FR" sz="3200" dirty="0" smtClean="0"/>
              <a:t>Enfin,  il est important de mettre en place une veille concurrentielle sur les nouveaux marchés dans le marché de volaille mais aussi dans le segment de marché dans lequel elle se trouve actuellement présente afin de connaitre les offres existantes des nouveautés produit  pour mieux répondre aux nouveaux besoins des consommateurs.</a:t>
            </a:r>
          </a:p>
          <a:p>
            <a:pPr marL="0" indent="0">
              <a:buNone/>
            </a:pPr>
            <a:endParaRPr lang="fr-FR" sz="3200" dirty="0" smtClean="0"/>
          </a:p>
          <a:p>
            <a:pPr marL="0" indent="0">
              <a:buNone/>
            </a:pPr>
            <a:r>
              <a:rPr lang="fr-FR" sz="3200" dirty="0" smtClean="0"/>
              <a:t>Je recommande enfin à Herta d’investir dans la R&amp;D, segment important au sein des groupes agroalimentaires. C’est ce qui leur permet de se développer et de se démarquer des concurrents  par des nouvelles recettes. L’innovation permet aussi de susciter et créer de nouveaux besoins chez le consommateur.</a:t>
            </a:r>
          </a:p>
          <a:p>
            <a:pPr marL="0" indent="0">
              <a:buNone/>
            </a:pPr>
            <a:endParaRPr lang="fr-FR" sz="3200" dirty="0" smtClean="0"/>
          </a:p>
          <a:p>
            <a:pPr marL="0" indent="0">
              <a:buNone/>
            </a:pPr>
            <a:r>
              <a:rPr lang="fr-FR" sz="3200" dirty="0" smtClean="0"/>
              <a:t>Avec l’actuel  scandale sur la viande de cheval, il est important de mettre l’accent sur l’origine de la viande et sur les contrôles qualité qui peut exister au sein de l’entreprise.</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9912" y="548680"/>
            <a:ext cx="4618856" cy="2448272"/>
          </a:xfrm>
        </p:spPr>
        <p:txBody>
          <a:bodyPr>
            <a:normAutofit/>
          </a:bodyPr>
          <a:lstStyle/>
          <a:p>
            <a:pPr algn="just"/>
            <a:r>
              <a:rPr lang="fr-FR" sz="1800" dirty="0" smtClean="0"/>
              <a:t>Le marché du jambon cuit représente 160 020 tonnes en volumes pour 1 780 Millions de Chiffres d’affaires*. Le jambon de porc à lui seul représente  82% du marché pour 1473 Millions de CA*. </a:t>
            </a:r>
          </a:p>
        </p:txBody>
      </p:sp>
      <p:pic>
        <p:nvPicPr>
          <p:cNvPr id="4" name="Picture 2"/>
          <p:cNvPicPr>
            <a:picLocks noChangeAspect="1" noChangeArrowheads="1"/>
          </p:cNvPicPr>
          <p:nvPr/>
        </p:nvPicPr>
        <p:blipFill>
          <a:blip r:embed="rId3" cstate="print"/>
          <a:srcRect/>
          <a:stretch>
            <a:fillRect/>
          </a:stretch>
        </p:blipFill>
        <p:spPr bwMode="auto">
          <a:xfrm>
            <a:off x="683568" y="428809"/>
            <a:ext cx="2880320" cy="3504247"/>
          </a:xfrm>
          <a:prstGeom prst="rect">
            <a:avLst/>
          </a:prstGeom>
          <a:noFill/>
          <a:ln w="9525">
            <a:noFill/>
            <a:miter lim="800000"/>
            <a:headEnd/>
            <a:tailEnd/>
          </a:ln>
        </p:spPr>
      </p:pic>
      <p:sp>
        <p:nvSpPr>
          <p:cNvPr id="5" name="ZoneTexte 4"/>
          <p:cNvSpPr txBox="1"/>
          <p:nvPr/>
        </p:nvSpPr>
        <p:spPr>
          <a:xfrm>
            <a:off x="611560" y="4365104"/>
            <a:ext cx="3528392" cy="1754326"/>
          </a:xfrm>
          <a:prstGeom prst="rect">
            <a:avLst/>
          </a:prstGeom>
          <a:noFill/>
        </p:spPr>
        <p:txBody>
          <a:bodyPr wrap="square" rtlCol="0">
            <a:spAutoFit/>
          </a:bodyPr>
          <a:lstStyle/>
          <a:p>
            <a:pPr algn="just"/>
            <a:r>
              <a:rPr lang="fr-FR" dirty="0" smtClean="0"/>
              <a:t>Le Jambon de volaille ne représente que 307 Millions de CA sur 1780 Millions*. Une tendance qui tire vers le haut grâce au succès des jambons halal.</a:t>
            </a:r>
            <a:endParaRPr lang="fr-FR" dirty="0"/>
          </a:p>
        </p:txBody>
      </p:sp>
      <p:pic>
        <p:nvPicPr>
          <p:cNvPr id="3074" name="Picture 2"/>
          <p:cNvPicPr>
            <a:picLocks noChangeAspect="1" noChangeArrowheads="1"/>
          </p:cNvPicPr>
          <p:nvPr/>
        </p:nvPicPr>
        <p:blipFill>
          <a:blip r:embed="rId4" cstate="print"/>
          <a:srcRect/>
          <a:stretch>
            <a:fillRect/>
          </a:stretch>
        </p:blipFill>
        <p:spPr bwMode="auto">
          <a:xfrm>
            <a:off x="5148064" y="2492896"/>
            <a:ext cx="3267075" cy="40576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t>Quelques chiffres*:</a:t>
            </a:r>
            <a:r>
              <a:rPr lang="fr-FR" dirty="0" smtClean="0"/>
              <a:t/>
            </a:r>
            <a:br>
              <a:rPr lang="fr-FR" dirty="0" smtClean="0"/>
            </a:br>
            <a:endParaRPr lang="fr-FR" dirty="0"/>
          </a:p>
        </p:txBody>
      </p:sp>
      <p:sp>
        <p:nvSpPr>
          <p:cNvPr id="3" name="Espace réservé du contenu 2"/>
          <p:cNvSpPr>
            <a:spLocks noGrp="1"/>
          </p:cNvSpPr>
          <p:nvPr>
            <p:ph idx="1"/>
          </p:nvPr>
        </p:nvSpPr>
        <p:spPr>
          <a:xfrm>
            <a:off x="827584" y="1268760"/>
            <a:ext cx="7467600" cy="4857403"/>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fr-FR" sz="2900" b="1" dirty="0" smtClean="0">
                <a:latin typeface="Calibri" pitchFamily="34" charset="0"/>
              </a:rPr>
              <a:t>99,2%</a:t>
            </a:r>
            <a:r>
              <a:rPr lang="fr-FR" sz="2900" dirty="0" smtClean="0">
                <a:latin typeface="Calibri" pitchFamily="34" charset="0"/>
              </a:rPr>
              <a:t> La part des ménages français qui achètent au moins une fois par an des produits de charcuterie </a:t>
            </a:r>
          </a:p>
          <a:p>
            <a:r>
              <a:rPr lang="fr-FR" sz="2900" b="1" dirty="0" smtClean="0">
                <a:latin typeface="Calibri" pitchFamily="34" charset="0"/>
              </a:rPr>
              <a:t>17,5 KG</a:t>
            </a:r>
            <a:r>
              <a:rPr lang="fr-FR" sz="2900" dirty="0" smtClean="0">
                <a:latin typeface="Calibri" pitchFamily="34" charset="0"/>
              </a:rPr>
              <a:t> La quantité moyenne de charcuterie achetée par an et par ménage </a:t>
            </a:r>
          </a:p>
          <a:p>
            <a:r>
              <a:rPr lang="fr-FR" sz="2900" b="1" dirty="0" smtClean="0">
                <a:latin typeface="Calibri" pitchFamily="34" charset="0"/>
              </a:rPr>
              <a:t>162,70 </a:t>
            </a:r>
            <a:r>
              <a:rPr lang="fr-FR" sz="2900" dirty="0" smtClean="0">
                <a:latin typeface="Calibri" pitchFamily="34" charset="0"/>
              </a:rPr>
              <a:t>€ La somme dépensée par ménage et par an en produits de charcuterie </a:t>
            </a:r>
          </a:p>
          <a:p>
            <a:r>
              <a:rPr lang="fr-FR" sz="2900" b="1" dirty="0" smtClean="0">
                <a:latin typeface="Calibri" pitchFamily="34" charset="0"/>
              </a:rPr>
              <a:t>34,9 </a:t>
            </a:r>
            <a:r>
              <a:rPr lang="fr-FR" sz="2900" dirty="0" smtClean="0">
                <a:latin typeface="Calibri" pitchFamily="34" charset="0"/>
              </a:rPr>
              <a:t>Le nombre d'actes d'achats effectués par an </a:t>
            </a:r>
          </a:p>
          <a:p>
            <a:r>
              <a:rPr lang="fr-FR" sz="2900" i="1" dirty="0" smtClean="0">
                <a:latin typeface="Calibri" pitchFamily="34" charset="0"/>
              </a:rPr>
              <a:t>Source : Panel Conso </a:t>
            </a:r>
            <a:r>
              <a:rPr lang="fr-FR" sz="2900" i="1" dirty="0" err="1" smtClean="0">
                <a:latin typeface="Calibri" pitchFamily="34" charset="0"/>
              </a:rPr>
              <a:t>Worldpanel</a:t>
            </a:r>
            <a:r>
              <a:rPr lang="fr-FR" sz="2900" i="1" dirty="0" smtClean="0">
                <a:latin typeface="Calibri" pitchFamily="34" charset="0"/>
              </a:rPr>
              <a:t>, CAM au 20 mars 2011</a:t>
            </a:r>
            <a:endParaRPr lang="fr-FR" sz="2900" dirty="0" smtClean="0">
              <a:latin typeface="Calibri" pitchFamily="34" charset="0"/>
            </a:endParaRPr>
          </a:p>
          <a:p>
            <a:r>
              <a:rPr lang="fr-FR" sz="2900" dirty="0" smtClean="0">
                <a:latin typeface="Calibri" pitchFamily="34" charset="0"/>
              </a:rPr>
              <a:t> </a:t>
            </a:r>
          </a:p>
          <a:p>
            <a:r>
              <a:rPr lang="fr-FR" sz="2900" b="1" dirty="0" smtClean="0">
                <a:latin typeface="Calibri" pitchFamily="34" charset="0"/>
              </a:rPr>
              <a:t>UN MARCHÉ BIEN ORIENTÉ AU LIBRE-SERVICE</a:t>
            </a:r>
            <a:r>
              <a:rPr lang="fr-FR" sz="2900" dirty="0" smtClean="0">
                <a:latin typeface="Calibri" pitchFamily="34" charset="0"/>
              </a:rPr>
              <a:t> </a:t>
            </a:r>
          </a:p>
          <a:p>
            <a:endParaRPr lang="fr-FR" sz="2900" dirty="0" smtClean="0">
              <a:latin typeface="Calibri" pitchFamily="34" charset="0"/>
            </a:endParaRPr>
          </a:p>
          <a:p>
            <a:r>
              <a:rPr lang="fr-FR" sz="2900" dirty="0" smtClean="0">
                <a:latin typeface="Calibri" pitchFamily="34" charset="0"/>
              </a:rPr>
              <a:t>4,5 Mrds € Le chiffre d'affaires du marché charcuterie LS, en hausse de 4,4% </a:t>
            </a:r>
          </a:p>
          <a:p>
            <a:r>
              <a:rPr lang="fr-FR" sz="2900" dirty="0" smtClean="0">
                <a:latin typeface="Calibri" pitchFamily="34" charset="0"/>
              </a:rPr>
              <a:t>482 000 t + 2,9% </a:t>
            </a:r>
          </a:p>
          <a:p>
            <a:r>
              <a:rPr lang="fr-FR" sz="2900" dirty="0" smtClean="0">
                <a:latin typeface="Calibri" pitchFamily="34" charset="0"/>
              </a:rPr>
              <a:t>6,1% La contribution de la charcuterie LS au chiffre d'affaires des produits de grande consommation au libre-service </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 y="490662"/>
            <a:ext cx="8435280" cy="490066"/>
          </a:xfrm>
        </p:spPr>
        <p:txBody>
          <a:bodyPr>
            <a:normAutofit fontScale="90000"/>
          </a:bodyPr>
          <a:lstStyle/>
          <a:p>
            <a:pPr marL="857250" indent="-857250"/>
            <a:r>
              <a:rPr lang="fr-FR" sz="3100" b="1" dirty="0" smtClean="0">
                <a:solidFill>
                  <a:schemeClr val="tx2"/>
                </a:solidFill>
              </a:rPr>
              <a:t/>
            </a:r>
            <a:br>
              <a:rPr lang="fr-FR" sz="3100" b="1" dirty="0" smtClean="0">
                <a:solidFill>
                  <a:schemeClr val="tx2"/>
                </a:solidFill>
              </a:rPr>
            </a:br>
            <a:r>
              <a:rPr lang="fr-FR" dirty="0" smtClean="0">
                <a:solidFill>
                  <a:schemeClr val="tx2"/>
                </a:solidFill>
              </a:rPr>
              <a:t> </a:t>
            </a:r>
            <a:r>
              <a:rPr lang="fr-FR" b="1" dirty="0" smtClean="0">
                <a:solidFill>
                  <a:schemeClr val="tx2"/>
                </a:solidFill>
              </a:rPr>
              <a:t>Les produits existants</a:t>
            </a:r>
            <a:r>
              <a:rPr lang="fr-FR" b="1" dirty="0"/>
              <a:t/>
            </a:r>
            <a:br>
              <a:rPr lang="fr-FR" b="1" dirty="0"/>
            </a:br>
            <a:endParaRPr lang="fr-FR" dirty="0"/>
          </a:p>
        </p:txBody>
      </p:sp>
      <p:sp>
        <p:nvSpPr>
          <p:cNvPr id="3" name="Espace réservé du contenu 2"/>
          <p:cNvSpPr>
            <a:spLocks noGrp="1"/>
          </p:cNvSpPr>
          <p:nvPr>
            <p:ph idx="1"/>
          </p:nvPr>
        </p:nvSpPr>
        <p:spPr/>
        <p:txBody>
          <a:bodyPr>
            <a:normAutofit lnSpcReduction="10000"/>
          </a:bodyPr>
          <a:lstStyle/>
          <a:p>
            <a:endParaRPr lang="fr-FR" sz="2800" b="1" dirty="0" smtClean="0"/>
          </a:p>
          <a:p>
            <a:r>
              <a:rPr lang="fr-FR" sz="2800" b="1" dirty="0" smtClean="0"/>
              <a:t>Selon le Code des Usages de la Charcuterie, il existe 3 qualités de jambon cuit:</a:t>
            </a:r>
          </a:p>
          <a:p>
            <a:pPr>
              <a:buNone/>
            </a:pPr>
            <a:endParaRPr lang="fr-FR" sz="2800" b="1" dirty="0" smtClean="0"/>
          </a:p>
          <a:p>
            <a:r>
              <a:rPr lang="fr-FR" i="1" dirty="0" smtClean="0"/>
              <a:t>Le jambon cuit "supérieur"</a:t>
            </a:r>
          </a:p>
          <a:p>
            <a:r>
              <a:rPr lang="fr-FR" i="1" dirty="0" smtClean="0"/>
              <a:t>Le jambon cuit "choix".</a:t>
            </a:r>
          </a:p>
          <a:p>
            <a:r>
              <a:rPr lang="fr-FR" i="1" dirty="0" smtClean="0"/>
              <a:t>Le jambon cuit "standard". </a:t>
            </a:r>
          </a:p>
          <a:p>
            <a:endParaRPr lang="fr-FR" i="1" dirty="0" smtClean="0"/>
          </a:p>
          <a:p>
            <a:pPr algn="r"/>
            <a:r>
              <a:rPr lang="fr-FR" sz="1400" i="1" dirty="0" smtClean="0"/>
              <a:t>.</a:t>
            </a:r>
          </a:p>
          <a:p>
            <a:endParaRPr lang="fr-FR" dirty="0"/>
          </a:p>
        </p:txBody>
      </p:sp>
      <p:sp>
        <p:nvSpPr>
          <p:cNvPr id="5" name="ZoneTexte 4"/>
          <p:cNvSpPr txBox="1"/>
          <p:nvPr/>
        </p:nvSpPr>
        <p:spPr>
          <a:xfrm>
            <a:off x="899592" y="1052736"/>
            <a:ext cx="3960440" cy="461665"/>
          </a:xfrm>
          <a:prstGeom prst="rect">
            <a:avLst/>
          </a:prstGeom>
          <a:noFill/>
        </p:spPr>
        <p:txBody>
          <a:bodyPr wrap="square" rtlCol="0">
            <a:spAutoFit/>
          </a:bodyPr>
          <a:lstStyle/>
          <a:p>
            <a:pPr marL="342900" indent="-342900">
              <a:buFont typeface="+mj-lt"/>
              <a:buAutoNum type="arabicPeriod"/>
            </a:pPr>
            <a:r>
              <a:rPr lang="fr-FR"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Jambon de porc</a:t>
            </a:r>
            <a:endParaRPr lang="fr-FR"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6" name="Image 5" descr="C:\Users\Benjamin\Documents\ETUDES\L3 MARKETING VENTE\COURS\SEMESTRE 6\DOSSIER WALLART\SUJET\jambon de porc\jambon supérieur\sans couenne.jpg"/>
          <p:cNvPicPr/>
          <p:nvPr/>
        </p:nvPicPr>
        <p:blipFill>
          <a:blip r:embed="rId3" cstate="print"/>
          <a:srcRect/>
          <a:stretch>
            <a:fillRect/>
          </a:stretch>
        </p:blipFill>
        <p:spPr bwMode="auto">
          <a:xfrm>
            <a:off x="6156176" y="3789040"/>
            <a:ext cx="1512168" cy="14401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endParaRPr lang="fr-FR" sz="2000" dirty="0" smtClean="0">
              <a:latin typeface="Calibri" pitchFamily="34" charset="0"/>
            </a:endParaRPr>
          </a:p>
          <a:p>
            <a:pPr algn="just"/>
            <a:r>
              <a:rPr lang="fr-FR" sz="2000" dirty="0" smtClean="0">
                <a:latin typeface="Calibri" pitchFamily="34" charset="0"/>
              </a:rPr>
              <a:t>La charcuterie de volaille continue de séduire une clientèle jeune. Il y a un fort dynamisme notamment avec le développement du hallal. Les grandes marques en profitent pour diversifier leurs offres par des innovations incrémentales.</a:t>
            </a:r>
          </a:p>
          <a:p>
            <a:pPr algn="just"/>
            <a:endParaRPr lang="fr-FR" sz="2000" dirty="0" smtClean="0">
              <a:latin typeface="Calibri" pitchFamily="34" charset="0"/>
            </a:endParaRPr>
          </a:p>
          <a:p>
            <a:pPr algn="just">
              <a:buNone/>
            </a:pPr>
            <a:endParaRPr lang="fr-FR" sz="2000" dirty="0" smtClean="0">
              <a:latin typeface="Calibri" pitchFamily="34" charset="0"/>
            </a:endParaRPr>
          </a:p>
          <a:p>
            <a:pPr algn="just"/>
            <a:r>
              <a:rPr lang="fr-FR" sz="2000" dirty="0" smtClean="0">
                <a:latin typeface="Calibri" pitchFamily="34" charset="0"/>
              </a:rPr>
              <a:t>Tout comme le jambon de porc, il existe différentes recettes et différentes façon de cuir les produits. C’est un atout marketing et de communication qui incite le consommateur à acheter le produit. Nous verrons succinctement les différentes recettes existantes pour les filets de volaille en image.</a:t>
            </a:r>
          </a:p>
          <a:p>
            <a:endParaRPr lang="fr-FR" dirty="0"/>
          </a:p>
        </p:txBody>
      </p:sp>
      <p:sp>
        <p:nvSpPr>
          <p:cNvPr id="4" name="ZoneTexte 3"/>
          <p:cNvSpPr txBox="1"/>
          <p:nvPr/>
        </p:nvSpPr>
        <p:spPr>
          <a:xfrm>
            <a:off x="899592" y="836712"/>
            <a:ext cx="3960440" cy="461665"/>
          </a:xfrm>
          <a:prstGeom prst="rect">
            <a:avLst/>
          </a:prstGeom>
          <a:noFill/>
        </p:spPr>
        <p:txBody>
          <a:bodyPr wrap="square" rtlCol="0">
            <a:spAutoFit/>
          </a:bodyPr>
          <a:lstStyle/>
          <a:p>
            <a:pPr marL="457200" indent="-457200">
              <a:buFont typeface="+mj-lt"/>
              <a:buAutoNum type="arabicPeriod" startAt="2"/>
            </a:pPr>
            <a:r>
              <a:rPr lang="fr-FR"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Jambon de volaille</a:t>
            </a:r>
            <a:endParaRPr lang="fr-FR"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i="1" dirty="0" smtClean="0"/>
              <a:t>Blanc de poulet et de dinde</a:t>
            </a:r>
            <a:r>
              <a:rPr lang="fr-FR" b="1" i="1" dirty="0" smtClean="0"/>
              <a:t/>
            </a:r>
            <a:br>
              <a:rPr lang="fr-FR" b="1" i="1" dirty="0" smtClean="0"/>
            </a:br>
            <a:endParaRPr lang="fr-FR" dirty="0"/>
          </a:p>
        </p:txBody>
      </p:sp>
      <p:sp>
        <p:nvSpPr>
          <p:cNvPr id="3" name="Espace réservé du contenu 2"/>
          <p:cNvSpPr>
            <a:spLocks noGrp="1"/>
          </p:cNvSpPr>
          <p:nvPr>
            <p:ph idx="1"/>
          </p:nvPr>
        </p:nvSpPr>
        <p:spPr/>
        <p:txBody>
          <a:bodyPr/>
          <a:lstStyle/>
          <a:p>
            <a:r>
              <a:rPr lang="fr-FR" dirty="0" smtClean="0"/>
              <a:t>Cuit à l’étouffée </a:t>
            </a:r>
          </a:p>
          <a:p>
            <a:r>
              <a:rPr lang="fr-FR" dirty="0" smtClean="0"/>
              <a:t>Cuit au torchon </a:t>
            </a:r>
          </a:p>
          <a:p>
            <a:r>
              <a:rPr lang="fr-FR" dirty="0" smtClean="0"/>
              <a:t>Fumé</a:t>
            </a:r>
          </a:p>
          <a:p>
            <a:r>
              <a:rPr lang="fr-FR" dirty="0" smtClean="0"/>
              <a:t>A la broche </a:t>
            </a:r>
          </a:p>
          <a:p>
            <a:r>
              <a:rPr lang="fr-FR" dirty="0" smtClean="0"/>
              <a:t>Label Rouge </a:t>
            </a:r>
          </a:p>
          <a:p>
            <a:r>
              <a:rPr lang="fr-FR" dirty="0" smtClean="0"/>
              <a:t>Aromatisé </a:t>
            </a:r>
            <a:endParaRPr lang="fr-FR" dirty="0"/>
          </a:p>
        </p:txBody>
      </p:sp>
      <p:pic>
        <p:nvPicPr>
          <p:cNvPr id="4" name="Image 3" descr="C:\Users\Benjamin\Documents\ETUDES\L3 MARKETING VENTE\COURS\SEMESTRE 6\DOSSIER WALLART\SUJET\Jambon de volaille\57686_3266980576868_2-tranches-de-Poulet-fermier-Label-Rouge_Le_Gaulois.png"/>
          <p:cNvPicPr/>
          <p:nvPr/>
        </p:nvPicPr>
        <p:blipFill>
          <a:blip r:embed="rId2" cstate="print"/>
          <a:srcRect/>
          <a:stretch>
            <a:fillRect/>
          </a:stretch>
        </p:blipFill>
        <p:spPr bwMode="auto">
          <a:xfrm>
            <a:off x="3923928" y="4077072"/>
            <a:ext cx="1181100" cy="1000125"/>
          </a:xfrm>
          <a:prstGeom prst="rect">
            <a:avLst/>
          </a:prstGeom>
          <a:noFill/>
          <a:ln w="9525">
            <a:solidFill>
              <a:schemeClr val="accent1"/>
            </a:solidFill>
            <a:miter lim="800000"/>
            <a:headEnd/>
            <a:tailEnd/>
          </a:ln>
        </p:spPr>
      </p:pic>
      <p:pic>
        <p:nvPicPr>
          <p:cNvPr id="5" name="Image 4" descr="C:\Users\Benjamin\Documents\ETUDES\L3 MARKETING VENTE\COURS\SEMESTRE 6\DOSSIER WALLART\SUJET\Jambon de volaille\blanc de dinde\7123.jpg"/>
          <p:cNvPicPr/>
          <p:nvPr/>
        </p:nvPicPr>
        <p:blipFill>
          <a:blip r:embed="rId3" cstate="print"/>
          <a:srcRect/>
          <a:stretch>
            <a:fillRect/>
          </a:stretch>
        </p:blipFill>
        <p:spPr bwMode="auto">
          <a:xfrm>
            <a:off x="2699792" y="5085184"/>
            <a:ext cx="1200150" cy="1200150"/>
          </a:xfrm>
          <a:prstGeom prst="rect">
            <a:avLst/>
          </a:prstGeom>
          <a:noFill/>
          <a:ln w="9525">
            <a:solidFill>
              <a:schemeClr val="accent1"/>
            </a:solidFill>
            <a:miter lim="800000"/>
            <a:headEnd/>
            <a:tailEnd/>
          </a:ln>
        </p:spPr>
      </p:pic>
      <p:pic>
        <p:nvPicPr>
          <p:cNvPr id="6" name="Image 5" descr="C:\Users\Benjamin\Documents\ETUDES\L3 MARKETING VENTE\COURS\SEMESTRE 6\DOSSIER WALLART\SUJET\Jambon de volaille\blanc de dinde\8918.jpg"/>
          <p:cNvPicPr/>
          <p:nvPr/>
        </p:nvPicPr>
        <p:blipFill>
          <a:blip r:embed="rId4" cstate="print"/>
          <a:srcRect/>
          <a:stretch>
            <a:fillRect/>
          </a:stretch>
        </p:blipFill>
        <p:spPr bwMode="auto">
          <a:xfrm>
            <a:off x="5148064" y="2852936"/>
            <a:ext cx="1200150" cy="1200150"/>
          </a:xfrm>
          <a:prstGeom prst="rect">
            <a:avLst/>
          </a:prstGeom>
          <a:noFill/>
          <a:ln w="9525">
            <a:solidFill>
              <a:schemeClr val="accent1"/>
            </a:solidFill>
            <a:miter lim="800000"/>
            <a:headEnd/>
            <a:tailEnd/>
          </a:ln>
        </p:spPr>
      </p:pic>
      <p:pic>
        <p:nvPicPr>
          <p:cNvPr id="7" name="Image 6" descr="C:\Users\Benjamin\Documents\ETUDES\L3 MARKETING VENTE\COURS\SEMESTRE 6\DOSSIER WALLART\SUJET\Jambon de volaille\blanc de dinde\8406.jpg"/>
          <p:cNvPicPr/>
          <p:nvPr/>
        </p:nvPicPr>
        <p:blipFill>
          <a:blip r:embed="rId5" cstate="print"/>
          <a:srcRect/>
          <a:stretch>
            <a:fillRect/>
          </a:stretch>
        </p:blipFill>
        <p:spPr bwMode="auto">
          <a:xfrm>
            <a:off x="6372200" y="1628800"/>
            <a:ext cx="1200150" cy="1200150"/>
          </a:xfrm>
          <a:prstGeom prst="rect">
            <a:avLst/>
          </a:prstGeom>
          <a:noFill/>
          <a:ln w="9525">
            <a:solidFill>
              <a:schemeClr val="accent1"/>
            </a:solidFill>
            <a:miter lim="800000"/>
            <a:headEnd/>
            <a:tailEnd/>
          </a:ln>
        </p:spPr>
      </p:pic>
      <p:pic>
        <p:nvPicPr>
          <p:cNvPr id="8" name="Image 7" descr="C:\Users\Benjamin\Documents\ETUDES\L3 MARKETING VENTE\COURS\SEMESTRE 6\DOSSIER WALLART\SUJET\Jambon de volaille\3007.jpg"/>
          <p:cNvPicPr/>
          <p:nvPr/>
        </p:nvPicPr>
        <p:blipFill>
          <a:blip r:embed="rId6" cstate="print"/>
          <a:srcRect/>
          <a:stretch>
            <a:fillRect/>
          </a:stretch>
        </p:blipFill>
        <p:spPr bwMode="auto">
          <a:xfrm>
            <a:off x="6300192" y="4005064"/>
            <a:ext cx="1200150" cy="1200150"/>
          </a:xfrm>
          <a:prstGeom prst="rect">
            <a:avLst/>
          </a:prstGeom>
          <a:noFill/>
          <a:ln w="9525">
            <a:solidFill>
              <a:schemeClr val="accent1"/>
            </a:solidFill>
            <a:miter lim="800000"/>
            <a:headEnd/>
            <a:tailEnd/>
          </a:ln>
        </p:spPr>
      </p:pic>
      <p:pic>
        <p:nvPicPr>
          <p:cNvPr id="9" name="Image 8" descr="C:\Users\Benjamin\Documents\ETUDES\L3 MARKETING VENTE\COURS\SEMESTRE 6\DOSSIER WALLART\SUJET\Jambon de volaille\0724.jpg"/>
          <p:cNvPicPr/>
          <p:nvPr/>
        </p:nvPicPr>
        <p:blipFill>
          <a:blip r:embed="rId7" cstate="print"/>
          <a:srcRect/>
          <a:stretch>
            <a:fillRect/>
          </a:stretch>
        </p:blipFill>
        <p:spPr bwMode="auto">
          <a:xfrm>
            <a:off x="3995936" y="1700808"/>
            <a:ext cx="1200150" cy="1200150"/>
          </a:xfrm>
          <a:prstGeom prst="rect">
            <a:avLst/>
          </a:prstGeom>
          <a:noFill/>
          <a:ln w="9525">
            <a:solidFill>
              <a:schemeClr val="accent1"/>
            </a:solidFill>
            <a:miter lim="800000"/>
            <a:headEnd/>
            <a:tailEnd/>
          </a:ln>
        </p:spPr>
      </p:pic>
    </p:spTree>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382</TotalTime>
  <Words>2985</Words>
  <Application>Microsoft Office PowerPoint</Application>
  <PresentationFormat>Affichage à l'écran (4:3)</PresentationFormat>
  <Paragraphs>508</Paragraphs>
  <Slides>40</Slides>
  <Notes>10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Technique</vt:lpstr>
      <vt:lpstr>  Panorama des positionnements &amp; stratégies de gammes pour une catégorie de produits</vt:lpstr>
      <vt:lpstr>Diapositive 2</vt:lpstr>
      <vt:lpstr>Les produits de charcuteries en Libre Service (LS) :  Les jambons cuits de porc et de volaille </vt:lpstr>
      <vt:lpstr>Diapositive 4</vt:lpstr>
      <vt:lpstr>Diapositive 5</vt:lpstr>
      <vt:lpstr>Quelques chiffres*: </vt:lpstr>
      <vt:lpstr>  Les produits existants </vt:lpstr>
      <vt:lpstr>Diapositive 8</vt:lpstr>
      <vt:lpstr>Blanc de poulet et de dinde </vt:lpstr>
      <vt:lpstr>  Les nouveaux produits </vt:lpstr>
      <vt:lpstr>  Analyser la stratégie de gamme: Largeur et profondeur </vt:lpstr>
      <vt:lpstr>Diapositive 12</vt:lpstr>
      <vt:lpstr>Diapositive 13</vt:lpstr>
      <vt:lpstr>Diapositive 14</vt:lpstr>
      <vt:lpstr>Diapositive 15</vt:lpstr>
      <vt:lpstr>Diapositive 16</vt:lpstr>
      <vt:lpstr>Diapositive 17</vt:lpstr>
      <vt:lpstr>  Le Gaulois: </vt:lpstr>
      <vt:lpstr>Isla Délice*:</vt:lpstr>
      <vt:lpstr>Diapositive 20</vt:lpstr>
      <vt:lpstr>  Analyser la segmentation et le positionnement des différentes marques présentes </vt:lpstr>
      <vt:lpstr>Diapositive 22</vt:lpstr>
      <vt:lpstr>Diapositive 23</vt:lpstr>
      <vt:lpstr>Diapositive 24</vt:lpstr>
      <vt:lpstr>Diapositive 25</vt:lpstr>
      <vt:lpstr>Madrange:  « Le goût des choses simples »  </vt:lpstr>
      <vt:lpstr>Diapositive 27</vt:lpstr>
      <vt:lpstr>Diapositive 28</vt:lpstr>
      <vt:lpstr>Le Gaulois:</vt:lpstr>
      <vt:lpstr>Diapositive 30</vt:lpstr>
      <vt:lpstr>Monique Ranou:  « Quand saveur rime avec fraicheur »</vt:lpstr>
      <vt:lpstr>Isla Délice:</vt:lpstr>
      <vt:lpstr>Reinert - Titours:</vt:lpstr>
      <vt:lpstr>MDD: </vt:lpstr>
      <vt:lpstr>  Les éléments de différenciations </vt:lpstr>
      <vt:lpstr>Diapositive 36</vt:lpstr>
      <vt:lpstr>Diapositive 37</vt:lpstr>
      <vt:lpstr>Diapositive 38</vt:lpstr>
      <vt:lpstr>Choisir une entreprise et proposer vos recommandations compte tenu de l’analyse panoramique du marché.</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Panorama des positionnements &amp; stratégies de gammes pour une catégorie de produits</dc:title>
  <dc:creator>Benjamin</dc:creator>
  <cp:lastModifiedBy>Benjamin</cp:lastModifiedBy>
  <cp:revision>42</cp:revision>
  <dcterms:created xsi:type="dcterms:W3CDTF">2013-05-29T19:11:58Z</dcterms:created>
  <dcterms:modified xsi:type="dcterms:W3CDTF">2013-05-31T22:14:05Z</dcterms:modified>
</cp:coreProperties>
</file>