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0" r:id="rId5"/>
    <p:sldId id="259" r:id="rId6"/>
    <p:sldId id="261" r:id="rId7"/>
    <p:sldId id="262" r:id="rId8"/>
    <p:sldId id="263" r:id="rId9"/>
    <p:sldId id="264" r:id="rId10"/>
    <p:sldId id="265" r:id="rId11"/>
    <p:sldId id="266" r:id="rId12"/>
    <p:sldId id="290" r:id="rId13"/>
    <p:sldId id="269" r:id="rId14"/>
    <p:sldId id="291" r:id="rId15"/>
    <p:sldId id="282" r:id="rId16"/>
    <p:sldId id="299" r:id="rId17"/>
    <p:sldId id="292" r:id="rId18"/>
    <p:sldId id="267" r:id="rId19"/>
    <p:sldId id="271" r:id="rId20"/>
    <p:sldId id="272" r:id="rId21"/>
    <p:sldId id="268" r:id="rId22"/>
    <p:sldId id="273" r:id="rId23"/>
    <p:sldId id="277" r:id="rId24"/>
    <p:sldId id="279" r:id="rId25"/>
    <p:sldId id="280" r:id="rId26"/>
    <p:sldId id="287" r:id="rId27"/>
    <p:sldId id="284" r:id="rId28"/>
    <p:sldId id="285" r:id="rId29"/>
    <p:sldId id="286" r:id="rId30"/>
    <p:sldId id="293" r:id="rId31"/>
    <p:sldId id="294" r:id="rId32"/>
    <p:sldId id="295" r:id="rId33"/>
    <p:sldId id="296" r:id="rId34"/>
    <p:sldId id="298" r:id="rId35"/>
    <p:sldId id="297" r:id="rId36"/>
    <p:sldId id="300" r:id="rId37"/>
    <p:sldId id="289" r:id="rId38"/>
    <p:sldId id="288" r:id="rId39"/>
    <p:sldId id="274" r:id="rId40"/>
    <p:sldId id="275" r:id="rId41"/>
    <p:sldId id="276" r:id="rId42"/>
    <p:sldId id="301"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2"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EDD9007C-8A73-4C17-BA7A-C363F65FC4B9}" type="datetimeFigureOut">
              <a:rPr lang="fr-FR" smtClean="0"/>
              <a:pPr/>
              <a:t>30/05/2013</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F13AC66F-7443-4910-A968-07726D4617F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DD9007C-8A73-4C17-BA7A-C363F65FC4B9}" type="datetimeFigureOut">
              <a:rPr lang="fr-FR" smtClean="0"/>
              <a:pPr/>
              <a:t>30/05/2013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F13AC66F-7443-4910-A968-07726D4617F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DD9007C-8A73-4C17-BA7A-C363F65FC4B9}" type="datetimeFigureOut">
              <a:rPr lang="fr-FR" smtClean="0"/>
              <a:pPr/>
              <a:t>30/05/2013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F13AC66F-7443-4910-A968-07726D4617F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DD9007C-8A73-4C17-BA7A-C363F65FC4B9}" type="datetimeFigureOut">
              <a:rPr lang="fr-FR" smtClean="0"/>
              <a:pPr/>
              <a:t>30/05/2013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F13AC66F-7443-4910-A968-07726D4617F7}" type="slidenum">
              <a:rPr lang="fr-FR" smtClean="0"/>
              <a:pPr/>
              <a:t>‹N°›</a:t>
            </a:fld>
            <a:endParaRPr lang="fr-FR"/>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EDD9007C-8A73-4C17-BA7A-C363F65FC4B9}" type="datetimeFigureOut">
              <a:rPr lang="fr-FR" smtClean="0"/>
              <a:pPr/>
              <a:t>30/05/2013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F13AC66F-7443-4910-A968-07726D4617F7}" type="slidenum">
              <a:rPr lang="fr-FR" smtClean="0"/>
              <a:pPr/>
              <a:t>‹N°›</a:t>
            </a:fld>
            <a:endParaRPr lang="fr-F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DD9007C-8A73-4C17-BA7A-C363F65FC4B9}" type="datetimeFigureOut">
              <a:rPr lang="fr-FR" smtClean="0"/>
              <a:pPr/>
              <a:t>30/05/2013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F13AC66F-7443-4910-A968-07726D4617F7}" type="slidenum">
              <a:rPr lang="fr-FR" smtClean="0"/>
              <a:pPr/>
              <a:t>‹N°›</a:t>
            </a:fld>
            <a:endParaRPr lang="fr-FR"/>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EDD9007C-8A73-4C17-BA7A-C363F65FC4B9}" type="datetimeFigureOut">
              <a:rPr lang="fr-FR" smtClean="0"/>
              <a:pPr/>
              <a:t>30/05/2013</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F13AC66F-7443-4910-A968-07726D4617F7}"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EDD9007C-8A73-4C17-BA7A-C363F65FC4B9}" type="datetimeFigureOut">
              <a:rPr lang="fr-FR" smtClean="0"/>
              <a:pPr/>
              <a:t>30/05/2013</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F13AC66F-7443-4910-A968-07726D4617F7}" type="slidenum">
              <a:rPr lang="fr-FR" smtClean="0"/>
              <a:pPr/>
              <a:t>‹N°›</a:t>
            </a:fld>
            <a:endParaRPr lang="fr-FR"/>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EDD9007C-8A73-4C17-BA7A-C363F65FC4B9}" type="datetimeFigureOut">
              <a:rPr lang="fr-FR" smtClean="0"/>
              <a:pPr/>
              <a:t>30/05/2013</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F13AC66F-7443-4910-A968-07726D4617F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EDD9007C-8A73-4C17-BA7A-C363F65FC4B9}" type="datetimeFigureOut">
              <a:rPr lang="fr-FR" smtClean="0"/>
              <a:pPr/>
              <a:t>30/05/2013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F13AC66F-7443-4910-A968-07726D4617F7}"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EDD9007C-8A73-4C17-BA7A-C363F65FC4B9}" type="datetimeFigureOut">
              <a:rPr lang="fr-FR" smtClean="0"/>
              <a:pPr/>
              <a:t>30/05/2013</a:t>
            </a:fld>
            <a:endParaRPr lang="fr-FR"/>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F13AC66F-7443-4910-A968-07726D4617F7}" type="slidenum">
              <a:rPr lang="fr-FR" smtClean="0"/>
              <a:pPr/>
              <a:t>‹N°›</a:t>
            </a:fld>
            <a:endParaRPr lang="fr-FR"/>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DD9007C-8A73-4C17-BA7A-C363F65FC4B9}" type="datetimeFigureOut">
              <a:rPr lang="fr-FR" smtClean="0"/>
              <a:pPr/>
              <a:t>30/05/2013</a:t>
            </a:fld>
            <a:endParaRPr lang="fr-F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F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13AC66F-7443-4910-A968-07726D4617F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hyperlink" Target="http://fr.wikipedia.org/wiki/Renault_Twingo_I" TargetMode="External"/><Relationship Id="rId7" Type="http://schemas.openxmlformats.org/officeDocument/2006/relationships/image" Target="../media/image35.jpeg"/><Relationship Id="rId2" Type="http://schemas.openxmlformats.org/officeDocument/2006/relationships/hyperlink" Target="http://fr.wikipedia.org/wiki/Automobile" TargetMode="Externa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hyperlink" Target="http://fr.wikipedia.org/wiki/1997" TargetMode="External"/><Relationship Id="rId4" Type="http://schemas.openxmlformats.org/officeDocument/2006/relationships/hyperlink" Target="http://fr.wikipedia.org/wiki/Salon_automobile_de_Francfor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fr.wikipedia.org/wiki/Salon_international_de_l'automobile_de_Gen%C3%A8ve" TargetMode="Externa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60040" y="2391023"/>
            <a:ext cx="8532440" cy="1470025"/>
          </a:xfrm>
          <a:noFill/>
        </p:spPr>
        <p:txBody>
          <a:bodyPr>
            <a:noAutofit/>
          </a:bodyPr>
          <a:lstStyle/>
          <a:p>
            <a:pPr algn="ctr"/>
            <a:r>
              <a:rPr lang="fr-FR" sz="3400" b="1" spc="300" dirty="0" smtClean="0">
                <a:ln w="11430" cmpd="sng">
                  <a:solidFill>
                    <a:schemeClr val="accent1">
                      <a:tint val="10000"/>
                    </a:schemeClr>
                  </a:solidFill>
                  <a:prstDash val="solid"/>
                  <a:miter lim="800000"/>
                </a:ln>
                <a:solidFill>
                  <a:schemeClr val="tx2">
                    <a:lumMod val="50000"/>
                  </a:schemeClr>
                </a:solidFill>
                <a:effectLst>
                  <a:glow rad="45500">
                    <a:schemeClr val="accent1">
                      <a:satMod val="220000"/>
                      <a:alpha val="35000"/>
                    </a:schemeClr>
                  </a:glow>
                </a:effectLst>
                <a:latin typeface="Arial Black" pitchFamily="34" charset="0"/>
              </a:rPr>
              <a:t>Panorama des positionnements &amp; stratégies de gammes pour les voitures citadines [Fiat 500]</a:t>
            </a:r>
            <a:endParaRPr lang="fr-FR" sz="3400" b="1" spc="300" dirty="0">
              <a:ln w="11430" cmpd="sng">
                <a:solidFill>
                  <a:schemeClr val="accent1">
                    <a:tint val="10000"/>
                  </a:schemeClr>
                </a:solidFill>
                <a:prstDash val="solid"/>
                <a:miter lim="800000"/>
              </a:ln>
              <a:solidFill>
                <a:schemeClr val="tx2">
                  <a:lumMod val="50000"/>
                </a:schemeClr>
              </a:solidFill>
              <a:effectLst>
                <a:glow rad="45500">
                  <a:schemeClr val="accent1">
                    <a:satMod val="220000"/>
                    <a:alpha val="35000"/>
                  </a:schemeClr>
                </a:glow>
              </a:effectLst>
              <a:latin typeface="Arial Black" pitchFamily="34" charset="0"/>
            </a:endParaRPr>
          </a:p>
        </p:txBody>
      </p:sp>
      <p:sp>
        <p:nvSpPr>
          <p:cNvPr id="3" name="Sous-titre 2"/>
          <p:cNvSpPr>
            <a:spLocks noGrp="1"/>
          </p:cNvSpPr>
          <p:nvPr>
            <p:ph type="subTitle" idx="1"/>
          </p:nvPr>
        </p:nvSpPr>
        <p:spPr>
          <a:xfrm>
            <a:off x="219472" y="5229200"/>
            <a:ext cx="3776464" cy="1628800"/>
          </a:xfrm>
        </p:spPr>
        <p:txBody>
          <a:bodyPr>
            <a:normAutofit lnSpcReduction="10000"/>
          </a:bodyPr>
          <a:lstStyle/>
          <a:p>
            <a:pPr algn="l"/>
            <a:r>
              <a:rPr lang="fr-FR" sz="2300" dirty="0" smtClean="0">
                <a:solidFill>
                  <a:schemeClr val="tx2">
                    <a:lumMod val="50000"/>
                  </a:schemeClr>
                </a:solidFill>
              </a:rPr>
              <a:t>DA COSTA Laurie</a:t>
            </a:r>
          </a:p>
          <a:p>
            <a:pPr algn="l"/>
            <a:r>
              <a:rPr lang="fr-FR" sz="2300" dirty="0" smtClean="0">
                <a:solidFill>
                  <a:schemeClr val="tx2">
                    <a:lumMod val="50000"/>
                  </a:schemeClr>
                </a:solidFill>
              </a:rPr>
              <a:t>DEBAERE Alexis</a:t>
            </a:r>
          </a:p>
          <a:p>
            <a:pPr algn="l"/>
            <a:r>
              <a:rPr lang="fr-FR" sz="2300" dirty="0" smtClean="0">
                <a:solidFill>
                  <a:schemeClr val="tx2">
                    <a:lumMod val="50000"/>
                  </a:schemeClr>
                </a:solidFill>
              </a:rPr>
              <a:t>DELHAYE Estelle</a:t>
            </a:r>
          </a:p>
          <a:p>
            <a:pPr algn="l"/>
            <a:r>
              <a:rPr lang="fr-FR" sz="2300" dirty="0" smtClean="0">
                <a:solidFill>
                  <a:schemeClr val="tx2">
                    <a:lumMod val="50000"/>
                  </a:schemeClr>
                </a:solidFill>
              </a:rPr>
              <a:t>DEMEESTERE Simon</a:t>
            </a:r>
            <a:endParaRPr lang="fr-FR" sz="2300" dirty="0">
              <a:solidFill>
                <a:schemeClr val="tx2">
                  <a:lumMod val="50000"/>
                </a:schemeClr>
              </a:solidFill>
            </a:endParaRPr>
          </a:p>
        </p:txBody>
      </p:sp>
      <p:sp>
        <p:nvSpPr>
          <p:cNvPr id="4" name="ZoneTexte 3"/>
          <p:cNvSpPr txBox="1"/>
          <p:nvPr/>
        </p:nvSpPr>
        <p:spPr>
          <a:xfrm>
            <a:off x="5148064" y="6237312"/>
            <a:ext cx="3888432" cy="400110"/>
          </a:xfrm>
          <a:prstGeom prst="rect">
            <a:avLst/>
          </a:prstGeom>
          <a:noFill/>
        </p:spPr>
        <p:txBody>
          <a:bodyPr wrap="square" rtlCol="0">
            <a:spAutoFit/>
          </a:bodyPr>
          <a:lstStyle/>
          <a:p>
            <a:r>
              <a:rPr lang="fr-FR" sz="2000" b="1" dirty="0" smtClean="0">
                <a:solidFill>
                  <a:schemeClr val="tx2">
                    <a:lumMod val="50000"/>
                  </a:schemeClr>
                </a:solidFill>
              </a:rPr>
              <a:t>Licence 3 - Marketing Vente </a:t>
            </a:r>
            <a:endParaRPr lang="fr-FR" sz="2000" b="1" dirty="0">
              <a:solidFill>
                <a:schemeClr val="tx2">
                  <a:lumMod val="50000"/>
                </a:schemeClr>
              </a:solidFill>
            </a:endParaRPr>
          </a:p>
        </p:txBody>
      </p:sp>
      <p:sp>
        <p:nvSpPr>
          <p:cNvPr id="1026" name="AutoShape 2" descr="data:image/jpeg;base64,/9j/4AAQSkZJRgABAQAAAQABAAD/2wCEAAkGBhQRDxEQEBEVFQ8WFxYaFRUVGBQVGhYYFRYhFyEWHBcYJyYiGhomGhYZHy8gIyc1LCwsFR8xNzAqNSYrLCkBCQoKDgwOGg8PGislHiQ1NSkvNSwsNSo1MCotLjU1MioqLCk0KSopKSwuNS0qLCwsLCwsLCwtNTApKTQsLCwsKf/AABEIAIgAeAMBIgACEQEDEQH/xAAcAAACAgMBAQAAAAAAAAAAAAAACAYHAwQFAgH/xABJEAABAwIBBgUODQQCAwAAAAABAAIDBBEFBgcSEyExNUFRYbIIGCIjM1JxcnSBkZPR4RQWFzJCVHOCkqGiscEVNFOzJPBVYqP/xAAaAQEAAgMBAAAAAAAAAAAAAAAAAgQBAwYF/8QAMREAAgEDAgQDBgYDAAAAAAAAAAECAwQREjEFEyFRIkHBFGFxgbHhBiORodHwNDWC/9oADAMBAAIRAxEAPwC8UIQgBCEIDk5WOIw+rINiIZLEbPoFLxS4jLrGdtf85v0ncvhTMVNM2Rjo5GhzHAtc07iCLELhtzf0AIIo47jmPtUJRyUri3lVkmmSEIQhTLoIQhACEIQAhYqqpbHG+R5sxjXOcd9g0XJsOYKD/LhhX1l3qpfYgJ6heWPBAI3EXHnQgPSEIQAhCEAIQhACxVVU2JhkkcGsG8ncOJZVxcsYi6hna1pc4gWABJPZDiChNuMW0QnJxi2jPBlNTPc1jJ2FzjYAHeTxLpqosncMlbWU5dDIAJG3JY8Aeeyt1aberKqm5LBotq0qqbksAhCFZLRoY/C59JUsYC57oZQ0DeSWEADzpVPkwxP/AMfP+FN0hAYqVto2A7w0fshZUIDi5V5WQYbTioqdLVl4Z2DdI3cCd3JsKh/XAYZ30/qvesfVC8Dt8oj6LktSAZnrgMM76f1XvR1wGGd9P6r3pZkIBmeuAwzvp/Ve9HXAYZ30/qvelmQgGZ64DDO+n9V70dcBhnfT+q96XXB8GkqnmOK2kG6RubbLgfyt3FMkJ6eIyyBmgCAbOudptuWmVenGWhyWexujQqShrUXjuX71wGGd9P6r3o64DDO+n9V70syFuNIx9fnwilA/pw0nC+s10bgADutZw51joc9WqcXYg1rYbWBhY4u0+K93brX/ACVC4RjBpy+zQ7StvNrWv7VmxXHzOwMLA2xve9+L3renDR7z26dSyVk4yX5vXyffvtsMF1wGGcs/qverHhlD2tcNzgCPARdJAE7OGdwi8RnRC0HiGyhCEBWPVC8Dt8oj6LktSZXqheB2+UR9FyWpACEIQyCEL3DCXuaxoJc4gADeSTYD0psDv5EYrHT1D3zP0WmMgGzjt0gbbAeQru5W5T089I+OKXSeS2w0Xjc6+8gBQ/HMGfSVElPL89hFyNxuLgjm2rQVB2lKtUjcJvyaxsXoXlSlSdDCx1+PUFMqDN+JYo5NeRpta62he1xe17qGqb4dl9HFDHGYXksa1pIc3bYWXuWaoOT523z9DnuIu6UY+zb+e3qRTF8P1E8kOlpaBte1r7L7vOtNb2NV4nqJJmggPNwDYkbLfwtFVamnW9O3l8C9R1cuOvfCz8T6E3WVLyMFlIJBEDbEGx3N40ooTq0lO2SmjZI0OY6NgLXAEEaI2EFIS0yT7EprVFooLJqtkNdSAyPIM8VwXO/yDnQr3iyZpWuDm0sIc0ggiNgIINwQbb7oVq5uY1mmlgq21vKkmm8kE6oXgdvlEfRclqTK9ULwO3yiPouS1KkXC681GHxPw0OfFG52sk2uY1x4uMhQLOnA1mKStY1rW6EexoDR8wcQVi5ouCx9rJ/Cr7OzwrL4kXQC5Ph8m+K1Vnv9UenWS9mj8iGqc5pMA19br3DtdOA7wvdcNHmsXfdUGTB5vsA+CUETSLSydsk5dJ42NPgbYelelxu79ntmlvLovX9vqaLSnrqddl1Itnmyf0mRVrBtb2uXwHa1x8Bu37wVSpmsToGVVNLCSDHKwt0httfc4eAi/mS24hQuglkhkFnscWu8LTb0Kt+H7rmUXRlvH6P+Cd7T0z1LZnmjHbGeM390yxwiDb2iL1bPYlqou6x+M39wmUxv+2qfspv9blV/EWddJJ4zn0NljjEmeP6dTf4oPwxKE53KSFtAwxMia7XN2sDAbaLu94lUFnc/5r44HjurVtwN0KsanNbx1xj7mupd64uOk+BOzhncIvEZ0QkmCdnDO4ReIzohdGUDZQhCArHqheB2+UR9FyWpMr1QvA7fKI+i5LUgLzzRcFj7WT+FX2dnhWXxIugFYOaLgsfayfwq+zs8Ky+JF0AuR4f/ALar/wBfVHqV/wDGj8jUzd4B8Lr42uF4o+2SX3WadjfO6w9KuTLXHPglDNMDaS2jH479gPm2u+6uLmnyf+D0OucO2VBDvAxtw0fmT94KP5055ayqbRUzHSCBunIG7ezfuv4G2/EVquZK/wCIqDfghv26b/q+hKmnRoZW7Oxmfx/XUj6Z57OAjR543kkeh1x94KOZ5Mn9XUR1jB2Mo0ZPtGDYfO3oFcrJWOpwyshqZ4XxwOcI5HOFhov2flbS+6reytwMVlFNT7NMi8Z5Ht2t2852edK842PEVXg/BPfHv3/R+IRi6tBwkuq/v2F3ou6x+M39wmgeQLk7tt7pYKVhEzARYh7QQeIh25Mnjn9rU/ZTf63Lb+I1qnRXfPoRsXhSYf1Gn/yw/jj9qr7PJVRupqcRvjcda6+g5p+hzKpUK5acCVvWjV5jePd9zVUvHOLjpPoTs4Z3CLxGdEJJgnZwzuEXiM6IXRFA2UIQgKx6oXgdvlEfRclqTK9ULwO3yiPouS1IC880XBY+1k/hRPK/BDWZQin26LhFpkcTGxguPoB9Kj+T+cSpooNRCI9XpF3ZN0jd3PfmXqHONUtq5KwNh18jGsJLDYNbxAX2XsL+Bc1Dh9zSuqteGPEnjr5trGT0HXpypxg/LGS8q+sZS075SLRRMvYcjRYNH5AeFVFm/wAba6srJ6iRjHSjSJcQ0EukvYX/AO7Fy8dzkVdZA6nl1YjcQXaDdEnRN7Xvuv8Asoqs2HB5UqNSFZ+KXbr0X3M1Lz8yMoroi0c5GJwyUQbHNG92sabNc1xtY7bBS3Ntj3wrD47m8sXa38vYjsXedtvQVQK7eTOV89A6Q05b2wAODxpDsTcG2zbtPpK2XXB9VpyabzJPKz+6CvdVbmSXTYkGcjJ/4PibJWjtU7g8cz9IaY9JB+8rorKcSRyRkkB7XtJG8BwLb/mqBx/L+orWMZO2LsHh7S1hBBHPfceMcwXV+WOu5IPVn2qpd8MvLijRj01Qyn1+GPL3GadxShKT8mSr5FKb6xP/APP2KN5eZuoaClbPFLI9xka2z9G1i0m+wb9iw/LHXckHqz7Vyso8v6muhEM4j0A4O7BuibgEb7nZtKsWtvxSNWLqzTj5/wBwQqTt3FqK6kbCdnDO4ReIzohJME7OGdwi8RnRC6MoGyhCEBWPVC8Dt8oj6LktSZXqheB2+UR9FyWpACELfwfAZ6t+rpYJJX8YY0utzk7mjnKGTQUko8i3/An19TIKen0TqNMEvqZOJkbNh0eV+4c6lPxAgwmBlXirmzVT/wC3oIzcPcOOR43tBO0N2cVzeyJskK/EnGvxZxpKGNosXtLdBm4RQU428gAsL852ICuI6R7mPkaxxjZbTcAS1ukbDSO4XI2X32WfB8Hlq52U9PGZJnmzWj9yeIDeSdgU5wzIWrljlidJJRYM6XTBqgGvkA2NOqbYyP0QDb5oPHxqY1OS0cNHFTYVPDTwzN/5dbM8a97b21Ijb2QHGWiwOwX3phmMorbKfJ+lp2w0VK99Vien298W2IEi2ojaBd7tL6XNz2bnxbJ+lw6idFV3lxiUC0THWbRt39sI+dIR9HivxbzYeSVNQ4c5zKYHXlj2ivmZpubIW2a5sI+ZGDvF7njXAgyFoY5TPV1ctfKTpFjGuha5xNyZJXkucDzAFS0sxrRW9Xk7URU8VVLA9lPKbRyOFg/ZfZ5gSOWy0oYHPcGMaXOOwNaCSTyADaVemUrqStlbLVPqZomW1NGNXBDELAWLm3Lt28cWxYoMbMILKOKKkYdh1DA1xH/tKbud6VlQZhzSK0pM2OJytD2UE+ie+bofk+xTZ0DC2GNpFiGNBHOGhUTWVj5A4ySPebHa5zncXOr1ww9oi8RnRCxKOBGWo2UIQokiJZzMkjiVCKcSFlpGPJawymzQRYNu2+/lVbQZlaeO2lT4hO4b7fB4GHzXc4elfUIDfizewxdywFzncs8zpR+EFoW5Lh2ImPUspnQwf4oGxQs28zCL+dCFJSwRccmUU2IjQLaMNlYwRtmEUOtDGiwbrCSQLcnKsUFDirHPexlQHvtpm7CXW3byd1z6UITUY0GpVZN18rtOWCZ7++cWuP5uWH4n1n1WT9HtQhZ1sxy0ffihWfVZP0e1HxQrPqsn6PahCa2OWg+KFZ9Vk/R7UfFCs+qyfo9qEJrY5aPL8j6yx/4sm495yeFXLQRlsUbXCzgxoI5w0BCFhybJKKWxnQhCiS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8" name="AutoShape 4" descr="data:image/jpeg;base64,/9j/4AAQSkZJRgABAQAAAQABAAD/2wCEAAkGBhQRDxEQEBEVFQ8WFxYaFRUVGBQVGhYYFRYhFyEWHBcYJyYiGhomGhYZHy8gIyc1LCwsFR8xNzAqNSYrLCkBCQoKDgwOGg8PGislHiQ1NSkvNSwsNSo1MCotLjU1MioqLCk0KSopKSwuNS0qLCwsLCwsLCwtNTApKTQsLCwsKf/AABEIAIgAeAMBIgACEQEDEQH/xAAcAAACAgMBAQAAAAAAAAAAAAAACAYHAwQFAgH/xABJEAABAwIBBgUODQQCAwAAAAABAAIDBBEFBgcSEyExNUFRYbIIGCIjM1JxcnSBkZPR4RQWFzJCVHOCkqGiscEVNFOzJPBVYqP/xAAaAQEAAgMBAAAAAAAAAAAAAAAAAgQBAwYF/8QAMREAAgEDAgQDBgYDAAAAAAAAAAECAwQREjEFEyFRIkHBFGFxgbHhBiORodHwNDWC/9oADAMBAAIRAxEAPwC8UIQgBCEIDk5WOIw+rINiIZLEbPoFLxS4jLrGdtf85v0ncvhTMVNM2Rjo5GhzHAtc07iCLELhtzf0AIIo47jmPtUJRyUri3lVkmmSEIQhTLoIQhACEIQAhYqqpbHG+R5sxjXOcd9g0XJsOYKD/LhhX1l3qpfYgJ6heWPBAI3EXHnQgPSEIQAhCEAIQhACxVVU2JhkkcGsG8ncOJZVxcsYi6hna1pc4gWABJPZDiChNuMW0QnJxi2jPBlNTPc1jJ2FzjYAHeTxLpqosncMlbWU5dDIAJG3JY8Aeeyt1aberKqm5LBotq0qqbksAhCFZLRoY/C59JUsYC57oZQ0DeSWEADzpVPkwxP/AMfP+FN0hAYqVto2A7w0fshZUIDi5V5WQYbTioqdLVl4Z2DdI3cCd3JsKh/XAYZ30/qvesfVC8Dt8oj6LktSAZnrgMM76f1XvR1wGGd9P6r3pZkIBmeuAwzvp/Ve9HXAYZ30/qvelmQgGZ64DDO+n9V70dcBhnfT+q96XXB8GkqnmOK2kG6RubbLgfyt3FMkJ6eIyyBmgCAbOudptuWmVenGWhyWexujQqShrUXjuX71wGGd9P6r3o64DDO+n9V70syFuNIx9fnwilA/pw0nC+s10bgADutZw51joc9WqcXYg1rYbWBhY4u0+K93brX/ACVC4RjBpy+zQ7StvNrWv7VmxXHzOwMLA2xve9+L3renDR7z26dSyVk4yX5vXyffvtsMF1wGGcs/qverHhlD2tcNzgCPARdJAE7OGdwi8RnRC0HiGyhCEBWPVC8Dt8oj6LktSZXqheB2+UR9FyWpACEIQyCEL3DCXuaxoJc4gADeSTYD0psDv5EYrHT1D3zP0WmMgGzjt0gbbAeQru5W5T089I+OKXSeS2w0Xjc6+8gBQ/HMGfSVElPL89hFyNxuLgjm2rQVB2lKtUjcJvyaxsXoXlSlSdDCx1+PUFMqDN+JYo5NeRpta62he1xe17qGqb4dl9HFDHGYXksa1pIc3bYWXuWaoOT523z9DnuIu6UY+zb+e3qRTF8P1E8kOlpaBte1r7L7vOtNb2NV4nqJJmggPNwDYkbLfwtFVamnW9O3l8C9R1cuOvfCz8T6E3WVLyMFlIJBEDbEGx3N40ooTq0lO2SmjZI0OY6NgLXAEEaI2EFIS0yT7EprVFooLJqtkNdSAyPIM8VwXO/yDnQr3iyZpWuDm0sIc0ggiNgIINwQbb7oVq5uY1mmlgq21vKkmm8kE6oXgdvlEfRclqTK9ULwO3yiPouS1KkXC681GHxPw0OfFG52sk2uY1x4uMhQLOnA1mKStY1rW6EexoDR8wcQVi5ouCx9rJ/Cr7OzwrL4kXQC5Ph8m+K1Vnv9UenWS9mj8iGqc5pMA19br3DtdOA7wvdcNHmsXfdUGTB5vsA+CUETSLSydsk5dJ42NPgbYelelxu79ntmlvLovX9vqaLSnrqddl1Itnmyf0mRVrBtb2uXwHa1x8Bu37wVSpmsToGVVNLCSDHKwt0httfc4eAi/mS24hQuglkhkFnscWu8LTb0Kt+H7rmUXRlvH6P+Cd7T0z1LZnmjHbGeM390yxwiDb2iL1bPYlqou6x+M39wmUxv+2qfspv9blV/EWddJJ4zn0NljjEmeP6dTf4oPwxKE53KSFtAwxMia7XN2sDAbaLu94lUFnc/5r44HjurVtwN0KsanNbx1xj7mupd64uOk+BOzhncIvEZ0QkmCdnDO4ReIzohdGUDZQhCArHqheB2+UR9FyWpMr1QvA7fKI+i5LUgLzzRcFj7WT+FX2dnhWXxIugFYOaLgsfayfwq+zs8Ky+JF0AuR4f/ALar/wBfVHqV/wDGj8jUzd4B8Lr42uF4o+2SX3WadjfO6w9KuTLXHPglDNMDaS2jH479gPm2u+6uLmnyf+D0OucO2VBDvAxtw0fmT94KP5055ayqbRUzHSCBunIG7ezfuv4G2/EVquZK/wCIqDfghv26b/q+hKmnRoZW7Oxmfx/XUj6Z57OAjR543kkeh1x94KOZ5Mn9XUR1jB2Mo0ZPtGDYfO3oFcrJWOpwyshqZ4XxwOcI5HOFhov2flbS+6reytwMVlFNT7NMi8Z5Ht2t2852edK842PEVXg/BPfHv3/R+IRi6tBwkuq/v2F3ou6x+M39wmgeQLk7tt7pYKVhEzARYh7QQeIh25Mnjn9rU/ZTf63Lb+I1qnRXfPoRsXhSYf1Gn/yw/jj9qr7PJVRupqcRvjcda6+g5p+hzKpUK5acCVvWjV5jePd9zVUvHOLjpPoTs4Z3CLxGdEJJgnZwzuEXiM6IXRFA2UIQgKx6oXgdvlEfRclqTK9ULwO3yiPouS1IC880XBY+1k/hRPK/BDWZQin26LhFpkcTGxguPoB9Kj+T+cSpooNRCI9XpF3ZN0jd3PfmXqHONUtq5KwNh18jGsJLDYNbxAX2XsL+Bc1Dh9zSuqteGPEnjr5trGT0HXpypxg/LGS8q+sZS075SLRRMvYcjRYNH5AeFVFm/wAba6srJ6iRjHSjSJcQ0EukvYX/AO7Fy8dzkVdZA6nl1YjcQXaDdEnRN7Xvuv8Asoqs2HB5UqNSFZ+KXbr0X3M1Lz8yMoroi0c5GJwyUQbHNG92sabNc1xtY7bBS3Ntj3wrD47m8sXa38vYjsXedtvQVQK7eTOV89A6Q05b2wAODxpDsTcG2zbtPpK2XXB9VpyabzJPKz+6CvdVbmSXTYkGcjJ/4PibJWjtU7g8cz9IaY9JB+8rorKcSRyRkkB7XtJG8BwLb/mqBx/L+orWMZO2LsHh7S1hBBHPfceMcwXV+WOu5IPVn2qpd8MvLijRj01Qyn1+GPL3GadxShKT8mSr5FKb6xP/APP2KN5eZuoaClbPFLI9xka2z9G1i0m+wb9iw/LHXckHqz7Vyso8v6muhEM4j0A4O7BuibgEb7nZtKsWtvxSNWLqzTj5/wBwQqTt3FqK6kbCdnDO4ReIzohJME7OGdwi8RnRC6MoGyhCEBWPVC8Dt8oj6LktSZXqheB2+UR9FyWpACELfwfAZ6t+rpYJJX8YY0utzk7mjnKGTQUko8i3/An19TIKen0TqNMEvqZOJkbNh0eV+4c6lPxAgwmBlXirmzVT/wC3oIzcPcOOR43tBO0N2cVzeyJskK/EnGvxZxpKGNosXtLdBm4RQU428gAsL852ICuI6R7mPkaxxjZbTcAS1ukbDSO4XI2X32WfB8Hlq52U9PGZJnmzWj9yeIDeSdgU5wzIWrljlidJJRYM6XTBqgGvkA2NOqbYyP0QDb5oPHxqY1OS0cNHFTYVPDTwzN/5dbM8a97b21Ijb2QHGWiwOwX3phmMorbKfJ+lp2w0VK99Vien298W2IEi2ojaBd7tL6XNz2bnxbJ+lw6idFV3lxiUC0THWbRt39sI+dIR9HivxbzYeSVNQ4c5zKYHXlj2ivmZpubIW2a5sI+ZGDvF7njXAgyFoY5TPV1ctfKTpFjGuha5xNyZJXkucDzAFS0sxrRW9Xk7URU8VVLA9lPKbRyOFg/ZfZ5gSOWy0oYHPcGMaXOOwNaCSTyADaVemUrqStlbLVPqZomW1NGNXBDELAWLm3Lt28cWxYoMbMILKOKKkYdh1DA1xH/tKbud6VlQZhzSK0pM2OJytD2UE+ie+bofk+xTZ0DC2GNpFiGNBHOGhUTWVj5A4ySPebHa5zncXOr1ww9oi8RnRCxKOBGWo2UIQokiJZzMkjiVCKcSFlpGPJawymzQRYNu2+/lVbQZlaeO2lT4hO4b7fB4GHzXc4elfUIDfizewxdywFzncs8zpR+EFoW5Lh2ImPUspnQwf4oGxQs28zCL+dCFJSwRccmUU2IjQLaMNlYwRtmEUOtDGiwbrCSQLcnKsUFDirHPexlQHvtpm7CXW3byd1z6UITUY0GpVZN18rtOWCZ7++cWuP5uWH4n1n1WT9HtQhZ1sxy0ffihWfVZP0e1HxQrPqsn6PahCa2OWg+KFZ9Vk/R7UfFCs+qyfo9qEJrY5aPL8j6yx/4sm495yeFXLQRlsUbXCzgxoI5w0BCFhybJKKWxnQhCiS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pic>
        <p:nvPicPr>
          <p:cNvPr id="1030" name="Picture 6" descr="https://encrypted-tbn2.gstatic.com/images?q=tbn:ANd9GcQvMEAqmCIzUfQomPiiH9TLseayU0je6maj8f3SuTwtxwQU7Ld6"/>
          <p:cNvPicPr>
            <a:picLocks noChangeAspect="1" noChangeArrowheads="1"/>
          </p:cNvPicPr>
          <p:nvPr/>
        </p:nvPicPr>
        <p:blipFill>
          <a:blip r:embed="rId2" cstate="print"/>
          <a:srcRect/>
          <a:stretch>
            <a:fillRect/>
          </a:stretch>
        </p:blipFill>
        <p:spPr bwMode="auto">
          <a:xfrm>
            <a:off x="7308304" y="116632"/>
            <a:ext cx="1656184" cy="189278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332656"/>
            <a:ext cx="8229600" cy="5674635"/>
          </a:xfrm>
        </p:spPr>
        <p:txBody>
          <a:bodyPr>
            <a:normAutofit fontScale="85000" lnSpcReduction="20000"/>
          </a:bodyPr>
          <a:lstStyle/>
          <a:p>
            <a:r>
              <a:rPr lang="fr-FR" dirty="0" smtClean="0">
                <a:solidFill>
                  <a:srgbClr val="7ACBE0"/>
                </a:solidFill>
              </a:rPr>
              <a:t>Peugeot 107</a:t>
            </a:r>
            <a:r>
              <a:rPr lang="fr-FR" dirty="0" smtClean="0"/>
              <a:t>	</a:t>
            </a:r>
          </a:p>
          <a:p>
            <a:pPr>
              <a:buNone/>
            </a:pPr>
            <a:endParaRPr lang="fr-FR" dirty="0" smtClean="0"/>
          </a:p>
          <a:p>
            <a:pPr lvl="1"/>
            <a:r>
              <a:rPr lang="fr-FR" dirty="0" smtClean="0"/>
              <a:t>La profondeur de la gamme n’est pas très étendue. En effet, la gamme est composée de seulement 10 modèles:</a:t>
            </a:r>
          </a:p>
          <a:p>
            <a:pPr lvl="2"/>
            <a:r>
              <a:rPr lang="fr-FR" dirty="0" smtClean="0"/>
              <a:t>Blue Lion </a:t>
            </a:r>
            <a:r>
              <a:rPr lang="fr-FR" dirty="0" err="1" smtClean="0"/>
              <a:t>Envy</a:t>
            </a:r>
            <a:endParaRPr lang="fr-FR" dirty="0" smtClean="0"/>
          </a:p>
          <a:p>
            <a:pPr lvl="2"/>
            <a:r>
              <a:rPr lang="fr-FR" dirty="0" smtClean="0"/>
              <a:t>Blue Lion </a:t>
            </a:r>
            <a:r>
              <a:rPr lang="fr-FR" dirty="0" err="1" smtClean="0"/>
              <a:t>Navteq</a:t>
            </a:r>
            <a:endParaRPr lang="fr-FR" dirty="0" smtClean="0"/>
          </a:p>
          <a:p>
            <a:pPr lvl="2"/>
            <a:r>
              <a:rPr lang="fr-FR" dirty="0" smtClean="0"/>
              <a:t>Blue Lion 2 Tronc Allure</a:t>
            </a:r>
          </a:p>
          <a:p>
            <a:pPr lvl="2"/>
            <a:r>
              <a:rPr lang="fr-FR" dirty="0" smtClean="0"/>
              <a:t>Blue Lion 2 tronc Active</a:t>
            </a:r>
          </a:p>
          <a:p>
            <a:pPr lvl="2"/>
            <a:r>
              <a:rPr lang="fr-FR" dirty="0" smtClean="0"/>
              <a:t>Blue Lion Allure</a:t>
            </a:r>
          </a:p>
          <a:p>
            <a:pPr lvl="2"/>
            <a:r>
              <a:rPr lang="fr-FR" dirty="0" smtClean="0"/>
              <a:t>Blue Lion Active</a:t>
            </a:r>
          </a:p>
          <a:p>
            <a:pPr lvl="2"/>
            <a:r>
              <a:rPr lang="fr-FR" dirty="0" smtClean="0"/>
              <a:t>Blue Lion Access</a:t>
            </a:r>
          </a:p>
          <a:p>
            <a:pPr>
              <a:buNone/>
            </a:pPr>
            <a:endParaRPr lang="fr-FR" dirty="0" smtClean="0">
              <a:solidFill>
                <a:srgbClr val="7ACBE0"/>
              </a:solidFill>
            </a:endParaRPr>
          </a:p>
          <a:p>
            <a:r>
              <a:rPr lang="fr-FR" dirty="0" smtClean="0">
                <a:solidFill>
                  <a:srgbClr val="7ACBE0"/>
                </a:solidFill>
              </a:rPr>
              <a:t>Opel Adam</a:t>
            </a:r>
          </a:p>
          <a:p>
            <a:pPr>
              <a:buNone/>
            </a:pPr>
            <a:endParaRPr lang="fr-FR" dirty="0" smtClean="0"/>
          </a:p>
          <a:p>
            <a:pPr lvl="1"/>
            <a:r>
              <a:rPr lang="fr-FR" dirty="0" smtClean="0"/>
              <a:t>La profondeur de gamme n’est pas très étendue. En effet, elle est composée de seulement 8 modèles :</a:t>
            </a:r>
          </a:p>
          <a:p>
            <a:pPr lvl="2"/>
            <a:r>
              <a:rPr lang="fr-FR" dirty="0" smtClean="0"/>
              <a:t>Opel Adam </a:t>
            </a:r>
            <a:r>
              <a:rPr lang="fr-FR" dirty="0" err="1" smtClean="0"/>
              <a:t>Slam</a:t>
            </a:r>
            <a:endParaRPr lang="fr-FR" dirty="0" smtClean="0"/>
          </a:p>
          <a:p>
            <a:pPr lvl="2"/>
            <a:r>
              <a:rPr lang="fr-FR" dirty="0" smtClean="0"/>
              <a:t>Opel Adam Glam</a:t>
            </a:r>
          </a:p>
          <a:p>
            <a:pPr lvl="2"/>
            <a:r>
              <a:rPr lang="fr-FR" dirty="0" smtClean="0"/>
              <a:t>Opel Adam Jam</a:t>
            </a:r>
          </a:p>
          <a:p>
            <a:pPr lvl="2"/>
            <a:endParaRPr lang="fr-FR" dirty="0" smtClean="0"/>
          </a:p>
          <a:p>
            <a:pPr lvl="2">
              <a:buNone/>
            </a:pP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21704" y="144016"/>
            <a:ext cx="8686800" cy="6309320"/>
          </a:xfrm>
        </p:spPr>
        <p:txBody>
          <a:bodyPr>
            <a:normAutofit fontScale="70000" lnSpcReduction="20000"/>
          </a:bodyPr>
          <a:lstStyle/>
          <a:p>
            <a:pPr lvl="0"/>
            <a:endParaRPr lang="fr-FR" dirty="0" smtClean="0"/>
          </a:p>
          <a:p>
            <a:pPr lvl="0"/>
            <a:r>
              <a:rPr lang="fr-FR" sz="5000" dirty="0" smtClean="0">
                <a:solidFill>
                  <a:srgbClr val="7ACBE0"/>
                </a:solidFill>
              </a:rPr>
              <a:t>Fiat 500</a:t>
            </a:r>
          </a:p>
          <a:p>
            <a:pPr lvl="0">
              <a:buNone/>
            </a:pPr>
            <a:endParaRPr lang="fr-FR" sz="2900" dirty="0" smtClean="0"/>
          </a:p>
          <a:p>
            <a:pPr lvl="2"/>
            <a:r>
              <a:rPr lang="fr-FR" sz="2500" dirty="0" smtClean="0"/>
              <a:t>7 airbags</a:t>
            </a:r>
          </a:p>
          <a:p>
            <a:pPr lvl="2"/>
            <a:r>
              <a:rPr lang="fr-FR" sz="2500" dirty="0" smtClean="0"/>
              <a:t>1 million de façons de la personnaliser</a:t>
            </a:r>
          </a:p>
          <a:p>
            <a:pPr lvl="2"/>
            <a:r>
              <a:rPr lang="fr-FR" sz="2500" dirty="0" smtClean="0"/>
              <a:t>95% de matériaux recyclables</a:t>
            </a:r>
          </a:p>
          <a:p>
            <a:pPr lvl="2"/>
            <a:r>
              <a:rPr lang="fr-FR" sz="2500" dirty="0" smtClean="0"/>
              <a:t>4 motorisations</a:t>
            </a:r>
          </a:p>
          <a:p>
            <a:pPr lvl="2"/>
            <a:r>
              <a:rPr lang="fr-FR" sz="2500" dirty="0" smtClean="0"/>
              <a:t>5 étoiles au test euro NCAP</a:t>
            </a:r>
          </a:p>
          <a:p>
            <a:pPr lvl="2"/>
            <a:r>
              <a:rPr lang="fr-FR" sz="2500" dirty="0" smtClean="0"/>
              <a:t>Jusqu’à 14 couleurs de carrosserie </a:t>
            </a:r>
          </a:p>
          <a:p>
            <a:pPr lvl="2"/>
            <a:r>
              <a:rPr lang="fr-FR" sz="2500" dirty="0" smtClean="0"/>
              <a:t>Fiat 500 POP </a:t>
            </a:r>
          </a:p>
          <a:p>
            <a:pPr lvl="2"/>
            <a:r>
              <a:rPr lang="fr-FR" sz="2500" dirty="0" smtClean="0"/>
              <a:t>Version de base, « belle mais accessible » : 7 Airbags, Radio CD MP3, Vitres avant électriques et direction assistée </a:t>
            </a:r>
          </a:p>
          <a:p>
            <a:endParaRPr lang="fr-FR" sz="2500" dirty="0" smtClean="0"/>
          </a:p>
          <a:p>
            <a:pPr lvl="1"/>
            <a:r>
              <a:rPr lang="fr-FR" sz="2500" b="1" dirty="0" smtClean="0"/>
              <a:t>Fiat 500 </a:t>
            </a:r>
            <a:r>
              <a:rPr lang="fr-FR" sz="2500" b="1" dirty="0" err="1" smtClean="0"/>
              <a:t>Lounge</a:t>
            </a:r>
            <a:r>
              <a:rPr lang="fr-FR" sz="2500" b="1" dirty="0" smtClean="0"/>
              <a:t> </a:t>
            </a:r>
            <a:r>
              <a:rPr lang="fr-FR" sz="2500" dirty="0" smtClean="0"/>
              <a:t>« Classe et raffinement »</a:t>
            </a:r>
          </a:p>
          <a:p>
            <a:pPr lvl="2"/>
            <a:r>
              <a:rPr lang="fr-FR" sz="2500" dirty="0" smtClean="0"/>
              <a:t>En plus des options présentes sur la POP, la version </a:t>
            </a:r>
            <a:r>
              <a:rPr lang="fr-FR" sz="2500" dirty="0" err="1" smtClean="0"/>
              <a:t>lounge</a:t>
            </a:r>
            <a:r>
              <a:rPr lang="fr-FR" sz="2500" dirty="0" smtClean="0"/>
              <a:t> offre de série: Système mains-libres Blue&amp;Me™ avec technologie Bluetooth, kit, volant gainé de cuir avec commandes du système Blue&amp;Me™, rétroviseurs extérieurs électriques couleur carrosserie, système de dégivrage et capteur de température extérieure, éclairage coffre, pare-soleil avec éclairage et miroir, air conditionné avec filtre à pollen, toit vitré panoramique fixe avec pare-soleil, banquette arrière rabattable 50/50 avec appuie-têtes réglables en hauteur.</a:t>
            </a:r>
          </a:p>
          <a:p>
            <a:pPr>
              <a:buNone/>
            </a:pPr>
            <a:r>
              <a:rPr lang="fr-FR" sz="2500" dirty="0" smtClean="0"/>
              <a:t> </a:t>
            </a:r>
          </a:p>
          <a:p>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620688"/>
            <a:ext cx="8229600" cy="5386603"/>
          </a:xfrm>
        </p:spPr>
        <p:txBody>
          <a:bodyPr>
            <a:normAutofit fontScale="62500" lnSpcReduction="20000"/>
          </a:bodyPr>
          <a:lstStyle/>
          <a:p>
            <a:pPr lvl="1"/>
            <a:r>
              <a:rPr lang="fr-FR" sz="2500" b="1" dirty="0" smtClean="0"/>
              <a:t>Fiat 500 </a:t>
            </a:r>
            <a:r>
              <a:rPr lang="fr-FR" sz="2500" b="1" dirty="0" err="1" smtClean="0"/>
              <a:t>Color</a:t>
            </a:r>
            <a:r>
              <a:rPr lang="fr-FR" sz="2500" b="1" dirty="0" smtClean="0"/>
              <a:t> </a:t>
            </a:r>
            <a:r>
              <a:rPr lang="fr-FR" sz="2500" b="1" dirty="0" err="1" smtClean="0"/>
              <a:t>Therapy</a:t>
            </a:r>
            <a:r>
              <a:rPr lang="fr-FR" sz="2500" b="1" dirty="0" smtClean="0"/>
              <a:t>  </a:t>
            </a:r>
            <a:r>
              <a:rPr lang="fr-FR" sz="2500" dirty="0" smtClean="0"/>
              <a:t>« Un peu de vintage mais </a:t>
            </a:r>
            <a:r>
              <a:rPr lang="fr-FR" sz="2500" dirty="0" err="1" smtClean="0"/>
              <a:t>fashion</a:t>
            </a:r>
            <a:r>
              <a:rPr lang="fr-FR" sz="2500" dirty="0" smtClean="0"/>
              <a:t> avant tout »</a:t>
            </a:r>
          </a:p>
          <a:p>
            <a:pPr lvl="2"/>
            <a:r>
              <a:rPr lang="fr-FR" sz="2500" dirty="0" smtClean="0"/>
              <a:t>Climatisation avec filtre anti-pollen, radio CD/MP3, jantes alliage 14 "millésime blanc et chromé, reflète casquettes, antenne blanche design et courte, levier de vitesses "</a:t>
            </a:r>
            <a:r>
              <a:rPr lang="fr-FR" sz="2500" dirty="0" err="1" smtClean="0"/>
              <a:t>Poolball</a:t>
            </a:r>
            <a:r>
              <a:rPr lang="fr-FR" sz="2500" dirty="0" smtClean="0"/>
              <a:t> design", Protège-clavier spécifique, 7 airbags, rétroviseurs extérieurs chromés à réglage électrique, direction assistée électrique </a:t>
            </a:r>
            <a:r>
              <a:rPr lang="fr-FR" sz="2500" dirty="0" err="1" smtClean="0"/>
              <a:t>Dualdrive</a:t>
            </a:r>
            <a:r>
              <a:rPr lang="fr-FR" sz="2500" dirty="0" smtClean="0"/>
              <a:t> ™, télécommande d'ouverture / fermeture des portes avec couverture personnalisée, volant réglable en hauteur, vitres électriques et verrouillage centralisé</a:t>
            </a:r>
          </a:p>
          <a:p>
            <a:pPr>
              <a:buNone/>
            </a:pPr>
            <a:r>
              <a:rPr lang="fr-FR" sz="2500" dirty="0" smtClean="0"/>
              <a:t> </a:t>
            </a:r>
          </a:p>
          <a:p>
            <a:pPr lvl="1"/>
            <a:r>
              <a:rPr lang="fr-FR" sz="2500" b="1" dirty="0" smtClean="0"/>
              <a:t>Fiat 500 S </a:t>
            </a:r>
            <a:r>
              <a:rPr lang="fr-FR" sz="2500" dirty="0" smtClean="0"/>
              <a:t>«  Noir désirable »</a:t>
            </a:r>
          </a:p>
          <a:p>
            <a:pPr lvl="2"/>
            <a:r>
              <a:rPr lang="fr-FR" sz="2500" dirty="0" smtClean="0"/>
              <a:t>Les équipements de </a:t>
            </a:r>
            <a:r>
              <a:rPr lang="fr-FR" sz="2500" dirty="0" err="1" smtClean="0"/>
              <a:t>Lounge</a:t>
            </a:r>
            <a:r>
              <a:rPr lang="fr-FR" sz="2500" dirty="0" smtClean="0"/>
              <a:t>* mais également jantes en alliage 15” Sport avec pneus 195/45 R16, vitres et lunette arrière </a:t>
            </a:r>
            <a:r>
              <a:rPr lang="fr-FR" sz="2500" dirty="0" err="1" smtClean="0"/>
              <a:t>surteintées</a:t>
            </a:r>
            <a:r>
              <a:rPr lang="fr-FR" sz="2500" dirty="0" smtClean="0"/>
              <a:t>, spoiler arrière, sièges sport, volant sport * (sauf toit vitré panoramique et kit chrome)</a:t>
            </a:r>
          </a:p>
          <a:p>
            <a:pPr>
              <a:buNone/>
            </a:pPr>
            <a:r>
              <a:rPr lang="fr-FR" sz="2500" dirty="0" smtClean="0"/>
              <a:t> </a:t>
            </a:r>
          </a:p>
          <a:p>
            <a:pPr lvl="1"/>
            <a:r>
              <a:rPr lang="fr-FR" sz="2500" b="1" dirty="0" smtClean="0"/>
              <a:t>Fiat 500 by Gucci  </a:t>
            </a:r>
            <a:r>
              <a:rPr lang="fr-FR" sz="2500" dirty="0" smtClean="0"/>
              <a:t>« Quand le style rencontre le design moderne »</a:t>
            </a:r>
          </a:p>
          <a:p>
            <a:pPr>
              <a:buNone/>
            </a:pPr>
            <a:endParaRPr lang="fr-FR" sz="2500" dirty="0" smtClean="0"/>
          </a:p>
          <a:p>
            <a:pPr lvl="1"/>
            <a:r>
              <a:rPr lang="fr-FR" sz="2500" b="1" dirty="0" smtClean="0"/>
              <a:t>Fiat 500 Liberty</a:t>
            </a:r>
            <a:endParaRPr lang="fr-FR" sz="2500" dirty="0" smtClean="0"/>
          </a:p>
          <a:p>
            <a:endParaRPr lang="fr-FR" sz="2500" dirty="0" smtClean="0"/>
          </a:p>
          <a:p>
            <a:pPr lvl="1"/>
            <a:r>
              <a:rPr lang="fr-FR" sz="2500" dirty="0" smtClean="0"/>
              <a:t> </a:t>
            </a:r>
            <a:r>
              <a:rPr lang="fr-FR" sz="2500" b="1" dirty="0" smtClean="0"/>
              <a:t>Fiat 500 C  </a:t>
            </a:r>
            <a:r>
              <a:rPr lang="fr-FR" sz="2500" dirty="0" smtClean="0"/>
              <a:t>Modèle cabriolet </a:t>
            </a:r>
          </a:p>
          <a:p>
            <a:pPr>
              <a:buNone/>
            </a:pPr>
            <a:endParaRPr lang="fr-FR" sz="2500" dirty="0" smtClean="0"/>
          </a:p>
          <a:p>
            <a:pPr lvl="1"/>
            <a:r>
              <a:rPr lang="fr-FR" sz="2500" dirty="0" smtClean="0"/>
              <a:t>4 motorisations : 1.2 69ch, 1.4 16V 100ch, Bicylindre </a:t>
            </a:r>
            <a:r>
              <a:rPr lang="fr-FR" sz="2500" dirty="0" err="1" smtClean="0"/>
              <a:t>TwinAir</a:t>
            </a:r>
            <a:r>
              <a:rPr lang="fr-FR" sz="2500" dirty="0" smtClean="0"/>
              <a:t> 85ch, </a:t>
            </a:r>
            <a:r>
              <a:rPr lang="fr-FR" sz="2500" dirty="0" err="1" smtClean="0"/>
              <a:t>Multijet</a:t>
            </a:r>
            <a:r>
              <a:rPr lang="fr-FR" sz="2500" dirty="0" smtClean="0"/>
              <a:t> 1.3 95ch 16V </a:t>
            </a:r>
          </a:p>
          <a:p>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62880" y="332656"/>
            <a:ext cx="8229600" cy="5832648"/>
          </a:xfrm>
        </p:spPr>
        <p:txBody>
          <a:bodyPr>
            <a:normAutofit fontScale="77500" lnSpcReduction="20000"/>
          </a:bodyPr>
          <a:lstStyle/>
          <a:p>
            <a:r>
              <a:rPr lang="fr-FR" dirty="0" err="1" smtClean="0">
                <a:solidFill>
                  <a:srgbClr val="7ACBE0"/>
                </a:solidFill>
              </a:rPr>
              <a:t>Kia</a:t>
            </a:r>
            <a:r>
              <a:rPr lang="fr-FR" dirty="0" smtClean="0">
                <a:solidFill>
                  <a:srgbClr val="7ACBE0"/>
                </a:solidFill>
              </a:rPr>
              <a:t> </a:t>
            </a:r>
            <a:r>
              <a:rPr lang="fr-FR" dirty="0" err="1" smtClean="0">
                <a:solidFill>
                  <a:srgbClr val="7ACBE0"/>
                </a:solidFill>
              </a:rPr>
              <a:t>Picanto</a:t>
            </a:r>
            <a:endParaRPr lang="fr-FR" dirty="0" smtClean="0">
              <a:solidFill>
                <a:srgbClr val="7ACBE0"/>
              </a:solidFill>
            </a:endParaRPr>
          </a:p>
          <a:p>
            <a:pPr>
              <a:buNone/>
            </a:pPr>
            <a:endParaRPr lang="fr-FR" dirty="0" smtClean="0"/>
          </a:p>
          <a:p>
            <a:pPr lvl="1"/>
            <a:r>
              <a:rPr lang="fr-FR" dirty="0" smtClean="0"/>
              <a:t>La </a:t>
            </a:r>
            <a:r>
              <a:rPr lang="fr-FR" dirty="0" err="1" smtClean="0"/>
              <a:t>Kia</a:t>
            </a:r>
            <a:r>
              <a:rPr lang="fr-FR" dirty="0" smtClean="0"/>
              <a:t> </a:t>
            </a:r>
            <a:r>
              <a:rPr lang="fr-FR" dirty="0" err="1" smtClean="0"/>
              <a:t>Picanto</a:t>
            </a:r>
            <a:r>
              <a:rPr lang="fr-FR" dirty="0" smtClean="0"/>
              <a:t> 3 ou 5 portes existe en différentes versions :</a:t>
            </a:r>
          </a:p>
          <a:p>
            <a:pPr lvl="2"/>
            <a:r>
              <a:rPr lang="fr-FR" b="1" dirty="0" smtClean="0"/>
              <a:t>Motion :</a:t>
            </a:r>
            <a:r>
              <a:rPr lang="fr-FR" dirty="0" smtClean="0"/>
              <a:t> 6 airbags, banquette rabattable etc...</a:t>
            </a:r>
          </a:p>
          <a:p>
            <a:pPr lvl="2"/>
            <a:r>
              <a:rPr lang="fr-FR" b="1" dirty="0" smtClean="0"/>
              <a:t>Style </a:t>
            </a:r>
            <a:r>
              <a:rPr lang="fr-FR" dirty="0" smtClean="0"/>
              <a:t>(en plus) : radio 4HP, vitres AV électriques, prises USB, fermeture par télécommande etc...</a:t>
            </a:r>
          </a:p>
          <a:p>
            <a:pPr lvl="2"/>
            <a:r>
              <a:rPr lang="fr-FR" b="1" dirty="0" smtClean="0"/>
              <a:t>Active</a:t>
            </a:r>
            <a:r>
              <a:rPr lang="fr-FR" dirty="0" smtClean="0"/>
              <a:t> (en plus) : climatisation manuelle, antibrouillards, Bluetooth, volant cuir etc...</a:t>
            </a:r>
          </a:p>
          <a:p>
            <a:pPr lvl="2"/>
            <a:r>
              <a:rPr lang="fr-FR" b="1" dirty="0" smtClean="0"/>
              <a:t>Premium</a:t>
            </a:r>
            <a:r>
              <a:rPr lang="fr-FR" dirty="0" smtClean="0"/>
              <a:t> (en plus) : 6HP, clim automatique, mi cuir, feux automatiques, radar de recul, jantes alliage 14", vitres AR électriques etc...</a:t>
            </a:r>
          </a:p>
          <a:p>
            <a:pPr lvl="2"/>
            <a:r>
              <a:rPr lang="fr-FR" b="1" dirty="0" smtClean="0"/>
              <a:t>Sport </a:t>
            </a:r>
            <a:r>
              <a:rPr lang="fr-FR" dirty="0" smtClean="0"/>
              <a:t>: en plus de Premium (sauf radar de recul et vitres AR électriques) : feux à LED, jantes alliage 15".</a:t>
            </a:r>
          </a:p>
          <a:p>
            <a:pPr>
              <a:buNone/>
            </a:pPr>
            <a:endParaRPr lang="fr-FR" dirty="0" smtClean="0"/>
          </a:p>
          <a:p>
            <a:r>
              <a:rPr lang="fr-FR" dirty="0" err="1" smtClean="0"/>
              <a:t>Kia</a:t>
            </a:r>
            <a:r>
              <a:rPr lang="fr-FR" dirty="0" smtClean="0"/>
              <a:t> </a:t>
            </a:r>
            <a:r>
              <a:rPr lang="fr-FR" dirty="0" err="1" smtClean="0"/>
              <a:t>Picanto</a:t>
            </a:r>
            <a:r>
              <a:rPr lang="fr-FR" dirty="0" smtClean="0"/>
              <a:t> 3 portes :</a:t>
            </a:r>
          </a:p>
          <a:p>
            <a:pPr lvl="1"/>
            <a:r>
              <a:rPr lang="fr-FR" dirty="0" smtClean="0"/>
              <a:t>Pack design sport</a:t>
            </a:r>
          </a:p>
          <a:p>
            <a:pPr lvl="1"/>
            <a:r>
              <a:rPr lang="fr-FR" dirty="0" smtClean="0"/>
              <a:t>Phares avant diurnes à technologie LED</a:t>
            </a:r>
          </a:p>
          <a:p>
            <a:pPr lvl="1"/>
            <a:r>
              <a:rPr lang="fr-FR" dirty="0" smtClean="0"/>
              <a:t>Jantes en alliage 15 pouces type sport</a:t>
            </a:r>
          </a:p>
          <a:p>
            <a:pPr lvl="1"/>
            <a:r>
              <a:rPr lang="fr-FR" dirty="0" smtClean="0"/>
              <a:t>Système d'ouverture et de démarrage sans clé "Smart Key"</a:t>
            </a:r>
          </a:p>
          <a:p>
            <a:pPr lvl="1"/>
            <a:r>
              <a:rPr lang="fr-FR" dirty="0" smtClean="0"/>
              <a:t>Système audio USB/</a:t>
            </a:r>
            <a:r>
              <a:rPr lang="fr-FR" dirty="0" err="1" smtClean="0"/>
              <a:t>iPod</a:t>
            </a:r>
            <a:r>
              <a:rPr lang="fr-FR" dirty="0" smtClean="0"/>
              <a:t>®</a:t>
            </a:r>
          </a:p>
          <a:p>
            <a:pPr lvl="1"/>
            <a:r>
              <a:rPr lang="fr-FR" dirty="0" smtClean="0"/>
              <a:t>Système de téléphonie mains libres Bluetooth® avec commandes au volant (téléphone non fourni)</a:t>
            </a:r>
          </a:p>
          <a:p>
            <a:pPr lvl="1"/>
            <a:r>
              <a:rPr lang="fr-FR" dirty="0" smtClean="0"/>
              <a:t>Système Stop &amp; Go (ISG)</a:t>
            </a:r>
          </a:p>
          <a:p>
            <a:pPr lvl="1"/>
            <a:r>
              <a:rPr lang="fr-FR" dirty="0" smtClean="0"/>
              <a:t>Garantie 7 ans </a:t>
            </a:r>
          </a:p>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504056"/>
            <a:ext cx="6480720" cy="5805264"/>
          </a:xfrm>
        </p:spPr>
        <p:txBody>
          <a:bodyPr>
            <a:normAutofit fontScale="47500" lnSpcReduction="20000"/>
          </a:bodyPr>
          <a:lstStyle/>
          <a:p>
            <a:r>
              <a:rPr lang="fr-FR" sz="4600" dirty="0">
                <a:solidFill>
                  <a:srgbClr val="7ACBE0"/>
                </a:solidFill>
              </a:rPr>
              <a:t>La smart fortwo</a:t>
            </a:r>
          </a:p>
          <a:p>
            <a:endParaRPr lang="fr-FR" sz="2800" dirty="0" smtClean="0"/>
          </a:p>
          <a:p>
            <a:pPr lvl="1"/>
            <a:r>
              <a:rPr lang="fr-FR" sz="2900" dirty="0" smtClean="0">
                <a:solidFill>
                  <a:schemeClr val="tx2">
                    <a:lumMod val="50000"/>
                  </a:schemeClr>
                </a:solidFill>
              </a:rPr>
              <a:t>Smart </a:t>
            </a:r>
            <a:r>
              <a:rPr lang="fr-FR" sz="2900" dirty="0" err="1" smtClean="0">
                <a:solidFill>
                  <a:schemeClr val="tx2">
                    <a:lumMod val="50000"/>
                  </a:schemeClr>
                </a:solidFill>
              </a:rPr>
              <a:t>Fortwoest</a:t>
            </a:r>
            <a:r>
              <a:rPr lang="fr-FR" sz="2900" dirty="0" smtClean="0">
                <a:solidFill>
                  <a:schemeClr val="tx2">
                    <a:lumMod val="50000"/>
                  </a:schemeClr>
                </a:solidFill>
              </a:rPr>
              <a:t> une petite citadine 2 places renouvelées au printemps 2007, déclinée en coupé et cabriolet</a:t>
            </a:r>
          </a:p>
          <a:p>
            <a:pPr lvl="1"/>
            <a:r>
              <a:rPr lang="fr-FR" sz="2900" dirty="0" smtClean="0">
                <a:solidFill>
                  <a:schemeClr val="tx2">
                    <a:lumMod val="50000"/>
                  </a:schemeClr>
                </a:solidFill>
              </a:rPr>
              <a:t>Le nombre de </a:t>
            </a:r>
            <a:r>
              <a:rPr lang="fr-FR" sz="2900" dirty="0" smtClean="0"/>
              <a:t>ligne est de 2, en effet la Fortwo, la marque propose un modèle coupé et cabriolet</a:t>
            </a:r>
          </a:p>
          <a:p>
            <a:pPr lvl="1"/>
            <a:r>
              <a:rPr lang="fr-FR" sz="2900" dirty="0" smtClean="0"/>
              <a:t>La profondeur de gamme est de gamme est de 17 soit une longueur de gamme de 34. </a:t>
            </a:r>
          </a:p>
          <a:p>
            <a:pPr lvl="1"/>
            <a:endParaRPr lang="fr-FR" sz="2900" dirty="0" smtClean="0"/>
          </a:p>
          <a:p>
            <a:r>
              <a:rPr lang="fr-FR" sz="2900" b="1" u="sng" dirty="0" smtClean="0"/>
              <a:t>Fortwo Coupé </a:t>
            </a:r>
          </a:p>
          <a:p>
            <a:endParaRPr lang="fr-FR" sz="2900" b="1" u="sng" dirty="0" smtClean="0"/>
          </a:p>
          <a:p>
            <a:pPr lvl="1"/>
            <a:r>
              <a:rPr lang="fr-FR" sz="2900" b="1" dirty="0" smtClean="0"/>
              <a:t>5 modèles essence </a:t>
            </a:r>
            <a:endParaRPr lang="fr-FR" sz="2900" dirty="0" smtClean="0"/>
          </a:p>
          <a:p>
            <a:pPr lvl="2"/>
            <a:r>
              <a:rPr lang="fr-FR" sz="2900" dirty="0" smtClean="0"/>
              <a:t>Pure 37 kW 	</a:t>
            </a:r>
          </a:p>
          <a:p>
            <a:pPr lvl="2"/>
            <a:r>
              <a:rPr lang="fr-FR" sz="2900" dirty="0" smtClean="0"/>
              <a:t>Pure 45 kW	</a:t>
            </a:r>
          </a:p>
          <a:p>
            <a:pPr lvl="2"/>
            <a:r>
              <a:rPr lang="fr-FR" sz="2900" dirty="0" smtClean="0"/>
              <a:t>Pulse 45 kW	</a:t>
            </a:r>
          </a:p>
          <a:p>
            <a:pPr lvl="2"/>
            <a:r>
              <a:rPr lang="fr-FR" sz="2900" dirty="0" smtClean="0"/>
              <a:t>Passion 45 kW13 650</a:t>
            </a:r>
          </a:p>
          <a:p>
            <a:pPr lvl="2"/>
            <a:r>
              <a:rPr lang="fr-FR" sz="2900" dirty="0" err="1" smtClean="0"/>
              <a:t>Brabus</a:t>
            </a:r>
            <a:r>
              <a:rPr lang="fr-FR" sz="2900" dirty="0" smtClean="0"/>
              <a:t> 55 kW</a:t>
            </a:r>
          </a:p>
          <a:p>
            <a:pPr lvl="2">
              <a:buNone/>
            </a:pPr>
            <a:endParaRPr lang="fr-FR" sz="2900" dirty="0" smtClean="0"/>
          </a:p>
          <a:p>
            <a:pPr lvl="1"/>
            <a:r>
              <a:rPr lang="fr-FR" sz="2900" b="1" dirty="0" smtClean="0"/>
              <a:t>3 modèles diesel </a:t>
            </a:r>
          </a:p>
          <a:p>
            <a:pPr lvl="1">
              <a:buNone/>
            </a:pPr>
            <a:endParaRPr lang="fr-FR" sz="2900" dirty="0" smtClean="0"/>
          </a:p>
          <a:p>
            <a:pPr lvl="2"/>
            <a:r>
              <a:rPr lang="fr-FR" sz="2900" dirty="0" smtClean="0"/>
              <a:t>Pure cdi</a:t>
            </a:r>
          </a:p>
          <a:p>
            <a:pPr lvl="2"/>
            <a:r>
              <a:rPr lang="fr-FR" sz="2900" dirty="0" smtClean="0"/>
              <a:t>Pulse cdi</a:t>
            </a:r>
          </a:p>
          <a:p>
            <a:pPr lvl="2"/>
            <a:r>
              <a:rPr lang="fr-FR" sz="2900" dirty="0" smtClean="0"/>
              <a:t>Passion cdi</a:t>
            </a:r>
          </a:p>
          <a:p>
            <a:pPr lvl="2">
              <a:buNone/>
            </a:pPr>
            <a:endParaRPr lang="fr-FR" sz="2900" dirty="0" smtClean="0"/>
          </a:p>
          <a:p>
            <a:pPr lvl="1"/>
            <a:r>
              <a:rPr lang="fr-FR" sz="2900" b="1" dirty="0" smtClean="0"/>
              <a:t>Un modèle électrique drive </a:t>
            </a:r>
          </a:p>
          <a:p>
            <a:pPr>
              <a:buNone/>
            </a:pPr>
            <a:r>
              <a:rPr lang="fr-FR" sz="2900" b="1" dirty="0" smtClean="0"/>
              <a:t> </a:t>
            </a:r>
            <a:endParaRPr lang="fr-FR" sz="2900" dirty="0" smtClean="0"/>
          </a:p>
          <a:p>
            <a:endParaRPr lang="fr-FR" dirty="0"/>
          </a:p>
        </p:txBody>
      </p:sp>
      <p:sp>
        <p:nvSpPr>
          <p:cNvPr id="4" name="Espace réservé du contenu 1"/>
          <p:cNvSpPr txBox="1">
            <a:spLocks/>
          </p:cNvSpPr>
          <p:nvPr/>
        </p:nvSpPr>
        <p:spPr>
          <a:xfrm>
            <a:off x="4716016" y="2060848"/>
            <a:ext cx="4104456" cy="4104456"/>
          </a:xfrm>
          <a:prstGeom prst="rect">
            <a:avLst/>
          </a:prstGeom>
        </p:spPr>
        <p:txBody>
          <a:bodyPr vert="horz">
            <a:normAutofit fontScale="475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fr-FR" sz="3200" b="1" i="0" u="sng" strike="noStrike" kern="1200" cap="none" spc="0" normalizeH="0" baseline="0" noProof="0" dirty="0" smtClean="0">
                <a:ln>
                  <a:noFill/>
                </a:ln>
                <a:solidFill>
                  <a:schemeClr val="tx1"/>
                </a:solidFill>
                <a:effectLst/>
                <a:uLnTx/>
                <a:uFillTx/>
                <a:latin typeface="+mn-lt"/>
                <a:ea typeface="+mn-ea"/>
                <a:cs typeface="+mn-cs"/>
              </a:rPr>
              <a:t>Fortwo </a:t>
            </a:r>
            <a:r>
              <a:rPr kumimoji="0" lang="fr-FR" sz="3200" b="1" i="0" u="sng" strike="noStrike" kern="1200" cap="none" spc="0" normalizeH="0" baseline="0" noProof="0" dirty="0" err="1" smtClean="0">
                <a:ln>
                  <a:noFill/>
                </a:ln>
                <a:solidFill>
                  <a:schemeClr val="tx1"/>
                </a:solidFill>
                <a:effectLst/>
                <a:uLnTx/>
                <a:uFillTx/>
                <a:latin typeface="+mn-lt"/>
                <a:ea typeface="+mn-ea"/>
                <a:cs typeface="+mn-cs"/>
              </a:rPr>
              <a:t>Cabrio</a:t>
            </a:r>
            <a:endParaRPr kumimoji="0" lang="fr-FR" sz="3200" b="1" i="0" u="sng"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fr-FR" sz="3200" b="1" i="0" u="none" strike="noStrike" kern="1200" cap="none" spc="0" normalizeH="0" baseline="0" noProof="0" dirty="0" smtClean="0">
                <a:ln>
                  <a:noFill/>
                </a:ln>
                <a:solidFill>
                  <a:schemeClr val="tx1"/>
                </a:solidFill>
                <a:effectLst/>
                <a:uLnTx/>
                <a:uFillTx/>
                <a:latin typeface="+mn-lt"/>
                <a:ea typeface="+mn-ea"/>
                <a:cs typeface="+mn-cs"/>
              </a:rPr>
              <a:t>4 modèles essence </a:t>
            </a: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Pure 45 kW</a:t>
            </a: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Pulse 45 kW</a:t>
            </a: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Passion 45 kW</a:t>
            </a: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fr-FR" sz="3200" b="0" i="0" u="none" strike="noStrike" kern="1200" cap="none" spc="0" normalizeH="0" baseline="0" noProof="0" dirty="0" err="1" smtClean="0">
                <a:ln>
                  <a:noFill/>
                </a:ln>
                <a:solidFill>
                  <a:schemeClr val="tx1"/>
                </a:solidFill>
                <a:effectLst/>
                <a:uLnTx/>
                <a:uFillTx/>
                <a:latin typeface="+mn-lt"/>
                <a:ea typeface="+mn-ea"/>
                <a:cs typeface="+mn-cs"/>
              </a:rPr>
              <a:t>Brabus</a:t>
            </a:r>
            <a:r>
              <a:rPr kumimoji="0" lang="fr-FR" sz="3200" b="0" i="0" u="none" strike="noStrike" kern="1200" cap="none" spc="0" normalizeH="0" baseline="0" noProof="0" dirty="0" smtClean="0">
                <a:ln>
                  <a:noFill/>
                </a:ln>
                <a:solidFill>
                  <a:schemeClr val="tx1"/>
                </a:solidFill>
                <a:effectLst/>
                <a:uLnTx/>
                <a:uFillTx/>
                <a:latin typeface="+mn-lt"/>
                <a:ea typeface="+mn-ea"/>
                <a:cs typeface="+mn-cs"/>
              </a:rPr>
              <a:t> 55 kW</a:t>
            </a:r>
          </a:p>
          <a:p>
            <a:pPr marL="859536" marR="0" lvl="2" indent="-228600" algn="l" defTabSz="914400" rtl="0" eaLnBrk="1" fontAlgn="auto" latinLnBrk="0" hangingPunct="1">
              <a:lnSpc>
                <a:spcPct val="100000"/>
              </a:lnSpc>
              <a:spcBef>
                <a:spcPts val="350"/>
              </a:spcBef>
              <a:spcAft>
                <a:spcPts val="0"/>
              </a:spcAft>
              <a:buClr>
                <a:schemeClr val="accent2"/>
              </a:buClr>
              <a:buSzPct val="100000"/>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fr-FR" sz="3200" b="1" i="0" u="none" strike="noStrike" kern="1200" cap="none" spc="0" normalizeH="0" baseline="0" noProof="0" dirty="0" smtClean="0">
                <a:ln>
                  <a:noFill/>
                </a:ln>
                <a:solidFill>
                  <a:schemeClr val="tx1"/>
                </a:solidFill>
                <a:effectLst/>
                <a:uLnTx/>
                <a:uFillTx/>
                <a:latin typeface="+mn-lt"/>
                <a:ea typeface="+mn-ea"/>
                <a:cs typeface="+mn-cs"/>
              </a:rPr>
              <a:t>3 modèles diesel </a:t>
            </a: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Pure cdi</a:t>
            </a: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Pulse cdi</a:t>
            </a: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Passion cdi</a:t>
            </a:r>
          </a:p>
          <a:p>
            <a:pPr marL="859536" marR="0" lvl="2" indent="-228600" algn="l" defTabSz="914400" rtl="0" eaLnBrk="1" fontAlgn="auto" latinLnBrk="0" hangingPunct="1">
              <a:lnSpc>
                <a:spcPct val="100000"/>
              </a:lnSpc>
              <a:spcBef>
                <a:spcPts val="350"/>
              </a:spcBef>
              <a:spcAft>
                <a:spcPts val="0"/>
              </a:spcAft>
              <a:buClr>
                <a:schemeClr val="accent2"/>
              </a:buClr>
              <a:buSzPct val="100000"/>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fr-FR" sz="3200" b="1" i="0" u="none" strike="noStrike" kern="1200" cap="none" spc="0" normalizeH="0" baseline="0" noProof="0" dirty="0" smtClean="0">
                <a:ln>
                  <a:noFill/>
                </a:ln>
                <a:solidFill>
                  <a:schemeClr val="tx1"/>
                </a:solidFill>
                <a:effectLst/>
                <a:uLnTx/>
                <a:uFillTx/>
                <a:latin typeface="+mn-lt"/>
                <a:ea typeface="+mn-ea"/>
                <a:cs typeface="+mn-cs"/>
              </a:rPr>
              <a:t>Un modèles électrique drive </a:t>
            </a: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fr-F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6512" y="260648"/>
            <a:ext cx="7715200" cy="6597352"/>
          </a:xfrm>
        </p:spPr>
        <p:txBody>
          <a:bodyPr>
            <a:normAutofit fontScale="47500" lnSpcReduction="20000"/>
          </a:bodyPr>
          <a:lstStyle/>
          <a:p>
            <a:pPr>
              <a:buNone/>
            </a:pPr>
            <a:r>
              <a:rPr lang="fr-FR" sz="4400" dirty="0">
                <a:solidFill>
                  <a:srgbClr val="7ACBE0"/>
                </a:solidFill>
              </a:rPr>
              <a:t>CITROËN C1 </a:t>
            </a:r>
            <a:endParaRPr lang="fr-FR" sz="2100" dirty="0">
              <a:solidFill>
                <a:srgbClr val="7ACBE0"/>
              </a:solidFill>
            </a:endParaRPr>
          </a:p>
          <a:p>
            <a:pPr>
              <a:buNone/>
            </a:pPr>
            <a:r>
              <a:rPr lang="fr-FR" b="1" u="sng" dirty="0" smtClean="0"/>
              <a:t>CITROËN C1 Attraction</a:t>
            </a:r>
            <a:r>
              <a:rPr lang="fr-FR" b="1" dirty="0" smtClean="0"/>
              <a:t> </a:t>
            </a:r>
          </a:p>
          <a:p>
            <a:pPr>
              <a:buNone/>
            </a:pPr>
            <a:endParaRPr lang="fr-FR" sz="4400" dirty="0">
              <a:solidFill>
                <a:srgbClr val="7ACBE0"/>
              </a:solidFill>
            </a:endParaRPr>
          </a:p>
          <a:p>
            <a:pPr lvl="1" fontAlgn="ctr"/>
            <a:r>
              <a:rPr lang="fr-FR" dirty="0" smtClean="0"/>
              <a:t>ABS et REF et AFU</a:t>
            </a:r>
          </a:p>
          <a:p>
            <a:pPr lvl="1" fontAlgn="ctr"/>
            <a:r>
              <a:rPr lang="fr-FR" dirty="0" smtClean="0"/>
              <a:t>Airbags frontaux conducteur et passager</a:t>
            </a:r>
          </a:p>
          <a:p>
            <a:pPr lvl="1" fontAlgn="ctr"/>
            <a:r>
              <a:rPr lang="fr-FR" dirty="0" smtClean="0"/>
              <a:t>Banquette arrière avec dossier rabattable</a:t>
            </a:r>
          </a:p>
          <a:p>
            <a:pPr lvl="1" fontAlgn="ctr"/>
            <a:r>
              <a:rPr lang="fr-FR" dirty="0" smtClean="0"/>
              <a:t>Contrôle de stabilité en courbe (CSC)</a:t>
            </a:r>
          </a:p>
          <a:p>
            <a:pPr lvl="1" fontAlgn="ctr"/>
            <a:r>
              <a:rPr lang="fr-FR" dirty="0" smtClean="0"/>
              <a:t>Enjoliveurs 14'' </a:t>
            </a:r>
            <a:r>
              <a:rPr lang="fr-FR" dirty="0" err="1" smtClean="0"/>
              <a:t>Notus</a:t>
            </a:r>
            <a:endParaRPr lang="fr-FR" dirty="0" smtClean="0"/>
          </a:p>
          <a:p>
            <a:pPr lvl="1" fontAlgn="ctr"/>
            <a:r>
              <a:rPr lang="fr-FR" dirty="0" smtClean="0"/>
              <a:t>Essuie-vitre arrière</a:t>
            </a:r>
          </a:p>
          <a:p>
            <a:pPr lvl="1" fontAlgn="ctr"/>
            <a:r>
              <a:rPr lang="fr-FR" dirty="0" smtClean="0"/>
              <a:t>Pré-équipement radio</a:t>
            </a:r>
          </a:p>
          <a:p>
            <a:pPr lvl="1" fontAlgn="ctr"/>
            <a:r>
              <a:rPr lang="fr-FR" dirty="0" smtClean="0"/>
              <a:t>Roue de secours homogène</a:t>
            </a:r>
          </a:p>
          <a:p>
            <a:pPr lvl="1" fontAlgn="ctr"/>
            <a:r>
              <a:rPr lang="fr-FR" dirty="0" smtClean="0"/>
              <a:t>Tablette arrière cache-bagages</a:t>
            </a:r>
          </a:p>
          <a:p>
            <a:pPr lvl="1" fontAlgn="ctr"/>
            <a:r>
              <a:rPr lang="fr-FR" dirty="0" smtClean="0"/>
              <a:t>Sièges en maille </a:t>
            </a:r>
            <a:r>
              <a:rPr lang="fr-FR" dirty="0" err="1" smtClean="0"/>
              <a:t>Nokimat</a:t>
            </a:r>
            <a:r>
              <a:rPr lang="fr-FR" dirty="0" smtClean="0"/>
              <a:t> Mistral</a:t>
            </a:r>
          </a:p>
          <a:p>
            <a:pPr>
              <a:buNone/>
            </a:pPr>
            <a:r>
              <a:rPr lang="fr-FR" dirty="0" smtClean="0"/>
              <a:t>	</a:t>
            </a:r>
            <a:br>
              <a:rPr lang="fr-FR" dirty="0" smtClean="0"/>
            </a:br>
            <a:endParaRPr lang="fr-FR" dirty="0" smtClean="0"/>
          </a:p>
          <a:p>
            <a:pPr>
              <a:buNone/>
            </a:pPr>
            <a:r>
              <a:rPr lang="fr-FR" b="1" u="sng" dirty="0" smtClean="0"/>
              <a:t>CITROËN C1 Confort</a:t>
            </a:r>
            <a:r>
              <a:rPr lang="fr-FR" b="1" dirty="0" smtClean="0"/>
              <a:t> </a:t>
            </a:r>
            <a:br>
              <a:rPr lang="fr-FR" b="1" dirty="0" smtClean="0"/>
            </a:br>
            <a:r>
              <a:rPr lang="fr-FR" dirty="0" smtClean="0"/>
              <a:t/>
            </a:r>
            <a:br>
              <a:rPr lang="fr-FR" dirty="0" smtClean="0"/>
            </a:br>
            <a:r>
              <a:rPr lang="fr-FR" dirty="0" smtClean="0"/>
              <a:t>C1 Attraction +</a:t>
            </a:r>
          </a:p>
          <a:p>
            <a:pPr lvl="1" fontAlgn="ctr"/>
            <a:r>
              <a:rPr lang="fr-FR" dirty="0" smtClean="0"/>
              <a:t>Airbags latéraux avant</a:t>
            </a:r>
          </a:p>
          <a:p>
            <a:pPr lvl="1" fontAlgn="ctr"/>
            <a:r>
              <a:rPr lang="fr-FR" dirty="0" err="1" smtClean="0"/>
              <a:t>Appuis-tête</a:t>
            </a:r>
            <a:r>
              <a:rPr lang="fr-FR" dirty="0" smtClean="0"/>
              <a:t> arrière</a:t>
            </a:r>
          </a:p>
          <a:p>
            <a:pPr lvl="1" fontAlgn="ctr"/>
            <a:r>
              <a:rPr lang="fr-FR" dirty="0" smtClean="0"/>
              <a:t>Baguettes de protection latérales</a:t>
            </a:r>
          </a:p>
          <a:p>
            <a:pPr lvl="1" fontAlgn="ctr"/>
            <a:r>
              <a:rPr lang="fr-FR" dirty="0" smtClean="0"/>
              <a:t>Banquette arrière avec dossier 50/50</a:t>
            </a:r>
          </a:p>
          <a:p>
            <a:pPr lvl="1" fontAlgn="ctr"/>
            <a:r>
              <a:rPr lang="fr-FR" dirty="0" smtClean="0"/>
              <a:t>Calandre avec jonc </a:t>
            </a:r>
            <a:r>
              <a:rPr lang="fr-FR" dirty="0" err="1" smtClean="0"/>
              <a:t>cromé</a:t>
            </a:r>
            <a:endParaRPr lang="fr-FR" dirty="0" smtClean="0"/>
          </a:p>
          <a:p>
            <a:pPr lvl="1" fontAlgn="ctr"/>
            <a:r>
              <a:rPr lang="fr-FR" dirty="0" smtClean="0"/>
              <a:t>Compte tours</a:t>
            </a:r>
          </a:p>
          <a:p>
            <a:pPr lvl="1" fontAlgn="ctr"/>
            <a:r>
              <a:rPr lang="fr-FR" dirty="0" smtClean="0"/>
              <a:t>Condamnation centralisée avec PLIP</a:t>
            </a:r>
          </a:p>
          <a:p>
            <a:pPr lvl="1" fontAlgn="ctr"/>
            <a:r>
              <a:rPr lang="fr-FR" dirty="0" smtClean="0"/>
              <a:t>Coques de rétroviseurs et poignées de portes couleur caisse</a:t>
            </a:r>
          </a:p>
          <a:p>
            <a:pPr lvl="1" fontAlgn="ctr"/>
            <a:r>
              <a:rPr lang="fr-FR" dirty="0" smtClean="0"/>
              <a:t>Direction à assistance électrique avec volant réglable en hauteur</a:t>
            </a:r>
          </a:p>
          <a:p>
            <a:pPr lvl="1" fontAlgn="ctr"/>
            <a:r>
              <a:rPr lang="fr-FR" dirty="0" smtClean="0"/>
              <a:t>Feux diurnes à LED</a:t>
            </a:r>
          </a:p>
          <a:p>
            <a:pPr lvl="1" fontAlgn="ctr"/>
            <a:r>
              <a:rPr lang="fr-FR" dirty="0" smtClean="0"/>
              <a:t>Lève-vitre avant électriques</a:t>
            </a:r>
          </a:p>
          <a:p>
            <a:pPr lvl="1" fontAlgn="ctr"/>
            <a:r>
              <a:rPr lang="fr-FR" dirty="0" smtClean="0"/>
              <a:t>Système audio CD 4 HP avec prise Jack</a:t>
            </a:r>
          </a:p>
          <a:p>
            <a:pPr lvl="1" fontAlgn="ctr"/>
            <a:r>
              <a:rPr lang="fr-FR" dirty="0" smtClean="0"/>
              <a:t>Volant et pommeau de levier de vitesse en croûte de cuir</a:t>
            </a:r>
          </a:p>
          <a:p>
            <a:pPr lvl="1" fontAlgn="ctr"/>
            <a:r>
              <a:rPr lang="fr-FR" dirty="0" smtClean="0"/>
              <a:t>Sièges en tissu </a:t>
            </a:r>
            <a:r>
              <a:rPr lang="fr-FR" dirty="0" err="1" smtClean="0"/>
              <a:t>Orsai</a:t>
            </a:r>
            <a:r>
              <a:rPr lang="fr-FR" dirty="0" smtClean="0"/>
              <a:t> Multicolore</a:t>
            </a:r>
          </a:p>
          <a:p>
            <a:pPr>
              <a:buNone/>
            </a:pPr>
            <a:endParaRPr lang="fr-FR" dirty="0" smtClean="0"/>
          </a:p>
          <a:p>
            <a:pPr>
              <a:buNone/>
            </a:pPr>
            <a:r>
              <a:rPr lang="fr-FR" dirty="0" smtClean="0"/>
              <a:t/>
            </a:r>
            <a:br>
              <a:rPr lang="fr-FR" dirty="0" smtClean="0"/>
            </a:br>
            <a:endParaRPr lang="fr-FR" dirty="0"/>
          </a:p>
        </p:txBody>
      </p:sp>
      <p:sp>
        <p:nvSpPr>
          <p:cNvPr id="9" name="Espace réservé du contenu 1"/>
          <p:cNvSpPr txBox="1">
            <a:spLocks/>
          </p:cNvSpPr>
          <p:nvPr/>
        </p:nvSpPr>
        <p:spPr>
          <a:xfrm>
            <a:off x="5112568" y="260648"/>
            <a:ext cx="4211960" cy="6525344"/>
          </a:xfrm>
          <a:prstGeom prst="rect">
            <a:avLst/>
          </a:prstGeom>
        </p:spPr>
        <p:txBody>
          <a:bodyPr vert="horz">
            <a:normAutofit fontScale="550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fr-FR" sz="2400" b="1" i="0" u="sng" strike="noStrike" kern="1200" cap="none" spc="0" normalizeH="0" baseline="0" noProof="0" dirty="0" smtClean="0">
                <a:ln>
                  <a:noFill/>
                </a:ln>
                <a:solidFill>
                  <a:schemeClr val="tx1"/>
                </a:solidFill>
                <a:effectLst/>
                <a:uLnTx/>
                <a:uFillTx/>
                <a:latin typeface="+mn-lt"/>
                <a:ea typeface="+mn-ea"/>
                <a:cs typeface="+mn-cs"/>
              </a:rPr>
              <a:t>CITROËN C1 Série Spéciale Collection</a:t>
            </a:r>
            <a:r>
              <a:rPr kumimoji="0" lang="fr-FR" sz="24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2700" b="0" i="0" u="none" strike="noStrike" kern="1200" cap="none" spc="0" normalizeH="0" baseline="0" noProof="0" dirty="0" smtClean="0">
                <a:ln>
                  <a:noFill/>
                </a:ln>
                <a:solidFill>
                  <a:schemeClr val="tx1"/>
                </a:solidFill>
                <a:effectLst/>
                <a:uLnTx/>
                <a:uFillTx/>
                <a:latin typeface="+mn-lt"/>
                <a:ea typeface="+mn-ea"/>
                <a:cs typeface="+mn-cs"/>
              </a:rPr>
              <a:t/>
            </a:r>
            <a:br>
              <a:rPr kumimoji="0" lang="fr-FR" sz="2700" b="0" i="0" u="none" strike="noStrike" kern="1200" cap="none" spc="0" normalizeH="0" baseline="0" noProof="0" dirty="0" smtClean="0">
                <a:ln>
                  <a:noFill/>
                </a:ln>
                <a:solidFill>
                  <a:schemeClr val="tx1"/>
                </a:solidFill>
                <a:effectLst/>
                <a:uLnTx/>
                <a:uFillTx/>
                <a:latin typeface="+mn-lt"/>
                <a:ea typeface="+mn-ea"/>
                <a:cs typeface="+mn-cs"/>
              </a:rPr>
            </a:br>
            <a:r>
              <a:rPr kumimoji="0" lang="fr-FR" sz="2700" b="0" i="0" u="none" strike="noStrike" kern="1200" cap="none" spc="0" normalizeH="0" baseline="0" noProof="0" dirty="0" smtClean="0">
                <a:ln>
                  <a:noFill/>
                </a:ln>
                <a:solidFill>
                  <a:schemeClr val="tx1"/>
                </a:solidFill>
                <a:effectLst/>
                <a:uLnTx/>
                <a:uFillTx/>
                <a:latin typeface="+mn-lt"/>
                <a:ea typeface="+mn-ea"/>
                <a:cs typeface="+mn-cs"/>
              </a:rPr>
              <a:t/>
            </a:r>
            <a:br>
              <a:rPr kumimoji="0" lang="fr-FR" sz="2700" b="0" i="0" u="none" strike="noStrike" kern="1200" cap="none" spc="0" normalizeH="0" baseline="0" noProof="0" dirty="0" smtClean="0">
                <a:ln>
                  <a:noFill/>
                </a:ln>
                <a:solidFill>
                  <a:schemeClr val="tx1"/>
                </a:solidFill>
                <a:effectLst/>
                <a:uLnTx/>
                <a:uFillTx/>
                <a:latin typeface="+mn-lt"/>
                <a:ea typeface="+mn-ea"/>
                <a:cs typeface="+mn-cs"/>
              </a:rPr>
            </a:br>
            <a:r>
              <a:rPr kumimoji="0" lang="fr-FR" sz="2000" b="0" i="0" u="none" strike="noStrike" kern="1200" cap="none" spc="0" normalizeH="0" baseline="0" noProof="0" dirty="0" smtClean="0">
                <a:ln>
                  <a:noFill/>
                </a:ln>
                <a:solidFill>
                  <a:schemeClr val="tx1"/>
                </a:solidFill>
                <a:effectLst/>
                <a:uLnTx/>
                <a:uFillTx/>
                <a:latin typeface="+mn-lt"/>
                <a:ea typeface="+mn-ea"/>
                <a:cs typeface="+mn-cs"/>
              </a:rPr>
              <a:t>C1 Confort +</a:t>
            </a:r>
          </a:p>
          <a:p>
            <a:pPr marL="365760" marR="0" lvl="0" indent="-256032" algn="l" defTabSz="914400" rtl="0" eaLnBrk="1" fontAlgn="ctr" latinLnBrk="0" hangingPunct="1">
              <a:lnSpc>
                <a:spcPct val="100000"/>
              </a:lnSpc>
              <a:spcBef>
                <a:spcPts val="400"/>
              </a:spcBef>
              <a:spcAft>
                <a:spcPts val="0"/>
              </a:spcAft>
              <a:buClr>
                <a:schemeClr val="accent1"/>
              </a:buClr>
              <a:buSzPct val="68000"/>
              <a:buFont typeface="Wingdings 3"/>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Airbags rideaux</a:t>
            </a:r>
          </a:p>
          <a:p>
            <a:pPr marL="365760" marR="0" lvl="0" indent="-256032" algn="l" defTabSz="914400" rtl="0" eaLnBrk="1" fontAlgn="ctr" latinLnBrk="0" hangingPunct="1">
              <a:lnSpc>
                <a:spcPct val="100000"/>
              </a:lnSpc>
              <a:spcBef>
                <a:spcPts val="400"/>
              </a:spcBef>
              <a:spcAft>
                <a:spcPts val="0"/>
              </a:spcAft>
              <a:buClr>
                <a:schemeClr val="accent1"/>
              </a:buClr>
              <a:buSzPct val="68000"/>
              <a:buFont typeface="Wingdings 3"/>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Climatisation manuelle</a:t>
            </a:r>
          </a:p>
          <a:p>
            <a:pPr marL="365760" marR="0" lvl="0" indent="-256032" algn="l" defTabSz="914400" rtl="0" eaLnBrk="1" fontAlgn="ctr" latinLnBrk="0" hangingPunct="1">
              <a:lnSpc>
                <a:spcPct val="100000"/>
              </a:lnSpc>
              <a:spcBef>
                <a:spcPts val="400"/>
              </a:spcBef>
              <a:spcAft>
                <a:spcPts val="0"/>
              </a:spcAft>
              <a:buClr>
                <a:schemeClr val="accent1"/>
              </a:buClr>
              <a:buSzPct val="68000"/>
              <a:buFont typeface="Wingdings 3"/>
              <a:buChar char=""/>
              <a:tabLst/>
              <a:defRPr/>
            </a:pPr>
            <a:r>
              <a:rPr kumimoji="0" lang="fr-FR" sz="2000" b="0" i="0" u="none" strike="noStrike" kern="1200" cap="none" spc="0" normalizeH="0" baseline="0" noProof="0" dirty="0" err="1" smtClean="0">
                <a:ln>
                  <a:noFill/>
                </a:ln>
                <a:solidFill>
                  <a:schemeClr val="tx1"/>
                </a:solidFill>
                <a:effectLst/>
                <a:uLnTx/>
                <a:uFillTx/>
                <a:latin typeface="+mn-lt"/>
                <a:ea typeface="+mn-ea"/>
                <a:cs typeface="+mn-cs"/>
              </a:rPr>
              <a:t>Connecting</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 Box</a:t>
            </a:r>
          </a:p>
          <a:p>
            <a:pPr marL="365760" marR="0" lvl="0" indent="-256032" algn="l" defTabSz="914400" rtl="0" eaLnBrk="1" fontAlgn="ctr" latinLnBrk="0" hangingPunct="1">
              <a:lnSpc>
                <a:spcPct val="100000"/>
              </a:lnSpc>
              <a:spcBef>
                <a:spcPts val="400"/>
              </a:spcBef>
              <a:spcAft>
                <a:spcPts val="0"/>
              </a:spcAft>
              <a:buClr>
                <a:schemeClr val="accent1"/>
              </a:buClr>
              <a:buSzPct val="68000"/>
              <a:buFont typeface="Wingdings 3"/>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ESP</a:t>
            </a:r>
          </a:p>
          <a:p>
            <a:pPr marL="365760" marR="0" lvl="0" indent="-256032" algn="l" defTabSz="914400" rtl="0" eaLnBrk="1" fontAlgn="ctr" latinLnBrk="0" hangingPunct="1">
              <a:lnSpc>
                <a:spcPct val="100000"/>
              </a:lnSpc>
              <a:spcBef>
                <a:spcPts val="400"/>
              </a:spcBef>
              <a:spcAft>
                <a:spcPts val="0"/>
              </a:spcAft>
              <a:buClr>
                <a:schemeClr val="accent1"/>
              </a:buClr>
              <a:buSzPct val="68000"/>
              <a:buFont typeface="Wingdings 3"/>
              <a:buChar char=""/>
              <a:tabLst/>
              <a:defRPr/>
            </a:pPr>
            <a:endParaRPr lang="fr-FR" sz="2500" dirty="0" smtClean="0"/>
          </a:p>
          <a:p>
            <a:pPr marL="365760" marR="0" lvl="0" indent="-256032" algn="l" defTabSz="914400" rtl="0" eaLnBrk="1" fontAlgn="ctr" latinLnBrk="0" hangingPunct="1">
              <a:lnSpc>
                <a:spcPct val="100000"/>
              </a:lnSpc>
              <a:spcBef>
                <a:spcPts val="400"/>
              </a:spcBef>
              <a:spcAft>
                <a:spcPts val="0"/>
              </a:spcAft>
              <a:buClr>
                <a:schemeClr val="accent1"/>
              </a:buClr>
              <a:buSzPct val="68000"/>
              <a:tabLst/>
              <a:defRPr/>
            </a:pPr>
            <a:r>
              <a:rPr lang="fr-FR" sz="2400" b="1" u="sng" dirty="0" smtClean="0"/>
              <a:t>CITROËN C1 Série Spéciale PS Vita</a:t>
            </a:r>
            <a:r>
              <a:rPr lang="fr-FR" sz="2400" dirty="0" smtClean="0"/>
              <a:t> </a:t>
            </a:r>
            <a:r>
              <a:rPr lang="fr-FR" dirty="0" smtClean="0"/>
              <a:t/>
            </a:r>
            <a:br>
              <a:rPr lang="fr-FR" dirty="0" smtClean="0"/>
            </a:br>
            <a:r>
              <a:rPr lang="fr-FR" dirty="0" smtClean="0"/>
              <a:t/>
            </a:r>
            <a:br>
              <a:rPr lang="fr-FR" dirty="0" smtClean="0"/>
            </a:br>
            <a:r>
              <a:rPr lang="fr-FR" dirty="0" smtClean="0"/>
              <a:t>C1 Confort +</a:t>
            </a:r>
          </a:p>
          <a:p>
            <a:pPr lvl="1" fontAlgn="ctr"/>
            <a:r>
              <a:rPr lang="fr-FR" dirty="0" smtClean="0"/>
              <a:t>Climatisation manuelle</a:t>
            </a:r>
          </a:p>
          <a:p>
            <a:pPr lvl="1" fontAlgn="ctr"/>
            <a:r>
              <a:rPr lang="fr-FR" dirty="0" err="1" smtClean="0"/>
              <a:t>Connecting</a:t>
            </a:r>
            <a:r>
              <a:rPr lang="fr-FR" dirty="0" smtClean="0"/>
              <a:t> Box</a:t>
            </a:r>
          </a:p>
          <a:p>
            <a:pPr lvl="1" fontAlgn="ctr"/>
            <a:r>
              <a:rPr lang="fr-FR" dirty="0" smtClean="0"/>
              <a:t>Playstation Vita Wifi avec carte mémoire 4Go</a:t>
            </a:r>
          </a:p>
          <a:p>
            <a:pPr marL="365760" marR="0" lvl="0" indent="-256032" algn="l" defTabSz="914400" rtl="0" eaLnBrk="1" fontAlgn="ctr" latinLnBrk="0" hangingPunct="1">
              <a:lnSpc>
                <a:spcPct val="100000"/>
              </a:lnSpc>
              <a:spcBef>
                <a:spcPts val="400"/>
              </a:spcBef>
              <a:spcAft>
                <a:spcPts val="0"/>
              </a:spcAft>
              <a:buClr>
                <a:schemeClr val="accent1"/>
              </a:buClr>
              <a:buSzPct val="68000"/>
              <a:buFont typeface="Wingdings 3"/>
              <a:buChar char=""/>
              <a:tabLst/>
              <a:defRPr/>
            </a:pPr>
            <a:endParaRPr lang="fr-FR" sz="2000" dirty="0" smtClean="0"/>
          </a:p>
          <a:p>
            <a:pPr marL="365760" marR="0" lvl="0" indent="-256032" algn="l" defTabSz="914400" rtl="0" eaLnBrk="1" fontAlgn="ctr" latinLnBrk="0" hangingPunct="1">
              <a:lnSpc>
                <a:spcPct val="100000"/>
              </a:lnSpc>
              <a:spcBef>
                <a:spcPts val="400"/>
              </a:spcBef>
              <a:spcAft>
                <a:spcPts val="0"/>
              </a:spcAft>
              <a:buClr>
                <a:schemeClr val="accent1"/>
              </a:buClr>
              <a:buSzPct val="68000"/>
              <a:buFont typeface="Wingdings 3"/>
              <a:buChar char=""/>
              <a:tabLst/>
              <a:defRPr/>
            </a:pPr>
            <a:endParaRPr kumimoji="0" lang="fr-FR" sz="2000" b="1" i="0" u="sng"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ctr" latinLnBrk="0" hangingPunct="1">
              <a:lnSpc>
                <a:spcPct val="100000"/>
              </a:lnSpc>
              <a:spcBef>
                <a:spcPts val="400"/>
              </a:spcBef>
              <a:spcAft>
                <a:spcPts val="0"/>
              </a:spcAft>
              <a:buClr>
                <a:schemeClr val="accent1"/>
              </a:buClr>
              <a:buSzPct val="68000"/>
              <a:tabLst/>
              <a:defRPr/>
            </a:pPr>
            <a:r>
              <a:rPr kumimoji="0" lang="fr-FR" sz="2400" b="1" i="0" u="sng" strike="noStrike" kern="1200" cap="none" spc="0" normalizeH="0" baseline="0" noProof="0" dirty="0" smtClean="0">
                <a:ln>
                  <a:noFill/>
                </a:ln>
                <a:solidFill>
                  <a:schemeClr val="tx1"/>
                </a:solidFill>
                <a:effectLst/>
                <a:uLnTx/>
                <a:uFillTx/>
                <a:latin typeface="+mn-lt"/>
                <a:ea typeface="+mn-ea"/>
                <a:cs typeface="+mn-cs"/>
              </a:rPr>
              <a:t>CITROËN C1 Exclusive</a:t>
            </a:r>
            <a:r>
              <a:rPr kumimoji="0" lang="fr-FR" sz="2400" b="1" i="0" u="none" strike="noStrike" kern="1200" cap="none" spc="0" normalizeH="0" baseline="0" noProof="0" dirty="0" smtClean="0">
                <a:ln>
                  <a:noFill/>
                </a:ln>
                <a:solidFill>
                  <a:schemeClr val="tx1"/>
                </a:solidFill>
                <a:effectLst/>
                <a:uLnTx/>
                <a:uFillTx/>
                <a:latin typeface="+mn-lt"/>
                <a:ea typeface="+mn-ea"/>
                <a:cs typeface="+mn-cs"/>
              </a:rPr>
              <a:t> </a:t>
            </a:r>
            <a:r>
              <a:rPr kumimoji="0" lang="fr-FR" sz="2700" b="1" i="0" u="none" strike="noStrike" kern="1200" cap="none" spc="0" normalizeH="0" baseline="0" noProof="0" dirty="0" smtClean="0">
                <a:ln>
                  <a:noFill/>
                </a:ln>
                <a:solidFill>
                  <a:schemeClr val="tx1"/>
                </a:solidFill>
                <a:effectLst/>
                <a:uLnTx/>
                <a:uFillTx/>
                <a:latin typeface="+mn-lt"/>
                <a:ea typeface="+mn-ea"/>
                <a:cs typeface="+mn-cs"/>
              </a:rPr>
              <a:t/>
            </a:r>
            <a:br>
              <a:rPr kumimoji="0" lang="fr-FR" sz="2700" b="1" i="0" u="none" strike="noStrike" kern="1200" cap="none" spc="0" normalizeH="0" baseline="0" noProof="0" dirty="0" smtClean="0">
                <a:ln>
                  <a:noFill/>
                </a:ln>
                <a:solidFill>
                  <a:schemeClr val="tx1"/>
                </a:solidFill>
                <a:effectLst/>
                <a:uLnTx/>
                <a:uFillTx/>
                <a:latin typeface="+mn-lt"/>
                <a:ea typeface="+mn-ea"/>
                <a:cs typeface="+mn-cs"/>
              </a:rPr>
            </a:br>
            <a:r>
              <a:rPr kumimoji="0" lang="fr-FR" sz="2700" b="0" i="0" u="none" strike="noStrike" kern="1200" cap="none" spc="0" normalizeH="0" baseline="0" noProof="0" dirty="0" smtClean="0">
                <a:ln>
                  <a:noFill/>
                </a:ln>
                <a:solidFill>
                  <a:schemeClr val="tx1"/>
                </a:solidFill>
                <a:effectLst/>
                <a:uLnTx/>
                <a:uFillTx/>
                <a:latin typeface="+mn-lt"/>
                <a:ea typeface="+mn-ea"/>
                <a:cs typeface="+mn-cs"/>
              </a:rPr>
              <a:t/>
            </a:r>
            <a:br>
              <a:rPr kumimoji="0" lang="fr-FR" sz="2700" b="0" i="0" u="none" strike="noStrike" kern="1200" cap="none" spc="0" normalizeH="0" baseline="0" noProof="0" dirty="0" smtClean="0">
                <a:ln>
                  <a:noFill/>
                </a:ln>
                <a:solidFill>
                  <a:schemeClr val="tx1"/>
                </a:solidFill>
                <a:effectLst/>
                <a:uLnTx/>
                <a:uFillTx/>
                <a:latin typeface="+mn-lt"/>
                <a:ea typeface="+mn-ea"/>
                <a:cs typeface="+mn-cs"/>
              </a:rPr>
            </a:br>
            <a:r>
              <a:rPr kumimoji="0" lang="fr-FR" sz="2000" b="0" i="0" u="none" strike="noStrike" kern="1200" cap="none" spc="0" normalizeH="0" baseline="0" noProof="0" dirty="0" smtClean="0">
                <a:ln>
                  <a:noFill/>
                </a:ln>
                <a:solidFill>
                  <a:schemeClr val="tx1"/>
                </a:solidFill>
                <a:effectLst/>
                <a:uLnTx/>
                <a:uFillTx/>
                <a:latin typeface="+mn-lt"/>
                <a:ea typeface="+mn-ea"/>
                <a:cs typeface="+mn-cs"/>
              </a:rPr>
              <a:t>C1 Confort +</a:t>
            </a:r>
          </a:p>
          <a:p>
            <a:pPr marL="365760" marR="0" lvl="0" indent="-256032" algn="l" defTabSz="914400" rtl="0" eaLnBrk="1" fontAlgn="ctr" latinLnBrk="0" hangingPunct="1">
              <a:lnSpc>
                <a:spcPct val="100000"/>
              </a:lnSpc>
              <a:spcBef>
                <a:spcPts val="400"/>
              </a:spcBef>
              <a:spcAft>
                <a:spcPts val="0"/>
              </a:spcAft>
              <a:buClr>
                <a:schemeClr val="accent1"/>
              </a:buClr>
              <a:buSzPct val="68000"/>
              <a:buFont typeface="Wingdings 3"/>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Climatisation manuelle</a:t>
            </a:r>
          </a:p>
          <a:p>
            <a:pPr marL="365760" marR="0" lvl="0" indent="-256032" algn="l" defTabSz="914400" rtl="0" eaLnBrk="1" fontAlgn="ctr" latinLnBrk="0" hangingPunct="1">
              <a:lnSpc>
                <a:spcPct val="100000"/>
              </a:lnSpc>
              <a:spcBef>
                <a:spcPts val="400"/>
              </a:spcBef>
              <a:spcAft>
                <a:spcPts val="0"/>
              </a:spcAft>
              <a:buClr>
                <a:schemeClr val="accent1"/>
              </a:buClr>
              <a:buSzPct val="68000"/>
              <a:buFont typeface="Wingdings 3"/>
              <a:buChar char=""/>
              <a:tabLst/>
              <a:defRPr/>
            </a:pPr>
            <a:r>
              <a:rPr kumimoji="0" lang="fr-FR" sz="2000" b="0" i="0" u="none" strike="noStrike" kern="1200" cap="none" spc="0" normalizeH="0" baseline="0" noProof="0" dirty="0" err="1" smtClean="0">
                <a:ln>
                  <a:noFill/>
                </a:ln>
                <a:solidFill>
                  <a:schemeClr val="tx1"/>
                </a:solidFill>
                <a:effectLst/>
                <a:uLnTx/>
                <a:uFillTx/>
                <a:latin typeface="+mn-lt"/>
                <a:ea typeface="+mn-ea"/>
                <a:cs typeface="+mn-cs"/>
              </a:rPr>
              <a:t>Connecting</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 Box</a:t>
            </a:r>
          </a:p>
          <a:p>
            <a:pPr marL="365760" marR="0" lvl="0" indent="-256032" algn="l" defTabSz="914400" rtl="0" eaLnBrk="1" fontAlgn="ctr" latinLnBrk="0" hangingPunct="1">
              <a:lnSpc>
                <a:spcPct val="100000"/>
              </a:lnSpc>
              <a:spcBef>
                <a:spcPts val="400"/>
              </a:spcBef>
              <a:spcAft>
                <a:spcPts val="0"/>
              </a:spcAft>
              <a:buClr>
                <a:schemeClr val="accent1"/>
              </a:buClr>
              <a:buSzPct val="68000"/>
              <a:buFont typeface="Wingdings 3"/>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Décors intérieurs noir brillant</a:t>
            </a:r>
          </a:p>
          <a:p>
            <a:pPr marL="365760" marR="0" lvl="0" indent="-256032" algn="l" defTabSz="914400" rtl="0" eaLnBrk="1" fontAlgn="ctr" latinLnBrk="0" hangingPunct="1">
              <a:lnSpc>
                <a:spcPct val="100000"/>
              </a:lnSpc>
              <a:spcBef>
                <a:spcPts val="400"/>
              </a:spcBef>
              <a:spcAft>
                <a:spcPts val="0"/>
              </a:spcAft>
              <a:buClr>
                <a:schemeClr val="accent1"/>
              </a:buClr>
              <a:buSzPct val="68000"/>
              <a:buFont typeface="Wingdings 3"/>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Jantes alliage 14'' RIFT</a:t>
            </a:r>
          </a:p>
          <a:p>
            <a:pPr marL="365760" marR="0" lvl="0" indent="-256032" algn="l" defTabSz="914400" rtl="0" eaLnBrk="1" fontAlgn="ctr" latinLnBrk="0" hangingPunct="1">
              <a:lnSpc>
                <a:spcPct val="100000"/>
              </a:lnSpc>
              <a:spcBef>
                <a:spcPts val="400"/>
              </a:spcBef>
              <a:spcAft>
                <a:spcPts val="0"/>
              </a:spcAft>
              <a:buClr>
                <a:schemeClr val="accent1"/>
              </a:buClr>
              <a:buSzPct val="68000"/>
              <a:buFont typeface="Wingdings 3"/>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Projecteurs antibrouillard</a:t>
            </a:r>
          </a:p>
          <a:p>
            <a:pPr marL="365760" marR="0" lvl="0" indent="-256032" algn="l" defTabSz="914400" rtl="0" eaLnBrk="1" fontAlgn="ctr" latinLnBrk="0" hangingPunct="1">
              <a:lnSpc>
                <a:spcPct val="100000"/>
              </a:lnSpc>
              <a:spcBef>
                <a:spcPts val="400"/>
              </a:spcBef>
              <a:spcAft>
                <a:spcPts val="0"/>
              </a:spcAft>
              <a:buClr>
                <a:schemeClr val="accent1"/>
              </a:buClr>
              <a:buSzPct val="68000"/>
              <a:buFont typeface="Wingdings 3"/>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Volant et pommeau de levier de vitesse </a:t>
            </a:r>
          </a:p>
          <a:p>
            <a:pPr marL="365760" marR="0" lvl="0" indent="-256032" algn="l" defTabSz="914400" rtl="0" eaLnBrk="1" fontAlgn="ctr" latinLnBrk="0" hangingPunct="1">
              <a:lnSpc>
                <a:spcPct val="100000"/>
              </a:lnSpc>
              <a:spcBef>
                <a:spcPts val="400"/>
              </a:spcBef>
              <a:spcAft>
                <a:spcPts val="0"/>
              </a:spcAft>
              <a:buClr>
                <a:schemeClr val="accent1"/>
              </a:buClr>
              <a:buSzPct val="68000"/>
              <a:tabLst/>
              <a:defRPr/>
            </a:pPr>
            <a:r>
              <a:rPr lang="fr-FR" sz="2000" dirty="0" smtClean="0"/>
              <a:t>	</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en croûte de cuir</a:t>
            </a:r>
          </a:p>
          <a:p>
            <a:pPr marL="822960" lvl="1" indent="-256032">
              <a:spcBef>
                <a:spcPts val="400"/>
              </a:spcBef>
              <a:buClr>
                <a:schemeClr val="accent1"/>
              </a:buClr>
              <a:buSzPct val="68000"/>
              <a:buFont typeface="Wingdings 3"/>
              <a:buChar char=""/>
            </a:pPr>
            <a:r>
              <a:rPr kumimoji="0" lang="fr-FR" sz="2000" b="1" i="0" u="none" strike="noStrike" kern="1200" cap="none" spc="0" normalizeH="0" baseline="0" noProof="0" dirty="0" smtClean="0">
                <a:ln>
                  <a:noFill/>
                </a:ln>
                <a:solidFill>
                  <a:schemeClr val="tx1"/>
                </a:solidFill>
                <a:effectLst/>
                <a:uLnTx/>
                <a:uFillTx/>
                <a:latin typeface="+mn-lt"/>
                <a:ea typeface="+mn-ea"/>
                <a:cs typeface="+mn-cs"/>
              </a:rPr>
              <a:t>Consommation :  </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6 litres/100 Km</a:t>
            </a:r>
          </a:p>
          <a:p>
            <a:pPr marL="822960" lvl="1" indent="-256032">
              <a:spcBef>
                <a:spcPts val="400"/>
              </a:spcBef>
              <a:buClr>
                <a:schemeClr val="accent1"/>
              </a:buClr>
              <a:buSzPct val="68000"/>
              <a:buFont typeface="Wingdings 3"/>
              <a:buChar char=""/>
            </a:pPr>
            <a:r>
              <a:rPr kumimoji="0" lang="fr-FR" sz="2000" b="1" i="0" u="none" strike="noStrike" kern="1200" cap="none" spc="0" normalizeH="0" baseline="0" noProof="0" dirty="0" smtClean="0">
                <a:ln>
                  <a:noFill/>
                </a:ln>
                <a:solidFill>
                  <a:schemeClr val="tx1"/>
                </a:solidFill>
                <a:effectLst/>
                <a:uLnTx/>
                <a:uFillTx/>
                <a:latin typeface="+mn-lt"/>
                <a:ea typeface="+mn-ea"/>
                <a:cs typeface="+mn-cs"/>
              </a:rPr>
              <a:t>Réservoir : </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35 litres</a:t>
            </a:r>
          </a:p>
          <a:p>
            <a:pPr marL="822960" lvl="1" indent="-256032">
              <a:spcBef>
                <a:spcPts val="400"/>
              </a:spcBef>
              <a:buClr>
                <a:schemeClr val="accent1"/>
              </a:buClr>
              <a:buSzPct val="68000"/>
              <a:buFont typeface="Wingdings 3"/>
              <a:buChar char=""/>
            </a:pPr>
            <a:r>
              <a:rPr kumimoji="0" lang="fr-FR" sz="2000" b="1" i="0" u="none" strike="noStrike" kern="1200" cap="none" spc="0" normalizeH="0" baseline="0" noProof="0" dirty="0" smtClean="0">
                <a:ln>
                  <a:noFill/>
                </a:ln>
                <a:solidFill>
                  <a:schemeClr val="tx1"/>
                </a:solidFill>
                <a:effectLst/>
                <a:uLnTx/>
                <a:uFillTx/>
                <a:latin typeface="+mn-lt"/>
                <a:ea typeface="+mn-ea"/>
                <a:cs typeface="+mn-cs"/>
              </a:rPr>
              <a:t>Moteur : </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4 </a:t>
            </a:r>
            <a:r>
              <a:rPr kumimoji="0" lang="fr-FR" sz="2000" b="0" i="0" u="none" strike="noStrike" kern="1200" cap="none" spc="0" normalizeH="0" baseline="0" noProof="0" dirty="0" err="1" smtClean="0">
                <a:ln>
                  <a:noFill/>
                </a:ln>
                <a:solidFill>
                  <a:schemeClr val="tx1"/>
                </a:solidFill>
                <a:effectLst/>
                <a:uLnTx/>
                <a:uFillTx/>
                <a:latin typeface="+mn-lt"/>
                <a:ea typeface="+mn-ea"/>
                <a:cs typeface="+mn-cs"/>
              </a:rPr>
              <a:t>cyl</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 en ligne</a:t>
            </a:r>
          </a:p>
          <a:p>
            <a:pPr marL="822960" lvl="1" indent="-256032">
              <a:spcBef>
                <a:spcPts val="400"/>
              </a:spcBef>
              <a:buClr>
                <a:schemeClr val="accent1"/>
              </a:buClr>
              <a:buSzPct val="68000"/>
              <a:buFont typeface="Wingdings 3"/>
              <a:buChar char=""/>
            </a:pPr>
            <a:r>
              <a:rPr kumimoji="0" lang="fr-FR" sz="2000" b="1" i="0" u="none" strike="noStrike" kern="1200" cap="none" spc="0" normalizeH="0" baseline="0" noProof="0" dirty="0" smtClean="0">
                <a:ln>
                  <a:noFill/>
                </a:ln>
                <a:solidFill>
                  <a:schemeClr val="tx1"/>
                </a:solidFill>
                <a:effectLst/>
                <a:uLnTx/>
                <a:uFillTx/>
                <a:latin typeface="+mn-lt"/>
                <a:ea typeface="+mn-ea"/>
                <a:cs typeface="+mn-cs"/>
              </a:rPr>
              <a:t>Cylindrées : </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998 cm3</a:t>
            </a:r>
          </a:p>
          <a:p>
            <a:pPr marL="822960" lvl="1" indent="-256032">
              <a:spcBef>
                <a:spcPts val="400"/>
              </a:spcBef>
              <a:buClr>
                <a:schemeClr val="accent1"/>
              </a:buClr>
              <a:buSzPct val="68000"/>
              <a:buFont typeface="Wingdings 3"/>
              <a:buChar char=""/>
            </a:pPr>
            <a:r>
              <a:rPr kumimoji="0" lang="fr-FR" sz="2000" b="1" i="0" u="none" strike="noStrike" kern="1200" cap="none" spc="0" normalizeH="0" baseline="0" noProof="0" dirty="0" smtClean="0">
                <a:ln>
                  <a:noFill/>
                </a:ln>
                <a:solidFill>
                  <a:schemeClr val="tx1"/>
                </a:solidFill>
                <a:effectLst/>
                <a:uLnTx/>
                <a:uFillTx/>
                <a:latin typeface="+mn-lt"/>
                <a:ea typeface="+mn-ea"/>
                <a:cs typeface="+mn-cs"/>
              </a:rPr>
              <a:t>Puissance min (</a:t>
            </a:r>
            <a:r>
              <a:rPr kumimoji="0" lang="fr-FR" sz="2000" b="1" i="0" u="none" strike="noStrike" kern="1200" cap="none" spc="0" normalizeH="0" baseline="0" noProof="0" dirty="0" err="1" smtClean="0">
                <a:ln>
                  <a:noFill/>
                </a:ln>
                <a:solidFill>
                  <a:schemeClr val="tx1"/>
                </a:solidFill>
                <a:effectLst/>
                <a:uLnTx/>
                <a:uFillTx/>
                <a:latin typeface="+mn-lt"/>
                <a:ea typeface="+mn-ea"/>
                <a:cs typeface="+mn-cs"/>
              </a:rPr>
              <a:t>ch</a:t>
            </a:r>
            <a:r>
              <a:rPr kumimoji="0" lang="fr-FR" sz="2000" b="1" i="0" u="none" strike="noStrike" kern="1200" cap="none" spc="0" normalizeH="0" baseline="0" noProof="0" dirty="0" smtClean="0">
                <a:ln>
                  <a:noFill/>
                </a:ln>
                <a:solidFill>
                  <a:schemeClr val="tx1"/>
                </a:solidFill>
                <a:effectLst/>
                <a:uLnTx/>
                <a:uFillTx/>
                <a:latin typeface="+mn-lt"/>
                <a:ea typeface="+mn-ea"/>
                <a:cs typeface="+mn-cs"/>
              </a:rPr>
              <a:t>/</a:t>
            </a:r>
            <a:r>
              <a:rPr kumimoji="0" lang="fr-FR" sz="2000" b="1" i="0" u="none" strike="noStrike" kern="1200" cap="none" spc="0" normalizeH="0" baseline="0" noProof="0" dirty="0" err="1" smtClean="0">
                <a:ln>
                  <a:noFill/>
                </a:ln>
                <a:solidFill>
                  <a:schemeClr val="tx1"/>
                </a:solidFill>
                <a:effectLst/>
                <a:uLnTx/>
                <a:uFillTx/>
                <a:latin typeface="+mn-lt"/>
                <a:ea typeface="+mn-ea"/>
                <a:cs typeface="+mn-cs"/>
              </a:rPr>
              <a:t>kw</a:t>
            </a:r>
            <a:r>
              <a:rPr kumimoji="0" lang="fr-FR" sz="2000" b="1" i="0" u="none" strike="noStrike" kern="1200" cap="none" spc="0" normalizeH="0" baseline="0" noProof="0" dirty="0" smtClean="0">
                <a:ln>
                  <a:noFill/>
                </a:ln>
                <a:solidFill>
                  <a:schemeClr val="tx1"/>
                </a:solidFill>
                <a:effectLst/>
                <a:uLnTx/>
                <a:uFillTx/>
                <a:latin typeface="+mn-lt"/>
                <a:ea typeface="+mn-ea"/>
                <a:cs typeface="+mn-cs"/>
              </a:rPr>
              <a:t>) : </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68 </a:t>
            </a:r>
            <a:r>
              <a:rPr kumimoji="0" lang="fr-FR" sz="2000" b="0" i="0" u="none" strike="noStrike" kern="1200" cap="none" spc="0" normalizeH="0" baseline="0" noProof="0" dirty="0" err="1" smtClean="0">
                <a:ln>
                  <a:noFill/>
                </a:ln>
                <a:solidFill>
                  <a:schemeClr val="tx1"/>
                </a:solidFill>
                <a:effectLst/>
                <a:uLnTx/>
                <a:uFillTx/>
                <a:latin typeface="+mn-lt"/>
                <a:ea typeface="+mn-ea"/>
                <a:cs typeface="+mn-cs"/>
              </a:rPr>
              <a:t>ch</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/kW</a:t>
            </a:r>
          </a:p>
          <a:p>
            <a:pPr marL="822960" lvl="1" indent="-256032">
              <a:spcBef>
                <a:spcPts val="400"/>
              </a:spcBef>
              <a:buClr>
                <a:schemeClr val="accent1"/>
              </a:buClr>
              <a:buSzPct val="68000"/>
              <a:buFont typeface="Wingdings 3"/>
              <a:buChar char=""/>
            </a:pPr>
            <a:r>
              <a:rPr kumimoji="0" lang="fr-FR" sz="2000" b="1" i="0" u="none" strike="noStrike" kern="1200" cap="none" spc="0" normalizeH="0" baseline="0" noProof="0" dirty="0" smtClean="0">
                <a:ln>
                  <a:noFill/>
                </a:ln>
                <a:solidFill>
                  <a:schemeClr val="tx1"/>
                </a:solidFill>
                <a:effectLst/>
                <a:uLnTx/>
                <a:uFillTx/>
                <a:latin typeface="+mn-lt"/>
                <a:ea typeface="+mn-ea"/>
                <a:cs typeface="+mn-cs"/>
              </a:rPr>
              <a:t>Puissance max (</a:t>
            </a:r>
            <a:r>
              <a:rPr kumimoji="0" lang="fr-FR" sz="2000" b="1" i="0" u="none" strike="noStrike" kern="1200" cap="none" spc="0" normalizeH="0" baseline="0" noProof="0" dirty="0" err="1" smtClean="0">
                <a:ln>
                  <a:noFill/>
                </a:ln>
                <a:solidFill>
                  <a:schemeClr val="tx1"/>
                </a:solidFill>
                <a:effectLst/>
                <a:uLnTx/>
                <a:uFillTx/>
                <a:latin typeface="+mn-lt"/>
                <a:ea typeface="+mn-ea"/>
                <a:cs typeface="+mn-cs"/>
              </a:rPr>
              <a:t>ch</a:t>
            </a:r>
            <a:r>
              <a:rPr kumimoji="0" lang="fr-FR" sz="2000" b="1" i="0" u="none" strike="noStrike" kern="1200" cap="none" spc="0" normalizeH="0" baseline="0" noProof="0" dirty="0" smtClean="0">
                <a:ln>
                  <a:noFill/>
                </a:ln>
                <a:solidFill>
                  <a:schemeClr val="tx1"/>
                </a:solidFill>
                <a:effectLst/>
                <a:uLnTx/>
                <a:uFillTx/>
                <a:latin typeface="+mn-lt"/>
                <a:ea typeface="+mn-ea"/>
                <a:cs typeface="+mn-cs"/>
              </a:rPr>
              <a:t>/</a:t>
            </a:r>
            <a:r>
              <a:rPr kumimoji="0" lang="fr-FR" sz="2000" b="1" i="0" u="none" strike="noStrike" kern="1200" cap="none" spc="0" normalizeH="0" baseline="0" noProof="0" dirty="0" err="1" smtClean="0">
                <a:ln>
                  <a:noFill/>
                </a:ln>
                <a:solidFill>
                  <a:schemeClr val="tx1"/>
                </a:solidFill>
                <a:effectLst/>
                <a:uLnTx/>
                <a:uFillTx/>
                <a:latin typeface="+mn-lt"/>
                <a:ea typeface="+mn-ea"/>
                <a:cs typeface="+mn-cs"/>
              </a:rPr>
              <a:t>kw</a:t>
            </a:r>
            <a:r>
              <a:rPr kumimoji="0" lang="fr-FR" sz="2000" b="1" i="0" u="none" strike="noStrike" kern="1200" cap="none" spc="0" normalizeH="0" baseline="0" noProof="0" dirty="0" smtClean="0">
                <a:ln>
                  <a:noFill/>
                </a:ln>
                <a:solidFill>
                  <a:schemeClr val="tx1"/>
                </a:solidFill>
                <a:effectLst/>
                <a:uLnTx/>
                <a:uFillTx/>
                <a:latin typeface="+mn-lt"/>
                <a:ea typeface="+mn-ea"/>
                <a:cs typeface="+mn-cs"/>
              </a:rPr>
              <a:t>) : </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50 </a:t>
            </a:r>
            <a:r>
              <a:rPr kumimoji="0" lang="fr-FR" sz="2000" b="0" i="0" u="none" strike="noStrike" kern="1200" cap="none" spc="0" normalizeH="0" baseline="0" noProof="0" dirty="0" err="1" smtClean="0">
                <a:ln>
                  <a:noFill/>
                </a:ln>
                <a:solidFill>
                  <a:schemeClr val="tx1"/>
                </a:solidFill>
                <a:effectLst/>
                <a:uLnTx/>
                <a:uFillTx/>
                <a:latin typeface="+mn-lt"/>
                <a:ea typeface="+mn-ea"/>
                <a:cs typeface="+mn-cs"/>
              </a:rPr>
              <a:t>ch</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/kW</a:t>
            </a:r>
          </a:p>
          <a:p>
            <a:pPr marL="822960" lvl="1" indent="-256032">
              <a:spcBef>
                <a:spcPts val="400"/>
              </a:spcBef>
              <a:buClr>
                <a:schemeClr val="accent1"/>
              </a:buClr>
              <a:buSzPct val="68000"/>
              <a:buFont typeface="Wingdings 3"/>
              <a:buChar char=""/>
            </a:pPr>
            <a:r>
              <a:rPr kumimoji="0" lang="fr-FR" sz="2000" b="1" i="0" u="none" strike="noStrike" kern="1200" cap="none" spc="0" normalizeH="0" baseline="0" noProof="0" dirty="0" smtClean="0">
                <a:ln>
                  <a:noFill/>
                </a:ln>
                <a:solidFill>
                  <a:schemeClr val="tx1"/>
                </a:solidFill>
                <a:effectLst/>
                <a:uLnTx/>
                <a:uFillTx/>
                <a:latin typeface="+mn-lt"/>
                <a:ea typeface="+mn-ea"/>
                <a:cs typeface="+mn-cs"/>
              </a:rPr>
              <a:t>Boite Manuelle :</a:t>
            </a:r>
            <a:r>
              <a:rPr kumimoji="0" lang="fr-FR" sz="2000" b="1" i="0" u="none" strike="noStrike" kern="1200" cap="none" spc="0" normalizeH="0" noProof="0" dirty="0" smtClean="0">
                <a:ln>
                  <a:noFill/>
                </a:ln>
                <a:solidFill>
                  <a:schemeClr val="tx1"/>
                </a:solidFill>
                <a:effectLst/>
                <a:uLnTx/>
                <a:uFillTx/>
                <a:latin typeface="+mn-lt"/>
                <a:ea typeface="+mn-ea"/>
                <a:cs typeface="+mn-cs"/>
              </a:rPr>
              <a:t> </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5M</a:t>
            </a:r>
          </a:p>
          <a:p>
            <a:pPr marL="822960" lvl="1" indent="-256032">
              <a:spcBef>
                <a:spcPts val="400"/>
              </a:spcBef>
              <a:buClr>
                <a:schemeClr val="accent1"/>
              </a:buClr>
              <a:buSzPct val="68000"/>
              <a:buFont typeface="Wingdings 3"/>
              <a:buChar char=""/>
            </a:pPr>
            <a:r>
              <a:rPr kumimoji="0" lang="fr-FR" sz="2000" b="1" i="0" u="none" strike="noStrike" kern="1200" cap="none" spc="0" normalizeH="0" baseline="0" noProof="0" dirty="0" smtClean="0">
                <a:ln>
                  <a:noFill/>
                </a:ln>
                <a:solidFill>
                  <a:schemeClr val="tx1"/>
                </a:solidFill>
                <a:effectLst/>
                <a:uLnTx/>
                <a:uFillTx/>
                <a:latin typeface="+mn-lt"/>
                <a:ea typeface="+mn-ea"/>
                <a:cs typeface="+mn-cs"/>
              </a:rPr>
              <a:t>Boite automatique : </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5R</a:t>
            </a:r>
          </a:p>
          <a:p>
            <a:pPr marL="822960" lvl="1" indent="-256032">
              <a:spcBef>
                <a:spcPts val="400"/>
              </a:spcBef>
              <a:buClr>
                <a:schemeClr val="accent1"/>
              </a:buClr>
              <a:buSzPct val="68000"/>
              <a:buFont typeface="Wingdings 3"/>
              <a:buChar char=""/>
            </a:pPr>
            <a:r>
              <a:rPr kumimoji="0" lang="fr-FR" sz="2000" b="1" i="0" u="none" strike="noStrike" kern="1200" cap="none" spc="0" normalizeH="0" baseline="0" noProof="0" dirty="0" smtClean="0">
                <a:ln>
                  <a:noFill/>
                </a:ln>
                <a:solidFill>
                  <a:schemeClr val="tx1"/>
                </a:solidFill>
                <a:effectLst/>
                <a:uLnTx/>
                <a:uFillTx/>
                <a:latin typeface="+mn-lt"/>
                <a:ea typeface="+mn-ea"/>
                <a:cs typeface="+mn-cs"/>
              </a:rPr>
              <a:t>Energie : </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Essence</a:t>
            </a:r>
          </a:p>
          <a:p>
            <a:pPr marL="822960" lvl="1" indent="-256032">
              <a:spcBef>
                <a:spcPts val="400"/>
              </a:spcBef>
              <a:buClr>
                <a:schemeClr val="accent1"/>
              </a:buClr>
              <a:buSzPct val="68000"/>
              <a:buFont typeface="Wingdings 3"/>
              <a:buChar char=""/>
            </a:pPr>
            <a:r>
              <a:rPr kumimoji="0" lang="fr-FR" sz="2000" b="1" i="0" u="none" strike="noStrike" kern="1200" cap="none" spc="0" normalizeH="0" baseline="0" noProof="0" dirty="0" smtClean="0">
                <a:ln>
                  <a:noFill/>
                </a:ln>
                <a:solidFill>
                  <a:schemeClr val="tx1"/>
                </a:solidFill>
                <a:effectLst/>
                <a:uLnTx/>
                <a:uFillTx/>
                <a:latin typeface="+mn-lt"/>
                <a:ea typeface="+mn-ea"/>
                <a:cs typeface="+mn-cs"/>
              </a:rPr>
              <a:t>Année : </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2005</a:t>
            </a:r>
          </a:p>
          <a:p>
            <a:pPr marL="822960" lvl="1" indent="-256032">
              <a:spcBef>
                <a:spcPts val="400"/>
              </a:spcBef>
              <a:buClr>
                <a:schemeClr val="accent1"/>
              </a:buClr>
              <a:buSzPct val="68000"/>
              <a:buFont typeface="Wingdings 3"/>
              <a:buChar char=""/>
            </a:pPr>
            <a:endParaRPr lang="fr-FR" sz="2000" dirty="0" smtClean="0"/>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fr-F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99592" y="562677"/>
            <a:ext cx="3384376" cy="4018451"/>
          </a:xfrm>
        </p:spPr>
        <p:txBody>
          <a:bodyPr>
            <a:normAutofit fontScale="92500" lnSpcReduction="10000"/>
          </a:bodyPr>
          <a:lstStyle/>
          <a:p>
            <a:r>
              <a:rPr lang="en-US" sz="3400" dirty="0">
                <a:solidFill>
                  <a:srgbClr val="7ACBE0"/>
                </a:solidFill>
              </a:rPr>
              <a:t>Hyundai i10</a:t>
            </a:r>
            <a:endParaRPr lang="fr-FR" sz="3400" dirty="0">
              <a:solidFill>
                <a:srgbClr val="7ACBE0"/>
              </a:solidFill>
            </a:endParaRPr>
          </a:p>
          <a:p>
            <a:pPr>
              <a:buNone/>
            </a:pPr>
            <a:endParaRPr lang="fr-FR" sz="2900" dirty="0" smtClean="0"/>
          </a:p>
          <a:p>
            <a:pPr lvl="1"/>
            <a:r>
              <a:rPr lang="en-US" sz="1800" b="1" u="sng" dirty="0" smtClean="0"/>
              <a:t>PACK Evidence</a:t>
            </a:r>
            <a:r>
              <a:rPr lang="en-US" sz="1800" b="1" u="sng" dirty="0" smtClean="0"/>
              <a:t>:</a:t>
            </a:r>
          </a:p>
          <a:p>
            <a:pPr lvl="1">
              <a:buNone/>
            </a:pPr>
            <a:endParaRPr lang="fr-FR" sz="1600" dirty="0" smtClean="0"/>
          </a:p>
          <a:p>
            <a:pPr lvl="2"/>
            <a:r>
              <a:rPr lang="fr-FR" sz="1600" dirty="0" smtClean="0"/>
              <a:t>156 km/h</a:t>
            </a:r>
          </a:p>
          <a:p>
            <a:pPr lvl="2"/>
            <a:r>
              <a:rPr lang="fr-FR" sz="1600" dirty="0" smtClean="0"/>
              <a:t>Boîte manuelle</a:t>
            </a:r>
          </a:p>
          <a:p>
            <a:pPr lvl="2"/>
            <a:r>
              <a:rPr lang="fr-FR" sz="1600" dirty="0" smtClean="0"/>
              <a:t> Kit de réparation</a:t>
            </a:r>
          </a:p>
          <a:p>
            <a:pPr lvl="2"/>
            <a:endParaRPr lang="fr-FR" sz="1600" dirty="0" smtClean="0"/>
          </a:p>
          <a:p>
            <a:pPr lvl="1"/>
            <a:r>
              <a:rPr lang="en-US" sz="1800" b="1" u="sng" dirty="0" smtClean="0"/>
              <a:t>PACK Inventive</a:t>
            </a:r>
            <a:r>
              <a:rPr lang="en-US" sz="1600" b="1" u="sng" dirty="0" smtClean="0"/>
              <a:t>:</a:t>
            </a:r>
          </a:p>
          <a:p>
            <a:pPr lvl="1">
              <a:buNone/>
            </a:pPr>
            <a:endParaRPr lang="fr-FR" sz="1600" dirty="0" smtClean="0"/>
          </a:p>
          <a:p>
            <a:pPr lvl="2"/>
            <a:r>
              <a:rPr lang="en-US" sz="1600" dirty="0" smtClean="0"/>
              <a:t>160 km/h</a:t>
            </a:r>
            <a:endParaRPr lang="fr-FR" sz="1600" dirty="0" smtClean="0"/>
          </a:p>
          <a:p>
            <a:pPr lvl="2"/>
            <a:r>
              <a:rPr lang="fr-FR" sz="1600" dirty="0" smtClean="0"/>
              <a:t>Boîte manuelle</a:t>
            </a:r>
          </a:p>
          <a:p>
            <a:pPr lvl="2"/>
            <a:r>
              <a:rPr lang="fr-FR" sz="1600" dirty="0" smtClean="0"/>
              <a:t>Roue de secours </a:t>
            </a:r>
            <a:r>
              <a:rPr lang="fr-FR" sz="1600" dirty="0" smtClean="0"/>
              <a:t>temporaire</a:t>
            </a:r>
            <a:endParaRPr lang="fr-FR" sz="1600" dirty="0" smtClean="0"/>
          </a:p>
        </p:txBody>
      </p:sp>
      <p:sp>
        <p:nvSpPr>
          <p:cNvPr id="3" name="Espace réservé du contenu 1"/>
          <p:cNvSpPr txBox="1">
            <a:spLocks/>
          </p:cNvSpPr>
          <p:nvPr/>
        </p:nvSpPr>
        <p:spPr>
          <a:xfrm>
            <a:off x="4427984" y="1196752"/>
            <a:ext cx="4716016" cy="4112840"/>
          </a:xfrm>
          <a:prstGeom prst="rect">
            <a:avLst/>
          </a:prstGeom>
        </p:spPr>
        <p:txBody>
          <a:bodyPr vert="horz">
            <a:normAutofit/>
          </a:bodyPr>
          <a:lstStyle/>
          <a:p>
            <a:pPr marL="859536" marR="0" lvl="2" indent="-228600" algn="l" defTabSz="914400" rtl="0" eaLnBrk="1" fontAlgn="auto" latinLnBrk="0" hangingPunct="1">
              <a:lnSpc>
                <a:spcPct val="100000"/>
              </a:lnSpc>
              <a:spcBef>
                <a:spcPts val="350"/>
              </a:spcBef>
              <a:spcAft>
                <a:spcPts val="0"/>
              </a:spcAft>
              <a:buClr>
                <a:schemeClr val="accent2"/>
              </a:buClr>
              <a:buSzPct val="100000"/>
              <a:tabLst/>
              <a:defRPr/>
            </a:pP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en-US" sz="1700" b="1" i="0" u="sng" strike="noStrike" kern="1200" cap="none" spc="0" normalizeH="0" baseline="0" noProof="0" dirty="0" smtClean="0">
                <a:ln>
                  <a:noFill/>
                </a:ln>
                <a:solidFill>
                  <a:schemeClr val="tx1"/>
                </a:solidFill>
                <a:effectLst/>
                <a:uLnTx/>
                <a:uFillTx/>
                <a:latin typeface="+mn-lt"/>
                <a:ea typeface="+mn-ea"/>
                <a:cs typeface="+mn-cs"/>
              </a:rPr>
              <a:t>PACK Sensation :</a:t>
            </a:r>
            <a:endParaRPr kumimoji="0" lang="fr-FR" sz="1700" b="0" i="0" u="none" strike="noStrike" kern="1200" cap="none" spc="0" normalizeH="0" baseline="0" noProof="0" dirty="0" smtClean="0">
              <a:ln>
                <a:noFill/>
              </a:ln>
              <a:solidFill>
                <a:schemeClr val="tx1"/>
              </a:solidFill>
              <a:effectLst/>
              <a:uLnTx/>
              <a:uFillTx/>
              <a:latin typeface="+mn-lt"/>
              <a:ea typeface="+mn-ea"/>
              <a:cs typeface="+mn-cs"/>
            </a:endParaRP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169km/h</a:t>
            </a: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Boîte auto</a:t>
            </a: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Roue de secours temporaire</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fr-FR" sz="1400" b="1" i="0" u="none" strike="noStrike" kern="1200" cap="none" spc="0" normalizeH="0" baseline="0" noProof="0" dirty="0" smtClean="0">
                <a:ln>
                  <a:noFill/>
                </a:ln>
                <a:solidFill>
                  <a:schemeClr val="tx1"/>
                </a:solidFill>
                <a:effectLst/>
                <a:uLnTx/>
                <a:uFillTx/>
                <a:latin typeface="+mn-lt"/>
                <a:ea typeface="+mn-ea"/>
                <a:cs typeface="+mn-cs"/>
              </a:rPr>
              <a:t>Consommation :</a:t>
            </a: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5.8 litres / 100 km</a:t>
            </a: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fr-FR" sz="1400" b="1" i="0" u="none" strike="noStrike" kern="1200" cap="none" spc="0" normalizeH="0" baseline="0" noProof="0" dirty="0" smtClean="0">
                <a:ln>
                  <a:noFill/>
                </a:ln>
                <a:solidFill>
                  <a:schemeClr val="tx1"/>
                </a:solidFill>
                <a:effectLst/>
                <a:uLnTx/>
                <a:uFillTx/>
                <a:latin typeface="+mn-lt"/>
                <a:ea typeface="+mn-ea"/>
                <a:cs typeface="+mn-cs"/>
              </a:rPr>
              <a:t>Longueur/largeur/hauteur (mm) </a:t>
            </a: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3585 / 1595 / 1540</a:t>
            </a: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fr-FR" sz="1400" b="1" i="0" u="none" strike="noStrike" kern="1200" cap="none" spc="0" normalizeH="0" baseline="0" noProof="0" dirty="0" smtClean="0">
                <a:ln>
                  <a:noFill/>
                </a:ln>
                <a:solidFill>
                  <a:schemeClr val="tx1"/>
                </a:solidFill>
                <a:effectLst/>
                <a:uLnTx/>
                <a:uFillTx/>
                <a:latin typeface="+mn-lt"/>
                <a:ea typeface="+mn-ea"/>
                <a:cs typeface="+mn-cs"/>
              </a:rPr>
              <a:t>Réservoir </a:t>
            </a: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35 litres </a:t>
            </a:r>
            <a:endParaRPr kumimoji="0" lang="fr-FR"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83568" y="1988840"/>
            <a:ext cx="8229600" cy="1143000"/>
          </a:xfrm>
        </p:spPr>
        <p:txBody>
          <a:bodyPr>
            <a:normAutofit fontScale="90000"/>
          </a:bodyPr>
          <a:lstStyle/>
          <a:p>
            <a:pPr algn="ctr"/>
            <a:r>
              <a:rPr lang="fr-FR" dirty="0" smtClean="0"/>
              <a:t>Grilles de positionnement de la largeur de gamme</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52536" y="6336704"/>
            <a:ext cx="3024336" cy="764704"/>
          </a:xfrm>
        </p:spPr>
        <p:txBody>
          <a:bodyPr>
            <a:noAutofit/>
          </a:bodyPr>
          <a:lstStyle/>
          <a:p>
            <a:pPr algn="ctr"/>
            <a:r>
              <a:rPr lang="fr-FR" sz="2500" dirty="0" smtClean="0">
                <a:solidFill>
                  <a:schemeClr val="tx2">
                    <a:lumMod val="50000"/>
                  </a:schemeClr>
                </a:solidFill>
              </a:rPr>
              <a:t>Chevrolet </a:t>
            </a:r>
            <a:r>
              <a:rPr lang="fr-FR" sz="2500" dirty="0" err="1" smtClean="0">
                <a:solidFill>
                  <a:schemeClr val="tx2">
                    <a:lumMod val="50000"/>
                  </a:schemeClr>
                </a:solidFill>
              </a:rPr>
              <a:t>Spark</a:t>
            </a:r>
            <a:endParaRPr lang="fr-FR" sz="2500" dirty="0">
              <a:solidFill>
                <a:schemeClr val="tx2">
                  <a:lumMod val="50000"/>
                </a:schemeClr>
              </a:solidFill>
            </a:endParaRPr>
          </a:p>
        </p:txBody>
      </p:sp>
      <p:graphicFrame>
        <p:nvGraphicFramePr>
          <p:cNvPr id="5" name="Tableau 4"/>
          <p:cNvGraphicFramePr>
            <a:graphicFrameLocks noGrp="1"/>
          </p:cNvGraphicFramePr>
          <p:nvPr/>
        </p:nvGraphicFramePr>
        <p:xfrm>
          <a:off x="899592" y="364956"/>
          <a:ext cx="7992888" cy="5512316"/>
        </p:xfrm>
        <a:graphic>
          <a:graphicData uri="http://schemas.openxmlformats.org/drawingml/2006/table">
            <a:tbl>
              <a:tblPr/>
              <a:tblGrid>
                <a:gridCol w="2664296"/>
                <a:gridCol w="5328592"/>
              </a:tblGrid>
              <a:tr h="459027">
                <a:tc>
                  <a:txBody>
                    <a:bodyPr/>
                    <a:lstStyle/>
                    <a:p>
                      <a:pPr>
                        <a:lnSpc>
                          <a:spcPct val="115000"/>
                        </a:lnSpc>
                        <a:spcAft>
                          <a:spcPts val="0"/>
                        </a:spcAft>
                      </a:pPr>
                      <a:r>
                        <a:rPr lang="fr-FR" sz="1100" b="1" dirty="0">
                          <a:latin typeface="Calibri"/>
                          <a:ea typeface="Calibri"/>
                          <a:cs typeface="Times New Roman"/>
                        </a:rPr>
                        <a:t>Sémantique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181100" algn="l"/>
                        </a:tabLst>
                      </a:pPr>
                      <a:r>
                        <a:rPr lang="fr-FR" sz="1100" dirty="0" err="1">
                          <a:latin typeface="Calibri"/>
                          <a:ea typeface="Calibri"/>
                          <a:cs typeface="Times New Roman"/>
                        </a:rPr>
                        <a:t>Spark</a:t>
                      </a:r>
                      <a:r>
                        <a:rPr lang="fr-FR" sz="1100" dirty="0">
                          <a:latin typeface="Calibri"/>
                          <a:ea typeface="Calibri"/>
                          <a:cs typeface="Times New Roman"/>
                        </a:rPr>
                        <a:t> (anglais) = étincelle (français), mais on retrouve aussi </a:t>
                      </a:r>
                      <a:r>
                        <a:rPr lang="fr-FR" sz="1100" dirty="0" err="1">
                          <a:latin typeface="Calibri"/>
                          <a:ea typeface="Calibri"/>
                          <a:cs typeface="Times New Roman"/>
                        </a:rPr>
                        <a:t>park</a:t>
                      </a:r>
                      <a:r>
                        <a:rPr lang="fr-FR" sz="1100" dirty="0">
                          <a:latin typeface="Calibri"/>
                          <a:ea typeface="Calibri"/>
                          <a:cs typeface="Times New Roman"/>
                        </a:rPr>
                        <a:t> dans le nom comme dans parking ce qui tombe bien puisque la </a:t>
                      </a:r>
                      <a:r>
                        <a:rPr lang="fr-FR" sz="1100" dirty="0" err="1">
                          <a:latin typeface="Calibri"/>
                          <a:ea typeface="Calibri"/>
                          <a:cs typeface="Times New Roman"/>
                        </a:rPr>
                        <a:t>Spark</a:t>
                      </a:r>
                      <a:r>
                        <a:rPr lang="fr-FR" sz="1100" dirty="0">
                          <a:latin typeface="Calibri"/>
                          <a:ea typeface="Calibri"/>
                          <a:cs typeface="Times New Roman"/>
                        </a:rPr>
                        <a:t> est une petite citadine.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835">
                <a:tc>
                  <a:txBody>
                    <a:bodyPr/>
                    <a:lstStyle/>
                    <a:p>
                      <a:pPr>
                        <a:lnSpc>
                          <a:spcPct val="115000"/>
                        </a:lnSpc>
                        <a:spcAft>
                          <a:spcPts val="0"/>
                        </a:spcAft>
                      </a:pPr>
                      <a:r>
                        <a:rPr lang="fr-FR" sz="1100" b="1" dirty="0">
                          <a:latin typeface="Calibri"/>
                          <a:ea typeface="Calibri"/>
                          <a:cs typeface="Times New Roman"/>
                        </a:rPr>
                        <a:t>Accroches &amp; Slogans &amp; Signatures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Calibri"/>
                          <a:ea typeface="Calibri"/>
                          <a:cs typeface="Times New Roman"/>
                        </a:rPr>
                        <a:t>Signature Chevrolet :’’Make it Happen’’</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048">
                <a:tc>
                  <a:txBody>
                    <a:bodyPr/>
                    <a:lstStyle/>
                    <a:p>
                      <a:pPr>
                        <a:lnSpc>
                          <a:spcPct val="115000"/>
                        </a:lnSpc>
                        <a:spcAft>
                          <a:spcPts val="0"/>
                        </a:spcAft>
                      </a:pPr>
                      <a:r>
                        <a:rPr lang="fr-FR" sz="1100" b="1" dirty="0">
                          <a:latin typeface="Calibri"/>
                          <a:ea typeface="Calibri"/>
                          <a:cs typeface="Times New Roman"/>
                        </a:rPr>
                        <a:t>Couleurs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dirty="0">
                          <a:latin typeface="Calibri"/>
                          <a:ea typeface="Calibri"/>
                          <a:cs typeface="Times New Roman"/>
                        </a:rPr>
                        <a:t>Papyrus, Noir Carbone, Blanc Alpin, Bleu Glacier, Vert Cocktail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7282">
                <a:tc>
                  <a:txBody>
                    <a:bodyPr/>
                    <a:lstStyle/>
                    <a:p>
                      <a:pPr>
                        <a:lnSpc>
                          <a:spcPct val="115000"/>
                        </a:lnSpc>
                        <a:spcAft>
                          <a:spcPts val="0"/>
                        </a:spcAft>
                      </a:pPr>
                      <a:r>
                        <a:rPr lang="fr-FR" sz="1100" b="1" dirty="0">
                          <a:latin typeface="Calibri"/>
                          <a:ea typeface="Calibri"/>
                          <a:cs typeface="Times New Roman"/>
                        </a:rPr>
                        <a:t>Photos &amp; images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dirty="0">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nSpc>
                          <a:spcPct val="115000"/>
                        </a:lnSpc>
                        <a:spcAft>
                          <a:spcPts val="0"/>
                        </a:spcAft>
                      </a:pPr>
                      <a:r>
                        <a:rPr lang="fr-FR" sz="1100" b="1" dirty="0">
                          <a:latin typeface="Calibri"/>
                          <a:ea typeface="Calibri"/>
                          <a:cs typeface="Times New Roman"/>
                        </a:rPr>
                        <a:t>Logos &amp; mascottes éventuelles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nSpc>
                          <a:spcPct val="115000"/>
                        </a:lnSpc>
                        <a:spcAft>
                          <a:spcPts val="0"/>
                        </a:spcAft>
                      </a:pPr>
                      <a:r>
                        <a:rPr lang="fr-FR" sz="1100" b="1" dirty="0">
                          <a:latin typeface="Calibri"/>
                          <a:ea typeface="Calibri"/>
                          <a:cs typeface="Times New Roman"/>
                        </a:rPr>
                        <a:t>Prix (fourchette)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latin typeface="Calibri"/>
                          <a:ea typeface="Calibri"/>
                          <a:cs typeface="Times New Roman"/>
                        </a:rPr>
                        <a:t>Entre 9 390€ et 12 190€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nSpc>
                          <a:spcPct val="115000"/>
                        </a:lnSpc>
                        <a:spcAft>
                          <a:spcPts val="0"/>
                        </a:spcAft>
                      </a:pPr>
                      <a:r>
                        <a:rPr lang="fr-FR" sz="1100" b="1" dirty="0">
                          <a:latin typeface="Calibri"/>
                          <a:ea typeface="Calibri"/>
                          <a:cs typeface="Times New Roman"/>
                        </a:rPr>
                        <a:t>Campagne de communication et tendances marketing exploitées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latin typeface="Calibri"/>
                          <a:ea typeface="Calibri"/>
                          <a:cs typeface="Times New Roman"/>
                        </a:rPr>
                        <a:t>Modèle spécial en édition limité lancé par Chevrolet Suisse : la Spark « Race Edition » : équipements sportifs en plus, exclusivement pour la Suisse. Toujours en Suisse : « Summer Edition » : combinaison exclusive de couleurs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5797">
                <a:tc>
                  <a:txBody>
                    <a:bodyPr/>
                    <a:lstStyle/>
                    <a:p>
                      <a:pPr>
                        <a:lnSpc>
                          <a:spcPct val="115000"/>
                        </a:lnSpc>
                        <a:spcAft>
                          <a:spcPts val="0"/>
                        </a:spcAft>
                      </a:pPr>
                      <a:r>
                        <a:rPr lang="fr-FR" sz="1100" b="1" dirty="0">
                          <a:latin typeface="Calibri"/>
                          <a:ea typeface="Calibri"/>
                          <a:cs typeface="Times New Roman"/>
                        </a:rPr>
                        <a:t>Personnalisation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latin typeface="Calibri"/>
                          <a:ea typeface="Calibri"/>
                          <a:cs typeface="Times New Roman"/>
                        </a:rPr>
                        <a:t>Couleur extérieure, large gamme d’accessoires (porte-vélos, coffres de toit, siège enfant,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339">
                <a:tc>
                  <a:txBody>
                    <a:bodyPr/>
                    <a:lstStyle/>
                    <a:p>
                      <a:pPr>
                        <a:lnSpc>
                          <a:spcPct val="115000"/>
                        </a:lnSpc>
                        <a:spcAft>
                          <a:spcPts val="0"/>
                        </a:spcAft>
                      </a:pPr>
                      <a:r>
                        <a:rPr lang="fr-FR" sz="1100" b="1" dirty="0">
                          <a:latin typeface="Calibri"/>
                          <a:ea typeface="Calibri"/>
                          <a:cs typeface="Times New Roman"/>
                        </a:rPr>
                        <a:t>Design (formes)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latin typeface="Calibri"/>
                          <a:ea typeface="Calibri"/>
                          <a:cs typeface="Times New Roman"/>
                        </a:rPr>
                        <a:t>Feux arrière positionnés en hauteur, larges passages de roues au design sportif et dynamique. Design proche de la Twingo, assez carré à l’arrière.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835">
                <a:tc>
                  <a:txBody>
                    <a:bodyPr/>
                    <a:lstStyle/>
                    <a:p>
                      <a:pPr>
                        <a:lnSpc>
                          <a:spcPct val="115000"/>
                        </a:lnSpc>
                        <a:spcAft>
                          <a:spcPts val="0"/>
                        </a:spcAft>
                      </a:pPr>
                      <a:r>
                        <a:rPr lang="fr-FR" sz="1100" b="1" dirty="0">
                          <a:latin typeface="Calibri"/>
                          <a:ea typeface="Calibri"/>
                          <a:cs typeface="Times New Roman"/>
                        </a:rPr>
                        <a:t>Cible visée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latin typeface="Calibri"/>
                          <a:ea typeface="Calibri"/>
                          <a:cs typeface="Times New Roman"/>
                        </a:rPr>
                        <a:t>Famille, peu accueillir 5 adultes (5places)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391">
                <a:tc>
                  <a:txBody>
                    <a:bodyPr/>
                    <a:lstStyle/>
                    <a:p>
                      <a:pPr>
                        <a:lnSpc>
                          <a:spcPct val="115000"/>
                        </a:lnSpc>
                        <a:spcAft>
                          <a:spcPts val="0"/>
                        </a:spcAft>
                      </a:pPr>
                      <a:r>
                        <a:rPr lang="fr-FR" sz="1100" b="1">
                          <a:latin typeface="Calibri"/>
                          <a:ea typeface="Calibri"/>
                          <a:cs typeface="Times New Roman"/>
                        </a:rPr>
                        <a:t>Continent acheteur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latin typeface="Calibri"/>
                          <a:ea typeface="Calibri"/>
                          <a:cs typeface="Times New Roman"/>
                        </a:rPr>
                        <a:t>Amérique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298">
                <a:tc>
                  <a:txBody>
                    <a:bodyPr/>
                    <a:lstStyle/>
                    <a:p>
                      <a:pPr>
                        <a:lnSpc>
                          <a:spcPct val="115000"/>
                        </a:lnSpc>
                        <a:spcAft>
                          <a:spcPts val="0"/>
                        </a:spcAft>
                      </a:pPr>
                      <a:r>
                        <a:rPr lang="fr-FR" sz="1100" b="1">
                          <a:latin typeface="Calibri"/>
                          <a:ea typeface="Calibri"/>
                          <a:cs typeface="Times New Roman"/>
                        </a:rPr>
                        <a:t>Date de création du modèle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latin typeface="Calibri"/>
                          <a:ea typeface="Calibri"/>
                          <a:cs typeface="Times New Roman"/>
                        </a:rPr>
                        <a:t>2010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248">
                <a:tc>
                  <a:txBody>
                    <a:bodyPr/>
                    <a:lstStyle/>
                    <a:p>
                      <a:pPr>
                        <a:lnSpc>
                          <a:spcPct val="115000"/>
                        </a:lnSpc>
                        <a:spcAft>
                          <a:spcPts val="0"/>
                        </a:spcAft>
                      </a:pPr>
                      <a:r>
                        <a:rPr lang="fr-FR" sz="1100" b="1" dirty="0">
                          <a:latin typeface="Calibri"/>
                          <a:ea typeface="Calibri"/>
                          <a:cs typeface="Times New Roman"/>
                        </a:rPr>
                        <a:t>Date de sortie des autres modèles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dirty="0">
                          <a:latin typeface="Calibri"/>
                          <a:ea typeface="Calibri"/>
                          <a:cs typeface="Times New Roman"/>
                        </a:rPr>
                        <a:t>2011 </a:t>
                      </a:r>
                    </a:p>
                    <a:p>
                      <a:pPr algn="ctr">
                        <a:spcAft>
                          <a:spcPts val="0"/>
                        </a:spcAft>
                      </a:pPr>
                      <a:r>
                        <a:rPr lang="fr-FR" sz="1100" dirty="0">
                          <a:latin typeface="Calibri"/>
                          <a:ea typeface="Calibri"/>
                          <a:cs typeface="Times New Roman"/>
                        </a:rPr>
                        <a:t>2013 (Sortie édition limitée notamment)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7" name="Image 1" descr="http://images.chevroleteurope.com/7c138e2833039d8c098109d672e980d776c2b592/1000x400_gallery_exterior_spark_a_003.jpeg"/>
          <p:cNvPicPr>
            <a:picLocks noChangeAspect="1" noChangeArrowheads="1"/>
          </p:cNvPicPr>
          <p:nvPr/>
        </p:nvPicPr>
        <p:blipFill>
          <a:blip r:embed="rId2" cstate="print"/>
          <a:srcRect/>
          <a:stretch>
            <a:fillRect/>
          </a:stretch>
        </p:blipFill>
        <p:spPr bwMode="auto">
          <a:xfrm>
            <a:off x="4716016" y="1412776"/>
            <a:ext cx="1440160" cy="576064"/>
          </a:xfrm>
          <a:prstGeom prst="rect">
            <a:avLst/>
          </a:prstGeom>
          <a:noFill/>
        </p:spPr>
      </p:pic>
      <p:pic>
        <p:nvPicPr>
          <p:cNvPr id="1026" name="Image 4" descr="http://images.chevroleteurope.com/2f5cc42b1e38fd3f877de16faec94b306f38b0fc/1000x400_gallery_exterior_spark_a_002.jpeg"/>
          <p:cNvPicPr>
            <a:picLocks noChangeAspect="1" noChangeArrowheads="1"/>
          </p:cNvPicPr>
          <p:nvPr/>
        </p:nvPicPr>
        <p:blipFill>
          <a:blip r:embed="rId3" cstate="print"/>
          <a:srcRect/>
          <a:stretch>
            <a:fillRect/>
          </a:stretch>
        </p:blipFill>
        <p:spPr bwMode="auto">
          <a:xfrm>
            <a:off x="6948264" y="1456353"/>
            <a:ext cx="1331218" cy="532487"/>
          </a:xfrm>
          <a:prstGeom prst="rect">
            <a:avLst/>
          </a:prstGeom>
          <a:noFill/>
        </p:spPr>
      </p:pic>
      <p:pic>
        <p:nvPicPr>
          <p:cNvPr id="1025" name="Image 7" descr="http://www.gaadicdn.com/blog/wp-content/uploads/2012/01/Chevrolet-Logo_977119585.jpg"/>
          <p:cNvPicPr>
            <a:picLocks noChangeAspect="1" noChangeArrowheads="1"/>
          </p:cNvPicPr>
          <p:nvPr/>
        </p:nvPicPr>
        <p:blipFill>
          <a:blip r:embed="rId4" cstate="print"/>
          <a:srcRect/>
          <a:stretch>
            <a:fillRect/>
          </a:stretch>
        </p:blipFill>
        <p:spPr bwMode="auto">
          <a:xfrm>
            <a:off x="5868144" y="2175520"/>
            <a:ext cx="876300" cy="533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331639" y="260648"/>
          <a:ext cx="7200801" cy="5668058"/>
        </p:xfrm>
        <a:graphic>
          <a:graphicData uri="http://schemas.openxmlformats.org/drawingml/2006/table">
            <a:tbl>
              <a:tblPr/>
              <a:tblGrid>
                <a:gridCol w="2376264"/>
                <a:gridCol w="4824537"/>
              </a:tblGrid>
              <a:tr h="205737">
                <a:tc>
                  <a:txBody>
                    <a:bodyPr/>
                    <a:lstStyle/>
                    <a:p>
                      <a:pPr>
                        <a:lnSpc>
                          <a:spcPct val="115000"/>
                        </a:lnSpc>
                        <a:spcAft>
                          <a:spcPts val="0"/>
                        </a:spcAft>
                      </a:pPr>
                      <a:r>
                        <a:rPr lang="fr-FR" sz="900" b="1" dirty="0">
                          <a:latin typeface="Calibri"/>
                          <a:ea typeface="Calibri"/>
                          <a:cs typeface="Times New Roman"/>
                        </a:rPr>
                        <a:t>Sémantique</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a:latin typeface="Calibri"/>
                          <a:ea typeface="Calibri"/>
                          <a:cs typeface="Times New Roman"/>
                        </a:rPr>
                        <a:t>Ford vient de son fondateur. Aucune signification pour Ka</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706">
                <a:tc>
                  <a:txBody>
                    <a:bodyPr/>
                    <a:lstStyle/>
                    <a:p>
                      <a:pPr>
                        <a:lnSpc>
                          <a:spcPct val="115000"/>
                        </a:lnSpc>
                        <a:spcAft>
                          <a:spcPts val="0"/>
                        </a:spcAft>
                      </a:pPr>
                      <a:r>
                        <a:rPr lang="fr-FR" sz="900" b="1">
                          <a:latin typeface="Calibri"/>
                          <a:ea typeface="Calibri"/>
                          <a:cs typeface="Times New Roman"/>
                        </a:rPr>
                        <a:t>Accroches &amp; Slogans &amp; Signatures</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a:latin typeface="Calibri"/>
                          <a:ea typeface="Calibri"/>
                          <a:cs typeface="Times New Roman"/>
                        </a:rPr>
                        <a:t>Ford Ka c’est ce que Ford appelle le ‘’new edge’’ design qui conrrespond à un design d’intersections de traits et de courbes</a:t>
                      </a:r>
                    </a:p>
                    <a:p>
                      <a:pPr algn="ctr">
                        <a:spcAft>
                          <a:spcPts val="0"/>
                        </a:spcAft>
                      </a:pPr>
                      <a:r>
                        <a:rPr lang="fr-FR" sz="900">
                          <a:latin typeface="Calibri"/>
                          <a:ea typeface="Calibri"/>
                          <a:cs typeface="Times New Roman"/>
                        </a:rPr>
                        <a:t>Slogan : On ne pense Ka ça</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5608">
                <a:tc>
                  <a:txBody>
                    <a:bodyPr/>
                    <a:lstStyle/>
                    <a:p>
                      <a:pPr>
                        <a:lnSpc>
                          <a:spcPct val="115000"/>
                        </a:lnSpc>
                        <a:spcAft>
                          <a:spcPts val="0"/>
                        </a:spcAft>
                      </a:pPr>
                      <a:r>
                        <a:rPr lang="fr-FR" sz="900" b="1" dirty="0">
                          <a:latin typeface="Calibri"/>
                          <a:ea typeface="Calibri"/>
                          <a:cs typeface="Times New Roman"/>
                        </a:rPr>
                        <a:t>Couleurs </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dirty="0" err="1">
                          <a:latin typeface="Calibri"/>
                          <a:ea typeface="Calibri"/>
                          <a:cs typeface="Times New Roman"/>
                        </a:rPr>
                        <a:t>Jump</a:t>
                      </a:r>
                      <a:r>
                        <a:rPr lang="fr-FR" sz="900" dirty="0">
                          <a:latin typeface="Calibri"/>
                          <a:ea typeface="Calibri"/>
                          <a:cs typeface="Times New Roman"/>
                        </a:rPr>
                        <a:t> (vert), </a:t>
                      </a:r>
                      <a:r>
                        <a:rPr lang="fr-FR" sz="900" dirty="0" err="1">
                          <a:latin typeface="Calibri"/>
                          <a:ea typeface="Calibri"/>
                          <a:cs typeface="Times New Roman"/>
                        </a:rPr>
                        <a:t>Sunrise</a:t>
                      </a:r>
                      <a:r>
                        <a:rPr lang="fr-FR" sz="900" dirty="0">
                          <a:latin typeface="Calibri"/>
                          <a:ea typeface="Calibri"/>
                          <a:cs typeface="Times New Roman"/>
                        </a:rPr>
                        <a:t> (rouge), blanc cristal, blush (teinte spéciale), café (métallisée), gris étoilé (métallisée), noir céleste (métallisée), bleu saphir (métallisée), bleu caraïbes (métallisée), gris perle (métallisée)</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460">
                <a:tc>
                  <a:txBody>
                    <a:bodyPr/>
                    <a:lstStyle/>
                    <a:p>
                      <a:pPr>
                        <a:lnSpc>
                          <a:spcPct val="115000"/>
                        </a:lnSpc>
                        <a:spcAft>
                          <a:spcPts val="0"/>
                        </a:spcAft>
                      </a:pPr>
                      <a:r>
                        <a:rPr lang="fr-FR" sz="900" b="1" dirty="0">
                          <a:latin typeface="Calibri"/>
                          <a:ea typeface="Calibri"/>
                          <a:cs typeface="Times New Roman"/>
                        </a:rPr>
                        <a:t>Photos &amp; images</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a:latin typeface="Calibri"/>
                          <a:ea typeface="Calibri"/>
                          <a:cs typeface="Times New Roman"/>
                        </a:rPr>
                        <a:t>  </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nSpc>
                          <a:spcPct val="115000"/>
                        </a:lnSpc>
                        <a:spcAft>
                          <a:spcPts val="0"/>
                        </a:spcAft>
                      </a:pPr>
                      <a:r>
                        <a:rPr lang="fr-FR" sz="900" b="1">
                          <a:latin typeface="Calibri"/>
                          <a:ea typeface="Calibri"/>
                          <a:cs typeface="Times New Roman"/>
                        </a:rPr>
                        <a:t>Logos &amp; mascottes éventuelles</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a:latin typeface="Calibri"/>
                          <a:ea typeface="Calibri"/>
                          <a:cs typeface="Times New Roman"/>
                        </a:rPr>
                        <a:t>  </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37">
                <a:tc>
                  <a:txBody>
                    <a:bodyPr/>
                    <a:lstStyle/>
                    <a:p>
                      <a:pPr>
                        <a:lnSpc>
                          <a:spcPct val="115000"/>
                        </a:lnSpc>
                        <a:spcAft>
                          <a:spcPts val="0"/>
                        </a:spcAft>
                      </a:pPr>
                      <a:r>
                        <a:rPr lang="fr-FR" sz="900" b="1">
                          <a:latin typeface="Calibri"/>
                          <a:ea typeface="Calibri"/>
                          <a:cs typeface="Times New Roman"/>
                        </a:rPr>
                        <a:t>Prix (fourchette)</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dirty="0">
                          <a:latin typeface="Calibri"/>
                          <a:ea typeface="Calibri"/>
                          <a:cs typeface="Times New Roman"/>
                        </a:rPr>
                        <a:t>Entre 9 250€ et 11 700€</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7353">
                <a:tc>
                  <a:txBody>
                    <a:bodyPr/>
                    <a:lstStyle/>
                    <a:p>
                      <a:pPr>
                        <a:lnSpc>
                          <a:spcPct val="115000"/>
                        </a:lnSpc>
                        <a:spcAft>
                          <a:spcPts val="0"/>
                        </a:spcAft>
                      </a:pPr>
                      <a:r>
                        <a:rPr lang="fr-FR" sz="900" b="1">
                          <a:latin typeface="Calibri"/>
                          <a:ea typeface="Calibri"/>
                          <a:cs typeface="Times New Roman"/>
                        </a:rPr>
                        <a:t>Campagne de communication et tendances marketing exploitées </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dirty="0">
                          <a:latin typeface="Calibri"/>
                          <a:ea typeface="Calibri"/>
                          <a:cs typeface="Times New Roman"/>
                        </a:rPr>
                        <a:t>Ka ‘’Couture’’, ‘’Digital’’ &amp; ‘’Grand prix’’, ‘’</a:t>
                      </a:r>
                      <a:r>
                        <a:rPr lang="fr-FR" sz="900" dirty="0" err="1">
                          <a:latin typeface="Calibri"/>
                          <a:ea typeface="Calibri"/>
                          <a:cs typeface="Times New Roman"/>
                        </a:rPr>
                        <a:t>Tatoo</a:t>
                      </a:r>
                      <a:r>
                        <a:rPr lang="fr-FR" sz="900" dirty="0">
                          <a:latin typeface="Calibri"/>
                          <a:ea typeface="Calibri"/>
                          <a:cs typeface="Times New Roman"/>
                        </a:rPr>
                        <a:t>’’</a:t>
                      </a:r>
                    </a:p>
                    <a:p>
                      <a:pPr algn="ctr">
                        <a:spcAft>
                          <a:spcPts val="0"/>
                        </a:spcAft>
                      </a:pPr>
                      <a:r>
                        <a:rPr lang="fr-FR" sz="900" dirty="0">
                          <a:latin typeface="Calibri"/>
                          <a:ea typeface="Calibri"/>
                          <a:cs typeface="Times New Roman"/>
                        </a:rPr>
                        <a:t>Communication de grand envergure et dynamique pour avoir un contact personnalisé avec le public</a:t>
                      </a:r>
                    </a:p>
                    <a:p>
                      <a:pPr algn="ctr">
                        <a:spcAft>
                          <a:spcPts val="0"/>
                        </a:spcAft>
                      </a:pPr>
                      <a:r>
                        <a:rPr lang="fr-FR" sz="900" dirty="0">
                          <a:latin typeface="Calibri"/>
                          <a:ea typeface="Calibri"/>
                          <a:cs typeface="Times New Roman"/>
                        </a:rPr>
                        <a:t>Pour la publicité : affichage </a:t>
                      </a:r>
                      <a:r>
                        <a:rPr lang="fr-FR" sz="900" dirty="0">
                          <a:latin typeface="Calibri"/>
                          <a:ea typeface="Calibri"/>
                          <a:cs typeface="Times New Roman"/>
                          <a:sym typeface="Wingdings"/>
                        </a:rPr>
                        <a:t></a:t>
                      </a:r>
                      <a:r>
                        <a:rPr lang="fr-FR" sz="900" dirty="0">
                          <a:latin typeface="Calibri"/>
                          <a:ea typeface="Calibri"/>
                          <a:cs typeface="Times New Roman"/>
                        </a:rPr>
                        <a:t> slogan ‘’on ne pense Ka ça’’, télévision et radio</a:t>
                      </a:r>
                    </a:p>
                    <a:p>
                      <a:pPr algn="ctr">
                        <a:spcAft>
                          <a:spcPts val="0"/>
                        </a:spcAft>
                      </a:pPr>
                      <a:r>
                        <a:rPr lang="fr-FR" sz="900" dirty="0">
                          <a:latin typeface="Calibri"/>
                          <a:ea typeface="Calibri"/>
                          <a:cs typeface="Times New Roman"/>
                        </a:rPr>
                        <a:t>Pour les relations publiques : ‘’essais libres’’ chez tous les concessionnaires</a:t>
                      </a:r>
                    </a:p>
                    <a:p>
                      <a:pPr algn="ctr">
                        <a:spcAft>
                          <a:spcPts val="0"/>
                        </a:spcAft>
                      </a:pPr>
                      <a:r>
                        <a:rPr lang="fr-FR" sz="900" dirty="0">
                          <a:latin typeface="Calibri"/>
                          <a:ea typeface="Calibri"/>
                          <a:cs typeface="Times New Roman"/>
                        </a:rPr>
                        <a:t>Pour le marketing direct : mailings </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706">
                <a:tc>
                  <a:txBody>
                    <a:bodyPr/>
                    <a:lstStyle/>
                    <a:p>
                      <a:pPr>
                        <a:lnSpc>
                          <a:spcPct val="115000"/>
                        </a:lnSpc>
                        <a:spcAft>
                          <a:spcPts val="0"/>
                        </a:spcAft>
                      </a:pPr>
                      <a:r>
                        <a:rPr lang="fr-FR" sz="900" b="1">
                          <a:latin typeface="Calibri"/>
                          <a:ea typeface="Calibri"/>
                          <a:cs typeface="Times New Roman"/>
                        </a:rPr>
                        <a:t>Personnalisation </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a:latin typeface="Calibri"/>
                          <a:ea typeface="Calibri"/>
                          <a:cs typeface="Times New Roman"/>
                        </a:rPr>
                        <a:t>Couleurs extérieures et intérieures + personnalisation tableau de bord, du système audio, contrôle de la température intérieure</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803">
                <a:tc>
                  <a:txBody>
                    <a:bodyPr/>
                    <a:lstStyle/>
                    <a:p>
                      <a:pPr>
                        <a:lnSpc>
                          <a:spcPct val="115000"/>
                        </a:lnSpc>
                        <a:spcAft>
                          <a:spcPts val="0"/>
                        </a:spcAft>
                      </a:pPr>
                      <a:r>
                        <a:rPr lang="fr-FR" sz="900" b="1">
                          <a:latin typeface="Calibri"/>
                          <a:ea typeface="Calibri"/>
                          <a:cs typeface="Times New Roman"/>
                        </a:rPr>
                        <a:t>Design (formes)</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a:latin typeface="Calibri"/>
                          <a:ea typeface="Calibri"/>
                          <a:cs typeface="Times New Roman"/>
                        </a:rPr>
                        <a:t>Plutôt arrondie, feux avant effilés, lignes tendues et inclinées lui donne un look original. Formes galbées, aspect futuriste</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665">
                <a:tc>
                  <a:txBody>
                    <a:bodyPr/>
                    <a:lstStyle/>
                    <a:p>
                      <a:pPr>
                        <a:lnSpc>
                          <a:spcPct val="115000"/>
                        </a:lnSpc>
                        <a:spcAft>
                          <a:spcPts val="0"/>
                        </a:spcAft>
                      </a:pPr>
                      <a:r>
                        <a:rPr lang="fr-FR" sz="900" b="1">
                          <a:latin typeface="Calibri"/>
                          <a:ea typeface="Calibri"/>
                          <a:cs typeface="Times New Roman"/>
                        </a:rPr>
                        <a:t>Cible visée</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a:latin typeface="Calibri"/>
                          <a:ea typeface="Calibri"/>
                          <a:cs typeface="Times New Roman"/>
                        </a:rPr>
                        <a:t>Citadin, jeune d’esprit, aventurier, gens pressés qui vivent à 100 à l’heure qui sont bombardés dans leur environnement journalier par des signaux publicitaires.</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37">
                <a:tc>
                  <a:txBody>
                    <a:bodyPr/>
                    <a:lstStyle/>
                    <a:p>
                      <a:pPr>
                        <a:lnSpc>
                          <a:spcPct val="115000"/>
                        </a:lnSpc>
                        <a:spcAft>
                          <a:spcPts val="0"/>
                        </a:spcAft>
                      </a:pPr>
                      <a:r>
                        <a:rPr lang="fr-FR" sz="900" b="1">
                          <a:latin typeface="Calibri"/>
                          <a:ea typeface="Calibri"/>
                          <a:cs typeface="Times New Roman"/>
                        </a:rPr>
                        <a:t>Continent acheteur</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dirty="0" smtClean="0">
                          <a:latin typeface="Calibri"/>
                          <a:ea typeface="Calibri"/>
                          <a:cs typeface="Times New Roman"/>
                        </a:rPr>
                        <a:t>Europe et Asie</a:t>
                      </a:r>
                      <a:endParaRPr lang="fr-FR" sz="900" dirty="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37">
                <a:tc>
                  <a:txBody>
                    <a:bodyPr/>
                    <a:lstStyle/>
                    <a:p>
                      <a:pPr>
                        <a:lnSpc>
                          <a:spcPct val="115000"/>
                        </a:lnSpc>
                        <a:spcAft>
                          <a:spcPts val="0"/>
                        </a:spcAft>
                      </a:pPr>
                      <a:r>
                        <a:rPr lang="fr-FR" sz="900" b="1">
                          <a:latin typeface="Calibri"/>
                          <a:ea typeface="Calibri"/>
                          <a:cs typeface="Times New Roman"/>
                        </a:rPr>
                        <a:t>Date de création du modèle</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a:latin typeface="Calibri"/>
                          <a:ea typeface="Calibri"/>
                          <a:cs typeface="Times New Roman"/>
                        </a:rPr>
                        <a:t>1996 première ford ka 3 portes</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37">
                <a:tc>
                  <a:txBody>
                    <a:bodyPr/>
                    <a:lstStyle/>
                    <a:p>
                      <a:pPr>
                        <a:lnSpc>
                          <a:spcPct val="115000"/>
                        </a:lnSpc>
                        <a:spcAft>
                          <a:spcPts val="0"/>
                        </a:spcAft>
                      </a:pPr>
                      <a:r>
                        <a:rPr lang="fr-FR" sz="900" b="1" dirty="0">
                          <a:latin typeface="Calibri"/>
                          <a:ea typeface="Calibri"/>
                          <a:cs typeface="Times New Roman"/>
                        </a:rPr>
                        <a:t>Date de sortie des autres modèles</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dirty="0">
                          <a:latin typeface="Calibri"/>
                          <a:ea typeface="Calibri"/>
                          <a:cs typeface="Times New Roman"/>
                        </a:rPr>
                        <a:t>2003 : </a:t>
                      </a:r>
                      <a:r>
                        <a:rPr lang="fr-FR" sz="900" dirty="0" err="1">
                          <a:latin typeface="Calibri"/>
                          <a:ea typeface="Calibri"/>
                          <a:cs typeface="Times New Roman"/>
                        </a:rPr>
                        <a:t>street</a:t>
                      </a:r>
                      <a:r>
                        <a:rPr lang="fr-FR" sz="900" dirty="0">
                          <a:latin typeface="Calibri"/>
                          <a:ea typeface="Calibri"/>
                          <a:cs typeface="Times New Roman"/>
                        </a:rPr>
                        <a:t> ka et sport ka, 2008 : nouvelle </a:t>
                      </a:r>
                      <a:r>
                        <a:rPr lang="fr-FR" sz="900" dirty="0" err="1">
                          <a:latin typeface="Calibri"/>
                          <a:ea typeface="Calibri"/>
                          <a:cs typeface="Times New Roman"/>
                        </a:rPr>
                        <a:t>ford</a:t>
                      </a:r>
                      <a:r>
                        <a:rPr lang="fr-FR" sz="900" dirty="0">
                          <a:latin typeface="Calibri"/>
                          <a:ea typeface="Calibri"/>
                          <a:cs typeface="Times New Roman"/>
                        </a:rPr>
                        <a:t> ka</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100" name="Image 10" descr="KA TREND dès 9.250 €"/>
          <p:cNvPicPr>
            <a:picLocks noChangeAspect="1" noChangeArrowheads="1"/>
          </p:cNvPicPr>
          <p:nvPr/>
        </p:nvPicPr>
        <p:blipFill>
          <a:blip r:embed="rId2" cstate="print"/>
          <a:srcRect/>
          <a:stretch>
            <a:fillRect/>
          </a:stretch>
        </p:blipFill>
        <p:spPr bwMode="auto">
          <a:xfrm>
            <a:off x="4572000" y="1733947"/>
            <a:ext cx="866775" cy="542925"/>
          </a:xfrm>
          <a:prstGeom prst="rect">
            <a:avLst/>
          </a:prstGeom>
          <a:noFill/>
        </p:spPr>
      </p:pic>
      <p:pic>
        <p:nvPicPr>
          <p:cNvPr id="4099" name="Image 13" descr="KA GRAND PRIX II dès 11.700 €"/>
          <p:cNvPicPr>
            <a:picLocks noChangeAspect="1" noChangeArrowheads="1"/>
          </p:cNvPicPr>
          <p:nvPr/>
        </p:nvPicPr>
        <p:blipFill>
          <a:blip r:embed="rId3" cstate="print"/>
          <a:srcRect/>
          <a:stretch>
            <a:fillRect/>
          </a:stretch>
        </p:blipFill>
        <p:spPr bwMode="auto">
          <a:xfrm>
            <a:off x="5796136" y="1772816"/>
            <a:ext cx="866775" cy="542925"/>
          </a:xfrm>
          <a:prstGeom prst="rect">
            <a:avLst/>
          </a:prstGeom>
          <a:noFill/>
        </p:spPr>
      </p:pic>
      <p:pic>
        <p:nvPicPr>
          <p:cNvPr id="4098" name="Image 16" descr="téléchargement"/>
          <p:cNvPicPr>
            <a:picLocks noChangeAspect="1" noChangeArrowheads="1"/>
          </p:cNvPicPr>
          <p:nvPr/>
        </p:nvPicPr>
        <p:blipFill>
          <a:blip r:embed="rId4" cstate="print"/>
          <a:srcRect/>
          <a:stretch>
            <a:fillRect/>
          </a:stretch>
        </p:blipFill>
        <p:spPr bwMode="auto">
          <a:xfrm>
            <a:off x="6948264" y="1772816"/>
            <a:ext cx="647700" cy="438150"/>
          </a:xfrm>
          <a:prstGeom prst="rect">
            <a:avLst/>
          </a:prstGeom>
          <a:noFill/>
        </p:spPr>
      </p:pic>
      <p:pic>
        <p:nvPicPr>
          <p:cNvPr id="4097" name="Image 17" descr="téléchargement (1)"/>
          <p:cNvPicPr>
            <a:picLocks noChangeAspect="1" noChangeArrowheads="1"/>
          </p:cNvPicPr>
          <p:nvPr/>
        </p:nvPicPr>
        <p:blipFill>
          <a:blip r:embed="rId5" cstate="print"/>
          <a:srcRect/>
          <a:stretch>
            <a:fillRect/>
          </a:stretch>
        </p:blipFill>
        <p:spPr bwMode="auto">
          <a:xfrm>
            <a:off x="5796136" y="2348880"/>
            <a:ext cx="720080" cy="540060"/>
          </a:xfrm>
          <a:prstGeom prst="rect">
            <a:avLst/>
          </a:prstGeom>
          <a:noFill/>
        </p:spPr>
      </p:pic>
      <p:sp>
        <p:nvSpPr>
          <p:cNvPr id="9" name="Titre 2"/>
          <p:cNvSpPr>
            <a:spLocks noGrp="1"/>
          </p:cNvSpPr>
          <p:nvPr>
            <p:ph type="title"/>
          </p:nvPr>
        </p:nvSpPr>
        <p:spPr>
          <a:xfrm>
            <a:off x="179512" y="6381328"/>
            <a:ext cx="1954560" cy="652934"/>
          </a:xfrm>
        </p:spPr>
        <p:txBody>
          <a:bodyPr>
            <a:normAutofit/>
          </a:bodyPr>
          <a:lstStyle/>
          <a:p>
            <a:r>
              <a:rPr lang="fr-FR" sz="2800" dirty="0" smtClean="0"/>
              <a:t>Ford Ka</a:t>
            </a:r>
            <a:endParaRPr lang="fr-FR"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289451"/>
          </a:xfrm>
        </p:spPr>
        <p:txBody>
          <a:bodyPr>
            <a:normAutofit/>
          </a:bodyPr>
          <a:lstStyle/>
          <a:p>
            <a:r>
              <a:rPr lang="fr-FR" i="1" dirty="0" smtClean="0"/>
              <a:t>Micro citadine : </a:t>
            </a:r>
            <a:r>
              <a:rPr lang="fr-FR" dirty="0" smtClean="0"/>
              <a:t>petit véhicule destiné à la circulation urbaine</a:t>
            </a:r>
          </a:p>
          <a:p>
            <a:endParaRPr lang="fr-FR" dirty="0"/>
          </a:p>
          <a:p>
            <a:r>
              <a:rPr lang="fr-FR" dirty="0" smtClean="0"/>
              <a:t>Nous avons choisi cette catégorie de produits car celle-ci concerne chacun des membres de l’équipe. En effet, chacun de nous possède une mini citadine. </a:t>
            </a:r>
            <a:endParaRPr lang="fr-FR" dirty="0"/>
          </a:p>
          <a:p>
            <a:pPr>
              <a:buNone/>
            </a:pPr>
            <a:r>
              <a:rPr lang="fr-FR" dirty="0" smtClean="0"/>
              <a:t>	Ces véhicules nous permettent de nous déplacer rapidement, de nous garer facilement grâce à leur petit format, de consommer peu de carburant et enfin, ce sont des voitures accessibles.</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6232450"/>
            <a:ext cx="2843808" cy="940966"/>
          </a:xfrm>
        </p:spPr>
        <p:txBody>
          <a:bodyPr>
            <a:normAutofit/>
          </a:bodyPr>
          <a:lstStyle/>
          <a:p>
            <a:r>
              <a:rPr lang="fr-FR" sz="2500" dirty="0" smtClean="0"/>
              <a:t>Renault Twingo</a:t>
            </a:r>
            <a:endParaRPr lang="fr-FR" sz="2500" dirty="0"/>
          </a:p>
        </p:txBody>
      </p:sp>
      <p:graphicFrame>
        <p:nvGraphicFramePr>
          <p:cNvPr id="4" name="Tableau 3"/>
          <p:cNvGraphicFramePr>
            <a:graphicFrameLocks noGrp="1"/>
          </p:cNvGraphicFramePr>
          <p:nvPr/>
        </p:nvGraphicFramePr>
        <p:xfrm>
          <a:off x="899592" y="116633"/>
          <a:ext cx="8136904" cy="5900511"/>
        </p:xfrm>
        <a:graphic>
          <a:graphicData uri="http://schemas.openxmlformats.org/drawingml/2006/table">
            <a:tbl>
              <a:tblPr/>
              <a:tblGrid>
                <a:gridCol w="2252179"/>
                <a:gridCol w="5884725"/>
              </a:tblGrid>
              <a:tr h="219890">
                <a:tc>
                  <a:txBody>
                    <a:bodyPr/>
                    <a:lstStyle/>
                    <a:p>
                      <a:pPr>
                        <a:lnSpc>
                          <a:spcPct val="115000"/>
                        </a:lnSpc>
                        <a:spcAft>
                          <a:spcPts val="0"/>
                        </a:spcAft>
                      </a:pPr>
                      <a:r>
                        <a:rPr lang="fr-FR" sz="900" b="1" dirty="0">
                          <a:latin typeface="Calibri"/>
                          <a:ea typeface="Calibri"/>
                          <a:cs typeface="Times New Roman"/>
                        </a:rPr>
                        <a:t>Sémantique</a:t>
                      </a:r>
                    </a:p>
                  </a:txBody>
                  <a:tcPr marL="33118" marR="3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a:latin typeface="Calibri"/>
                          <a:ea typeface="Calibri"/>
                          <a:cs typeface="Times New Roman"/>
                        </a:rPr>
                        <a:t>Proviendrait de la fusion de trois mots : Twist, Swing et Tango</a:t>
                      </a:r>
                    </a:p>
                  </a:txBody>
                  <a:tcPr marL="33118" marR="3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81">
                <a:tc>
                  <a:txBody>
                    <a:bodyPr/>
                    <a:lstStyle/>
                    <a:p>
                      <a:pPr>
                        <a:lnSpc>
                          <a:spcPct val="115000"/>
                        </a:lnSpc>
                        <a:spcAft>
                          <a:spcPts val="0"/>
                        </a:spcAft>
                      </a:pPr>
                      <a:r>
                        <a:rPr lang="fr-FR" sz="900" b="1">
                          <a:latin typeface="Calibri"/>
                          <a:ea typeface="Calibri"/>
                          <a:cs typeface="Times New Roman"/>
                        </a:rPr>
                        <a:t>Accroches &amp; Slogans &amp; Signatures</a:t>
                      </a:r>
                    </a:p>
                  </a:txBody>
                  <a:tcPr marL="33118" marR="3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a:latin typeface="Calibri"/>
                          <a:ea typeface="Calibri"/>
                          <a:cs typeface="Times New Roman"/>
                        </a:rPr>
                        <a:t>Nouvelle signature : met en avant son grand losange vertical entouré de noir brillant</a:t>
                      </a:r>
                    </a:p>
                  </a:txBody>
                  <a:tcPr marL="33118" marR="3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230">
                <a:tc>
                  <a:txBody>
                    <a:bodyPr/>
                    <a:lstStyle/>
                    <a:p>
                      <a:pPr>
                        <a:lnSpc>
                          <a:spcPct val="115000"/>
                        </a:lnSpc>
                        <a:spcAft>
                          <a:spcPts val="0"/>
                        </a:spcAft>
                      </a:pPr>
                      <a:r>
                        <a:rPr lang="fr-FR" sz="900" b="1">
                          <a:latin typeface="Calibri"/>
                          <a:ea typeface="Calibri"/>
                          <a:cs typeface="Times New Roman"/>
                        </a:rPr>
                        <a:t>Couleurs </a:t>
                      </a:r>
                    </a:p>
                  </a:txBody>
                  <a:tcPr marL="33118" marR="3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a:latin typeface="Calibri"/>
                          <a:ea typeface="Calibri"/>
                          <a:cs typeface="Times New Roman"/>
                        </a:rPr>
                        <a:t>Pierre de lune, vert amande, jaune (différentes teintes), tropic orange, blanc glacier, jaune citron, bleu (différentes teintes), vert (différentes teintes), gris hologramme, brume, noir nacré, noir opaque, rouge (différentes teintes), violet. </a:t>
                      </a:r>
                    </a:p>
                    <a:p>
                      <a:pPr algn="ctr">
                        <a:spcAft>
                          <a:spcPts val="0"/>
                        </a:spcAft>
                      </a:pPr>
                      <a:r>
                        <a:rPr lang="fr-FR" sz="900">
                          <a:latin typeface="Calibri"/>
                          <a:ea typeface="Calibri"/>
                          <a:cs typeface="Times New Roman"/>
                        </a:rPr>
                        <a:t>Certains coloris peuvent être avec des teintes opaques vernies, métallisées vernies, nacrées vernies ou à effets. </a:t>
                      </a:r>
                    </a:p>
                  </a:txBody>
                  <a:tcPr marL="33118" marR="3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924">
                <a:tc>
                  <a:txBody>
                    <a:bodyPr/>
                    <a:lstStyle/>
                    <a:p>
                      <a:pPr>
                        <a:lnSpc>
                          <a:spcPct val="115000"/>
                        </a:lnSpc>
                        <a:spcAft>
                          <a:spcPts val="0"/>
                        </a:spcAft>
                      </a:pPr>
                      <a:r>
                        <a:rPr lang="fr-FR" sz="900" b="1">
                          <a:latin typeface="Calibri"/>
                          <a:ea typeface="Calibri"/>
                          <a:cs typeface="Times New Roman"/>
                        </a:rPr>
                        <a:t>Photos &amp; images</a:t>
                      </a:r>
                    </a:p>
                  </a:txBody>
                  <a:tcPr marL="33118" marR="3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a:latin typeface="Calibri"/>
                          <a:ea typeface="Calibri"/>
                          <a:cs typeface="Times New Roman"/>
                        </a:rPr>
                        <a:t>   </a:t>
                      </a:r>
                    </a:p>
                  </a:txBody>
                  <a:tcPr marL="33118" marR="3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nSpc>
                          <a:spcPct val="115000"/>
                        </a:lnSpc>
                        <a:spcAft>
                          <a:spcPts val="0"/>
                        </a:spcAft>
                      </a:pPr>
                      <a:r>
                        <a:rPr lang="fr-FR" sz="900" b="1">
                          <a:latin typeface="Calibri"/>
                          <a:ea typeface="Calibri"/>
                          <a:cs typeface="Times New Roman"/>
                        </a:rPr>
                        <a:t>Logos &amp; mascottes éventuelles</a:t>
                      </a:r>
                    </a:p>
                  </a:txBody>
                  <a:tcPr marL="33118" marR="3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a:latin typeface="Calibri"/>
                          <a:ea typeface="Calibri"/>
                          <a:cs typeface="Times New Roman"/>
                        </a:rPr>
                        <a:t>  </a:t>
                      </a:r>
                    </a:p>
                  </a:txBody>
                  <a:tcPr marL="33118" marR="3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898">
                <a:tc>
                  <a:txBody>
                    <a:bodyPr/>
                    <a:lstStyle/>
                    <a:p>
                      <a:pPr>
                        <a:lnSpc>
                          <a:spcPct val="115000"/>
                        </a:lnSpc>
                        <a:spcAft>
                          <a:spcPts val="0"/>
                        </a:spcAft>
                      </a:pPr>
                      <a:r>
                        <a:rPr lang="fr-FR" sz="900" b="1">
                          <a:latin typeface="Calibri"/>
                          <a:ea typeface="Calibri"/>
                          <a:cs typeface="Times New Roman"/>
                        </a:rPr>
                        <a:t>Prix (fourchette)</a:t>
                      </a:r>
                    </a:p>
                  </a:txBody>
                  <a:tcPr marL="33118" marR="3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743200" algn="l"/>
                        </a:tabLst>
                      </a:pPr>
                      <a:r>
                        <a:rPr lang="fr-FR" sz="900">
                          <a:latin typeface="Calibri"/>
                          <a:ea typeface="Calibri"/>
                          <a:cs typeface="Times New Roman"/>
                        </a:rPr>
                        <a:t>10 800€ à 14 700€</a:t>
                      </a:r>
                    </a:p>
                  </a:txBody>
                  <a:tcPr marL="33118" marR="3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8558">
                <a:tc>
                  <a:txBody>
                    <a:bodyPr/>
                    <a:lstStyle/>
                    <a:p>
                      <a:pPr>
                        <a:lnSpc>
                          <a:spcPct val="115000"/>
                        </a:lnSpc>
                        <a:spcAft>
                          <a:spcPts val="0"/>
                        </a:spcAft>
                      </a:pPr>
                      <a:r>
                        <a:rPr lang="fr-FR" sz="900" b="1">
                          <a:latin typeface="Calibri"/>
                          <a:ea typeface="Calibri"/>
                          <a:cs typeface="Times New Roman"/>
                        </a:rPr>
                        <a:t>Campagne de communication et tendances marketing exploitées</a:t>
                      </a:r>
                    </a:p>
                  </a:txBody>
                  <a:tcPr marL="33118" marR="3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Calibri"/>
                          <a:ea typeface="Calibri"/>
                          <a:cs typeface="Times New Roman"/>
                        </a:rPr>
                        <a:t>Série limitée Twingo Purple, Twingo Miss Sixty, Twingo Mauboussin</a:t>
                      </a:r>
                      <a:endParaRPr lang="fr-FR" sz="900">
                        <a:latin typeface="Calibri"/>
                        <a:ea typeface="Calibri"/>
                        <a:cs typeface="Times New Roman"/>
                      </a:endParaRPr>
                    </a:p>
                    <a:p>
                      <a:pPr algn="ctr">
                        <a:spcAft>
                          <a:spcPts val="0"/>
                        </a:spcAft>
                      </a:pPr>
                      <a:r>
                        <a:rPr lang="fr-FR" sz="900">
                          <a:latin typeface="Calibri"/>
                          <a:ea typeface="Calibri"/>
                          <a:cs typeface="Times New Roman"/>
                        </a:rPr>
                        <a:t>La campagne de communication se base sur une saga enquête où l’on doit retro saga enqu35 ans et les hommes de moins de 30 ans?uver la Twingo de Laetitia Casta qui a été volée. Il y a 6 suspects qui ont chacun leur personnalité parmi lesquels, nous retrouvons les cibles du cadre trentenaire à la working girl célibataire, en passant par la mère de famille des enfants, un panel largement représentatif de la cible de la citadine.  Le lancement de cette campagne est multi-canal avec le site web et toutes les informations pour mener l’enquête et d’autre part, un large relai dans les médias : radio, télévision, cinéma, presse, publicité sur internet et blogs. Plusieurs jeux sont disponibles durant cette campagne. La recherche du voleur bien évidemment, mais il y a aussi des quizzs et des jeux de grattage qui sont également disponibles pour gagner, une Twingo et de nombreux lots. L’affaire Twingo est une campagne réussie. Cette campagne a répondu à de nombreux critères d’un buzz efficace : </a:t>
                      </a:r>
                    </a:p>
                    <a:p>
                      <a:pPr algn="ctr">
                        <a:spcAft>
                          <a:spcPts val="0"/>
                        </a:spcAft>
                      </a:pPr>
                      <a:r>
                        <a:rPr lang="fr-FR" sz="900">
                          <a:latin typeface="Calibri"/>
                          <a:ea typeface="Calibri"/>
                          <a:cs typeface="Times New Roman"/>
                        </a:rPr>
                        <a:t>- Le teasing : le vol de la voiture de Laetitia Casta</a:t>
                      </a:r>
                    </a:p>
                    <a:p>
                      <a:pPr algn="ctr">
                        <a:spcAft>
                          <a:spcPts val="0"/>
                        </a:spcAft>
                      </a:pPr>
                      <a:r>
                        <a:rPr lang="fr-FR" sz="900">
                          <a:latin typeface="Calibri"/>
                          <a:ea typeface="Calibri"/>
                          <a:cs typeface="Times New Roman"/>
                        </a:rPr>
                        <a:t>- La couverture : multi-média</a:t>
                      </a:r>
                    </a:p>
                    <a:p>
                      <a:pPr algn="ctr">
                        <a:spcAft>
                          <a:spcPts val="0"/>
                        </a:spcAft>
                      </a:pPr>
                      <a:r>
                        <a:rPr lang="fr-FR" sz="900">
                          <a:latin typeface="Calibri"/>
                          <a:ea typeface="Calibri"/>
                          <a:cs typeface="Times New Roman"/>
                        </a:rPr>
                        <a:t>- Le concept : une enquête orchestrée autour d’une histoire vidéo</a:t>
                      </a:r>
                    </a:p>
                    <a:p>
                      <a:pPr algn="ctr">
                        <a:spcAft>
                          <a:spcPts val="0"/>
                        </a:spcAft>
                      </a:pPr>
                      <a:r>
                        <a:rPr lang="fr-FR" sz="900">
                          <a:latin typeface="Calibri"/>
                          <a:ea typeface="Calibri"/>
                          <a:cs typeface="Times New Roman"/>
                        </a:rPr>
                        <a:t>- La récompense : Twingo 2, Ipod Video, Lecteur MP3</a:t>
                      </a:r>
                    </a:p>
                    <a:p>
                      <a:pPr algn="ctr">
                        <a:spcAft>
                          <a:spcPts val="0"/>
                        </a:spcAft>
                      </a:pPr>
                      <a:r>
                        <a:rPr lang="fr-FR" sz="900">
                          <a:latin typeface="Calibri"/>
                          <a:ea typeface="Calibri"/>
                          <a:cs typeface="Times New Roman"/>
                        </a:rPr>
                        <a:t>- La viralité : l’humour des vidéos, le second degré, originalité du concept, les lots</a:t>
                      </a:r>
                    </a:p>
                    <a:p>
                      <a:pPr algn="ctr">
                        <a:spcAft>
                          <a:spcPts val="0"/>
                        </a:spcAft>
                      </a:pPr>
                      <a:r>
                        <a:rPr lang="fr-FR" sz="900">
                          <a:latin typeface="Calibri"/>
                          <a:ea typeface="Calibri"/>
                          <a:cs typeface="Times New Roman"/>
                        </a:rPr>
                        <a:t>- Les relais d’opinion : opération avec des bloggeurs</a:t>
                      </a:r>
                    </a:p>
                  </a:txBody>
                  <a:tcPr marL="33118" marR="3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898">
                <a:tc>
                  <a:txBody>
                    <a:bodyPr/>
                    <a:lstStyle/>
                    <a:p>
                      <a:pPr>
                        <a:lnSpc>
                          <a:spcPct val="115000"/>
                        </a:lnSpc>
                        <a:spcAft>
                          <a:spcPts val="0"/>
                        </a:spcAft>
                      </a:pPr>
                      <a:r>
                        <a:rPr lang="fr-FR" sz="900" b="1">
                          <a:latin typeface="Calibri"/>
                          <a:ea typeface="Calibri"/>
                          <a:cs typeface="Times New Roman"/>
                        </a:rPr>
                        <a:t>Personnalisation </a:t>
                      </a:r>
                    </a:p>
                  </a:txBody>
                  <a:tcPr marL="33118" marR="3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a:latin typeface="Calibri"/>
                          <a:ea typeface="Calibri"/>
                          <a:cs typeface="Times New Roman"/>
                        </a:rPr>
                        <a:t>Couleurs, stripping (autocollants), jantes, ordinateur de bord</a:t>
                      </a:r>
                    </a:p>
                  </a:txBody>
                  <a:tcPr marL="33118" marR="3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898">
                <a:tc>
                  <a:txBody>
                    <a:bodyPr/>
                    <a:lstStyle/>
                    <a:p>
                      <a:pPr>
                        <a:lnSpc>
                          <a:spcPct val="115000"/>
                        </a:lnSpc>
                        <a:spcAft>
                          <a:spcPts val="0"/>
                        </a:spcAft>
                      </a:pPr>
                      <a:r>
                        <a:rPr lang="fr-FR" sz="900" b="1">
                          <a:latin typeface="Calibri"/>
                          <a:ea typeface="Calibri"/>
                          <a:cs typeface="Times New Roman"/>
                        </a:rPr>
                        <a:t>Design (formes)</a:t>
                      </a:r>
                    </a:p>
                  </a:txBody>
                  <a:tcPr marL="33118" marR="3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900">
                        <a:latin typeface="Calibri"/>
                        <a:ea typeface="Calibri"/>
                        <a:cs typeface="Times New Roman"/>
                      </a:endParaRPr>
                    </a:p>
                  </a:txBody>
                  <a:tcPr marL="33118" marR="3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259">
                <a:tc>
                  <a:txBody>
                    <a:bodyPr/>
                    <a:lstStyle/>
                    <a:p>
                      <a:pPr>
                        <a:lnSpc>
                          <a:spcPct val="115000"/>
                        </a:lnSpc>
                        <a:spcAft>
                          <a:spcPts val="0"/>
                        </a:spcAft>
                      </a:pPr>
                      <a:r>
                        <a:rPr lang="fr-FR" sz="900" b="1">
                          <a:latin typeface="Calibri"/>
                          <a:ea typeface="Calibri"/>
                          <a:cs typeface="Times New Roman"/>
                        </a:rPr>
                        <a:t>Cible visée</a:t>
                      </a:r>
                    </a:p>
                  </a:txBody>
                  <a:tcPr marL="33118" marR="3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a:latin typeface="Calibri"/>
                          <a:ea typeface="Calibri"/>
                          <a:cs typeface="Times New Roman"/>
                        </a:rPr>
                        <a:t>S’ouvre à deux nouveaux types de publics : les femmes de plus de 35 ans et les hommes de moins de 30 ans</a:t>
                      </a:r>
                    </a:p>
                  </a:txBody>
                  <a:tcPr marL="33118" marR="3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898">
                <a:tc>
                  <a:txBody>
                    <a:bodyPr/>
                    <a:lstStyle/>
                    <a:p>
                      <a:pPr>
                        <a:lnSpc>
                          <a:spcPct val="115000"/>
                        </a:lnSpc>
                        <a:spcAft>
                          <a:spcPts val="0"/>
                        </a:spcAft>
                      </a:pPr>
                      <a:r>
                        <a:rPr lang="fr-FR" sz="900" b="1" dirty="0">
                          <a:latin typeface="Calibri"/>
                          <a:ea typeface="Calibri"/>
                          <a:cs typeface="Times New Roman"/>
                        </a:rPr>
                        <a:t>Continent acheteur</a:t>
                      </a:r>
                    </a:p>
                  </a:txBody>
                  <a:tcPr marL="33118" marR="3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a:latin typeface="Calibri"/>
                          <a:ea typeface="Calibri"/>
                          <a:cs typeface="Times New Roman"/>
                        </a:rPr>
                        <a:t>Europe</a:t>
                      </a:r>
                    </a:p>
                  </a:txBody>
                  <a:tcPr marL="33118" marR="3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898">
                <a:tc>
                  <a:txBody>
                    <a:bodyPr/>
                    <a:lstStyle/>
                    <a:p>
                      <a:pPr>
                        <a:lnSpc>
                          <a:spcPct val="115000"/>
                        </a:lnSpc>
                        <a:spcAft>
                          <a:spcPts val="0"/>
                        </a:spcAft>
                      </a:pPr>
                      <a:r>
                        <a:rPr lang="fr-FR" sz="900" b="1">
                          <a:latin typeface="Calibri"/>
                          <a:ea typeface="Calibri"/>
                          <a:cs typeface="Times New Roman"/>
                        </a:rPr>
                        <a:t>Date de création du modèle</a:t>
                      </a:r>
                    </a:p>
                  </a:txBody>
                  <a:tcPr marL="33118" marR="3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90775" algn="l"/>
                        </a:tabLst>
                      </a:pPr>
                      <a:r>
                        <a:rPr lang="fr-FR" sz="900">
                          <a:latin typeface="Calibri"/>
                          <a:ea typeface="Calibri"/>
                          <a:cs typeface="Times New Roman"/>
                        </a:rPr>
                        <a:t>1993</a:t>
                      </a:r>
                    </a:p>
                  </a:txBody>
                  <a:tcPr marL="33118" marR="3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230">
                <a:tc>
                  <a:txBody>
                    <a:bodyPr/>
                    <a:lstStyle/>
                    <a:p>
                      <a:pPr>
                        <a:lnSpc>
                          <a:spcPct val="115000"/>
                        </a:lnSpc>
                        <a:spcAft>
                          <a:spcPts val="0"/>
                        </a:spcAft>
                      </a:pPr>
                      <a:r>
                        <a:rPr lang="fr-FR" sz="900" b="1" dirty="0">
                          <a:latin typeface="Calibri"/>
                          <a:ea typeface="Calibri"/>
                          <a:cs typeface="Times New Roman"/>
                        </a:rPr>
                        <a:t>Date de sortie des autres modèles</a:t>
                      </a:r>
                    </a:p>
                  </a:txBody>
                  <a:tcPr marL="33118" marR="3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dirty="0">
                          <a:latin typeface="Calibri"/>
                          <a:ea typeface="Calibri"/>
                          <a:cs typeface="Times New Roman"/>
                        </a:rPr>
                        <a:t>Première génération de la Twingo : de 1993 à 2007</a:t>
                      </a:r>
                    </a:p>
                    <a:p>
                      <a:pPr algn="ctr">
                        <a:spcAft>
                          <a:spcPts val="0"/>
                        </a:spcAft>
                      </a:pPr>
                      <a:r>
                        <a:rPr lang="fr-FR" sz="900" dirty="0">
                          <a:latin typeface="Calibri"/>
                          <a:ea typeface="Calibri"/>
                          <a:cs typeface="Times New Roman"/>
                        </a:rPr>
                        <a:t>Seconde génération de la Twingo : Depuis 2007</a:t>
                      </a:r>
                    </a:p>
                    <a:p>
                      <a:pPr algn="ctr">
                        <a:spcAft>
                          <a:spcPts val="0"/>
                        </a:spcAft>
                      </a:pPr>
                      <a:r>
                        <a:rPr lang="fr-FR" sz="900" dirty="0">
                          <a:latin typeface="Calibri"/>
                          <a:ea typeface="Calibri"/>
                          <a:cs typeface="Times New Roman"/>
                        </a:rPr>
                        <a:t>1</a:t>
                      </a:r>
                      <a:r>
                        <a:rPr lang="fr-FR" sz="900" baseline="30000" dirty="0">
                          <a:latin typeface="Calibri"/>
                          <a:ea typeface="Calibri"/>
                          <a:cs typeface="Times New Roman"/>
                        </a:rPr>
                        <a:t>ère</a:t>
                      </a:r>
                      <a:r>
                        <a:rPr lang="fr-FR" sz="900" dirty="0">
                          <a:latin typeface="Calibri"/>
                          <a:ea typeface="Calibri"/>
                          <a:cs typeface="Times New Roman"/>
                        </a:rPr>
                        <a:t> collection : 1993, 2</a:t>
                      </a:r>
                      <a:r>
                        <a:rPr lang="fr-FR" sz="900" baseline="30000" dirty="0">
                          <a:latin typeface="Calibri"/>
                          <a:ea typeface="Calibri"/>
                          <a:cs typeface="Times New Roman"/>
                        </a:rPr>
                        <a:t>nde</a:t>
                      </a:r>
                      <a:r>
                        <a:rPr lang="fr-FR" sz="900" dirty="0">
                          <a:latin typeface="Calibri"/>
                          <a:ea typeface="Calibri"/>
                          <a:cs typeface="Times New Roman"/>
                        </a:rPr>
                        <a:t> : 1994, 3</a:t>
                      </a:r>
                      <a:r>
                        <a:rPr lang="fr-FR" sz="900" baseline="30000" dirty="0">
                          <a:latin typeface="Calibri"/>
                          <a:ea typeface="Calibri"/>
                          <a:cs typeface="Times New Roman"/>
                        </a:rPr>
                        <a:t>ème</a:t>
                      </a:r>
                      <a:r>
                        <a:rPr lang="fr-FR" sz="900" dirty="0">
                          <a:latin typeface="Calibri"/>
                          <a:ea typeface="Calibri"/>
                          <a:cs typeface="Times New Roman"/>
                        </a:rPr>
                        <a:t> : 1996, 4</a:t>
                      </a:r>
                      <a:r>
                        <a:rPr lang="fr-FR" sz="900" baseline="30000" dirty="0">
                          <a:latin typeface="Calibri"/>
                          <a:ea typeface="Calibri"/>
                          <a:cs typeface="Times New Roman"/>
                        </a:rPr>
                        <a:t>ème</a:t>
                      </a:r>
                      <a:r>
                        <a:rPr lang="fr-FR" sz="900" dirty="0">
                          <a:latin typeface="Calibri"/>
                          <a:ea typeface="Calibri"/>
                          <a:cs typeface="Times New Roman"/>
                        </a:rPr>
                        <a:t> : 1998, 5</a:t>
                      </a:r>
                      <a:r>
                        <a:rPr lang="fr-FR" sz="900" baseline="30000" dirty="0">
                          <a:latin typeface="Calibri"/>
                          <a:ea typeface="Calibri"/>
                          <a:cs typeface="Times New Roman"/>
                        </a:rPr>
                        <a:t>ème</a:t>
                      </a:r>
                      <a:r>
                        <a:rPr lang="fr-FR" sz="900" dirty="0">
                          <a:latin typeface="Calibri"/>
                          <a:ea typeface="Calibri"/>
                          <a:cs typeface="Times New Roman"/>
                        </a:rPr>
                        <a:t> : 2000, 6</a:t>
                      </a:r>
                      <a:r>
                        <a:rPr lang="fr-FR" sz="900" baseline="30000" dirty="0">
                          <a:latin typeface="Calibri"/>
                          <a:ea typeface="Calibri"/>
                          <a:cs typeface="Times New Roman"/>
                        </a:rPr>
                        <a:t>ème</a:t>
                      </a:r>
                      <a:r>
                        <a:rPr lang="fr-FR" sz="900" dirty="0">
                          <a:latin typeface="Calibri"/>
                          <a:ea typeface="Calibri"/>
                          <a:cs typeface="Times New Roman"/>
                        </a:rPr>
                        <a:t> : 2002, 7</a:t>
                      </a:r>
                      <a:r>
                        <a:rPr lang="fr-FR" sz="900" baseline="30000" dirty="0">
                          <a:latin typeface="Calibri"/>
                          <a:ea typeface="Calibri"/>
                          <a:cs typeface="Times New Roman"/>
                        </a:rPr>
                        <a:t>ème</a:t>
                      </a:r>
                      <a:r>
                        <a:rPr lang="fr-FR" sz="900" dirty="0">
                          <a:latin typeface="Calibri"/>
                          <a:ea typeface="Calibri"/>
                          <a:cs typeface="Times New Roman"/>
                        </a:rPr>
                        <a:t> : 2004</a:t>
                      </a:r>
                    </a:p>
                  </a:txBody>
                  <a:tcPr marL="33118" marR="3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076" name="Picture 4" descr="https://encrypted-tbn0.gstatic.com/images?q=tbn:ANd9GcSqyHTtBb5pAbL2OrPJW78ikpO3gN9XwSA9PJe_lU2gWbM5qLgjRg"/>
          <p:cNvPicPr>
            <a:picLocks noChangeAspect="1" noChangeArrowheads="1"/>
          </p:cNvPicPr>
          <p:nvPr/>
        </p:nvPicPr>
        <p:blipFill>
          <a:blip r:embed="rId2" cstate="print"/>
          <a:srcRect/>
          <a:stretch>
            <a:fillRect/>
          </a:stretch>
        </p:blipFill>
        <p:spPr bwMode="auto">
          <a:xfrm>
            <a:off x="5436096" y="1052737"/>
            <a:ext cx="1010277" cy="588175"/>
          </a:xfrm>
          <a:prstGeom prst="rect">
            <a:avLst/>
          </a:prstGeom>
          <a:noFill/>
        </p:spPr>
      </p:pic>
      <p:pic>
        <p:nvPicPr>
          <p:cNvPr id="3075" name="Picture 3" descr="https://encrypted-tbn3.gstatic.com/images?q=tbn:ANd9GcQLJSP2dV1Ydd4Ga3exNGlX6lyeof41ADiWtdD6GKRQGg9TFvzl"/>
          <p:cNvPicPr>
            <a:picLocks noChangeAspect="1" noChangeArrowheads="1"/>
          </p:cNvPicPr>
          <p:nvPr/>
        </p:nvPicPr>
        <p:blipFill>
          <a:blip r:embed="rId3" cstate="print"/>
          <a:srcRect/>
          <a:stretch>
            <a:fillRect/>
          </a:stretch>
        </p:blipFill>
        <p:spPr bwMode="auto">
          <a:xfrm>
            <a:off x="6948264" y="980728"/>
            <a:ext cx="972109" cy="648072"/>
          </a:xfrm>
          <a:prstGeom prst="rect">
            <a:avLst/>
          </a:prstGeom>
          <a:noFill/>
        </p:spPr>
      </p:pic>
      <p:pic>
        <p:nvPicPr>
          <p:cNvPr id="3074" name="Image 1" descr="https://encrypted-tbn2.gstatic.com/images?q=tbn:ANd9GcQmAh8ImwLN-o2dJXVjSuyRZe8FDaCAZjaFWg-_b3Aq7qvxGZC7kQ"/>
          <p:cNvPicPr>
            <a:picLocks noChangeAspect="1" noChangeArrowheads="1"/>
          </p:cNvPicPr>
          <p:nvPr/>
        </p:nvPicPr>
        <p:blipFill>
          <a:blip r:embed="rId4" cstate="print"/>
          <a:srcRect/>
          <a:stretch>
            <a:fillRect/>
          </a:stretch>
        </p:blipFill>
        <p:spPr bwMode="auto">
          <a:xfrm>
            <a:off x="6732240" y="1772817"/>
            <a:ext cx="716386" cy="576063"/>
          </a:xfrm>
          <a:prstGeom prst="rect">
            <a:avLst/>
          </a:prstGeom>
          <a:noFill/>
        </p:spPr>
      </p:pic>
      <p:pic>
        <p:nvPicPr>
          <p:cNvPr id="3073" name="Image 4" descr="http://www.logotheque.fr/185268-2/logo+Twingo.jpg"/>
          <p:cNvPicPr>
            <a:picLocks noChangeAspect="1" noChangeArrowheads="1"/>
          </p:cNvPicPr>
          <p:nvPr/>
        </p:nvPicPr>
        <p:blipFill>
          <a:blip r:embed="rId5" cstate="print"/>
          <a:srcRect/>
          <a:stretch>
            <a:fillRect/>
          </a:stretch>
        </p:blipFill>
        <p:spPr bwMode="auto">
          <a:xfrm>
            <a:off x="5519863" y="1772816"/>
            <a:ext cx="743817" cy="57606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1080298737"/>
              </p:ext>
            </p:extLst>
          </p:nvPr>
        </p:nvGraphicFramePr>
        <p:xfrm>
          <a:off x="827584" y="177506"/>
          <a:ext cx="8208912" cy="5884574"/>
        </p:xfrm>
        <a:graphic>
          <a:graphicData uri="http://schemas.openxmlformats.org/drawingml/2006/table">
            <a:tbl>
              <a:tblPr/>
              <a:tblGrid>
                <a:gridCol w="2462673"/>
                <a:gridCol w="5746239"/>
              </a:tblGrid>
              <a:tr h="842880">
                <a:tc>
                  <a:txBody>
                    <a:bodyPr/>
                    <a:lstStyle/>
                    <a:p>
                      <a:pPr algn="just">
                        <a:lnSpc>
                          <a:spcPct val="115000"/>
                        </a:lnSpc>
                        <a:spcAft>
                          <a:spcPts val="0"/>
                        </a:spcAft>
                      </a:pPr>
                      <a:r>
                        <a:rPr lang="fr-FR" sz="1100" b="1" dirty="0">
                          <a:latin typeface="Times New Roman"/>
                          <a:ea typeface="Calibri"/>
                          <a:cs typeface="Times New Roman"/>
                        </a:rPr>
                        <a:t>Sémantique</a:t>
                      </a:r>
                      <a:endParaRPr lang="fr-FR" sz="1100" dirty="0">
                        <a:latin typeface="Times New Roman"/>
                        <a:ea typeface="Calibri"/>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100" dirty="0" smtClean="0">
                          <a:latin typeface="Times New Roman"/>
                          <a:ea typeface="Calibri"/>
                          <a:cs typeface="Times New Roman"/>
                        </a:rPr>
                        <a:t>La </a:t>
                      </a:r>
                      <a:r>
                        <a:rPr lang="fr-FR" sz="1100" dirty="0">
                          <a:latin typeface="Times New Roman"/>
                          <a:ea typeface="Calibri"/>
                          <a:cs typeface="Times New Roman"/>
                        </a:rPr>
                        <a:t>Fiat 500 tient son nom de son moteur. La toute première Fiat 500 de 1936, la Fiat 500 </a:t>
                      </a:r>
                      <a:r>
                        <a:rPr lang="fr-FR" sz="1100" dirty="0" err="1">
                          <a:latin typeface="Times New Roman"/>
                          <a:ea typeface="Calibri"/>
                          <a:cs typeface="Times New Roman"/>
                        </a:rPr>
                        <a:t>Topolina</a:t>
                      </a:r>
                      <a:r>
                        <a:rPr lang="fr-FR" sz="1100" dirty="0">
                          <a:latin typeface="Times New Roman"/>
                          <a:ea typeface="Calibri"/>
                          <a:cs typeface="Times New Roman"/>
                        </a:rPr>
                        <a:t> avait un moteur 4 cylindres de 567cm</a:t>
                      </a:r>
                      <a:r>
                        <a:rPr lang="fr-FR" sz="1100" baseline="30000" dirty="0">
                          <a:latin typeface="Times New Roman"/>
                          <a:ea typeface="Calibri"/>
                          <a:cs typeface="Times New Roman"/>
                        </a:rPr>
                        <a:t>3</a:t>
                      </a:r>
                      <a:r>
                        <a:rPr lang="fr-FR" sz="1100" dirty="0">
                          <a:latin typeface="Times New Roman"/>
                          <a:ea typeface="Calibri"/>
                          <a:cs typeface="Times New Roman"/>
                        </a:rPr>
                        <a:t>, Fiat a donc arrondi en dessous pour lui donner le nom de Fiat 500. </a:t>
                      </a:r>
                    </a:p>
                    <a:p>
                      <a:pPr algn="just">
                        <a:lnSpc>
                          <a:spcPct val="115000"/>
                        </a:lnSpc>
                        <a:spcAft>
                          <a:spcPts val="0"/>
                        </a:spcAft>
                      </a:pPr>
                      <a:r>
                        <a:rPr lang="fr-FR" sz="1100" dirty="0">
                          <a:latin typeface="Times New Roman"/>
                          <a:ea typeface="Calibri"/>
                          <a:cs typeface="Times New Roman"/>
                        </a:rPr>
                        <a:t>La dernière génération de Fiat 500 n’a de 500 que le nom car les moteurs font bien plus de 500 cm</a:t>
                      </a:r>
                      <a:r>
                        <a:rPr lang="fr-FR" sz="1100" baseline="30000" dirty="0">
                          <a:latin typeface="Times New Roman"/>
                          <a:ea typeface="Calibri"/>
                          <a:cs typeface="Times New Roman"/>
                        </a:rPr>
                        <a:t>3.</a:t>
                      </a:r>
                      <a:endParaRPr lang="fr-FR" sz="1100" dirty="0">
                        <a:latin typeface="Times New Roman"/>
                        <a:ea typeface="Calibri"/>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88">
                <a:tc>
                  <a:txBody>
                    <a:bodyPr/>
                    <a:lstStyle/>
                    <a:p>
                      <a:pPr algn="just">
                        <a:lnSpc>
                          <a:spcPct val="115000"/>
                        </a:lnSpc>
                        <a:spcAft>
                          <a:spcPts val="0"/>
                        </a:spcAft>
                      </a:pPr>
                      <a:r>
                        <a:rPr lang="fr-FR" sz="1100" b="1">
                          <a:latin typeface="Times New Roman"/>
                          <a:ea typeface="Calibri"/>
                          <a:cs typeface="Times New Roman"/>
                        </a:rPr>
                        <a:t>Accroches/Slogans/Signatures</a:t>
                      </a:r>
                      <a:endParaRPr lang="fr-FR" sz="1100">
                        <a:latin typeface="Times New Roman"/>
                        <a:ea typeface="Calibri"/>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100">
                          <a:latin typeface="Times New Roman"/>
                          <a:ea typeface="Calibri"/>
                          <a:cs typeface="Times New Roman"/>
                        </a:rPr>
                        <a:t>« Fiat 500, vous à 500% »</a:t>
                      </a: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88">
                <a:tc>
                  <a:txBody>
                    <a:bodyPr/>
                    <a:lstStyle/>
                    <a:p>
                      <a:pPr algn="just">
                        <a:lnSpc>
                          <a:spcPct val="115000"/>
                        </a:lnSpc>
                        <a:spcAft>
                          <a:spcPts val="0"/>
                        </a:spcAft>
                      </a:pPr>
                      <a:r>
                        <a:rPr lang="fr-FR" sz="1100" b="1">
                          <a:latin typeface="Times New Roman"/>
                          <a:ea typeface="Calibri"/>
                          <a:cs typeface="Times New Roman"/>
                        </a:rPr>
                        <a:t>Couleurs</a:t>
                      </a:r>
                      <a:endParaRPr lang="fr-FR" sz="1100">
                        <a:latin typeface="Times New Roman"/>
                        <a:ea typeface="Calibri"/>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100">
                          <a:latin typeface="Times New Roman"/>
                          <a:ea typeface="Calibri"/>
                          <a:cs typeface="Times New Roman"/>
                        </a:rPr>
                        <a:t>Jusqu’à 14 couleurs de carrosserie </a:t>
                      </a: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4086">
                <a:tc>
                  <a:txBody>
                    <a:bodyPr/>
                    <a:lstStyle/>
                    <a:p>
                      <a:pPr algn="just">
                        <a:lnSpc>
                          <a:spcPct val="115000"/>
                        </a:lnSpc>
                        <a:spcAft>
                          <a:spcPts val="0"/>
                        </a:spcAft>
                      </a:pPr>
                      <a:r>
                        <a:rPr lang="fr-FR" sz="1100" b="1">
                          <a:latin typeface="Times New Roman"/>
                          <a:ea typeface="Calibri"/>
                          <a:cs typeface="Times New Roman"/>
                        </a:rPr>
                        <a:t>Photos-Images</a:t>
                      </a:r>
                      <a:endParaRPr lang="fr-FR" sz="1100">
                        <a:latin typeface="Times New Roman"/>
                        <a:ea typeface="Calibri"/>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fr-FR" sz="1100">
                        <a:latin typeface="Times New Roman"/>
                        <a:ea typeface="Calibri"/>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198">
                <a:tc>
                  <a:txBody>
                    <a:bodyPr/>
                    <a:lstStyle/>
                    <a:p>
                      <a:pPr algn="just">
                        <a:lnSpc>
                          <a:spcPct val="115000"/>
                        </a:lnSpc>
                        <a:spcAft>
                          <a:spcPts val="0"/>
                        </a:spcAft>
                      </a:pPr>
                      <a:r>
                        <a:rPr lang="fr-FR" sz="1100" b="1">
                          <a:latin typeface="Times New Roman"/>
                          <a:ea typeface="Calibri"/>
                          <a:cs typeface="Times New Roman"/>
                        </a:rPr>
                        <a:t>Logos/mascottes éventuelles</a:t>
                      </a:r>
                      <a:endParaRPr lang="fr-FR" sz="1100">
                        <a:latin typeface="Times New Roman"/>
                        <a:ea typeface="Calibri"/>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fr-FR" sz="1100">
                        <a:latin typeface="Times New Roman"/>
                        <a:ea typeface="Calibri"/>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88">
                <a:tc>
                  <a:txBody>
                    <a:bodyPr/>
                    <a:lstStyle/>
                    <a:p>
                      <a:pPr algn="just">
                        <a:lnSpc>
                          <a:spcPct val="115000"/>
                        </a:lnSpc>
                        <a:spcAft>
                          <a:spcPts val="0"/>
                        </a:spcAft>
                      </a:pPr>
                      <a:r>
                        <a:rPr lang="fr-FR" sz="1100" b="1">
                          <a:latin typeface="Times New Roman"/>
                          <a:ea typeface="Calibri"/>
                          <a:cs typeface="Times New Roman"/>
                        </a:rPr>
                        <a:t>Prix </a:t>
                      </a:r>
                      <a:endParaRPr lang="fr-FR" sz="1100">
                        <a:latin typeface="Times New Roman"/>
                        <a:ea typeface="Calibri"/>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100">
                          <a:latin typeface="Times New Roman"/>
                          <a:ea typeface="Calibri"/>
                          <a:cs typeface="Times New Roman"/>
                        </a:rPr>
                        <a:t>A partir de 11 900€ jusqu’à partir de 17 400€</a:t>
                      </a: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4336">
                <a:tc>
                  <a:txBody>
                    <a:bodyPr/>
                    <a:lstStyle/>
                    <a:p>
                      <a:pPr algn="just">
                        <a:lnSpc>
                          <a:spcPct val="115000"/>
                        </a:lnSpc>
                        <a:spcAft>
                          <a:spcPts val="0"/>
                        </a:spcAft>
                      </a:pPr>
                      <a:r>
                        <a:rPr lang="fr-FR" sz="1100" b="1">
                          <a:latin typeface="Times New Roman"/>
                          <a:ea typeface="Calibri"/>
                          <a:cs typeface="Times New Roman"/>
                        </a:rPr>
                        <a:t>Campagnes de communication et tendances marketing</a:t>
                      </a:r>
                      <a:endParaRPr lang="fr-FR" sz="1100">
                        <a:latin typeface="Times New Roman"/>
                        <a:ea typeface="Calibri"/>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Times New Roman"/>
                        <a:buChar char="-"/>
                      </a:pPr>
                      <a:r>
                        <a:rPr lang="fr-FR" sz="1100" dirty="0">
                          <a:latin typeface="Times New Roman"/>
                          <a:ea typeface="Calibri"/>
                          <a:cs typeface="Times New Roman"/>
                        </a:rPr>
                        <a:t>Voiture de l’année 2007</a:t>
                      </a:r>
                    </a:p>
                    <a:p>
                      <a:pPr marL="342900" lvl="0" indent="-342900" algn="just">
                        <a:lnSpc>
                          <a:spcPct val="115000"/>
                        </a:lnSpc>
                        <a:spcAft>
                          <a:spcPts val="0"/>
                        </a:spcAft>
                        <a:buFont typeface="Times New Roman"/>
                        <a:buChar char="-"/>
                      </a:pPr>
                      <a:r>
                        <a:rPr lang="fr-FR" sz="1100" dirty="0">
                          <a:latin typeface="Times New Roman"/>
                          <a:ea typeface="Calibri"/>
                          <a:cs typeface="Times New Roman"/>
                        </a:rPr>
                        <a:t>La Fiat 500 tire l’autoportrait de son propriétaire afin de promouvoir les personnalisations. </a:t>
                      </a:r>
                    </a:p>
                    <a:p>
                      <a:pPr marL="342900" lvl="0" indent="-342900" algn="just">
                        <a:lnSpc>
                          <a:spcPct val="115000"/>
                        </a:lnSpc>
                        <a:spcAft>
                          <a:spcPts val="0"/>
                        </a:spcAft>
                        <a:buFont typeface="Times New Roman"/>
                        <a:buChar char="-"/>
                      </a:pPr>
                      <a:r>
                        <a:rPr lang="fr-FR" sz="1100" dirty="0">
                          <a:latin typeface="Times New Roman"/>
                          <a:ea typeface="Calibri"/>
                          <a:cs typeface="Times New Roman"/>
                        </a:rPr>
                        <a:t>Fiat 500byGucci : les visuels de la campagne conçue par Frida </a:t>
                      </a:r>
                      <a:r>
                        <a:rPr lang="fr-FR" sz="1100" dirty="0" err="1">
                          <a:latin typeface="Times New Roman"/>
                          <a:ea typeface="Calibri"/>
                          <a:cs typeface="Times New Roman"/>
                        </a:rPr>
                        <a:t>Giannini</a:t>
                      </a:r>
                      <a:r>
                        <a:rPr lang="fr-FR" sz="1100" dirty="0">
                          <a:latin typeface="Times New Roman"/>
                          <a:ea typeface="Calibri"/>
                          <a:cs typeface="Times New Roman"/>
                        </a:rPr>
                        <a:t> mettent en scène le mannequin Natasha Poly, muse de la 500byGucci. Vêtue d'un ensemble en cuir noir signé Gucci, Natasha Poly incarne à la fois le goût du voyage avec style et un rythme de vie effréné.</a:t>
                      </a:r>
                    </a:p>
                    <a:p>
                      <a:pPr marL="342900" lvl="0" indent="-342900" algn="just">
                        <a:lnSpc>
                          <a:spcPct val="115000"/>
                        </a:lnSpc>
                        <a:spcAft>
                          <a:spcPts val="0"/>
                        </a:spcAft>
                        <a:buFont typeface="Times New Roman"/>
                        <a:buChar char="-"/>
                      </a:pPr>
                      <a:r>
                        <a:rPr lang="fr-FR" sz="1100" dirty="0">
                          <a:latin typeface="Times New Roman"/>
                          <a:ea typeface="Calibri"/>
                          <a:cs typeface="Times New Roman"/>
                        </a:rPr>
                        <a:t>Publicité avec </a:t>
                      </a:r>
                      <a:r>
                        <a:rPr lang="fr-FR" sz="1100" dirty="0" smtClean="0">
                          <a:latin typeface="Times New Roman"/>
                          <a:ea typeface="Calibri"/>
                          <a:cs typeface="Times New Roman"/>
                        </a:rPr>
                        <a:t>autodérision </a:t>
                      </a:r>
                      <a:r>
                        <a:rPr lang="fr-FR" sz="1100" dirty="0">
                          <a:latin typeface="Times New Roman"/>
                          <a:ea typeface="Calibri"/>
                          <a:cs typeface="Times New Roman"/>
                        </a:rPr>
                        <a:t>qui met en scène des pots de </a:t>
                      </a:r>
                      <a:r>
                        <a:rPr lang="fr-FR" sz="1100" dirty="0" smtClean="0">
                          <a:latin typeface="Times New Roman"/>
                          <a:ea typeface="Calibri"/>
                          <a:cs typeface="Times New Roman"/>
                        </a:rPr>
                        <a:t>yaourt </a:t>
                      </a:r>
                      <a:r>
                        <a:rPr lang="fr-FR" sz="1100" dirty="0">
                          <a:latin typeface="Times New Roman"/>
                          <a:ea typeface="Calibri"/>
                          <a:cs typeface="Times New Roman"/>
                        </a:rPr>
                        <a:t>personnalisées au couleur de la Fiat 500 afin de jouer sur le surnom donné à la voiture par les français : le « Pot de </a:t>
                      </a:r>
                      <a:r>
                        <a:rPr lang="fr-FR" sz="1100" dirty="0" smtClean="0">
                          <a:latin typeface="Times New Roman"/>
                          <a:ea typeface="Calibri"/>
                          <a:cs typeface="Times New Roman"/>
                        </a:rPr>
                        <a:t>yaourt</a:t>
                      </a:r>
                      <a:r>
                        <a:rPr lang="fr-FR" sz="1100" dirty="0">
                          <a:latin typeface="Times New Roman"/>
                          <a:ea typeface="Calibri"/>
                          <a:cs typeface="Times New Roman"/>
                        </a:rPr>
                        <a:t> ». </a:t>
                      </a:r>
                    </a:p>
                    <a:p>
                      <a:pPr marL="342900" lvl="0" indent="-342900" algn="just">
                        <a:lnSpc>
                          <a:spcPct val="115000"/>
                        </a:lnSpc>
                        <a:spcAft>
                          <a:spcPts val="0"/>
                        </a:spcAft>
                        <a:buFont typeface="Times New Roman"/>
                        <a:buChar char="-"/>
                      </a:pPr>
                      <a:r>
                        <a:rPr lang="fr-FR" sz="1100" dirty="0">
                          <a:latin typeface="Times New Roman"/>
                          <a:ea typeface="Calibri"/>
                          <a:cs typeface="Times New Roman"/>
                        </a:rPr>
                        <a:t>Agence Publicis </a:t>
                      </a: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88">
                <a:tc>
                  <a:txBody>
                    <a:bodyPr/>
                    <a:lstStyle/>
                    <a:p>
                      <a:pPr algn="just">
                        <a:lnSpc>
                          <a:spcPct val="115000"/>
                        </a:lnSpc>
                        <a:spcAft>
                          <a:spcPts val="0"/>
                        </a:spcAft>
                      </a:pPr>
                      <a:r>
                        <a:rPr lang="fr-FR" sz="1100" b="1">
                          <a:latin typeface="Times New Roman"/>
                          <a:ea typeface="Calibri"/>
                          <a:cs typeface="Times New Roman"/>
                        </a:rPr>
                        <a:t>Personnalisation</a:t>
                      </a:r>
                      <a:endParaRPr lang="fr-FR" sz="1100">
                        <a:latin typeface="Times New Roman"/>
                        <a:ea typeface="Calibri"/>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100">
                          <a:latin typeface="Times New Roman"/>
                          <a:ea typeface="Calibri"/>
                          <a:cs typeface="Times New Roman"/>
                        </a:rPr>
                        <a:t>1 million de personnalisations possibles</a:t>
                      </a: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399">
                <a:tc>
                  <a:txBody>
                    <a:bodyPr/>
                    <a:lstStyle/>
                    <a:p>
                      <a:pPr algn="just">
                        <a:lnSpc>
                          <a:spcPct val="115000"/>
                        </a:lnSpc>
                        <a:spcAft>
                          <a:spcPts val="0"/>
                        </a:spcAft>
                      </a:pPr>
                      <a:r>
                        <a:rPr lang="fr-FR" sz="1100" b="1">
                          <a:latin typeface="Times New Roman"/>
                          <a:ea typeface="Calibri"/>
                          <a:cs typeface="Times New Roman"/>
                        </a:rPr>
                        <a:t>Design</a:t>
                      </a:r>
                      <a:endParaRPr lang="fr-FR" sz="1100">
                        <a:latin typeface="Times New Roman"/>
                        <a:ea typeface="Calibri"/>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100">
                          <a:latin typeface="Times New Roman"/>
                          <a:ea typeface="Calibri"/>
                          <a:cs typeface="Times New Roman"/>
                        </a:rPr>
                        <a:t>Courbes arrondies et travaillées pour rappeler le modèle de génération précédente. La nouvelle Fiat 500 bénéficie de formes vintage. </a:t>
                      </a: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88">
                <a:tc>
                  <a:txBody>
                    <a:bodyPr/>
                    <a:lstStyle/>
                    <a:p>
                      <a:pPr algn="just">
                        <a:lnSpc>
                          <a:spcPct val="115000"/>
                        </a:lnSpc>
                        <a:spcAft>
                          <a:spcPts val="0"/>
                        </a:spcAft>
                      </a:pPr>
                      <a:r>
                        <a:rPr lang="fr-FR" sz="1100" b="1">
                          <a:latin typeface="Times New Roman"/>
                          <a:ea typeface="Calibri"/>
                          <a:cs typeface="Times New Roman"/>
                        </a:rPr>
                        <a:t>Cible visée</a:t>
                      </a:r>
                      <a:endParaRPr lang="fr-FR" sz="1100">
                        <a:latin typeface="Times New Roman"/>
                        <a:ea typeface="Calibri"/>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100">
                          <a:latin typeface="Times New Roman"/>
                          <a:ea typeface="Calibri"/>
                          <a:cs typeface="Times New Roman"/>
                        </a:rPr>
                        <a:t>Femmes, population citadine </a:t>
                      </a: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88">
                <a:tc>
                  <a:txBody>
                    <a:bodyPr/>
                    <a:lstStyle/>
                    <a:p>
                      <a:pPr algn="just">
                        <a:lnSpc>
                          <a:spcPct val="115000"/>
                        </a:lnSpc>
                        <a:spcAft>
                          <a:spcPts val="0"/>
                        </a:spcAft>
                      </a:pPr>
                      <a:r>
                        <a:rPr lang="fr-FR" sz="1100" b="1" dirty="0" smtClean="0">
                          <a:latin typeface="Times New Roman"/>
                          <a:ea typeface="Calibri"/>
                          <a:cs typeface="Times New Roman"/>
                        </a:rPr>
                        <a:t>Continent acheteur</a:t>
                      </a:r>
                      <a:endParaRPr lang="fr-FR" sz="1100" dirty="0">
                        <a:latin typeface="Times New Roman"/>
                        <a:ea typeface="Calibri"/>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100">
                          <a:latin typeface="Times New Roman"/>
                          <a:ea typeface="Calibri"/>
                          <a:cs typeface="Times New Roman"/>
                        </a:rPr>
                        <a:t>Europe, Asie, Amérique </a:t>
                      </a: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126">
                <a:tc>
                  <a:txBody>
                    <a:bodyPr/>
                    <a:lstStyle/>
                    <a:p>
                      <a:pPr algn="just">
                        <a:lnSpc>
                          <a:spcPct val="115000"/>
                        </a:lnSpc>
                        <a:spcAft>
                          <a:spcPts val="0"/>
                        </a:spcAft>
                      </a:pPr>
                      <a:r>
                        <a:rPr lang="fr-FR" sz="1100" b="1" dirty="0">
                          <a:latin typeface="Times New Roman"/>
                          <a:ea typeface="Calibri"/>
                          <a:cs typeface="Times New Roman"/>
                        </a:rPr>
                        <a:t>Date de sortie</a:t>
                      </a:r>
                      <a:endParaRPr lang="fr-FR" sz="1100" dirty="0">
                        <a:latin typeface="Times New Roman"/>
                        <a:ea typeface="Calibri"/>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100" dirty="0" smtClean="0">
                          <a:latin typeface="Times New Roman"/>
                          <a:ea typeface="Calibri"/>
                          <a:cs typeface="Times New Roman"/>
                        </a:rPr>
                        <a:t>1957,</a:t>
                      </a:r>
                      <a:r>
                        <a:rPr lang="fr-FR" sz="1100" baseline="0" dirty="0" smtClean="0">
                          <a:latin typeface="Times New Roman"/>
                          <a:ea typeface="Calibri"/>
                          <a:cs typeface="Times New Roman"/>
                        </a:rPr>
                        <a:t>  </a:t>
                      </a:r>
                      <a:r>
                        <a:rPr lang="fr-FR" sz="1100" dirty="0" smtClean="0">
                          <a:latin typeface="Times New Roman"/>
                          <a:ea typeface="Calibri"/>
                          <a:cs typeface="Times New Roman"/>
                        </a:rPr>
                        <a:t>2007 </a:t>
                      </a:r>
                      <a:r>
                        <a:rPr lang="fr-FR" sz="1100" dirty="0">
                          <a:latin typeface="Times New Roman"/>
                          <a:ea typeface="Calibri"/>
                          <a:cs typeface="Times New Roman"/>
                        </a:rPr>
                        <a:t>&gt; nouvelle Fiat 500 </a:t>
                      </a: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172" name="Image 1"/>
          <p:cNvPicPr>
            <a:picLocks noChangeAspect="1" noChangeArrowheads="1"/>
          </p:cNvPicPr>
          <p:nvPr/>
        </p:nvPicPr>
        <p:blipFill>
          <a:blip r:embed="rId2" cstate="print"/>
          <a:srcRect/>
          <a:stretch>
            <a:fillRect/>
          </a:stretch>
        </p:blipFill>
        <p:spPr bwMode="auto">
          <a:xfrm>
            <a:off x="6084168" y="1412777"/>
            <a:ext cx="936104" cy="703738"/>
          </a:xfrm>
          <a:prstGeom prst="rect">
            <a:avLst/>
          </a:prstGeom>
          <a:noFill/>
        </p:spPr>
      </p:pic>
      <p:pic>
        <p:nvPicPr>
          <p:cNvPr id="7171" name="Image 2"/>
          <p:cNvPicPr>
            <a:picLocks noChangeAspect="1" noChangeArrowheads="1"/>
          </p:cNvPicPr>
          <p:nvPr/>
        </p:nvPicPr>
        <p:blipFill>
          <a:blip r:embed="rId3" cstate="print"/>
          <a:srcRect/>
          <a:stretch>
            <a:fillRect/>
          </a:stretch>
        </p:blipFill>
        <p:spPr bwMode="auto">
          <a:xfrm>
            <a:off x="4788024" y="1438644"/>
            <a:ext cx="720080" cy="698524"/>
          </a:xfrm>
          <a:prstGeom prst="rect">
            <a:avLst/>
          </a:prstGeom>
          <a:noFill/>
        </p:spPr>
      </p:pic>
      <p:pic>
        <p:nvPicPr>
          <p:cNvPr id="7170" name="Image 3"/>
          <p:cNvPicPr>
            <a:picLocks noChangeAspect="1" noChangeArrowheads="1"/>
          </p:cNvPicPr>
          <p:nvPr/>
        </p:nvPicPr>
        <p:blipFill>
          <a:blip r:embed="rId4" cstate="print"/>
          <a:srcRect/>
          <a:stretch>
            <a:fillRect/>
          </a:stretch>
        </p:blipFill>
        <p:spPr bwMode="auto">
          <a:xfrm>
            <a:off x="4844872" y="2275026"/>
            <a:ext cx="519216" cy="505902"/>
          </a:xfrm>
          <a:prstGeom prst="rect">
            <a:avLst/>
          </a:prstGeom>
          <a:noFill/>
        </p:spPr>
      </p:pic>
      <p:pic>
        <p:nvPicPr>
          <p:cNvPr id="7169" name="Image 23"/>
          <p:cNvPicPr>
            <a:picLocks noChangeAspect="1" noChangeArrowheads="1"/>
          </p:cNvPicPr>
          <p:nvPr/>
        </p:nvPicPr>
        <p:blipFill>
          <a:blip r:embed="rId5" cstate="print"/>
          <a:srcRect/>
          <a:stretch>
            <a:fillRect/>
          </a:stretch>
        </p:blipFill>
        <p:spPr bwMode="auto">
          <a:xfrm>
            <a:off x="6084168" y="2252477"/>
            <a:ext cx="776485" cy="528451"/>
          </a:xfrm>
          <a:prstGeom prst="rect">
            <a:avLst/>
          </a:prstGeom>
          <a:noFill/>
        </p:spPr>
      </p:pic>
      <p:sp>
        <p:nvSpPr>
          <p:cNvPr id="9" name="Titre 2"/>
          <p:cNvSpPr>
            <a:spLocks noGrp="1"/>
          </p:cNvSpPr>
          <p:nvPr>
            <p:ph type="title"/>
          </p:nvPr>
        </p:nvSpPr>
        <p:spPr>
          <a:xfrm>
            <a:off x="169168" y="6160442"/>
            <a:ext cx="2170584" cy="1012974"/>
          </a:xfrm>
        </p:spPr>
        <p:txBody>
          <a:bodyPr>
            <a:normAutofit/>
          </a:bodyPr>
          <a:lstStyle/>
          <a:p>
            <a:r>
              <a:rPr lang="fr-FR" sz="2500" dirty="0" smtClean="0"/>
              <a:t>Fiat 500</a:t>
            </a:r>
            <a:endParaRPr lang="fr-FR" sz="25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6336704"/>
            <a:ext cx="1979712" cy="692696"/>
          </a:xfrm>
        </p:spPr>
        <p:txBody>
          <a:bodyPr>
            <a:normAutofit/>
          </a:bodyPr>
          <a:lstStyle/>
          <a:p>
            <a:r>
              <a:rPr lang="fr-FR" sz="2500" dirty="0" err="1" smtClean="0"/>
              <a:t>Kia</a:t>
            </a:r>
            <a:r>
              <a:rPr lang="fr-FR" sz="2500" dirty="0" smtClean="0"/>
              <a:t> </a:t>
            </a:r>
            <a:r>
              <a:rPr lang="fr-FR" sz="2500" dirty="0" err="1" smtClean="0"/>
              <a:t>Picanto</a:t>
            </a:r>
            <a:endParaRPr lang="fr-FR" sz="2500" dirty="0"/>
          </a:p>
        </p:txBody>
      </p:sp>
      <p:graphicFrame>
        <p:nvGraphicFramePr>
          <p:cNvPr id="4" name="Tableau 3"/>
          <p:cNvGraphicFramePr>
            <a:graphicFrameLocks noGrp="1"/>
          </p:cNvGraphicFramePr>
          <p:nvPr/>
        </p:nvGraphicFramePr>
        <p:xfrm>
          <a:off x="1043608" y="349110"/>
          <a:ext cx="7812360" cy="5672178"/>
        </p:xfrm>
        <a:graphic>
          <a:graphicData uri="http://schemas.openxmlformats.org/drawingml/2006/table">
            <a:tbl>
              <a:tblPr/>
              <a:tblGrid>
                <a:gridCol w="2304256"/>
                <a:gridCol w="5508104"/>
              </a:tblGrid>
              <a:tr h="656405">
                <a:tc>
                  <a:txBody>
                    <a:bodyPr/>
                    <a:lstStyle/>
                    <a:p>
                      <a:pPr algn="just">
                        <a:lnSpc>
                          <a:spcPct val="115000"/>
                        </a:lnSpc>
                        <a:spcAft>
                          <a:spcPts val="0"/>
                        </a:spcAft>
                      </a:pPr>
                      <a:r>
                        <a:rPr lang="fr-FR" sz="1100" b="1">
                          <a:latin typeface="Times New Roman"/>
                          <a:ea typeface="Calibri"/>
                          <a:cs typeface="Times New Roman"/>
                        </a:rPr>
                        <a:t>Sémantique</a:t>
                      </a:r>
                      <a:endParaRPr lang="fr-FR" sz="1100">
                        <a:latin typeface="Times New Roman"/>
                        <a:ea typeface="Calibri"/>
                        <a:cs typeface="Times New Roman"/>
                      </a:endParaRPr>
                    </a:p>
                  </a:txBody>
                  <a:tcPr marL="55884" marR="55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smtClean="0">
                          <a:latin typeface="Times New Roman"/>
                          <a:ea typeface="Calibri"/>
                          <a:cs typeface="Times New Roman"/>
                        </a:rPr>
                        <a:t>«</a:t>
                      </a:r>
                      <a:r>
                        <a:rPr lang="fr-FR" sz="1100" dirty="0">
                          <a:latin typeface="Times New Roman"/>
                          <a:ea typeface="Calibri"/>
                          <a:cs typeface="Times New Roman"/>
                        </a:rPr>
                        <a:t> </a:t>
                      </a:r>
                      <a:r>
                        <a:rPr lang="fr-FR" sz="1100" dirty="0" err="1">
                          <a:latin typeface="Times New Roman"/>
                          <a:ea typeface="Calibri"/>
                          <a:cs typeface="Times New Roman"/>
                        </a:rPr>
                        <a:t>Picanto</a:t>
                      </a:r>
                      <a:r>
                        <a:rPr lang="fr-FR" sz="1100" dirty="0">
                          <a:latin typeface="Times New Roman"/>
                          <a:ea typeface="Calibri"/>
                          <a:cs typeface="Times New Roman"/>
                        </a:rPr>
                        <a:t> » est un mot inventé par </a:t>
                      </a:r>
                      <a:r>
                        <a:rPr lang="fr-FR" sz="1100" dirty="0" err="1">
                          <a:latin typeface="Times New Roman"/>
                          <a:ea typeface="Calibri"/>
                          <a:cs typeface="Times New Roman"/>
                        </a:rPr>
                        <a:t>Kia</a:t>
                      </a:r>
                      <a:r>
                        <a:rPr lang="fr-FR" sz="1100" dirty="0">
                          <a:latin typeface="Times New Roman"/>
                          <a:ea typeface="Calibri"/>
                          <a:cs typeface="Times New Roman"/>
                        </a:rPr>
                        <a:t> à partir du mot français « piquant » et le mot espagnol « canto » (chant), elle est définit comme une voiture chantante et piquante.</a:t>
                      </a:r>
                    </a:p>
                  </a:txBody>
                  <a:tcPr marL="55884" marR="55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139">
                <a:tc>
                  <a:txBody>
                    <a:bodyPr/>
                    <a:lstStyle/>
                    <a:p>
                      <a:pPr algn="just">
                        <a:lnSpc>
                          <a:spcPct val="115000"/>
                        </a:lnSpc>
                        <a:spcAft>
                          <a:spcPts val="0"/>
                        </a:spcAft>
                      </a:pPr>
                      <a:r>
                        <a:rPr lang="fr-FR" sz="1100" b="1">
                          <a:latin typeface="Times New Roman"/>
                          <a:ea typeface="Calibri"/>
                          <a:cs typeface="Times New Roman"/>
                        </a:rPr>
                        <a:t>Accroches/Slogans/Signatures</a:t>
                      </a:r>
                      <a:endParaRPr lang="fr-FR" sz="1100">
                        <a:latin typeface="Times New Roman"/>
                        <a:ea typeface="Calibri"/>
                        <a:cs typeface="Times New Roman"/>
                      </a:endParaRPr>
                    </a:p>
                  </a:txBody>
                  <a:tcPr marL="55884" marR="55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latin typeface="Times New Roman"/>
                          <a:ea typeface="Calibri"/>
                          <a:cs typeface="Times New Roman"/>
                        </a:rPr>
                        <a:t>« Petite, et alors ? »</a:t>
                      </a:r>
                    </a:p>
                  </a:txBody>
                  <a:tcPr marL="55884" marR="55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139">
                <a:tc>
                  <a:txBody>
                    <a:bodyPr/>
                    <a:lstStyle/>
                    <a:p>
                      <a:pPr algn="just">
                        <a:lnSpc>
                          <a:spcPct val="115000"/>
                        </a:lnSpc>
                        <a:spcAft>
                          <a:spcPts val="0"/>
                        </a:spcAft>
                      </a:pPr>
                      <a:r>
                        <a:rPr lang="fr-FR" sz="1100" b="1">
                          <a:latin typeface="Times New Roman"/>
                          <a:ea typeface="Calibri"/>
                          <a:cs typeface="Times New Roman"/>
                        </a:rPr>
                        <a:t>Couleurs</a:t>
                      </a:r>
                      <a:endParaRPr lang="fr-FR" sz="1100">
                        <a:latin typeface="Times New Roman"/>
                        <a:ea typeface="Calibri"/>
                        <a:cs typeface="Times New Roman"/>
                      </a:endParaRPr>
                    </a:p>
                  </a:txBody>
                  <a:tcPr marL="55884" marR="55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latin typeface="Times New Roman"/>
                          <a:ea typeface="Calibri"/>
                          <a:cs typeface="Times New Roman"/>
                        </a:rPr>
                        <a:t>6 couleurs</a:t>
                      </a:r>
                    </a:p>
                  </a:txBody>
                  <a:tcPr marL="55884" marR="55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0127">
                <a:tc>
                  <a:txBody>
                    <a:bodyPr/>
                    <a:lstStyle/>
                    <a:p>
                      <a:pPr algn="just">
                        <a:lnSpc>
                          <a:spcPct val="115000"/>
                        </a:lnSpc>
                        <a:spcAft>
                          <a:spcPts val="0"/>
                        </a:spcAft>
                      </a:pPr>
                      <a:r>
                        <a:rPr lang="fr-FR" sz="1100" b="1">
                          <a:latin typeface="Times New Roman"/>
                          <a:ea typeface="Calibri"/>
                          <a:cs typeface="Times New Roman"/>
                        </a:rPr>
                        <a:t>Photos-Images</a:t>
                      </a:r>
                      <a:endParaRPr lang="fr-FR" sz="1100">
                        <a:latin typeface="Times New Roman"/>
                        <a:ea typeface="Calibri"/>
                        <a:cs typeface="Times New Roman"/>
                      </a:endParaRPr>
                    </a:p>
                  </a:txBody>
                  <a:tcPr marL="55884" marR="55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dirty="0">
                        <a:latin typeface="Times New Roman"/>
                        <a:ea typeface="Calibri"/>
                        <a:cs typeface="Times New Roman"/>
                      </a:endParaRPr>
                    </a:p>
                  </a:txBody>
                  <a:tcPr marL="55884" marR="55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3744">
                <a:tc>
                  <a:txBody>
                    <a:bodyPr/>
                    <a:lstStyle/>
                    <a:p>
                      <a:pPr algn="just">
                        <a:lnSpc>
                          <a:spcPct val="115000"/>
                        </a:lnSpc>
                        <a:spcAft>
                          <a:spcPts val="0"/>
                        </a:spcAft>
                      </a:pPr>
                      <a:r>
                        <a:rPr lang="fr-FR" sz="1100" b="1">
                          <a:latin typeface="Times New Roman"/>
                          <a:ea typeface="Calibri"/>
                          <a:cs typeface="Times New Roman"/>
                        </a:rPr>
                        <a:t>Logos/mascottes éventuelles</a:t>
                      </a:r>
                      <a:endParaRPr lang="fr-FR" sz="1100">
                        <a:latin typeface="Times New Roman"/>
                        <a:ea typeface="Calibri"/>
                        <a:cs typeface="Times New Roman"/>
                      </a:endParaRPr>
                    </a:p>
                  </a:txBody>
                  <a:tcPr marL="55884" marR="55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100">
                        <a:latin typeface="Times New Roman"/>
                        <a:ea typeface="Calibri"/>
                        <a:cs typeface="Times New Roman"/>
                      </a:endParaRPr>
                    </a:p>
                  </a:txBody>
                  <a:tcPr marL="55884" marR="55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139">
                <a:tc>
                  <a:txBody>
                    <a:bodyPr/>
                    <a:lstStyle/>
                    <a:p>
                      <a:pPr algn="just">
                        <a:lnSpc>
                          <a:spcPct val="115000"/>
                        </a:lnSpc>
                        <a:spcAft>
                          <a:spcPts val="0"/>
                        </a:spcAft>
                      </a:pPr>
                      <a:r>
                        <a:rPr lang="fr-FR" sz="1100" b="1">
                          <a:latin typeface="Times New Roman"/>
                          <a:ea typeface="Calibri"/>
                          <a:cs typeface="Times New Roman"/>
                        </a:rPr>
                        <a:t>Prix </a:t>
                      </a:r>
                      <a:endParaRPr lang="fr-FR" sz="1100">
                        <a:latin typeface="Times New Roman"/>
                        <a:ea typeface="Calibri"/>
                        <a:cs typeface="Times New Roman"/>
                      </a:endParaRPr>
                    </a:p>
                  </a:txBody>
                  <a:tcPr marL="55884" marR="55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latin typeface="Times New Roman"/>
                          <a:ea typeface="Calibri"/>
                          <a:cs typeface="Times New Roman"/>
                        </a:rPr>
                        <a:t>A partir de 9350€</a:t>
                      </a:r>
                    </a:p>
                  </a:txBody>
                  <a:tcPr marL="55884" marR="55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9652">
                <a:tc>
                  <a:txBody>
                    <a:bodyPr/>
                    <a:lstStyle/>
                    <a:p>
                      <a:pPr algn="just">
                        <a:lnSpc>
                          <a:spcPct val="115000"/>
                        </a:lnSpc>
                        <a:spcAft>
                          <a:spcPts val="0"/>
                        </a:spcAft>
                      </a:pPr>
                      <a:r>
                        <a:rPr lang="fr-FR" sz="1100" b="1" dirty="0">
                          <a:latin typeface="Times New Roman"/>
                          <a:ea typeface="Calibri"/>
                          <a:cs typeface="Times New Roman"/>
                        </a:rPr>
                        <a:t>Campagnes de communication et tendances marketing</a:t>
                      </a:r>
                    </a:p>
                  </a:txBody>
                  <a:tcPr marL="55884" marR="55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ctr">
                        <a:lnSpc>
                          <a:spcPct val="115000"/>
                        </a:lnSpc>
                        <a:spcAft>
                          <a:spcPts val="0"/>
                        </a:spcAft>
                        <a:buFont typeface="Times New Roman"/>
                        <a:buChar char="-"/>
                      </a:pPr>
                      <a:r>
                        <a:rPr lang="fr-FR" sz="1100">
                          <a:latin typeface="Times New Roman"/>
                          <a:ea typeface="Calibri"/>
                          <a:cs typeface="Times New Roman"/>
                        </a:rPr>
                        <a:t>La publicité de la Kia Picanto met en scène un gros chien aboyant méchamment contre un petit chaton. Le chaton ne réagit pas aux menaces, il n’est pas du tout effrayé. Vient alors le slogan « Petite, et alors ? »</a:t>
                      </a:r>
                    </a:p>
                    <a:p>
                      <a:pPr marL="342900" lvl="0" indent="-342900" algn="ctr">
                        <a:lnSpc>
                          <a:spcPct val="115000"/>
                        </a:lnSpc>
                        <a:spcAft>
                          <a:spcPts val="0"/>
                        </a:spcAft>
                        <a:buFont typeface="Times New Roman"/>
                        <a:buChar char="-"/>
                      </a:pPr>
                      <a:r>
                        <a:rPr lang="fr-FR" sz="1100">
                          <a:latin typeface="Times New Roman"/>
                          <a:ea typeface="Calibri"/>
                          <a:cs typeface="Times New Roman"/>
                        </a:rPr>
                        <a:t>Webserie : « Kia Picanto Urban Challenge » raconte la confrontation entre 2 binômes. Chaque épisode met en exercice la Kia Picanto lors des épreuves. (créneau parfait… )</a:t>
                      </a:r>
                    </a:p>
                  </a:txBody>
                  <a:tcPr marL="55884" marR="55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277">
                <a:tc>
                  <a:txBody>
                    <a:bodyPr/>
                    <a:lstStyle/>
                    <a:p>
                      <a:pPr algn="just">
                        <a:lnSpc>
                          <a:spcPct val="115000"/>
                        </a:lnSpc>
                        <a:spcAft>
                          <a:spcPts val="0"/>
                        </a:spcAft>
                      </a:pPr>
                      <a:r>
                        <a:rPr lang="fr-FR" sz="1100" b="1">
                          <a:latin typeface="Times New Roman"/>
                          <a:ea typeface="Calibri"/>
                          <a:cs typeface="Times New Roman"/>
                        </a:rPr>
                        <a:t>Personnalisation</a:t>
                      </a:r>
                      <a:endParaRPr lang="fr-FR" sz="1100">
                        <a:latin typeface="Times New Roman"/>
                        <a:ea typeface="Calibri"/>
                        <a:cs typeface="Times New Roman"/>
                      </a:endParaRPr>
                    </a:p>
                  </a:txBody>
                  <a:tcPr marL="55884" marR="55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latin typeface="Times New Roman"/>
                          <a:ea typeface="Calibri"/>
                          <a:cs typeface="Times New Roman"/>
                        </a:rPr>
                        <a:t>Choix des modèles parmi 5 versions mais pas de personnalisation réelle.</a:t>
                      </a:r>
                    </a:p>
                  </a:txBody>
                  <a:tcPr marL="55884" marR="55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139">
                <a:tc>
                  <a:txBody>
                    <a:bodyPr/>
                    <a:lstStyle/>
                    <a:p>
                      <a:pPr algn="just">
                        <a:lnSpc>
                          <a:spcPct val="115000"/>
                        </a:lnSpc>
                        <a:spcAft>
                          <a:spcPts val="0"/>
                        </a:spcAft>
                      </a:pPr>
                      <a:r>
                        <a:rPr lang="fr-FR" sz="1100" b="1">
                          <a:latin typeface="Times New Roman"/>
                          <a:ea typeface="Calibri"/>
                          <a:cs typeface="Times New Roman"/>
                        </a:rPr>
                        <a:t>Design</a:t>
                      </a:r>
                      <a:endParaRPr lang="fr-FR" sz="1100">
                        <a:latin typeface="Times New Roman"/>
                        <a:ea typeface="Calibri"/>
                        <a:cs typeface="Times New Roman"/>
                      </a:endParaRPr>
                    </a:p>
                  </a:txBody>
                  <a:tcPr marL="55884" marR="55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latin typeface="Times New Roman"/>
                          <a:ea typeface="Calibri"/>
                          <a:cs typeface="Times New Roman"/>
                        </a:rPr>
                        <a:t>Coupe sportive pour la version 3 portes.</a:t>
                      </a:r>
                    </a:p>
                  </a:txBody>
                  <a:tcPr marL="55884" marR="55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139">
                <a:tc>
                  <a:txBody>
                    <a:bodyPr/>
                    <a:lstStyle/>
                    <a:p>
                      <a:pPr algn="just">
                        <a:lnSpc>
                          <a:spcPct val="115000"/>
                        </a:lnSpc>
                        <a:spcAft>
                          <a:spcPts val="0"/>
                        </a:spcAft>
                      </a:pPr>
                      <a:r>
                        <a:rPr lang="fr-FR" sz="1100" b="1">
                          <a:latin typeface="Times New Roman"/>
                          <a:ea typeface="Calibri"/>
                          <a:cs typeface="Times New Roman"/>
                        </a:rPr>
                        <a:t>Cible visée</a:t>
                      </a:r>
                      <a:endParaRPr lang="fr-FR" sz="1100">
                        <a:latin typeface="Times New Roman"/>
                        <a:ea typeface="Calibri"/>
                        <a:cs typeface="Times New Roman"/>
                      </a:endParaRPr>
                    </a:p>
                  </a:txBody>
                  <a:tcPr marL="55884" marR="55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latin typeface="Times New Roman"/>
                          <a:ea typeface="Calibri"/>
                          <a:cs typeface="Times New Roman"/>
                        </a:rPr>
                        <a:t>Urbains</a:t>
                      </a:r>
                    </a:p>
                  </a:txBody>
                  <a:tcPr marL="55884" marR="55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139">
                <a:tc>
                  <a:txBody>
                    <a:bodyPr/>
                    <a:lstStyle/>
                    <a:p>
                      <a:pPr algn="just">
                        <a:lnSpc>
                          <a:spcPct val="115000"/>
                        </a:lnSpc>
                        <a:spcAft>
                          <a:spcPts val="0"/>
                        </a:spcAft>
                      </a:pPr>
                      <a:r>
                        <a:rPr lang="fr-FR" sz="1100" b="1">
                          <a:latin typeface="Times New Roman"/>
                          <a:ea typeface="Calibri"/>
                          <a:cs typeface="Times New Roman"/>
                        </a:rPr>
                        <a:t>Continent acheteur</a:t>
                      </a:r>
                      <a:endParaRPr lang="fr-FR" sz="1100">
                        <a:latin typeface="Times New Roman"/>
                        <a:ea typeface="Calibri"/>
                        <a:cs typeface="Times New Roman"/>
                      </a:endParaRPr>
                    </a:p>
                  </a:txBody>
                  <a:tcPr marL="55884" marR="55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latin typeface="Times New Roman"/>
                          <a:ea typeface="Calibri"/>
                          <a:cs typeface="Times New Roman"/>
                        </a:rPr>
                        <a:t>Asie</a:t>
                      </a:r>
                    </a:p>
                  </a:txBody>
                  <a:tcPr marL="55884" marR="55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139">
                <a:tc>
                  <a:txBody>
                    <a:bodyPr/>
                    <a:lstStyle/>
                    <a:p>
                      <a:pPr algn="just">
                        <a:lnSpc>
                          <a:spcPct val="115000"/>
                        </a:lnSpc>
                        <a:spcAft>
                          <a:spcPts val="0"/>
                        </a:spcAft>
                      </a:pPr>
                      <a:r>
                        <a:rPr lang="fr-FR" sz="1100" b="1">
                          <a:latin typeface="Times New Roman"/>
                          <a:ea typeface="Calibri"/>
                          <a:cs typeface="Times New Roman"/>
                        </a:rPr>
                        <a:t>Date de sortie</a:t>
                      </a:r>
                      <a:endParaRPr lang="fr-FR" sz="1100">
                        <a:latin typeface="Times New Roman"/>
                        <a:ea typeface="Calibri"/>
                        <a:cs typeface="Times New Roman"/>
                      </a:endParaRPr>
                    </a:p>
                  </a:txBody>
                  <a:tcPr marL="55884" marR="55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latin typeface="Times New Roman"/>
                          <a:ea typeface="Calibri"/>
                          <a:cs typeface="Times New Roman"/>
                        </a:rPr>
                        <a:t>2004 – 2007 – 2011</a:t>
                      </a:r>
                    </a:p>
                  </a:txBody>
                  <a:tcPr marL="55884" marR="55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51" name="Image 7"/>
          <p:cNvPicPr>
            <a:picLocks noChangeAspect="1" noChangeArrowheads="1"/>
          </p:cNvPicPr>
          <p:nvPr/>
        </p:nvPicPr>
        <p:blipFill>
          <a:blip r:embed="rId2" cstate="print"/>
          <a:srcRect/>
          <a:stretch>
            <a:fillRect/>
          </a:stretch>
        </p:blipFill>
        <p:spPr bwMode="auto">
          <a:xfrm>
            <a:off x="6084168" y="1484784"/>
            <a:ext cx="1080120" cy="823371"/>
          </a:xfrm>
          <a:prstGeom prst="rect">
            <a:avLst/>
          </a:prstGeom>
          <a:noFill/>
        </p:spPr>
      </p:pic>
      <p:pic>
        <p:nvPicPr>
          <p:cNvPr id="2050" name="Image 8"/>
          <p:cNvPicPr>
            <a:picLocks noChangeAspect="1" noChangeArrowheads="1"/>
          </p:cNvPicPr>
          <p:nvPr/>
        </p:nvPicPr>
        <p:blipFill>
          <a:blip r:embed="rId3" cstate="print"/>
          <a:srcRect/>
          <a:stretch>
            <a:fillRect/>
          </a:stretch>
        </p:blipFill>
        <p:spPr bwMode="auto">
          <a:xfrm>
            <a:off x="4644008" y="1508787"/>
            <a:ext cx="1152128" cy="768085"/>
          </a:xfrm>
          <a:prstGeom prst="rect">
            <a:avLst/>
          </a:prstGeom>
          <a:noFill/>
        </p:spPr>
      </p:pic>
      <p:pic>
        <p:nvPicPr>
          <p:cNvPr id="2049" name="Image 9"/>
          <p:cNvPicPr>
            <a:picLocks noChangeAspect="1" noChangeArrowheads="1"/>
          </p:cNvPicPr>
          <p:nvPr/>
        </p:nvPicPr>
        <p:blipFill>
          <a:blip r:embed="rId4" cstate="print"/>
          <a:srcRect/>
          <a:stretch>
            <a:fillRect/>
          </a:stretch>
        </p:blipFill>
        <p:spPr bwMode="auto">
          <a:xfrm>
            <a:off x="5364088" y="2420888"/>
            <a:ext cx="1085850" cy="5524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6232450"/>
            <a:ext cx="2026568" cy="796950"/>
          </a:xfrm>
        </p:spPr>
        <p:txBody>
          <a:bodyPr>
            <a:normAutofit/>
          </a:bodyPr>
          <a:lstStyle/>
          <a:p>
            <a:r>
              <a:rPr lang="fr-FR" sz="2500" dirty="0" smtClean="0"/>
              <a:t>Toyota IQ</a:t>
            </a:r>
            <a:endParaRPr lang="fr-FR" sz="2500" dirty="0"/>
          </a:p>
        </p:txBody>
      </p:sp>
      <p:graphicFrame>
        <p:nvGraphicFramePr>
          <p:cNvPr id="4" name="Tableau 3"/>
          <p:cNvGraphicFramePr>
            <a:graphicFrameLocks noGrp="1"/>
          </p:cNvGraphicFramePr>
          <p:nvPr>
            <p:extLst>
              <p:ext uri="{D42A27DB-BD31-4B8C-83A1-F6EECF244321}">
                <p14:modId xmlns:p14="http://schemas.microsoft.com/office/powerpoint/2010/main" xmlns="" val="3802296927"/>
              </p:ext>
            </p:extLst>
          </p:nvPr>
        </p:nvGraphicFramePr>
        <p:xfrm>
          <a:off x="1259631" y="332662"/>
          <a:ext cx="7560841" cy="5688625"/>
        </p:xfrm>
        <a:graphic>
          <a:graphicData uri="http://schemas.openxmlformats.org/drawingml/2006/table">
            <a:tbl>
              <a:tblPr/>
              <a:tblGrid>
                <a:gridCol w="2413239"/>
                <a:gridCol w="5147602"/>
              </a:tblGrid>
              <a:tr h="1204206">
                <a:tc>
                  <a:txBody>
                    <a:bodyPr/>
                    <a:lstStyle/>
                    <a:p>
                      <a:pPr algn="just">
                        <a:lnSpc>
                          <a:spcPct val="115000"/>
                        </a:lnSpc>
                        <a:spcAft>
                          <a:spcPts val="0"/>
                        </a:spcAft>
                      </a:pPr>
                      <a:r>
                        <a:rPr lang="fr-FR" sz="1000" b="1">
                          <a:latin typeface="Times New Roman"/>
                          <a:ea typeface="Calibri"/>
                          <a:cs typeface="Times New Roman"/>
                        </a:rPr>
                        <a:t>Sémantique</a:t>
                      </a:r>
                      <a:endParaRPr lang="fr-FR" sz="1000">
                        <a:latin typeface="Times New Roman"/>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dirty="0">
                          <a:solidFill>
                            <a:srgbClr val="7A4F05"/>
                          </a:solidFill>
                          <a:latin typeface="Arial"/>
                          <a:ea typeface="Calibri"/>
                          <a:cs typeface="Times New Roman"/>
                        </a:rPr>
                        <a:t> </a:t>
                      </a:r>
                      <a:r>
                        <a:rPr lang="fr-FR" sz="1000" b="1" dirty="0">
                          <a:latin typeface="Times New Roman"/>
                          <a:ea typeface="Calibri"/>
                          <a:cs typeface="Times New Roman"/>
                        </a:rPr>
                        <a:t>IQ</a:t>
                      </a:r>
                      <a:r>
                        <a:rPr lang="fr-FR" sz="800" dirty="0">
                          <a:solidFill>
                            <a:srgbClr val="7A4F05"/>
                          </a:solidFill>
                          <a:latin typeface="Arial"/>
                          <a:ea typeface="Calibri"/>
                          <a:cs typeface="Times New Roman"/>
                        </a:rPr>
                        <a:t> </a:t>
                      </a:r>
                      <a:r>
                        <a:rPr lang="fr-FR" sz="1000" dirty="0">
                          <a:latin typeface="Times New Roman"/>
                          <a:ea typeface="Calibri"/>
                          <a:cs typeface="Times New Roman"/>
                        </a:rPr>
                        <a:t>peut vouloir dire</a:t>
                      </a:r>
                      <a:r>
                        <a:rPr lang="fr-FR" sz="800" dirty="0">
                          <a:solidFill>
                            <a:srgbClr val="7A4F05"/>
                          </a:solidFill>
                          <a:latin typeface="Arial"/>
                          <a:ea typeface="Calibri"/>
                          <a:cs typeface="Times New Roman"/>
                        </a:rPr>
                        <a:t> </a:t>
                      </a:r>
                      <a:r>
                        <a:rPr lang="fr-FR" sz="1000" b="1" dirty="0">
                          <a:latin typeface="Times New Roman"/>
                          <a:ea typeface="Calibri"/>
                          <a:cs typeface="Times New Roman"/>
                        </a:rPr>
                        <a:t>Intelligence Quotient</a:t>
                      </a:r>
                      <a:r>
                        <a:rPr lang="fr-FR" sz="1000" dirty="0">
                          <a:latin typeface="Times New Roman"/>
                          <a:ea typeface="Calibri"/>
                          <a:cs typeface="Times New Roman"/>
                        </a:rPr>
                        <a:t>,</a:t>
                      </a:r>
                      <a:r>
                        <a:rPr lang="fr-FR" sz="800" dirty="0">
                          <a:solidFill>
                            <a:srgbClr val="7A4F05"/>
                          </a:solidFill>
                          <a:latin typeface="Arial"/>
                          <a:ea typeface="Calibri"/>
                          <a:cs typeface="Times New Roman"/>
                        </a:rPr>
                        <a:t> </a:t>
                      </a:r>
                      <a:r>
                        <a:rPr lang="fr-FR" sz="1000" b="1" dirty="0">
                          <a:latin typeface="Times New Roman"/>
                          <a:ea typeface="Calibri"/>
                          <a:cs typeface="Times New Roman"/>
                        </a:rPr>
                        <a:t>Quotient Intellectuel</a:t>
                      </a:r>
                      <a:r>
                        <a:rPr lang="fr-FR" sz="800" dirty="0">
                          <a:solidFill>
                            <a:srgbClr val="7A4F05"/>
                          </a:solidFill>
                          <a:latin typeface="Arial"/>
                          <a:ea typeface="Calibri"/>
                          <a:cs typeface="Times New Roman"/>
                        </a:rPr>
                        <a:t> </a:t>
                      </a:r>
                      <a:r>
                        <a:rPr lang="fr-FR" sz="1000" dirty="0">
                          <a:latin typeface="Times New Roman"/>
                          <a:ea typeface="Calibri"/>
                          <a:cs typeface="Times New Roman"/>
                        </a:rPr>
                        <a:t>en français (</a:t>
                      </a:r>
                      <a:r>
                        <a:rPr lang="fr-FR" sz="1000" b="1" dirty="0">
                          <a:latin typeface="Times New Roman"/>
                          <a:ea typeface="Calibri"/>
                          <a:cs typeface="Times New Roman"/>
                        </a:rPr>
                        <a:t>QI</a:t>
                      </a:r>
                      <a:r>
                        <a:rPr lang="fr-FR" sz="1000" dirty="0">
                          <a:latin typeface="Times New Roman"/>
                          <a:ea typeface="Calibri"/>
                          <a:cs typeface="Times New Roman"/>
                        </a:rPr>
                        <a:t>).</a:t>
                      </a:r>
                    </a:p>
                    <a:p>
                      <a:pPr algn="just">
                        <a:lnSpc>
                          <a:spcPct val="115000"/>
                        </a:lnSpc>
                        <a:spcAft>
                          <a:spcPts val="0"/>
                        </a:spcAft>
                      </a:pPr>
                      <a:r>
                        <a:rPr lang="fr-FR" sz="1000" dirty="0">
                          <a:latin typeface="Times New Roman"/>
                          <a:ea typeface="Calibri"/>
                          <a:cs typeface="Times New Roman"/>
                        </a:rPr>
                        <a:t>Cependant,</a:t>
                      </a:r>
                      <a:r>
                        <a:rPr lang="fr-FR" sz="800" dirty="0">
                          <a:solidFill>
                            <a:srgbClr val="7A4F05"/>
                          </a:solidFill>
                          <a:latin typeface="Arial"/>
                          <a:ea typeface="Calibri"/>
                          <a:cs typeface="Times New Roman"/>
                        </a:rPr>
                        <a:t> </a:t>
                      </a:r>
                      <a:r>
                        <a:rPr lang="fr-FR" sz="1000" b="1" dirty="0">
                          <a:latin typeface="Times New Roman"/>
                          <a:ea typeface="Calibri"/>
                          <a:cs typeface="Times New Roman"/>
                        </a:rPr>
                        <a:t>Toyota</a:t>
                      </a:r>
                      <a:r>
                        <a:rPr lang="fr-FR" sz="800" dirty="0">
                          <a:solidFill>
                            <a:srgbClr val="7A4F05"/>
                          </a:solidFill>
                          <a:latin typeface="Arial"/>
                          <a:ea typeface="Calibri"/>
                          <a:cs typeface="Times New Roman"/>
                        </a:rPr>
                        <a:t> </a:t>
                      </a:r>
                      <a:r>
                        <a:rPr lang="fr-FR" sz="1000" dirty="0">
                          <a:latin typeface="Times New Roman"/>
                          <a:ea typeface="Calibri"/>
                          <a:cs typeface="Times New Roman"/>
                        </a:rPr>
                        <a:t>donne une autre explication à ces lettres:</a:t>
                      </a:r>
                    </a:p>
                    <a:p>
                      <a:pPr algn="just">
                        <a:lnSpc>
                          <a:spcPct val="115000"/>
                        </a:lnSpc>
                        <a:spcAft>
                          <a:spcPts val="0"/>
                        </a:spcAft>
                      </a:pPr>
                      <a:r>
                        <a:rPr lang="fr-FR" sz="1000" b="1" dirty="0">
                          <a:latin typeface="Times New Roman"/>
                          <a:ea typeface="Calibri"/>
                          <a:cs typeface="Times New Roman"/>
                        </a:rPr>
                        <a:t>i</a:t>
                      </a:r>
                      <a:r>
                        <a:rPr lang="fr-FR" sz="800" dirty="0">
                          <a:solidFill>
                            <a:srgbClr val="7A4F05"/>
                          </a:solidFill>
                          <a:latin typeface="Arial"/>
                          <a:ea typeface="Calibri"/>
                          <a:cs typeface="Times New Roman"/>
                        </a:rPr>
                        <a:t> </a:t>
                      </a:r>
                      <a:r>
                        <a:rPr lang="fr-FR" sz="1000" dirty="0">
                          <a:latin typeface="Times New Roman"/>
                          <a:ea typeface="Calibri"/>
                          <a:cs typeface="Times New Roman"/>
                        </a:rPr>
                        <a:t>signifierait</a:t>
                      </a:r>
                      <a:r>
                        <a:rPr lang="fr-FR" sz="800" dirty="0">
                          <a:solidFill>
                            <a:srgbClr val="7A4F05"/>
                          </a:solidFill>
                          <a:latin typeface="Arial"/>
                          <a:ea typeface="Calibri"/>
                          <a:cs typeface="Times New Roman"/>
                        </a:rPr>
                        <a:t> </a:t>
                      </a:r>
                      <a:r>
                        <a:rPr lang="fr-FR" sz="1000" b="1" dirty="0">
                          <a:latin typeface="Times New Roman"/>
                          <a:ea typeface="Calibri"/>
                          <a:cs typeface="Times New Roman"/>
                        </a:rPr>
                        <a:t>« individualité »</a:t>
                      </a:r>
                      <a:r>
                        <a:rPr lang="fr-FR" sz="1000" dirty="0">
                          <a:latin typeface="Times New Roman"/>
                          <a:ea typeface="Calibri"/>
                          <a:cs typeface="Times New Roman"/>
                        </a:rPr>
                        <a:t>,</a:t>
                      </a:r>
                      <a:r>
                        <a:rPr lang="fr-FR" sz="800" dirty="0">
                          <a:solidFill>
                            <a:srgbClr val="7A4F05"/>
                          </a:solidFill>
                          <a:latin typeface="Arial"/>
                          <a:ea typeface="Calibri"/>
                          <a:cs typeface="Times New Roman"/>
                        </a:rPr>
                        <a:t> </a:t>
                      </a:r>
                      <a:r>
                        <a:rPr lang="fr-FR" sz="1000" b="1" dirty="0">
                          <a:latin typeface="Times New Roman"/>
                          <a:ea typeface="Calibri"/>
                          <a:cs typeface="Times New Roman"/>
                        </a:rPr>
                        <a:t>« innovation »</a:t>
                      </a:r>
                      <a:r>
                        <a:rPr lang="fr-FR" sz="1000" dirty="0">
                          <a:latin typeface="Times New Roman"/>
                          <a:ea typeface="Calibri"/>
                          <a:cs typeface="Times New Roman"/>
                        </a:rPr>
                        <a:t>,</a:t>
                      </a:r>
                      <a:r>
                        <a:rPr lang="fr-FR" sz="800" dirty="0">
                          <a:solidFill>
                            <a:srgbClr val="7A4F05"/>
                          </a:solidFill>
                          <a:latin typeface="Arial"/>
                          <a:ea typeface="Calibri"/>
                          <a:cs typeface="Times New Roman"/>
                        </a:rPr>
                        <a:t> </a:t>
                      </a:r>
                      <a:r>
                        <a:rPr lang="fr-FR" sz="1000" b="1" dirty="0">
                          <a:latin typeface="Times New Roman"/>
                          <a:ea typeface="Calibri"/>
                          <a:cs typeface="Times New Roman"/>
                        </a:rPr>
                        <a:t>« intelligence </a:t>
                      </a:r>
                      <a:r>
                        <a:rPr lang="fr-FR" sz="1000" b="1" dirty="0" smtClean="0">
                          <a:latin typeface="Times New Roman"/>
                          <a:ea typeface="Calibri"/>
                          <a:cs typeface="Times New Roman"/>
                        </a:rPr>
                        <a:t>»</a:t>
                      </a:r>
                      <a:r>
                        <a:rPr lang="fr-FR" sz="1000" dirty="0" smtClean="0">
                          <a:latin typeface="Times New Roman"/>
                          <a:ea typeface="Calibri"/>
                          <a:cs typeface="Times New Roman"/>
                        </a:rPr>
                        <a:t>.</a:t>
                      </a:r>
                    </a:p>
                    <a:p>
                      <a:pPr algn="just">
                        <a:lnSpc>
                          <a:spcPct val="115000"/>
                        </a:lnSpc>
                        <a:spcAft>
                          <a:spcPts val="0"/>
                        </a:spcAft>
                      </a:pPr>
                      <a:r>
                        <a:rPr lang="fr-FR" sz="1000" dirty="0" smtClean="0">
                          <a:latin typeface="Times New Roman"/>
                          <a:ea typeface="Calibri"/>
                          <a:cs typeface="Times New Roman"/>
                        </a:rPr>
                        <a:t>Le</a:t>
                      </a:r>
                      <a:r>
                        <a:rPr lang="fr-FR" sz="800" dirty="0">
                          <a:solidFill>
                            <a:srgbClr val="7A4F05"/>
                          </a:solidFill>
                          <a:latin typeface="Arial"/>
                          <a:ea typeface="Calibri"/>
                          <a:cs typeface="Times New Roman"/>
                        </a:rPr>
                        <a:t> </a:t>
                      </a:r>
                      <a:r>
                        <a:rPr lang="fr-FR" sz="1000" b="1" dirty="0">
                          <a:latin typeface="Times New Roman"/>
                          <a:ea typeface="Calibri"/>
                          <a:cs typeface="Times New Roman"/>
                        </a:rPr>
                        <a:t>Q</a:t>
                      </a:r>
                      <a:r>
                        <a:rPr lang="fr-FR" sz="800" dirty="0">
                          <a:solidFill>
                            <a:srgbClr val="7A4F05"/>
                          </a:solidFill>
                          <a:latin typeface="Arial"/>
                          <a:ea typeface="Calibri"/>
                          <a:cs typeface="Times New Roman"/>
                        </a:rPr>
                        <a:t> </a:t>
                      </a:r>
                      <a:r>
                        <a:rPr lang="fr-FR" sz="1000" dirty="0">
                          <a:latin typeface="Times New Roman"/>
                          <a:ea typeface="Calibri"/>
                          <a:cs typeface="Times New Roman"/>
                        </a:rPr>
                        <a:t>serait pour</a:t>
                      </a:r>
                      <a:r>
                        <a:rPr lang="fr-FR" sz="800" dirty="0">
                          <a:solidFill>
                            <a:srgbClr val="7A4F05"/>
                          </a:solidFill>
                          <a:latin typeface="Arial"/>
                          <a:ea typeface="Calibri"/>
                          <a:cs typeface="Times New Roman"/>
                        </a:rPr>
                        <a:t> </a:t>
                      </a:r>
                      <a:r>
                        <a:rPr lang="fr-FR" sz="1000" b="1" dirty="0">
                          <a:latin typeface="Times New Roman"/>
                          <a:ea typeface="Calibri"/>
                          <a:cs typeface="Times New Roman"/>
                        </a:rPr>
                        <a:t>« qualité »</a:t>
                      </a:r>
                      <a:r>
                        <a:rPr lang="fr-FR" sz="1000" dirty="0">
                          <a:latin typeface="Times New Roman"/>
                          <a:ea typeface="Calibri"/>
                          <a:cs typeface="Times New Roman"/>
                        </a:rPr>
                        <a:t>.</a:t>
                      </a:r>
                    </a:p>
                    <a:p>
                      <a:pPr algn="just">
                        <a:lnSpc>
                          <a:spcPct val="115000"/>
                        </a:lnSpc>
                        <a:spcAft>
                          <a:spcPts val="0"/>
                        </a:spcAft>
                      </a:pPr>
                      <a:r>
                        <a:rPr lang="fr-FR" sz="1000" dirty="0">
                          <a:latin typeface="Times New Roman"/>
                          <a:ea typeface="Calibri"/>
                          <a:cs typeface="Times New Roman"/>
                        </a:rPr>
                        <a:t>De plus le nom</a:t>
                      </a:r>
                      <a:r>
                        <a:rPr lang="fr-FR" sz="800" dirty="0">
                          <a:solidFill>
                            <a:srgbClr val="7A4F05"/>
                          </a:solidFill>
                          <a:latin typeface="Arial"/>
                          <a:ea typeface="Calibri"/>
                          <a:cs typeface="Times New Roman"/>
                        </a:rPr>
                        <a:t> </a:t>
                      </a:r>
                      <a:r>
                        <a:rPr lang="fr-FR" sz="1000" b="1" dirty="0" err="1">
                          <a:latin typeface="Times New Roman"/>
                          <a:ea typeface="Calibri"/>
                          <a:cs typeface="Times New Roman"/>
                        </a:rPr>
                        <a:t>iQ</a:t>
                      </a:r>
                      <a:r>
                        <a:rPr lang="fr-FR" sz="800" dirty="0">
                          <a:solidFill>
                            <a:srgbClr val="7A4F05"/>
                          </a:solidFill>
                          <a:latin typeface="Arial"/>
                          <a:ea typeface="Calibri"/>
                          <a:cs typeface="Times New Roman"/>
                        </a:rPr>
                        <a:t> </a:t>
                      </a:r>
                      <a:r>
                        <a:rPr lang="fr-FR" sz="1000" dirty="0">
                          <a:latin typeface="Times New Roman"/>
                          <a:ea typeface="Calibri"/>
                          <a:cs typeface="Times New Roman"/>
                        </a:rPr>
                        <a:t>est assez proche de</a:t>
                      </a:r>
                      <a:r>
                        <a:rPr lang="fr-FR" sz="800" dirty="0">
                          <a:solidFill>
                            <a:srgbClr val="7A4F05"/>
                          </a:solidFill>
                          <a:latin typeface="Arial"/>
                          <a:ea typeface="Calibri"/>
                          <a:cs typeface="Times New Roman"/>
                        </a:rPr>
                        <a:t> </a:t>
                      </a:r>
                      <a:r>
                        <a:rPr lang="fr-FR" sz="1000" b="1" dirty="0">
                          <a:latin typeface="Times New Roman"/>
                          <a:ea typeface="Calibri"/>
                          <a:cs typeface="Times New Roman"/>
                        </a:rPr>
                        <a:t>« cube »</a:t>
                      </a:r>
                      <a:r>
                        <a:rPr lang="fr-FR" sz="1000" dirty="0">
                          <a:latin typeface="Times New Roman"/>
                          <a:ea typeface="Calibri"/>
                          <a:cs typeface="Times New Roman"/>
                        </a:rPr>
                        <a:t>, ce qui rappelle un peu la forme générale de la voiture.</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512">
                <a:tc>
                  <a:txBody>
                    <a:bodyPr/>
                    <a:lstStyle/>
                    <a:p>
                      <a:pPr algn="just">
                        <a:lnSpc>
                          <a:spcPct val="115000"/>
                        </a:lnSpc>
                        <a:spcAft>
                          <a:spcPts val="0"/>
                        </a:spcAft>
                      </a:pPr>
                      <a:r>
                        <a:rPr lang="fr-FR" sz="1000" b="1">
                          <a:latin typeface="Times New Roman"/>
                          <a:ea typeface="Calibri"/>
                          <a:cs typeface="Times New Roman"/>
                        </a:rPr>
                        <a:t>Accroches/Slogans/Signatures</a:t>
                      </a:r>
                      <a:endParaRPr lang="fr-FR" sz="1000">
                        <a:latin typeface="Times New Roman"/>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000">
                          <a:latin typeface="Times New Roman"/>
                          <a:ea typeface="Calibri"/>
                          <a:cs typeface="Times New Roman"/>
                        </a:rPr>
                        <a:t>« Incroyablement intelligente »</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512">
                <a:tc>
                  <a:txBody>
                    <a:bodyPr/>
                    <a:lstStyle/>
                    <a:p>
                      <a:pPr algn="just">
                        <a:lnSpc>
                          <a:spcPct val="115000"/>
                        </a:lnSpc>
                        <a:spcAft>
                          <a:spcPts val="0"/>
                        </a:spcAft>
                      </a:pPr>
                      <a:r>
                        <a:rPr lang="fr-FR" sz="1000" b="1">
                          <a:latin typeface="Times New Roman"/>
                          <a:ea typeface="Calibri"/>
                          <a:cs typeface="Times New Roman"/>
                        </a:rPr>
                        <a:t>Couleurs</a:t>
                      </a:r>
                      <a:endParaRPr lang="fr-FR" sz="1000">
                        <a:latin typeface="Times New Roman"/>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000">
                          <a:latin typeface="Times New Roman"/>
                          <a:ea typeface="Calibri"/>
                          <a:cs typeface="Times New Roman"/>
                        </a:rPr>
                        <a:t>8 couleurs </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3912">
                <a:tc>
                  <a:txBody>
                    <a:bodyPr/>
                    <a:lstStyle/>
                    <a:p>
                      <a:pPr algn="just">
                        <a:lnSpc>
                          <a:spcPct val="115000"/>
                        </a:lnSpc>
                        <a:spcAft>
                          <a:spcPts val="0"/>
                        </a:spcAft>
                      </a:pPr>
                      <a:r>
                        <a:rPr lang="fr-FR" sz="1000" b="1">
                          <a:latin typeface="Times New Roman"/>
                          <a:ea typeface="Calibri"/>
                          <a:cs typeface="Times New Roman"/>
                        </a:rPr>
                        <a:t>Photos-Images</a:t>
                      </a:r>
                      <a:endParaRPr lang="fr-FR" sz="1000">
                        <a:latin typeface="Times New Roman"/>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fr-FR" sz="1000">
                        <a:latin typeface="Times New Roman"/>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1166">
                <a:tc>
                  <a:txBody>
                    <a:bodyPr/>
                    <a:lstStyle/>
                    <a:p>
                      <a:pPr algn="just">
                        <a:lnSpc>
                          <a:spcPct val="115000"/>
                        </a:lnSpc>
                        <a:spcAft>
                          <a:spcPts val="0"/>
                        </a:spcAft>
                      </a:pPr>
                      <a:r>
                        <a:rPr lang="fr-FR" sz="1000" b="1">
                          <a:latin typeface="Times New Roman"/>
                          <a:ea typeface="Calibri"/>
                          <a:cs typeface="Times New Roman"/>
                        </a:rPr>
                        <a:t>Logos/mascottes éventuelles</a:t>
                      </a:r>
                      <a:endParaRPr lang="fr-FR" sz="1000">
                        <a:latin typeface="Times New Roman"/>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fr-FR" sz="1000">
                        <a:latin typeface="Times New Roman"/>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512">
                <a:tc>
                  <a:txBody>
                    <a:bodyPr/>
                    <a:lstStyle/>
                    <a:p>
                      <a:pPr algn="just">
                        <a:lnSpc>
                          <a:spcPct val="115000"/>
                        </a:lnSpc>
                        <a:spcAft>
                          <a:spcPts val="0"/>
                        </a:spcAft>
                      </a:pPr>
                      <a:r>
                        <a:rPr lang="fr-FR" sz="1000" b="1">
                          <a:latin typeface="Times New Roman"/>
                          <a:ea typeface="Calibri"/>
                          <a:cs typeface="Times New Roman"/>
                        </a:rPr>
                        <a:t>Prix </a:t>
                      </a:r>
                      <a:endParaRPr lang="fr-FR" sz="1000">
                        <a:latin typeface="Times New Roman"/>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000">
                          <a:latin typeface="Times New Roman"/>
                          <a:ea typeface="Calibri"/>
                          <a:cs typeface="Times New Roman"/>
                        </a:rPr>
                        <a:t>A partir de 13 550€</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1245">
                <a:tc>
                  <a:txBody>
                    <a:bodyPr/>
                    <a:lstStyle/>
                    <a:p>
                      <a:pPr algn="just">
                        <a:lnSpc>
                          <a:spcPct val="115000"/>
                        </a:lnSpc>
                        <a:spcAft>
                          <a:spcPts val="0"/>
                        </a:spcAft>
                      </a:pPr>
                      <a:r>
                        <a:rPr lang="fr-FR" sz="1000" b="1">
                          <a:latin typeface="Times New Roman"/>
                          <a:ea typeface="Calibri"/>
                          <a:cs typeface="Times New Roman"/>
                        </a:rPr>
                        <a:t>Campagnes de communication et tendances marketing</a:t>
                      </a:r>
                      <a:endParaRPr lang="fr-FR" sz="1000">
                        <a:latin typeface="Times New Roman"/>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Times New Roman"/>
                        <a:buChar char="-"/>
                      </a:pPr>
                      <a:r>
                        <a:rPr lang="fr-FR" sz="1000" dirty="0">
                          <a:latin typeface="Times New Roman"/>
                          <a:ea typeface="Calibri"/>
                          <a:cs typeface="Times New Roman"/>
                        </a:rPr>
                        <a:t>Utilisation d’espaces publicitaires « </a:t>
                      </a:r>
                      <a:r>
                        <a:rPr lang="fr-FR" sz="1000" dirty="0" err="1">
                          <a:latin typeface="Times New Roman"/>
                          <a:ea typeface="Calibri"/>
                          <a:cs typeface="Times New Roman"/>
                        </a:rPr>
                        <a:t>lifestyle</a:t>
                      </a:r>
                      <a:r>
                        <a:rPr lang="fr-FR" sz="1000" dirty="0">
                          <a:latin typeface="Times New Roman"/>
                          <a:ea typeface="Calibri"/>
                          <a:cs typeface="Times New Roman"/>
                        </a:rPr>
                        <a:t> » pour mettre en avant le côté tendance, style de vie de la </a:t>
                      </a:r>
                      <a:r>
                        <a:rPr lang="fr-FR" sz="1000" dirty="0" err="1">
                          <a:latin typeface="Times New Roman"/>
                          <a:ea typeface="Calibri"/>
                          <a:cs typeface="Times New Roman"/>
                        </a:rPr>
                        <a:t>Toyata</a:t>
                      </a:r>
                      <a:r>
                        <a:rPr lang="fr-FR" sz="1000" dirty="0">
                          <a:latin typeface="Times New Roman"/>
                          <a:ea typeface="Calibri"/>
                          <a:cs typeface="Times New Roman"/>
                        </a:rPr>
                        <a:t> IQ.  </a:t>
                      </a:r>
                    </a:p>
                    <a:p>
                      <a:pPr marL="342900" lvl="0" indent="-342900" algn="just">
                        <a:lnSpc>
                          <a:spcPct val="115000"/>
                        </a:lnSpc>
                        <a:spcAft>
                          <a:spcPts val="0"/>
                        </a:spcAft>
                        <a:buFont typeface="Times New Roman"/>
                        <a:buChar char="-"/>
                      </a:pPr>
                      <a:r>
                        <a:rPr lang="fr-FR" sz="1000" dirty="0">
                          <a:latin typeface="Times New Roman"/>
                          <a:ea typeface="Calibri"/>
                          <a:cs typeface="Times New Roman"/>
                        </a:rPr>
                        <a:t>Street marketing écolo </a:t>
                      </a:r>
                    </a:p>
                    <a:p>
                      <a:pPr marL="342900" lvl="0" indent="-342900" algn="just">
                        <a:lnSpc>
                          <a:spcPct val="115000"/>
                        </a:lnSpc>
                        <a:spcAft>
                          <a:spcPts val="0"/>
                        </a:spcAft>
                        <a:buFont typeface="Times New Roman"/>
                        <a:buChar char="-"/>
                      </a:pPr>
                      <a:r>
                        <a:rPr lang="fr-FR" sz="1000" dirty="0">
                          <a:latin typeface="Times New Roman"/>
                          <a:ea typeface="Calibri"/>
                          <a:cs typeface="Times New Roman"/>
                        </a:rPr>
                        <a:t>Création d’une topologie par des designers en utilisant les mouvements de la </a:t>
                      </a:r>
                      <a:r>
                        <a:rPr lang="fr-FR" sz="1000" dirty="0" err="1">
                          <a:latin typeface="Times New Roman"/>
                          <a:ea typeface="Calibri"/>
                          <a:cs typeface="Times New Roman"/>
                        </a:rPr>
                        <a:t>iQ</a:t>
                      </a:r>
                      <a:r>
                        <a:rPr lang="fr-FR" sz="1000" dirty="0">
                          <a:latin typeface="Times New Roman"/>
                          <a:ea typeface="Calibri"/>
                          <a:cs typeface="Times New Roman"/>
                        </a:rPr>
                        <a:t> afin de promouvoir son agilité.</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512">
                <a:tc>
                  <a:txBody>
                    <a:bodyPr/>
                    <a:lstStyle/>
                    <a:p>
                      <a:pPr algn="just">
                        <a:lnSpc>
                          <a:spcPct val="115000"/>
                        </a:lnSpc>
                        <a:spcAft>
                          <a:spcPts val="0"/>
                        </a:spcAft>
                      </a:pPr>
                      <a:r>
                        <a:rPr lang="fr-FR" sz="1000" b="1">
                          <a:latin typeface="Times New Roman"/>
                          <a:ea typeface="Calibri"/>
                          <a:cs typeface="Times New Roman"/>
                        </a:rPr>
                        <a:t>Personnalisation</a:t>
                      </a:r>
                      <a:endParaRPr lang="fr-FR" sz="1000">
                        <a:latin typeface="Times New Roman"/>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Times New Roman"/>
                        <a:buChar char="-"/>
                      </a:pPr>
                      <a:endParaRPr lang="fr-FR" sz="1000" dirty="0">
                        <a:latin typeface="Times New Roman"/>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512">
                <a:tc>
                  <a:txBody>
                    <a:bodyPr/>
                    <a:lstStyle/>
                    <a:p>
                      <a:pPr algn="just">
                        <a:lnSpc>
                          <a:spcPct val="115000"/>
                        </a:lnSpc>
                        <a:spcAft>
                          <a:spcPts val="0"/>
                        </a:spcAft>
                      </a:pPr>
                      <a:r>
                        <a:rPr lang="fr-FR" sz="1000" b="1">
                          <a:latin typeface="Times New Roman"/>
                          <a:ea typeface="Calibri"/>
                          <a:cs typeface="Times New Roman"/>
                        </a:rPr>
                        <a:t>Design</a:t>
                      </a:r>
                      <a:endParaRPr lang="fr-FR" sz="1000">
                        <a:latin typeface="Times New Roman"/>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000" dirty="0">
                          <a:latin typeface="Times New Roman"/>
                          <a:ea typeface="Calibri"/>
                          <a:cs typeface="Times New Roman"/>
                        </a:rPr>
                        <a:t>Forme cubique </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512">
                <a:tc>
                  <a:txBody>
                    <a:bodyPr/>
                    <a:lstStyle/>
                    <a:p>
                      <a:pPr algn="just">
                        <a:lnSpc>
                          <a:spcPct val="115000"/>
                        </a:lnSpc>
                        <a:spcAft>
                          <a:spcPts val="0"/>
                        </a:spcAft>
                      </a:pPr>
                      <a:r>
                        <a:rPr lang="fr-FR" sz="1000" b="1">
                          <a:latin typeface="Times New Roman"/>
                          <a:ea typeface="Calibri"/>
                          <a:cs typeface="Times New Roman"/>
                        </a:rPr>
                        <a:t>Cible visée</a:t>
                      </a:r>
                      <a:endParaRPr lang="fr-FR" sz="1000">
                        <a:latin typeface="Times New Roman"/>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000" dirty="0">
                          <a:latin typeface="Times New Roman"/>
                          <a:ea typeface="Calibri"/>
                          <a:cs typeface="Times New Roman"/>
                        </a:rPr>
                        <a:t>Urbains, population jeune </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512">
                <a:tc>
                  <a:txBody>
                    <a:bodyPr/>
                    <a:lstStyle/>
                    <a:p>
                      <a:pPr algn="just">
                        <a:lnSpc>
                          <a:spcPct val="115000"/>
                        </a:lnSpc>
                        <a:spcAft>
                          <a:spcPts val="0"/>
                        </a:spcAft>
                      </a:pPr>
                      <a:r>
                        <a:rPr lang="fr-FR" sz="1000" b="1">
                          <a:latin typeface="Times New Roman"/>
                          <a:ea typeface="Calibri"/>
                          <a:cs typeface="Times New Roman"/>
                        </a:rPr>
                        <a:t>Continent acheteur</a:t>
                      </a:r>
                      <a:endParaRPr lang="fr-FR" sz="1000">
                        <a:latin typeface="Times New Roman"/>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000" dirty="0" smtClean="0">
                          <a:latin typeface="Times New Roman"/>
                          <a:ea typeface="Calibri"/>
                          <a:cs typeface="Times New Roman"/>
                        </a:rPr>
                        <a:t>Asie</a:t>
                      </a:r>
                      <a:endParaRPr lang="fr-FR" sz="1000" dirty="0">
                        <a:latin typeface="Times New Roman"/>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512">
                <a:tc>
                  <a:txBody>
                    <a:bodyPr/>
                    <a:lstStyle/>
                    <a:p>
                      <a:pPr algn="just">
                        <a:lnSpc>
                          <a:spcPct val="115000"/>
                        </a:lnSpc>
                        <a:spcAft>
                          <a:spcPts val="0"/>
                        </a:spcAft>
                      </a:pPr>
                      <a:r>
                        <a:rPr lang="fr-FR" sz="1000" b="1">
                          <a:latin typeface="Times New Roman"/>
                          <a:ea typeface="Calibri"/>
                          <a:cs typeface="Times New Roman"/>
                        </a:rPr>
                        <a:t>Date de sortie</a:t>
                      </a:r>
                      <a:endParaRPr lang="fr-FR" sz="1000">
                        <a:latin typeface="Times New Roman"/>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000" dirty="0">
                          <a:latin typeface="Times New Roman"/>
                          <a:ea typeface="Calibri"/>
                          <a:cs typeface="Times New Roman"/>
                        </a:rPr>
                        <a:t> 2008 </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7890" name="Image 13"/>
          <p:cNvPicPr>
            <a:picLocks noChangeAspect="1" noChangeArrowheads="1"/>
          </p:cNvPicPr>
          <p:nvPr/>
        </p:nvPicPr>
        <p:blipFill>
          <a:blip r:embed="rId2" cstate="print"/>
          <a:srcRect/>
          <a:stretch>
            <a:fillRect/>
          </a:stretch>
        </p:blipFill>
        <p:spPr bwMode="auto">
          <a:xfrm>
            <a:off x="5548928" y="2103884"/>
            <a:ext cx="1039296" cy="605036"/>
          </a:xfrm>
          <a:prstGeom prst="rect">
            <a:avLst/>
          </a:prstGeom>
          <a:noFill/>
        </p:spPr>
      </p:pic>
      <p:pic>
        <p:nvPicPr>
          <p:cNvPr id="37889" name="Image 14"/>
          <p:cNvPicPr>
            <a:picLocks noChangeAspect="1" noChangeArrowheads="1"/>
          </p:cNvPicPr>
          <p:nvPr/>
        </p:nvPicPr>
        <p:blipFill>
          <a:blip r:embed="rId3" cstate="print"/>
          <a:srcRect/>
          <a:stretch>
            <a:fillRect/>
          </a:stretch>
        </p:blipFill>
        <p:spPr bwMode="auto">
          <a:xfrm>
            <a:off x="5724129" y="2817192"/>
            <a:ext cx="792087" cy="68381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6381328"/>
            <a:ext cx="2736304" cy="652934"/>
          </a:xfrm>
        </p:spPr>
        <p:txBody>
          <a:bodyPr>
            <a:noAutofit/>
          </a:bodyPr>
          <a:lstStyle/>
          <a:p>
            <a:r>
              <a:rPr lang="fr-FR" sz="2500" dirty="0" smtClean="0"/>
              <a:t>Volkswagen Up</a:t>
            </a:r>
            <a:endParaRPr lang="fr-FR" sz="2500" dirty="0"/>
          </a:p>
        </p:txBody>
      </p:sp>
      <p:graphicFrame>
        <p:nvGraphicFramePr>
          <p:cNvPr id="4" name="Tableau 3"/>
          <p:cNvGraphicFramePr>
            <a:graphicFrameLocks noGrp="1"/>
          </p:cNvGraphicFramePr>
          <p:nvPr>
            <p:extLst>
              <p:ext uri="{D42A27DB-BD31-4B8C-83A1-F6EECF244321}">
                <p14:modId xmlns:p14="http://schemas.microsoft.com/office/powerpoint/2010/main" xmlns="" val="1413119292"/>
              </p:ext>
            </p:extLst>
          </p:nvPr>
        </p:nvGraphicFramePr>
        <p:xfrm>
          <a:off x="827584" y="290612"/>
          <a:ext cx="8064896" cy="6016775"/>
        </p:xfrm>
        <a:graphic>
          <a:graphicData uri="http://schemas.openxmlformats.org/drawingml/2006/table">
            <a:tbl>
              <a:tblPr/>
              <a:tblGrid>
                <a:gridCol w="1656184"/>
                <a:gridCol w="6408712"/>
              </a:tblGrid>
              <a:tr h="321164">
                <a:tc>
                  <a:txBody>
                    <a:bodyPr/>
                    <a:lstStyle/>
                    <a:p>
                      <a:pPr>
                        <a:spcAft>
                          <a:spcPts val="0"/>
                        </a:spcAft>
                      </a:pPr>
                      <a:r>
                        <a:rPr lang="fr-FR" sz="900" dirty="0">
                          <a:latin typeface="Cambria"/>
                          <a:ea typeface="Cambria"/>
                          <a:cs typeface="Times New Roman"/>
                        </a:rPr>
                        <a:t>Sémantique</a:t>
                      </a:r>
                    </a:p>
                  </a:txBody>
                  <a:tcPr marL="30081" marR="3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a:latin typeface="Cambria"/>
                          <a:ea typeface="Cambria"/>
                          <a:cs typeface="Times New Roman"/>
                        </a:rPr>
                        <a:t>La Up! a succédé à la Lupo, Volkswagen n’a voulu garder que les deux lettres du milieu. De plus sa traduction du mot anglais et facilement reconnaissable.</a:t>
                      </a:r>
                    </a:p>
                  </a:txBody>
                  <a:tcPr marL="30081" marR="3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536">
                <a:tc>
                  <a:txBody>
                    <a:bodyPr/>
                    <a:lstStyle/>
                    <a:p>
                      <a:pPr>
                        <a:spcAft>
                          <a:spcPts val="0"/>
                        </a:spcAft>
                      </a:pPr>
                      <a:r>
                        <a:rPr lang="fr-FR" sz="900">
                          <a:latin typeface="Cambria"/>
                          <a:ea typeface="Cambria"/>
                          <a:cs typeface="Times New Roman"/>
                        </a:rPr>
                        <a:t>Accroche, slogan, signature </a:t>
                      </a:r>
                    </a:p>
                  </a:txBody>
                  <a:tcPr marL="30081" marR="3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a:latin typeface="Cambria"/>
                          <a:ea typeface="Cambria"/>
                          <a:cs typeface="Times New Roman"/>
                        </a:rPr>
                        <a:t>« C’est grand d’être petit »</a:t>
                      </a:r>
                    </a:p>
                  </a:txBody>
                  <a:tcPr marL="30081" marR="3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535">
                <a:tc>
                  <a:txBody>
                    <a:bodyPr/>
                    <a:lstStyle/>
                    <a:p>
                      <a:pPr>
                        <a:spcAft>
                          <a:spcPts val="0"/>
                        </a:spcAft>
                      </a:pPr>
                      <a:r>
                        <a:rPr lang="fr-FR" sz="900">
                          <a:latin typeface="Cambria"/>
                          <a:ea typeface="Cambria"/>
                          <a:cs typeface="Times New Roman"/>
                        </a:rPr>
                        <a:t>Couleurs</a:t>
                      </a:r>
                    </a:p>
                  </a:txBody>
                  <a:tcPr marL="30081" marR="3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u="sng" dirty="0">
                          <a:solidFill>
                            <a:srgbClr val="1E1E1E"/>
                          </a:solidFill>
                          <a:uFill>
                            <a:solidFill>
                              <a:srgbClr val="1E1E1E"/>
                            </a:solidFill>
                          </a:uFill>
                          <a:latin typeface="Cambria"/>
                          <a:ea typeface="Cambria"/>
                          <a:cs typeface="Helvetica"/>
                        </a:rPr>
                        <a:t>COULEUR UNIE :</a:t>
                      </a:r>
                      <a:endParaRPr lang="fr-FR" sz="900" dirty="0">
                        <a:latin typeface="Cambria"/>
                        <a:ea typeface="Cambria"/>
                        <a:cs typeface="Times New Roman"/>
                      </a:endParaRPr>
                    </a:p>
                    <a:p>
                      <a:pPr>
                        <a:spcAft>
                          <a:spcPts val="0"/>
                        </a:spcAft>
                      </a:pPr>
                      <a:r>
                        <a:rPr lang="en-US" sz="900" dirty="0" smtClean="0">
                          <a:solidFill>
                            <a:srgbClr val="1E1E1E"/>
                          </a:solidFill>
                          <a:latin typeface="Cambria"/>
                          <a:ea typeface="Cambria"/>
                          <a:cs typeface="Helvetica"/>
                        </a:rPr>
                        <a:t>WHITE,</a:t>
                      </a:r>
                      <a:r>
                        <a:rPr lang="en-US" sz="900" baseline="0" dirty="0" smtClean="0">
                          <a:solidFill>
                            <a:srgbClr val="1E1E1E"/>
                          </a:solidFill>
                          <a:latin typeface="Cambria"/>
                          <a:ea typeface="Cambria"/>
                          <a:cs typeface="Helvetica"/>
                        </a:rPr>
                        <a:t> </a:t>
                      </a:r>
                      <a:r>
                        <a:rPr lang="en-US" sz="900" dirty="0" smtClean="0">
                          <a:solidFill>
                            <a:srgbClr val="1E1E1E"/>
                          </a:solidFill>
                          <a:latin typeface="Cambria"/>
                          <a:ea typeface="Cambria"/>
                          <a:cs typeface="Helvetica"/>
                        </a:rPr>
                        <a:t>LIGHT BLUE, RED,</a:t>
                      </a:r>
                      <a:r>
                        <a:rPr lang="en-US" sz="900" baseline="0" dirty="0" smtClean="0">
                          <a:solidFill>
                            <a:srgbClr val="1E1E1E"/>
                          </a:solidFill>
                          <a:latin typeface="Cambria"/>
                          <a:ea typeface="Cambria"/>
                          <a:cs typeface="Helvetica"/>
                        </a:rPr>
                        <a:t> </a:t>
                      </a:r>
                      <a:r>
                        <a:rPr lang="fr-FR" sz="900" dirty="0" smtClean="0">
                          <a:solidFill>
                            <a:srgbClr val="1E1E1E"/>
                          </a:solidFill>
                          <a:latin typeface="Cambria"/>
                          <a:ea typeface="Cambria"/>
                          <a:cs typeface="Helvetica"/>
                        </a:rPr>
                        <a:t>PURE </a:t>
                      </a:r>
                      <a:r>
                        <a:rPr lang="fr-FR" sz="900" dirty="0">
                          <a:solidFill>
                            <a:srgbClr val="1E1E1E"/>
                          </a:solidFill>
                          <a:latin typeface="Cambria"/>
                          <a:ea typeface="Cambria"/>
                          <a:cs typeface="Helvetica"/>
                        </a:rPr>
                        <a:t>WHITE Cette couleur "unie" n'est disponible qu'avec la série White up</a:t>
                      </a:r>
                      <a:r>
                        <a:rPr lang="fr-FR" sz="900" dirty="0" smtClean="0">
                          <a:solidFill>
                            <a:srgbClr val="1E1E1E"/>
                          </a:solidFill>
                          <a:latin typeface="Cambria"/>
                          <a:ea typeface="Cambria"/>
                          <a:cs typeface="Helvetica"/>
                        </a:rPr>
                        <a:t>!</a:t>
                      </a:r>
                    </a:p>
                    <a:p>
                      <a:pPr>
                        <a:spcAft>
                          <a:spcPts val="0"/>
                        </a:spcAft>
                      </a:pPr>
                      <a:endParaRPr lang="fr-FR" sz="900" dirty="0">
                        <a:latin typeface="Cambria"/>
                        <a:ea typeface="Cambria"/>
                        <a:cs typeface="Times New Roman"/>
                      </a:endParaRPr>
                    </a:p>
                    <a:p>
                      <a:pPr>
                        <a:spcAft>
                          <a:spcPts val="0"/>
                        </a:spcAft>
                      </a:pPr>
                      <a:r>
                        <a:rPr lang="en-US" sz="900" u="sng" dirty="0">
                          <a:solidFill>
                            <a:srgbClr val="1E1E1E"/>
                          </a:solidFill>
                          <a:uFill>
                            <a:solidFill>
                              <a:srgbClr val="1E1E1E"/>
                            </a:solidFill>
                          </a:uFill>
                          <a:latin typeface="Cambria"/>
                          <a:ea typeface="Cambria"/>
                          <a:cs typeface="Helvetica"/>
                        </a:rPr>
                        <a:t>COULEUR METALLISEE / NACREE (Options) </a:t>
                      </a:r>
                      <a:endParaRPr lang="fr-FR" sz="900" dirty="0">
                        <a:latin typeface="Cambria"/>
                        <a:ea typeface="Cambria"/>
                        <a:cs typeface="Times New Roman"/>
                      </a:endParaRPr>
                    </a:p>
                    <a:p>
                      <a:pPr>
                        <a:spcAft>
                          <a:spcPts val="0"/>
                        </a:spcAft>
                      </a:pPr>
                      <a:r>
                        <a:rPr lang="en-US" sz="900" dirty="0" smtClean="0">
                          <a:solidFill>
                            <a:srgbClr val="1E1E1E"/>
                          </a:solidFill>
                          <a:latin typeface="Cambria"/>
                          <a:ea typeface="Cambria"/>
                          <a:cs typeface="Helvetica"/>
                        </a:rPr>
                        <a:t>-LIGHT </a:t>
                      </a:r>
                      <a:r>
                        <a:rPr lang="en-US" sz="900" dirty="0">
                          <a:solidFill>
                            <a:srgbClr val="1E1E1E"/>
                          </a:solidFill>
                          <a:latin typeface="Cambria"/>
                          <a:ea typeface="Cambria"/>
                          <a:cs typeface="Helvetica"/>
                        </a:rPr>
                        <a:t>SILVER </a:t>
                      </a:r>
                      <a:r>
                        <a:rPr lang="en-US" sz="900" dirty="0" smtClean="0">
                          <a:solidFill>
                            <a:srgbClr val="1E1E1E"/>
                          </a:solidFill>
                          <a:latin typeface="Cambria"/>
                          <a:ea typeface="Cambria"/>
                          <a:cs typeface="Helvetica"/>
                        </a:rPr>
                        <a:t>METALLISEE, DARK </a:t>
                      </a:r>
                      <a:r>
                        <a:rPr lang="en-US" sz="900" dirty="0">
                          <a:solidFill>
                            <a:srgbClr val="1E1E1E"/>
                          </a:solidFill>
                          <a:latin typeface="Cambria"/>
                          <a:ea typeface="Cambria"/>
                          <a:cs typeface="Helvetica"/>
                        </a:rPr>
                        <a:t>SILVER </a:t>
                      </a:r>
                      <a:r>
                        <a:rPr lang="en-US" sz="900" dirty="0" smtClean="0">
                          <a:solidFill>
                            <a:srgbClr val="1E1E1E"/>
                          </a:solidFill>
                          <a:latin typeface="Cambria"/>
                          <a:ea typeface="Cambria"/>
                          <a:cs typeface="Helvetica"/>
                        </a:rPr>
                        <a:t>METALLISEE,</a:t>
                      </a:r>
                      <a:r>
                        <a:rPr lang="en-US" sz="900" baseline="0" dirty="0" smtClean="0">
                          <a:solidFill>
                            <a:srgbClr val="1E1E1E"/>
                          </a:solidFill>
                          <a:latin typeface="Cambria"/>
                          <a:ea typeface="Cambria"/>
                          <a:cs typeface="Helvetica"/>
                        </a:rPr>
                        <a:t> </a:t>
                      </a:r>
                      <a:r>
                        <a:rPr lang="en-US" sz="900" dirty="0" smtClean="0">
                          <a:solidFill>
                            <a:srgbClr val="1E1E1E"/>
                          </a:solidFill>
                          <a:latin typeface="Cambria"/>
                          <a:ea typeface="Cambria"/>
                          <a:cs typeface="Helvetica"/>
                        </a:rPr>
                        <a:t>DARK </a:t>
                      </a:r>
                      <a:r>
                        <a:rPr lang="en-US" sz="900" dirty="0">
                          <a:solidFill>
                            <a:srgbClr val="1E1E1E"/>
                          </a:solidFill>
                          <a:latin typeface="Cambria"/>
                          <a:ea typeface="Cambria"/>
                          <a:cs typeface="Helvetica"/>
                        </a:rPr>
                        <a:t>BLUE </a:t>
                      </a:r>
                      <a:r>
                        <a:rPr lang="en-US" sz="900" dirty="0" smtClean="0">
                          <a:solidFill>
                            <a:srgbClr val="1E1E1E"/>
                          </a:solidFill>
                          <a:latin typeface="Cambria"/>
                          <a:ea typeface="Cambria"/>
                          <a:cs typeface="Helvetica"/>
                        </a:rPr>
                        <a:t>METALISEE, </a:t>
                      </a:r>
                      <a:r>
                        <a:rPr lang="fr-FR" sz="900" dirty="0" smtClean="0">
                          <a:solidFill>
                            <a:srgbClr val="1E1E1E"/>
                          </a:solidFill>
                          <a:latin typeface="Cambria"/>
                          <a:ea typeface="Cambria"/>
                          <a:cs typeface="Helvetica"/>
                        </a:rPr>
                        <a:t>DEEP </a:t>
                      </a:r>
                      <a:r>
                        <a:rPr lang="fr-FR" sz="900" dirty="0">
                          <a:solidFill>
                            <a:srgbClr val="1E1E1E"/>
                          </a:solidFill>
                          <a:latin typeface="Cambria"/>
                          <a:ea typeface="Cambria"/>
                          <a:cs typeface="Helvetica"/>
                        </a:rPr>
                        <a:t>BLACK NACREE</a:t>
                      </a:r>
                      <a:endParaRPr lang="fr-FR" sz="900" dirty="0">
                        <a:latin typeface="Cambria"/>
                        <a:ea typeface="Cambria"/>
                        <a:cs typeface="Times New Roman"/>
                      </a:endParaRPr>
                    </a:p>
                  </a:txBody>
                  <a:tcPr marL="30081" marR="3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899">
                <a:tc>
                  <a:txBody>
                    <a:bodyPr/>
                    <a:lstStyle/>
                    <a:p>
                      <a:pPr>
                        <a:spcAft>
                          <a:spcPts val="0"/>
                        </a:spcAft>
                      </a:pPr>
                      <a:r>
                        <a:rPr lang="fr-FR" sz="900">
                          <a:latin typeface="Cambria"/>
                          <a:ea typeface="Cambria"/>
                          <a:cs typeface="Times New Roman"/>
                        </a:rPr>
                        <a:t>Photos et images</a:t>
                      </a:r>
                    </a:p>
                  </a:txBody>
                  <a:tcPr marL="30081" marR="3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Cambria"/>
                        <a:ea typeface="Cambria"/>
                        <a:cs typeface="Times New Roman"/>
                      </a:endParaRPr>
                    </a:p>
                  </a:txBody>
                  <a:tcPr marL="30081" marR="3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799">
                <a:tc>
                  <a:txBody>
                    <a:bodyPr/>
                    <a:lstStyle/>
                    <a:p>
                      <a:pPr>
                        <a:spcAft>
                          <a:spcPts val="0"/>
                        </a:spcAft>
                      </a:pPr>
                      <a:r>
                        <a:rPr lang="fr-FR" sz="900">
                          <a:latin typeface="Cambria"/>
                          <a:ea typeface="Cambria"/>
                          <a:cs typeface="Times New Roman"/>
                        </a:rPr>
                        <a:t>Logo et mascotte</a:t>
                      </a:r>
                    </a:p>
                  </a:txBody>
                  <a:tcPr marL="30081" marR="3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Cambria"/>
                        <a:ea typeface="Cambria"/>
                        <a:cs typeface="Times New Roman"/>
                      </a:endParaRPr>
                    </a:p>
                  </a:txBody>
                  <a:tcPr marL="30081" marR="3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048">
                <a:tc>
                  <a:txBody>
                    <a:bodyPr/>
                    <a:lstStyle/>
                    <a:p>
                      <a:pPr>
                        <a:spcAft>
                          <a:spcPts val="0"/>
                        </a:spcAft>
                      </a:pPr>
                      <a:r>
                        <a:rPr lang="fr-FR" sz="900">
                          <a:latin typeface="Cambria"/>
                          <a:ea typeface="Cambria"/>
                          <a:cs typeface="Times New Roman"/>
                        </a:rPr>
                        <a:t>Prix</a:t>
                      </a:r>
                    </a:p>
                  </a:txBody>
                  <a:tcPr marL="30081" marR="3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a:latin typeface="Cambria"/>
                          <a:ea typeface="Cambria"/>
                          <a:cs typeface="Times New Roman"/>
                        </a:rPr>
                        <a:t>A partir de 9 890€ jusque 16 100€  (de série)</a:t>
                      </a:r>
                    </a:p>
                  </a:txBody>
                  <a:tcPr marL="30081" marR="3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8949">
                <a:tc>
                  <a:txBody>
                    <a:bodyPr/>
                    <a:lstStyle/>
                    <a:p>
                      <a:pPr>
                        <a:spcAft>
                          <a:spcPts val="0"/>
                        </a:spcAft>
                      </a:pPr>
                      <a:r>
                        <a:rPr lang="fr-FR" sz="900">
                          <a:latin typeface="Cambria"/>
                          <a:ea typeface="Cambria"/>
                          <a:cs typeface="Times New Roman"/>
                        </a:rPr>
                        <a:t>Campagne de communication et tendances marketing</a:t>
                      </a:r>
                    </a:p>
                  </a:txBody>
                  <a:tcPr marL="30081" marR="3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Cambria"/>
                        <a:buChar char="-"/>
                      </a:pPr>
                      <a:r>
                        <a:rPr lang="fr-FR" sz="900" dirty="0">
                          <a:latin typeface="Cambria"/>
                          <a:ea typeface="Cambria"/>
                          <a:cs typeface="Times New Roman"/>
                        </a:rPr>
                        <a:t>Partenaire de l’émission </a:t>
                      </a:r>
                      <a:r>
                        <a:rPr lang="fr-FR" sz="900" dirty="0">
                          <a:solidFill>
                            <a:srgbClr val="262626"/>
                          </a:solidFill>
                          <a:latin typeface="Cambria"/>
                          <a:ea typeface="Cambria"/>
                          <a:cs typeface="Arial"/>
                        </a:rPr>
                        <a:t>« Après le 20 Heures, c’est </a:t>
                      </a:r>
                      <a:r>
                        <a:rPr lang="fr-FR" sz="900" dirty="0" err="1">
                          <a:solidFill>
                            <a:srgbClr val="262626"/>
                          </a:solidFill>
                          <a:latin typeface="Cambria"/>
                          <a:ea typeface="Cambria"/>
                          <a:cs typeface="Arial"/>
                        </a:rPr>
                        <a:t>Canteloup</a:t>
                      </a:r>
                      <a:r>
                        <a:rPr lang="fr-FR" sz="900" dirty="0">
                          <a:solidFill>
                            <a:srgbClr val="262626"/>
                          </a:solidFill>
                          <a:latin typeface="Cambria"/>
                          <a:ea typeface="Cambria"/>
                          <a:cs typeface="Arial"/>
                        </a:rPr>
                        <a:t> » sur TF1</a:t>
                      </a:r>
                      <a:endParaRPr lang="fr-FR" sz="900" dirty="0">
                        <a:latin typeface="Calibri"/>
                        <a:ea typeface="Cambria"/>
                        <a:cs typeface="Times New Roman"/>
                      </a:endParaRPr>
                    </a:p>
                    <a:p>
                      <a:pPr marL="342900" lvl="0" indent="-342900">
                        <a:lnSpc>
                          <a:spcPct val="115000"/>
                        </a:lnSpc>
                        <a:spcAft>
                          <a:spcPts val="0"/>
                        </a:spcAft>
                        <a:buFont typeface="Cambria"/>
                        <a:buChar char="-"/>
                      </a:pPr>
                      <a:r>
                        <a:rPr lang="fr-FR" sz="900" dirty="0">
                          <a:solidFill>
                            <a:srgbClr val="262626"/>
                          </a:solidFill>
                          <a:latin typeface="Cambria"/>
                          <a:ea typeface="Cambria"/>
                          <a:cs typeface="Arial"/>
                        </a:rPr>
                        <a:t>Affichage sur plus de 600m2 sur la façade de la Conciergerie à Paris pendant un mois</a:t>
                      </a:r>
                      <a:endParaRPr lang="fr-FR" sz="900" dirty="0">
                        <a:latin typeface="Calibri"/>
                        <a:ea typeface="Cambria"/>
                        <a:cs typeface="Times New Roman"/>
                      </a:endParaRPr>
                    </a:p>
                    <a:p>
                      <a:pPr marL="342900" lvl="0" indent="-342900">
                        <a:lnSpc>
                          <a:spcPct val="115000"/>
                        </a:lnSpc>
                        <a:spcAft>
                          <a:spcPts val="0"/>
                        </a:spcAft>
                        <a:buFont typeface="Cambria"/>
                        <a:buChar char="-"/>
                      </a:pPr>
                      <a:r>
                        <a:rPr lang="fr-FR" sz="900" dirty="0">
                          <a:solidFill>
                            <a:srgbClr val="262626"/>
                          </a:solidFill>
                          <a:latin typeface="Cambria"/>
                          <a:ea typeface="Cambria"/>
                          <a:cs typeface="Arial"/>
                        </a:rPr>
                        <a:t>Publicité journaux et magazines</a:t>
                      </a:r>
                      <a:endParaRPr lang="fr-FR" sz="900" dirty="0">
                        <a:latin typeface="Calibri"/>
                        <a:ea typeface="Cambria"/>
                        <a:cs typeface="Times New Roman"/>
                      </a:endParaRPr>
                    </a:p>
                    <a:p>
                      <a:pPr marL="342900" lvl="0" indent="-342900">
                        <a:lnSpc>
                          <a:spcPct val="115000"/>
                        </a:lnSpc>
                        <a:spcAft>
                          <a:spcPts val="0"/>
                        </a:spcAft>
                        <a:buFont typeface="Cambria"/>
                        <a:buChar char="-"/>
                      </a:pPr>
                      <a:r>
                        <a:rPr lang="fr-FR" sz="900" dirty="0">
                          <a:solidFill>
                            <a:srgbClr val="262626"/>
                          </a:solidFill>
                          <a:latin typeface="Cambria"/>
                          <a:ea typeface="Cambria"/>
                          <a:cs typeface="Arial"/>
                        </a:rPr>
                        <a:t>Salons</a:t>
                      </a:r>
                      <a:endParaRPr lang="fr-FR" sz="900" dirty="0">
                        <a:latin typeface="Calibri"/>
                        <a:ea typeface="Cambria"/>
                        <a:cs typeface="Times New Roman"/>
                      </a:endParaRPr>
                    </a:p>
                    <a:p>
                      <a:pPr marL="342900" lvl="0" indent="-342900">
                        <a:lnSpc>
                          <a:spcPct val="115000"/>
                        </a:lnSpc>
                        <a:spcAft>
                          <a:spcPts val="0"/>
                        </a:spcAft>
                        <a:buFont typeface="Cambria"/>
                        <a:buChar char="-"/>
                      </a:pPr>
                      <a:r>
                        <a:rPr lang="fr-FR" sz="900" dirty="0">
                          <a:solidFill>
                            <a:srgbClr val="262626"/>
                          </a:solidFill>
                          <a:latin typeface="Cambria"/>
                          <a:ea typeface="Cambria"/>
                          <a:cs typeface="Arial"/>
                        </a:rPr>
                        <a:t>Publicité spot télévisé et radio</a:t>
                      </a:r>
                      <a:endParaRPr lang="fr-FR" sz="900" dirty="0">
                        <a:latin typeface="Calibri"/>
                        <a:ea typeface="Cambria"/>
                        <a:cs typeface="Times New Roman"/>
                      </a:endParaRPr>
                    </a:p>
                    <a:p>
                      <a:pPr marL="342900" lvl="0" indent="-342900">
                        <a:lnSpc>
                          <a:spcPct val="115000"/>
                        </a:lnSpc>
                        <a:spcAft>
                          <a:spcPts val="0"/>
                        </a:spcAft>
                        <a:buFont typeface="Cambria"/>
                        <a:buChar char="-"/>
                      </a:pPr>
                      <a:r>
                        <a:rPr lang="fr-FR" sz="900" dirty="0">
                          <a:solidFill>
                            <a:srgbClr val="262626"/>
                          </a:solidFill>
                          <a:latin typeface="Cambria"/>
                          <a:ea typeface="Cambria"/>
                          <a:cs typeface="Arial"/>
                        </a:rPr>
                        <a:t>Tour de France de 20 villes française pour faire de la </a:t>
                      </a:r>
                      <a:r>
                        <a:rPr lang="fr-FR" sz="900" dirty="0" smtClean="0">
                          <a:solidFill>
                            <a:srgbClr val="262626"/>
                          </a:solidFill>
                          <a:latin typeface="Cambria"/>
                          <a:ea typeface="Cambria"/>
                          <a:cs typeface="Arial"/>
                        </a:rPr>
                        <a:t>promotion</a:t>
                      </a:r>
                      <a:endParaRPr lang="fr-FR" sz="900" dirty="0">
                        <a:latin typeface="Calibri"/>
                        <a:ea typeface="Calibri"/>
                        <a:cs typeface="Times New Roman"/>
                      </a:endParaRPr>
                    </a:p>
                    <a:p>
                      <a:pPr marL="342900" lvl="0" indent="-342900">
                        <a:lnSpc>
                          <a:spcPct val="115000"/>
                        </a:lnSpc>
                        <a:spcAft>
                          <a:spcPts val="0"/>
                        </a:spcAft>
                        <a:buFont typeface="Cambria"/>
                        <a:buChar char="-"/>
                      </a:pPr>
                      <a:r>
                        <a:rPr lang="fr-FR" sz="900" dirty="0">
                          <a:latin typeface="Calibri"/>
                          <a:ea typeface="Cambria"/>
                          <a:cs typeface="Times New Roman"/>
                        </a:rPr>
                        <a:t>Volkswagen mise toute sa communication sur le fait qu’il s’agit d’un petit modèle de 3,54m </a:t>
                      </a:r>
                      <a:endParaRPr lang="fr-FR" sz="900" dirty="0" smtClean="0">
                        <a:latin typeface="Calibri"/>
                        <a:ea typeface="Cambria"/>
                        <a:cs typeface="Times New Roman"/>
                      </a:endParaRPr>
                    </a:p>
                    <a:p>
                      <a:pPr marL="342900" lvl="0" indent="-342900">
                        <a:lnSpc>
                          <a:spcPct val="115000"/>
                        </a:lnSpc>
                        <a:spcAft>
                          <a:spcPts val="0"/>
                        </a:spcAft>
                        <a:buFont typeface="Cambria"/>
                        <a:buNone/>
                      </a:pPr>
                      <a:r>
                        <a:rPr lang="fr-FR" sz="900" dirty="0" smtClean="0">
                          <a:latin typeface="Calibri"/>
                          <a:ea typeface="Cambria"/>
                          <a:cs typeface="Times New Roman"/>
                        </a:rPr>
                        <a:t>              Et </a:t>
                      </a:r>
                      <a:r>
                        <a:rPr lang="fr-FR" sz="900" dirty="0">
                          <a:latin typeface="Calibri"/>
                          <a:ea typeface="Cambria"/>
                          <a:cs typeface="Times New Roman"/>
                        </a:rPr>
                        <a:t>c’est ici un atout dans la circulation urbaine.</a:t>
                      </a:r>
                    </a:p>
                  </a:txBody>
                  <a:tcPr marL="30081" marR="3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9802">
                <a:tc>
                  <a:txBody>
                    <a:bodyPr/>
                    <a:lstStyle/>
                    <a:p>
                      <a:pPr>
                        <a:spcAft>
                          <a:spcPts val="0"/>
                        </a:spcAft>
                      </a:pPr>
                      <a:r>
                        <a:rPr lang="fr-FR" sz="900" dirty="0">
                          <a:latin typeface="Cambria"/>
                          <a:ea typeface="Cambria"/>
                          <a:cs typeface="Times New Roman"/>
                        </a:rPr>
                        <a:t>Personnalisation</a:t>
                      </a:r>
                    </a:p>
                  </a:txBody>
                  <a:tcPr marL="30081" marR="3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dirty="0">
                          <a:latin typeface="Cambria"/>
                          <a:ea typeface="Cambria"/>
                          <a:cs typeface="Arial"/>
                        </a:rPr>
                        <a:t>Outre les niveaux de finitions proposés par la marque, il est possible de personnaliser sa Up! parmi les 8 peintures extérieures, les 5 types de jantes de 14 à 16, les 2 couleurs intérieures, les 6 teintes pour la planche de bord et les 8 modèles de sellerie, soient 3840 combinaisons différentes. A cela s’ajoutent des options ou packs disponibles sur tel ou tel niveau de finition. La Up! peut être personnalisée grâce à des équipements spéciaux disponibles individuellement : large toit ouvrant panoramique, système audio RCD 215, Pack </a:t>
                      </a:r>
                      <a:r>
                        <a:rPr lang="fr-FR" sz="900" dirty="0" err="1">
                          <a:latin typeface="Cambria"/>
                          <a:ea typeface="Cambria"/>
                          <a:cs typeface="Arial"/>
                        </a:rPr>
                        <a:t>maps</a:t>
                      </a:r>
                      <a:r>
                        <a:rPr lang="fr-FR" sz="900" dirty="0">
                          <a:latin typeface="Cambria"/>
                          <a:ea typeface="Cambria"/>
                          <a:cs typeface="Arial"/>
                        </a:rPr>
                        <a:t>+more système acoustique, châssis sport,…</a:t>
                      </a:r>
                      <a:endParaRPr lang="fr-FR" sz="900" dirty="0">
                        <a:latin typeface="Cambria"/>
                        <a:ea typeface="Cambria"/>
                        <a:cs typeface="Times New Roman"/>
                      </a:endParaRPr>
                    </a:p>
                  </a:txBody>
                  <a:tcPr marL="30081" marR="3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048">
                <a:tc>
                  <a:txBody>
                    <a:bodyPr/>
                    <a:lstStyle/>
                    <a:p>
                      <a:pPr>
                        <a:spcAft>
                          <a:spcPts val="0"/>
                        </a:spcAft>
                      </a:pPr>
                      <a:r>
                        <a:rPr lang="fr-FR" sz="900" dirty="0">
                          <a:latin typeface="Cambria"/>
                          <a:ea typeface="Cambria"/>
                          <a:cs typeface="Times New Roman"/>
                        </a:rPr>
                        <a:t>Design</a:t>
                      </a:r>
                    </a:p>
                  </a:txBody>
                  <a:tcPr marL="30081" marR="3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a:latin typeface="Cambria"/>
                          <a:ea typeface="Cambria"/>
                          <a:cs typeface="Times New Roman"/>
                        </a:rPr>
                        <a:t>Cubique</a:t>
                      </a:r>
                    </a:p>
                  </a:txBody>
                  <a:tcPr marL="30081" marR="3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048">
                <a:tc>
                  <a:txBody>
                    <a:bodyPr/>
                    <a:lstStyle/>
                    <a:p>
                      <a:pPr>
                        <a:spcAft>
                          <a:spcPts val="0"/>
                        </a:spcAft>
                      </a:pPr>
                      <a:r>
                        <a:rPr lang="fr-FR" sz="900">
                          <a:latin typeface="Cambria"/>
                          <a:ea typeface="Cambria"/>
                          <a:cs typeface="Times New Roman"/>
                        </a:rPr>
                        <a:t>Cible visée</a:t>
                      </a:r>
                    </a:p>
                  </a:txBody>
                  <a:tcPr marL="30081" marR="3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a:latin typeface="Cambria"/>
                          <a:ea typeface="Cambria"/>
                          <a:cs typeface="Times New Roman"/>
                        </a:rPr>
                        <a:t>Jeune actif urbain</a:t>
                      </a:r>
                    </a:p>
                  </a:txBody>
                  <a:tcPr marL="30081" marR="3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048">
                <a:tc>
                  <a:txBody>
                    <a:bodyPr/>
                    <a:lstStyle/>
                    <a:p>
                      <a:pPr>
                        <a:spcAft>
                          <a:spcPts val="0"/>
                        </a:spcAft>
                      </a:pPr>
                      <a:r>
                        <a:rPr lang="fr-FR" sz="900">
                          <a:latin typeface="Cambria"/>
                          <a:ea typeface="Cambria"/>
                          <a:cs typeface="Times New Roman"/>
                        </a:rPr>
                        <a:t>Continent acheteur</a:t>
                      </a:r>
                    </a:p>
                  </a:txBody>
                  <a:tcPr marL="30081" marR="3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a:latin typeface="Cambria"/>
                          <a:ea typeface="Cambria"/>
                          <a:cs typeface="Times New Roman"/>
                        </a:rPr>
                        <a:t>Europe</a:t>
                      </a:r>
                    </a:p>
                  </a:txBody>
                  <a:tcPr marL="30081" marR="3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800">
                <a:tc>
                  <a:txBody>
                    <a:bodyPr/>
                    <a:lstStyle/>
                    <a:p>
                      <a:pPr>
                        <a:spcAft>
                          <a:spcPts val="0"/>
                        </a:spcAft>
                      </a:pPr>
                      <a:r>
                        <a:rPr lang="fr-FR" sz="900">
                          <a:latin typeface="Cambria"/>
                          <a:ea typeface="Cambria"/>
                          <a:cs typeface="Times New Roman"/>
                        </a:rPr>
                        <a:t>Date de création du modèle</a:t>
                      </a:r>
                    </a:p>
                  </a:txBody>
                  <a:tcPr marL="30081" marR="3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dirty="0">
                          <a:latin typeface="Cambria"/>
                          <a:ea typeface="Cambria"/>
                          <a:cs typeface="Times New Roman"/>
                        </a:rPr>
                        <a:t>Décembre 2011</a:t>
                      </a:r>
                    </a:p>
                  </a:txBody>
                  <a:tcPr marL="30081" marR="3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099">
                <a:tc>
                  <a:txBody>
                    <a:bodyPr/>
                    <a:lstStyle/>
                    <a:p>
                      <a:pPr>
                        <a:spcAft>
                          <a:spcPts val="0"/>
                        </a:spcAft>
                      </a:pPr>
                      <a:r>
                        <a:rPr lang="fr-FR" sz="900">
                          <a:latin typeface="Cambria"/>
                          <a:ea typeface="Cambria"/>
                          <a:cs typeface="Times New Roman"/>
                        </a:rPr>
                        <a:t>Date de sorties des autres modèles</a:t>
                      </a:r>
                    </a:p>
                  </a:txBody>
                  <a:tcPr marL="30081" marR="3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dirty="0">
                          <a:latin typeface="Cambria"/>
                          <a:ea typeface="Cambria"/>
                          <a:cs typeface="Times New Roman"/>
                        </a:rPr>
                        <a:t>NON</a:t>
                      </a:r>
                    </a:p>
                  </a:txBody>
                  <a:tcPr marL="30081" marR="3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5843" name="Image 8"/>
          <p:cNvPicPr>
            <a:picLocks noChangeAspect="1" noChangeArrowheads="1"/>
          </p:cNvPicPr>
          <p:nvPr/>
        </p:nvPicPr>
        <p:blipFill>
          <a:blip r:embed="rId2" cstate="print"/>
          <a:srcRect/>
          <a:stretch>
            <a:fillRect/>
          </a:stretch>
        </p:blipFill>
        <p:spPr bwMode="auto">
          <a:xfrm>
            <a:off x="4644008" y="1631876"/>
            <a:ext cx="1152128" cy="576064"/>
          </a:xfrm>
          <a:prstGeom prst="rect">
            <a:avLst/>
          </a:prstGeom>
          <a:noFill/>
        </p:spPr>
      </p:pic>
      <p:pic>
        <p:nvPicPr>
          <p:cNvPr id="35842" name="Image 9" descr=":Capture d’écran 2013-05-25 à 21.50.25.png"/>
          <p:cNvPicPr>
            <a:picLocks noChangeAspect="1" noChangeArrowheads="1"/>
          </p:cNvPicPr>
          <p:nvPr/>
        </p:nvPicPr>
        <p:blipFill>
          <a:blip r:embed="rId3" cstate="print"/>
          <a:srcRect/>
          <a:stretch>
            <a:fillRect/>
          </a:stretch>
        </p:blipFill>
        <p:spPr bwMode="auto">
          <a:xfrm>
            <a:off x="4716016" y="2276872"/>
            <a:ext cx="1008112" cy="481307"/>
          </a:xfrm>
          <a:prstGeom prst="rect">
            <a:avLst/>
          </a:prstGeom>
          <a:noFill/>
        </p:spPr>
      </p:pic>
      <p:pic>
        <p:nvPicPr>
          <p:cNvPr id="35841" name="Image 10"/>
          <p:cNvPicPr>
            <a:picLocks noChangeAspect="1" noChangeArrowheads="1"/>
          </p:cNvPicPr>
          <p:nvPr/>
        </p:nvPicPr>
        <p:blipFill>
          <a:blip r:embed="rId4" cstate="print"/>
          <a:srcRect/>
          <a:stretch>
            <a:fillRect/>
          </a:stretch>
        </p:blipFill>
        <p:spPr bwMode="auto">
          <a:xfrm>
            <a:off x="7380312" y="3068960"/>
            <a:ext cx="864096" cy="115212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6160442"/>
            <a:ext cx="2242592" cy="1012974"/>
          </a:xfrm>
        </p:spPr>
        <p:txBody>
          <a:bodyPr>
            <a:normAutofit/>
          </a:bodyPr>
          <a:lstStyle/>
          <a:p>
            <a:r>
              <a:rPr lang="fr-FR" sz="2500" dirty="0" smtClean="0"/>
              <a:t>Peugeot 107</a:t>
            </a:r>
            <a:endParaRPr lang="fr-FR" sz="2500" dirty="0"/>
          </a:p>
        </p:txBody>
      </p:sp>
      <p:graphicFrame>
        <p:nvGraphicFramePr>
          <p:cNvPr id="4" name="Tableau 3"/>
          <p:cNvGraphicFramePr>
            <a:graphicFrameLocks noGrp="1"/>
          </p:cNvGraphicFramePr>
          <p:nvPr/>
        </p:nvGraphicFramePr>
        <p:xfrm>
          <a:off x="1619672" y="188641"/>
          <a:ext cx="7344816" cy="6049059"/>
        </p:xfrm>
        <a:graphic>
          <a:graphicData uri="http://schemas.openxmlformats.org/drawingml/2006/table">
            <a:tbl>
              <a:tblPr/>
              <a:tblGrid>
                <a:gridCol w="1395936"/>
                <a:gridCol w="5948880"/>
              </a:tblGrid>
              <a:tr h="959818">
                <a:tc>
                  <a:txBody>
                    <a:bodyPr/>
                    <a:lstStyle/>
                    <a:p>
                      <a:pPr>
                        <a:spcAft>
                          <a:spcPts val="0"/>
                        </a:spcAft>
                      </a:pPr>
                      <a:r>
                        <a:rPr lang="fr-FR" sz="900" dirty="0">
                          <a:latin typeface="Cambria"/>
                          <a:ea typeface="Cambria"/>
                          <a:cs typeface="Times New Roman"/>
                        </a:rPr>
                        <a:t>Sémantique</a:t>
                      </a:r>
                    </a:p>
                  </a:txBody>
                  <a:tcPr marL="31315" marR="31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0" lang="fr-FR" sz="900" kern="1200" dirty="0" smtClean="0">
                          <a:solidFill>
                            <a:schemeClr val="tx1"/>
                          </a:solidFill>
                          <a:latin typeface="Cambria" pitchFamily="18" charset="0"/>
                          <a:ea typeface="+mn-ea"/>
                          <a:cs typeface="+mn-cs"/>
                        </a:rPr>
                        <a:t>La légende dit que le zéro central servait de trou pour la manivelle du démarrage moteur. Cependant, bien que cette astuce ait été utilisée dans quelques modèles, elle ne l’a pas été dès les premiers modèles. Le zéro n’a donc pas été prévu pour cela à l’origine, mais considéré comme bien pratique par la suite.</a:t>
                      </a:r>
                    </a:p>
                    <a:p>
                      <a:r>
                        <a:rPr kumimoji="0" lang="fr-FR" sz="900" kern="1200" dirty="0" smtClean="0">
                          <a:solidFill>
                            <a:schemeClr val="tx1"/>
                          </a:solidFill>
                          <a:latin typeface="Cambria" pitchFamily="18" charset="0"/>
                          <a:ea typeface="+mn-ea"/>
                          <a:cs typeface="+mn-cs"/>
                        </a:rPr>
                        <a:t>Le zéro central est véritablement l’emblème de la marque: tous les modèles Peugeot à numéros en ont au moins un.</a:t>
                      </a:r>
                    </a:p>
                    <a:p>
                      <a:r>
                        <a:rPr kumimoji="0" lang="fr-FR" sz="900" kern="1200" dirty="0" smtClean="0">
                          <a:solidFill>
                            <a:schemeClr val="tx1"/>
                          </a:solidFill>
                          <a:latin typeface="Cambria" pitchFamily="18" charset="0"/>
                          <a:ea typeface="+mn-ea"/>
                          <a:cs typeface="+mn-cs"/>
                        </a:rPr>
                        <a:t>Le premier chiffre des numéros des voitures Peugeot correspond à la gamme. La plupart du temps, plus le chiffre est gros, plus la voiture l’est aussi. Cependant, avec l’élargissement de la gamme, il n’y avait plus assez de chiffres. Il a donc été décidé d’utiliser le double zéro au milieu du nom.</a:t>
                      </a:r>
                      <a:endParaRPr lang="fr-FR" sz="900" dirty="0">
                        <a:latin typeface="Cambria" pitchFamily="18" charset="0"/>
                        <a:ea typeface="Cambria"/>
                        <a:cs typeface="Times New Roman"/>
                      </a:endParaRPr>
                    </a:p>
                  </a:txBody>
                  <a:tcPr marL="31315" marR="31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139">
                <a:tc>
                  <a:txBody>
                    <a:bodyPr/>
                    <a:lstStyle/>
                    <a:p>
                      <a:pPr>
                        <a:spcAft>
                          <a:spcPts val="0"/>
                        </a:spcAft>
                      </a:pPr>
                      <a:r>
                        <a:rPr lang="fr-FR" sz="900">
                          <a:latin typeface="Cambria"/>
                          <a:ea typeface="Cambria"/>
                          <a:cs typeface="Times New Roman"/>
                        </a:rPr>
                        <a:t>Accroche, slogan, signature </a:t>
                      </a:r>
                    </a:p>
                  </a:txBody>
                  <a:tcPr marL="31315" marR="31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dirty="0">
                          <a:latin typeface="Cambria"/>
                          <a:ea typeface="Cambria"/>
                          <a:cs typeface="Times New Roman"/>
                        </a:rPr>
                        <a:t>Nouveau logo de la marque Peugeot sorti en 2012 :  </a:t>
                      </a:r>
                    </a:p>
                    <a:p>
                      <a:pPr>
                        <a:spcAft>
                          <a:spcPts val="0"/>
                        </a:spcAft>
                      </a:pPr>
                      <a:r>
                        <a:rPr lang="fr-FR" sz="900" dirty="0">
                          <a:latin typeface="Cambria"/>
                          <a:ea typeface="Cambria"/>
                          <a:cs typeface="Times New Roman"/>
                        </a:rPr>
                        <a:t>Le slogan de la 107 est : « Tentez l’expérience »</a:t>
                      </a:r>
                    </a:p>
                  </a:txBody>
                  <a:tcPr marL="31315" marR="31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396">
                <a:tc>
                  <a:txBody>
                    <a:bodyPr/>
                    <a:lstStyle/>
                    <a:p>
                      <a:pPr>
                        <a:spcAft>
                          <a:spcPts val="0"/>
                        </a:spcAft>
                      </a:pPr>
                      <a:r>
                        <a:rPr lang="fr-FR" sz="900">
                          <a:latin typeface="Cambria"/>
                          <a:ea typeface="Cambria"/>
                          <a:cs typeface="Times New Roman"/>
                        </a:rPr>
                        <a:t>Couleurs</a:t>
                      </a:r>
                    </a:p>
                  </a:txBody>
                  <a:tcPr marL="31315" marR="31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dirty="0" smtClean="0">
                          <a:latin typeface="Cambria"/>
                          <a:ea typeface="Cambria"/>
                          <a:cs typeface="Times New Roman"/>
                        </a:rPr>
                        <a:t>Et </a:t>
                      </a:r>
                      <a:r>
                        <a:rPr lang="fr-FR" sz="900" dirty="0">
                          <a:latin typeface="Cambria"/>
                          <a:ea typeface="Cambria"/>
                          <a:cs typeface="Times New Roman"/>
                        </a:rPr>
                        <a:t>une série spéciale violette GT line.</a:t>
                      </a:r>
                    </a:p>
                  </a:txBody>
                  <a:tcPr marL="31315" marR="31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9327">
                <a:tc>
                  <a:txBody>
                    <a:bodyPr/>
                    <a:lstStyle/>
                    <a:p>
                      <a:pPr>
                        <a:spcAft>
                          <a:spcPts val="0"/>
                        </a:spcAft>
                      </a:pPr>
                      <a:r>
                        <a:rPr lang="fr-FR" sz="900">
                          <a:latin typeface="Cambria"/>
                          <a:ea typeface="Cambria"/>
                          <a:cs typeface="Times New Roman"/>
                        </a:rPr>
                        <a:t>Photos et images</a:t>
                      </a:r>
                    </a:p>
                  </a:txBody>
                  <a:tcPr marL="31315" marR="31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dirty="0">
                        <a:latin typeface="Cambria"/>
                        <a:ea typeface="Cambria"/>
                        <a:cs typeface="Times New Roman"/>
                      </a:endParaRPr>
                    </a:p>
                  </a:txBody>
                  <a:tcPr marL="31315" marR="31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0539">
                <a:tc>
                  <a:txBody>
                    <a:bodyPr/>
                    <a:lstStyle/>
                    <a:p>
                      <a:pPr>
                        <a:spcAft>
                          <a:spcPts val="0"/>
                        </a:spcAft>
                      </a:pPr>
                      <a:r>
                        <a:rPr lang="fr-FR" sz="900">
                          <a:latin typeface="Cambria"/>
                          <a:ea typeface="Cambria"/>
                          <a:cs typeface="Times New Roman"/>
                        </a:rPr>
                        <a:t>Logo et mascotte</a:t>
                      </a:r>
                    </a:p>
                  </a:txBody>
                  <a:tcPr marL="31315" marR="31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ambria"/>
                          <a:ea typeface="Cambria"/>
                          <a:cs typeface="Times New Roman"/>
                        </a:rPr>
                        <a:t>La mascotte de Peugeot est un lion, cependant celui ci change régulièrement de forme et d’aspect afin de moderniser l’esprit de la marque.</a:t>
                      </a:r>
                    </a:p>
                    <a:p>
                      <a:pPr>
                        <a:spcAft>
                          <a:spcPts val="0"/>
                        </a:spcAft>
                      </a:pPr>
                      <a:endParaRPr lang="fr-FR" sz="900" dirty="0">
                        <a:latin typeface="Cambria"/>
                        <a:ea typeface="Cambria"/>
                        <a:cs typeface="Times New Roman"/>
                      </a:endParaRPr>
                    </a:p>
                  </a:txBody>
                  <a:tcPr marL="31315" marR="31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70">
                <a:tc>
                  <a:txBody>
                    <a:bodyPr/>
                    <a:lstStyle/>
                    <a:p>
                      <a:pPr>
                        <a:spcAft>
                          <a:spcPts val="0"/>
                        </a:spcAft>
                      </a:pPr>
                      <a:r>
                        <a:rPr lang="fr-FR" sz="900">
                          <a:latin typeface="Cambria"/>
                          <a:ea typeface="Cambria"/>
                          <a:cs typeface="Times New Roman"/>
                        </a:rPr>
                        <a:t>Prix</a:t>
                      </a:r>
                    </a:p>
                  </a:txBody>
                  <a:tcPr marL="31315" marR="31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a:latin typeface="Cambria"/>
                          <a:ea typeface="Cambria"/>
                          <a:cs typeface="Times New Roman"/>
                        </a:rPr>
                        <a:t>A partir de 9 800€ jusque 13 750€ (de série)</a:t>
                      </a:r>
                    </a:p>
                  </a:txBody>
                  <a:tcPr marL="31315" marR="31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9986">
                <a:tc>
                  <a:txBody>
                    <a:bodyPr/>
                    <a:lstStyle/>
                    <a:p>
                      <a:pPr>
                        <a:spcAft>
                          <a:spcPts val="0"/>
                        </a:spcAft>
                      </a:pPr>
                      <a:r>
                        <a:rPr lang="fr-FR" sz="900">
                          <a:latin typeface="Cambria"/>
                          <a:ea typeface="Cambria"/>
                          <a:cs typeface="Times New Roman"/>
                        </a:rPr>
                        <a:t>Campagne de communication et tendances marketing exploitées</a:t>
                      </a:r>
                    </a:p>
                  </a:txBody>
                  <a:tcPr marL="31315" marR="31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a:latin typeface="Cambria"/>
                          <a:ea typeface="Cambria"/>
                          <a:cs typeface="Times New Roman"/>
                        </a:rPr>
                        <a:t>Il y a eu différentes sortie média concernant la 107, tel que des spot TV et radio, de l’affichage, les salons etc… mais la plus marquante est récente et veut toucher sa cible principale, en effet il s’agit de petite vidéo ou il suffit d’ajouter une photo de soi (via un compte facebook) et ensuite de se visualiser dans plusieurs type de personnalités tel que le partage, le glamour, le VIP etc… il permet a chacun de se voir dans une 107 par rapport a sa personnalité.</a:t>
                      </a:r>
                    </a:p>
                    <a:p>
                      <a:pPr>
                        <a:spcAft>
                          <a:spcPts val="0"/>
                        </a:spcAft>
                      </a:pPr>
                      <a:r>
                        <a:rPr lang="fr-FR" sz="900">
                          <a:latin typeface="Cambria"/>
                          <a:ea typeface="Cambria"/>
                          <a:cs typeface="Times New Roman"/>
                        </a:rPr>
                        <a:t>Peugeot joue avec sa 107 au jeu du buzz de communication avec différents jeux sur son site internet, des bandes dessinée, caricature de ses utilisateurs et beaucoup de mise en scène afin que chacun d’entre nous se voit dans une 107.</a:t>
                      </a:r>
                    </a:p>
                  </a:txBody>
                  <a:tcPr marL="31315" marR="31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570">
                <a:tc>
                  <a:txBody>
                    <a:bodyPr/>
                    <a:lstStyle/>
                    <a:p>
                      <a:pPr>
                        <a:spcAft>
                          <a:spcPts val="0"/>
                        </a:spcAft>
                      </a:pPr>
                      <a:r>
                        <a:rPr lang="fr-FR" sz="900">
                          <a:latin typeface="Cambria"/>
                          <a:ea typeface="Cambria"/>
                          <a:cs typeface="Times New Roman"/>
                        </a:rPr>
                        <a:t>Personnalisation</a:t>
                      </a:r>
                    </a:p>
                  </a:txBody>
                  <a:tcPr marL="31315" marR="31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a:latin typeface="Cambria"/>
                          <a:ea typeface="Cambria"/>
                          <a:cs typeface="Times New Roman"/>
                        </a:rPr>
                        <a:t>La 107 n’est pas personnalisable à souhait, cependant des séries spéciales « sport », « racing » etc sortent régulièrement et permette de se différencier du modèle traditionnel.</a:t>
                      </a:r>
                    </a:p>
                  </a:txBody>
                  <a:tcPr marL="31315" marR="31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70">
                <a:tc>
                  <a:txBody>
                    <a:bodyPr/>
                    <a:lstStyle/>
                    <a:p>
                      <a:pPr>
                        <a:spcAft>
                          <a:spcPts val="0"/>
                        </a:spcAft>
                      </a:pPr>
                      <a:r>
                        <a:rPr lang="fr-FR" sz="900">
                          <a:latin typeface="Cambria"/>
                          <a:ea typeface="Cambria"/>
                          <a:cs typeface="Times New Roman"/>
                        </a:rPr>
                        <a:t>Design</a:t>
                      </a:r>
                    </a:p>
                  </a:txBody>
                  <a:tcPr marL="31315" marR="31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Cambria"/>
                        <a:ea typeface="Cambria"/>
                        <a:cs typeface="Times New Roman"/>
                      </a:endParaRPr>
                    </a:p>
                  </a:txBody>
                  <a:tcPr marL="31315" marR="31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570">
                <a:tc>
                  <a:txBody>
                    <a:bodyPr/>
                    <a:lstStyle/>
                    <a:p>
                      <a:pPr>
                        <a:spcAft>
                          <a:spcPts val="0"/>
                        </a:spcAft>
                      </a:pPr>
                      <a:r>
                        <a:rPr lang="fr-FR" sz="900">
                          <a:latin typeface="Cambria"/>
                          <a:ea typeface="Cambria"/>
                          <a:cs typeface="Times New Roman"/>
                        </a:rPr>
                        <a:t>Cible visée</a:t>
                      </a:r>
                    </a:p>
                  </a:txBody>
                  <a:tcPr marL="31315" marR="31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a:latin typeface="Cambria"/>
                          <a:ea typeface="Cambria"/>
                          <a:cs typeface="Times New Roman"/>
                        </a:rPr>
                        <a:t>Les jeunes femmes active, en effet Peugeot fait beaucoup de pub mettant en scène des femmes, crée des évènements avec cette voiture autour de la journée de la femme etc…</a:t>
                      </a:r>
                    </a:p>
                  </a:txBody>
                  <a:tcPr marL="31315" marR="31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82">
                <a:tc>
                  <a:txBody>
                    <a:bodyPr/>
                    <a:lstStyle/>
                    <a:p>
                      <a:pPr>
                        <a:spcAft>
                          <a:spcPts val="0"/>
                        </a:spcAft>
                      </a:pPr>
                      <a:r>
                        <a:rPr lang="fr-FR" sz="900">
                          <a:latin typeface="Cambria"/>
                          <a:ea typeface="Cambria"/>
                          <a:cs typeface="Times New Roman"/>
                        </a:rPr>
                        <a:t>Continent acheteur</a:t>
                      </a:r>
                    </a:p>
                  </a:txBody>
                  <a:tcPr marL="31315" marR="31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a:latin typeface="Cambria"/>
                          <a:ea typeface="Cambria"/>
                          <a:cs typeface="Times New Roman"/>
                        </a:rPr>
                        <a:t>Europe</a:t>
                      </a:r>
                    </a:p>
                  </a:txBody>
                  <a:tcPr marL="31315" marR="31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34">
                <a:tc>
                  <a:txBody>
                    <a:bodyPr/>
                    <a:lstStyle/>
                    <a:p>
                      <a:pPr>
                        <a:spcAft>
                          <a:spcPts val="0"/>
                        </a:spcAft>
                      </a:pPr>
                      <a:r>
                        <a:rPr lang="fr-FR" sz="900">
                          <a:latin typeface="Cambria"/>
                          <a:ea typeface="Cambria"/>
                          <a:cs typeface="Times New Roman"/>
                        </a:rPr>
                        <a:t>Date de création du modèle</a:t>
                      </a:r>
                    </a:p>
                  </a:txBody>
                  <a:tcPr marL="31315" marR="31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a:latin typeface="Cambria"/>
                          <a:ea typeface="Cambria"/>
                          <a:cs typeface="Times New Roman"/>
                        </a:rPr>
                        <a:t>Juin 2005</a:t>
                      </a:r>
                    </a:p>
                  </a:txBody>
                  <a:tcPr marL="31315" marR="31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570">
                <a:tc>
                  <a:txBody>
                    <a:bodyPr/>
                    <a:lstStyle/>
                    <a:p>
                      <a:pPr>
                        <a:spcAft>
                          <a:spcPts val="0"/>
                        </a:spcAft>
                      </a:pPr>
                      <a:r>
                        <a:rPr lang="fr-FR" sz="900">
                          <a:latin typeface="Cambria"/>
                          <a:ea typeface="Cambria"/>
                          <a:cs typeface="Times New Roman"/>
                        </a:rPr>
                        <a:t>Date de sorties des autres modèles</a:t>
                      </a:r>
                    </a:p>
                  </a:txBody>
                  <a:tcPr marL="31315" marR="31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dirty="0">
                          <a:latin typeface="Cambria"/>
                          <a:ea typeface="Cambria"/>
                          <a:cs typeface="Times New Roman"/>
                        </a:rPr>
                        <a:t>2012</a:t>
                      </a:r>
                    </a:p>
                  </a:txBody>
                  <a:tcPr marL="31315" marR="31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4820" name="Image 3" descr=":Capture d’écran 2013-05-27 à 12.44.42.png"/>
          <p:cNvPicPr>
            <a:picLocks noChangeAspect="1" noChangeArrowheads="1"/>
          </p:cNvPicPr>
          <p:nvPr/>
        </p:nvPicPr>
        <p:blipFill>
          <a:blip r:embed="rId2" cstate="print"/>
          <a:srcRect/>
          <a:stretch>
            <a:fillRect/>
          </a:stretch>
        </p:blipFill>
        <p:spPr bwMode="auto">
          <a:xfrm>
            <a:off x="5292079" y="1484784"/>
            <a:ext cx="864097" cy="438575"/>
          </a:xfrm>
          <a:prstGeom prst="rect">
            <a:avLst/>
          </a:prstGeom>
          <a:noFill/>
        </p:spPr>
      </p:pic>
      <p:pic>
        <p:nvPicPr>
          <p:cNvPr id="34819" name="Image 4"/>
          <p:cNvPicPr>
            <a:picLocks noChangeAspect="1" noChangeArrowheads="1"/>
          </p:cNvPicPr>
          <p:nvPr/>
        </p:nvPicPr>
        <p:blipFill>
          <a:blip r:embed="rId3" cstate="print"/>
          <a:srcRect/>
          <a:stretch>
            <a:fillRect/>
          </a:stretch>
        </p:blipFill>
        <p:spPr bwMode="auto">
          <a:xfrm>
            <a:off x="5148064" y="2045689"/>
            <a:ext cx="936104" cy="591223"/>
          </a:xfrm>
          <a:prstGeom prst="rect">
            <a:avLst/>
          </a:prstGeom>
          <a:noFill/>
        </p:spPr>
      </p:pic>
      <p:pic>
        <p:nvPicPr>
          <p:cNvPr id="34818" name="Image 5"/>
          <p:cNvPicPr>
            <a:picLocks noChangeAspect="1" noChangeArrowheads="1"/>
          </p:cNvPicPr>
          <p:nvPr/>
        </p:nvPicPr>
        <p:blipFill>
          <a:blip r:embed="rId4" cstate="print"/>
          <a:srcRect/>
          <a:stretch>
            <a:fillRect/>
          </a:stretch>
        </p:blipFill>
        <p:spPr bwMode="auto">
          <a:xfrm>
            <a:off x="4082346" y="2852936"/>
            <a:ext cx="777686" cy="648072"/>
          </a:xfrm>
          <a:prstGeom prst="rect">
            <a:avLst/>
          </a:prstGeom>
          <a:noFill/>
        </p:spPr>
      </p:pic>
      <p:pic>
        <p:nvPicPr>
          <p:cNvPr id="34817" name="Image 2"/>
          <p:cNvPicPr>
            <a:picLocks noChangeAspect="1" noChangeArrowheads="1"/>
          </p:cNvPicPr>
          <p:nvPr/>
        </p:nvPicPr>
        <p:blipFill>
          <a:blip r:embed="rId5" cstate="print"/>
          <a:srcRect/>
          <a:stretch>
            <a:fillRect/>
          </a:stretch>
        </p:blipFill>
        <p:spPr bwMode="auto">
          <a:xfrm>
            <a:off x="5184287" y="2881123"/>
            <a:ext cx="827873" cy="61988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6232450"/>
            <a:ext cx="2314600" cy="940966"/>
          </a:xfrm>
        </p:spPr>
        <p:txBody>
          <a:bodyPr>
            <a:normAutofit/>
          </a:bodyPr>
          <a:lstStyle/>
          <a:p>
            <a:r>
              <a:rPr lang="fr-FR" sz="2500" dirty="0" smtClean="0"/>
              <a:t>Opel Adam</a:t>
            </a:r>
            <a:endParaRPr lang="fr-FR" sz="2500" dirty="0"/>
          </a:p>
        </p:txBody>
      </p:sp>
      <p:graphicFrame>
        <p:nvGraphicFramePr>
          <p:cNvPr id="4" name="Tableau 3"/>
          <p:cNvGraphicFramePr>
            <a:graphicFrameLocks noGrp="1"/>
          </p:cNvGraphicFramePr>
          <p:nvPr/>
        </p:nvGraphicFramePr>
        <p:xfrm>
          <a:off x="1259632" y="332655"/>
          <a:ext cx="7560840" cy="5653481"/>
        </p:xfrm>
        <a:graphic>
          <a:graphicData uri="http://schemas.openxmlformats.org/drawingml/2006/table">
            <a:tbl>
              <a:tblPr/>
              <a:tblGrid>
                <a:gridCol w="1944216"/>
                <a:gridCol w="5616624"/>
              </a:tblGrid>
              <a:tr h="792089">
                <a:tc>
                  <a:txBody>
                    <a:bodyPr/>
                    <a:lstStyle/>
                    <a:p>
                      <a:pPr>
                        <a:spcAft>
                          <a:spcPts val="0"/>
                        </a:spcAft>
                      </a:pPr>
                      <a:r>
                        <a:rPr lang="fr-FR" sz="900" dirty="0">
                          <a:latin typeface="Cambria"/>
                          <a:ea typeface="Cambria"/>
                          <a:cs typeface="Times New Roman"/>
                        </a:rPr>
                        <a:t>Sémantique</a:t>
                      </a: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dirty="0">
                          <a:latin typeface="Cambria"/>
                          <a:ea typeface="Cambria"/>
                          <a:cs typeface="Times New Roman"/>
                        </a:rPr>
                        <a:t>Il s’agit du fondateur de l’entreprise automobile allemande Opel</a:t>
                      </a:r>
                      <a:r>
                        <a:rPr lang="fr-FR" sz="900" dirty="0" smtClean="0">
                          <a:latin typeface="Cambria"/>
                          <a:ea typeface="Cambria"/>
                          <a:cs typeface="Times New Roman"/>
                        </a:rPr>
                        <a:t>.</a:t>
                      </a:r>
                    </a:p>
                    <a:p>
                      <a:pPr>
                        <a:spcAft>
                          <a:spcPts val="0"/>
                        </a:spcAft>
                      </a:pPr>
                      <a:endParaRPr lang="fr-FR" sz="900" dirty="0" smtClean="0">
                        <a:latin typeface="Cambria"/>
                        <a:ea typeface="Cambria"/>
                        <a:cs typeface="Times New Roman"/>
                      </a:endParaRPr>
                    </a:p>
                    <a:p>
                      <a:pPr>
                        <a:spcAft>
                          <a:spcPts val="0"/>
                        </a:spcAft>
                      </a:pPr>
                      <a:endParaRPr lang="fr-FR" sz="900" dirty="0" smtClean="0">
                        <a:latin typeface="Cambria"/>
                        <a:ea typeface="Cambria"/>
                        <a:cs typeface="Times New Roman"/>
                      </a:endParaRPr>
                    </a:p>
                    <a:p>
                      <a:pPr>
                        <a:spcAft>
                          <a:spcPts val="0"/>
                        </a:spcAft>
                      </a:pPr>
                      <a:endParaRPr lang="fr-FR" sz="900" dirty="0" smtClean="0">
                        <a:latin typeface="Cambria"/>
                        <a:ea typeface="Cambria"/>
                        <a:cs typeface="Times New Roman"/>
                      </a:endParaRPr>
                    </a:p>
                    <a:p>
                      <a:pPr>
                        <a:spcAft>
                          <a:spcPts val="0"/>
                        </a:spcAft>
                      </a:pPr>
                      <a:endParaRPr lang="fr-FR" sz="900" dirty="0">
                        <a:latin typeface="Cambria"/>
                        <a:ea typeface="Cambria"/>
                        <a:cs typeface="Times New Roman"/>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297">
                <a:tc>
                  <a:txBody>
                    <a:bodyPr/>
                    <a:lstStyle/>
                    <a:p>
                      <a:pPr>
                        <a:spcAft>
                          <a:spcPts val="0"/>
                        </a:spcAft>
                      </a:pPr>
                      <a:r>
                        <a:rPr lang="fr-FR" sz="900">
                          <a:latin typeface="Cambria"/>
                          <a:ea typeface="Cambria"/>
                          <a:cs typeface="Times New Roman"/>
                        </a:rPr>
                        <a:t>Accroche, slogan, signature </a:t>
                      </a: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a:latin typeface="Cambria"/>
                          <a:ea typeface="Cambria"/>
                          <a:cs typeface="Times New Roman"/>
                        </a:rPr>
                        <a:t>«  Nous vivons voiture »</a:t>
                      </a: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061">
                <a:tc>
                  <a:txBody>
                    <a:bodyPr/>
                    <a:lstStyle/>
                    <a:p>
                      <a:pPr>
                        <a:spcAft>
                          <a:spcPts val="0"/>
                        </a:spcAft>
                      </a:pPr>
                      <a:r>
                        <a:rPr lang="fr-FR" sz="900">
                          <a:latin typeface="Cambria"/>
                          <a:ea typeface="Cambria"/>
                          <a:cs typeface="Times New Roman"/>
                        </a:rPr>
                        <a:t>Couleurs</a:t>
                      </a: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latin typeface="Cambria"/>
                          <a:ea typeface="Cambria"/>
                          <a:cs typeface="Arial"/>
                        </a:rPr>
                        <a:t>On distingue 12 </a:t>
                      </a:r>
                      <a:r>
                        <a:rPr lang="en-US" sz="900" dirty="0" err="1">
                          <a:latin typeface="Cambria"/>
                          <a:ea typeface="Cambria"/>
                          <a:cs typeface="Arial"/>
                        </a:rPr>
                        <a:t>coloris</a:t>
                      </a:r>
                      <a:r>
                        <a:rPr lang="en-US" sz="900" dirty="0">
                          <a:latin typeface="Cambria"/>
                          <a:ea typeface="Cambria"/>
                          <a:cs typeface="Arial"/>
                        </a:rPr>
                        <a:t> </a:t>
                      </a:r>
                      <a:r>
                        <a:rPr lang="en-US" sz="900" dirty="0" err="1">
                          <a:latin typeface="Cambria"/>
                          <a:ea typeface="Cambria"/>
                          <a:cs typeface="Arial"/>
                        </a:rPr>
                        <a:t>différents</a:t>
                      </a:r>
                      <a:r>
                        <a:rPr lang="en-US" sz="900" dirty="0">
                          <a:latin typeface="Cambria"/>
                          <a:ea typeface="Cambria"/>
                          <a:cs typeface="Arial"/>
                        </a:rPr>
                        <a:t> : Blanc "Saturday White Fever", Bleu "Pump up the Blue", </a:t>
                      </a:r>
                      <a:r>
                        <a:rPr lang="en-US" sz="900" dirty="0" err="1">
                          <a:latin typeface="Cambria"/>
                          <a:ea typeface="Cambria"/>
                          <a:cs typeface="Arial"/>
                        </a:rPr>
                        <a:t>Brun</a:t>
                      </a:r>
                      <a:r>
                        <a:rPr lang="en-US" sz="900" dirty="0">
                          <a:latin typeface="Cambria"/>
                          <a:ea typeface="Cambria"/>
                          <a:cs typeface="Arial"/>
                        </a:rPr>
                        <a:t> "A Star is Brown", Gris "The </a:t>
                      </a:r>
                      <a:r>
                        <a:rPr lang="en-US" sz="900" dirty="0" err="1">
                          <a:latin typeface="Cambria"/>
                          <a:ea typeface="Cambria"/>
                          <a:cs typeface="Arial"/>
                        </a:rPr>
                        <a:t>Greyfather</a:t>
                      </a:r>
                      <a:r>
                        <a:rPr lang="en-US" sz="900" dirty="0">
                          <a:latin typeface="Cambria"/>
                          <a:ea typeface="Cambria"/>
                          <a:cs typeface="Arial"/>
                        </a:rPr>
                        <a:t>", </a:t>
                      </a:r>
                      <a:r>
                        <a:rPr lang="en-US" sz="900" dirty="0" err="1">
                          <a:latin typeface="Cambria"/>
                          <a:ea typeface="Cambria"/>
                          <a:cs typeface="Arial"/>
                        </a:rPr>
                        <a:t>Jaune</a:t>
                      </a:r>
                      <a:r>
                        <a:rPr lang="en-US" sz="900" dirty="0">
                          <a:latin typeface="Cambria"/>
                          <a:ea typeface="Cambria"/>
                          <a:cs typeface="Arial"/>
                        </a:rPr>
                        <a:t>  "James Blonde", Noir "I'll be Black", Orange "Papa don't Peach", </a:t>
                      </a:r>
                      <a:r>
                        <a:rPr lang="en-US" sz="900" dirty="0" err="1">
                          <a:latin typeface="Cambria"/>
                          <a:ea typeface="Cambria"/>
                          <a:cs typeface="Arial"/>
                        </a:rPr>
                        <a:t>Pourpre</a:t>
                      </a:r>
                      <a:r>
                        <a:rPr lang="en-US" sz="900" dirty="0">
                          <a:latin typeface="Cambria"/>
                          <a:ea typeface="Cambria"/>
                          <a:cs typeface="Arial"/>
                        </a:rPr>
                        <a:t> "Purple Fiction", Rouge "Red 'n' Roll", </a:t>
                      </a:r>
                      <a:r>
                        <a:rPr lang="en-US" sz="900" dirty="0" err="1">
                          <a:latin typeface="Cambria"/>
                          <a:ea typeface="Cambria"/>
                          <a:cs typeface="Arial"/>
                        </a:rPr>
                        <a:t>Vert</a:t>
                      </a:r>
                      <a:r>
                        <a:rPr lang="en-US" sz="900" dirty="0">
                          <a:latin typeface="Cambria"/>
                          <a:ea typeface="Cambria"/>
                          <a:cs typeface="Arial"/>
                        </a:rPr>
                        <a:t> "Buzz </a:t>
                      </a:r>
                      <a:r>
                        <a:rPr lang="en-US" sz="900" dirty="0" err="1">
                          <a:latin typeface="Cambria"/>
                          <a:ea typeface="Cambria"/>
                          <a:cs typeface="Arial"/>
                        </a:rPr>
                        <a:t>Lightgreen</a:t>
                      </a:r>
                      <a:r>
                        <a:rPr lang="en-US" sz="900" dirty="0">
                          <a:latin typeface="Cambria"/>
                          <a:ea typeface="Cambria"/>
                          <a:cs typeface="Arial"/>
                        </a:rPr>
                        <a:t>", </a:t>
                      </a:r>
                      <a:r>
                        <a:rPr lang="en-US" sz="900" dirty="0" err="1">
                          <a:latin typeface="Cambria"/>
                          <a:ea typeface="Cambria"/>
                          <a:cs typeface="Arial"/>
                        </a:rPr>
                        <a:t>Vert</a:t>
                      </a:r>
                      <a:r>
                        <a:rPr lang="en-US" sz="900" dirty="0">
                          <a:latin typeface="Cambria"/>
                          <a:ea typeface="Cambria"/>
                          <a:cs typeface="Arial"/>
                        </a:rPr>
                        <a:t> "</a:t>
                      </a:r>
                      <a:r>
                        <a:rPr lang="en-US" sz="900" dirty="0" err="1">
                          <a:latin typeface="Cambria"/>
                          <a:ea typeface="Cambria"/>
                          <a:cs typeface="Arial"/>
                        </a:rPr>
                        <a:t>Greenspotting</a:t>
                      </a:r>
                      <a:r>
                        <a:rPr lang="en-US" sz="900" dirty="0">
                          <a:latin typeface="Cambria"/>
                          <a:ea typeface="Cambria"/>
                          <a:cs typeface="Arial"/>
                        </a:rPr>
                        <a:t>", </a:t>
                      </a:r>
                      <a:r>
                        <a:rPr lang="en-US" sz="900" dirty="0" err="1">
                          <a:latin typeface="Cambria"/>
                          <a:ea typeface="Cambria"/>
                          <a:cs typeface="Arial"/>
                        </a:rPr>
                        <a:t>Vert</a:t>
                      </a:r>
                      <a:r>
                        <a:rPr lang="en-US" sz="900" dirty="0">
                          <a:latin typeface="Cambria"/>
                          <a:ea typeface="Cambria"/>
                          <a:cs typeface="Arial"/>
                        </a:rPr>
                        <a:t> "Sweet Greens"</a:t>
                      </a:r>
                      <a:endParaRPr lang="fr-FR" sz="900" dirty="0">
                        <a:latin typeface="Cambria"/>
                        <a:ea typeface="Cambria"/>
                        <a:cs typeface="Times New Roman"/>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2091">
                <a:tc>
                  <a:txBody>
                    <a:bodyPr/>
                    <a:lstStyle/>
                    <a:p>
                      <a:pPr>
                        <a:spcAft>
                          <a:spcPts val="0"/>
                        </a:spcAft>
                      </a:pPr>
                      <a:r>
                        <a:rPr lang="fr-FR" sz="900">
                          <a:latin typeface="Cambria"/>
                          <a:ea typeface="Cambria"/>
                          <a:cs typeface="Times New Roman"/>
                        </a:rPr>
                        <a:t>Photos et images</a:t>
                      </a: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Cambria"/>
                        <a:ea typeface="Cambria"/>
                        <a:cs typeface="Times New Roman"/>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6677">
                <a:tc>
                  <a:txBody>
                    <a:bodyPr/>
                    <a:lstStyle/>
                    <a:p>
                      <a:pPr>
                        <a:spcAft>
                          <a:spcPts val="0"/>
                        </a:spcAft>
                      </a:pPr>
                      <a:r>
                        <a:rPr lang="fr-FR" sz="900">
                          <a:latin typeface="Cambria"/>
                          <a:ea typeface="Cambria"/>
                          <a:cs typeface="Times New Roman"/>
                        </a:rPr>
                        <a:t>Logo et mascotte</a:t>
                      </a: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dirty="0">
                        <a:latin typeface="Cambria"/>
                        <a:ea typeface="Cambria"/>
                        <a:cs typeface="Times New Roman"/>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018">
                <a:tc>
                  <a:txBody>
                    <a:bodyPr/>
                    <a:lstStyle/>
                    <a:p>
                      <a:pPr>
                        <a:spcAft>
                          <a:spcPts val="0"/>
                        </a:spcAft>
                      </a:pPr>
                      <a:r>
                        <a:rPr lang="fr-FR" sz="900">
                          <a:latin typeface="Cambria"/>
                          <a:ea typeface="Cambria"/>
                          <a:cs typeface="Times New Roman"/>
                        </a:rPr>
                        <a:t>Prix</a:t>
                      </a: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a:latin typeface="Cambria"/>
                          <a:ea typeface="Cambria"/>
                          <a:cs typeface="Times New Roman"/>
                        </a:rPr>
                        <a:t>A partir de 10 990€ jusque 15 900€  (série)</a:t>
                      </a: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0116">
                <a:tc>
                  <a:txBody>
                    <a:bodyPr/>
                    <a:lstStyle/>
                    <a:p>
                      <a:pPr>
                        <a:spcAft>
                          <a:spcPts val="0"/>
                        </a:spcAft>
                      </a:pPr>
                      <a:r>
                        <a:rPr lang="fr-FR" sz="900">
                          <a:latin typeface="Cambria"/>
                          <a:ea typeface="Cambria"/>
                          <a:cs typeface="Times New Roman"/>
                        </a:rPr>
                        <a:t>Campagne de communication et tendances marketing exploitées</a:t>
                      </a: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a:latin typeface="Cambria"/>
                          <a:ea typeface="Cambria"/>
                          <a:cs typeface="Times New Roman"/>
                        </a:rPr>
                        <a:t>Opel a lancé le produit avec de grand moyen de communication tel que Spot TV et radio, affichage, salons mais aussi avec de nombreuse rubrique et sites internet. De plus Opel joue sur ses récompenses telles que</a:t>
                      </a:r>
                      <a:r>
                        <a:rPr lang="fr-FR" sz="900">
                          <a:latin typeface="Cambria"/>
                          <a:ea typeface="Cambria"/>
                          <a:cs typeface="Helvetica"/>
                        </a:rPr>
                        <a:t> le prix du Plus bel intérieur de l'année ainsi que l’</a:t>
                      </a:r>
                      <a:r>
                        <a:rPr lang="fr-FR" sz="900">
                          <a:latin typeface="Cambria"/>
                          <a:ea typeface="Cambria"/>
                          <a:cs typeface="Helvetica Neue"/>
                        </a:rPr>
                        <a:t>Opel Adam s'est vue décerner un Red Dot, prix prestigieux récompensant la qualité de son design.</a:t>
                      </a:r>
                      <a:endParaRPr lang="fr-FR" sz="900">
                        <a:latin typeface="Cambria"/>
                        <a:ea typeface="Cambria"/>
                        <a:cs typeface="Times New Roman"/>
                      </a:endParaRPr>
                    </a:p>
                    <a:p>
                      <a:pPr>
                        <a:spcAft>
                          <a:spcPts val="0"/>
                        </a:spcAft>
                      </a:pPr>
                      <a:r>
                        <a:rPr lang="fr-FR" sz="900">
                          <a:latin typeface="Cambria"/>
                          <a:ea typeface="Cambria"/>
                          <a:cs typeface="Times New Roman"/>
                        </a:rPr>
                        <a:t>Opel joue évidement sur la possibilité quasi infini de personnalisation possible. D’ou le spot réalisé a Copenhague avec une voiture s’illuminant de mille feu afin de prouver la possibilité pour chacun d’entre nous de créer la voiture a sa propre couleur.</a:t>
                      </a: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044">
                <a:tc>
                  <a:txBody>
                    <a:bodyPr/>
                    <a:lstStyle/>
                    <a:p>
                      <a:pPr>
                        <a:spcAft>
                          <a:spcPts val="0"/>
                        </a:spcAft>
                      </a:pPr>
                      <a:r>
                        <a:rPr lang="fr-FR" sz="900">
                          <a:latin typeface="Cambria"/>
                          <a:ea typeface="Cambria"/>
                          <a:cs typeface="Times New Roman"/>
                        </a:rPr>
                        <a:t>Personnalisation</a:t>
                      </a: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a:latin typeface="Cambria"/>
                          <a:ea typeface="Cambria"/>
                          <a:cs typeface="Times New Roman"/>
                        </a:rPr>
                        <a:t>Le choix de personnalisation est très large, en effet il y a </a:t>
                      </a:r>
                      <a:r>
                        <a:rPr lang="fr-FR" sz="900">
                          <a:latin typeface="Cambria"/>
                          <a:ea typeface="Cambria"/>
                          <a:cs typeface="Arial"/>
                        </a:rPr>
                        <a:t>60 000 combinaisons extérieures et plus de 80 000 intérieures. Opel a même créer un site « personnalisetonopeladam »</a:t>
                      </a:r>
                      <a:endParaRPr lang="fr-FR" sz="900">
                        <a:latin typeface="Cambria"/>
                        <a:ea typeface="Cambria"/>
                        <a:cs typeface="Times New Roman"/>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018">
                <a:tc>
                  <a:txBody>
                    <a:bodyPr/>
                    <a:lstStyle/>
                    <a:p>
                      <a:pPr>
                        <a:spcAft>
                          <a:spcPts val="0"/>
                        </a:spcAft>
                      </a:pPr>
                      <a:r>
                        <a:rPr lang="fr-FR" sz="900">
                          <a:latin typeface="Cambria"/>
                          <a:ea typeface="Cambria"/>
                          <a:cs typeface="Times New Roman"/>
                        </a:rPr>
                        <a:t>Design</a:t>
                      </a: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a:latin typeface="Cambria"/>
                          <a:ea typeface="Cambria"/>
                          <a:cs typeface="Times New Roman"/>
                        </a:rPr>
                        <a:t>Opel joue sur un design personnalisé.</a:t>
                      </a: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018">
                <a:tc>
                  <a:txBody>
                    <a:bodyPr/>
                    <a:lstStyle/>
                    <a:p>
                      <a:pPr>
                        <a:spcAft>
                          <a:spcPts val="0"/>
                        </a:spcAft>
                      </a:pPr>
                      <a:r>
                        <a:rPr lang="fr-FR" sz="900">
                          <a:latin typeface="Cambria"/>
                          <a:ea typeface="Cambria"/>
                          <a:cs typeface="Times New Roman"/>
                        </a:rPr>
                        <a:t>Cible visée</a:t>
                      </a: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a:latin typeface="Cambria"/>
                          <a:ea typeface="Cambria"/>
                          <a:cs typeface="Times New Roman"/>
                        </a:rPr>
                        <a:t>Opel s’adresse avec ce modèle aux « Jeunes branchés »</a:t>
                      </a: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018">
                <a:tc>
                  <a:txBody>
                    <a:bodyPr/>
                    <a:lstStyle/>
                    <a:p>
                      <a:pPr>
                        <a:spcAft>
                          <a:spcPts val="0"/>
                        </a:spcAft>
                      </a:pPr>
                      <a:r>
                        <a:rPr lang="fr-FR" sz="900">
                          <a:latin typeface="Cambria"/>
                          <a:ea typeface="Cambria"/>
                          <a:cs typeface="Times New Roman"/>
                        </a:rPr>
                        <a:t>Continent acheteur</a:t>
                      </a: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a:latin typeface="Cambria"/>
                          <a:ea typeface="Cambria"/>
                          <a:cs typeface="Times New Roman"/>
                        </a:rPr>
                        <a:t>Europe</a:t>
                      </a: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18">
                <a:tc>
                  <a:txBody>
                    <a:bodyPr/>
                    <a:lstStyle/>
                    <a:p>
                      <a:pPr>
                        <a:spcAft>
                          <a:spcPts val="0"/>
                        </a:spcAft>
                      </a:pPr>
                      <a:r>
                        <a:rPr lang="fr-FR" sz="900">
                          <a:latin typeface="Cambria"/>
                          <a:ea typeface="Cambria"/>
                          <a:cs typeface="Times New Roman"/>
                        </a:rPr>
                        <a:t>Date de création du modèle</a:t>
                      </a: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a:latin typeface="Cambria"/>
                          <a:ea typeface="Cambria"/>
                          <a:cs typeface="Times New Roman"/>
                        </a:rPr>
                        <a:t>Avril 2013</a:t>
                      </a: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016">
                <a:tc>
                  <a:txBody>
                    <a:bodyPr/>
                    <a:lstStyle/>
                    <a:p>
                      <a:pPr>
                        <a:spcAft>
                          <a:spcPts val="0"/>
                        </a:spcAft>
                      </a:pPr>
                      <a:r>
                        <a:rPr lang="fr-FR" sz="900" dirty="0">
                          <a:latin typeface="Cambria"/>
                          <a:ea typeface="Cambria"/>
                          <a:cs typeface="Times New Roman"/>
                        </a:rPr>
                        <a:t>Date de sorties des autres modèles</a:t>
                      </a: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dirty="0">
                          <a:latin typeface="Cambria"/>
                          <a:ea typeface="Cambria"/>
                          <a:cs typeface="Times New Roman"/>
                        </a:rPr>
                        <a:t>NON</a:t>
                      </a: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5059" name="Image 6"/>
          <p:cNvPicPr>
            <a:picLocks noChangeAspect="1" noChangeArrowheads="1"/>
          </p:cNvPicPr>
          <p:nvPr/>
        </p:nvPicPr>
        <p:blipFill>
          <a:blip r:embed="rId2" cstate="print"/>
          <a:srcRect/>
          <a:stretch>
            <a:fillRect/>
          </a:stretch>
        </p:blipFill>
        <p:spPr bwMode="auto">
          <a:xfrm>
            <a:off x="7164288" y="404663"/>
            <a:ext cx="453650" cy="648073"/>
          </a:xfrm>
          <a:prstGeom prst="rect">
            <a:avLst/>
          </a:prstGeom>
          <a:noFill/>
        </p:spPr>
      </p:pic>
      <p:pic>
        <p:nvPicPr>
          <p:cNvPr id="45058" name="Image 8"/>
          <p:cNvPicPr>
            <a:picLocks noChangeAspect="1" noChangeArrowheads="1"/>
          </p:cNvPicPr>
          <p:nvPr/>
        </p:nvPicPr>
        <p:blipFill>
          <a:blip r:embed="rId3" cstate="print"/>
          <a:srcRect/>
          <a:stretch>
            <a:fillRect/>
          </a:stretch>
        </p:blipFill>
        <p:spPr bwMode="auto">
          <a:xfrm>
            <a:off x="5095267" y="1934344"/>
            <a:ext cx="1492957" cy="702568"/>
          </a:xfrm>
          <a:prstGeom prst="rect">
            <a:avLst/>
          </a:prstGeom>
          <a:noFill/>
        </p:spPr>
      </p:pic>
      <p:pic>
        <p:nvPicPr>
          <p:cNvPr id="45057" name="Image 9"/>
          <p:cNvPicPr>
            <a:picLocks noChangeAspect="1" noChangeArrowheads="1"/>
          </p:cNvPicPr>
          <p:nvPr/>
        </p:nvPicPr>
        <p:blipFill>
          <a:blip r:embed="rId4" cstate="print"/>
          <a:srcRect/>
          <a:stretch>
            <a:fillRect/>
          </a:stretch>
        </p:blipFill>
        <p:spPr bwMode="auto">
          <a:xfrm>
            <a:off x="5076056" y="2748543"/>
            <a:ext cx="1512934" cy="75246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6160442"/>
            <a:ext cx="2314600" cy="1084982"/>
          </a:xfrm>
        </p:spPr>
        <p:txBody>
          <a:bodyPr>
            <a:normAutofit/>
          </a:bodyPr>
          <a:lstStyle/>
          <a:p>
            <a:r>
              <a:rPr lang="fr-FR" sz="2500" dirty="0" smtClean="0"/>
              <a:t>Smart Fortwo</a:t>
            </a:r>
            <a:endParaRPr lang="fr-FR" sz="2500" dirty="0"/>
          </a:p>
        </p:txBody>
      </p:sp>
      <p:graphicFrame>
        <p:nvGraphicFramePr>
          <p:cNvPr id="4" name="Tableau 3"/>
          <p:cNvGraphicFramePr>
            <a:graphicFrameLocks noGrp="1"/>
          </p:cNvGraphicFramePr>
          <p:nvPr>
            <p:extLst>
              <p:ext uri="{D42A27DB-BD31-4B8C-83A1-F6EECF244321}">
                <p14:modId xmlns:p14="http://schemas.microsoft.com/office/powerpoint/2010/main" xmlns="" val="451049250"/>
              </p:ext>
            </p:extLst>
          </p:nvPr>
        </p:nvGraphicFramePr>
        <p:xfrm>
          <a:off x="1691679" y="169257"/>
          <a:ext cx="7272807" cy="6113755"/>
        </p:xfrm>
        <a:graphic>
          <a:graphicData uri="http://schemas.openxmlformats.org/drawingml/2006/table">
            <a:tbl>
              <a:tblPr/>
              <a:tblGrid>
                <a:gridCol w="1388227"/>
                <a:gridCol w="5884580"/>
              </a:tblGrid>
              <a:tr h="396262">
                <a:tc>
                  <a:txBody>
                    <a:bodyPr/>
                    <a:lstStyle/>
                    <a:p>
                      <a:pPr>
                        <a:lnSpc>
                          <a:spcPct val="115000"/>
                        </a:lnSpc>
                        <a:spcAft>
                          <a:spcPts val="0"/>
                        </a:spcAft>
                      </a:pPr>
                      <a:r>
                        <a:rPr lang="fr-FR" sz="900" b="1" dirty="0">
                          <a:latin typeface="Calibri"/>
                          <a:ea typeface="Calibri"/>
                          <a:cs typeface="Arial"/>
                        </a:rPr>
                        <a:t>Sémantique </a:t>
                      </a:r>
                      <a:endParaRPr lang="fr-FR" sz="900" dirty="0">
                        <a:latin typeface="Calibri"/>
                        <a:ea typeface="Calibri"/>
                        <a:cs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60"/>
                        </a:lnSpc>
                        <a:spcAft>
                          <a:spcPts val="0"/>
                        </a:spcAft>
                      </a:pPr>
                      <a:r>
                        <a:rPr lang="fr-FR" sz="900" b="0" dirty="0">
                          <a:latin typeface="Calibri"/>
                          <a:ea typeface="Times New Roman"/>
                          <a:cs typeface="Arial"/>
                        </a:rPr>
                        <a:t>Smart (dérivé du nom de projet Swatch Mercedes Art car) « for </a:t>
                      </a:r>
                      <a:r>
                        <a:rPr lang="fr-FR" sz="900" b="0" dirty="0" err="1">
                          <a:latin typeface="Calibri"/>
                          <a:ea typeface="Times New Roman"/>
                          <a:cs typeface="Arial"/>
                        </a:rPr>
                        <a:t>two</a:t>
                      </a:r>
                      <a:r>
                        <a:rPr lang="fr-FR" sz="900" b="0" dirty="0">
                          <a:latin typeface="Calibri"/>
                          <a:ea typeface="Times New Roman"/>
                          <a:cs typeface="Arial"/>
                        </a:rPr>
                        <a:t> » signifie « pour deux » en anglais. La fortwo est justement une voiture pour deux. </a:t>
                      </a:r>
                      <a:endParaRPr lang="fr-FR" sz="900" b="1" dirty="0">
                        <a:latin typeface="Calibri"/>
                        <a:ea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5196">
                <a:tc>
                  <a:txBody>
                    <a:bodyPr/>
                    <a:lstStyle/>
                    <a:p>
                      <a:pPr>
                        <a:lnSpc>
                          <a:spcPct val="115000"/>
                        </a:lnSpc>
                        <a:spcAft>
                          <a:spcPts val="0"/>
                        </a:spcAft>
                      </a:pPr>
                      <a:r>
                        <a:rPr lang="fr-FR" sz="900" b="1">
                          <a:latin typeface="Calibri"/>
                          <a:ea typeface="Calibri"/>
                          <a:cs typeface="Arial"/>
                        </a:rPr>
                        <a:t>Accroches, slogan, signatures</a:t>
                      </a:r>
                      <a:endParaRPr lang="fr-FR" sz="900">
                        <a:latin typeface="Calibri"/>
                        <a:ea typeface="Calibri"/>
                        <a:cs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900">
                          <a:latin typeface="Calibri"/>
                          <a:ea typeface="Calibri"/>
                          <a:cs typeface="Arial"/>
                        </a:rPr>
                        <a:t>Avec seulement deux signatures différentes depuis sa création, Smart fait preuve de stabilité dans sa communication. Si le premier slogan était clairement orienté sur le concept de la smart et la taille de la voiture en elle même, depuis 2005, la signature met plus l’accent sur le style de vie et la vision différente de la marque. Le changement de signature publicitaire a coïncidé avec le lancement de la smart forfour et la nouvelle politique de la marque.</a:t>
                      </a:r>
                      <a:endParaRPr lang="fr-FR" sz="900">
                        <a:latin typeface="Calibri"/>
                        <a:ea typeface="Calibri"/>
                        <a:cs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799">
                <a:tc>
                  <a:txBody>
                    <a:bodyPr/>
                    <a:lstStyle/>
                    <a:p>
                      <a:pPr>
                        <a:lnSpc>
                          <a:spcPct val="115000"/>
                        </a:lnSpc>
                        <a:spcAft>
                          <a:spcPts val="0"/>
                        </a:spcAft>
                      </a:pPr>
                      <a:r>
                        <a:rPr lang="fr-FR" sz="900" b="1">
                          <a:latin typeface="Calibri"/>
                          <a:ea typeface="Calibri"/>
                          <a:cs typeface="Arial"/>
                        </a:rPr>
                        <a:t>Couleurs</a:t>
                      </a:r>
                      <a:endParaRPr lang="fr-FR" sz="900">
                        <a:latin typeface="Calibri"/>
                        <a:ea typeface="Calibri"/>
                        <a:cs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900">
                          <a:latin typeface="Calibri"/>
                          <a:ea typeface="Calibri"/>
                          <a:cs typeface="Arial"/>
                        </a:rPr>
                        <a:t>Personnalisation </a:t>
                      </a:r>
                      <a:endParaRPr lang="fr-FR" sz="900">
                        <a:latin typeface="Calibri"/>
                        <a:ea typeface="Calibri"/>
                        <a:cs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693">
                <a:tc>
                  <a:txBody>
                    <a:bodyPr/>
                    <a:lstStyle/>
                    <a:p>
                      <a:pPr>
                        <a:lnSpc>
                          <a:spcPct val="115000"/>
                        </a:lnSpc>
                        <a:spcAft>
                          <a:spcPts val="0"/>
                        </a:spcAft>
                      </a:pPr>
                      <a:r>
                        <a:rPr lang="fr-FR" sz="900" b="1">
                          <a:latin typeface="Calibri"/>
                          <a:ea typeface="Calibri"/>
                          <a:cs typeface="Arial"/>
                        </a:rPr>
                        <a:t>Photos images</a:t>
                      </a:r>
                      <a:endParaRPr lang="fr-FR" sz="900">
                        <a:latin typeface="Calibri"/>
                        <a:ea typeface="Calibri"/>
                        <a:cs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900" dirty="0">
                        <a:latin typeface="Calibri"/>
                        <a:ea typeface="Calibri"/>
                        <a:cs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208">
                <a:tc>
                  <a:txBody>
                    <a:bodyPr/>
                    <a:lstStyle/>
                    <a:p>
                      <a:pPr>
                        <a:lnSpc>
                          <a:spcPct val="115000"/>
                        </a:lnSpc>
                        <a:spcAft>
                          <a:spcPts val="0"/>
                        </a:spcAft>
                      </a:pPr>
                      <a:r>
                        <a:rPr lang="fr-FR" sz="900" b="1">
                          <a:latin typeface="Calibri"/>
                          <a:ea typeface="Calibri"/>
                          <a:cs typeface="Arial"/>
                        </a:rPr>
                        <a:t>Logos, mascottes éventuelles</a:t>
                      </a:r>
                      <a:endParaRPr lang="fr-FR" sz="900">
                        <a:latin typeface="Calibri"/>
                        <a:ea typeface="Calibri"/>
                        <a:cs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900">
                        <a:latin typeface="Calibri"/>
                        <a:ea typeface="Calibri"/>
                        <a:cs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2794">
                <a:tc>
                  <a:txBody>
                    <a:bodyPr/>
                    <a:lstStyle/>
                    <a:p>
                      <a:pPr>
                        <a:lnSpc>
                          <a:spcPct val="115000"/>
                        </a:lnSpc>
                        <a:spcAft>
                          <a:spcPts val="0"/>
                        </a:spcAft>
                      </a:pPr>
                      <a:r>
                        <a:rPr lang="fr-FR" sz="900" b="1">
                          <a:latin typeface="Calibri"/>
                          <a:ea typeface="Calibri"/>
                          <a:cs typeface="Arial"/>
                        </a:rPr>
                        <a:t>Campagnes de communication et tendances marketing exploitées </a:t>
                      </a:r>
                      <a:endParaRPr lang="fr-FR" sz="900">
                        <a:latin typeface="Calibri"/>
                        <a:ea typeface="Calibri"/>
                        <a:cs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900" dirty="0">
                          <a:latin typeface="Calibri"/>
                          <a:ea typeface="Calibri"/>
                          <a:cs typeface="Arial"/>
                        </a:rPr>
                        <a:t>Les campagnes de communication de la smart fortwo cherche à ce focaliser sur les avantages principaux de la voiture, la consommation la pollution  et  la praticité. en effet elle consomme peu, pollue peu et se gare facilement.</a:t>
                      </a:r>
                      <a:endParaRPr lang="fr-FR" sz="900" dirty="0">
                        <a:latin typeface="Calibri"/>
                        <a:ea typeface="Calibri"/>
                        <a:cs typeface="Times New Roman"/>
                      </a:endParaRPr>
                    </a:p>
                    <a:p>
                      <a:pPr>
                        <a:lnSpc>
                          <a:spcPct val="115000"/>
                        </a:lnSpc>
                        <a:spcAft>
                          <a:spcPts val="0"/>
                        </a:spcAft>
                      </a:pPr>
                      <a:r>
                        <a:rPr lang="fr-FR" sz="900" dirty="0">
                          <a:latin typeface="Calibri"/>
                          <a:ea typeface="Calibri"/>
                          <a:cs typeface="Arial"/>
                        </a:rPr>
                        <a:t>La smart fortwo cherche à répondre aux attentes des citadins notamment au problème de stationnement et écologique. Le respect de l’environnement est inhérent au concept smart : une voiture de petite taille et au poids réduit, consomme moins et minimise les émissions polluantes. De plus, il pousse le concept encore plus loin avec la création a fortwo </a:t>
                      </a:r>
                      <a:r>
                        <a:rPr lang="fr-FR" sz="900" dirty="0" smtClean="0">
                          <a:latin typeface="Calibri"/>
                          <a:ea typeface="Calibri"/>
                          <a:cs typeface="Arial"/>
                        </a:rPr>
                        <a:t>Electric </a:t>
                      </a:r>
                      <a:r>
                        <a:rPr lang="fr-FR" sz="900" dirty="0">
                          <a:latin typeface="Calibri"/>
                          <a:ea typeface="Calibri"/>
                          <a:cs typeface="Arial"/>
                        </a:rPr>
                        <a:t>drive disponible depuis octobre 2012.</a:t>
                      </a:r>
                      <a:endParaRPr lang="fr-FR" sz="900" dirty="0">
                        <a:latin typeface="Calibri"/>
                        <a:ea typeface="Calibri"/>
                        <a:cs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3551">
                <a:tc>
                  <a:txBody>
                    <a:bodyPr/>
                    <a:lstStyle/>
                    <a:p>
                      <a:pPr>
                        <a:lnSpc>
                          <a:spcPct val="115000"/>
                        </a:lnSpc>
                        <a:spcAft>
                          <a:spcPts val="0"/>
                        </a:spcAft>
                      </a:pPr>
                      <a:r>
                        <a:rPr lang="fr-FR" sz="900" b="1">
                          <a:latin typeface="Calibri"/>
                          <a:ea typeface="Calibri"/>
                          <a:cs typeface="Arial"/>
                        </a:rPr>
                        <a:t>Personnalisation</a:t>
                      </a:r>
                      <a:endParaRPr lang="fr-FR" sz="900">
                        <a:latin typeface="Calibri"/>
                        <a:ea typeface="Calibri"/>
                        <a:cs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0" lang="fr-FR" sz="900" kern="1200" dirty="0" smtClean="0">
                          <a:solidFill>
                            <a:schemeClr val="tx1"/>
                          </a:solidFill>
                          <a:latin typeface="+mn-lt"/>
                          <a:ea typeface="+mn-ea"/>
                          <a:cs typeface="+mn-cs"/>
                        </a:rPr>
                        <a:t>Smart à la volonté de faire de la voiture un accessoire ludique et personnalisable. La marque permet de modeler la smart à l’image du propriétaire. Le programme « stickers by smart » permet ainsi de façon simple et à des prix abordables, à tous les propriétaires de smart, de personnaliser leur véhicule à l’aide d’un sticker réservé à cet usage, à poser soi-même ou avec l’aide d’un spécialiste dans un smart center.</a:t>
                      </a:r>
                    </a:p>
                    <a:p>
                      <a:r>
                        <a:rPr kumimoji="0" lang="fr-FR" sz="900" kern="1200" dirty="0" smtClean="0">
                          <a:solidFill>
                            <a:schemeClr val="tx1"/>
                          </a:solidFill>
                          <a:latin typeface="+mn-lt"/>
                          <a:ea typeface="+mn-ea"/>
                          <a:cs typeface="+mn-cs"/>
                        </a:rPr>
                        <a:t>Smart pousse la personnalisation encore plus loin avec la smart BRABUS. L’idée est de personnaliser son véhicule, des roues jusqu’au plafonnier, afin d’en faire une pièce unique et inimitable. Il est désormais possible de déterminer l’allure que l’on souhaite donner à la smart en choisissant la ou les couleurs de l’intérieur (sellerie, tableau de bord, levier de vitesse, boîtier de vitesse, vide-poches, conteurs, accoudoirs, pare-brise, vitres, plastiques des portes, enceintes) et de l’extérieur (jantes, </a:t>
                      </a:r>
                      <a:r>
                        <a:rPr kumimoji="0" lang="fr-FR" sz="900" kern="1200" dirty="0" err="1" smtClean="0">
                          <a:solidFill>
                            <a:schemeClr val="tx1"/>
                          </a:solidFill>
                          <a:latin typeface="+mn-lt"/>
                          <a:ea typeface="+mn-ea"/>
                          <a:cs typeface="+mn-cs"/>
                        </a:rPr>
                        <a:t>tridion</a:t>
                      </a:r>
                      <a:r>
                        <a:rPr kumimoji="0" lang="fr-FR" sz="900" kern="1200" dirty="0" smtClean="0">
                          <a:solidFill>
                            <a:schemeClr val="tx1"/>
                          </a:solidFill>
                          <a:latin typeface="+mn-lt"/>
                          <a:ea typeface="+mn-ea"/>
                          <a:cs typeface="+mn-cs"/>
                        </a:rPr>
                        <a:t>, capot, pare-chocs, portières, rétroviseurs et autres éléments de carrosserie), à partir des centaines de coloris et peintures proposés, qui permettent de multiples possibilités de combinaisons.</a:t>
                      </a:r>
                    </a:p>
                    <a:p>
                      <a:pPr>
                        <a:lnSpc>
                          <a:spcPts val="1665"/>
                        </a:lnSpc>
                        <a:spcBef>
                          <a:spcPts val="480"/>
                        </a:spcBef>
                        <a:spcAft>
                          <a:spcPts val="600"/>
                        </a:spcAft>
                      </a:pPr>
                      <a:endParaRPr lang="fr-FR" sz="900" dirty="0">
                        <a:latin typeface="Calibri"/>
                        <a:ea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550">
                <a:tc>
                  <a:txBody>
                    <a:bodyPr/>
                    <a:lstStyle/>
                    <a:p>
                      <a:pPr>
                        <a:lnSpc>
                          <a:spcPct val="115000"/>
                        </a:lnSpc>
                        <a:spcAft>
                          <a:spcPts val="0"/>
                        </a:spcAft>
                      </a:pPr>
                      <a:r>
                        <a:rPr lang="fr-FR" sz="900" b="1">
                          <a:latin typeface="Calibri"/>
                          <a:ea typeface="Calibri"/>
                          <a:cs typeface="Arial"/>
                        </a:rPr>
                        <a:t>Design</a:t>
                      </a:r>
                      <a:endParaRPr lang="fr-FR" sz="900">
                        <a:latin typeface="Calibri"/>
                        <a:ea typeface="Calibri"/>
                        <a:cs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900" dirty="0">
                          <a:latin typeface="Calibri"/>
                          <a:ea typeface="Calibri"/>
                          <a:cs typeface="Arial"/>
                        </a:rPr>
                        <a:t>la Smart City coupé, devenue « Smart Fortwo », s’est tout de suite marginalisé des productions classiques. Longue de 2,50 m, haute de 1,51 m et large de 1,50 m, elle est la plus </a:t>
                      </a:r>
                      <a:r>
                        <a:rPr kumimoji="0" lang="fr-FR" sz="900" kern="1200" dirty="0">
                          <a:solidFill>
                            <a:schemeClr val="tx1"/>
                          </a:solidFill>
                          <a:latin typeface="Calibri"/>
                          <a:ea typeface="Calibri"/>
                          <a:cs typeface="Arial"/>
                        </a:rPr>
                        <a:t>petite</a:t>
                      </a:r>
                      <a:r>
                        <a:rPr lang="fr-FR" sz="900" dirty="0">
                          <a:latin typeface="Calibri"/>
                          <a:ea typeface="Calibri"/>
                          <a:cs typeface="Arial"/>
                        </a:rPr>
                        <a:t> </a:t>
                      </a:r>
                      <a:r>
                        <a:rPr lang="fr-FR" sz="900" u="none" strike="noStrike" dirty="0">
                          <a:solidFill>
                            <a:srgbClr val="0000FF"/>
                          </a:solidFill>
                          <a:latin typeface="Calibri"/>
                          <a:ea typeface="Calibri"/>
                          <a:cs typeface="Arial"/>
                          <a:hlinkClick r:id="rId2" tooltip="Automobile"/>
                        </a:rPr>
                        <a:t>automobile</a:t>
                      </a:r>
                      <a:r>
                        <a:rPr lang="fr-FR" sz="900" dirty="0">
                          <a:latin typeface="Calibri"/>
                          <a:ea typeface="Calibri"/>
                          <a:cs typeface="Arial"/>
                        </a:rPr>
                        <a:t> du marché (environ 1 m de moins qu’une </a:t>
                      </a:r>
                      <a:r>
                        <a:rPr lang="fr-FR" sz="900" u="none" strike="noStrike" dirty="0">
                          <a:solidFill>
                            <a:srgbClr val="0000FF"/>
                          </a:solidFill>
                          <a:latin typeface="Calibri"/>
                          <a:ea typeface="Calibri"/>
                          <a:cs typeface="Arial"/>
                          <a:hlinkClick r:id="rId3" tooltip="Renault Twingo I"/>
                        </a:rPr>
                        <a:t>Twingo</a:t>
                      </a:r>
                      <a:r>
                        <a:rPr lang="fr-FR" sz="900" dirty="0">
                          <a:latin typeface="Calibri"/>
                          <a:ea typeface="Calibri"/>
                          <a:cs typeface="Times New Roman"/>
                        </a:rPr>
                        <a:t>)</a:t>
                      </a: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799">
                <a:tc>
                  <a:txBody>
                    <a:bodyPr/>
                    <a:lstStyle/>
                    <a:p>
                      <a:pPr>
                        <a:lnSpc>
                          <a:spcPct val="115000"/>
                        </a:lnSpc>
                        <a:spcAft>
                          <a:spcPts val="0"/>
                        </a:spcAft>
                      </a:pPr>
                      <a:r>
                        <a:rPr lang="fr-FR" sz="900" b="1">
                          <a:latin typeface="Calibri"/>
                          <a:ea typeface="Calibri"/>
                          <a:cs typeface="Arial"/>
                        </a:rPr>
                        <a:t>Cible visée</a:t>
                      </a:r>
                      <a:endParaRPr lang="fr-FR" sz="900">
                        <a:latin typeface="Calibri"/>
                        <a:ea typeface="Calibri"/>
                        <a:cs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900">
                          <a:latin typeface="Calibri"/>
                          <a:ea typeface="Calibri"/>
                          <a:cs typeface="Arial"/>
                        </a:rPr>
                        <a:t>Jeune urbain </a:t>
                      </a:r>
                      <a:endParaRPr lang="fr-FR" sz="900">
                        <a:latin typeface="Calibri"/>
                        <a:ea typeface="Calibri"/>
                        <a:cs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799">
                <a:tc>
                  <a:txBody>
                    <a:bodyPr/>
                    <a:lstStyle/>
                    <a:p>
                      <a:pPr>
                        <a:lnSpc>
                          <a:spcPct val="115000"/>
                        </a:lnSpc>
                        <a:spcAft>
                          <a:spcPts val="0"/>
                        </a:spcAft>
                      </a:pPr>
                      <a:r>
                        <a:rPr lang="fr-FR" sz="900" b="1">
                          <a:latin typeface="Calibri"/>
                          <a:ea typeface="Calibri"/>
                          <a:cs typeface="Arial"/>
                        </a:rPr>
                        <a:t>Continent acheteur</a:t>
                      </a:r>
                      <a:endParaRPr lang="fr-FR" sz="900">
                        <a:latin typeface="Calibri"/>
                        <a:ea typeface="Calibri"/>
                        <a:cs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900" dirty="0">
                          <a:latin typeface="Calibri"/>
                          <a:ea typeface="Calibri"/>
                          <a:cs typeface="Arial"/>
                        </a:rPr>
                        <a:t>7 pays </a:t>
                      </a:r>
                      <a:endParaRPr lang="fr-FR" sz="900" dirty="0">
                        <a:latin typeface="Calibri"/>
                        <a:ea typeface="Calibri"/>
                        <a:cs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598">
                <a:tc>
                  <a:txBody>
                    <a:bodyPr/>
                    <a:lstStyle/>
                    <a:p>
                      <a:pPr>
                        <a:lnSpc>
                          <a:spcPct val="115000"/>
                        </a:lnSpc>
                        <a:spcAft>
                          <a:spcPts val="0"/>
                        </a:spcAft>
                      </a:pPr>
                      <a:r>
                        <a:rPr lang="fr-FR" sz="900" b="1">
                          <a:latin typeface="Calibri"/>
                          <a:ea typeface="Calibri"/>
                          <a:cs typeface="Arial"/>
                        </a:rPr>
                        <a:t>Date de création du modèle</a:t>
                      </a:r>
                      <a:endParaRPr lang="fr-FR" sz="900">
                        <a:latin typeface="Calibri"/>
                        <a:ea typeface="Calibri"/>
                        <a:cs typeface="Times New Roman"/>
                      </a:endParaRPr>
                    </a:p>
                    <a:p>
                      <a:pPr>
                        <a:lnSpc>
                          <a:spcPct val="115000"/>
                        </a:lnSpc>
                        <a:spcAft>
                          <a:spcPts val="0"/>
                        </a:spcAft>
                      </a:pPr>
                      <a:r>
                        <a:rPr lang="fr-FR" sz="900" b="1">
                          <a:latin typeface="Calibri"/>
                          <a:ea typeface="Calibri"/>
                          <a:cs typeface="Arial"/>
                        </a:rPr>
                        <a:t> </a:t>
                      </a:r>
                      <a:endParaRPr lang="fr-FR" sz="900">
                        <a:latin typeface="Calibri"/>
                        <a:ea typeface="Calibri"/>
                        <a:cs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900" dirty="0">
                          <a:latin typeface="Calibri"/>
                          <a:ea typeface="Calibri"/>
                          <a:cs typeface="Arial"/>
                        </a:rPr>
                        <a:t>Présentée lors du </a:t>
                      </a:r>
                      <a:r>
                        <a:rPr lang="fr-FR" sz="900" u="none" strike="noStrike" dirty="0">
                          <a:solidFill>
                            <a:srgbClr val="0000FF"/>
                          </a:solidFill>
                          <a:latin typeface="Calibri"/>
                          <a:ea typeface="Calibri"/>
                          <a:cs typeface="Arial"/>
                          <a:hlinkClick r:id="rId4" tooltip="Salon automobile de Francfort"/>
                        </a:rPr>
                        <a:t>salon automobile de Francfort</a:t>
                      </a:r>
                      <a:r>
                        <a:rPr lang="fr-FR" sz="900" dirty="0">
                          <a:latin typeface="Calibri"/>
                          <a:ea typeface="Calibri"/>
                          <a:cs typeface="Arial"/>
                        </a:rPr>
                        <a:t> de </a:t>
                      </a:r>
                      <a:r>
                        <a:rPr lang="fr-FR" sz="900" u="none" strike="noStrike" dirty="0">
                          <a:solidFill>
                            <a:srgbClr val="0000FF"/>
                          </a:solidFill>
                          <a:latin typeface="Calibri"/>
                          <a:ea typeface="Calibri"/>
                          <a:cs typeface="Arial"/>
                          <a:hlinkClick r:id="rId5" tooltip="1997"/>
                        </a:rPr>
                        <a:t>1997</a:t>
                      </a:r>
                      <a:endParaRPr lang="fr-FR" sz="900" dirty="0">
                        <a:latin typeface="Calibri"/>
                        <a:ea typeface="Calibri"/>
                        <a:cs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799">
                <a:tc>
                  <a:txBody>
                    <a:bodyPr/>
                    <a:lstStyle/>
                    <a:p>
                      <a:pPr>
                        <a:lnSpc>
                          <a:spcPct val="115000"/>
                        </a:lnSpc>
                        <a:spcAft>
                          <a:spcPts val="0"/>
                        </a:spcAft>
                      </a:pPr>
                      <a:r>
                        <a:rPr lang="fr-FR" sz="900" b="1">
                          <a:latin typeface="Calibri"/>
                          <a:ea typeface="Calibri"/>
                          <a:cs typeface="Arial"/>
                        </a:rPr>
                        <a:t>Sortie des derniers modèles</a:t>
                      </a:r>
                      <a:endParaRPr lang="fr-FR" sz="900">
                        <a:latin typeface="Calibri"/>
                        <a:ea typeface="Calibri"/>
                        <a:cs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900" dirty="0">
                        <a:latin typeface="Calibri"/>
                        <a:ea typeface="Calibri"/>
                        <a:cs typeface="Arial"/>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4034" name="Image 7" descr="http://images.caradisiac.com/logos/5/6/6/0/135660/S5-Smart-City-Fortwo-40194.jpg"/>
          <p:cNvPicPr>
            <a:picLocks noChangeAspect="1" noChangeArrowheads="1"/>
          </p:cNvPicPr>
          <p:nvPr/>
        </p:nvPicPr>
        <p:blipFill>
          <a:blip r:embed="rId6" cstate="print"/>
          <a:srcRect/>
          <a:stretch>
            <a:fillRect/>
          </a:stretch>
        </p:blipFill>
        <p:spPr bwMode="auto">
          <a:xfrm>
            <a:off x="5292080" y="1412776"/>
            <a:ext cx="726681" cy="504056"/>
          </a:xfrm>
          <a:prstGeom prst="rect">
            <a:avLst/>
          </a:prstGeom>
          <a:noFill/>
        </p:spPr>
      </p:pic>
      <p:pic>
        <p:nvPicPr>
          <p:cNvPr id="44033" name="Image 13" descr="http://www.iconparkingsystems.com/uploaded_files/tinymce/smart-logo.jpg"/>
          <p:cNvPicPr>
            <a:picLocks noChangeAspect="1" noChangeArrowheads="1"/>
          </p:cNvPicPr>
          <p:nvPr/>
        </p:nvPicPr>
        <p:blipFill>
          <a:blip r:embed="rId7" cstate="print"/>
          <a:srcRect/>
          <a:stretch>
            <a:fillRect/>
          </a:stretch>
        </p:blipFill>
        <p:spPr bwMode="auto">
          <a:xfrm>
            <a:off x="5076056" y="2012981"/>
            <a:ext cx="1080120" cy="36212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6160442"/>
            <a:ext cx="2170584" cy="940966"/>
          </a:xfrm>
        </p:spPr>
        <p:txBody>
          <a:bodyPr>
            <a:normAutofit/>
          </a:bodyPr>
          <a:lstStyle/>
          <a:p>
            <a:r>
              <a:rPr lang="fr-FR" sz="2500" dirty="0" smtClean="0"/>
              <a:t>Hyundai i10</a:t>
            </a:r>
            <a:endParaRPr lang="fr-FR" sz="2500" dirty="0"/>
          </a:p>
        </p:txBody>
      </p:sp>
      <p:graphicFrame>
        <p:nvGraphicFramePr>
          <p:cNvPr id="4" name="Tableau 3"/>
          <p:cNvGraphicFramePr>
            <a:graphicFrameLocks noGrp="1"/>
          </p:cNvGraphicFramePr>
          <p:nvPr/>
        </p:nvGraphicFramePr>
        <p:xfrm>
          <a:off x="2051720" y="260648"/>
          <a:ext cx="6336704" cy="5641031"/>
        </p:xfrm>
        <a:graphic>
          <a:graphicData uri="http://schemas.openxmlformats.org/drawingml/2006/table">
            <a:tbl>
              <a:tblPr/>
              <a:tblGrid>
                <a:gridCol w="1565539"/>
                <a:gridCol w="4771165"/>
              </a:tblGrid>
              <a:tr h="292959">
                <a:tc>
                  <a:txBody>
                    <a:bodyPr/>
                    <a:lstStyle/>
                    <a:p>
                      <a:pPr>
                        <a:lnSpc>
                          <a:spcPct val="115000"/>
                        </a:lnSpc>
                        <a:spcAft>
                          <a:spcPts val="0"/>
                        </a:spcAft>
                      </a:pPr>
                      <a:r>
                        <a:rPr lang="fr-FR" sz="800" b="1" dirty="0">
                          <a:latin typeface="Calibri"/>
                          <a:ea typeface="Calibri"/>
                          <a:cs typeface="Arial"/>
                        </a:rPr>
                        <a:t>Sémantique </a:t>
                      </a:r>
                      <a:endParaRPr lang="fr-FR" sz="700" dirty="0">
                        <a:latin typeface="Calibri"/>
                        <a:ea typeface="Calibri"/>
                        <a:cs typeface="Times New Roman"/>
                      </a:endParaRPr>
                    </a:p>
                  </a:txBody>
                  <a:tcPr marL="44475" marR="44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60"/>
                        </a:lnSpc>
                        <a:spcAft>
                          <a:spcPts val="0"/>
                        </a:spcAft>
                      </a:pPr>
                      <a:r>
                        <a:rPr lang="fr-FR" sz="800" b="0" dirty="0">
                          <a:latin typeface="Calibri"/>
                          <a:ea typeface="Times New Roman"/>
                          <a:cs typeface="Arial"/>
                        </a:rPr>
                        <a:t>« la citadine pratique » Hyundai joue sur le style et la praticité avec un</a:t>
                      </a:r>
                      <a:r>
                        <a:rPr lang="fr-FR" sz="800" b="1" dirty="0">
                          <a:latin typeface="Calibri"/>
                          <a:ea typeface="Times New Roman"/>
                          <a:cs typeface="Arial"/>
                        </a:rPr>
                        <a:t> </a:t>
                      </a:r>
                      <a:r>
                        <a:rPr lang="fr-FR" sz="800" b="0" dirty="0">
                          <a:latin typeface="Calibri"/>
                          <a:ea typeface="Times New Roman"/>
                          <a:cs typeface="Arial"/>
                        </a:rPr>
                        <a:t>modèle conçu pour la ville</a:t>
                      </a:r>
                      <a:endParaRPr lang="fr-FR" sz="700" b="1" dirty="0">
                        <a:latin typeface="Calibri"/>
                        <a:ea typeface="Times New Roman"/>
                      </a:endParaRPr>
                    </a:p>
                  </a:txBody>
                  <a:tcPr marL="44475" marR="44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719">
                <a:tc>
                  <a:txBody>
                    <a:bodyPr/>
                    <a:lstStyle/>
                    <a:p>
                      <a:pPr>
                        <a:lnSpc>
                          <a:spcPct val="115000"/>
                        </a:lnSpc>
                        <a:spcAft>
                          <a:spcPts val="0"/>
                        </a:spcAft>
                      </a:pPr>
                      <a:r>
                        <a:rPr lang="fr-FR" sz="800" b="1">
                          <a:latin typeface="Calibri"/>
                          <a:ea typeface="Calibri"/>
                          <a:cs typeface="Arial"/>
                        </a:rPr>
                        <a:t>Accroches, slogan, signatures</a:t>
                      </a:r>
                      <a:endParaRPr lang="fr-FR" sz="700">
                        <a:latin typeface="Calibri"/>
                        <a:ea typeface="Calibri"/>
                        <a:cs typeface="Times New Roman"/>
                      </a:endParaRPr>
                    </a:p>
                  </a:txBody>
                  <a:tcPr marL="44475" marR="44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latin typeface="Calibri"/>
                          <a:ea typeface="Calibri"/>
                          <a:cs typeface="Times New Roman"/>
                        </a:rPr>
                        <a:t>Nouvelle Hyundai i10. Affiche ta personnalité</a:t>
                      </a:r>
                      <a:endParaRPr lang="fr-FR" sz="700">
                        <a:latin typeface="Calibri"/>
                        <a:ea typeface="Calibri"/>
                        <a:cs typeface="Times New Roman"/>
                      </a:endParaRPr>
                    </a:p>
                  </a:txBody>
                  <a:tcPr marL="44475" marR="44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984">
                <a:tc>
                  <a:txBody>
                    <a:bodyPr/>
                    <a:lstStyle/>
                    <a:p>
                      <a:pPr>
                        <a:lnSpc>
                          <a:spcPct val="115000"/>
                        </a:lnSpc>
                        <a:spcAft>
                          <a:spcPts val="0"/>
                        </a:spcAft>
                      </a:pPr>
                      <a:r>
                        <a:rPr lang="fr-FR" sz="800" b="1">
                          <a:latin typeface="Calibri"/>
                          <a:ea typeface="Calibri"/>
                          <a:cs typeface="Arial"/>
                        </a:rPr>
                        <a:t>Couleurs</a:t>
                      </a:r>
                      <a:endParaRPr lang="fr-FR" sz="700">
                        <a:latin typeface="Calibri"/>
                        <a:ea typeface="Calibri"/>
                        <a:cs typeface="Times New Roman"/>
                      </a:endParaRPr>
                    </a:p>
                  </a:txBody>
                  <a:tcPr marL="44475" marR="44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latin typeface="Calibri"/>
                          <a:ea typeface="Calibri"/>
                          <a:cs typeface="Arial"/>
                        </a:rPr>
                        <a:t>77 packs couleurs </a:t>
                      </a:r>
                      <a:endParaRPr lang="fr-FR" sz="700">
                        <a:latin typeface="Calibri"/>
                        <a:ea typeface="Calibri"/>
                        <a:cs typeface="Times New Roman"/>
                      </a:endParaRPr>
                    </a:p>
                  </a:txBody>
                  <a:tcPr marL="44475" marR="44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3132">
                <a:tc>
                  <a:txBody>
                    <a:bodyPr/>
                    <a:lstStyle/>
                    <a:p>
                      <a:pPr>
                        <a:lnSpc>
                          <a:spcPct val="115000"/>
                        </a:lnSpc>
                        <a:spcAft>
                          <a:spcPts val="0"/>
                        </a:spcAft>
                      </a:pPr>
                      <a:r>
                        <a:rPr lang="fr-FR" sz="800" b="1">
                          <a:latin typeface="Calibri"/>
                          <a:ea typeface="Calibri"/>
                          <a:cs typeface="Arial"/>
                        </a:rPr>
                        <a:t>Photos &amp; images</a:t>
                      </a:r>
                      <a:endParaRPr lang="fr-FR" sz="700">
                        <a:latin typeface="Calibri"/>
                        <a:ea typeface="Calibri"/>
                        <a:cs typeface="Times New Roman"/>
                      </a:endParaRPr>
                    </a:p>
                  </a:txBody>
                  <a:tcPr marL="44475" marR="44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800">
                        <a:latin typeface="Calibri"/>
                        <a:ea typeface="Calibri"/>
                        <a:cs typeface="Times New Roman"/>
                      </a:endParaRPr>
                    </a:p>
                  </a:txBody>
                  <a:tcPr marL="44475" marR="44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157">
                <a:tc>
                  <a:txBody>
                    <a:bodyPr/>
                    <a:lstStyle/>
                    <a:p>
                      <a:pPr>
                        <a:lnSpc>
                          <a:spcPct val="115000"/>
                        </a:lnSpc>
                        <a:spcAft>
                          <a:spcPts val="0"/>
                        </a:spcAft>
                      </a:pPr>
                      <a:r>
                        <a:rPr lang="fr-FR" sz="800" b="1">
                          <a:latin typeface="Calibri"/>
                          <a:ea typeface="Calibri"/>
                          <a:cs typeface="Arial"/>
                        </a:rPr>
                        <a:t>Logos &amp; mascottes éventuelles</a:t>
                      </a:r>
                      <a:endParaRPr lang="fr-FR" sz="700">
                        <a:latin typeface="Calibri"/>
                        <a:ea typeface="Calibri"/>
                        <a:cs typeface="Times New Roman"/>
                      </a:endParaRPr>
                    </a:p>
                  </a:txBody>
                  <a:tcPr marL="44475" marR="44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 dirty="0">
                        <a:latin typeface="Calibri"/>
                        <a:ea typeface="Calibri"/>
                        <a:cs typeface="Times New Roman"/>
                      </a:endParaRPr>
                    </a:p>
                  </a:txBody>
                  <a:tcPr marL="44475" marR="44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0067">
                <a:tc>
                  <a:txBody>
                    <a:bodyPr/>
                    <a:lstStyle/>
                    <a:p>
                      <a:pPr>
                        <a:lnSpc>
                          <a:spcPct val="115000"/>
                        </a:lnSpc>
                        <a:spcAft>
                          <a:spcPts val="0"/>
                        </a:spcAft>
                      </a:pPr>
                      <a:r>
                        <a:rPr lang="fr-FR" sz="800" b="1">
                          <a:latin typeface="Calibri"/>
                          <a:ea typeface="Calibri"/>
                          <a:cs typeface="Arial"/>
                        </a:rPr>
                        <a:t>Campagnes de communication et tendances marketing exploitées </a:t>
                      </a:r>
                      <a:endParaRPr lang="fr-FR" sz="700">
                        <a:latin typeface="Calibri"/>
                        <a:ea typeface="Calibri"/>
                        <a:cs typeface="Times New Roman"/>
                      </a:endParaRPr>
                    </a:p>
                  </a:txBody>
                  <a:tcPr marL="44475" marR="44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dirty="0">
                          <a:latin typeface="Calibri"/>
                          <a:ea typeface="Calibri"/>
                          <a:cs typeface="Arial"/>
                        </a:rPr>
                        <a:t>Hyundai cherche à exploiter la tendance écologie, en effet ils ont créé la nouvelle i10 bleu en 2011, en effet Hyundai met en avant leur technologie </a:t>
                      </a:r>
                      <a:r>
                        <a:rPr lang="fr-FR" sz="800" dirty="0" err="1">
                          <a:latin typeface="Calibri"/>
                          <a:ea typeface="Calibri"/>
                          <a:cs typeface="Arial"/>
                        </a:rPr>
                        <a:t>bluedrive</a:t>
                      </a:r>
                      <a:r>
                        <a:rPr lang="fr-FR" sz="800" dirty="0">
                          <a:latin typeface="Calibri"/>
                          <a:ea typeface="Calibri"/>
                          <a:cs typeface="Arial"/>
                        </a:rPr>
                        <a:t> respectueuse de l’environnement. Ce modèle sera l’un des véhicule les moins polluants de la catégorie voiture citadine </a:t>
                      </a:r>
                      <a:endParaRPr lang="fr-FR" sz="700" dirty="0">
                        <a:latin typeface="Calibri"/>
                        <a:ea typeface="Calibri"/>
                        <a:cs typeface="Times New Roman"/>
                      </a:endParaRPr>
                    </a:p>
                  </a:txBody>
                  <a:tcPr marL="44475" marR="44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327">
                <a:tc>
                  <a:txBody>
                    <a:bodyPr/>
                    <a:lstStyle/>
                    <a:p>
                      <a:pPr>
                        <a:lnSpc>
                          <a:spcPct val="115000"/>
                        </a:lnSpc>
                        <a:spcAft>
                          <a:spcPts val="0"/>
                        </a:spcAft>
                      </a:pPr>
                      <a:r>
                        <a:rPr lang="fr-FR" sz="800" b="1">
                          <a:latin typeface="Calibri"/>
                          <a:ea typeface="Calibri"/>
                          <a:cs typeface="Arial"/>
                        </a:rPr>
                        <a:t>Personnalisation</a:t>
                      </a:r>
                      <a:endParaRPr lang="fr-FR" sz="700">
                        <a:latin typeface="Calibri"/>
                        <a:ea typeface="Calibri"/>
                        <a:cs typeface="Times New Roman"/>
                      </a:endParaRPr>
                    </a:p>
                  </a:txBody>
                  <a:tcPr marL="44475" marR="44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60"/>
                        </a:lnSpc>
                        <a:spcAft>
                          <a:spcPts val="0"/>
                        </a:spcAft>
                      </a:pPr>
                      <a:r>
                        <a:rPr lang="fr-FR" sz="800">
                          <a:latin typeface="Calibri"/>
                          <a:ea typeface="Calibri"/>
                          <a:cs typeface="Arial"/>
                        </a:rPr>
                        <a:t>-</a:t>
                      </a:r>
                      <a:endParaRPr lang="fr-FR" sz="700">
                        <a:latin typeface="Calibri"/>
                        <a:ea typeface="Calibri"/>
                        <a:cs typeface="Times New Roman"/>
                      </a:endParaRPr>
                    </a:p>
                  </a:txBody>
                  <a:tcPr marL="44475" marR="44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5359">
                <a:tc>
                  <a:txBody>
                    <a:bodyPr/>
                    <a:lstStyle/>
                    <a:p>
                      <a:pPr>
                        <a:lnSpc>
                          <a:spcPct val="115000"/>
                        </a:lnSpc>
                        <a:spcAft>
                          <a:spcPts val="0"/>
                        </a:spcAft>
                      </a:pPr>
                      <a:r>
                        <a:rPr lang="fr-FR" sz="800" b="1" dirty="0" smtClean="0">
                          <a:latin typeface="Calibri"/>
                          <a:ea typeface="Calibri"/>
                          <a:cs typeface="Arial"/>
                        </a:rPr>
                        <a:t>Design</a:t>
                      </a:r>
                      <a:endParaRPr lang="fr-FR" sz="700" dirty="0">
                        <a:latin typeface="Calibri"/>
                        <a:ea typeface="Calibri"/>
                        <a:cs typeface="Times New Roman"/>
                      </a:endParaRPr>
                    </a:p>
                  </a:txBody>
                  <a:tcPr marL="44475" marR="44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dirty="0">
                          <a:latin typeface="Calibri"/>
                          <a:ea typeface="Calibri"/>
                          <a:cs typeface="Arial"/>
                        </a:rPr>
                        <a:t>Symbolise toute l’inspiration des dernières créations de Hyundai lignes fluides, l’i10 se comparer en petite souris pour être axé sur des cibles urbaines. </a:t>
                      </a:r>
                      <a:endParaRPr lang="fr-FR" sz="700" dirty="0">
                        <a:latin typeface="Calibri"/>
                        <a:ea typeface="Calibri"/>
                        <a:cs typeface="Times New Roman"/>
                      </a:endParaRPr>
                    </a:p>
                  </a:txBody>
                  <a:tcPr marL="44475" marR="44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0070">
                <a:tc>
                  <a:txBody>
                    <a:bodyPr/>
                    <a:lstStyle/>
                    <a:p>
                      <a:pPr>
                        <a:lnSpc>
                          <a:spcPct val="115000"/>
                        </a:lnSpc>
                        <a:spcAft>
                          <a:spcPts val="0"/>
                        </a:spcAft>
                      </a:pPr>
                      <a:r>
                        <a:rPr lang="fr-FR" sz="800" b="1">
                          <a:latin typeface="Calibri"/>
                          <a:ea typeface="Calibri"/>
                          <a:cs typeface="Arial"/>
                        </a:rPr>
                        <a:t>Cible visée</a:t>
                      </a:r>
                      <a:endParaRPr lang="fr-FR" sz="700">
                        <a:latin typeface="Calibri"/>
                        <a:ea typeface="Calibri"/>
                        <a:cs typeface="Times New Roman"/>
                      </a:endParaRPr>
                    </a:p>
                  </a:txBody>
                  <a:tcPr marL="44475" marR="44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0" lang="fr-FR" sz="900" kern="1200" dirty="0" smtClean="0">
                          <a:solidFill>
                            <a:schemeClr val="tx1"/>
                          </a:solidFill>
                          <a:latin typeface="+mn-lt"/>
                          <a:ea typeface="+mn-ea"/>
                          <a:cs typeface="+mn-cs"/>
                        </a:rPr>
                        <a:t>Cherche a touché une population urbain et rurale avec une double avec un modèle conçu pour la ville et pour les longues routes.</a:t>
                      </a:r>
                      <a:r>
                        <a:rPr kumimoji="0" lang="fr-FR" sz="900" b="1" kern="1200" dirty="0" smtClean="0">
                          <a:solidFill>
                            <a:schemeClr val="tx1"/>
                          </a:solidFill>
                          <a:latin typeface="+mn-lt"/>
                          <a:ea typeface="+mn-ea"/>
                          <a:cs typeface="+mn-cs"/>
                        </a:rPr>
                        <a:t> </a:t>
                      </a:r>
                      <a:r>
                        <a:rPr kumimoji="0" lang="fr-FR" sz="900" kern="1200" dirty="0" smtClean="0">
                          <a:solidFill>
                            <a:schemeClr val="tx1"/>
                          </a:solidFill>
                          <a:latin typeface="+mn-lt"/>
                          <a:ea typeface="+mn-ea"/>
                          <a:cs typeface="+mn-cs"/>
                        </a:rPr>
                        <a:t>Le Hyundai i10 électrique sera destinée à des organismes gouvernementaux et le public pourra en bénéficier un peu plus tard.</a:t>
                      </a:r>
                    </a:p>
                    <a:p>
                      <a:r>
                        <a:rPr kumimoji="0" lang="fr-FR" sz="900" kern="1200" dirty="0" smtClean="0">
                          <a:solidFill>
                            <a:schemeClr val="tx1"/>
                          </a:solidFill>
                          <a:latin typeface="+mn-lt"/>
                          <a:ea typeface="+mn-ea"/>
                          <a:cs typeface="+mn-cs"/>
                        </a:rPr>
                        <a:t>La i10 vient tout juste de changer de look et adopte maintenant le nouveau design de la marque. Elle cherche à répondre au besoin urbain et rurale en étant à l’aise dans les ruelles étroites et lors les longs voyages</a:t>
                      </a:r>
                      <a:endParaRPr kumimoji="0" lang="fr-FR" sz="900" kern="1200" dirty="0">
                        <a:solidFill>
                          <a:schemeClr val="tx1"/>
                        </a:solidFill>
                        <a:latin typeface="+mn-lt"/>
                        <a:ea typeface="+mn-ea"/>
                        <a:cs typeface="+mn-cs"/>
                      </a:endParaRPr>
                    </a:p>
                  </a:txBody>
                  <a:tcPr marL="44475" marR="44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984">
                <a:tc>
                  <a:txBody>
                    <a:bodyPr/>
                    <a:lstStyle/>
                    <a:p>
                      <a:pPr>
                        <a:lnSpc>
                          <a:spcPct val="115000"/>
                        </a:lnSpc>
                        <a:spcAft>
                          <a:spcPts val="0"/>
                        </a:spcAft>
                      </a:pPr>
                      <a:r>
                        <a:rPr lang="fr-FR" sz="800" b="1">
                          <a:latin typeface="Calibri"/>
                          <a:ea typeface="Calibri"/>
                          <a:cs typeface="Arial"/>
                        </a:rPr>
                        <a:t>Continent acheteur</a:t>
                      </a:r>
                      <a:endParaRPr lang="fr-FR" sz="700">
                        <a:latin typeface="Calibri"/>
                        <a:ea typeface="Calibri"/>
                        <a:cs typeface="Times New Roman"/>
                      </a:endParaRPr>
                    </a:p>
                  </a:txBody>
                  <a:tcPr marL="44475" marR="44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latin typeface="Calibri"/>
                          <a:ea typeface="Calibri"/>
                          <a:cs typeface="Arial"/>
                        </a:rPr>
                        <a:t>Commercialisation mondiale 75 pays susceptibles</a:t>
                      </a:r>
                      <a:endParaRPr lang="fr-FR" sz="700">
                        <a:latin typeface="Calibri"/>
                        <a:ea typeface="Calibri"/>
                        <a:cs typeface="Times New Roman"/>
                      </a:endParaRPr>
                    </a:p>
                  </a:txBody>
                  <a:tcPr marL="44475" marR="44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881">
                <a:tc>
                  <a:txBody>
                    <a:bodyPr/>
                    <a:lstStyle/>
                    <a:p>
                      <a:pPr>
                        <a:lnSpc>
                          <a:spcPct val="115000"/>
                        </a:lnSpc>
                        <a:spcAft>
                          <a:spcPts val="0"/>
                        </a:spcAft>
                      </a:pPr>
                      <a:r>
                        <a:rPr lang="fr-FR" sz="800" b="1" dirty="0">
                          <a:latin typeface="Calibri"/>
                          <a:ea typeface="Calibri"/>
                          <a:cs typeface="Arial"/>
                        </a:rPr>
                        <a:t>Date de </a:t>
                      </a:r>
                      <a:r>
                        <a:rPr lang="fr-FR" sz="800" b="1" dirty="0" smtClean="0">
                          <a:latin typeface="Calibri"/>
                          <a:ea typeface="Calibri"/>
                          <a:cs typeface="Arial"/>
                        </a:rPr>
                        <a:t>création du modèle</a:t>
                      </a:r>
                      <a:endParaRPr lang="fr-FR" sz="700" dirty="0">
                        <a:latin typeface="Calibri"/>
                        <a:ea typeface="Calibri"/>
                        <a:cs typeface="Times New Roman"/>
                      </a:endParaRPr>
                    </a:p>
                    <a:p>
                      <a:pPr>
                        <a:lnSpc>
                          <a:spcPct val="115000"/>
                        </a:lnSpc>
                        <a:spcAft>
                          <a:spcPts val="0"/>
                        </a:spcAft>
                      </a:pPr>
                      <a:r>
                        <a:rPr lang="fr-FR" sz="800" b="1" dirty="0">
                          <a:latin typeface="Calibri"/>
                          <a:ea typeface="Calibri"/>
                          <a:cs typeface="Arial"/>
                        </a:rPr>
                        <a:t> </a:t>
                      </a:r>
                      <a:endParaRPr lang="fr-FR" sz="700" dirty="0">
                        <a:latin typeface="Calibri"/>
                        <a:ea typeface="Calibri"/>
                        <a:cs typeface="Times New Roman"/>
                      </a:endParaRPr>
                    </a:p>
                  </a:txBody>
                  <a:tcPr marL="44475" marR="44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dirty="0">
                          <a:latin typeface="Calibri"/>
                          <a:ea typeface="Calibri"/>
                          <a:cs typeface="Arial"/>
                        </a:rPr>
                        <a:t>Janvier 2011</a:t>
                      </a:r>
                      <a:endParaRPr lang="fr-FR" sz="700" dirty="0">
                        <a:latin typeface="Calibri"/>
                        <a:ea typeface="Calibri"/>
                        <a:cs typeface="Times New Roman"/>
                      </a:endParaRPr>
                    </a:p>
                  </a:txBody>
                  <a:tcPr marL="44475" marR="44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984">
                <a:tc>
                  <a:txBody>
                    <a:bodyPr/>
                    <a:lstStyle/>
                    <a:p>
                      <a:pPr>
                        <a:lnSpc>
                          <a:spcPct val="115000"/>
                        </a:lnSpc>
                        <a:spcAft>
                          <a:spcPts val="0"/>
                        </a:spcAft>
                      </a:pPr>
                      <a:r>
                        <a:rPr lang="fr-FR" sz="700" dirty="0" smtClean="0">
                          <a:latin typeface="Calibri"/>
                          <a:ea typeface="Calibri"/>
                          <a:cs typeface="Times New Roman"/>
                        </a:rPr>
                        <a:t>Sortie</a:t>
                      </a:r>
                      <a:r>
                        <a:rPr lang="fr-FR" sz="700" baseline="0" dirty="0" smtClean="0">
                          <a:latin typeface="Calibri"/>
                          <a:ea typeface="Calibri"/>
                          <a:cs typeface="Times New Roman"/>
                        </a:rPr>
                        <a:t> des nouveaux modèles</a:t>
                      </a:r>
                      <a:endParaRPr lang="fr-FR" sz="700" dirty="0">
                        <a:latin typeface="Calibri"/>
                        <a:ea typeface="Calibri"/>
                        <a:cs typeface="Times New Roman"/>
                      </a:endParaRPr>
                    </a:p>
                  </a:txBody>
                  <a:tcPr marL="44475" marR="44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800" dirty="0">
                        <a:latin typeface="Calibri"/>
                        <a:ea typeface="Calibri"/>
                        <a:cs typeface="Arial"/>
                      </a:endParaRPr>
                    </a:p>
                  </a:txBody>
                  <a:tcPr marL="44475" marR="44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3010" name="Image 4" descr="http://t1.gstatic.com/images?q=tbn:ANd9GcQOTkQpC5txG-5QzzmMpSzjw4U4U4SwG12tYRxe9V2E18uv8PND8deqB_DbQQ"/>
          <p:cNvPicPr>
            <a:picLocks noChangeAspect="1" noChangeArrowheads="1"/>
          </p:cNvPicPr>
          <p:nvPr/>
        </p:nvPicPr>
        <p:blipFill>
          <a:blip r:embed="rId2" cstate="print"/>
          <a:srcRect/>
          <a:stretch>
            <a:fillRect/>
          </a:stretch>
        </p:blipFill>
        <p:spPr bwMode="auto">
          <a:xfrm>
            <a:off x="5364088" y="994498"/>
            <a:ext cx="1008112" cy="691966"/>
          </a:xfrm>
          <a:prstGeom prst="rect">
            <a:avLst/>
          </a:prstGeom>
          <a:noFill/>
        </p:spPr>
      </p:pic>
      <p:pic>
        <p:nvPicPr>
          <p:cNvPr id="43009" name="Image 1" descr="http://www.hyundai.ma/blog/wp-content/uploads/2012/04/Image15.jpg"/>
          <p:cNvPicPr>
            <a:picLocks noChangeAspect="1" noChangeArrowheads="1"/>
          </p:cNvPicPr>
          <p:nvPr/>
        </p:nvPicPr>
        <p:blipFill>
          <a:blip r:embed="rId3" cstate="print"/>
          <a:srcRect/>
          <a:stretch>
            <a:fillRect/>
          </a:stretch>
        </p:blipFill>
        <p:spPr bwMode="auto">
          <a:xfrm>
            <a:off x="6300192" y="2701970"/>
            <a:ext cx="1152128" cy="799038"/>
          </a:xfrm>
          <a:prstGeom prst="rect">
            <a:avLst/>
          </a:prstGeom>
          <a:noFill/>
        </p:spPr>
      </p:pic>
      <p:sp>
        <p:nvSpPr>
          <p:cNvPr id="15362" name="AutoShape 2" descr="data:image/jpeg;base64,/9j/4AAQSkZJRgABAQAAAQABAAD/2wCEAAkGBhAQEBQNEBQQEBAQFQ4OEA4PDxQQDw8OFBQVFBQUFBQXHCYeFxkjGRUUIC8sJCcpLCw4FR8xNTAqNSYrLCkBCQoKDgwOFw8PGi4jHyQuLC8tMCkpLCksLyk1KSwpKiksLCksKSwsLCwsKSksLCosKSkpLCotKSwsLCksKSkpLP/AABEIAGcAsQMBIgACEQEDEQH/xAAcAAABBQEBAQAAAAAAAAAAAAAEAAECAwUGBwj/xAA/EAACAQMCAgcGAwYDCQAAAAABAgMABBESIQUxBhMiUWFxgQcUMkGRoUJSYiNTcoKSsTPR8BUWQ2OissHh8f/EABkBAAIDAQAAAAAAAAAAAAAAAAEDAAIEBf/EACIRAAMAAgMBAAIDAQAAAAAAAAABAgMRBBIxIRNRMkGRof/aAAwDAQACEQMRAD8A4dkqphRDiqWFdls4SRSxqtmPeatYVUwquy6SKzIe8/WoGVu8/WpMKgRVdstpDdc3efrUhK3efrUMU4FDbJpFgkPefrUw57z9arAom1sZJNo0d/4FLY88cqtsGiAY95qYJo6Po/OeYRc7YaVAc+QJNEf7sTj93/Wf8qn5J/YfxU/6/wCGWKmBWg3R6Yfu/wCvH/cBVMnDJl3KNgfiXtr9VyKtNy/GLrHS9QMFqQWnAqQFNFjBBUhGKcCpAUQEerFLqxUwKcCjoBDqhS6oVZinxU0TZX1Qpqt00qOiFbCqmFEstUstIY5AzCqmFEstVMtVLA7CoFavZagVqoSrTRvDOESTk6cBVxrlbZEHie/wG9RsbFppUhT4pGCj/P6ZPpWj0tvjC44ZbdhYgOsk/EzsBqPn/ruwvJfX4vR2OO31+FVzf2dodCL7zMObOOyD4JyHrk0I3SG6kIL4ESkMyamVQgO+ynbu2HzoK3tFQePzNdT0a6N9c8MkgPVNPDH4fENTHwUH6nwpNzqd2x2O911hfDrouKz2PD34rdY95kUG2t1VY0tY2OIYlVR8R2LHngY768piWZ8yPLLqclzh2AyxydgfGvcfaR0fN5GbGDDTrpuViXG0cZwA3dnJAryyXo3dR7PE6Y5lsAD1zQwTD26LcirWlJlxPcr8FxOPDrCR9DWhw+94kzrHC/XuSAqGJWZifEDNX2nCdRwSX/TFggfxOeytehdFeCoNtQiUjDpA37Vx3PPzAPcuPOrZKwrxbKYpzP16RhLbwXTm3aGRZYm93nuMAW/vI2IWQHbyOrkayONdF5LfMikSw5I6xSDjBxvjbn8x9q2fa7xyNEi4ZbKsYxgRxjSEU/E2B8yNvXNc30T4gbM9Ue3bSbTQtuoztrUfIj7ipgrJptfUg8icW0n8bAwKkBRXFrVYbmWBTlY2Uqf+W6LIn/SwocCulLVJNHLtOW0xgKlilinq5QWKWKkKVQg2KVSpVADMtUstFstVMlZzQgRlqtlopkqpkoFgYrUCtElKgUoECuj18tvdRTt8MbZb+EgqT9DmpdKrcC+lkG+sgnwY7j0K4I78GgtFEderqElOhkGiO5Kl1EfMRTKNygO4YdpfEUnJOmrX9GjHSacP+yzgPBnuplhX5kZPyHifADJ9K9eu4YLeBbdRsqhVUDLsfIcyTk+tcv7P4IYITPcSRQMzOpl1dbD1K4w8ci7drON8Y0+Ncv056V3E8721oQlrtidG1tcp+YyDmM52Gw5YrLkp5K0jXihYp3RtdI+ltsriS5b9ug6tWt2b3soPws8bBf6iTXPr05ty2oWD3I/NeXkkpP8ALyFYFtwlV7Tdpu81oKgHKnRxd/yYm+Wl/FHpPRHjfCuJn3WazFrKdgFYgb8ijg9/hQ9zCOE3F0HkZre3VHVmPaYSLlIz3uTt6E1y3RSIvewxpjVqEztnASFN2Yn5DO3oaq6dcZk4neFIg5tg3W69JAnbAHWH9OFAHcAPnmkXj1fSR+PLvH3oxI7iS6ne+m3aQkqD+FfkB5Vr2FmZGwASNhgc2Y7Ko8SdvqeQNNBZIq6mZdK4B0Muhf4pT2F9Cx/SaFu+MFwYLX56ladQVRFbZhEDuSRsXbcjYBRsdytRPTH9ZgcVdd8nxF/ELpJbyd4zqQdTEHG4cxRJEWHgShNMBVVpaCNQo/8AtXAVqxR0lIyZb726FinApwKfFMFjYp8U+KfFEBHTSqVKoTZcy1UyUWy1Uy1nNAIy1WUotkqspQ0HYKUqJSiClRKUNE2DlabTXpPQXgVuLYXEogMsxZh1ugssXJAA3LbfxzWX7Vb2KC3jt4RB1lxIu8aR5Eado7qNt9NZXyVvSRtXFfXbZxEKvES0LtEW+ILuj+Doey3qKXXkfFbwN8y0DPasT3kIdBP8tXRqcDPPG9OXUcyB5kCnVhivrM857n4gKS7P4Yp18GnjlH3hB+9SF+/7vfyX+2Mfaj44ywyquwG5KRuwA8wMUl33G4oziT8p/wCkrK17K/whwrpNPbLIIoX62YFHueuRZTGdtIxFsB8qzo1mJLCKJSTqLyl7hy35j1hIz6VqkgDJ2HedhWjw/o9d3G8FvPIPzaNKfVsVV8fFL3TLLk5bWpRgtw95CGnkeUjYAnsqO5RyA8qNihCjCgAeFdIfZ5xQDPux8utjz9M1jXthNbtonjkhY8hKhUN5NyP1p+OsXktGfLOZ/bTKMUgKlilitJmGxT4pwKfFQg2KWKenqEGxSp8UqhA5lqsrRLLVZWkaH7BmWqylEstQK0NE2DFKgYiSEUZZ2VFHezEKP70SVo/o3Fm7jcjKwftyP1DZPuSfSl5K6y2NxT3tI6KT2AQP2mupg2BkLGoAPhivOOMdHLe14hJZxSPN7vpUu+N3xlht8uVe1zdLGVWc5GkM2flsM14fwhzPJNdtu0zu+T3E5/tXPwLta2dLkNTjeg5wQDjng4HjXddB+nHCw9vw1bRjO2mJrloYzqfGSxPPGc1xmitzoPYj3o3AX/AXYgf8R9h9gfrWvlRud/ox8S9X116eycR4jFbwSTHSFiR5CAABhRyr5r4VdvNrlI/xJGZEUcy7ZCgeZr0P2p8daPh7QgkNcssQ8V5t9hWJ7N+EAzK7DK2yiTGNjK2Qv0ANZcL6bv8ARszyr6x+zteAdELTh1ueI8Q0vKi9YQ+8cHcqqdi/jXD8d9svEbqQx2AFvADhWC5cjvz8qO9snGJHSCyBIErF3HeB/r71zVlZrGgUDz86vgwvPTqmLz5lx5Uygux6ecdiYSGfrQNzHIoIYd1etcB6QwcXsv28SnnFNCwzpfvXu/8AVeQkV2Xs61JHO4zpeQAeaqAfvmmcnjzjlORfF5N5ac0ctx7hnud29mSWXAkhc82iPIHxHKhcVp+0e7DcQgT8QibV34J2B+9Z2K2cW3eP6YuXCjJ8GxSqWKWK1GQakKenNQhGlT01AhrFagVq4ioEUrQ3ZSVqsrRBFQIoaDsHK1j8ceVQnV9YNeuRmj1DsA9WgyPESH1rdIrp+jXSzhaQpa3xW3miBQSSITFKmolWDgHScHBBxyrHy0+i0buE13ezytJp1hmldpcBBCgdmwZZjp5HnhA5rY4Va6IlXwzXedM7jo/dWwi9/t4WR1nR4QZsuARhkUZIIJ7sVw1vxGJ5GjhfrY1wEk6toix+Z0knApPEcqnv0fzVTla8CdFY3FeKzQuqQySRdkSPoYrl5O0oPlGI/qa3ZEGArNoViqM5BIRWIUscZOACT6V1t9xLo12na4gbHNVSRpCAMAAaeeABTOZXki+DPtHmF1LLO1tFK7ytpa6frGLFRIcRrvy7Chv560OJ3k8ERaCSSLEiCQxtpyrIQmfDUh/qqHDJfebme+C6Ekc9Un5IR2Y19FCj0rUeRoz1gRJRgrJBJ8E0RwShxuDkAgjcEA0IwOsD176S86nkLfnhhi4kuY4p5HeVoJmSRnOpljlVeqJ/TqRx5kd9a2K6no/xbgLndxZSsDHJBeLhGU/EhfGh188fI7Gtl+jvAPj96t1XnhOKAJ6AsSB61Xj8hYU5pF+TxnmaqWefpEWOhcasFiWOERBuzufwoBuT/wCSKxxxa5km6m0llji5IdRRRGo7c0nd+Jz54r0binSHo5bRmJZUlBwWhtFaZpWHLXIdm9WwO6vPOLcae/JhtYBZ2jY1jOqaYA5HWP8Al+ekbd+army1yKSlF8OKeNLdMqtJzdXL3RLuihYonkOXZEGAzeJ3PrWxiq7O0WJAi/L7mrsV1cOL8cKTj58v5bdEcUqlTGnCRqYmnNRNAIs0qalQCbRqJpUqGgkSKiRSpUCECKHubJJBhwD50qVBpMKbXgEOjtvnOgUZb2aJsgA8qVKgoleILun6y8pkYPI0F/sC356BSpVHKfqArqfGGxQKg0qAAPkKiwpUqZKKU9gd1YRyfEoPjQB6NW/5aVKo8cV6iTlufGWxcDgXcKPWjUQDYDA8KVKiomfESrqvWSpqVKrFRGok0qVVZYiTUc0qVAI2aVKlQDo//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5363" name="Picture 3" descr="C:\Users\Laurie\Desktop\logo.jpg"/>
          <p:cNvPicPr>
            <a:picLocks noChangeAspect="1" noChangeArrowheads="1"/>
          </p:cNvPicPr>
          <p:nvPr/>
        </p:nvPicPr>
        <p:blipFill>
          <a:blip r:embed="rId4" cstate="print"/>
          <a:srcRect/>
          <a:stretch>
            <a:fillRect/>
          </a:stretch>
        </p:blipFill>
        <p:spPr bwMode="auto">
          <a:xfrm>
            <a:off x="5436096" y="1771219"/>
            <a:ext cx="936104" cy="54395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6160442"/>
            <a:ext cx="1954560" cy="868958"/>
          </a:xfrm>
        </p:spPr>
        <p:txBody>
          <a:bodyPr>
            <a:normAutofit/>
          </a:bodyPr>
          <a:lstStyle/>
          <a:p>
            <a:r>
              <a:rPr lang="fr-FR" sz="2500" dirty="0" smtClean="0"/>
              <a:t>Citroën C1</a:t>
            </a:r>
            <a:endParaRPr lang="fr-FR" sz="2500" dirty="0"/>
          </a:p>
        </p:txBody>
      </p:sp>
      <p:graphicFrame>
        <p:nvGraphicFramePr>
          <p:cNvPr id="4" name="Tableau 3"/>
          <p:cNvGraphicFramePr>
            <a:graphicFrameLocks noGrp="1"/>
          </p:cNvGraphicFramePr>
          <p:nvPr/>
        </p:nvGraphicFramePr>
        <p:xfrm>
          <a:off x="1547664" y="188640"/>
          <a:ext cx="7344816" cy="5851613"/>
        </p:xfrm>
        <a:graphic>
          <a:graphicData uri="http://schemas.openxmlformats.org/drawingml/2006/table">
            <a:tbl>
              <a:tblPr/>
              <a:tblGrid>
                <a:gridCol w="1689308"/>
                <a:gridCol w="5655508"/>
              </a:tblGrid>
              <a:tr h="365669">
                <a:tc>
                  <a:txBody>
                    <a:bodyPr/>
                    <a:lstStyle/>
                    <a:p>
                      <a:pPr>
                        <a:lnSpc>
                          <a:spcPct val="115000"/>
                        </a:lnSpc>
                        <a:spcAft>
                          <a:spcPts val="0"/>
                        </a:spcAft>
                      </a:pPr>
                      <a:r>
                        <a:rPr lang="fr-FR" sz="900" b="1" dirty="0">
                          <a:latin typeface="Calibri"/>
                          <a:ea typeface="Calibri"/>
                          <a:cs typeface="Arial"/>
                        </a:rPr>
                        <a:t>Sémantique  </a:t>
                      </a:r>
                      <a:endParaRPr lang="fr-FR" sz="900" dirty="0">
                        <a:latin typeface="Calibri"/>
                        <a:ea typeface="Calibri"/>
                        <a:cs typeface="Times New Roman"/>
                      </a:endParaRPr>
                    </a:p>
                  </a:txBody>
                  <a:tcPr marL="33049" marR="3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900">
                          <a:latin typeface="Calibri"/>
                          <a:ea typeface="Calibri"/>
                          <a:cs typeface="Arial"/>
                        </a:rPr>
                        <a:t>La Citroën cherche a toucher une cible citadine urbaine avec ça  voitures entrée de gamme positionné sur la faible consommation et la praticité. </a:t>
                      </a:r>
                      <a:endParaRPr lang="fr-FR" sz="900">
                        <a:latin typeface="Calibri"/>
                        <a:ea typeface="Calibri"/>
                        <a:cs typeface="Times New Roman"/>
                      </a:endParaRPr>
                    </a:p>
                  </a:txBody>
                  <a:tcPr marL="33049" marR="3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258">
                <a:tc>
                  <a:txBody>
                    <a:bodyPr/>
                    <a:lstStyle/>
                    <a:p>
                      <a:pPr>
                        <a:lnSpc>
                          <a:spcPct val="115000"/>
                        </a:lnSpc>
                        <a:spcAft>
                          <a:spcPts val="0"/>
                        </a:spcAft>
                      </a:pPr>
                      <a:r>
                        <a:rPr lang="fr-FR" sz="900" b="1">
                          <a:latin typeface="Calibri"/>
                          <a:ea typeface="Calibri"/>
                          <a:cs typeface="Arial"/>
                        </a:rPr>
                        <a:t>Accroches, slogan, signatures</a:t>
                      </a:r>
                      <a:endParaRPr lang="fr-FR" sz="900">
                        <a:latin typeface="Calibri"/>
                        <a:ea typeface="Calibri"/>
                        <a:cs typeface="Times New Roman"/>
                      </a:endParaRPr>
                    </a:p>
                  </a:txBody>
                  <a:tcPr marL="33049" marR="3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900" dirty="0">
                          <a:latin typeface="Calibri"/>
                          <a:ea typeface="Calibri"/>
                          <a:cs typeface="Arial"/>
                        </a:rPr>
                        <a:t>Créative Technologie porte le nouveau positionnement de l’entreprise Citroën. La C1 joue donc sur le design particulier en forme de petite grenouille  en proposant une voiture urbaine à faible consommation </a:t>
                      </a:r>
                      <a:endParaRPr lang="fr-FR" sz="900" dirty="0">
                        <a:latin typeface="Calibri"/>
                        <a:ea typeface="Calibri"/>
                        <a:cs typeface="Times New Roman"/>
                      </a:endParaRPr>
                    </a:p>
                  </a:txBody>
                  <a:tcPr marL="33049" marR="3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128">
                <a:tc>
                  <a:txBody>
                    <a:bodyPr/>
                    <a:lstStyle/>
                    <a:p>
                      <a:pPr>
                        <a:lnSpc>
                          <a:spcPct val="115000"/>
                        </a:lnSpc>
                        <a:spcAft>
                          <a:spcPts val="0"/>
                        </a:spcAft>
                      </a:pPr>
                      <a:r>
                        <a:rPr lang="fr-FR" sz="900" b="1">
                          <a:latin typeface="Calibri"/>
                          <a:ea typeface="Calibri"/>
                          <a:cs typeface="Arial"/>
                        </a:rPr>
                        <a:t>Couleurs</a:t>
                      </a:r>
                      <a:endParaRPr lang="fr-FR" sz="900">
                        <a:latin typeface="Calibri"/>
                        <a:ea typeface="Calibri"/>
                        <a:cs typeface="Times New Roman"/>
                      </a:endParaRPr>
                    </a:p>
                  </a:txBody>
                  <a:tcPr marL="33049" marR="3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900">
                          <a:latin typeface="Calibri"/>
                          <a:ea typeface="Calibri"/>
                          <a:cs typeface="Arial"/>
                        </a:rPr>
                        <a:t>25 couleurs</a:t>
                      </a:r>
                      <a:endParaRPr lang="fr-FR" sz="900">
                        <a:latin typeface="Calibri"/>
                        <a:ea typeface="Calibri"/>
                        <a:cs typeface="Times New Roman"/>
                      </a:endParaRPr>
                    </a:p>
                  </a:txBody>
                  <a:tcPr marL="33049" marR="3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3269">
                <a:tc>
                  <a:txBody>
                    <a:bodyPr/>
                    <a:lstStyle/>
                    <a:p>
                      <a:pPr>
                        <a:lnSpc>
                          <a:spcPct val="115000"/>
                        </a:lnSpc>
                        <a:spcAft>
                          <a:spcPts val="0"/>
                        </a:spcAft>
                      </a:pPr>
                      <a:r>
                        <a:rPr lang="fr-FR" sz="900" b="1">
                          <a:latin typeface="Calibri"/>
                          <a:ea typeface="Calibri"/>
                          <a:cs typeface="Arial"/>
                        </a:rPr>
                        <a:t>Photos &amp; images,</a:t>
                      </a:r>
                      <a:endParaRPr lang="fr-FR" sz="900">
                        <a:latin typeface="Calibri"/>
                        <a:ea typeface="Calibri"/>
                        <a:cs typeface="Times New Roman"/>
                      </a:endParaRPr>
                    </a:p>
                  </a:txBody>
                  <a:tcPr marL="33049" marR="3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900">
                        <a:latin typeface="Calibri"/>
                        <a:ea typeface="Calibri"/>
                        <a:cs typeface="Times New Roman"/>
                      </a:endParaRPr>
                    </a:p>
                  </a:txBody>
                  <a:tcPr marL="33049" marR="3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671">
                <a:tc>
                  <a:txBody>
                    <a:bodyPr/>
                    <a:lstStyle/>
                    <a:p>
                      <a:pPr>
                        <a:lnSpc>
                          <a:spcPct val="115000"/>
                        </a:lnSpc>
                        <a:spcAft>
                          <a:spcPts val="0"/>
                        </a:spcAft>
                      </a:pPr>
                      <a:r>
                        <a:rPr lang="fr-FR" sz="900" b="1">
                          <a:latin typeface="Calibri"/>
                          <a:ea typeface="Calibri"/>
                          <a:cs typeface="Arial"/>
                        </a:rPr>
                        <a:t>Logos &amp; mascottes éventuelles,</a:t>
                      </a:r>
                      <a:endParaRPr lang="fr-FR" sz="900">
                        <a:latin typeface="Calibri"/>
                        <a:ea typeface="Calibri"/>
                        <a:cs typeface="Times New Roman"/>
                      </a:endParaRPr>
                    </a:p>
                  </a:txBody>
                  <a:tcPr marL="33049" marR="3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900">
                        <a:latin typeface="Calibri"/>
                        <a:ea typeface="Calibri"/>
                        <a:cs typeface="Times New Roman"/>
                      </a:endParaRPr>
                    </a:p>
                  </a:txBody>
                  <a:tcPr marL="33049" marR="3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128">
                <a:tc>
                  <a:txBody>
                    <a:bodyPr/>
                    <a:lstStyle/>
                    <a:p>
                      <a:pPr>
                        <a:lnSpc>
                          <a:spcPct val="115000"/>
                        </a:lnSpc>
                        <a:spcAft>
                          <a:spcPts val="0"/>
                        </a:spcAft>
                      </a:pPr>
                      <a:r>
                        <a:rPr lang="fr-FR" sz="900" b="1">
                          <a:latin typeface="Calibri"/>
                          <a:ea typeface="Calibri"/>
                          <a:cs typeface="Arial"/>
                        </a:rPr>
                        <a:t>Prix</a:t>
                      </a:r>
                      <a:endParaRPr lang="fr-FR" sz="900">
                        <a:latin typeface="Calibri"/>
                        <a:ea typeface="Calibri"/>
                        <a:cs typeface="Times New Roman"/>
                      </a:endParaRPr>
                    </a:p>
                  </a:txBody>
                  <a:tcPr marL="33049" marR="3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900">
                          <a:latin typeface="Arial"/>
                          <a:ea typeface="Calibri"/>
                          <a:cs typeface="Times New Roman"/>
                        </a:rPr>
                        <a:t>à partir de 8 290 €</a:t>
                      </a:r>
                      <a:endParaRPr lang="fr-FR" sz="900">
                        <a:latin typeface="Calibri"/>
                        <a:ea typeface="Calibri"/>
                        <a:cs typeface="Times New Roman"/>
                      </a:endParaRPr>
                    </a:p>
                  </a:txBody>
                  <a:tcPr marL="33049" marR="3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0569">
                <a:tc>
                  <a:txBody>
                    <a:bodyPr/>
                    <a:lstStyle/>
                    <a:p>
                      <a:pPr>
                        <a:lnSpc>
                          <a:spcPct val="115000"/>
                        </a:lnSpc>
                        <a:spcAft>
                          <a:spcPts val="0"/>
                        </a:spcAft>
                      </a:pPr>
                      <a:r>
                        <a:rPr lang="fr-FR" sz="900" b="1">
                          <a:latin typeface="Calibri"/>
                          <a:ea typeface="Calibri"/>
                          <a:cs typeface="Arial"/>
                        </a:rPr>
                        <a:t>Campagnes de communication et tendances marketing exploitées </a:t>
                      </a:r>
                      <a:endParaRPr lang="fr-FR" sz="900">
                        <a:latin typeface="Calibri"/>
                        <a:ea typeface="Calibri"/>
                        <a:cs typeface="Times New Roman"/>
                      </a:endParaRPr>
                    </a:p>
                  </a:txBody>
                  <a:tcPr marL="33049" marR="3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900">
                          <a:latin typeface="Calibri"/>
                          <a:ea typeface="Calibri"/>
                          <a:cs typeface="Arial"/>
                        </a:rPr>
                        <a:t>La marque acquit une forte image sur le plan publicitaire, l’entreprise à attacher beaucoup d'importance à la communication. Pour promouvoir le plus petit modèle de la gamme, citroen  utilise une campagne de communication décalé avec une grenouille. En effet, la grenouille rappel le design de la voiture et reste en lien avec leur objectif publicitaire pour viser les enfants et l’innovation. </a:t>
                      </a:r>
                      <a:endParaRPr lang="fr-FR" sz="900">
                        <a:latin typeface="Calibri"/>
                        <a:ea typeface="Calibri"/>
                        <a:cs typeface="Times New Roman"/>
                      </a:endParaRPr>
                    </a:p>
                    <a:p>
                      <a:pPr>
                        <a:lnSpc>
                          <a:spcPct val="115000"/>
                        </a:lnSpc>
                        <a:spcAft>
                          <a:spcPts val="0"/>
                        </a:spcAft>
                      </a:pPr>
                      <a:r>
                        <a:rPr lang="fr-FR" sz="900" b="1">
                          <a:latin typeface="Calibri"/>
                          <a:ea typeface="Calibri"/>
                          <a:cs typeface="Arial"/>
                        </a:rPr>
                        <a:t>Le constructeur automobile fait appel  a ses fans facebook pour créer la nouvelle Citroën C1 Connexion, en effet le constructeur élargir veut élargir sa gamme de produit en faisant appel à la nouvelle génération des « digital native » avec comme canal les réseaux sociaux. Nous pouvons par</a:t>
                      </a:r>
                      <a:r>
                        <a:rPr lang="fr-FR" sz="900">
                          <a:latin typeface="Calibri"/>
                          <a:ea typeface="Calibri"/>
                          <a:cs typeface="Arial"/>
                        </a:rPr>
                        <a:t> ailleurs distinguer le nom de la future voiture C1 Connexion, un nom qui est dans l’air du temps.</a:t>
                      </a:r>
                      <a:endParaRPr lang="fr-FR" sz="900">
                        <a:latin typeface="Calibri"/>
                        <a:ea typeface="Calibri"/>
                        <a:cs typeface="Times New Roman"/>
                      </a:endParaRPr>
                    </a:p>
                  </a:txBody>
                  <a:tcPr marL="33049" marR="3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256">
                <a:tc>
                  <a:txBody>
                    <a:bodyPr/>
                    <a:lstStyle/>
                    <a:p>
                      <a:pPr>
                        <a:lnSpc>
                          <a:spcPct val="115000"/>
                        </a:lnSpc>
                        <a:spcAft>
                          <a:spcPts val="0"/>
                        </a:spcAft>
                      </a:pPr>
                      <a:r>
                        <a:rPr lang="fr-FR" sz="900" b="1">
                          <a:latin typeface="Calibri"/>
                          <a:ea typeface="Calibri"/>
                          <a:cs typeface="Arial"/>
                        </a:rPr>
                        <a:t>Personnalisation</a:t>
                      </a:r>
                      <a:endParaRPr lang="fr-FR" sz="900">
                        <a:latin typeface="Calibri"/>
                        <a:ea typeface="Calibri"/>
                        <a:cs typeface="Times New Roman"/>
                      </a:endParaRPr>
                    </a:p>
                  </a:txBody>
                  <a:tcPr marL="33049" marR="3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65"/>
                        </a:lnSpc>
                        <a:spcBef>
                          <a:spcPts val="480"/>
                        </a:spcBef>
                        <a:spcAft>
                          <a:spcPts val="600"/>
                        </a:spcAft>
                      </a:pPr>
                      <a:r>
                        <a:rPr lang="fr-FR" sz="900">
                          <a:latin typeface="Calibri"/>
                          <a:ea typeface="Times New Roman"/>
                          <a:cs typeface="Arial"/>
                        </a:rPr>
                        <a:t>-</a:t>
                      </a:r>
                      <a:endParaRPr lang="fr-FR" sz="900">
                        <a:latin typeface="Calibri"/>
                        <a:ea typeface="Times New Roman"/>
                      </a:endParaRPr>
                    </a:p>
                  </a:txBody>
                  <a:tcPr marL="33049" marR="3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4195">
                <a:tc>
                  <a:txBody>
                    <a:bodyPr/>
                    <a:lstStyle/>
                    <a:p>
                      <a:pPr>
                        <a:lnSpc>
                          <a:spcPct val="115000"/>
                        </a:lnSpc>
                        <a:spcAft>
                          <a:spcPts val="0"/>
                        </a:spcAft>
                      </a:pPr>
                      <a:r>
                        <a:rPr lang="fr-FR" sz="900" b="1">
                          <a:latin typeface="Calibri"/>
                          <a:ea typeface="Calibri"/>
                          <a:cs typeface="Arial"/>
                        </a:rPr>
                        <a:t>Design</a:t>
                      </a:r>
                      <a:endParaRPr lang="fr-FR" sz="900">
                        <a:latin typeface="Calibri"/>
                        <a:ea typeface="Calibri"/>
                        <a:cs typeface="Times New Roman"/>
                      </a:endParaRPr>
                    </a:p>
                  </a:txBody>
                  <a:tcPr marL="33049" marR="3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0" lang="fr-FR" sz="900" kern="1200" dirty="0" smtClean="0">
                          <a:solidFill>
                            <a:schemeClr val="tx1"/>
                          </a:solidFill>
                          <a:latin typeface="+mn-lt"/>
                          <a:ea typeface="+mn-ea"/>
                          <a:cs typeface="+mn-cs"/>
                        </a:rPr>
                        <a:t>La Citroën C1 se démarque par ses feux avant tout en rondeurs (en forme de goutte d'eau) et sa grande grille d'aération située sous la calandre.</a:t>
                      </a:r>
                    </a:p>
                    <a:p>
                      <a:r>
                        <a:rPr kumimoji="0" lang="fr-FR" sz="900" kern="1200" dirty="0" smtClean="0">
                          <a:solidFill>
                            <a:schemeClr val="tx1"/>
                          </a:solidFill>
                          <a:latin typeface="+mn-lt"/>
                          <a:ea typeface="+mn-ea"/>
                          <a:cs typeface="+mn-cs"/>
                        </a:rPr>
                        <a:t>Les appuie-têtes avant sont intégrés, les vitres arrières sont à compas sur le modèle cinq portes, et fixes sur la trois portes.</a:t>
                      </a:r>
                    </a:p>
                    <a:p>
                      <a:r>
                        <a:rPr kumimoji="0" lang="fr-FR" sz="900" kern="1200" dirty="0" smtClean="0">
                          <a:solidFill>
                            <a:schemeClr val="tx1"/>
                          </a:solidFill>
                          <a:latin typeface="+mn-lt"/>
                          <a:ea typeface="+mn-ea"/>
                          <a:cs typeface="+mn-cs"/>
                        </a:rPr>
                        <a:t>Le</a:t>
                      </a:r>
                      <a:r>
                        <a:rPr kumimoji="0" lang="fr-FR" sz="900" kern="1200" baseline="0" dirty="0" smtClean="0">
                          <a:solidFill>
                            <a:schemeClr val="tx1"/>
                          </a:solidFill>
                          <a:latin typeface="+mn-lt"/>
                          <a:ea typeface="+mn-ea"/>
                          <a:cs typeface="+mn-cs"/>
                        </a:rPr>
                        <a:t> hayon</a:t>
                      </a:r>
                      <a:r>
                        <a:rPr kumimoji="0" lang="fr-FR" sz="900" kern="1200" dirty="0" smtClean="0">
                          <a:solidFill>
                            <a:schemeClr val="tx1"/>
                          </a:solidFill>
                          <a:latin typeface="+mn-lt"/>
                          <a:ea typeface="+mn-ea"/>
                          <a:cs typeface="+mn-cs"/>
                        </a:rPr>
                        <a:t> est une simple</a:t>
                      </a:r>
                      <a:r>
                        <a:rPr kumimoji="0" lang="fr-FR" sz="900" kern="1200" baseline="0" dirty="0" smtClean="0">
                          <a:solidFill>
                            <a:schemeClr val="tx1"/>
                          </a:solidFill>
                          <a:latin typeface="+mn-lt"/>
                          <a:ea typeface="+mn-ea"/>
                          <a:cs typeface="+mn-cs"/>
                        </a:rPr>
                        <a:t> vitre teintée</a:t>
                      </a:r>
                      <a:r>
                        <a:rPr kumimoji="0" lang="fr-FR" sz="900" kern="1200" dirty="0" smtClean="0">
                          <a:solidFill>
                            <a:schemeClr val="tx1"/>
                          </a:solidFill>
                          <a:latin typeface="+mn-lt"/>
                          <a:ea typeface="+mn-ea"/>
                          <a:cs typeface="+mn-cs"/>
                        </a:rPr>
                        <a:t> en noir dans sa partie basse (afin de supporter visuellement le logo C1)</a:t>
                      </a:r>
                      <a:endParaRPr kumimoji="0" lang="fr-FR" sz="900" kern="1200" dirty="0">
                        <a:solidFill>
                          <a:schemeClr val="tx1"/>
                        </a:solidFill>
                        <a:latin typeface="+mn-lt"/>
                        <a:ea typeface="+mn-ea"/>
                        <a:cs typeface="+mn-cs"/>
                      </a:endParaRPr>
                    </a:p>
                  </a:txBody>
                  <a:tcPr marL="33049" marR="3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128">
                <a:tc>
                  <a:txBody>
                    <a:bodyPr/>
                    <a:lstStyle/>
                    <a:p>
                      <a:pPr>
                        <a:lnSpc>
                          <a:spcPct val="115000"/>
                        </a:lnSpc>
                        <a:spcAft>
                          <a:spcPts val="0"/>
                        </a:spcAft>
                      </a:pPr>
                      <a:r>
                        <a:rPr lang="fr-FR" sz="900" b="1">
                          <a:latin typeface="Calibri"/>
                          <a:ea typeface="Calibri"/>
                          <a:cs typeface="Arial"/>
                        </a:rPr>
                        <a:t>Cible visée</a:t>
                      </a:r>
                      <a:endParaRPr lang="fr-FR" sz="900">
                        <a:latin typeface="Calibri"/>
                        <a:ea typeface="Calibri"/>
                        <a:cs typeface="Times New Roman"/>
                      </a:endParaRPr>
                    </a:p>
                  </a:txBody>
                  <a:tcPr marL="33049" marR="3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900">
                          <a:latin typeface="Calibri"/>
                          <a:ea typeface="Calibri"/>
                          <a:cs typeface="Arial"/>
                        </a:rPr>
                        <a:t>Cible jeune urbaine</a:t>
                      </a:r>
                      <a:endParaRPr lang="fr-FR" sz="900">
                        <a:latin typeface="Calibri"/>
                        <a:ea typeface="Calibri"/>
                        <a:cs typeface="Times New Roman"/>
                      </a:endParaRPr>
                    </a:p>
                  </a:txBody>
                  <a:tcPr marL="33049" marR="3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128">
                <a:tc>
                  <a:txBody>
                    <a:bodyPr/>
                    <a:lstStyle/>
                    <a:p>
                      <a:pPr>
                        <a:lnSpc>
                          <a:spcPct val="115000"/>
                        </a:lnSpc>
                        <a:spcAft>
                          <a:spcPts val="0"/>
                        </a:spcAft>
                      </a:pPr>
                      <a:r>
                        <a:rPr lang="fr-FR" sz="900" b="1">
                          <a:latin typeface="Calibri"/>
                          <a:ea typeface="Calibri"/>
                          <a:cs typeface="Arial"/>
                        </a:rPr>
                        <a:t>Continent acheteur </a:t>
                      </a:r>
                      <a:endParaRPr lang="fr-FR" sz="900">
                        <a:latin typeface="Calibri"/>
                        <a:ea typeface="Calibri"/>
                        <a:cs typeface="Times New Roman"/>
                      </a:endParaRPr>
                    </a:p>
                  </a:txBody>
                  <a:tcPr marL="33049" marR="3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900">
                          <a:latin typeface="Calibri"/>
                          <a:ea typeface="Calibri"/>
                          <a:cs typeface="Arial"/>
                        </a:rPr>
                        <a:t>Europe</a:t>
                      </a:r>
                      <a:endParaRPr lang="fr-FR" sz="900">
                        <a:latin typeface="Calibri"/>
                        <a:ea typeface="Calibri"/>
                        <a:cs typeface="Times New Roman"/>
                      </a:endParaRPr>
                    </a:p>
                  </a:txBody>
                  <a:tcPr marL="33049" marR="3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434">
                <a:tc>
                  <a:txBody>
                    <a:bodyPr/>
                    <a:lstStyle/>
                    <a:p>
                      <a:pPr>
                        <a:lnSpc>
                          <a:spcPct val="115000"/>
                        </a:lnSpc>
                        <a:spcAft>
                          <a:spcPts val="0"/>
                        </a:spcAft>
                      </a:pPr>
                      <a:r>
                        <a:rPr lang="fr-FR" sz="900" b="1">
                          <a:latin typeface="Calibri"/>
                          <a:ea typeface="Calibri"/>
                          <a:cs typeface="Arial"/>
                        </a:rPr>
                        <a:t>Date de création du modèle </a:t>
                      </a:r>
                      <a:endParaRPr lang="fr-FR" sz="900">
                        <a:latin typeface="Calibri"/>
                        <a:ea typeface="Calibri"/>
                        <a:cs typeface="Times New Roman"/>
                      </a:endParaRPr>
                    </a:p>
                    <a:p>
                      <a:pPr>
                        <a:lnSpc>
                          <a:spcPct val="115000"/>
                        </a:lnSpc>
                        <a:spcAft>
                          <a:spcPts val="0"/>
                        </a:spcAft>
                      </a:pPr>
                      <a:r>
                        <a:rPr lang="fr-FR" sz="900" b="1">
                          <a:latin typeface="Calibri"/>
                          <a:ea typeface="Calibri"/>
                          <a:cs typeface="Arial"/>
                        </a:rPr>
                        <a:t> </a:t>
                      </a:r>
                      <a:endParaRPr lang="fr-FR" sz="900">
                        <a:latin typeface="Calibri"/>
                        <a:ea typeface="Calibri"/>
                        <a:cs typeface="Times New Roman"/>
                      </a:endParaRPr>
                    </a:p>
                  </a:txBody>
                  <a:tcPr marL="33049" marR="3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900">
                          <a:latin typeface="Calibri"/>
                          <a:ea typeface="Calibri"/>
                          <a:cs typeface="Times New Roman"/>
                        </a:rPr>
                        <a:t>P</a:t>
                      </a:r>
                      <a:r>
                        <a:rPr lang="fr-FR" sz="900">
                          <a:latin typeface="Calibri"/>
                          <a:ea typeface="Calibri"/>
                          <a:cs typeface="Arial"/>
                        </a:rPr>
                        <a:t>résentés en première mondiale au </a:t>
                      </a:r>
                      <a:r>
                        <a:rPr lang="fr-FR" sz="900" u="none" strike="noStrike">
                          <a:solidFill>
                            <a:srgbClr val="0000FF"/>
                          </a:solidFill>
                          <a:latin typeface="Calibri"/>
                          <a:ea typeface="Calibri"/>
                          <a:cs typeface="Arial"/>
                          <a:hlinkClick r:id="rId2" tooltip="Salon international de l'automobile de Genève"/>
                        </a:rPr>
                        <a:t>Salon de Genève</a:t>
                      </a:r>
                      <a:r>
                        <a:rPr lang="fr-FR" sz="900">
                          <a:latin typeface="Calibri"/>
                          <a:ea typeface="Calibri"/>
                          <a:cs typeface="Arial"/>
                        </a:rPr>
                        <a:t> et lancés en série le 28 février 2005</a:t>
                      </a:r>
                      <a:endParaRPr lang="fr-FR" sz="900">
                        <a:latin typeface="Calibri"/>
                        <a:ea typeface="Calibri"/>
                        <a:cs typeface="Times New Roman"/>
                      </a:endParaRPr>
                    </a:p>
                  </a:txBody>
                  <a:tcPr marL="33049" marR="3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780">
                <a:tc>
                  <a:txBody>
                    <a:bodyPr/>
                    <a:lstStyle/>
                    <a:p>
                      <a:pPr>
                        <a:lnSpc>
                          <a:spcPct val="115000"/>
                        </a:lnSpc>
                        <a:spcAft>
                          <a:spcPts val="0"/>
                        </a:spcAft>
                      </a:pPr>
                      <a:r>
                        <a:rPr lang="fr-FR" sz="900" b="1">
                          <a:latin typeface="Calibri"/>
                          <a:ea typeface="Calibri"/>
                          <a:cs typeface="Arial"/>
                        </a:rPr>
                        <a:t>Sortie des nouveaux modèles</a:t>
                      </a:r>
                      <a:endParaRPr lang="fr-FR" sz="900">
                        <a:latin typeface="Calibri"/>
                        <a:ea typeface="Calibri"/>
                        <a:cs typeface="Times New Roman"/>
                      </a:endParaRPr>
                    </a:p>
                  </a:txBody>
                  <a:tcPr marL="33049" marR="3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900" dirty="0">
                        <a:latin typeface="Calibri"/>
                        <a:ea typeface="Calibri"/>
                        <a:cs typeface="Times New Roman"/>
                      </a:endParaRPr>
                    </a:p>
                  </a:txBody>
                  <a:tcPr marL="33049" marR="3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1986" name="Image 1" descr="http://m1.autonews.fr/wp-content/uploads/2012/09/c1_2012a-310x1701.jpg"/>
          <p:cNvPicPr>
            <a:picLocks noChangeAspect="1" noChangeArrowheads="1"/>
          </p:cNvPicPr>
          <p:nvPr/>
        </p:nvPicPr>
        <p:blipFill>
          <a:blip r:embed="rId3" cstate="print"/>
          <a:srcRect/>
          <a:stretch>
            <a:fillRect/>
          </a:stretch>
        </p:blipFill>
        <p:spPr bwMode="auto">
          <a:xfrm>
            <a:off x="5364088" y="1124744"/>
            <a:ext cx="1057275" cy="581025"/>
          </a:xfrm>
          <a:prstGeom prst="rect">
            <a:avLst/>
          </a:prstGeom>
          <a:noFill/>
        </p:spPr>
      </p:pic>
      <p:pic>
        <p:nvPicPr>
          <p:cNvPr id="41985" name="Image 4" descr="http://www.forum-auto.com/uploads/200506/foxx13_1117887440_c1_pub.jpg"/>
          <p:cNvPicPr>
            <a:picLocks noChangeAspect="1" noChangeArrowheads="1"/>
          </p:cNvPicPr>
          <p:nvPr/>
        </p:nvPicPr>
        <p:blipFill>
          <a:blip r:embed="rId4" cstate="print"/>
          <a:srcRect/>
          <a:stretch>
            <a:fillRect/>
          </a:stretch>
        </p:blipFill>
        <p:spPr bwMode="auto">
          <a:xfrm>
            <a:off x="5436096" y="1772816"/>
            <a:ext cx="864096" cy="59732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8824" y="1268760"/>
            <a:ext cx="8157592" cy="4968552"/>
          </a:xfrm>
        </p:spPr>
        <p:txBody>
          <a:bodyPr>
            <a:normAutofit lnSpcReduction="10000"/>
          </a:bodyPr>
          <a:lstStyle/>
          <a:p>
            <a:pPr>
              <a:buNone/>
            </a:pPr>
            <a:r>
              <a:rPr lang="fr-FR" dirty="0" smtClean="0"/>
              <a:t>	Nous avons choisi les mini citadines suivantes :</a:t>
            </a:r>
          </a:p>
          <a:p>
            <a:pPr lvl="2"/>
            <a:r>
              <a:rPr lang="fr-FR" dirty="0" smtClean="0"/>
              <a:t>Chevrolet </a:t>
            </a:r>
            <a:r>
              <a:rPr lang="fr-FR" dirty="0" err="1" smtClean="0"/>
              <a:t>Spark</a:t>
            </a:r>
            <a:r>
              <a:rPr lang="fr-FR" dirty="0" smtClean="0"/>
              <a:t> : 3.64m</a:t>
            </a:r>
          </a:p>
          <a:p>
            <a:pPr lvl="2"/>
            <a:r>
              <a:rPr lang="fr-FR" dirty="0" smtClean="0"/>
              <a:t>Citroën C1 : 3m43</a:t>
            </a:r>
          </a:p>
          <a:p>
            <a:pPr lvl="2"/>
            <a:r>
              <a:rPr lang="fr-FR" dirty="0" smtClean="0"/>
              <a:t>Fiat 500 : 3.55m</a:t>
            </a:r>
            <a:endParaRPr lang="fr-FR" dirty="0"/>
          </a:p>
          <a:p>
            <a:pPr lvl="2"/>
            <a:r>
              <a:rPr lang="fr-FR" dirty="0" smtClean="0"/>
              <a:t>Ford Ka : 3.62m</a:t>
            </a:r>
          </a:p>
          <a:p>
            <a:pPr lvl="2"/>
            <a:r>
              <a:rPr lang="fr-FR" dirty="0" smtClean="0"/>
              <a:t>Hyundai i10 : 3.56m</a:t>
            </a:r>
          </a:p>
          <a:p>
            <a:pPr lvl="2"/>
            <a:r>
              <a:rPr lang="fr-FR" dirty="0" err="1" smtClean="0"/>
              <a:t>Kia</a:t>
            </a:r>
            <a:r>
              <a:rPr lang="fr-FR" dirty="0" smtClean="0"/>
              <a:t> </a:t>
            </a:r>
            <a:r>
              <a:rPr lang="fr-FR" dirty="0" err="1" smtClean="0"/>
              <a:t>Picanto</a:t>
            </a:r>
            <a:r>
              <a:rPr lang="fr-FR" dirty="0" smtClean="0"/>
              <a:t> : 3.53m</a:t>
            </a:r>
          </a:p>
          <a:p>
            <a:pPr lvl="2"/>
            <a:r>
              <a:rPr lang="fr-FR" dirty="0" smtClean="0"/>
              <a:t>Opel Adam : 3.70</a:t>
            </a:r>
          </a:p>
          <a:p>
            <a:pPr lvl="2"/>
            <a:r>
              <a:rPr lang="fr-FR" dirty="0" smtClean="0"/>
              <a:t>Peugeot 107 : 3.43m</a:t>
            </a:r>
          </a:p>
          <a:p>
            <a:pPr lvl="2"/>
            <a:r>
              <a:rPr lang="fr-FR" dirty="0" smtClean="0"/>
              <a:t>Renault Twingo : 3.43m</a:t>
            </a:r>
          </a:p>
          <a:p>
            <a:pPr lvl="2"/>
            <a:r>
              <a:rPr lang="fr-FR" dirty="0" smtClean="0"/>
              <a:t>Smart Fortwo 2 : 2.69m</a:t>
            </a:r>
          </a:p>
          <a:p>
            <a:pPr lvl="2"/>
            <a:r>
              <a:rPr lang="fr-FR" dirty="0" smtClean="0"/>
              <a:t>Toyota </a:t>
            </a:r>
            <a:r>
              <a:rPr lang="fr-FR" dirty="0" err="1" smtClean="0"/>
              <a:t>iQ</a:t>
            </a:r>
            <a:r>
              <a:rPr lang="fr-FR" dirty="0" smtClean="0"/>
              <a:t> : 2.99</a:t>
            </a:r>
          </a:p>
          <a:p>
            <a:pPr lvl="2"/>
            <a:r>
              <a:rPr lang="fr-FR" dirty="0" smtClean="0"/>
              <a:t>Volkswagen Up : 3.54m</a:t>
            </a:r>
          </a:p>
          <a:p>
            <a:pPr lvl="2"/>
            <a:endParaRPr lang="fr-FR" dirty="0" smtClean="0"/>
          </a:p>
          <a:p>
            <a:endParaRPr lang="fr-FR" dirty="0"/>
          </a:p>
          <a:p>
            <a:pPr>
              <a:buNone/>
            </a:pPr>
            <a:endParaRPr lang="fr-FR" dirty="0" smtClean="0"/>
          </a:p>
          <a:p>
            <a:pPr>
              <a:buNone/>
            </a:pPr>
            <a:endParaRPr lang="fr-FR" dirty="0" smtClean="0"/>
          </a:p>
        </p:txBody>
      </p:sp>
      <p:sp>
        <p:nvSpPr>
          <p:cNvPr id="2" name="Titre 1"/>
          <p:cNvSpPr>
            <a:spLocks noGrp="1"/>
          </p:cNvSpPr>
          <p:nvPr>
            <p:ph type="title"/>
          </p:nvPr>
        </p:nvSpPr>
        <p:spPr>
          <a:xfrm>
            <a:off x="457200" y="116632"/>
            <a:ext cx="8229600" cy="1143000"/>
          </a:xfrm>
        </p:spPr>
        <p:txBody>
          <a:bodyPr>
            <a:normAutofit/>
          </a:bodyPr>
          <a:lstStyle/>
          <a:p>
            <a:pPr algn="ctr"/>
            <a:r>
              <a:rPr lang="fr-FR" dirty="0" smtClean="0">
                <a:solidFill>
                  <a:schemeClr val="tx2">
                    <a:lumMod val="50000"/>
                  </a:schemeClr>
                </a:solidFill>
              </a:rPr>
              <a:t>Offre existante</a:t>
            </a:r>
            <a:endParaRPr lang="fr-FR" dirty="0">
              <a:solidFill>
                <a:schemeClr val="tx2">
                  <a:lumMod val="50000"/>
                </a:schemeClr>
              </a:solidFill>
            </a:endParaRPr>
          </a:p>
        </p:txBody>
      </p:sp>
      <p:pic>
        <p:nvPicPr>
          <p:cNvPr id="4098" name="Picture 2" descr="C:\Users\Laurie\Desktop\Alexis NUDE sex hard.tif"/>
          <p:cNvPicPr>
            <a:picLocks noChangeAspect="1" noChangeArrowheads="1"/>
          </p:cNvPicPr>
          <p:nvPr/>
        </p:nvPicPr>
        <p:blipFill>
          <a:blip r:embed="rId2" cstate="print"/>
          <a:srcRect/>
          <a:stretch>
            <a:fillRect/>
          </a:stretch>
        </p:blipFill>
        <p:spPr bwMode="auto">
          <a:xfrm rot="773452">
            <a:off x="4131783" y="2246463"/>
            <a:ext cx="4634354" cy="303246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FR" dirty="0" smtClean="0"/>
              <a:t>Fiat 500 vs Opel Adam</a:t>
            </a:r>
            <a:endParaRPr lang="fr-FR" dirty="0"/>
          </a:p>
        </p:txBody>
      </p:sp>
      <p:pic>
        <p:nvPicPr>
          <p:cNvPr id="4" name="Image 3" descr="Capture d’écran 2013-05-29 à 14.20.29.png"/>
          <p:cNvPicPr>
            <a:picLocks noChangeAspect="1"/>
          </p:cNvPicPr>
          <p:nvPr/>
        </p:nvPicPr>
        <p:blipFill>
          <a:blip r:embed="rId2" cstate="print"/>
          <a:stretch>
            <a:fillRect/>
          </a:stretch>
        </p:blipFill>
        <p:spPr>
          <a:xfrm>
            <a:off x="1454150" y="1225550"/>
            <a:ext cx="6235700" cy="44069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3-05-29 à 14.20.56.png"/>
          <p:cNvPicPr>
            <a:picLocks noChangeAspect="1"/>
          </p:cNvPicPr>
          <p:nvPr/>
        </p:nvPicPr>
        <p:blipFill>
          <a:blip r:embed="rId2" cstate="print"/>
          <a:stretch>
            <a:fillRect/>
          </a:stretch>
        </p:blipFill>
        <p:spPr>
          <a:xfrm>
            <a:off x="1835696" y="156935"/>
            <a:ext cx="6373932" cy="6008369"/>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Volkswagen Up vs Renault Twingo</a:t>
            </a:r>
            <a:endParaRPr lang="fr-FR" dirty="0"/>
          </a:p>
        </p:txBody>
      </p:sp>
      <p:pic>
        <p:nvPicPr>
          <p:cNvPr id="4" name="Image 3" descr="Capture d’écran 2013-05-29 à 14.18.37.png"/>
          <p:cNvPicPr>
            <a:picLocks noChangeAspect="1"/>
          </p:cNvPicPr>
          <p:nvPr/>
        </p:nvPicPr>
        <p:blipFill>
          <a:blip r:embed="rId2" cstate="print"/>
          <a:stretch>
            <a:fillRect/>
          </a:stretch>
        </p:blipFill>
        <p:spPr>
          <a:xfrm>
            <a:off x="1295400" y="1417638"/>
            <a:ext cx="6553200" cy="44069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3-05-29 à 14.19.15.png"/>
          <p:cNvPicPr>
            <a:picLocks noChangeAspect="1"/>
          </p:cNvPicPr>
          <p:nvPr/>
        </p:nvPicPr>
        <p:blipFill>
          <a:blip r:embed="rId2" cstate="print"/>
          <a:stretch>
            <a:fillRect/>
          </a:stretch>
        </p:blipFill>
        <p:spPr>
          <a:xfrm>
            <a:off x="2123728" y="203934"/>
            <a:ext cx="6314774" cy="596137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Smart Fortwo vs Peugeot 107</a:t>
            </a:r>
            <a:endParaRPr lang="fr-FR" dirty="0"/>
          </a:p>
        </p:txBody>
      </p:sp>
      <p:pic>
        <p:nvPicPr>
          <p:cNvPr id="4" name="Image 3" descr="Capture d’écran 2013-05-29 à 14.13.53.png"/>
          <p:cNvPicPr>
            <a:picLocks noChangeAspect="1"/>
          </p:cNvPicPr>
          <p:nvPr/>
        </p:nvPicPr>
        <p:blipFill>
          <a:blip r:embed="rId2" cstate="print"/>
          <a:stretch>
            <a:fillRect/>
          </a:stretch>
        </p:blipFill>
        <p:spPr>
          <a:xfrm>
            <a:off x="1155700" y="1447800"/>
            <a:ext cx="6832600" cy="44704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3-05-29 à 14.14.14.png"/>
          <p:cNvPicPr>
            <a:picLocks noChangeAspect="1"/>
          </p:cNvPicPr>
          <p:nvPr/>
        </p:nvPicPr>
        <p:blipFill>
          <a:blip r:embed="rId2" cstate="print"/>
          <a:stretch>
            <a:fillRect/>
          </a:stretch>
        </p:blipFill>
        <p:spPr>
          <a:xfrm>
            <a:off x="1910835" y="144016"/>
            <a:ext cx="6281848" cy="594928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r>
              <a:rPr lang="fr-FR" dirty="0" smtClean="0"/>
              <a:t>Ces différents éléments nous permettent de déterminer les groupes stratégiques.</a:t>
            </a:r>
          </a:p>
          <a:p>
            <a:pPr>
              <a:buNone/>
            </a:pPr>
            <a:endParaRPr lang="fr-FR" dirty="0" smtClean="0"/>
          </a:p>
          <a:p>
            <a:pPr lvl="1"/>
            <a:r>
              <a:rPr lang="fr-FR" dirty="0" smtClean="0"/>
              <a:t>On peut ainsi regrouper </a:t>
            </a:r>
            <a:r>
              <a:rPr lang="fr-FR" dirty="0" smtClean="0">
                <a:solidFill>
                  <a:srgbClr val="7ACBE0"/>
                </a:solidFill>
              </a:rPr>
              <a:t>l’Opel Adam </a:t>
            </a:r>
            <a:r>
              <a:rPr lang="fr-FR" dirty="0" smtClean="0"/>
              <a:t>et </a:t>
            </a:r>
            <a:r>
              <a:rPr lang="fr-FR" dirty="0" smtClean="0">
                <a:solidFill>
                  <a:srgbClr val="7ACBE0"/>
                </a:solidFill>
              </a:rPr>
              <a:t>la Fiat 500 </a:t>
            </a:r>
            <a:r>
              <a:rPr lang="fr-FR" dirty="0" smtClean="0"/>
              <a:t>qui se différencient de part leur position haut de gamme et leur personnalisation sans limite.</a:t>
            </a:r>
          </a:p>
          <a:p>
            <a:pPr lvl="1">
              <a:buNone/>
            </a:pPr>
            <a:endParaRPr lang="fr-FR" dirty="0" smtClean="0"/>
          </a:p>
          <a:p>
            <a:pPr lvl="1"/>
            <a:r>
              <a:rPr lang="fr-FR" dirty="0" smtClean="0"/>
              <a:t>On peut également regrouper la </a:t>
            </a:r>
            <a:r>
              <a:rPr lang="fr-FR" dirty="0" smtClean="0">
                <a:solidFill>
                  <a:srgbClr val="7ACBE0"/>
                </a:solidFill>
              </a:rPr>
              <a:t>Volkswagen Up </a:t>
            </a:r>
            <a:r>
              <a:rPr lang="fr-FR" dirty="0" smtClean="0"/>
              <a:t>et la </a:t>
            </a:r>
            <a:r>
              <a:rPr lang="fr-FR" dirty="0" smtClean="0">
                <a:solidFill>
                  <a:srgbClr val="7ACBE0"/>
                </a:solidFill>
              </a:rPr>
              <a:t>Renault Twingo </a:t>
            </a:r>
            <a:r>
              <a:rPr lang="fr-FR" dirty="0" smtClean="0"/>
              <a:t>car elles se situent sur le même segment de prix et sont assez similaires au niveau de leurs équipements.</a:t>
            </a:r>
          </a:p>
          <a:p>
            <a:pPr lvl="1"/>
            <a:endParaRPr lang="fr-FR" dirty="0" smtClean="0"/>
          </a:p>
          <a:p>
            <a:pPr lvl="1"/>
            <a:r>
              <a:rPr lang="fr-FR" dirty="0" smtClean="0"/>
              <a:t>Enfin, on peut regrouper la </a:t>
            </a:r>
            <a:r>
              <a:rPr lang="fr-FR" dirty="0" smtClean="0">
                <a:solidFill>
                  <a:srgbClr val="7ACBE0"/>
                </a:solidFill>
              </a:rPr>
              <a:t>Smart Fortwo </a:t>
            </a:r>
            <a:r>
              <a:rPr lang="fr-FR" dirty="0" smtClean="0"/>
              <a:t>et la </a:t>
            </a:r>
            <a:r>
              <a:rPr lang="fr-FR" dirty="0" smtClean="0">
                <a:solidFill>
                  <a:srgbClr val="7ACBE0"/>
                </a:solidFill>
              </a:rPr>
              <a:t>Hyundai i10 </a:t>
            </a:r>
            <a:r>
              <a:rPr lang="fr-FR" dirty="0" smtClean="0"/>
              <a:t>pour leur engagement dans la démarche environnementale. Cependant, on peut également regrouper la </a:t>
            </a:r>
            <a:r>
              <a:rPr lang="fr-FR" dirty="0" smtClean="0">
                <a:solidFill>
                  <a:srgbClr val="7ACBE0"/>
                </a:solidFill>
              </a:rPr>
              <a:t>Smart Fortwo </a:t>
            </a:r>
            <a:r>
              <a:rPr lang="fr-FR" dirty="0" smtClean="0"/>
              <a:t>et la </a:t>
            </a:r>
            <a:r>
              <a:rPr lang="fr-FR" dirty="0" smtClean="0">
                <a:solidFill>
                  <a:srgbClr val="7ACBE0"/>
                </a:solidFill>
              </a:rPr>
              <a:t>Peugeot 107 </a:t>
            </a:r>
            <a:r>
              <a:rPr lang="fr-FR" dirty="0" smtClean="0"/>
              <a:t>de part leurs caractéristiques similaires. </a:t>
            </a:r>
            <a:endParaRPr lang="fr-FR" dirty="0"/>
          </a:p>
        </p:txBody>
      </p:sp>
      <p:sp>
        <p:nvSpPr>
          <p:cNvPr id="3" name="Titre 2"/>
          <p:cNvSpPr>
            <a:spLocks noGrp="1"/>
          </p:cNvSpPr>
          <p:nvPr>
            <p:ph type="title"/>
          </p:nvPr>
        </p:nvSpPr>
        <p:spPr>
          <a:xfrm>
            <a:off x="457200" y="274638"/>
            <a:ext cx="8363272" cy="1143000"/>
          </a:xfrm>
        </p:spPr>
        <p:txBody>
          <a:bodyPr>
            <a:normAutofit fontScale="90000"/>
          </a:bodyPr>
          <a:lstStyle/>
          <a:p>
            <a:r>
              <a:rPr lang="fr-FR" dirty="0" smtClean="0"/>
              <a:t>Définition des groupes stratégiques</a:t>
            </a:r>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FR" dirty="0" smtClean="0"/>
              <a:t>Matrice Prix/Personnalisation</a:t>
            </a:r>
            <a:endParaRPr lang="fr-FR" dirty="0"/>
          </a:p>
        </p:txBody>
      </p:sp>
      <p:pic>
        <p:nvPicPr>
          <p:cNvPr id="47106" name="Picture 2" descr="C:\Users\Laurie\Downloads\Capture d’écran 2013-05-29 à 20.21.55.png"/>
          <p:cNvPicPr>
            <a:picLocks noChangeAspect="1" noChangeArrowheads="1"/>
          </p:cNvPicPr>
          <p:nvPr/>
        </p:nvPicPr>
        <p:blipFill>
          <a:blip r:embed="rId2" cstate="print"/>
          <a:srcRect/>
          <a:stretch>
            <a:fillRect/>
          </a:stretch>
        </p:blipFill>
        <p:spPr bwMode="auto">
          <a:xfrm>
            <a:off x="1835696" y="1165076"/>
            <a:ext cx="5904656" cy="3992116"/>
          </a:xfrm>
          <a:prstGeom prst="rect">
            <a:avLst/>
          </a:prstGeom>
          <a:noFill/>
        </p:spPr>
      </p:pic>
      <p:sp>
        <p:nvSpPr>
          <p:cNvPr id="9" name="ZoneTexte 8"/>
          <p:cNvSpPr txBox="1"/>
          <p:nvPr/>
        </p:nvSpPr>
        <p:spPr>
          <a:xfrm>
            <a:off x="2051720" y="1556792"/>
            <a:ext cx="567680" cy="338554"/>
          </a:xfrm>
          <a:prstGeom prst="rect">
            <a:avLst/>
          </a:prstGeom>
          <a:solidFill>
            <a:schemeClr val="bg1"/>
          </a:solidFill>
        </p:spPr>
        <p:txBody>
          <a:bodyPr wrap="square" rtlCol="0">
            <a:spAutoFit/>
          </a:bodyPr>
          <a:lstStyle/>
          <a:p>
            <a:r>
              <a:rPr lang="fr-FR" sz="1600" dirty="0" smtClean="0"/>
              <a:t>+</a:t>
            </a:r>
            <a:endParaRPr lang="fr-FR" sz="1600" dirty="0"/>
          </a:p>
        </p:txBody>
      </p:sp>
      <p:sp>
        <p:nvSpPr>
          <p:cNvPr id="10" name="ZoneTexte 9"/>
          <p:cNvSpPr txBox="1"/>
          <p:nvPr/>
        </p:nvSpPr>
        <p:spPr>
          <a:xfrm>
            <a:off x="6516216" y="4890646"/>
            <a:ext cx="567680" cy="338554"/>
          </a:xfrm>
          <a:prstGeom prst="rect">
            <a:avLst/>
          </a:prstGeom>
          <a:solidFill>
            <a:schemeClr val="bg1"/>
          </a:solidFill>
        </p:spPr>
        <p:txBody>
          <a:bodyPr wrap="square" rtlCol="0">
            <a:spAutoFit/>
          </a:bodyPr>
          <a:lstStyle/>
          <a:p>
            <a:r>
              <a:rPr lang="fr-FR" sz="1600" dirty="0" smtClean="0"/>
              <a:t>+</a:t>
            </a:r>
            <a:endParaRPr lang="fr-FR" sz="1600" dirty="0"/>
          </a:p>
        </p:txBody>
      </p:sp>
      <p:sp>
        <p:nvSpPr>
          <p:cNvPr id="11" name="ZoneTexte 10"/>
          <p:cNvSpPr txBox="1"/>
          <p:nvPr/>
        </p:nvSpPr>
        <p:spPr>
          <a:xfrm>
            <a:off x="2051720" y="4026550"/>
            <a:ext cx="432048" cy="338554"/>
          </a:xfrm>
          <a:prstGeom prst="rect">
            <a:avLst/>
          </a:prstGeom>
          <a:solidFill>
            <a:schemeClr val="bg1"/>
          </a:solidFill>
        </p:spPr>
        <p:txBody>
          <a:bodyPr wrap="square" rtlCol="0">
            <a:spAutoFit/>
          </a:bodyPr>
          <a:lstStyle/>
          <a:p>
            <a:r>
              <a:rPr lang="fr-FR" sz="1600" dirty="0" smtClean="0"/>
              <a:t>-</a:t>
            </a:r>
            <a:endParaRPr lang="fr-FR" sz="1600" dirty="0"/>
          </a:p>
        </p:txBody>
      </p:sp>
      <p:sp>
        <p:nvSpPr>
          <p:cNvPr id="12" name="ZoneTexte 11"/>
          <p:cNvSpPr txBox="1"/>
          <p:nvPr/>
        </p:nvSpPr>
        <p:spPr>
          <a:xfrm flipH="1" flipV="1">
            <a:off x="3059832" y="4869160"/>
            <a:ext cx="432048" cy="338554"/>
          </a:xfrm>
          <a:prstGeom prst="rect">
            <a:avLst/>
          </a:prstGeom>
          <a:solidFill>
            <a:schemeClr val="bg1"/>
          </a:solidFill>
        </p:spPr>
        <p:txBody>
          <a:bodyPr wrap="square" rtlCol="0">
            <a:spAutoFit/>
          </a:bodyPr>
          <a:lstStyle/>
          <a:p>
            <a:r>
              <a:rPr lang="fr-FR" sz="1600" dirty="0" smtClean="0"/>
              <a:t>-</a:t>
            </a:r>
            <a:endParaRPr lang="fr-FR" sz="1600" dirty="0"/>
          </a:p>
        </p:txBody>
      </p:sp>
      <p:sp>
        <p:nvSpPr>
          <p:cNvPr id="13" name="ZoneTexte 12"/>
          <p:cNvSpPr txBox="1"/>
          <p:nvPr/>
        </p:nvSpPr>
        <p:spPr>
          <a:xfrm>
            <a:off x="3203848" y="5597659"/>
            <a:ext cx="5904656" cy="1384995"/>
          </a:xfrm>
          <a:prstGeom prst="rect">
            <a:avLst/>
          </a:prstGeom>
          <a:noFill/>
        </p:spPr>
        <p:txBody>
          <a:bodyPr wrap="square" rtlCol="0">
            <a:spAutoFit/>
          </a:bodyPr>
          <a:lstStyle/>
          <a:p>
            <a:r>
              <a:rPr lang="fr-FR" sz="1100" dirty="0" smtClean="0"/>
              <a:t>Cette règle ne s’applique à la Toyota </a:t>
            </a:r>
            <a:r>
              <a:rPr lang="fr-FR" sz="1100" dirty="0" err="1" smtClean="0"/>
              <a:t>iQ</a:t>
            </a:r>
            <a:r>
              <a:rPr lang="fr-FR" sz="1100" dirty="0" smtClean="0"/>
              <a:t>, en effet elle fait partie du haut de gamme de la micro-citadine sans pour autant jouer sur la tendance de la personnalisation. De plus, les modèles asiatiques sont moins personnalisables que les autres véhicules du marché.  </a:t>
            </a:r>
          </a:p>
          <a:p>
            <a:r>
              <a:rPr lang="fr-FR" sz="1100" dirty="0" smtClean="0"/>
              <a:t>Le nuage de points nous montre également qu’une droite est presque </a:t>
            </a:r>
            <a:r>
              <a:rPr lang="fr-FR" sz="1100" dirty="0" err="1" smtClean="0"/>
              <a:t>traçable</a:t>
            </a:r>
            <a:r>
              <a:rPr lang="fr-FR" sz="1100" dirty="0" smtClean="0"/>
              <a:t> entre personnalisation et prix « moins », et personnalisation et prix « plus ». </a:t>
            </a:r>
          </a:p>
          <a:p>
            <a:endParaRPr lang="fr-FR" dirty="0"/>
          </a:p>
        </p:txBody>
      </p:sp>
      <p:sp>
        <p:nvSpPr>
          <p:cNvPr id="15" name="ZoneTexte 14"/>
          <p:cNvSpPr txBox="1"/>
          <p:nvPr/>
        </p:nvSpPr>
        <p:spPr>
          <a:xfrm>
            <a:off x="1403648" y="5277108"/>
            <a:ext cx="7056784" cy="600164"/>
          </a:xfrm>
          <a:prstGeom prst="rect">
            <a:avLst/>
          </a:prstGeom>
          <a:noFill/>
        </p:spPr>
        <p:txBody>
          <a:bodyPr wrap="square" rtlCol="0">
            <a:spAutoFit/>
          </a:bodyPr>
          <a:lstStyle/>
          <a:p>
            <a:r>
              <a:rPr lang="fr-FR" sz="1100" dirty="0" smtClean="0"/>
              <a:t>Avec cette matrice, le constat est clair : plus la voiture est personnalisable, plus le prix est élevé. </a:t>
            </a:r>
          </a:p>
          <a:p>
            <a:r>
              <a:rPr lang="fr-FR" sz="1100" dirty="0" smtClean="0"/>
              <a:t>A l’inverse, on constate que lorsque la voiture n’est pas ou peu personnalisable, elle fait partie des moins chères du marché. </a:t>
            </a:r>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FR" dirty="0" smtClean="0"/>
              <a:t>Matrice Prix/Continent</a:t>
            </a:r>
            <a:endParaRPr lang="fr-FR" dirty="0"/>
          </a:p>
        </p:txBody>
      </p:sp>
      <p:pic>
        <p:nvPicPr>
          <p:cNvPr id="46084" name="Picture 4" descr="C:\Users\Laurie\Downloads\Capture d’écran 2013-05-29 à 20.18.32.png"/>
          <p:cNvPicPr>
            <a:picLocks noChangeAspect="1" noChangeArrowheads="1"/>
          </p:cNvPicPr>
          <p:nvPr/>
        </p:nvPicPr>
        <p:blipFill>
          <a:blip r:embed="rId2" cstate="print"/>
          <a:srcRect/>
          <a:stretch>
            <a:fillRect/>
          </a:stretch>
        </p:blipFill>
        <p:spPr bwMode="auto">
          <a:xfrm>
            <a:off x="1979712" y="1412776"/>
            <a:ext cx="5334866" cy="3528392"/>
          </a:xfrm>
          <a:prstGeom prst="rect">
            <a:avLst/>
          </a:prstGeom>
          <a:noFill/>
        </p:spPr>
      </p:pic>
      <p:sp>
        <p:nvSpPr>
          <p:cNvPr id="9" name="ZoneTexte 8"/>
          <p:cNvSpPr txBox="1"/>
          <p:nvPr/>
        </p:nvSpPr>
        <p:spPr>
          <a:xfrm>
            <a:off x="3131840" y="4581128"/>
            <a:ext cx="792088" cy="246221"/>
          </a:xfrm>
          <a:prstGeom prst="rect">
            <a:avLst/>
          </a:prstGeom>
          <a:solidFill>
            <a:schemeClr val="bg1"/>
          </a:solidFill>
        </p:spPr>
        <p:txBody>
          <a:bodyPr wrap="square" rtlCol="0">
            <a:spAutoFit/>
          </a:bodyPr>
          <a:lstStyle/>
          <a:p>
            <a:r>
              <a:rPr lang="fr-FR" sz="1000" dirty="0" smtClean="0">
                <a:solidFill>
                  <a:schemeClr val="tx2">
                    <a:lumMod val="50000"/>
                  </a:schemeClr>
                </a:solidFill>
              </a:rPr>
              <a:t>Amérique</a:t>
            </a:r>
            <a:endParaRPr lang="fr-FR" sz="1000" dirty="0">
              <a:solidFill>
                <a:schemeClr val="tx2">
                  <a:lumMod val="50000"/>
                </a:schemeClr>
              </a:solidFill>
            </a:endParaRPr>
          </a:p>
        </p:txBody>
      </p:sp>
      <p:sp>
        <p:nvSpPr>
          <p:cNvPr id="10" name="ZoneTexte 9"/>
          <p:cNvSpPr txBox="1"/>
          <p:nvPr/>
        </p:nvSpPr>
        <p:spPr>
          <a:xfrm>
            <a:off x="2051720" y="4005064"/>
            <a:ext cx="432048" cy="338554"/>
          </a:xfrm>
          <a:prstGeom prst="rect">
            <a:avLst/>
          </a:prstGeom>
          <a:solidFill>
            <a:schemeClr val="bg1"/>
          </a:solidFill>
        </p:spPr>
        <p:txBody>
          <a:bodyPr wrap="square" rtlCol="0">
            <a:spAutoFit/>
          </a:bodyPr>
          <a:lstStyle/>
          <a:p>
            <a:r>
              <a:rPr lang="fr-FR" sz="1600" dirty="0" smtClean="0"/>
              <a:t>-</a:t>
            </a:r>
            <a:endParaRPr lang="fr-FR" sz="1600" dirty="0"/>
          </a:p>
        </p:txBody>
      </p:sp>
      <p:sp>
        <p:nvSpPr>
          <p:cNvPr id="11" name="ZoneTexte 10"/>
          <p:cNvSpPr txBox="1"/>
          <p:nvPr/>
        </p:nvSpPr>
        <p:spPr>
          <a:xfrm>
            <a:off x="2060104" y="1556792"/>
            <a:ext cx="567680" cy="338554"/>
          </a:xfrm>
          <a:prstGeom prst="rect">
            <a:avLst/>
          </a:prstGeom>
          <a:solidFill>
            <a:schemeClr val="bg1"/>
          </a:solidFill>
        </p:spPr>
        <p:txBody>
          <a:bodyPr wrap="square" rtlCol="0">
            <a:spAutoFit/>
          </a:bodyPr>
          <a:lstStyle/>
          <a:p>
            <a:r>
              <a:rPr lang="fr-FR" sz="1600" dirty="0" smtClean="0"/>
              <a:t>+</a:t>
            </a:r>
            <a:endParaRPr lang="fr-FR" sz="1600" dirty="0"/>
          </a:p>
        </p:txBody>
      </p:sp>
      <p:sp>
        <p:nvSpPr>
          <p:cNvPr id="12" name="ZoneTexte 11"/>
          <p:cNvSpPr txBox="1"/>
          <p:nvPr/>
        </p:nvSpPr>
        <p:spPr>
          <a:xfrm>
            <a:off x="2123728" y="5043080"/>
            <a:ext cx="6552728" cy="1554272"/>
          </a:xfrm>
          <a:prstGeom prst="rect">
            <a:avLst/>
          </a:prstGeom>
          <a:noFill/>
        </p:spPr>
        <p:txBody>
          <a:bodyPr wrap="square" rtlCol="0">
            <a:spAutoFit/>
          </a:bodyPr>
          <a:lstStyle/>
          <a:p>
            <a:r>
              <a:rPr lang="fr-FR" sz="1100" dirty="0" smtClean="0"/>
              <a:t>On distingue trois continents sur le marché automobile, et plus précisément sur le marché de la micro-citadine : Amérique, Europe et Asie. </a:t>
            </a:r>
          </a:p>
          <a:p>
            <a:r>
              <a:rPr lang="fr-FR" sz="1100" dirty="0" smtClean="0"/>
              <a:t>Lorsqu’on croise le continent avec le prix, on constate premièrement que le marché européen propose des prix faibles, moyens et élevés quand le marché asiatique en propose seulement des prix élevés et des bas prix, sans proposer de milieu de gamme. Enfin, le marché américain propose un seul modèle de micro-citadine, positionné en prix faible par rapport à ses concurrents. </a:t>
            </a:r>
          </a:p>
          <a:p>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188640"/>
            <a:ext cx="8229600" cy="1143000"/>
          </a:xfrm>
        </p:spPr>
        <p:txBody>
          <a:bodyPr>
            <a:normAutofit/>
          </a:bodyPr>
          <a:lstStyle/>
          <a:p>
            <a:pPr algn="ctr"/>
            <a:r>
              <a:rPr lang="fr-FR" sz="3500" dirty="0" smtClean="0"/>
              <a:t>Analyse SWOT Fiat 500</a:t>
            </a:r>
            <a:endParaRPr lang="fr-FR" sz="3500" dirty="0"/>
          </a:p>
        </p:txBody>
      </p:sp>
      <p:graphicFrame>
        <p:nvGraphicFramePr>
          <p:cNvPr id="4" name="Tableau 3"/>
          <p:cNvGraphicFramePr>
            <a:graphicFrameLocks noGrp="1"/>
          </p:cNvGraphicFramePr>
          <p:nvPr>
            <p:extLst>
              <p:ext uri="{D42A27DB-BD31-4B8C-83A1-F6EECF244321}">
                <p14:modId xmlns:p14="http://schemas.microsoft.com/office/powerpoint/2010/main" xmlns="" val="101992819"/>
              </p:ext>
            </p:extLst>
          </p:nvPr>
        </p:nvGraphicFramePr>
        <p:xfrm>
          <a:off x="971600" y="1196752"/>
          <a:ext cx="7776864" cy="4802124"/>
        </p:xfrm>
        <a:graphic>
          <a:graphicData uri="http://schemas.openxmlformats.org/drawingml/2006/table">
            <a:tbl>
              <a:tblPr>
                <a:tableStyleId>{D113A9D2-9D6B-4929-AA2D-F23B5EE8CBE7}</a:tableStyleId>
              </a:tblPr>
              <a:tblGrid>
                <a:gridCol w="1817025"/>
                <a:gridCol w="3404888"/>
                <a:gridCol w="2554951"/>
              </a:tblGrid>
              <a:tr h="232292">
                <a:tc>
                  <a:txBody>
                    <a:bodyPr/>
                    <a:lstStyle/>
                    <a:p>
                      <a:pPr algn="ctr">
                        <a:lnSpc>
                          <a:spcPct val="115000"/>
                        </a:lnSpc>
                        <a:spcAft>
                          <a:spcPts val="0"/>
                        </a:spcAft>
                      </a:pPr>
                      <a:endParaRPr lang="fr-FR" sz="600" dirty="0">
                        <a:latin typeface="Times New Roman"/>
                        <a:ea typeface="Calibri"/>
                        <a:cs typeface="Times New Roman"/>
                      </a:endParaRPr>
                    </a:p>
                  </a:txBody>
                  <a:tcPr marL="37069" marR="370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1400" b="1" u="none" dirty="0"/>
                        <a:t>Positif</a:t>
                      </a:r>
                      <a:endParaRPr lang="fr-FR" sz="1400" b="1" u="none" dirty="0">
                        <a:latin typeface="Times New Roman"/>
                        <a:ea typeface="Calibri"/>
                        <a:cs typeface="Times New Roman"/>
                      </a:endParaRPr>
                    </a:p>
                  </a:txBody>
                  <a:tcPr marL="37069" marR="370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1400" b="1" u="none" dirty="0"/>
                        <a:t>Négatif</a:t>
                      </a:r>
                      <a:endParaRPr lang="fr-FR" sz="1400" b="1" u="none" dirty="0">
                        <a:latin typeface="Times New Roman"/>
                        <a:ea typeface="Calibri"/>
                        <a:cs typeface="Times New Roman"/>
                      </a:endParaRPr>
                    </a:p>
                  </a:txBody>
                  <a:tcPr marL="37069" marR="370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4114">
                <a:tc>
                  <a:txBody>
                    <a:bodyPr/>
                    <a:lstStyle/>
                    <a:p>
                      <a:pPr algn="ctr">
                        <a:lnSpc>
                          <a:spcPct val="115000"/>
                        </a:lnSpc>
                        <a:spcAft>
                          <a:spcPts val="0"/>
                        </a:spcAft>
                      </a:pPr>
                      <a:r>
                        <a:rPr lang="fr-FR" sz="1400" b="1" dirty="0"/>
                        <a:t>Origine Interne</a:t>
                      </a:r>
                    </a:p>
                    <a:p>
                      <a:pPr algn="ctr">
                        <a:lnSpc>
                          <a:spcPct val="115000"/>
                        </a:lnSpc>
                        <a:spcAft>
                          <a:spcPts val="0"/>
                        </a:spcAft>
                      </a:pPr>
                      <a:r>
                        <a:rPr lang="fr-FR" sz="1400" b="1" dirty="0"/>
                        <a:t>(organisationnelle)</a:t>
                      </a:r>
                      <a:endParaRPr lang="fr-FR" sz="1400" b="1" dirty="0">
                        <a:latin typeface="Times New Roman"/>
                        <a:ea typeface="Calibri"/>
                        <a:cs typeface="Times New Roman"/>
                      </a:endParaRPr>
                    </a:p>
                  </a:txBody>
                  <a:tcPr marL="37069" marR="370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fr-FR" sz="1000" u="sng" dirty="0"/>
                        <a:t>Forces :</a:t>
                      </a:r>
                      <a:endParaRPr lang="fr-FR" sz="1000" dirty="0"/>
                    </a:p>
                    <a:p>
                      <a:pPr marL="342900" lvl="0" indent="-342900" algn="just">
                        <a:lnSpc>
                          <a:spcPct val="115000"/>
                        </a:lnSpc>
                        <a:spcAft>
                          <a:spcPts val="0"/>
                        </a:spcAft>
                        <a:buFont typeface="Cambria"/>
                        <a:buChar char="-"/>
                      </a:pPr>
                      <a:r>
                        <a:rPr lang="fr-FR" sz="1000" dirty="0"/>
                        <a:t>succès historique fiat 500 première génération</a:t>
                      </a:r>
                    </a:p>
                    <a:p>
                      <a:pPr marL="342900" lvl="0" indent="-342900" algn="just">
                        <a:lnSpc>
                          <a:spcPct val="115000"/>
                        </a:lnSpc>
                        <a:spcAft>
                          <a:spcPts val="0"/>
                        </a:spcAft>
                        <a:buFont typeface="Cambria"/>
                        <a:buChar char="-"/>
                      </a:pPr>
                      <a:r>
                        <a:rPr lang="fr-FR" sz="1000" dirty="0"/>
                        <a:t>savoir faire pour dans les « petites » voitures de la marque Fiat</a:t>
                      </a:r>
                    </a:p>
                    <a:p>
                      <a:pPr marL="342900" lvl="0" indent="-342900" algn="just">
                        <a:lnSpc>
                          <a:spcPct val="115000"/>
                        </a:lnSpc>
                        <a:spcAft>
                          <a:spcPts val="0"/>
                        </a:spcAft>
                        <a:buFont typeface="Cambria"/>
                        <a:buChar char="-"/>
                      </a:pPr>
                      <a:r>
                        <a:rPr lang="fr-FR" sz="1000" dirty="0"/>
                        <a:t>personnalisation forte du véhicule</a:t>
                      </a:r>
                    </a:p>
                    <a:p>
                      <a:pPr marL="342900" lvl="0" indent="-342900" algn="just">
                        <a:lnSpc>
                          <a:spcPct val="115000"/>
                        </a:lnSpc>
                        <a:spcAft>
                          <a:spcPts val="0"/>
                        </a:spcAft>
                        <a:buFont typeface="Cambria"/>
                        <a:buChar char="-"/>
                      </a:pPr>
                      <a:r>
                        <a:rPr lang="fr-FR" sz="1000" dirty="0"/>
                        <a:t>séries limités attrayantes (+ partenariats marque Gucci -&gt; image qualité)</a:t>
                      </a:r>
                    </a:p>
                    <a:p>
                      <a:pPr marL="342900" lvl="0" indent="-342900" algn="just">
                        <a:lnSpc>
                          <a:spcPct val="115000"/>
                        </a:lnSpc>
                        <a:spcAft>
                          <a:spcPts val="0"/>
                        </a:spcAft>
                        <a:buFont typeface="Cambria"/>
                        <a:buChar char="-"/>
                      </a:pPr>
                      <a:r>
                        <a:rPr lang="fr-FR" sz="1000" dirty="0"/>
                        <a:t>innovation sur les motorisations + développement du concept éco-citoyens (Twin Air + faible consommation mise en avant)</a:t>
                      </a:r>
                    </a:p>
                    <a:p>
                      <a:pPr marL="342900" lvl="0" indent="-342900" algn="just">
                        <a:lnSpc>
                          <a:spcPct val="115000"/>
                        </a:lnSpc>
                        <a:spcAft>
                          <a:spcPts val="0"/>
                        </a:spcAft>
                        <a:buFont typeface="Cambria"/>
                        <a:buChar char="-"/>
                      </a:pPr>
                      <a:r>
                        <a:rPr lang="fr-FR" sz="1000" dirty="0"/>
                        <a:t>Déclinaison Fiat 500 L présentée au salon de Genève 2012</a:t>
                      </a:r>
                    </a:p>
                    <a:p>
                      <a:pPr marL="342900" lvl="0" indent="-342900" algn="just">
                        <a:lnSpc>
                          <a:spcPct val="115000"/>
                        </a:lnSpc>
                        <a:spcAft>
                          <a:spcPts val="0"/>
                        </a:spcAft>
                        <a:buFont typeface="Cambria"/>
                        <a:buChar char="-"/>
                      </a:pPr>
                      <a:r>
                        <a:rPr lang="fr-FR" sz="1000" dirty="0"/>
                        <a:t>Communication importante </a:t>
                      </a:r>
                      <a:endParaRPr lang="fr-FR" sz="1000" dirty="0">
                        <a:latin typeface="Times New Roman"/>
                        <a:ea typeface="Cambria"/>
                        <a:cs typeface="Times New Roman"/>
                      </a:endParaRPr>
                    </a:p>
                  </a:txBody>
                  <a:tcPr marL="37069" marR="370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fr-FR" sz="1000" u="sng" dirty="0"/>
                        <a:t>Faiblesses :</a:t>
                      </a:r>
                      <a:endParaRPr lang="fr-FR" sz="1000" dirty="0"/>
                    </a:p>
                    <a:p>
                      <a:pPr marL="342900" lvl="0" indent="-342900" algn="just">
                        <a:lnSpc>
                          <a:spcPct val="115000"/>
                        </a:lnSpc>
                        <a:spcAft>
                          <a:spcPts val="0"/>
                        </a:spcAft>
                        <a:buFont typeface="Cambria"/>
                        <a:buChar char="-"/>
                      </a:pPr>
                      <a:r>
                        <a:rPr lang="fr-FR" sz="1000" dirty="0"/>
                        <a:t>prix élevé pour le créneau mini citadine</a:t>
                      </a:r>
                    </a:p>
                    <a:p>
                      <a:pPr marL="342900" lvl="0" indent="-342900" algn="just">
                        <a:lnSpc>
                          <a:spcPct val="115000"/>
                        </a:lnSpc>
                        <a:spcAft>
                          <a:spcPts val="0"/>
                        </a:spcAft>
                        <a:buFont typeface="Cambria"/>
                        <a:buChar char="-"/>
                      </a:pPr>
                      <a:r>
                        <a:rPr lang="fr-FR" sz="1000" dirty="0"/>
                        <a:t>image qualité Fiat moyenne</a:t>
                      </a:r>
                    </a:p>
                    <a:p>
                      <a:pPr marL="342900" lvl="0" indent="-342900" algn="just">
                        <a:lnSpc>
                          <a:spcPct val="115000"/>
                        </a:lnSpc>
                        <a:spcAft>
                          <a:spcPts val="0"/>
                        </a:spcAft>
                        <a:buFont typeface="Cambria"/>
                        <a:buChar char="-"/>
                      </a:pPr>
                      <a:r>
                        <a:rPr lang="fr-FR" sz="1000" dirty="0"/>
                        <a:t>voiture « coup de cœur »</a:t>
                      </a:r>
                    </a:p>
                    <a:p>
                      <a:pPr marL="342900" lvl="0" indent="-342900" algn="just">
                        <a:lnSpc>
                          <a:spcPct val="115000"/>
                        </a:lnSpc>
                        <a:spcAft>
                          <a:spcPts val="0"/>
                        </a:spcAft>
                        <a:buFont typeface="Cambria"/>
                        <a:buChar char="-"/>
                      </a:pPr>
                      <a:r>
                        <a:rPr lang="fr-FR" sz="1000" dirty="0"/>
                        <a:t>design « féminin »</a:t>
                      </a:r>
                      <a:endParaRPr lang="fr-FR" sz="1000" dirty="0">
                        <a:latin typeface="Times New Roman"/>
                        <a:ea typeface="Cambria"/>
                        <a:cs typeface="Times New Roman"/>
                      </a:endParaRPr>
                    </a:p>
                  </a:txBody>
                  <a:tcPr marL="37069" marR="370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4114">
                <a:tc>
                  <a:txBody>
                    <a:bodyPr/>
                    <a:lstStyle/>
                    <a:p>
                      <a:pPr algn="ctr">
                        <a:lnSpc>
                          <a:spcPct val="115000"/>
                        </a:lnSpc>
                        <a:spcAft>
                          <a:spcPts val="0"/>
                        </a:spcAft>
                      </a:pPr>
                      <a:r>
                        <a:rPr lang="fr-FR" sz="1400" b="1" dirty="0"/>
                        <a:t>Origine Externe</a:t>
                      </a:r>
                    </a:p>
                    <a:p>
                      <a:pPr algn="ctr">
                        <a:lnSpc>
                          <a:spcPct val="115000"/>
                        </a:lnSpc>
                        <a:spcAft>
                          <a:spcPts val="0"/>
                        </a:spcAft>
                      </a:pPr>
                      <a:r>
                        <a:rPr lang="fr-FR" sz="1400" b="1" dirty="0"/>
                        <a:t>(environnementale)</a:t>
                      </a:r>
                      <a:endParaRPr lang="fr-FR" sz="1400" b="1" dirty="0">
                        <a:latin typeface="Times New Roman"/>
                        <a:ea typeface="Calibri"/>
                        <a:cs typeface="Times New Roman"/>
                      </a:endParaRPr>
                    </a:p>
                  </a:txBody>
                  <a:tcPr marL="37069" marR="370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fr-FR" sz="1000" u="sng" dirty="0"/>
                        <a:t>Opportunités :</a:t>
                      </a:r>
                      <a:endParaRPr lang="fr-FR" sz="1000" dirty="0"/>
                    </a:p>
                    <a:p>
                      <a:pPr marL="342900" lvl="0" indent="-342900" algn="just">
                        <a:lnSpc>
                          <a:spcPct val="115000"/>
                        </a:lnSpc>
                        <a:spcAft>
                          <a:spcPts val="0"/>
                        </a:spcAft>
                        <a:buFont typeface="Cambria"/>
                        <a:buChar char="-"/>
                      </a:pPr>
                      <a:r>
                        <a:rPr lang="fr-FR" sz="1000" dirty="0"/>
                        <a:t>vague de réussite pour la sortie des vintages concurrents (mini, new B</a:t>
                      </a:r>
                      <a:r>
                        <a:rPr lang="fr-FR" sz="1000" dirty="0" smtClean="0"/>
                        <a:t>eetle</a:t>
                      </a:r>
                      <a:r>
                        <a:rPr lang="fr-FR" sz="1000" dirty="0"/>
                        <a:t>)</a:t>
                      </a:r>
                    </a:p>
                    <a:p>
                      <a:pPr marL="342900" lvl="0" indent="-342900" algn="just">
                        <a:lnSpc>
                          <a:spcPct val="115000"/>
                        </a:lnSpc>
                        <a:spcAft>
                          <a:spcPts val="0"/>
                        </a:spcAft>
                        <a:buFont typeface="Cambria"/>
                        <a:buChar char="-"/>
                      </a:pPr>
                      <a:r>
                        <a:rPr lang="fr-FR" sz="1000" dirty="0"/>
                        <a:t>attrait pour les voitures à faible consommation / augmentation prix du carburant</a:t>
                      </a:r>
                    </a:p>
                    <a:p>
                      <a:pPr marL="342900" lvl="0" indent="-342900" algn="just">
                        <a:lnSpc>
                          <a:spcPct val="115000"/>
                        </a:lnSpc>
                        <a:spcAft>
                          <a:spcPts val="0"/>
                        </a:spcAft>
                        <a:buFont typeface="Cambria"/>
                        <a:buChar char="-"/>
                      </a:pPr>
                      <a:r>
                        <a:rPr lang="fr-FR" sz="1000" dirty="0"/>
                        <a:t>augmentation des ventes de citadines, mini citadines</a:t>
                      </a:r>
                    </a:p>
                    <a:p>
                      <a:pPr marL="342900" lvl="0" indent="-342900" algn="just">
                        <a:lnSpc>
                          <a:spcPct val="115000"/>
                        </a:lnSpc>
                        <a:spcAft>
                          <a:spcPts val="0"/>
                        </a:spcAft>
                        <a:buFont typeface="Cambria"/>
                        <a:buChar char="-"/>
                      </a:pPr>
                      <a:r>
                        <a:rPr lang="fr-FR" sz="1000" dirty="0"/>
                        <a:t>développement du marché des citadines sur le continent américain (USA)</a:t>
                      </a:r>
                    </a:p>
                    <a:p>
                      <a:pPr marL="342900" lvl="0" indent="-342900" algn="just">
                        <a:lnSpc>
                          <a:spcPct val="115000"/>
                        </a:lnSpc>
                        <a:spcAft>
                          <a:spcPts val="0"/>
                        </a:spcAft>
                        <a:buFont typeface="Cambria"/>
                        <a:buChar char="-"/>
                      </a:pPr>
                      <a:r>
                        <a:rPr lang="fr-FR" sz="1000" dirty="0"/>
                        <a:t>augmentation du poids de la femme dans la décision d’achat d’un véhicule (Fiat 500 plutôt féminine)</a:t>
                      </a:r>
                    </a:p>
                    <a:p>
                      <a:pPr marL="342900" lvl="0" indent="-342900" algn="just">
                        <a:lnSpc>
                          <a:spcPct val="115000"/>
                        </a:lnSpc>
                        <a:spcAft>
                          <a:spcPts val="0"/>
                        </a:spcAft>
                        <a:buFont typeface="Cambria"/>
                        <a:buChar char="-"/>
                      </a:pPr>
                      <a:r>
                        <a:rPr lang="fr-FR" sz="1000" dirty="0"/>
                        <a:t>lancement de la Fiat 500 sur le marché chinois</a:t>
                      </a:r>
                      <a:endParaRPr lang="fr-FR" sz="1000" dirty="0">
                        <a:latin typeface="Times New Roman"/>
                        <a:ea typeface="Cambria"/>
                        <a:cs typeface="Times New Roman"/>
                      </a:endParaRPr>
                    </a:p>
                  </a:txBody>
                  <a:tcPr marL="37069" marR="370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fr-FR" sz="1000" u="sng" dirty="0"/>
                        <a:t>Menaces :</a:t>
                      </a:r>
                      <a:endParaRPr lang="fr-FR" sz="1000" dirty="0"/>
                    </a:p>
                    <a:p>
                      <a:pPr marL="342900" lvl="0" indent="-342900" algn="just">
                        <a:lnSpc>
                          <a:spcPct val="115000"/>
                        </a:lnSpc>
                        <a:spcAft>
                          <a:spcPts val="0"/>
                        </a:spcAft>
                        <a:buFont typeface="Cambria"/>
                        <a:buChar char="-"/>
                      </a:pPr>
                      <a:r>
                        <a:rPr lang="fr-FR" sz="1000" dirty="0"/>
                        <a:t>forte concurrence sur le créneau mini citadine + voitures vintages</a:t>
                      </a:r>
                    </a:p>
                    <a:p>
                      <a:pPr marL="342900" lvl="0" indent="-342900" algn="just">
                        <a:lnSpc>
                          <a:spcPct val="115000"/>
                        </a:lnSpc>
                        <a:spcAft>
                          <a:spcPts val="0"/>
                        </a:spcAft>
                        <a:buFont typeface="Cambria"/>
                        <a:buChar char="-"/>
                      </a:pPr>
                      <a:r>
                        <a:rPr lang="fr-FR" sz="1000" dirty="0"/>
                        <a:t>développement concurrentiel voitures électriques / Hybrides</a:t>
                      </a:r>
                    </a:p>
                    <a:p>
                      <a:pPr marL="342900" lvl="0" indent="-342900" algn="just">
                        <a:lnSpc>
                          <a:spcPct val="115000"/>
                        </a:lnSpc>
                        <a:spcAft>
                          <a:spcPts val="0"/>
                        </a:spcAft>
                        <a:buFont typeface="Cambria"/>
                        <a:buChar char="-"/>
                      </a:pPr>
                      <a:r>
                        <a:rPr lang="fr-FR" sz="1000" dirty="0"/>
                        <a:t>prix occasions encore très élevés</a:t>
                      </a:r>
                    </a:p>
                    <a:p>
                      <a:pPr marL="342900" lvl="0" indent="-342900" algn="just">
                        <a:lnSpc>
                          <a:spcPct val="115000"/>
                        </a:lnSpc>
                        <a:spcAft>
                          <a:spcPts val="0"/>
                        </a:spcAft>
                        <a:buFont typeface="Cambria"/>
                        <a:buChar char="-"/>
                      </a:pPr>
                      <a:r>
                        <a:rPr lang="fr-FR" sz="1000" dirty="0"/>
                        <a:t>conjoncture de crise (/prix du véhicule + voiture coup de cœur)</a:t>
                      </a:r>
                      <a:endParaRPr lang="fr-FR" sz="1000" dirty="0">
                        <a:latin typeface="Times New Roman"/>
                        <a:ea typeface="Cambria"/>
                        <a:cs typeface="Times New Roman"/>
                      </a:endParaRPr>
                    </a:p>
                  </a:txBody>
                  <a:tcPr marL="37069" marR="370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24744"/>
            <a:ext cx="8229600" cy="4525963"/>
          </a:xfrm>
        </p:spPr>
        <p:txBody>
          <a:bodyPr/>
          <a:lstStyle/>
          <a:p>
            <a:r>
              <a:rPr lang="fr-FR" dirty="0" smtClean="0"/>
              <a:t>Nous avons choisi les douze mini citadines citées au préalable pour différentes raisons :</a:t>
            </a:r>
          </a:p>
          <a:p>
            <a:pPr>
              <a:buNone/>
            </a:pPr>
            <a:endParaRPr lang="fr-FR" dirty="0" smtClean="0"/>
          </a:p>
          <a:p>
            <a:pPr lvl="2"/>
            <a:r>
              <a:rPr lang="fr-FR" sz="2600" dirty="0" smtClean="0"/>
              <a:t>Leur taille (longueur) correspond à la taille des micro citadines qui se situe entre 2.5m et 3.75m de longueur</a:t>
            </a:r>
          </a:p>
          <a:p>
            <a:pPr lvl="2">
              <a:buNone/>
            </a:pPr>
            <a:endParaRPr lang="fr-FR" sz="2600" dirty="0" smtClean="0"/>
          </a:p>
          <a:p>
            <a:pPr lvl="2"/>
            <a:r>
              <a:rPr lang="fr-FR" sz="2600" dirty="0" smtClean="0"/>
              <a:t>Ce sont les plus représentatives du marché, étant les minis citadines les plus connues en France</a:t>
            </a:r>
          </a:p>
          <a:p>
            <a:endParaRPr lang="fr-FR" dirty="0" smtClean="0"/>
          </a:p>
          <a:p>
            <a:endParaRPr lang="fr-FR" dirty="0"/>
          </a:p>
          <a:p>
            <a:endParaRPr lang="fr-FR" dirty="0" smtClean="0"/>
          </a:p>
          <a:p>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1052736"/>
            <a:ext cx="8820472" cy="5472608"/>
          </a:xfrm>
        </p:spPr>
        <p:txBody>
          <a:bodyPr>
            <a:normAutofit fontScale="62500" lnSpcReduction="20000"/>
          </a:bodyPr>
          <a:lstStyle/>
          <a:p>
            <a:r>
              <a:rPr lang="fr-FR" sz="2300" dirty="0" smtClean="0"/>
              <a:t>Suite à l’analyse des forces/faiblesses/opportunités/menaces, nous avons pu en dégager des recommandations. </a:t>
            </a:r>
          </a:p>
          <a:p>
            <a:endParaRPr lang="fr-FR" dirty="0" smtClean="0"/>
          </a:p>
          <a:p>
            <a:r>
              <a:rPr lang="fr-FR" b="1" dirty="0" smtClean="0">
                <a:solidFill>
                  <a:srgbClr val="7ACBE0"/>
                </a:solidFill>
              </a:rPr>
              <a:t>Organisationnel</a:t>
            </a:r>
            <a:r>
              <a:rPr lang="fr-FR" b="1" dirty="0" smtClean="0"/>
              <a:t> </a:t>
            </a:r>
          </a:p>
          <a:p>
            <a:endParaRPr lang="fr-FR" dirty="0" smtClean="0"/>
          </a:p>
          <a:p>
            <a:pPr lvl="1"/>
            <a:r>
              <a:rPr lang="fr-FR" dirty="0" smtClean="0"/>
              <a:t>Garder les forces d’origine interne organisationnelle</a:t>
            </a:r>
          </a:p>
          <a:p>
            <a:pPr lvl="1"/>
            <a:endParaRPr lang="fr-FR" sz="1600" dirty="0" smtClean="0"/>
          </a:p>
          <a:p>
            <a:pPr lvl="1"/>
            <a:r>
              <a:rPr lang="fr-FR" dirty="0" smtClean="0"/>
              <a:t>Etre vigilant face aux prix élevés en comparaison au créneau mini-citadines</a:t>
            </a:r>
          </a:p>
          <a:p>
            <a:pPr lvl="1"/>
            <a:endParaRPr lang="fr-FR" sz="1600" dirty="0" smtClean="0"/>
          </a:p>
          <a:p>
            <a:pPr lvl="1"/>
            <a:r>
              <a:rPr lang="fr-FR" dirty="0" smtClean="0"/>
              <a:t>Améliorer la perception de la qualité de Fiat </a:t>
            </a:r>
          </a:p>
          <a:p>
            <a:pPr lvl="1">
              <a:buNone/>
            </a:pPr>
            <a:endParaRPr lang="fr-FR" sz="1600" dirty="0" smtClean="0"/>
          </a:p>
          <a:p>
            <a:pPr lvl="1"/>
            <a:r>
              <a:rPr lang="fr-FR" dirty="0" smtClean="0"/>
              <a:t>Développer les motorisations pour diminuer l’effet « voiture coup de cœur » afin que les acheteurs n’achètent plus la 500 au détriment de la motorisation</a:t>
            </a:r>
          </a:p>
          <a:p>
            <a:pPr lvl="1">
              <a:buNone/>
            </a:pPr>
            <a:r>
              <a:rPr lang="fr-FR" dirty="0" smtClean="0"/>
              <a:t> </a:t>
            </a:r>
          </a:p>
          <a:p>
            <a:pPr lvl="1"/>
            <a:r>
              <a:rPr lang="fr-FR" dirty="0" smtClean="0"/>
              <a:t>Modifier le design très légèrement pour lui donner une allure plus masculine tout en gardant son charme d’antan afin d’élargir sa cible</a:t>
            </a:r>
          </a:p>
          <a:p>
            <a:pPr lvl="1"/>
            <a:endParaRPr lang="fr-FR" sz="1600" dirty="0" smtClean="0"/>
          </a:p>
          <a:p>
            <a:pPr lvl="1"/>
            <a:r>
              <a:rPr lang="fr-FR" dirty="0" smtClean="0"/>
              <a:t>Développer les produits pour des produits plus grands pour développer le marché et s’implanter sur le même segment que la Mini Cooper et la Coccinelle (Fiat 500L)</a:t>
            </a:r>
          </a:p>
          <a:p>
            <a:pPr lvl="1"/>
            <a:endParaRPr lang="fr-FR" sz="1600" dirty="0" smtClean="0"/>
          </a:p>
          <a:p>
            <a:pPr lvl="1"/>
            <a:r>
              <a:rPr lang="fr-FR" dirty="0" smtClean="0"/>
              <a:t>Personnalisation &gt; continuer de proposer des configurateurs de personnalisation pour toujours plus se différencier de la concurrence</a:t>
            </a:r>
          </a:p>
          <a:p>
            <a:pPr lvl="1"/>
            <a:endParaRPr lang="fr-FR" sz="1600" dirty="0" smtClean="0"/>
          </a:p>
          <a:p>
            <a:pPr lvl="1"/>
            <a:r>
              <a:rPr lang="fr-FR" dirty="0" smtClean="0"/>
              <a:t>Ecologie &gt; développement  voitures hybrides/électriques et maintien de la faible consommation des modèles classiques</a:t>
            </a:r>
          </a:p>
          <a:p>
            <a:pPr>
              <a:buNone/>
            </a:pPr>
            <a:endParaRPr lang="fr-FR" dirty="0" smtClean="0"/>
          </a:p>
        </p:txBody>
      </p:sp>
      <p:sp>
        <p:nvSpPr>
          <p:cNvPr id="3" name="Titre 2"/>
          <p:cNvSpPr>
            <a:spLocks noGrp="1"/>
          </p:cNvSpPr>
          <p:nvPr>
            <p:ph type="title"/>
          </p:nvPr>
        </p:nvSpPr>
        <p:spPr>
          <a:xfrm>
            <a:off x="734888" y="44624"/>
            <a:ext cx="8229600" cy="1143000"/>
          </a:xfrm>
        </p:spPr>
        <p:txBody>
          <a:bodyPr>
            <a:normAutofit/>
          </a:bodyPr>
          <a:lstStyle/>
          <a:p>
            <a:r>
              <a:rPr lang="fr-FR" sz="3400" dirty="0" smtClean="0"/>
              <a:t>Recommandations et préconisations</a:t>
            </a:r>
            <a:endParaRPr lang="fr-FR" sz="3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196752"/>
            <a:ext cx="8229600" cy="4525963"/>
          </a:xfrm>
        </p:spPr>
        <p:txBody>
          <a:bodyPr>
            <a:normAutofit fontScale="85000" lnSpcReduction="20000"/>
          </a:bodyPr>
          <a:lstStyle/>
          <a:p>
            <a:r>
              <a:rPr lang="fr-FR" b="1" dirty="0" smtClean="0">
                <a:solidFill>
                  <a:srgbClr val="7ACBE0"/>
                </a:solidFill>
              </a:rPr>
              <a:t>Environnemental</a:t>
            </a:r>
          </a:p>
          <a:p>
            <a:pPr>
              <a:buNone/>
            </a:pPr>
            <a:endParaRPr lang="fr-FR" dirty="0" smtClean="0"/>
          </a:p>
          <a:p>
            <a:pPr lvl="1"/>
            <a:r>
              <a:rPr lang="fr-FR" dirty="0" smtClean="0"/>
              <a:t>Forte concurrence sur le créneau mini citadine &gt; rester innovant, toujours sortir de nouvelles séries, voire séries limitées, de même pour l’aspect vintage</a:t>
            </a:r>
          </a:p>
          <a:p>
            <a:pPr lvl="1"/>
            <a:endParaRPr lang="fr-FR" dirty="0" smtClean="0"/>
          </a:p>
          <a:p>
            <a:pPr lvl="1"/>
            <a:r>
              <a:rPr lang="fr-FR" dirty="0" smtClean="0"/>
              <a:t>Continuer la forte utilisation de campagne de communication </a:t>
            </a:r>
          </a:p>
          <a:p>
            <a:pPr lvl="1"/>
            <a:endParaRPr lang="fr-FR" dirty="0" smtClean="0"/>
          </a:p>
          <a:p>
            <a:pPr lvl="1"/>
            <a:r>
              <a:rPr lang="fr-FR" dirty="0" smtClean="0"/>
              <a:t>Rester proche de sa clientèle en instaurant des concours avec les propriétaires</a:t>
            </a:r>
          </a:p>
          <a:p>
            <a:pPr lvl="1"/>
            <a:endParaRPr lang="fr-FR" dirty="0" smtClean="0"/>
          </a:p>
          <a:p>
            <a:pPr lvl="1"/>
            <a:r>
              <a:rPr lang="fr-FR" dirty="0" smtClean="0"/>
              <a:t>Fortes menaces de substitution &gt; Covoiturage, </a:t>
            </a:r>
            <a:r>
              <a:rPr lang="fr-FR" dirty="0" err="1" smtClean="0"/>
              <a:t>Velib</a:t>
            </a:r>
            <a:r>
              <a:rPr lang="fr-FR" dirty="0" smtClean="0"/>
              <a:t>, transports en communs, 2 roues</a:t>
            </a:r>
          </a:p>
          <a:p>
            <a:pPr lvl="1"/>
            <a:endParaRPr lang="fr-FR" dirty="0" smtClean="0"/>
          </a:p>
          <a:p>
            <a:pPr lvl="1"/>
            <a:r>
              <a:rPr lang="fr-FR" dirty="0" smtClean="0"/>
              <a:t>Internationalisation &gt; toucher l’Asie, et autres continents</a:t>
            </a:r>
          </a:p>
          <a:p>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Arrivés aux termes de notre étude, on remarque que le marché de la mini-citadine est un marché très concurrentiel entre les concurrents et les caractéristiques</a:t>
            </a:r>
          </a:p>
          <a:p>
            <a:endParaRPr lang="fr-FR" dirty="0" smtClean="0"/>
          </a:p>
          <a:p>
            <a:r>
              <a:rPr lang="fr-FR" dirty="0" smtClean="0"/>
              <a:t>De plus, ce marché a de l’avenir notamment grâce à l’arrivée des technologies électriques et hybrides. Les micro-citadines sont parfaitement adaptées aux conditions de l’ électrique, l’avenir est </a:t>
            </a:r>
            <a:r>
              <a:rPr lang="fr-FR" dirty="0" smtClean="0"/>
              <a:t>assuré</a:t>
            </a:r>
            <a:endParaRPr lang="fr-FR" dirty="0" smtClean="0"/>
          </a:p>
        </p:txBody>
      </p:sp>
      <p:sp>
        <p:nvSpPr>
          <p:cNvPr id="3" name="Titre 2"/>
          <p:cNvSpPr>
            <a:spLocks noGrp="1"/>
          </p:cNvSpPr>
          <p:nvPr>
            <p:ph type="title"/>
          </p:nvPr>
        </p:nvSpPr>
        <p:spPr/>
        <p:txBody>
          <a:bodyPr/>
          <a:lstStyle/>
          <a:p>
            <a:pPr algn="ctr"/>
            <a:r>
              <a:rPr lang="fr-FR" dirty="0" smtClean="0"/>
              <a:t>Conclusion</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La largeur de gamme : correspond au nombre de lignes de produits proposées au sein d’une gamme par fabricant </a:t>
            </a:r>
          </a:p>
          <a:p>
            <a:pPr lvl="2"/>
            <a:r>
              <a:rPr lang="fr-FR" dirty="0" smtClean="0"/>
              <a:t>Les 12 minis citadines sélectionnées auparavant</a:t>
            </a:r>
          </a:p>
          <a:p>
            <a:pPr lvl="2">
              <a:buNone/>
            </a:pPr>
            <a:endParaRPr lang="fr-FR" dirty="0" smtClean="0"/>
          </a:p>
          <a:p>
            <a:pPr lvl="2">
              <a:buNone/>
            </a:pPr>
            <a:endParaRPr lang="fr-FR" dirty="0" smtClean="0"/>
          </a:p>
          <a:p>
            <a:r>
              <a:rPr lang="fr-FR" dirty="0" smtClean="0"/>
              <a:t>La profondeur de gamme : exprime le nombre moyen de produits proposés au sein des lignes de produits constituant la gamme</a:t>
            </a:r>
          </a:p>
          <a:p>
            <a:pPr lvl="2"/>
            <a:r>
              <a:rPr lang="fr-FR" dirty="0" smtClean="0"/>
              <a:t>Les profondeurs de gamme sont les suivantes</a:t>
            </a:r>
            <a:endParaRPr lang="fr-FR" dirty="0"/>
          </a:p>
        </p:txBody>
      </p:sp>
      <p:sp>
        <p:nvSpPr>
          <p:cNvPr id="2" name="Titre 1"/>
          <p:cNvSpPr>
            <a:spLocks noGrp="1"/>
          </p:cNvSpPr>
          <p:nvPr>
            <p:ph type="title"/>
          </p:nvPr>
        </p:nvSpPr>
        <p:spPr/>
        <p:txBody>
          <a:bodyPr>
            <a:normAutofit/>
          </a:bodyPr>
          <a:lstStyle/>
          <a:p>
            <a:pPr algn="ctr"/>
            <a:r>
              <a:rPr lang="fr-FR" dirty="0" smtClean="0">
                <a:solidFill>
                  <a:schemeClr val="tx2">
                    <a:lumMod val="50000"/>
                  </a:schemeClr>
                </a:solidFill>
              </a:rPr>
              <a:t>Stratégie de gamme</a:t>
            </a:r>
            <a:endParaRPr lang="fr-FR"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8760"/>
            <a:ext cx="8229600" cy="4968552"/>
          </a:xfrm>
        </p:spPr>
        <p:txBody>
          <a:bodyPr>
            <a:normAutofit fontScale="92500" lnSpcReduction="20000"/>
          </a:bodyPr>
          <a:lstStyle/>
          <a:p>
            <a:r>
              <a:rPr lang="fr-FR" sz="2800" dirty="0" smtClean="0">
                <a:solidFill>
                  <a:srgbClr val="7ACBE0"/>
                </a:solidFill>
              </a:rPr>
              <a:t>Chevrolet </a:t>
            </a:r>
            <a:r>
              <a:rPr lang="fr-FR" sz="2800" dirty="0" err="1" smtClean="0">
                <a:solidFill>
                  <a:srgbClr val="7ACBE0"/>
                </a:solidFill>
              </a:rPr>
              <a:t>Spark</a:t>
            </a:r>
            <a:endParaRPr lang="fr-FR" sz="2800" dirty="0" smtClean="0">
              <a:solidFill>
                <a:srgbClr val="7ACBE0"/>
              </a:solidFill>
            </a:endParaRPr>
          </a:p>
          <a:p>
            <a:endParaRPr lang="fr-FR" sz="2800" dirty="0" smtClean="0"/>
          </a:p>
          <a:p>
            <a:pPr lvl="1"/>
            <a:r>
              <a:rPr lang="fr-FR" sz="2400" dirty="0" err="1" smtClean="0"/>
              <a:t>Spark</a:t>
            </a:r>
            <a:r>
              <a:rPr lang="fr-FR" sz="2400" dirty="0" smtClean="0"/>
              <a:t> LS à partir de 9 390€ 68ch 995cm3 jantes 13’’ 1.0</a:t>
            </a:r>
          </a:p>
          <a:p>
            <a:pPr lvl="2"/>
            <a:r>
              <a:rPr lang="fr-FR" sz="2200" dirty="0" smtClean="0"/>
              <a:t>Disponibles en 9 coloris</a:t>
            </a:r>
          </a:p>
          <a:p>
            <a:pPr lvl="1"/>
            <a:r>
              <a:rPr lang="fr-FR" sz="2400" dirty="0" err="1" smtClean="0"/>
              <a:t>Spark</a:t>
            </a:r>
            <a:r>
              <a:rPr lang="fr-FR" sz="2400" dirty="0" smtClean="0"/>
              <a:t> LS+ à partir de 10 190€ 68ch 995cm3 1.0</a:t>
            </a:r>
          </a:p>
          <a:p>
            <a:pPr lvl="2"/>
            <a:r>
              <a:rPr lang="fr-FR" sz="2200" dirty="0" smtClean="0"/>
              <a:t>Disponibles en 9 coloris</a:t>
            </a:r>
          </a:p>
          <a:p>
            <a:pPr lvl="1"/>
            <a:r>
              <a:rPr lang="fr-FR" sz="2400" dirty="0" err="1" smtClean="0"/>
              <a:t>Spark</a:t>
            </a:r>
            <a:r>
              <a:rPr lang="fr-FR" sz="2400" dirty="0" smtClean="0"/>
              <a:t> LT à partir de 11 290€ 68ch 995cm3 jantes 14’’ 1.0</a:t>
            </a:r>
          </a:p>
          <a:p>
            <a:pPr lvl="2"/>
            <a:r>
              <a:rPr lang="fr-FR" sz="2200" dirty="0" smtClean="0"/>
              <a:t>Disponibles en 9 coloris</a:t>
            </a:r>
          </a:p>
          <a:p>
            <a:pPr lvl="1"/>
            <a:r>
              <a:rPr lang="fr-FR" sz="2400" dirty="0" err="1" smtClean="0"/>
              <a:t>Spark</a:t>
            </a:r>
            <a:r>
              <a:rPr lang="fr-FR" sz="2400" dirty="0" smtClean="0"/>
              <a:t> LTZ à partir de 12 190€ 81ch 1206cm3 jantes 15’’ 1.2</a:t>
            </a:r>
          </a:p>
          <a:p>
            <a:pPr lvl="2"/>
            <a:r>
              <a:rPr lang="fr-FR" sz="2200" dirty="0" smtClean="0"/>
              <a:t>Disponibles en 9 coloris</a:t>
            </a:r>
          </a:p>
          <a:p>
            <a:pPr lvl="2"/>
            <a:r>
              <a:rPr lang="fr-FR" sz="2200" dirty="0" smtClean="0"/>
              <a:t>Couleurs de tissu intérieur : Sellerie mixte tissu anthracite à motif vert/papyrus/anthracite à motif gris – cuir de synthèse</a:t>
            </a:r>
          </a:p>
          <a:p>
            <a:endParaRPr lang="fr-FR" dirty="0"/>
          </a:p>
        </p:txBody>
      </p:sp>
      <p:sp>
        <p:nvSpPr>
          <p:cNvPr id="2" name="Titre 1"/>
          <p:cNvSpPr>
            <a:spLocks noGrp="1"/>
          </p:cNvSpPr>
          <p:nvPr>
            <p:ph type="title"/>
          </p:nvPr>
        </p:nvSpPr>
        <p:spPr/>
        <p:txBody>
          <a:bodyPr/>
          <a:lstStyle/>
          <a:p>
            <a:pPr algn="ctr"/>
            <a:r>
              <a:rPr lang="fr-FR" dirty="0" smtClean="0">
                <a:solidFill>
                  <a:schemeClr val="tx2">
                    <a:lumMod val="50000"/>
                  </a:schemeClr>
                </a:solidFill>
              </a:rPr>
              <a:t>Profondeur de gamme</a:t>
            </a:r>
            <a:endParaRPr lang="fr-FR"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196752"/>
            <a:ext cx="8229600" cy="4810539"/>
          </a:xfrm>
        </p:spPr>
        <p:txBody>
          <a:bodyPr>
            <a:normAutofit fontScale="92500" lnSpcReduction="20000"/>
          </a:bodyPr>
          <a:lstStyle/>
          <a:p>
            <a:r>
              <a:rPr lang="fr-FR" dirty="0" smtClean="0">
                <a:solidFill>
                  <a:srgbClr val="7ACBE0"/>
                </a:solidFill>
              </a:rPr>
              <a:t>Ford Ka</a:t>
            </a:r>
          </a:p>
          <a:p>
            <a:endParaRPr lang="fr-FR" dirty="0" smtClean="0"/>
          </a:p>
          <a:p>
            <a:pPr lvl="1"/>
            <a:r>
              <a:rPr lang="fr-FR" dirty="0" smtClean="0"/>
              <a:t>Directio</a:t>
            </a:r>
            <a:r>
              <a:rPr lang="fr-FR" dirty="0" smtClean="0"/>
              <a:t>n assistée, anti-démarrage, airbags, indicateur de changement de vitesse, déclanchement automatique des feux de détresse, jantes acier, volant réglable, etc.</a:t>
            </a:r>
          </a:p>
          <a:p>
            <a:pPr lvl="1"/>
            <a:endParaRPr lang="fr-FR" dirty="0" smtClean="0"/>
          </a:p>
          <a:p>
            <a:pPr lvl="2"/>
            <a:r>
              <a:rPr lang="fr-FR" sz="2300" dirty="0" smtClean="0"/>
              <a:t>Ka Trend </a:t>
            </a:r>
            <a:r>
              <a:rPr lang="fr-FR" dirty="0" smtClean="0"/>
              <a:t>: Avec ses équipements pratiques, la finition Trend est une parfaite introduction à la gamme Ka.</a:t>
            </a:r>
          </a:p>
          <a:p>
            <a:pPr lvl="1">
              <a:buNone/>
            </a:pPr>
            <a:endParaRPr lang="fr-FR" dirty="0" smtClean="0"/>
          </a:p>
          <a:p>
            <a:pPr lvl="2"/>
            <a:r>
              <a:rPr lang="fr-FR" sz="2300" dirty="0" smtClean="0"/>
              <a:t>Ka </a:t>
            </a:r>
            <a:r>
              <a:rPr lang="fr-FR" sz="2300" dirty="0" err="1" smtClean="0"/>
              <a:t>Titanium</a:t>
            </a:r>
            <a:r>
              <a:rPr lang="fr-FR" sz="2300" dirty="0" smtClean="0"/>
              <a:t> </a:t>
            </a:r>
            <a:r>
              <a:rPr lang="fr-FR" dirty="0" smtClean="0"/>
              <a:t>: La finition </a:t>
            </a:r>
            <a:r>
              <a:rPr lang="fr-FR" dirty="0" err="1" smtClean="0"/>
              <a:t>Titanium</a:t>
            </a:r>
            <a:r>
              <a:rPr lang="fr-FR" dirty="0" smtClean="0"/>
              <a:t> permet d’accéder à un niveau d’équipement </a:t>
            </a:r>
            <a:r>
              <a:rPr lang="fr-FR" dirty="0" err="1" smtClean="0"/>
              <a:t>premuim</a:t>
            </a:r>
            <a:r>
              <a:rPr lang="fr-FR" dirty="0" smtClean="0"/>
              <a:t>. </a:t>
            </a:r>
          </a:p>
          <a:p>
            <a:pPr lvl="1">
              <a:buNone/>
            </a:pPr>
            <a:endParaRPr lang="fr-FR" dirty="0" smtClean="0"/>
          </a:p>
          <a:p>
            <a:pPr lvl="2"/>
            <a:r>
              <a:rPr lang="fr-FR" sz="2300" dirty="0" smtClean="0"/>
              <a:t>Ka Grand prix </a:t>
            </a:r>
            <a:r>
              <a:rPr lang="fr-FR" sz="2300" dirty="0" smtClean="0"/>
              <a:t>II </a:t>
            </a:r>
            <a:r>
              <a:rPr lang="fr-FR" dirty="0" smtClean="0"/>
              <a:t>: Elle est née pour la compétition.</a:t>
            </a:r>
          </a:p>
          <a:p>
            <a:pPr lvl="1">
              <a:buNone/>
            </a:pPr>
            <a:endParaRPr lang="fr-FR" dirty="0" smtClean="0"/>
          </a:p>
          <a:p>
            <a:pPr lvl="2"/>
            <a:r>
              <a:rPr lang="fr-FR" sz="2300" dirty="0" smtClean="0"/>
              <a:t>Ka </a:t>
            </a:r>
            <a:r>
              <a:rPr lang="fr-FR" sz="2300" dirty="0" err="1" smtClean="0"/>
              <a:t>Metalka</a:t>
            </a:r>
            <a:r>
              <a:rPr lang="fr-FR" sz="2300" dirty="0" smtClean="0"/>
              <a:t> </a:t>
            </a:r>
            <a:r>
              <a:rPr lang="fr-FR" dirty="0" smtClean="0"/>
              <a:t>: Sûre d’elle, cool et sophistiquée, </a:t>
            </a:r>
            <a:r>
              <a:rPr lang="fr-FR" dirty="0" err="1" smtClean="0"/>
              <a:t>MetalKa</a:t>
            </a:r>
            <a:r>
              <a:rPr lang="fr-FR" dirty="0" smtClean="0"/>
              <a:t> est toujours stylée !</a:t>
            </a:r>
            <a:endParaRPr lang="fr-FR" dirty="0" smtClean="0"/>
          </a:p>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7504" y="764704"/>
            <a:ext cx="6840760" cy="4797152"/>
          </a:xfrm>
        </p:spPr>
        <p:txBody>
          <a:bodyPr>
            <a:normAutofit fontScale="92500" lnSpcReduction="10000"/>
          </a:bodyPr>
          <a:lstStyle/>
          <a:p>
            <a:r>
              <a:rPr lang="fr-FR" sz="2800" dirty="0" smtClean="0">
                <a:solidFill>
                  <a:srgbClr val="7ACBE0"/>
                </a:solidFill>
              </a:rPr>
              <a:t>Renault Twingo  </a:t>
            </a:r>
            <a:r>
              <a:rPr lang="fr-FR" sz="2800" dirty="0" smtClean="0"/>
              <a:t>3 portes, 4 places</a:t>
            </a:r>
          </a:p>
          <a:p>
            <a:pPr>
              <a:buNone/>
            </a:pPr>
            <a:endParaRPr lang="fr-FR" sz="2800" dirty="0" smtClean="0"/>
          </a:p>
          <a:p>
            <a:pPr lvl="1"/>
            <a:r>
              <a:rPr lang="fr-FR" sz="2400" dirty="0" smtClean="0"/>
              <a:t>Twingo / Life</a:t>
            </a:r>
          </a:p>
          <a:p>
            <a:pPr lvl="2"/>
            <a:r>
              <a:rPr lang="fr-FR" sz="2200" dirty="0" smtClean="0"/>
              <a:t>Life </a:t>
            </a:r>
            <a:r>
              <a:rPr lang="fr-FR" sz="2200" dirty="0" err="1" smtClean="0"/>
              <a:t>dCi</a:t>
            </a:r>
            <a:r>
              <a:rPr lang="fr-FR" sz="2200" dirty="0" smtClean="0"/>
              <a:t> 75 eco2</a:t>
            </a:r>
          </a:p>
          <a:p>
            <a:pPr lvl="2"/>
            <a:endParaRPr lang="fr-FR" sz="2200" dirty="0" smtClean="0"/>
          </a:p>
          <a:p>
            <a:pPr lvl="1"/>
            <a:r>
              <a:rPr lang="fr-FR" sz="2400" dirty="0" smtClean="0"/>
              <a:t>Twingo / Zen</a:t>
            </a:r>
          </a:p>
          <a:p>
            <a:pPr lvl="2"/>
            <a:r>
              <a:rPr lang="fr-FR" sz="2200" dirty="0" smtClean="0"/>
              <a:t>Zen 1.2 LEV 16V 75 eco2</a:t>
            </a:r>
          </a:p>
          <a:p>
            <a:pPr lvl="2"/>
            <a:r>
              <a:rPr lang="fr-FR" sz="2200" dirty="0" smtClean="0"/>
              <a:t>Zen </a:t>
            </a:r>
            <a:r>
              <a:rPr lang="fr-FR" sz="2200" dirty="0" err="1" smtClean="0"/>
              <a:t>dCi</a:t>
            </a:r>
            <a:r>
              <a:rPr lang="fr-FR" sz="2200" dirty="0" smtClean="0"/>
              <a:t> 75 </a:t>
            </a:r>
            <a:r>
              <a:rPr lang="fr-FR" sz="2200" dirty="0" err="1" smtClean="0"/>
              <a:t>eco</a:t>
            </a:r>
            <a:r>
              <a:rPr lang="fr-FR" sz="2200" dirty="0" smtClean="0"/>
              <a:t> 2</a:t>
            </a:r>
          </a:p>
          <a:p>
            <a:pPr lvl="2"/>
            <a:endParaRPr lang="fr-FR" sz="2200" dirty="0" smtClean="0"/>
          </a:p>
          <a:p>
            <a:pPr lvl="1"/>
            <a:r>
              <a:rPr lang="fr-FR" sz="2400" dirty="0" smtClean="0"/>
              <a:t>Twingo / </a:t>
            </a:r>
            <a:r>
              <a:rPr lang="fr-FR" sz="2400" dirty="0" err="1" smtClean="0"/>
              <a:t>Intens</a:t>
            </a:r>
            <a:endParaRPr lang="fr-FR" sz="2400" dirty="0" smtClean="0"/>
          </a:p>
          <a:p>
            <a:pPr lvl="2"/>
            <a:r>
              <a:rPr lang="fr-FR" sz="2200" dirty="0" err="1" smtClean="0"/>
              <a:t>Intens</a:t>
            </a:r>
            <a:r>
              <a:rPr lang="fr-FR" sz="2200" dirty="0" smtClean="0"/>
              <a:t> 1.2 LEV 16V 75 eco2</a:t>
            </a:r>
          </a:p>
          <a:p>
            <a:pPr lvl="2"/>
            <a:r>
              <a:rPr lang="fr-FR" sz="2200" dirty="0" err="1" smtClean="0"/>
              <a:t>Intens</a:t>
            </a:r>
            <a:r>
              <a:rPr lang="fr-FR" sz="2200" dirty="0" smtClean="0"/>
              <a:t> 1.2 16V 75 BVR5</a:t>
            </a:r>
          </a:p>
          <a:p>
            <a:pPr lvl="2"/>
            <a:r>
              <a:rPr lang="fr-FR" sz="2200" dirty="0" err="1" smtClean="0"/>
              <a:t>Intens</a:t>
            </a:r>
            <a:r>
              <a:rPr lang="fr-FR" sz="2200" dirty="0" smtClean="0"/>
              <a:t> </a:t>
            </a:r>
            <a:r>
              <a:rPr lang="fr-FR" sz="2200" dirty="0" err="1" smtClean="0"/>
              <a:t>dCi</a:t>
            </a:r>
            <a:r>
              <a:rPr lang="fr-FR" sz="2200" dirty="0" smtClean="0"/>
              <a:t> 85 eco2</a:t>
            </a:r>
          </a:p>
          <a:p>
            <a:pPr lvl="2"/>
            <a:endParaRPr lang="fr-FR" sz="2200" dirty="0" smtClean="0"/>
          </a:p>
          <a:p>
            <a:endParaRPr lang="fr-FR" dirty="0"/>
          </a:p>
        </p:txBody>
      </p:sp>
      <p:sp>
        <p:nvSpPr>
          <p:cNvPr id="4" name="Espace réservé du contenu 1"/>
          <p:cNvSpPr txBox="1">
            <a:spLocks/>
          </p:cNvSpPr>
          <p:nvPr/>
        </p:nvSpPr>
        <p:spPr>
          <a:xfrm>
            <a:off x="4283968" y="1196752"/>
            <a:ext cx="4896544" cy="4464496"/>
          </a:xfrm>
          <a:prstGeom prst="rect">
            <a:avLst/>
          </a:prstGeom>
        </p:spPr>
        <p:txBody>
          <a:bodyPr vert="horz">
            <a:normAutofit fontScale="92500"/>
          </a:bodyPr>
          <a:lstStyle/>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endParaRPr kumimoji="0" lang="fr-FR" sz="22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Twingo / Initiale</a:t>
            </a: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fr-FR" sz="2200" b="0" i="0" u="none" strike="noStrike" kern="1200" cap="none" spc="0" normalizeH="0" baseline="0" noProof="0" dirty="0" smtClean="0">
                <a:ln>
                  <a:noFill/>
                </a:ln>
                <a:solidFill>
                  <a:schemeClr val="tx1"/>
                </a:solidFill>
                <a:effectLst/>
                <a:uLnTx/>
                <a:uFillTx/>
                <a:latin typeface="+mn-lt"/>
                <a:ea typeface="+mn-ea"/>
                <a:cs typeface="+mn-cs"/>
              </a:rPr>
              <a:t>Initiale 1.2 LEV 16V 75 eco2</a:t>
            </a: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fr-FR" sz="2200" b="0" i="0" u="none" strike="noStrike" kern="1200" cap="none" spc="0" normalizeH="0" baseline="0" noProof="0" dirty="0" smtClean="0">
                <a:ln>
                  <a:noFill/>
                </a:ln>
                <a:solidFill>
                  <a:schemeClr val="tx1"/>
                </a:solidFill>
                <a:effectLst/>
                <a:uLnTx/>
                <a:uFillTx/>
                <a:latin typeface="+mn-lt"/>
                <a:ea typeface="+mn-ea"/>
                <a:cs typeface="+mn-cs"/>
              </a:rPr>
              <a:t>Initiale 1.2 16V 75 BVR5</a:t>
            </a: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fr-FR" sz="2200" b="0" i="0" u="none" strike="noStrike" kern="1200" cap="none" spc="0" normalizeH="0" baseline="0" noProof="0" dirty="0" smtClean="0">
                <a:ln>
                  <a:noFill/>
                </a:ln>
                <a:solidFill>
                  <a:schemeClr val="tx1"/>
                </a:solidFill>
                <a:effectLst/>
                <a:uLnTx/>
                <a:uFillTx/>
                <a:latin typeface="+mn-lt"/>
                <a:ea typeface="+mn-ea"/>
                <a:cs typeface="+mn-cs"/>
              </a:rPr>
              <a:t>Initiale </a:t>
            </a:r>
            <a:r>
              <a:rPr kumimoji="0" lang="fr-FR" sz="2200" b="0" i="0" u="none" strike="noStrike" kern="1200" cap="none" spc="0" normalizeH="0" baseline="0" noProof="0" dirty="0" err="1" smtClean="0">
                <a:ln>
                  <a:noFill/>
                </a:ln>
                <a:solidFill>
                  <a:schemeClr val="tx1"/>
                </a:solidFill>
                <a:effectLst/>
                <a:uLnTx/>
                <a:uFillTx/>
                <a:latin typeface="+mn-lt"/>
                <a:ea typeface="+mn-ea"/>
                <a:cs typeface="+mn-cs"/>
              </a:rPr>
              <a:t>dCi</a:t>
            </a:r>
            <a:r>
              <a:rPr kumimoji="0" lang="fr-FR" sz="2200" b="0" i="0" u="none" strike="noStrike" kern="1200" cap="none" spc="0" normalizeH="0" baseline="0" noProof="0" dirty="0" smtClean="0">
                <a:ln>
                  <a:noFill/>
                </a:ln>
                <a:solidFill>
                  <a:schemeClr val="tx1"/>
                </a:solidFill>
                <a:effectLst/>
                <a:uLnTx/>
                <a:uFillTx/>
                <a:latin typeface="+mn-lt"/>
                <a:ea typeface="+mn-ea"/>
                <a:cs typeface="+mn-cs"/>
              </a:rPr>
              <a:t> 85 eco2</a:t>
            </a: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endParaRPr kumimoji="0" lang="fr-FR" sz="22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Twingo Série limitée / </a:t>
            </a:r>
            <a:r>
              <a:rPr kumimoji="0" lang="fr-FR" sz="2400" b="0" i="0" u="none" strike="noStrike" kern="1200" cap="none" spc="0" normalizeH="0" baseline="0" noProof="0" dirty="0" err="1" smtClean="0">
                <a:ln>
                  <a:noFill/>
                </a:ln>
                <a:solidFill>
                  <a:schemeClr val="tx1"/>
                </a:solidFill>
                <a:effectLst/>
                <a:uLnTx/>
                <a:uFillTx/>
                <a:latin typeface="+mn-lt"/>
                <a:ea typeface="+mn-ea"/>
                <a:cs typeface="+mn-cs"/>
              </a:rPr>
              <a:t>Purple</a:t>
            </a: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fr-FR" sz="2200" b="0" i="0" u="none" strike="noStrike" kern="1200" cap="none" spc="0" normalizeH="0" baseline="0" noProof="0" dirty="0" err="1" smtClean="0">
                <a:ln>
                  <a:noFill/>
                </a:ln>
                <a:solidFill>
                  <a:schemeClr val="tx1"/>
                </a:solidFill>
                <a:effectLst/>
                <a:uLnTx/>
                <a:uFillTx/>
                <a:latin typeface="+mn-lt"/>
                <a:ea typeface="+mn-ea"/>
                <a:cs typeface="+mn-cs"/>
              </a:rPr>
              <a:t>Purple</a:t>
            </a:r>
            <a:r>
              <a:rPr kumimoji="0" lang="fr-FR" sz="2200" b="0" i="0" u="none" strike="noStrike" kern="1200" cap="none" spc="0" normalizeH="0" baseline="0" noProof="0" dirty="0" smtClean="0">
                <a:ln>
                  <a:noFill/>
                </a:ln>
                <a:solidFill>
                  <a:schemeClr val="tx1"/>
                </a:solidFill>
                <a:effectLst/>
                <a:uLnTx/>
                <a:uFillTx/>
                <a:latin typeface="+mn-lt"/>
                <a:ea typeface="+mn-ea"/>
                <a:cs typeface="+mn-cs"/>
              </a:rPr>
              <a:t> 1.2 LEV 16V 75 eco2</a:t>
            </a: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fr-FR" sz="2200" b="0" i="0" u="none" strike="noStrike" kern="1200" cap="none" spc="0" normalizeH="0" baseline="0" noProof="0" dirty="0" err="1" smtClean="0">
                <a:ln>
                  <a:noFill/>
                </a:ln>
                <a:solidFill>
                  <a:schemeClr val="tx1"/>
                </a:solidFill>
                <a:effectLst/>
                <a:uLnTx/>
                <a:uFillTx/>
                <a:latin typeface="+mn-lt"/>
                <a:ea typeface="+mn-ea"/>
                <a:cs typeface="+mn-cs"/>
              </a:rPr>
              <a:t>Purple</a:t>
            </a:r>
            <a:r>
              <a:rPr kumimoji="0" lang="fr-FR" sz="22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2200" b="0" i="0" u="none" strike="noStrike" kern="1200" cap="none" spc="0" normalizeH="0" baseline="0" noProof="0" dirty="0" err="1" smtClean="0">
                <a:ln>
                  <a:noFill/>
                </a:ln>
                <a:solidFill>
                  <a:schemeClr val="tx1"/>
                </a:solidFill>
                <a:effectLst/>
                <a:uLnTx/>
                <a:uFillTx/>
                <a:latin typeface="+mn-lt"/>
                <a:ea typeface="+mn-ea"/>
                <a:cs typeface="+mn-cs"/>
              </a:rPr>
              <a:t>dCi</a:t>
            </a:r>
            <a:r>
              <a:rPr kumimoji="0" lang="fr-FR" sz="2200" b="0" i="0" u="none" strike="noStrike" kern="1200" cap="none" spc="0" normalizeH="0" baseline="0" noProof="0" dirty="0" smtClean="0">
                <a:ln>
                  <a:noFill/>
                </a:ln>
                <a:solidFill>
                  <a:schemeClr val="tx1"/>
                </a:solidFill>
                <a:effectLst/>
                <a:uLnTx/>
                <a:uFillTx/>
                <a:latin typeface="+mn-lt"/>
                <a:ea typeface="+mn-ea"/>
                <a:cs typeface="+mn-cs"/>
              </a:rPr>
              <a:t> 75 eco2</a:t>
            </a: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endParaRPr kumimoji="0" lang="fr-FR" sz="22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Twingo R.S / R.S</a:t>
            </a: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fr-FR" sz="2200" b="0" i="0" u="none" strike="noStrike" kern="1200" cap="none" spc="0" normalizeH="0" baseline="0" noProof="0" dirty="0" smtClean="0">
                <a:ln>
                  <a:noFill/>
                </a:ln>
                <a:solidFill>
                  <a:schemeClr val="tx1"/>
                </a:solidFill>
                <a:effectLst/>
                <a:uLnTx/>
                <a:uFillTx/>
                <a:latin typeface="+mn-lt"/>
                <a:ea typeface="+mn-ea"/>
                <a:cs typeface="+mn-cs"/>
              </a:rPr>
              <a:t>R.S 1.6 16V 133</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fr-F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620688"/>
            <a:ext cx="8229600" cy="5544616"/>
          </a:xfrm>
        </p:spPr>
        <p:txBody>
          <a:bodyPr>
            <a:normAutofit fontScale="92500" lnSpcReduction="10000"/>
          </a:bodyPr>
          <a:lstStyle/>
          <a:p>
            <a:r>
              <a:rPr lang="fr-FR" dirty="0" smtClean="0">
                <a:solidFill>
                  <a:srgbClr val="7ACBE0"/>
                </a:solidFill>
              </a:rPr>
              <a:t>Volkswagen Up!</a:t>
            </a:r>
            <a:r>
              <a:rPr lang="fr-FR" dirty="0" smtClean="0"/>
              <a:t> </a:t>
            </a:r>
          </a:p>
          <a:p>
            <a:endParaRPr lang="fr-FR" dirty="0" smtClean="0"/>
          </a:p>
          <a:p>
            <a:pPr lvl="1"/>
            <a:r>
              <a:rPr lang="fr-FR" dirty="0" smtClean="0"/>
              <a:t>La profondeur de gamme de la Volkswagen Up! Est très étendue, en effet la gamme est composée de 60 modèles.</a:t>
            </a:r>
          </a:p>
          <a:p>
            <a:pPr lvl="1">
              <a:buNone/>
            </a:pPr>
            <a:endParaRPr lang="fr-FR" dirty="0" smtClean="0"/>
          </a:p>
          <a:p>
            <a:pPr lvl="1"/>
            <a:r>
              <a:rPr lang="fr-FR" dirty="0" smtClean="0"/>
              <a:t>On distingue cependant différentes séries :</a:t>
            </a:r>
          </a:p>
          <a:p>
            <a:pPr lvl="2"/>
            <a:r>
              <a:rPr lang="fr-FR" dirty="0" smtClean="0"/>
              <a:t>Move Up!</a:t>
            </a:r>
          </a:p>
          <a:p>
            <a:pPr lvl="2"/>
            <a:r>
              <a:rPr lang="fr-FR" dirty="0" err="1" smtClean="0"/>
              <a:t>Take</a:t>
            </a:r>
            <a:r>
              <a:rPr lang="fr-FR" dirty="0" smtClean="0"/>
              <a:t> Up!</a:t>
            </a:r>
          </a:p>
          <a:p>
            <a:pPr lvl="2"/>
            <a:r>
              <a:rPr lang="fr-FR" dirty="0" smtClean="0"/>
              <a:t>Cool Up!</a:t>
            </a:r>
          </a:p>
          <a:p>
            <a:pPr lvl="2"/>
            <a:r>
              <a:rPr lang="fr-FR" dirty="0" smtClean="0"/>
              <a:t>High Up!</a:t>
            </a:r>
          </a:p>
          <a:p>
            <a:pPr lvl="2"/>
            <a:r>
              <a:rPr lang="fr-FR" dirty="0" smtClean="0"/>
              <a:t>Up! Black</a:t>
            </a:r>
          </a:p>
          <a:p>
            <a:pPr lvl="2"/>
            <a:r>
              <a:rPr lang="fr-FR" dirty="0" smtClean="0"/>
              <a:t>Up! White</a:t>
            </a:r>
          </a:p>
          <a:p>
            <a:pPr lvl="2">
              <a:buNone/>
            </a:pPr>
            <a:endParaRPr lang="fr-FR" dirty="0" smtClean="0"/>
          </a:p>
          <a:p>
            <a:pPr lvl="1"/>
            <a:r>
              <a:rPr lang="fr-FR" dirty="0" smtClean="0"/>
              <a:t>On remarque ici une distinction entre les deux motorisations possible, 60 CV et 75 CV et également une différence entre les 3 et 5 portes.</a:t>
            </a:r>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420</TotalTime>
  <Words>3507</Words>
  <Application>Microsoft Office PowerPoint</Application>
  <PresentationFormat>Affichage à l'écran (4:3)</PresentationFormat>
  <Paragraphs>731</Paragraphs>
  <Slides>42</Slides>
  <Notes>0</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Rotonde</vt:lpstr>
      <vt:lpstr>Panorama des positionnements &amp; stratégies de gammes pour les voitures citadines [Fiat 500]</vt:lpstr>
      <vt:lpstr>Diapositive 2</vt:lpstr>
      <vt:lpstr>Offre existante</vt:lpstr>
      <vt:lpstr>Diapositive 4</vt:lpstr>
      <vt:lpstr>Stratégie de gamme</vt:lpstr>
      <vt:lpstr>Profondeur de gamme</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Grilles de positionnement de la largeur de gamme</vt:lpstr>
      <vt:lpstr>Chevrolet Spark</vt:lpstr>
      <vt:lpstr>Ford Ka</vt:lpstr>
      <vt:lpstr>Renault Twingo</vt:lpstr>
      <vt:lpstr>Fiat 500</vt:lpstr>
      <vt:lpstr>Kia Picanto</vt:lpstr>
      <vt:lpstr>Toyota IQ</vt:lpstr>
      <vt:lpstr>Volkswagen Up</vt:lpstr>
      <vt:lpstr>Peugeot 107</vt:lpstr>
      <vt:lpstr>Opel Adam</vt:lpstr>
      <vt:lpstr>Smart Fortwo</vt:lpstr>
      <vt:lpstr>Hyundai i10</vt:lpstr>
      <vt:lpstr>Citroën C1</vt:lpstr>
      <vt:lpstr>Fiat 500 vs Opel Adam</vt:lpstr>
      <vt:lpstr>Diapositive 31</vt:lpstr>
      <vt:lpstr>Volkswagen Up vs Renault Twingo</vt:lpstr>
      <vt:lpstr>Diapositive 33</vt:lpstr>
      <vt:lpstr>Smart Fortwo vs Peugeot 107</vt:lpstr>
      <vt:lpstr>Diapositive 35</vt:lpstr>
      <vt:lpstr>Définition des groupes stratégiques</vt:lpstr>
      <vt:lpstr>Matrice Prix/Personnalisation</vt:lpstr>
      <vt:lpstr>Matrice Prix/Continent</vt:lpstr>
      <vt:lpstr>Analyse SWOT Fiat 500</vt:lpstr>
      <vt:lpstr>Recommandations et préconisations</vt:lpstr>
      <vt:lpstr>Diapositive 41</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Panorama des positionnements &amp; stratégies de gammes pour les voitures citadines [Fiat 500]</dc:title>
  <dc:creator>Laurie</dc:creator>
  <cp:lastModifiedBy>Laurie</cp:lastModifiedBy>
  <cp:revision>46</cp:revision>
  <dcterms:created xsi:type="dcterms:W3CDTF">2013-05-27T18:40:55Z</dcterms:created>
  <dcterms:modified xsi:type="dcterms:W3CDTF">2013-05-30T19:51:20Z</dcterms:modified>
</cp:coreProperties>
</file>