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256" r:id="rId2"/>
    <p:sldId id="257" r:id="rId3"/>
    <p:sldId id="286" r:id="rId4"/>
    <p:sldId id="259" r:id="rId5"/>
    <p:sldId id="278" r:id="rId6"/>
    <p:sldId id="265" r:id="rId7"/>
    <p:sldId id="267" r:id="rId8"/>
    <p:sldId id="262" r:id="rId9"/>
    <p:sldId id="269" r:id="rId10"/>
    <p:sldId id="272" r:id="rId11"/>
    <p:sldId id="271" r:id="rId12"/>
    <p:sldId id="275" r:id="rId13"/>
    <p:sldId id="273" r:id="rId14"/>
    <p:sldId id="274" r:id="rId15"/>
    <p:sldId id="277" r:id="rId16"/>
    <p:sldId id="281" r:id="rId17"/>
    <p:sldId id="264" r:id="rId18"/>
    <p:sldId id="261" r:id="rId19"/>
    <p:sldId id="291" r:id="rId20"/>
    <p:sldId id="283" r:id="rId21"/>
    <p:sldId id="292" r:id="rId22"/>
    <p:sldId id="293" r:id="rId23"/>
    <p:sldId id="260" r:id="rId24"/>
    <p:sldId id="282" r:id="rId25"/>
    <p:sldId id="284" r:id="rId26"/>
    <p:sldId id="289" r:id="rId27"/>
    <p:sldId id="294" r:id="rId28"/>
    <p:sldId id="295"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Style moyen 3 - Accentuation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5" d="100"/>
          <a:sy n="95" d="100"/>
        </p:scale>
        <p:origin x="-1480"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873054-D9D1-4644-8137-AE0A2D51A32A}" type="datetimeFigureOut">
              <a:rPr lang="en-US" smtClean="0"/>
              <a:t>01/06/13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408CF8-B5B4-644F-94DE-66093AB43ADB}" type="slidenum">
              <a:rPr lang="en-US" smtClean="0"/>
              <a:t>‹#›</a:t>
            </a:fld>
            <a:endParaRPr lang="en-US"/>
          </a:p>
        </p:txBody>
      </p:sp>
    </p:spTree>
    <p:extLst>
      <p:ext uri="{BB962C8B-B14F-4D97-AF65-F5344CB8AC3E}">
        <p14:creationId xmlns:p14="http://schemas.microsoft.com/office/powerpoint/2010/main" val="282237650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408CF8-B5B4-644F-94DE-66093AB43ADB}" type="slidenum">
              <a:rPr lang="en-US" smtClean="0"/>
              <a:t>18</a:t>
            </a:fld>
            <a:endParaRPr lang="en-US"/>
          </a:p>
        </p:txBody>
      </p:sp>
    </p:spTree>
    <p:extLst>
      <p:ext uri="{BB962C8B-B14F-4D97-AF65-F5344CB8AC3E}">
        <p14:creationId xmlns:p14="http://schemas.microsoft.com/office/powerpoint/2010/main" val="3875408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F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Click to edit Master subtitle style</a:t>
            </a:r>
            <a:endParaRPr lang="en-US"/>
          </a:p>
        </p:txBody>
      </p:sp>
      <p:sp>
        <p:nvSpPr>
          <p:cNvPr id="4" name="Date Placeholder 3"/>
          <p:cNvSpPr>
            <a:spLocks noGrp="1"/>
          </p:cNvSpPr>
          <p:nvPr>
            <p:ph type="dt" sz="half" idx="10"/>
          </p:nvPr>
        </p:nvSpPr>
        <p:spPr/>
        <p:txBody>
          <a:bodyPr/>
          <a:lstStyle/>
          <a:p>
            <a:fld id="{75BA4A8C-DC8A-EB49-94B5-0399B37BA84E}" type="datetimeFigureOut">
              <a:rPr lang="en-US" smtClean="0"/>
              <a:t>01/06/13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F4C794-CC9E-4A47-A8DD-E21D11B3B1E8}" type="slidenum">
              <a:rPr lang="en-US" smtClean="0"/>
              <a:t>‹#›</a:t>
            </a:fld>
            <a:endParaRPr lang="en-US"/>
          </a:p>
        </p:txBody>
      </p:sp>
    </p:spTree>
    <p:extLst>
      <p:ext uri="{BB962C8B-B14F-4D97-AF65-F5344CB8AC3E}">
        <p14:creationId xmlns:p14="http://schemas.microsoft.com/office/powerpoint/2010/main" val="3131420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4" name="Date Placeholder 3"/>
          <p:cNvSpPr>
            <a:spLocks noGrp="1"/>
          </p:cNvSpPr>
          <p:nvPr>
            <p:ph type="dt" sz="half" idx="10"/>
          </p:nvPr>
        </p:nvSpPr>
        <p:spPr/>
        <p:txBody>
          <a:bodyPr/>
          <a:lstStyle/>
          <a:p>
            <a:fld id="{75BA4A8C-DC8A-EB49-94B5-0399B37BA84E}" type="datetimeFigureOut">
              <a:rPr lang="en-US" smtClean="0"/>
              <a:t>01/06/13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F4C794-CC9E-4A47-A8DD-E21D11B3B1E8}" type="slidenum">
              <a:rPr lang="en-US" smtClean="0"/>
              <a:t>‹#›</a:t>
            </a:fld>
            <a:endParaRPr lang="en-US"/>
          </a:p>
        </p:txBody>
      </p:sp>
    </p:spTree>
    <p:extLst>
      <p:ext uri="{BB962C8B-B14F-4D97-AF65-F5344CB8AC3E}">
        <p14:creationId xmlns:p14="http://schemas.microsoft.com/office/powerpoint/2010/main" val="2944010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4" name="Date Placeholder 3"/>
          <p:cNvSpPr>
            <a:spLocks noGrp="1"/>
          </p:cNvSpPr>
          <p:nvPr>
            <p:ph type="dt" sz="half" idx="10"/>
          </p:nvPr>
        </p:nvSpPr>
        <p:spPr/>
        <p:txBody>
          <a:bodyPr/>
          <a:lstStyle/>
          <a:p>
            <a:fld id="{75BA4A8C-DC8A-EB49-94B5-0399B37BA84E}" type="datetimeFigureOut">
              <a:rPr lang="en-US" smtClean="0"/>
              <a:t>01/06/13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F4C794-CC9E-4A47-A8DD-E21D11B3B1E8}" type="slidenum">
              <a:rPr lang="en-US" smtClean="0"/>
              <a:t>‹#›</a:t>
            </a:fld>
            <a:endParaRPr lang="en-US"/>
          </a:p>
        </p:txBody>
      </p:sp>
    </p:spTree>
    <p:extLst>
      <p:ext uri="{BB962C8B-B14F-4D97-AF65-F5344CB8AC3E}">
        <p14:creationId xmlns:p14="http://schemas.microsoft.com/office/powerpoint/2010/main" val="1420516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en-US"/>
          </a:p>
        </p:txBody>
      </p:sp>
      <p:sp>
        <p:nvSpPr>
          <p:cNvPr id="3" name="Content Placeholder 2"/>
          <p:cNvSpPr>
            <a:spLocks noGrp="1"/>
          </p:cNvSpPr>
          <p:nvPr>
            <p:ph idx="1"/>
          </p:nvPr>
        </p:nvSpPr>
        <p:spPr/>
        <p:txBody>
          <a:body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4" name="Date Placeholder 3"/>
          <p:cNvSpPr>
            <a:spLocks noGrp="1"/>
          </p:cNvSpPr>
          <p:nvPr>
            <p:ph type="dt" sz="half" idx="10"/>
          </p:nvPr>
        </p:nvSpPr>
        <p:spPr/>
        <p:txBody>
          <a:bodyPr/>
          <a:lstStyle/>
          <a:p>
            <a:fld id="{75BA4A8C-DC8A-EB49-94B5-0399B37BA84E}" type="datetimeFigureOut">
              <a:rPr lang="en-US" smtClean="0"/>
              <a:t>01/06/13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F4C794-CC9E-4A47-A8DD-E21D11B3B1E8}" type="slidenum">
              <a:rPr lang="en-US" smtClean="0"/>
              <a:t>‹#›</a:t>
            </a:fld>
            <a:endParaRPr lang="en-US"/>
          </a:p>
        </p:txBody>
      </p:sp>
    </p:spTree>
    <p:extLst>
      <p:ext uri="{BB962C8B-B14F-4D97-AF65-F5344CB8AC3E}">
        <p14:creationId xmlns:p14="http://schemas.microsoft.com/office/powerpoint/2010/main" val="1789665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Click to edit Master text styles</a:t>
            </a:r>
          </a:p>
        </p:txBody>
      </p:sp>
      <p:sp>
        <p:nvSpPr>
          <p:cNvPr id="4" name="Date Placeholder 3"/>
          <p:cNvSpPr>
            <a:spLocks noGrp="1"/>
          </p:cNvSpPr>
          <p:nvPr>
            <p:ph type="dt" sz="half" idx="10"/>
          </p:nvPr>
        </p:nvSpPr>
        <p:spPr/>
        <p:txBody>
          <a:bodyPr/>
          <a:lstStyle/>
          <a:p>
            <a:fld id="{75BA4A8C-DC8A-EB49-94B5-0399B37BA84E}" type="datetimeFigureOut">
              <a:rPr lang="en-US" smtClean="0"/>
              <a:t>01/06/13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F4C794-CC9E-4A47-A8DD-E21D11B3B1E8}" type="slidenum">
              <a:rPr lang="en-US" smtClean="0"/>
              <a:t>‹#›</a:t>
            </a:fld>
            <a:endParaRPr lang="en-US"/>
          </a:p>
        </p:txBody>
      </p:sp>
    </p:spTree>
    <p:extLst>
      <p:ext uri="{BB962C8B-B14F-4D97-AF65-F5344CB8AC3E}">
        <p14:creationId xmlns:p14="http://schemas.microsoft.com/office/powerpoint/2010/main" val="1036494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5" name="Date Placeholder 4"/>
          <p:cNvSpPr>
            <a:spLocks noGrp="1"/>
          </p:cNvSpPr>
          <p:nvPr>
            <p:ph type="dt" sz="half" idx="10"/>
          </p:nvPr>
        </p:nvSpPr>
        <p:spPr/>
        <p:txBody>
          <a:bodyPr/>
          <a:lstStyle/>
          <a:p>
            <a:fld id="{75BA4A8C-DC8A-EB49-94B5-0399B37BA84E}" type="datetimeFigureOut">
              <a:rPr lang="en-US" smtClean="0"/>
              <a:t>01/06/13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F4C794-CC9E-4A47-A8DD-E21D11B3B1E8}" type="slidenum">
              <a:rPr lang="en-US" smtClean="0"/>
              <a:t>‹#›</a:t>
            </a:fld>
            <a:endParaRPr lang="en-US"/>
          </a:p>
        </p:txBody>
      </p:sp>
    </p:spTree>
    <p:extLst>
      <p:ext uri="{BB962C8B-B14F-4D97-AF65-F5344CB8AC3E}">
        <p14:creationId xmlns:p14="http://schemas.microsoft.com/office/powerpoint/2010/main" val="1446746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7" name="Date Placeholder 6"/>
          <p:cNvSpPr>
            <a:spLocks noGrp="1"/>
          </p:cNvSpPr>
          <p:nvPr>
            <p:ph type="dt" sz="half" idx="10"/>
          </p:nvPr>
        </p:nvSpPr>
        <p:spPr/>
        <p:txBody>
          <a:bodyPr/>
          <a:lstStyle/>
          <a:p>
            <a:fld id="{75BA4A8C-DC8A-EB49-94B5-0399B37BA84E}" type="datetimeFigureOut">
              <a:rPr lang="en-US" smtClean="0"/>
              <a:t>01/06/13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F4C794-CC9E-4A47-A8DD-E21D11B3B1E8}" type="slidenum">
              <a:rPr lang="en-US" smtClean="0"/>
              <a:t>‹#›</a:t>
            </a:fld>
            <a:endParaRPr lang="en-US"/>
          </a:p>
        </p:txBody>
      </p:sp>
    </p:spTree>
    <p:extLst>
      <p:ext uri="{BB962C8B-B14F-4D97-AF65-F5344CB8AC3E}">
        <p14:creationId xmlns:p14="http://schemas.microsoft.com/office/powerpoint/2010/main" val="751547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en-US"/>
          </a:p>
        </p:txBody>
      </p:sp>
      <p:sp>
        <p:nvSpPr>
          <p:cNvPr id="3" name="Date Placeholder 2"/>
          <p:cNvSpPr>
            <a:spLocks noGrp="1"/>
          </p:cNvSpPr>
          <p:nvPr>
            <p:ph type="dt" sz="half" idx="10"/>
          </p:nvPr>
        </p:nvSpPr>
        <p:spPr/>
        <p:txBody>
          <a:bodyPr/>
          <a:lstStyle/>
          <a:p>
            <a:fld id="{75BA4A8C-DC8A-EB49-94B5-0399B37BA84E}" type="datetimeFigureOut">
              <a:rPr lang="en-US" smtClean="0"/>
              <a:t>01/06/13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F4C794-CC9E-4A47-A8DD-E21D11B3B1E8}" type="slidenum">
              <a:rPr lang="en-US" smtClean="0"/>
              <a:t>‹#›</a:t>
            </a:fld>
            <a:endParaRPr lang="en-US"/>
          </a:p>
        </p:txBody>
      </p:sp>
    </p:spTree>
    <p:extLst>
      <p:ext uri="{BB962C8B-B14F-4D97-AF65-F5344CB8AC3E}">
        <p14:creationId xmlns:p14="http://schemas.microsoft.com/office/powerpoint/2010/main" val="1148285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BA4A8C-DC8A-EB49-94B5-0399B37BA84E}" type="datetimeFigureOut">
              <a:rPr lang="en-US" smtClean="0"/>
              <a:t>01/06/13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F4C794-CC9E-4A47-A8DD-E21D11B3B1E8}" type="slidenum">
              <a:rPr lang="en-US" smtClean="0"/>
              <a:t>‹#›</a:t>
            </a:fld>
            <a:endParaRPr lang="en-US"/>
          </a:p>
        </p:txBody>
      </p:sp>
    </p:spTree>
    <p:extLst>
      <p:ext uri="{BB962C8B-B14F-4D97-AF65-F5344CB8AC3E}">
        <p14:creationId xmlns:p14="http://schemas.microsoft.com/office/powerpoint/2010/main" val="116216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Click to edit Master text styles</a:t>
            </a:r>
          </a:p>
        </p:txBody>
      </p:sp>
      <p:sp>
        <p:nvSpPr>
          <p:cNvPr id="5" name="Date Placeholder 4"/>
          <p:cNvSpPr>
            <a:spLocks noGrp="1"/>
          </p:cNvSpPr>
          <p:nvPr>
            <p:ph type="dt" sz="half" idx="10"/>
          </p:nvPr>
        </p:nvSpPr>
        <p:spPr/>
        <p:txBody>
          <a:bodyPr/>
          <a:lstStyle/>
          <a:p>
            <a:fld id="{75BA4A8C-DC8A-EB49-94B5-0399B37BA84E}" type="datetimeFigureOut">
              <a:rPr lang="en-US" smtClean="0"/>
              <a:t>01/06/13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F4C794-CC9E-4A47-A8DD-E21D11B3B1E8}" type="slidenum">
              <a:rPr lang="en-US" smtClean="0"/>
              <a:t>‹#›</a:t>
            </a:fld>
            <a:endParaRPr lang="en-US"/>
          </a:p>
        </p:txBody>
      </p:sp>
    </p:spTree>
    <p:extLst>
      <p:ext uri="{BB962C8B-B14F-4D97-AF65-F5344CB8AC3E}">
        <p14:creationId xmlns:p14="http://schemas.microsoft.com/office/powerpoint/2010/main" val="2395807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Click to edit Master text styles</a:t>
            </a:r>
          </a:p>
        </p:txBody>
      </p:sp>
      <p:sp>
        <p:nvSpPr>
          <p:cNvPr id="5" name="Date Placeholder 4"/>
          <p:cNvSpPr>
            <a:spLocks noGrp="1"/>
          </p:cNvSpPr>
          <p:nvPr>
            <p:ph type="dt" sz="half" idx="10"/>
          </p:nvPr>
        </p:nvSpPr>
        <p:spPr/>
        <p:txBody>
          <a:bodyPr/>
          <a:lstStyle/>
          <a:p>
            <a:fld id="{75BA4A8C-DC8A-EB49-94B5-0399B37BA84E}" type="datetimeFigureOut">
              <a:rPr lang="en-US" smtClean="0"/>
              <a:t>01/06/13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F4C794-CC9E-4A47-A8DD-E21D11B3B1E8}" type="slidenum">
              <a:rPr lang="en-US" smtClean="0"/>
              <a:t>‹#›</a:t>
            </a:fld>
            <a:endParaRPr lang="en-US"/>
          </a:p>
        </p:txBody>
      </p:sp>
    </p:spTree>
    <p:extLst>
      <p:ext uri="{BB962C8B-B14F-4D97-AF65-F5344CB8AC3E}">
        <p14:creationId xmlns:p14="http://schemas.microsoft.com/office/powerpoint/2010/main" val="37540421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BA4A8C-DC8A-EB49-94B5-0399B37BA84E}" type="datetimeFigureOut">
              <a:rPr lang="en-US" smtClean="0"/>
              <a:t>01/06/13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F4C794-CC9E-4A47-A8DD-E21D11B3B1E8}" type="slidenum">
              <a:rPr lang="en-US" smtClean="0"/>
              <a:t>‹#›</a:t>
            </a:fld>
            <a:endParaRPr lang="en-US"/>
          </a:p>
        </p:txBody>
      </p:sp>
    </p:spTree>
    <p:extLst>
      <p:ext uri="{BB962C8B-B14F-4D97-AF65-F5344CB8AC3E}">
        <p14:creationId xmlns:p14="http://schemas.microsoft.com/office/powerpoint/2010/main" val="246450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0287" y="2334919"/>
            <a:ext cx="7966723" cy="1938992"/>
          </a:xfrm>
          <a:prstGeom prst="rect">
            <a:avLst/>
          </a:prstGeom>
          <a:solidFill>
            <a:srgbClr val="EBF1DE"/>
          </a:solidFill>
          <a:ln w="28575" cmpd="sng">
            <a:solidFill>
              <a:schemeClr val="tx1"/>
            </a:solidFill>
          </a:ln>
        </p:spPr>
        <p:txBody>
          <a:bodyPr wrap="square" rtlCol="0">
            <a:spAutoFit/>
          </a:bodyPr>
          <a:lstStyle/>
          <a:p>
            <a:pPr algn="ctr"/>
            <a:r>
              <a:rPr lang="fr-FR" sz="4000" i="1" dirty="0" smtClean="0"/>
              <a:t>Le marché des </a:t>
            </a:r>
          </a:p>
          <a:p>
            <a:pPr algn="ctr"/>
            <a:r>
              <a:rPr lang="fr-FR" sz="8000" b="1" i="1" dirty="0" smtClean="0"/>
              <a:t>Tablettes Tactiles</a:t>
            </a:r>
            <a:endParaRPr lang="fr-FR" sz="8000" b="1" i="1" dirty="0"/>
          </a:p>
        </p:txBody>
      </p:sp>
    </p:spTree>
    <p:extLst>
      <p:ext uri="{BB962C8B-B14F-4D97-AF65-F5344CB8AC3E}">
        <p14:creationId xmlns:p14="http://schemas.microsoft.com/office/powerpoint/2010/main" val="183123088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74755470"/>
              </p:ext>
            </p:extLst>
          </p:nvPr>
        </p:nvGraphicFramePr>
        <p:xfrm>
          <a:off x="457200" y="998354"/>
          <a:ext cx="8229600" cy="48920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fr-FR" sz="2400" b="1" dirty="0" smtClean="0">
                          <a:solidFill>
                            <a:schemeClr val="tx1"/>
                          </a:solidFill>
                        </a:rPr>
                        <a:t>SAMSUNG</a:t>
                      </a:r>
                      <a:endParaRPr lang="fr-FR" sz="24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BF1DE"/>
                    </a:solidFill>
                  </a:tcPr>
                </a:tc>
                <a:tc>
                  <a:txBody>
                    <a:bodyPr/>
                    <a:lstStyle/>
                    <a:p>
                      <a:pPr algn="ctr"/>
                      <a:r>
                        <a:rPr lang="fr-FR" sz="1600" dirty="0" err="1" smtClean="0">
                          <a:solidFill>
                            <a:schemeClr val="tx1"/>
                          </a:solidFill>
                        </a:rPr>
                        <a:t>Galaxy</a:t>
                      </a:r>
                      <a:r>
                        <a:rPr lang="fr-FR" sz="1600" dirty="0" smtClean="0">
                          <a:solidFill>
                            <a:schemeClr val="tx1"/>
                          </a:solidFill>
                        </a:rPr>
                        <a:t> Tab 8.9</a:t>
                      </a:r>
                      <a:endParaRPr lang="fr-FR" sz="16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BF1DE"/>
                    </a:solidFill>
                  </a:tcPr>
                </a:tc>
                <a:tc>
                  <a:txBody>
                    <a:bodyPr/>
                    <a:lstStyle/>
                    <a:p>
                      <a:pPr algn="ctr"/>
                      <a:r>
                        <a:rPr lang="fr-FR" sz="1600" dirty="0" err="1" smtClean="0">
                          <a:solidFill>
                            <a:schemeClr val="tx1"/>
                          </a:solidFill>
                        </a:rPr>
                        <a:t>Galaxy</a:t>
                      </a:r>
                      <a:r>
                        <a:rPr lang="fr-FR" sz="1600" dirty="0" smtClean="0">
                          <a:solidFill>
                            <a:schemeClr val="tx1"/>
                          </a:solidFill>
                        </a:rPr>
                        <a:t> Tab 7.0</a:t>
                      </a:r>
                      <a:endParaRPr lang="fr-FR" sz="16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BF1DE"/>
                    </a:solidFill>
                  </a:tcPr>
                </a:tc>
              </a:tr>
              <a:tr h="370840">
                <a:tc>
                  <a:txBody>
                    <a:bodyPr/>
                    <a:lstStyle/>
                    <a:p>
                      <a:r>
                        <a:rPr lang="fr-FR" sz="1400" b="1" dirty="0" smtClean="0">
                          <a:solidFill>
                            <a:schemeClr val="tx1"/>
                          </a:solidFill>
                        </a:rPr>
                        <a:t>Ecran</a:t>
                      </a:r>
                      <a:endParaRPr lang="fr-FR" sz="14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8.9 pouces</a:t>
                      </a:r>
                    </a:p>
                    <a:p>
                      <a:r>
                        <a:rPr lang="fr-FR" sz="1200" dirty="0" smtClean="0">
                          <a:solidFill>
                            <a:schemeClr val="tx1"/>
                          </a:solidFill>
                        </a:rPr>
                        <a:t>LCD - PLS</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7 pouces</a:t>
                      </a:r>
                    </a:p>
                    <a:p>
                      <a:r>
                        <a:rPr lang="fr-FR" sz="1200" dirty="0" smtClean="0">
                          <a:solidFill>
                            <a:schemeClr val="tx1"/>
                          </a:solidFill>
                        </a:rPr>
                        <a:t>LCD - PLS</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fr-FR" sz="1400" b="1" dirty="0" smtClean="0">
                          <a:solidFill>
                            <a:schemeClr val="tx1"/>
                          </a:solidFill>
                        </a:rPr>
                        <a:t>Résolution</a:t>
                      </a:r>
                      <a:endParaRPr lang="fr-FR" sz="14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1280 x 800 px</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1024 x 600 px</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fr-FR" sz="1400" b="1" dirty="0" smtClean="0">
                          <a:solidFill>
                            <a:schemeClr val="tx1"/>
                          </a:solidFill>
                        </a:rPr>
                        <a:t>Mémoire interne</a:t>
                      </a:r>
                      <a:endParaRPr lang="fr-FR" sz="14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16 Go</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16 Go</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fr-FR" sz="1400" b="1" dirty="0" smtClean="0">
                          <a:solidFill>
                            <a:schemeClr val="tx1"/>
                          </a:solidFill>
                        </a:rPr>
                        <a:t>RAM</a:t>
                      </a:r>
                      <a:endParaRPr lang="fr-FR" sz="14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1 Go</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1 Go</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fr-FR" sz="1400" b="1" dirty="0" smtClean="0">
                          <a:solidFill>
                            <a:schemeClr val="tx1"/>
                          </a:solidFill>
                        </a:rPr>
                        <a:t>Connectiques Entrée / Sortie</a:t>
                      </a:r>
                      <a:endParaRPr lang="fr-FR" sz="14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USB / Lecteur de carte mémoire / Lecteur carte SIM / Prise mini jack / </a:t>
                      </a:r>
                      <a:r>
                        <a:rPr lang="fr-FR" sz="1200" dirty="0" err="1" smtClean="0">
                          <a:solidFill>
                            <a:schemeClr val="tx1"/>
                          </a:solidFill>
                        </a:rPr>
                        <a:t>HDMi</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dirty="0" smtClean="0">
                          <a:solidFill>
                            <a:schemeClr val="tx1"/>
                          </a:solidFill>
                        </a:rPr>
                        <a:t>USB / Lecteur de carte mémoire / Lecteur carte SIM / Prise mini jack / </a:t>
                      </a:r>
                      <a:r>
                        <a:rPr lang="fr-FR" sz="1200" dirty="0" err="1" smtClean="0">
                          <a:solidFill>
                            <a:schemeClr val="tx1"/>
                          </a:solidFill>
                        </a:rPr>
                        <a:t>HDMi</a:t>
                      </a:r>
                      <a:endParaRPr lang="fr-FR" sz="1200" dirty="0" smtClean="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fr-FR" sz="1400" b="1" dirty="0" smtClean="0">
                          <a:solidFill>
                            <a:schemeClr val="tx1"/>
                          </a:solidFill>
                        </a:rPr>
                        <a:t>Système d’exploitation </a:t>
                      </a:r>
                      <a:endParaRPr lang="fr-FR" sz="14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err="1" smtClean="0">
                          <a:solidFill>
                            <a:schemeClr val="tx1"/>
                          </a:solidFill>
                        </a:rPr>
                        <a:t>Androïd</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err="1" smtClean="0">
                          <a:solidFill>
                            <a:schemeClr val="tx1"/>
                          </a:solidFill>
                        </a:rPr>
                        <a:t>Androïd</a:t>
                      </a:r>
                      <a:endParaRPr lang="fr-FR" sz="1200" dirty="0" smtClean="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fr-FR" sz="1400" b="1" dirty="0" smtClean="0">
                          <a:solidFill>
                            <a:schemeClr val="tx1"/>
                          </a:solidFill>
                        </a:rPr>
                        <a:t>Navigateur Interne</a:t>
                      </a:r>
                      <a:endParaRPr lang="fr-FR" sz="14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Google Chrome</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err="1" smtClean="0">
                          <a:solidFill>
                            <a:schemeClr val="tx1"/>
                          </a:solidFill>
                        </a:rPr>
                        <a:t>Androïd</a:t>
                      </a:r>
                      <a:endParaRPr lang="fr-FR" sz="1200" dirty="0" smtClean="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fr-FR" sz="1400" b="1" dirty="0" smtClean="0">
                          <a:solidFill>
                            <a:schemeClr val="tx1"/>
                          </a:solidFill>
                        </a:rPr>
                        <a:t>Enregistrement</a:t>
                      </a:r>
                      <a:r>
                        <a:rPr lang="fr-FR" sz="1400" b="1" baseline="0" dirty="0" smtClean="0">
                          <a:solidFill>
                            <a:schemeClr val="tx1"/>
                          </a:solidFill>
                        </a:rPr>
                        <a:t> Vidéos</a:t>
                      </a:r>
                      <a:endParaRPr lang="fr-FR" sz="14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HD 720p</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480p</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fr-FR" sz="1400" b="1" dirty="0" smtClean="0">
                          <a:solidFill>
                            <a:schemeClr val="tx1"/>
                          </a:solidFill>
                        </a:rPr>
                        <a:t>Poids</a:t>
                      </a:r>
                      <a:endParaRPr lang="fr-FR" sz="14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453 gr</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380 gr</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fr-FR" sz="1400" i="0" dirty="0" smtClean="0">
                          <a:solidFill>
                            <a:srgbClr val="000000"/>
                          </a:solidFill>
                        </a:rPr>
                        <a:t>Autonomie Batterie</a:t>
                      </a:r>
                      <a:endParaRPr lang="fr-FR" sz="1400" i="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1200" i="0" dirty="0" smtClean="0">
                          <a:solidFill>
                            <a:srgbClr val="000000"/>
                          </a:solidFill>
                        </a:rPr>
                        <a:t>/</a:t>
                      </a:r>
                      <a:endParaRPr lang="fr-FR" sz="1200" i="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i="0" dirty="0" smtClean="0">
                          <a:solidFill>
                            <a:srgbClr val="000000"/>
                          </a:solidFill>
                        </a:rPr>
                        <a:t>8H</a:t>
                      </a:r>
                      <a:endParaRPr lang="fr-FR" sz="1200" i="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fr-FR" sz="1400" i="0" baseline="0" dirty="0" smtClean="0">
                          <a:solidFill>
                            <a:srgbClr val="000000"/>
                          </a:solidFill>
                        </a:rPr>
                        <a:t>Logiciels et Applications</a:t>
                      </a:r>
                      <a:endParaRPr lang="fr-FR" sz="1400" i="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i="0" dirty="0" smtClean="0">
                          <a:solidFill>
                            <a:srgbClr val="000000"/>
                          </a:solidFill>
                        </a:rPr>
                        <a:t>Catalogue</a:t>
                      </a:r>
                      <a:r>
                        <a:rPr lang="fr-FR" sz="1200" i="0" baseline="0" dirty="0" smtClean="0">
                          <a:solidFill>
                            <a:srgbClr val="000000"/>
                          </a:solidFill>
                        </a:rPr>
                        <a:t> d’applications </a:t>
                      </a:r>
                      <a:r>
                        <a:rPr lang="fr-FR" sz="1200" i="0" baseline="0" dirty="0" err="1" smtClean="0">
                          <a:solidFill>
                            <a:srgbClr val="000000"/>
                          </a:solidFill>
                        </a:rPr>
                        <a:t>Androïd</a:t>
                      </a:r>
                      <a:endParaRPr lang="fr-FR" sz="1200" i="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i="0" dirty="0" smtClean="0">
                          <a:solidFill>
                            <a:srgbClr val="000000"/>
                          </a:solidFill>
                        </a:rPr>
                        <a:t>Catalogue</a:t>
                      </a:r>
                      <a:r>
                        <a:rPr lang="fr-FR" sz="1200" i="0" baseline="0" dirty="0" smtClean="0">
                          <a:solidFill>
                            <a:srgbClr val="000000"/>
                          </a:solidFill>
                        </a:rPr>
                        <a:t> d’applications </a:t>
                      </a:r>
                      <a:r>
                        <a:rPr lang="fr-FR" sz="1200" i="0" baseline="0" dirty="0" err="1" smtClean="0">
                          <a:solidFill>
                            <a:srgbClr val="000000"/>
                          </a:solidFill>
                        </a:rPr>
                        <a:t>Androïd</a:t>
                      </a:r>
                      <a:endParaRPr lang="fr-FR" sz="1200" i="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72969213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97215387"/>
              </p:ext>
            </p:extLst>
          </p:nvPr>
        </p:nvGraphicFramePr>
        <p:xfrm>
          <a:off x="510676" y="880698"/>
          <a:ext cx="8229600" cy="50647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fr-FR" sz="2400" b="1" i="1" dirty="0" smtClean="0">
                          <a:solidFill>
                            <a:schemeClr val="tx1"/>
                          </a:solidFill>
                        </a:rPr>
                        <a:t>ASUS</a:t>
                      </a:r>
                      <a:endParaRPr lang="fr-FR" sz="2400" b="1" i="1"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BF1DE"/>
                    </a:solidFill>
                  </a:tcPr>
                </a:tc>
                <a:tc>
                  <a:txBody>
                    <a:bodyPr/>
                    <a:lstStyle/>
                    <a:p>
                      <a:pPr algn="ctr"/>
                      <a:r>
                        <a:rPr lang="fr-FR" sz="1800" dirty="0" err="1" smtClean="0">
                          <a:solidFill>
                            <a:schemeClr val="tx1"/>
                          </a:solidFill>
                        </a:rPr>
                        <a:t>Asus</a:t>
                      </a:r>
                      <a:r>
                        <a:rPr lang="fr-FR" sz="1800" dirty="0" smtClean="0">
                          <a:solidFill>
                            <a:schemeClr val="tx1"/>
                          </a:solidFill>
                        </a:rPr>
                        <a:t> </a:t>
                      </a:r>
                      <a:r>
                        <a:rPr lang="fr-FR" sz="1800" dirty="0" err="1" smtClean="0">
                          <a:solidFill>
                            <a:schemeClr val="tx1"/>
                          </a:solidFill>
                        </a:rPr>
                        <a:t>Fonepad</a:t>
                      </a:r>
                      <a:endParaRPr lang="fr-FR" sz="18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BF1DE"/>
                    </a:solidFill>
                  </a:tcPr>
                </a:tc>
                <a:tc>
                  <a:txBody>
                    <a:bodyPr/>
                    <a:lstStyle/>
                    <a:p>
                      <a:pPr algn="ctr"/>
                      <a:r>
                        <a:rPr lang="fr-FR" sz="1800" dirty="0" err="1" smtClean="0">
                          <a:solidFill>
                            <a:schemeClr val="tx1"/>
                          </a:solidFill>
                        </a:rPr>
                        <a:t>Nexus</a:t>
                      </a:r>
                      <a:r>
                        <a:rPr lang="fr-FR" sz="1800" dirty="0" smtClean="0">
                          <a:solidFill>
                            <a:schemeClr val="tx1"/>
                          </a:solidFill>
                        </a:rPr>
                        <a:t> 7</a:t>
                      </a:r>
                      <a:endParaRPr lang="fr-FR" sz="18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BF1DE"/>
                    </a:solidFill>
                  </a:tcPr>
                </a:tc>
                <a:tc>
                  <a:txBody>
                    <a:bodyPr/>
                    <a:lstStyle/>
                    <a:p>
                      <a:pPr algn="ctr"/>
                      <a:r>
                        <a:rPr lang="fr-FR" sz="1800" dirty="0" err="1" smtClean="0">
                          <a:solidFill>
                            <a:schemeClr val="tx1"/>
                          </a:solidFill>
                        </a:rPr>
                        <a:t>Asus</a:t>
                      </a:r>
                      <a:r>
                        <a:rPr lang="fr-FR" sz="1800" dirty="0" smtClean="0">
                          <a:solidFill>
                            <a:schemeClr val="tx1"/>
                          </a:solidFill>
                        </a:rPr>
                        <a:t> Slate</a:t>
                      </a:r>
                      <a:endParaRPr lang="fr-FR" sz="18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BF1DE"/>
                    </a:solidFill>
                  </a:tcPr>
                </a:tc>
              </a:tr>
              <a:tr h="370840">
                <a:tc>
                  <a:txBody>
                    <a:bodyPr/>
                    <a:lstStyle/>
                    <a:p>
                      <a:r>
                        <a:rPr lang="fr-FR" sz="1400" dirty="0" smtClean="0">
                          <a:solidFill>
                            <a:schemeClr val="tx1"/>
                          </a:solidFill>
                        </a:rPr>
                        <a:t>Ecran</a:t>
                      </a:r>
                      <a:endParaRPr lang="fr-FR" sz="1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7 pouces</a:t>
                      </a:r>
                    </a:p>
                    <a:p>
                      <a:r>
                        <a:rPr lang="fr-FR" sz="1200" dirty="0" smtClean="0">
                          <a:solidFill>
                            <a:schemeClr val="tx1"/>
                          </a:solidFill>
                        </a:rPr>
                        <a:t>LCD - IPS</a:t>
                      </a:r>
                      <a:endParaRPr lang="fr-FR" sz="12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7 pouces</a:t>
                      </a:r>
                    </a:p>
                    <a:p>
                      <a:r>
                        <a:rPr lang="fr-FR" sz="1200" dirty="0" smtClean="0">
                          <a:solidFill>
                            <a:schemeClr val="tx1"/>
                          </a:solidFill>
                        </a:rPr>
                        <a:t>LCD - IPS</a:t>
                      </a:r>
                      <a:endParaRPr lang="fr-FR" sz="12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12 pouces</a:t>
                      </a:r>
                    </a:p>
                    <a:p>
                      <a:r>
                        <a:rPr lang="fr-FR" sz="1200" dirty="0" smtClean="0">
                          <a:solidFill>
                            <a:schemeClr val="tx1"/>
                          </a:solidFill>
                        </a:rPr>
                        <a:t>LCD</a:t>
                      </a:r>
                      <a:r>
                        <a:rPr lang="fr-FR" sz="1200" baseline="0" dirty="0" smtClean="0">
                          <a:solidFill>
                            <a:schemeClr val="tx1"/>
                          </a:solidFill>
                        </a:rPr>
                        <a:t> - IPS</a:t>
                      </a:r>
                      <a:endParaRPr lang="fr-FR" sz="12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fr-FR" sz="1400" dirty="0" smtClean="0">
                          <a:solidFill>
                            <a:schemeClr val="tx1"/>
                          </a:solidFill>
                        </a:rPr>
                        <a:t>Résolution</a:t>
                      </a:r>
                      <a:endParaRPr lang="fr-FR" sz="1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1280</a:t>
                      </a:r>
                      <a:r>
                        <a:rPr lang="fr-FR" sz="1200" baseline="0" dirty="0" smtClean="0">
                          <a:solidFill>
                            <a:schemeClr val="tx1"/>
                          </a:solidFill>
                        </a:rPr>
                        <a:t> x 800 px</a:t>
                      </a:r>
                      <a:endParaRPr lang="fr-FR" sz="12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1280 x 800 px</a:t>
                      </a:r>
                      <a:endParaRPr lang="fr-FR" sz="12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1280 x 800 px</a:t>
                      </a:r>
                      <a:endParaRPr lang="fr-FR" sz="12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fr-FR" sz="1400" dirty="0" smtClean="0">
                          <a:solidFill>
                            <a:schemeClr val="tx1"/>
                          </a:solidFill>
                        </a:rPr>
                        <a:t>Mémoire interne</a:t>
                      </a:r>
                      <a:endParaRPr lang="fr-FR" sz="1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8</a:t>
                      </a:r>
                      <a:r>
                        <a:rPr lang="fr-FR" sz="1200" baseline="0" dirty="0" smtClean="0">
                          <a:solidFill>
                            <a:schemeClr val="tx1"/>
                          </a:solidFill>
                        </a:rPr>
                        <a:t> / 16</a:t>
                      </a:r>
                      <a:r>
                        <a:rPr lang="fr-FR" sz="1200" dirty="0" smtClean="0">
                          <a:solidFill>
                            <a:schemeClr val="tx1"/>
                          </a:solidFill>
                        </a:rPr>
                        <a:t> Go</a:t>
                      </a:r>
                      <a:endParaRPr lang="fr-FR" sz="12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16 / 32 Go</a:t>
                      </a:r>
                      <a:endParaRPr lang="fr-FR" sz="12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64 Go</a:t>
                      </a:r>
                      <a:endParaRPr lang="fr-FR" sz="12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fr-FR" sz="1400" dirty="0" smtClean="0">
                          <a:solidFill>
                            <a:schemeClr val="tx1"/>
                          </a:solidFill>
                        </a:rPr>
                        <a:t>RAM</a:t>
                      </a:r>
                      <a:endParaRPr lang="fr-FR" sz="1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1 Go</a:t>
                      </a:r>
                      <a:endParaRPr lang="fr-FR" sz="12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1 Go</a:t>
                      </a:r>
                      <a:endParaRPr lang="fr-FR" sz="12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DDR3 4 Go</a:t>
                      </a:r>
                      <a:endParaRPr lang="fr-FR" sz="12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fr-FR" sz="1400" dirty="0" smtClean="0">
                          <a:solidFill>
                            <a:schemeClr val="tx1"/>
                          </a:solidFill>
                        </a:rPr>
                        <a:t>Enregistrement</a:t>
                      </a:r>
                      <a:r>
                        <a:rPr lang="fr-FR" sz="1400" baseline="0" dirty="0" smtClean="0">
                          <a:solidFill>
                            <a:schemeClr val="tx1"/>
                          </a:solidFill>
                        </a:rPr>
                        <a:t> Vidéos</a:t>
                      </a:r>
                      <a:endParaRPr lang="fr-FR" sz="1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HD 720p</a:t>
                      </a:r>
                      <a:endParaRPr lang="fr-FR" sz="12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HD 720p</a:t>
                      </a:r>
                    </a:p>
                    <a:p>
                      <a:r>
                        <a:rPr lang="fr-FR" sz="1200" dirty="0" smtClean="0">
                          <a:solidFill>
                            <a:schemeClr val="tx1"/>
                          </a:solidFill>
                        </a:rPr>
                        <a:t>HD 1080p</a:t>
                      </a:r>
                      <a:endParaRPr lang="fr-FR" sz="12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fr-FR" sz="12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fr-FR" sz="1400" dirty="0" smtClean="0">
                          <a:solidFill>
                            <a:schemeClr val="tx1"/>
                          </a:solidFill>
                        </a:rPr>
                        <a:t>Connectiques Entrée</a:t>
                      </a:r>
                      <a:r>
                        <a:rPr lang="fr-FR" sz="1400" baseline="0" dirty="0" smtClean="0">
                          <a:solidFill>
                            <a:schemeClr val="tx1"/>
                          </a:solidFill>
                        </a:rPr>
                        <a:t> / Sortie</a:t>
                      </a:r>
                      <a:endParaRPr lang="fr-FR" sz="1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GPS / USB / </a:t>
                      </a:r>
                      <a:r>
                        <a:rPr lang="fr-FR" sz="1200" dirty="0" err="1" smtClean="0">
                          <a:solidFill>
                            <a:schemeClr val="tx1"/>
                          </a:solidFill>
                        </a:rPr>
                        <a:t>HDMi</a:t>
                      </a:r>
                      <a:r>
                        <a:rPr lang="fr-FR" sz="1200" dirty="0" smtClean="0">
                          <a:solidFill>
                            <a:schemeClr val="tx1"/>
                          </a:solidFill>
                        </a:rPr>
                        <a:t> (adaptateur) / Prise mini jack / lecteur de carte</a:t>
                      </a:r>
                      <a:endParaRPr lang="fr-FR" sz="12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GPS / USB Connecteur Dock / Prise mini Jack</a:t>
                      </a:r>
                      <a:endParaRPr lang="fr-FR" sz="12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USB / Prise mini Jack / </a:t>
                      </a:r>
                      <a:r>
                        <a:rPr lang="fr-FR" sz="1200" dirty="0" err="1" smtClean="0">
                          <a:solidFill>
                            <a:schemeClr val="tx1"/>
                          </a:solidFill>
                        </a:rPr>
                        <a:t>Port-mini</a:t>
                      </a:r>
                      <a:r>
                        <a:rPr lang="fr-FR" sz="1200" baseline="0" dirty="0" smtClean="0">
                          <a:solidFill>
                            <a:schemeClr val="tx1"/>
                          </a:solidFill>
                        </a:rPr>
                        <a:t> </a:t>
                      </a:r>
                      <a:r>
                        <a:rPr lang="fr-FR" sz="1200" baseline="0" dirty="0" err="1" smtClean="0">
                          <a:solidFill>
                            <a:schemeClr val="tx1"/>
                          </a:solidFill>
                        </a:rPr>
                        <a:t>HDMi</a:t>
                      </a:r>
                      <a:r>
                        <a:rPr lang="fr-FR" sz="1200" baseline="0" dirty="0" smtClean="0">
                          <a:solidFill>
                            <a:schemeClr val="tx1"/>
                          </a:solidFill>
                        </a:rPr>
                        <a:t> / Lecteur de carte mémoire</a:t>
                      </a:r>
                      <a:endParaRPr lang="fr-FR" sz="12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fr-FR" sz="1400" dirty="0" smtClean="0">
                          <a:solidFill>
                            <a:schemeClr val="tx1"/>
                          </a:solidFill>
                        </a:rPr>
                        <a:t>Navigateur Interne</a:t>
                      </a:r>
                      <a:endParaRPr lang="fr-FR" sz="1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Google Chrome</a:t>
                      </a:r>
                      <a:endParaRPr lang="fr-FR" sz="12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Google Chrome</a:t>
                      </a:r>
                      <a:endParaRPr lang="fr-FR" sz="12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Google Chrome</a:t>
                      </a:r>
                      <a:endParaRPr lang="fr-FR" sz="12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fr-FR" sz="1400" dirty="0" smtClean="0">
                          <a:solidFill>
                            <a:schemeClr val="tx1"/>
                          </a:solidFill>
                        </a:rPr>
                        <a:t>Enregistrement Vidéos</a:t>
                      </a:r>
                      <a:endParaRPr lang="fr-FR" sz="1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HD 720p</a:t>
                      </a:r>
                      <a:endParaRPr lang="fr-FR" sz="12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171450" indent="-171450">
                        <a:buFontTx/>
                        <a:buChar char="-"/>
                      </a:pPr>
                      <a:r>
                        <a:rPr lang="fr-FR" sz="1200" dirty="0" smtClean="0">
                          <a:solidFill>
                            <a:schemeClr val="tx1"/>
                          </a:solidFill>
                        </a:rPr>
                        <a:t>HD 720p</a:t>
                      </a:r>
                    </a:p>
                    <a:p>
                      <a:pPr marL="171450" indent="-171450">
                        <a:buFontTx/>
                        <a:buChar char="-"/>
                      </a:pPr>
                      <a:r>
                        <a:rPr lang="fr-FR" sz="1200" dirty="0" smtClean="0">
                          <a:solidFill>
                            <a:schemeClr val="tx1"/>
                          </a:solidFill>
                        </a:rPr>
                        <a:t>HD 1080p</a:t>
                      </a:r>
                      <a:endParaRPr lang="fr-FR" sz="12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1200" dirty="0" smtClean="0">
                          <a:solidFill>
                            <a:schemeClr val="tx1"/>
                          </a:solidFill>
                        </a:rPr>
                        <a:t>-</a:t>
                      </a:r>
                      <a:endParaRPr lang="fr-FR" sz="12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fr-FR" sz="1400" dirty="0" smtClean="0">
                          <a:solidFill>
                            <a:schemeClr val="tx1"/>
                          </a:solidFill>
                        </a:rPr>
                        <a:t>Autonomie Batterie</a:t>
                      </a:r>
                      <a:endParaRPr lang="fr-FR" sz="1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9H</a:t>
                      </a:r>
                      <a:endParaRPr lang="fr-FR" sz="12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10H</a:t>
                      </a:r>
                      <a:endParaRPr lang="fr-FR" sz="12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1200" dirty="0" smtClean="0">
                          <a:solidFill>
                            <a:schemeClr val="tx1"/>
                          </a:solidFill>
                        </a:rPr>
                        <a:t>-</a:t>
                      </a:r>
                      <a:endParaRPr lang="fr-FR" sz="12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fr-FR" sz="1400" dirty="0" smtClean="0">
                          <a:solidFill>
                            <a:schemeClr val="tx1"/>
                          </a:solidFill>
                        </a:rPr>
                        <a:t>Poids</a:t>
                      </a:r>
                      <a:endParaRPr lang="fr-FR" sz="1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340 gr</a:t>
                      </a:r>
                      <a:endParaRPr lang="fr-FR" sz="12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340 gr</a:t>
                      </a:r>
                      <a:endParaRPr lang="fr-FR" sz="12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1160 gr</a:t>
                      </a:r>
                      <a:endParaRPr lang="fr-FR" sz="12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fr-FR" sz="1400" dirty="0" smtClean="0">
                          <a:solidFill>
                            <a:schemeClr val="tx1"/>
                          </a:solidFill>
                        </a:rPr>
                        <a:t>Prix</a:t>
                      </a:r>
                      <a:endParaRPr lang="fr-FR" sz="1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220 €</a:t>
                      </a:r>
                      <a:endParaRPr lang="fr-FR" sz="12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200 €</a:t>
                      </a:r>
                      <a:endParaRPr lang="fr-FR" sz="12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07950365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2475798542"/>
              </p:ext>
            </p:extLst>
          </p:nvPr>
        </p:nvGraphicFramePr>
        <p:xfrm>
          <a:off x="187156" y="824831"/>
          <a:ext cx="8742948" cy="4892040"/>
        </p:xfrm>
        <a:graphic>
          <a:graphicData uri="http://schemas.openxmlformats.org/drawingml/2006/table">
            <a:tbl>
              <a:tblPr firstRow="1" bandRow="1">
                <a:tableStyleId>{5C22544A-7EE6-4342-B048-85BDC9FD1C3A}</a:tableStyleId>
              </a:tblPr>
              <a:tblGrid>
                <a:gridCol w="2185737"/>
                <a:gridCol w="2185737"/>
                <a:gridCol w="2185737"/>
                <a:gridCol w="2185737"/>
              </a:tblGrid>
              <a:tr h="370840">
                <a:tc>
                  <a:txBody>
                    <a:bodyPr/>
                    <a:lstStyle/>
                    <a:p>
                      <a:pPr algn="ctr"/>
                      <a:r>
                        <a:rPr lang="fr-FR" sz="2400" noProof="0" dirty="0" smtClean="0">
                          <a:solidFill>
                            <a:srgbClr val="000000"/>
                          </a:solidFill>
                        </a:rPr>
                        <a:t>ASUS</a:t>
                      </a:r>
                      <a:endParaRPr lang="fr-FR" sz="2400"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BF1DE"/>
                    </a:solidFill>
                  </a:tcPr>
                </a:tc>
                <a:tc>
                  <a:txBody>
                    <a:bodyPr/>
                    <a:lstStyle/>
                    <a:p>
                      <a:pPr algn="ctr"/>
                      <a:r>
                        <a:rPr lang="fr-FR" sz="1600" noProof="0" dirty="0" err="1" smtClean="0">
                          <a:solidFill>
                            <a:srgbClr val="000000"/>
                          </a:solidFill>
                        </a:rPr>
                        <a:t>Asus</a:t>
                      </a:r>
                      <a:r>
                        <a:rPr lang="fr-FR" sz="1600" noProof="0" dirty="0" smtClean="0">
                          <a:solidFill>
                            <a:srgbClr val="000000"/>
                          </a:solidFill>
                        </a:rPr>
                        <a:t> </a:t>
                      </a:r>
                      <a:r>
                        <a:rPr lang="fr-FR" sz="1600" noProof="0" dirty="0" err="1" smtClean="0">
                          <a:solidFill>
                            <a:srgbClr val="000000"/>
                          </a:solidFill>
                        </a:rPr>
                        <a:t>Slider</a:t>
                      </a:r>
                      <a:r>
                        <a:rPr lang="fr-FR" sz="1600" noProof="0" dirty="0" smtClean="0">
                          <a:solidFill>
                            <a:srgbClr val="000000"/>
                          </a:solidFill>
                        </a:rPr>
                        <a:t> Pad</a:t>
                      </a:r>
                      <a:endParaRPr lang="fr-FR" sz="1600" noProof="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BF1DE"/>
                    </a:solidFill>
                  </a:tcPr>
                </a:tc>
                <a:tc>
                  <a:txBody>
                    <a:bodyPr/>
                    <a:lstStyle/>
                    <a:p>
                      <a:pPr algn="ctr"/>
                      <a:r>
                        <a:rPr lang="fr-FR" sz="1600" noProof="0" dirty="0" err="1" smtClean="0">
                          <a:solidFill>
                            <a:srgbClr val="000000"/>
                          </a:solidFill>
                        </a:rPr>
                        <a:t>Asus</a:t>
                      </a:r>
                      <a:r>
                        <a:rPr lang="fr-FR" sz="1600" noProof="0" dirty="0" smtClean="0">
                          <a:solidFill>
                            <a:srgbClr val="000000"/>
                          </a:solidFill>
                        </a:rPr>
                        <a:t> Transformer Pad</a:t>
                      </a:r>
                      <a:endParaRPr lang="fr-FR" sz="1600" noProof="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BF1DE"/>
                    </a:solidFill>
                  </a:tcPr>
                </a:tc>
                <a:tc>
                  <a:txBody>
                    <a:bodyPr/>
                    <a:lstStyle/>
                    <a:p>
                      <a:pPr algn="ctr"/>
                      <a:r>
                        <a:rPr lang="fr-FR" sz="1600" noProof="0" dirty="0" err="1" smtClean="0">
                          <a:solidFill>
                            <a:srgbClr val="000000"/>
                          </a:solidFill>
                        </a:rPr>
                        <a:t>Asus</a:t>
                      </a:r>
                      <a:r>
                        <a:rPr lang="fr-FR" sz="1600" noProof="0" dirty="0" smtClean="0">
                          <a:solidFill>
                            <a:srgbClr val="000000"/>
                          </a:solidFill>
                        </a:rPr>
                        <a:t> </a:t>
                      </a:r>
                      <a:r>
                        <a:rPr lang="fr-FR" sz="1600" noProof="0" dirty="0" err="1" smtClean="0">
                          <a:solidFill>
                            <a:srgbClr val="000000"/>
                          </a:solidFill>
                        </a:rPr>
                        <a:t>VivoTab</a:t>
                      </a:r>
                      <a:endParaRPr lang="fr-FR" sz="1600" noProof="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BF1DE"/>
                    </a:solidFill>
                  </a:tcPr>
                </a:tc>
              </a:tr>
              <a:tr h="370840">
                <a:tc>
                  <a:txBody>
                    <a:bodyPr/>
                    <a:lstStyle/>
                    <a:p>
                      <a:r>
                        <a:rPr lang="fr-FR" sz="1400" noProof="0" dirty="0" smtClean="0">
                          <a:solidFill>
                            <a:srgbClr val="000000"/>
                          </a:solidFill>
                        </a:rPr>
                        <a:t>Ecran</a:t>
                      </a:r>
                      <a:endParaRPr lang="fr-FR" sz="1400"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noProof="0" smtClean="0">
                          <a:solidFill>
                            <a:srgbClr val="000000"/>
                          </a:solidFill>
                        </a:rPr>
                        <a:t>10.1 pouces</a:t>
                      </a:r>
                      <a:endParaRPr lang="fr-FR" sz="1200" noProof="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noProof="0" smtClean="0">
                          <a:solidFill>
                            <a:srgbClr val="000000"/>
                          </a:solidFill>
                        </a:rPr>
                        <a:t>10.1 pouces</a:t>
                      </a:r>
                      <a:endParaRPr lang="fr-FR" sz="1200" noProof="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noProof="0" smtClean="0">
                          <a:solidFill>
                            <a:srgbClr val="000000"/>
                          </a:solidFill>
                        </a:rPr>
                        <a:t>11.6 pouces</a:t>
                      </a:r>
                      <a:endParaRPr lang="fr-FR" sz="1200" noProof="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fr-FR" sz="1400" noProof="0" smtClean="0">
                          <a:solidFill>
                            <a:srgbClr val="000000"/>
                          </a:solidFill>
                        </a:rPr>
                        <a:t>Résolution</a:t>
                      </a:r>
                      <a:endParaRPr lang="fr-FR" sz="1400" noProof="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noProof="0" smtClean="0">
                          <a:solidFill>
                            <a:srgbClr val="000000"/>
                          </a:solidFill>
                        </a:rPr>
                        <a:t>1280 x 800 px</a:t>
                      </a:r>
                      <a:endParaRPr lang="fr-FR" sz="1200" noProof="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noProof="0" smtClean="0">
                          <a:solidFill>
                            <a:srgbClr val="000000"/>
                          </a:solidFill>
                        </a:rPr>
                        <a:t>1920 x 1200 px</a:t>
                      </a:r>
                      <a:endParaRPr lang="fr-FR" sz="1200" noProof="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noProof="0" smtClean="0">
                          <a:solidFill>
                            <a:srgbClr val="000000"/>
                          </a:solidFill>
                        </a:rPr>
                        <a:t>1366 x 768 px</a:t>
                      </a:r>
                      <a:endParaRPr lang="fr-FR" sz="1200" noProof="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fr-FR" sz="1400" noProof="0" dirty="0" smtClean="0">
                          <a:solidFill>
                            <a:srgbClr val="000000"/>
                          </a:solidFill>
                        </a:rPr>
                        <a:t>Mémoire interne</a:t>
                      </a:r>
                      <a:endParaRPr lang="fr-FR" sz="1400"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noProof="0" smtClean="0">
                          <a:solidFill>
                            <a:srgbClr val="000000"/>
                          </a:solidFill>
                        </a:rPr>
                        <a:t>32 Go</a:t>
                      </a:r>
                      <a:endParaRPr lang="fr-FR" sz="1200" noProof="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noProof="0" smtClean="0">
                          <a:solidFill>
                            <a:srgbClr val="000000"/>
                          </a:solidFill>
                        </a:rPr>
                        <a:t>32 Go</a:t>
                      </a:r>
                      <a:endParaRPr lang="fr-FR" sz="1200" noProof="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noProof="0" smtClean="0">
                          <a:solidFill>
                            <a:srgbClr val="000000"/>
                          </a:solidFill>
                        </a:rPr>
                        <a:t>64 Go</a:t>
                      </a:r>
                      <a:endParaRPr lang="fr-FR" sz="1200" noProof="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fr-FR" sz="1400" noProof="0" smtClean="0">
                          <a:solidFill>
                            <a:srgbClr val="000000"/>
                          </a:solidFill>
                        </a:rPr>
                        <a:t>RAM</a:t>
                      </a:r>
                      <a:endParaRPr lang="fr-FR" sz="1400" noProof="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noProof="0" smtClean="0">
                          <a:solidFill>
                            <a:srgbClr val="000000"/>
                          </a:solidFill>
                        </a:rPr>
                        <a:t>DDR2 1 Go</a:t>
                      </a:r>
                      <a:endParaRPr lang="fr-FR" sz="1200" noProof="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noProof="0" smtClean="0">
                          <a:solidFill>
                            <a:srgbClr val="000000"/>
                          </a:solidFill>
                        </a:rPr>
                        <a:t>DDR3 1 Go</a:t>
                      </a:r>
                      <a:endParaRPr lang="fr-FR" sz="1200" noProof="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noProof="0" smtClean="0">
                          <a:solidFill>
                            <a:srgbClr val="000000"/>
                          </a:solidFill>
                        </a:rPr>
                        <a:t>DDR2 2 Go</a:t>
                      </a:r>
                      <a:endParaRPr lang="fr-FR" sz="1200" noProof="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fr-FR" sz="1400" noProof="0" dirty="0" smtClean="0">
                          <a:solidFill>
                            <a:srgbClr val="000000"/>
                          </a:solidFill>
                        </a:rPr>
                        <a:t>Connectique</a:t>
                      </a:r>
                      <a:r>
                        <a:rPr lang="fr-FR" sz="1400" baseline="0" noProof="0" dirty="0" smtClean="0">
                          <a:solidFill>
                            <a:srgbClr val="000000"/>
                          </a:solidFill>
                        </a:rPr>
                        <a:t> Entrée / Sortie</a:t>
                      </a:r>
                      <a:endParaRPr lang="fr-FR" sz="1400"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noProof="0" dirty="0" smtClean="0">
                          <a:solidFill>
                            <a:srgbClr val="000000"/>
                          </a:solidFill>
                        </a:rPr>
                        <a:t>USB / </a:t>
                      </a:r>
                      <a:r>
                        <a:rPr lang="fr-FR" sz="1200" noProof="0" dirty="0" err="1" smtClean="0">
                          <a:solidFill>
                            <a:srgbClr val="000000"/>
                          </a:solidFill>
                        </a:rPr>
                        <a:t>Port-mini</a:t>
                      </a:r>
                      <a:r>
                        <a:rPr lang="fr-FR" sz="1200" baseline="0" noProof="0" dirty="0" smtClean="0">
                          <a:solidFill>
                            <a:srgbClr val="000000"/>
                          </a:solidFill>
                        </a:rPr>
                        <a:t> </a:t>
                      </a:r>
                      <a:r>
                        <a:rPr lang="fr-FR" sz="1200" baseline="0" noProof="0" dirty="0" err="1" smtClean="0">
                          <a:solidFill>
                            <a:srgbClr val="000000"/>
                          </a:solidFill>
                        </a:rPr>
                        <a:t>HDMi</a:t>
                      </a:r>
                      <a:r>
                        <a:rPr lang="fr-FR" sz="1200" baseline="0" noProof="0" dirty="0" smtClean="0">
                          <a:solidFill>
                            <a:srgbClr val="000000"/>
                          </a:solidFill>
                        </a:rPr>
                        <a:t> / Prise mini jack / Lecteur de carte Micro SD</a:t>
                      </a:r>
                      <a:endParaRPr lang="fr-FR" sz="1200" noProof="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noProof="0" dirty="0" smtClean="0">
                          <a:solidFill>
                            <a:srgbClr val="000000"/>
                          </a:solidFill>
                        </a:rPr>
                        <a:t>Prise mini Jack /</a:t>
                      </a:r>
                      <a:r>
                        <a:rPr lang="fr-FR" sz="1200" baseline="0" noProof="0" dirty="0" smtClean="0">
                          <a:solidFill>
                            <a:srgbClr val="000000"/>
                          </a:solidFill>
                        </a:rPr>
                        <a:t> Lecteur de carte micro SD / Micro </a:t>
                      </a:r>
                      <a:r>
                        <a:rPr lang="fr-FR" sz="1200" baseline="0" noProof="0" dirty="0" err="1" smtClean="0">
                          <a:solidFill>
                            <a:srgbClr val="000000"/>
                          </a:solidFill>
                        </a:rPr>
                        <a:t>HDMi</a:t>
                      </a:r>
                      <a:endParaRPr lang="fr-FR" sz="1200"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noProof="0" dirty="0" smtClean="0">
                          <a:solidFill>
                            <a:srgbClr val="000000"/>
                          </a:solidFill>
                        </a:rPr>
                        <a:t>Prise mini jack / Micro </a:t>
                      </a:r>
                      <a:r>
                        <a:rPr lang="fr-FR" sz="1200" noProof="0" dirty="0" err="1" smtClean="0">
                          <a:solidFill>
                            <a:srgbClr val="000000"/>
                          </a:solidFill>
                        </a:rPr>
                        <a:t>HDMi</a:t>
                      </a:r>
                      <a:r>
                        <a:rPr lang="fr-FR" sz="1200" noProof="0" dirty="0" smtClean="0">
                          <a:solidFill>
                            <a:srgbClr val="000000"/>
                          </a:solidFill>
                        </a:rPr>
                        <a:t> / Port 40 Branches / USB</a:t>
                      </a:r>
                      <a:endParaRPr lang="fr-FR" sz="1200"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fr-FR" sz="1400" noProof="0" dirty="0" smtClean="0">
                          <a:solidFill>
                            <a:srgbClr val="000000"/>
                          </a:solidFill>
                        </a:rPr>
                        <a:t>Système d’exploitation</a:t>
                      </a:r>
                      <a:endParaRPr lang="fr-FR" sz="1400"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noProof="0" dirty="0" err="1" smtClean="0">
                          <a:solidFill>
                            <a:srgbClr val="000000"/>
                          </a:solidFill>
                        </a:rPr>
                        <a:t>Androïd</a:t>
                      </a:r>
                      <a:endParaRPr lang="fr-FR" sz="1200" noProof="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noProof="0" dirty="0" err="1" smtClean="0">
                          <a:solidFill>
                            <a:srgbClr val="000000"/>
                          </a:solidFill>
                        </a:rPr>
                        <a:t>Androïd</a:t>
                      </a:r>
                      <a:endParaRPr lang="fr-FR" sz="1200"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noProof="0" dirty="0" smtClean="0">
                          <a:solidFill>
                            <a:srgbClr val="000000"/>
                          </a:solidFill>
                        </a:rPr>
                        <a:t>Windows</a:t>
                      </a:r>
                      <a:endParaRPr lang="fr-FR" sz="1200"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fr-FR" sz="1400" noProof="0" dirty="0" smtClean="0">
                          <a:solidFill>
                            <a:srgbClr val="000000"/>
                          </a:solidFill>
                        </a:rPr>
                        <a:t>Navigateur Interne</a:t>
                      </a:r>
                      <a:endParaRPr lang="fr-FR" sz="1400"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noProof="0" dirty="0" smtClean="0">
                          <a:solidFill>
                            <a:srgbClr val="000000"/>
                          </a:solidFill>
                        </a:rPr>
                        <a:t>Google Chrome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noProof="0" dirty="0" smtClean="0">
                          <a:solidFill>
                            <a:srgbClr val="000000"/>
                          </a:solidFill>
                        </a:rPr>
                        <a:t>Google</a:t>
                      </a:r>
                      <a:r>
                        <a:rPr lang="fr-FR" sz="1200" baseline="0" noProof="0" dirty="0" smtClean="0">
                          <a:solidFill>
                            <a:srgbClr val="000000"/>
                          </a:solidFill>
                        </a:rPr>
                        <a:t> Chrome</a:t>
                      </a:r>
                      <a:endParaRPr lang="fr-FR" sz="1200"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noProof="0" dirty="0" smtClean="0">
                          <a:solidFill>
                            <a:srgbClr val="000000"/>
                          </a:solidFill>
                        </a:rPr>
                        <a:t>Google Chrome</a:t>
                      </a:r>
                      <a:endParaRPr lang="fr-FR" sz="1200"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fr-FR" sz="1400" noProof="0" dirty="0" smtClean="0">
                          <a:solidFill>
                            <a:srgbClr val="000000"/>
                          </a:solidFill>
                        </a:rPr>
                        <a:t>Enregistrement</a:t>
                      </a:r>
                      <a:r>
                        <a:rPr lang="fr-FR" sz="1400" baseline="0" noProof="0" dirty="0" smtClean="0">
                          <a:solidFill>
                            <a:srgbClr val="000000"/>
                          </a:solidFill>
                        </a:rPr>
                        <a:t> Vidéos</a:t>
                      </a:r>
                      <a:endParaRPr lang="fr-FR" sz="1400"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noProof="0" smtClean="0">
                          <a:solidFill>
                            <a:srgbClr val="000000"/>
                          </a:solidFill>
                        </a:rPr>
                        <a:t>HD 720p</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noProof="0" smtClean="0">
                          <a:solidFill>
                            <a:srgbClr val="000000"/>
                          </a:solidFill>
                        </a:rPr>
                        <a:t>HD 720p</a:t>
                      </a:r>
                      <a:endParaRPr lang="fr-FR" sz="1200" noProof="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noProof="0" dirty="0" smtClean="0">
                          <a:solidFill>
                            <a:srgbClr val="000000"/>
                          </a:solidFill>
                        </a:rPr>
                        <a:t>HD 1080p</a:t>
                      </a:r>
                      <a:endParaRPr lang="fr-FR" sz="1200"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fr-FR" sz="1400" noProof="0" dirty="0" smtClean="0">
                          <a:solidFill>
                            <a:srgbClr val="000000"/>
                          </a:solidFill>
                        </a:rPr>
                        <a:t>Autonomie Batterie </a:t>
                      </a:r>
                      <a:endParaRPr lang="fr-FR" sz="1400"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1200" noProof="0" dirty="0" smtClean="0">
                          <a:solidFill>
                            <a:srgbClr val="000000"/>
                          </a:solidFill>
                        </a:rPr>
                        <a: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noProof="0" dirty="0" smtClean="0">
                          <a:solidFill>
                            <a:srgbClr val="000000"/>
                          </a:solidFill>
                        </a:rPr>
                        <a:t>9,5 H</a:t>
                      </a:r>
                    </a:p>
                    <a:p>
                      <a:r>
                        <a:rPr lang="fr-FR" sz="1200" noProof="0" dirty="0" smtClean="0">
                          <a:solidFill>
                            <a:srgbClr val="000000"/>
                          </a:solidFill>
                        </a:rPr>
                        <a:t>14H avec</a:t>
                      </a:r>
                      <a:r>
                        <a:rPr lang="fr-FR" sz="1200" baseline="0" noProof="0" dirty="0" smtClean="0">
                          <a:solidFill>
                            <a:srgbClr val="000000"/>
                          </a:solidFill>
                        </a:rPr>
                        <a:t> le dock Clavier</a:t>
                      </a:r>
                      <a:endParaRPr lang="fr-FR" sz="1200"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noProof="0" dirty="0" smtClean="0">
                          <a:solidFill>
                            <a:srgbClr val="000000"/>
                          </a:solidFill>
                        </a:rPr>
                        <a:t>10,5 H</a:t>
                      </a:r>
                      <a:endParaRPr lang="fr-FR" sz="1200"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fr-FR" sz="1400" noProof="0" dirty="0" smtClean="0">
                          <a:solidFill>
                            <a:srgbClr val="000000"/>
                          </a:solidFill>
                        </a:rPr>
                        <a:t>Poids</a:t>
                      </a:r>
                      <a:endParaRPr lang="fr-FR" sz="1400"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noProof="0" dirty="0" smtClean="0">
                          <a:solidFill>
                            <a:srgbClr val="000000"/>
                          </a:solidFill>
                        </a:rPr>
                        <a:t>960 gr</a:t>
                      </a:r>
                      <a:endParaRPr lang="fr-FR" sz="1200"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noProof="0" dirty="0" smtClean="0">
                          <a:solidFill>
                            <a:srgbClr val="000000"/>
                          </a:solidFill>
                        </a:rPr>
                        <a:t>607 gr</a:t>
                      </a:r>
                      <a:endParaRPr lang="fr-FR" sz="1200"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noProof="0" dirty="0" smtClean="0">
                          <a:solidFill>
                            <a:srgbClr val="000000"/>
                          </a:solidFill>
                        </a:rPr>
                        <a:t>675 gr</a:t>
                      </a:r>
                      <a:endParaRPr lang="fr-FR" sz="1200"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fr-FR" sz="1400" noProof="0" smtClean="0">
                          <a:solidFill>
                            <a:srgbClr val="000000"/>
                          </a:solidFill>
                        </a:rPr>
                        <a:t>Prix</a:t>
                      </a:r>
                      <a:endParaRPr lang="fr-FR" sz="1400" noProof="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noProof="0" smtClean="0">
                          <a:solidFill>
                            <a:srgbClr val="000000"/>
                          </a:solidFill>
                        </a:rPr>
                        <a:t>329</a:t>
                      </a:r>
                      <a:r>
                        <a:rPr lang="fr-FR" sz="1200" baseline="0" noProof="0" smtClean="0">
                          <a:solidFill>
                            <a:srgbClr val="000000"/>
                          </a:solidFill>
                        </a:rPr>
                        <a:t> €</a:t>
                      </a:r>
                      <a:endParaRPr lang="fr-FR" sz="1200" noProof="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noProof="0" smtClean="0">
                          <a:solidFill>
                            <a:srgbClr val="000000"/>
                          </a:solidFill>
                        </a:rPr>
                        <a:t>599 €</a:t>
                      </a:r>
                      <a:endParaRPr lang="fr-FR" sz="1200" noProof="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noProof="0" dirty="0" smtClean="0">
                          <a:solidFill>
                            <a:srgbClr val="000000"/>
                          </a:solidFill>
                        </a:rPr>
                        <a:t>850 €</a:t>
                      </a:r>
                      <a:endParaRPr lang="fr-FR" sz="1200"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11128407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3449326164"/>
              </p:ext>
            </p:extLst>
          </p:nvPr>
        </p:nvGraphicFramePr>
        <p:xfrm>
          <a:off x="483936" y="962526"/>
          <a:ext cx="8229600" cy="47955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fr-FR" sz="2400" dirty="0" smtClean="0">
                          <a:solidFill>
                            <a:srgbClr val="000000"/>
                          </a:solidFill>
                        </a:rPr>
                        <a:t>AMAZON</a:t>
                      </a:r>
                      <a:endParaRPr lang="fr-FR" sz="2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a:r>
                        <a:rPr lang="fr-FR" sz="1400" dirty="0" err="1" smtClean="0">
                          <a:solidFill>
                            <a:srgbClr val="000000"/>
                          </a:solidFill>
                        </a:rPr>
                        <a:t>Kindle</a:t>
                      </a:r>
                      <a:r>
                        <a:rPr lang="fr-FR" sz="1400" dirty="0" smtClean="0">
                          <a:solidFill>
                            <a:srgbClr val="000000"/>
                          </a:solidFill>
                        </a:rPr>
                        <a:t> </a:t>
                      </a:r>
                      <a:r>
                        <a:rPr lang="fr-FR" sz="1400" dirty="0" err="1" smtClean="0">
                          <a:solidFill>
                            <a:srgbClr val="000000"/>
                          </a:solidFill>
                        </a:rPr>
                        <a:t>fire</a:t>
                      </a:r>
                      <a:r>
                        <a:rPr lang="fr-FR" sz="1400" dirty="0" smtClean="0">
                          <a:solidFill>
                            <a:srgbClr val="000000"/>
                          </a:solidFill>
                        </a:rPr>
                        <a:t> HD</a:t>
                      </a:r>
                      <a:endParaRPr lang="fr-FR" sz="140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a:r>
                        <a:rPr lang="fr-FR" sz="1400" dirty="0" err="1" smtClean="0">
                          <a:solidFill>
                            <a:srgbClr val="000000"/>
                          </a:solidFill>
                        </a:rPr>
                        <a:t>Kindle</a:t>
                      </a:r>
                      <a:r>
                        <a:rPr lang="fr-FR" sz="1400" dirty="0" smtClean="0">
                          <a:solidFill>
                            <a:srgbClr val="000000"/>
                          </a:solidFill>
                        </a:rPr>
                        <a:t> </a:t>
                      </a:r>
                      <a:r>
                        <a:rPr lang="fr-FR" sz="1400" dirty="0" err="1" smtClean="0">
                          <a:solidFill>
                            <a:srgbClr val="000000"/>
                          </a:solidFill>
                        </a:rPr>
                        <a:t>fire</a:t>
                      </a:r>
                      <a:r>
                        <a:rPr lang="fr-FR" sz="1400" dirty="0" smtClean="0">
                          <a:solidFill>
                            <a:srgbClr val="000000"/>
                          </a:solidFill>
                        </a:rPr>
                        <a:t> HD 8.9</a:t>
                      </a:r>
                      <a:endParaRPr lang="fr-FR" sz="140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370840">
                <a:tc>
                  <a:txBody>
                    <a:bodyPr/>
                    <a:lstStyle/>
                    <a:p>
                      <a:r>
                        <a:rPr lang="fr-FR" sz="1400" dirty="0" smtClean="0">
                          <a:solidFill>
                            <a:srgbClr val="000000"/>
                          </a:solidFill>
                        </a:rPr>
                        <a:t>Ecran</a:t>
                      </a:r>
                      <a:endParaRPr lang="fr-FR"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7 pouces</a:t>
                      </a:r>
                    </a:p>
                    <a:p>
                      <a:r>
                        <a:rPr lang="fr-FR" sz="1200" dirty="0" smtClean="0">
                          <a:solidFill>
                            <a:srgbClr val="000000"/>
                          </a:solidFill>
                        </a:rPr>
                        <a:t>LCD - IPS</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8.9</a:t>
                      </a:r>
                      <a:r>
                        <a:rPr lang="fr-FR" sz="1200" baseline="0" dirty="0" smtClean="0">
                          <a:solidFill>
                            <a:srgbClr val="000000"/>
                          </a:solidFill>
                        </a:rPr>
                        <a:t> pouces</a:t>
                      </a:r>
                    </a:p>
                    <a:p>
                      <a:r>
                        <a:rPr lang="fr-FR" sz="1200" baseline="0" dirty="0" smtClean="0">
                          <a:solidFill>
                            <a:srgbClr val="000000"/>
                          </a:solidFill>
                        </a:rPr>
                        <a:t>LCD - IPS</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0840">
                <a:tc>
                  <a:txBody>
                    <a:bodyPr/>
                    <a:lstStyle/>
                    <a:p>
                      <a:r>
                        <a:rPr lang="fr-FR" sz="1400" dirty="0" smtClean="0">
                          <a:solidFill>
                            <a:srgbClr val="000000"/>
                          </a:solidFill>
                        </a:rPr>
                        <a:t>Résolution</a:t>
                      </a:r>
                      <a:endParaRPr lang="fr-FR"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1280 x 800 px</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1920 x 1200 px</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0840">
                <a:tc>
                  <a:txBody>
                    <a:bodyPr/>
                    <a:lstStyle/>
                    <a:p>
                      <a:r>
                        <a:rPr lang="fr-FR" sz="1400" dirty="0" smtClean="0">
                          <a:solidFill>
                            <a:srgbClr val="000000"/>
                          </a:solidFill>
                        </a:rPr>
                        <a:t>Mémoire interne</a:t>
                      </a:r>
                      <a:endParaRPr lang="fr-FR"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16 / 32 Go</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16 / 32 Go</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0840">
                <a:tc>
                  <a:txBody>
                    <a:bodyPr/>
                    <a:lstStyle/>
                    <a:p>
                      <a:r>
                        <a:rPr lang="fr-FR" sz="1400" dirty="0" smtClean="0">
                          <a:solidFill>
                            <a:srgbClr val="000000"/>
                          </a:solidFill>
                        </a:rPr>
                        <a:t>RAM</a:t>
                      </a:r>
                      <a:endParaRPr lang="fr-FR"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1 Go</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1 Go</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0840">
                <a:tc>
                  <a:txBody>
                    <a:bodyPr/>
                    <a:lstStyle/>
                    <a:p>
                      <a:r>
                        <a:rPr lang="fr-FR" sz="1400" dirty="0" smtClean="0">
                          <a:solidFill>
                            <a:srgbClr val="000000"/>
                          </a:solidFill>
                        </a:rPr>
                        <a:t>Connectiques Entrée / Sortie</a:t>
                      </a:r>
                      <a:endParaRPr lang="fr-FR"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USB / Micro </a:t>
                      </a:r>
                      <a:r>
                        <a:rPr lang="fr-FR" sz="1200" dirty="0" err="1" smtClean="0">
                          <a:solidFill>
                            <a:srgbClr val="000000"/>
                          </a:solidFill>
                        </a:rPr>
                        <a:t>HDMi</a:t>
                      </a:r>
                      <a:r>
                        <a:rPr lang="fr-FR" sz="1200" dirty="0" smtClean="0">
                          <a:solidFill>
                            <a:srgbClr val="000000"/>
                          </a:solidFill>
                        </a:rPr>
                        <a:t> / Connecteur Dock / Micro USB / Prise mini Jack</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dirty="0" smtClean="0">
                          <a:solidFill>
                            <a:srgbClr val="000000"/>
                          </a:solidFill>
                        </a:rPr>
                        <a:t>USB / Micro </a:t>
                      </a:r>
                      <a:r>
                        <a:rPr lang="fr-FR" sz="1200" dirty="0" err="1" smtClean="0">
                          <a:solidFill>
                            <a:srgbClr val="000000"/>
                          </a:solidFill>
                        </a:rPr>
                        <a:t>HDMi</a:t>
                      </a:r>
                      <a:r>
                        <a:rPr lang="fr-FR" sz="1200" dirty="0" smtClean="0">
                          <a:solidFill>
                            <a:srgbClr val="000000"/>
                          </a:solidFill>
                        </a:rPr>
                        <a:t> / Connecteur Dock / Micro USB / Prise mini Jack</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0840">
                <a:tc>
                  <a:txBody>
                    <a:bodyPr/>
                    <a:lstStyle/>
                    <a:p>
                      <a:r>
                        <a:rPr lang="fr-FR" sz="1400" dirty="0" smtClean="0">
                          <a:solidFill>
                            <a:srgbClr val="000000"/>
                          </a:solidFill>
                        </a:rPr>
                        <a:t>Système</a:t>
                      </a:r>
                      <a:r>
                        <a:rPr lang="fr-FR" sz="1400" baseline="0" dirty="0" smtClean="0">
                          <a:solidFill>
                            <a:srgbClr val="000000"/>
                          </a:solidFill>
                        </a:rPr>
                        <a:t> d’exploitation</a:t>
                      </a:r>
                      <a:endParaRPr lang="fr-FR"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Amazon </a:t>
                      </a:r>
                      <a:r>
                        <a:rPr lang="fr-FR" sz="1200" dirty="0" err="1" smtClean="0">
                          <a:solidFill>
                            <a:srgbClr val="000000"/>
                          </a:solidFill>
                        </a:rPr>
                        <a:t>Slick</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Amazon </a:t>
                      </a:r>
                      <a:r>
                        <a:rPr lang="fr-FR" sz="1200" dirty="0" err="1" smtClean="0">
                          <a:solidFill>
                            <a:srgbClr val="000000"/>
                          </a:solidFill>
                        </a:rPr>
                        <a:t>Slick</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0840">
                <a:tc>
                  <a:txBody>
                    <a:bodyPr/>
                    <a:lstStyle/>
                    <a:p>
                      <a:r>
                        <a:rPr lang="fr-FR" sz="1400" dirty="0" smtClean="0">
                          <a:solidFill>
                            <a:srgbClr val="000000"/>
                          </a:solidFill>
                        </a:rPr>
                        <a:t>Navigateur interne</a:t>
                      </a:r>
                      <a:endParaRPr lang="fr-FR"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Google Chrome</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Google Chrome</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0840">
                <a:tc>
                  <a:txBody>
                    <a:bodyPr/>
                    <a:lstStyle/>
                    <a:p>
                      <a:r>
                        <a:rPr lang="fr-FR" sz="1400" dirty="0" smtClean="0">
                          <a:solidFill>
                            <a:srgbClr val="000000"/>
                          </a:solidFill>
                        </a:rPr>
                        <a:t>Enregistrement</a:t>
                      </a:r>
                      <a:r>
                        <a:rPr lang="fr-FR" sz="1400" baseline="0" dirty="0" smtClean="0">
                          <a:solidFill>
                            <a:srgbClr val="000000"/>
                          </a:solidFill>
                        </a:rPr>
                        <a:t> Vidéos</a:t>
                      </a:r>
                      <a:endParaRPr lang="fr-FR"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a:t>
                      </a:r>
                    </a:p>
                    <a:p>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a:t>
                      </a:r>
                    </a:p>
                    <a:p>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0840">
                <a:tc>
                  <a:txBody>
                    <a:bodyPr/>
                    <a:lstStyle/>
                    <a:p>
                      <a:r>
                        <a:rPr lang="fr-FR" sz="1400" dirty="0" smtClean="0">
                          <a:solidFill>
                            <a:srgbClr val="000000"/>
                          </a:solidFill>
                        </a:rPr>
                        <a:t>Autonomie Batterie</a:t>
                      </a:r>
                      <a:endParaRPr lang="fr-FR"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10H</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10H</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0840">
                <a:tc>
                  <a:txBody>
                    <a:bodyPr/>
                    <a:lstStyle/>
                    <a:p>
                      <a:r>
                        <a:rPr lang="fr-FR" sz="1400" dirty="0" smtClean="0">
                          <a:solidFill>
                            <a:srgbClr val="000000"/>
                          </a:solidFill>
                        </a:rPr>
                        <a:t>Poids</a:t>
                      </a:r>
                      <a:endParaRPr lang="fr-FR"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395 gr</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597 gr</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0840">
                <a:tc>
                  <a:txBody>
                    <a:bodyPr/>
                    <a:lstStyle/>
                    <a:p>
                      <a:r>
                        <a:rPr lang="fr-FR" sz="1400" dirty="0" smtClean="0">
                          <a:solidFill>
                            <a:srgbClr val="000000"/>
                          </a:solidFill>
                        </a:rPr>
                        <a:t>Prix</a:t>
                      </a:r>
                      <a:endParaRPr lang="fr-FR"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200</a:t>
                      </a:r>
                      <a:r>
                        <a:rPr lang="fr-FR" sz="1200" baseline="0" dirty="0" smtClean="0">
                          <a:solidFill>
                            <a:srgbClr val="000000"/>
                          </a:solidFill>
                        </a:rPr>
                        <a:t> – 244 €</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269</a:t>
                      </a:r>
                      <a:r>
                        <a:rPr lang="fr-FR" sz="1200" baseline="0" dirty="0" smtClean="0">
                          <a:solidFill>
                            <a:srgbClr val="000000"/>
                          </a:solidFill>
                        </a:rPr>
                        <a:t> – 314 €</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47326315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4145016521"/>
              </p:ext>
            </p:extLst>
          </p:nvPr>
        </p:nvGraphicFramePr>
        <p:xfrm>
          <a:off x="187158" y="330198"/>
          <a:ext cx="8783052" cy="6202311"/>
        </p:xfrm>
        <a:graphic>
          <a:graphicData uri="http://schemas.openxmlformats.org/drawingml/2006/table">
            <a:tbl>
              <a:tblPr firstRow="1" bandRow="1">
                <a:tableStyleId>{5C22544A-7EE6-4342-B048-85BDC9FD1C3A}</a:tableStyleId>
              </a:tblPr>
              <a:tblGrid>
                <a:gridCol w="2272631"/>
                <a:gridCol w="3275264"/>
                <a:gridCol w="3235157"/>
              </a:tblGrid>
              <a:tr h="323338">
                <a:tc>
                  <a:txBody>
                    <a:bodyPr/>
                    <a:lstStyle/>
                    <a:p>
                      <a:pPr algn="ctr"/>
                      <a:r>
                        <a:rPr lang="fr-FR" sz="1800" i="0" dirty="0" smtClean="0">
                          <a:solidFill>
                            <a:srgbClr val="000000"/>
                          </a:solidFill>
                        </a:rPr>
                        <a:t>MICROSOFT</a:t>
                      </a:r>
                      <a:endParaRPr lang="fr-FR" sz="18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a:r>
                        <a:rPr lang="fr-FR" sz="1400" i="0" dirty="0" smtClean="0">
                          <a:solidFill>
                            <a:srgbClr val="000000"/>
                          </a:solidFill>
                        </a:rPr>
                        <a:t>Surface RT</a:t>
                      </a:r>
                      <a:endParaRPr lang="fr-FR" sz="1400" i="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a:r>
                        <a:rPr lang="fr-FR" sz="1400" i="0" dirty="0" smtClean="0">
                          <a:solidFill>
                            <a:srgbClr val="000000"/>
                          </a:solidFill>
                        </a:rPr>
                        <a:t>Surface Pro</a:t>
                      </a:r>
                      <a:endParaRPr lang="fr-FR" sz="1400" i="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323338">
                <a:tc>
                  <a:txBody>
                    <a:bodyPr/>
                    <a:lstStyle/>
                    <a:p>
                      <a:r>
                        <a:rPr lang="fr-FR" sz="1400" i="0" dirty="0" smtClean="0">
                          <a:solidFill>
                            <a:srgbClr val="000000"/>
                          </a:solidFill>
                        </a:rPr>
                        <a:t>Ecran</a:t>
                      </a:r>
                      <a:endParaRPr lang="fr-FR" sz="14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100" i="0" dirty="0" smtClean="0">
                          <a:solidFill>
                            <a:srgbClr val="000000"/>
                          </a:solidFill>
                        </a:rPr>
                        <a:t>10.6 pouces</a:t>
                      </a:r>
                      <a:endParaRPr lang="fr-FR" sz="11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100" i="0" dirty="0" smtClean="0">
                          <a:solidFill>
                            <a:srgbClr val="000000"/>
                          </a:solidFill>
                        </a:rPr>
                        <a:t>10.6</a:t>
                      </a:r>
                      <a:r>
                        <a:rPr lang="fr-FR" sz="1100" i="0" baseline="0" dirty="0" smtClean="0">
                          <a:solidFill>
                            <a:srgbClr val="000000"/>
                          </a:solidFill>
                        </a:rPr>
                        <a:t> pouces</a:t>
                      </a:r>
                      <a:endParaRPr lang="fr-FR" sz="11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3338">
                <a:tc>
                  <a:txBody>
                    <a:bodyPr/>
                    <a:lstStyle/>
                    <a:p>
                      <a:r>
                        <a:rPr lang="fr-FR" sz="1400" i="0" dirty="0" smtClean="0">
                          <a:solidFill>
                            <a:srgbClr val="000000"/>
                          </a:solidFill>
                        </a:rPr>
                        <a:t>Résolution</a:t>
                      </a:r>
                      <a:endParaRPr lang="fr-FR" sz="14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100" i="0" dirty="0" smtClean="0">
                          <a:solidFill>
                            <a:srgbClr val="000000"/>
                          </a:solidFill>
                        </a:rPr>
                        <a:t>1366 x 768 px</a:t>
                      </a:r>
                      <a:endParaRPr lang="fr-FR" sz="11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100" i="0" dirty="0" smtClean="0">
                          <a:solidFill>
                            <a:srgbClr val="000000"/>
                          </a:solidFill>
                        </a:rPr>
                        <a:t>1920 x 1080 px</a:t>
                      </a:r>
                      <a:endParaRPr lang="fr-FR" sz="11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3338">
                <a:tc>
                  <a:txBody>
                    <a:bodyPr/>
                    <a:lstStyle/>
                    <a:p>
                      <a:r>
                        <a:rPr lang="fr-FR" sz="1400" i="0" dirty="0" smtClean="0">
                          <a:solidFill>
                            <a:srgbClr val="000000"/>
                          </a:solidFill>
                        </a:rPr>
                        <a:t>Processeur</a:t>
                      </a:r>
                      <a:endParaRPr lang="fr-FR" sz="14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100" i="0" dirty="0" smtClean="0">
                          <a:solidFill>
                            <a:srgbClr val="000000"/>
                          </a:solidFill>
                        </a:rPr>
                        <a:t>Type ARM </a:t>
                      </a:r>
                      <a:r>
                        <a:rPr lang="fr-FR" sz="1100" i="1" dirty="0" smtClean="0">
                          <a:solidFill>
                            <a:srgbClr val="000000"/>
                          </a:solidFill>
                        </a:rPr>
                        <a:t>(comme les </a:t>
                      </a:r>
                      <a:r>
                        <a:rPr lang="fr-FR" sz="1100" i="1" dirty="0" err="1" smtClean="0">
                          <a:solidFill>
                            <a:srgbClr val="000000"/>
                          </a:solidFill>
                        </a:rPr>
                        <a:t>smartphone</a:t>
                      </a:r>
                      <a:r>
                        <a:rPr lang="fr-FR" sz="1100" i="1" dirty="0" smtClean="0">
                          <a:solidFill>
                            <a:srgbClr val="000000"/>
                          </a:solidFill>
                        </a:rPr>
                        <a:t>)</a:t>
                      </a:r>
                      <a:endParaRPr lang="fr-FR" sz="1100" i="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100" i="0" dirty="0" err="1" smtClean="0">
                          <a:solidFill>
                            <a:srgbClr val="000000"/>
                          </a:solidFill>
                        </a:rPr>
                        <a:t>Interl</a:t>
                      </a:r>
                      <a:r>
                        <a:rPr lang="fr-FR" sz="1100" i="0" dirty="0" smtClean="0">
                          <a:solidFill>
                            <a:srgbClr val="000000"/>
                          </a:solidFill>
                        </a:rPr>
                        <a:t> 32 bits </a:t>
                      </a:r>
                      <a:r>
                        <a:rPr lang="fr-FR" sz="1100" i="1" dirty="0" smtClean="0">
                          <a:solidFill>
                            <a:srgbClr val="000000"/>
                          </a:solidFill>
                        </a:rPr>
                        <a:t>(Comme pour les ordinateurs)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3338">
                <a:tc>
                  <a:txBody>
                    <a:bodyPr/>
                    <a:lstStyle/>
                    <a:p>
                      <a:r>
                        <a:rPr lang="fr-FR" sz="1400" i="0" dirty="0" smtClean="0">
                          <a:solidFill>
                            <a:srgbClr val="000000"/>
                          </a:solidFill>
                        </a:rPr>
                        <a:t>Mémoire interne</a:t>
                      </a:r>
                      <a:endParaRPr lang="fr-FR" sz="14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100" i="0" dirty="0" smtClean="0">
                          <a:solidFill>
                            <a:srgbClr val="000000"/>
                          </a:solidFill>
                        </a:rPr>
                        <a:t>16 / 32 / 64 Go</a:t>
                      </a:r>
                      <a:endParaRPr lang="fr-FR" sz="11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100" i="0" dirty="0" smtClean="0">
                          <a:solidFill>
                            <a:srgbClr val="000000"/>
                          </a:solidFill>
                        </a:rPr>
                        <a:t>64 / 128</a:t>
                      </a:r>
                      <a:endParaRPr lang="fr-FR" sz="11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3338">
                <a:tc>
                  <a:txBody>
                    <a:bodyPr/>
                    <a:lstStyle/>
                    <a:p>
                      <a:r>
                        <a:rPr lang="fr-FR" sz="1400" i="0" dirty="0" smtClean="0">
                          <a:solidFill>
                            <a:srgbClr val="000000"/>
                          </a:solidFill>
                        </a:rPr>
                        <a:t>RAM</a:t>
                      </a:r>
                      <a:endParaRPr lang="fr-FR" sz="14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100" i="0" dirty="0" smtClean="0">
                          <a:solidFill>
                            <a:srgbClr val="000000"/>
                          </a:solidFill>
                        </a:rPr>
                        <a:t>2 Go</a:t>
                      </a:r>
                      <a:endParaRPr lang="fr-FR" sz="11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100" i="0" dirty="0" smtClean="0">
                          <a:solidFill>
                            <a:srgbClr val="000000"/>
                          </a:solidFill>
                        </a:rPr>
                        <a:t>4 Go</a:t>
                      </a:r>
                      <a:endParaRPr lang="fr-FR" sz="11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3338">
                <a:tc>
                  <a:txBody>
                    <a:bodyPr/>
                    <a:lstStyle/>
                    <a:p>
                      <a:r>
                        <a:rPr lang="fr-FR" sz="1400" i="0" dirty="0" smtClean="0">
                          <a:solidFill>
                            <a:srgbClr val="000000"/>
                          </a:solidFill>
                        </a:rPr>
                        <a:t>Enregistrement</a:t>
                      </a:r>
                      <a:r>
                        <a:rPr lang="fr-FR" sz="1400" i="0" baseline="0" dirty="0" smtClean="0">
                          <a:solidFill>
                            <a:srgbClr val="000000"/>
                          </a:solidFill>
                        </a:rPr>
                        <a:t> Vidéos</a:t>
                      </a:r>
                      <a:endParaRPr lang="fr-FR" sz="14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100" i="0" dirty="0" smtClean="0">
                          <a:solidFill>
                            <a:srgbClr val="000000"/>
                          </a:solidFill>
                        </a:rPr>
                        <a:t>HD 720p</a:t>
                      </a:r>
                      <a:endParaRPr lang="fr-FR" sz="11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100" i="0" dirty="0" smtClean="0">
                          <a:solidFill>
                            <a:srgbClr val="000000"/>
                          </a:solidFill>
                        </a:rPr>
                        <a:t>HD 720p</a:t>
                      </a:r>
                      <a:endParaRPr lang="fr-FR" sz="11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3338">
                <a:tc>
                  <a:txBody>
                    <a:bodyPr/>
                    <a:lstStyle/>
                    <a:p>
                      <a:r>
                        <a:rPr lang="fr-FR" sz="1400" i="0" dirty="0" smtClean="0">
                          <a:solidFill>
                            <a:srgbClr val="000000"/>
                          </a:solidFill>
                        </a:rPr>
                        <a:t>Poids</a:t>
                      </a:r>
                      <a:endParaRPr lang="fr-FR" sz="14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100" i="0" dirty="0" smtClean="0">
                          <a:solidFill>
                            <a:srgbClr val="000000"/>
                          </a:solidFill>
                        </a:rPr>
                        <a:t>676 gr</a:t>
                      </a:r>
                      <a:endParaRPr lang="fr-FR" sz="11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100" i="0" dirty="0" smtClean="0">
                          <a:solidFill>
                            <a:srgbClr val="000000"/>
                          </a:solidFill>
                        </a:rPr>
                        <a:t>903 gr</a:t>
                      </a:r>
                      <a:endParaRPr lang="fr-FR" sz="11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3338">
                <a:tc>
                  <a:txBody>
                    <a:bodyPr/>
                    <a:lstStyle/>
                    <a:p>
                      <a:r>
                        <a:rPr lang="fr-FR" sz="1400" i="0" dirty="0" smtClean="0">
                          <a:solidFill>
                            <a:srgbClr val="000000"/>
                          </a:solidFill>
                        </a:rPr>
                        <a:t>Prix</a:t>
                      </a:r>
                      <a:endParaRPr lang="fr-FR" sz="14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100" i="0" dirty="0" smtClean="0">
                          <a:solidFill>
                            <a:srgbClr val="000000"/>
                          </a:solidFill>
                        </a:rPr>
                        <a:t>489</a:t>
                      </a:r>
                      <a:r>
                        <a:rPr lang="fr-FR" sz="1100" i="0" baseline="0" dirty="0" smtClean="0">
                          <a:solidFill>
                            <a:srgbClr val="000000"/>
                          </a:solidFill>
                        </a:rPr>
                        <a:t> – 694 €</a:t>
                      </a:r>
                      <a:endParaRPr lang="fr-FR" sz="11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100" i="0" dirty="0" smtClean="0">
                          <a:solidFill>
                            <a:srgbClr val="000000"/>
                          </a:solidFill>
                        </a:rPr>
                        <a:t>879</a:t>
                      </a:r>
                      <a:r>
                        <a:rPr lang="fr-FR" sz="1100" i="0" baseline="0" dirty="0" smtClean="0">
                          <a:solidFill>
                            <a:srgbClr val="000000"/>
                          </a:solidFill>
                        </a:rPr>
                        <a:t> – 979 €</a:t>
                      </a:r>
                      <a:endParaRPr lang="fr-FR" sz="11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3338">
                <a:tc>
                  <a:txBody>
                    <a:bodyPr/>
                    <a:lstStyle/>
                    <a:p>
                      <a:r>
                        <a:rPr lang="fr-FR" sz="1400" i="0" dirty="0" smtClean="0">
                          <a:solidFill>
                            <a:srgbClr val="000000"/>
                          </a:solidFill>
                        </a:rPr>
                        <a:t>Autonomie Batterie</a:t>
                      </a:r>
                      <a:endParaRPr lang="fr-FR" sz="14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100" i="0" dirty="0" smtClean="0">
                          <a:solidFill>
                            <a:srgbClr val="000000"/>
                          </a:solidFill>
                        </a:rPr>
                        <a:t>10H </a:t>
                      </a:r>
                      <a:r>
                        <a:rPr lang="fr-FR" sz="1100" i="1" dirty="0" smtClean="0">
                          <a:solidFill>
                            <a:srgbClr val="000000"/>
                          </a:solidFill>
                        </a:rPr>
                        <a:t>(8H</a:t>
                      </a:r>
                      <a:r>
                        <a:rPr lang="fr-FR" sz="1100" i="1" baseline="0" dirty="0" smtClean="0">
                          <a:solidFill>
                            <a:srgbClr val="000000"/>
                          </a:solidFill>
                        </a:rPr>
                        <a:t> en lecture vidéo)</a:t>
                      </a:r>
                      <a:endParaRPr lang="fr-FR" sz="11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100" i="0" dirty="0" smtClean="0">
                          <a:solidFill>
                            <a:srgbClr val="000000"/>
                          </a:solidFill>
                        </a:rPr>
                        <a:t>5H</a:t>
                      </a:r>
                      <a:r>
                        <a:rPr lang="fr-FR" sz="1100" i="0" baseline="0" dirty="0" smtClean="0">
                          <a:solidFill>
                            <a:srgbClr val="000000"/>
                          </a:solidFill>
                        </a:rPr>
                        <a:t> </a:t>
                      </a:r>
                      <a:r>
                        <a:rPr lang="fr-FR" sz="1100" i="1" baseline="0" dirty="0" smtClean="0">
                          <a:solidFill>
                            <a:srgbClr val="000000"/>
                          </a:solidFill>
                        </a:rPr>
                        <a:t>(Environ 4H en lecture vidéo)</a:t>
                      </a:r>
                      <a:endParaRPr lang="fr-FR" sz="11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3338">
                <a:tc>
                  <a:txBody>
                    <a:bodyPr/>
                    <a:lstStyle/>
                    <a:p>
                      <a:r>
                        <a:rPr lang="fr-FR" sz="1400" i="0" dirty="0" smtClean="0">
                          <a:solidFill>
                            <a:srgbClr val="000000"/>
                          </a:solidFill>
                        </a:rPr>
                        <a:t>Système d’exploitation</a:t>
                      </a:r>
                      <a:endParaRPr lang="fr-FR" sz="14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100" i="0" dirty="0" smtClean="0">
                          <a:solidFill>
                            <a:srgbClr val="000000"/>
                          </a:solidFill>
                        </a:rPr>
                        <a:t>Windows 8</a:t>
                      </a:r>
                      <a:endParaRPr lang="fr-FR" sz="11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100" i="0" dirty="0" smtClean="0">
                          <a:solidFill>
                            <a:srgbClr val="000000"/>
                          </a:solidFill>
                        </a:rPr>
                        <a:t>Windows 8 pro</a:t>
                      </a:r>
                      <a:endParaRPr lang="fr-FR" sz="11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3338">
                <a:tc>
                  <a:txBody>
                    <a:bodyPr/>
                    <a:lstStyle/>
                    <a:p>
                      <a:r>
                        <a:rPr lang="fr-FR" sz="1400" i="0" dirty="0" smtClean="0">
                          <a:solidFill>
                            <a:srgbClr val="000000"/>
                          </a:solidFill>
                        </a:rPr>
                        <a:t>Connectiques</a:t>
                      </a:r>
                      <a:endParaRPr lang="fr-FR" sz="14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100" i="0" dirty="0" smtClean="0">
                          <a:solidFill>
                            <a:srgbClr val="000000"/>
                          </a:solidFill>
                        </a:rPr>
                        <a:t>Port USB</a:t>
                      </a:r>
                      <a:endParaRPr lang="fr-FR" sz="11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100" i="0" dirty="0" smtClean="0">
                          <a:solidFill>
                            <a:srgbClr val="000000"/>
                          </a:solidFill>
                        </a:rPr>
                        <a:t>Port</a:t>
                      </a:r>
                      <a:r>
                        <a:rPr lang="fr-FR" sz="1100" i="0" baseline="0" dirty="0" smtClean="0">
                          <a:solidFill>
                            <a:srgbClr val="000000"/>
                          </a:solidFill>
                        </a:rPr>
                        <a:t> USB</a:t>
                      </a:r>
                      <a:endParaRPr lang="fr-FR" sz="11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64393">
                <a:tc>
                  <a:txBody>
                    <a:bodyPr/>
                    <a:lstStyle/>
                    <a:p>
                      <a:r>
                        <a:rPr lang="fr-FR" sz="1400" i="0" baseline="0" dirty="0" smtClean="0">
                          <a:solidFill>
                            <a:srgbClr val="000000"/>
                          </a:solidFill>
                        </a:rPr>
                        <a:t>Logiciels et Applications compatibles</a:t>
                      </a:r>
                      <a:endParaRPr lang="fr-FR" sz="14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indent="-171450">
                        <a:buFontTx/>
                        <a:buChar char="-"/>
                      </a:pPr>
                      <a:r>
                        <a:rPr lang="en-US" sz="1100" i="0" dirty="0" smtClean="0">
                          <a:solidFill>
                            <a:srgbClr val="000000"/>
                          </a:solidFill>
                        </a:rPr>
                        <a:t>L</a:t>
                      </a:r>
                      <a:r>
                        <a:rPr lang="fr-FR" sz="1100" i="0" dirty="0" err="1" smtClean="0">
                          <a:solidFill>
                            <a:srgbClr val="000000"/>
                          </a:solidFill>
                        </a:rPr>
                        <a:t>ogiciels</a:t>
                      </a:r>
                      <a:r>
                        <a:rPr lang="fr-FR" sz="1100" i="0" baseline="0" dirty="0" smtClean="0">
                          <a:solidFill>
                            <a:srgbClr val="000000"/>
                          </a:solidFill>
                        </a:rPr>
                        <a:t> de bureautique (gamme office). </a:t>
                      </a:r>
                    </a:p>
                    <a:p>
                      <a:pPr marL="171450" indent="-171450">
                        <a:buFontTx/>
                        <a:buChar char="-"/>
                      </a:pPr>
                      <a:r>
                        <a:rPr lang="en-US" sz="1100" i="0" baseline="0" dirty="0" smtClean="0">
                          <a:solidFill>
                            <a:srgbClr val="000000"/>
                          </a:solidFill>
                        </a:rPr>
                        <a:t>T</a:t>
                      </a:r>
                      <a:r>
                        <a:rPr lang="fr-FR" sz="1100" i="0" baseline="0" dirty="0" err="1" smtClean="0">
                          <a:solidFill>
                            <a:srgbClr val="000000"/>
                          </a:solidFill>
                        </a:rPr>
                        <a:t>ous</a:t>
                      </a:r>
                      <a:r>
                        <a:rPr lang="fr-FR" sz="1100" i="0" baseline="0" dirty="0" smtClean="0">
                          <a:solidFill>
                            <a:srgbClr val="000000"/>
                          </a:solidFill>
                        </a:rPr>
                        <a:t> types de logiciels compatibles pc</a:t>
                      </a:r>
                    </a:p>
                    <a:p>
                      <a:pPr marL="171450" indent="-171450">
                        <a:buFontTx/>
                        <a:buChar char="-"/>
                      </a:pPr>
                      <a:r>
                        <a:rPr lang="fr-FR" sz="1100" i="0" dirty="0" smtClean="0">
                          <a:solidFill>
                            <a:srgbClr val="000000"/>
                          </a:solidFill>
                        </a:rPr>
                        <a:t>Application Windows store</a:t>
                      </a:r>
                      <a:endParaRPr lang="fr-FR" sz="11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indent="-171450">
                        <a:buFontTx/>
                        <a:buChar char="-"/>
                      </a:pPr>
                      <a:r>
                        <a:rPr lang="en-US" sz="1100" i="0" dirty="0" smtClean="0">
                          <a:solidFill>
                            <a:srgbClr val="000000"/>
                          </a:solidFill>
                        </a:rPr>
                        <a:t>L</a:t>
                      </a:r>
                      <a:r>
                        <a:rPr lang="fr-FR" sz="1100" i="0" dirty="0" err="1" smtClean="0">
                          <a:solidFill>
                            <a:srgbClr val="000000"/>
                          </a:solidFill>
                        </a:rPr>
                        <a:t>ogiciels</a:t>
                      </a:r>
                      <a:r>
                        <a:rPr lang="fr-FR" sz="1100" i="0" baseline="0" dirty="0" smtClean="0">
                          <a:solidFill>
                            <a:srgbClr val="000000"/>
                          </a:solidFill>
                        </a:rPr>
                        <a:t> de bureautique (gamme office). </a:t>
                      </a:r>
                    </a:p>
                    <a:p>
                      <a:pPr marL="171450" indent="-171450">
                        <a:buFontTx/>
                        <a:buChar char="-"/>
                      </a:pPr>
                      <a:r>
                        <a:rPr lang="en-US" sz="1100" i="0" baseline="0" dirty="0" smtClean="0">
                          <a:solidFill>
                            <a:srgbClr val="000000"/>
                          </a:solidFill>
                        </a:rPr>
                        <a:t>T</a:t>
                      </a:r>
                      <a:r>
                        <a:rPr lang="fr-FR" sz="1100" i="0" baseline="0" dirty="0" err="1" smtClean="0">
                          <a:solidFill>
                            <a:srgbClr val="000000"/>
                          </a:solidFill>
                        </a:rPr>
                        <a:t>ous</a:t>
                      </a:r>
                      <a:r>
                        <a:rPr lang="fr-FR" sz="1100" i="0" baseline="0" dirty="0" smtClean="0">
                          <a:solidFill>
                            <a:srgbClr val="000000"/>
                          </a:solidFill>
                        </a:rPr>
                        <a:t> types de logiciels compatibles PC</a:t>
                      </a:r>
                    </a:p>
                    <a:p>
                      <a:pPr marL="171450" indent="-171450">
                        <a:buFontTx/>
                        <a:buChar char="-"/>
                      </a:pPr>
                      <a:r>
                        <a:rPr lang="fr-FR" sz="1100" i="0" baseline="0" dirty="0" smtClean="0">
                          <a:solidFill>
                            <a:srgbClr val="000000"/>
                          </a:solidFill>
                        </a:rPr>
                        <a:t>Applications Windows store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2060">
                <a:tc>
                  <a:txBody>
                    <a:bodyPr/>
                    <a:lstStyle/>
                    <a:p>
                      <a:r>
                        <a:rPr lang="fr-FR" sz="1400" i="0" dirty="0" smtClean="0">
                          <a:solidFill>
                            <a:srgbClr val="000000"/>
                          </a:solidFill>
                        </a:rPr>
                        <a:t>Accessoire compris</a:t>
                      </a:r>
                      <a:endParaRPr lang="fr-FR" sz="14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indent="-171450">
                        <a:buFontTx/>
                        <a:buChar char="-"/>
                      </a:pPr>
                      <a:r>
                        <a:rPr lang="fr-FR" sz="1100" i="0" dirty="0" smtClean="0">
                          <a:solidFill>
                            <a:srgbClr val="000000"/>
                          </a:solidFill>
                        </a:rPr>
                        <a:t>Clavier souple</a:t>
                      </a:r>
                    </a:p>
                    <a:p>
                      <a:pPr marL="171450" indent="-171450">
                        <a:buFontTx/>
                        <a:buChar char="-"/>
                      </a:pPr>
                      <a:r>
                        <a:rPr lang="en-US" sz="1100" i="0" dirty="0" smtClean="0">
                          <a:solidFill>
                            <a:srgbClr val="000000"/>
                          </a:solidFill>
                        </a:rPr>
                        <a:t>B</a:t>
                      </a:r>
                      <a:r>
                        <a:rPr lang="fr-FR" sz="1100" i="0" dirty="0" smtClean="0">
                          <a:solidFill>
                            <a:srgbClr val="000000"/>
                          </a:solidFill>
                        </a:rPr>
                        <a:t>équille de maintient</a:t>
                      </a:r>
                      <a:endParaRPr lang="fr-FR" sz="11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indent="-171450">
                        <a:buFontTx/>
                        <a:buChar char="-"/>
                      </a:pPr>
                      <a:r>
                        <a:rPr lang="fr-FR" sz="1100" i="0" baseline="0" dirty="0" smtClean="0">
                          <a:solidFill>
                            <a:srgbClr val="000000"/>
                          </a:solidFill>
                        </a:rPr>
                        <a:t>Clavier souple </a:t>
                      </a:r>
                    </a:p>
                    <a:p>
                      <a:pPr marL="171450" indent="-171450">
                        <a:buFontTx/>
                        <a:buChar char="-"/>
                      </a:pPr>
                      <a:r>
                        <a:rPr lang="en-US" sz="1100" i="0" baseline="0" dirty="0" smtClean="0">
                          <a:solidFill>
                            <a:srgbClr val="000000"/>
                          </a:solidFill>
                        </a:rPr>
                        <a:t>B</a:t>
                      </a:r>
                      <a:r>
                        <a:rPr lang="fr-FR" sz="1100" i="0" baseline="0" dirty="0" smtClean="0">
                          <a:solidFill>
                            <a:srgbClr val="000000"/>
                          </a:solidFill>
                        </a:rPr>
                        <a:t>équille de maintien</a:t>
                      </a:r>
                      <a:endParaRPr lang="fr-FR" sz="11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8226">
                <a:tc>
                  <a:txBody>
                    <a:bodyPr/>
                    <a:lstStyle/>
                    <a:p>
                      <a:r>
                        <a:rPr lang="fr-FR" sz="1400" i="0" dirty="0" smtClean="0">
                          <a:solidFill>
                            <a:srgbClr val="000000"/>
                          </a:solidFill>
                        </a:rPr>
                        <a:t>Points Fort</a:t>
                      </a:r>
                      <a:endParaRPr lang="fr-FR" sz="14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indent="-171450">
                        <a:buFontTx/>
                        <a:buChar char="-"/>
                      </a:pPr>
                      <a:r>
                        <a:rPr lang="fr-FR" sz="1100" i="0" dirty="0" smtClean="0">
                          <a:solidFill>
                            <a:srgbClr val="000000"/>
                          </a:solidFill>
                        </a:rPr>
                        <a:t>Bureautique </a:t>
                      </a:r>
                      <a:r>
                        <a:rPr lang="fr-FR" sz="1100" i="1" dirty="0" smtClean="0">
                          <a:solidFill>
                            <a:srgbClr val="000000"/>
                          </a:solidFill>
                        </a:rPr>
                        <a:t>(compatibilité Pack Office)</a:t>
                      </a:r>
                      <a:endParaRPr lang="fr-FR" sz="1100" i="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indent="-171450">
                        <a:buFontTx/>
                        <a:buChar char="-"/>
                      </a:pPr>
                      <a:r>
                        <a:rPr lang="fr-FR" sz="1100" i="0" dirty="0" smtClean="0">
                          <a:solidFill>
                            <a:srgbClr val="000000"/>
                          </a:solidFill>
                        </a:rPr>
                        <a:t>Finition haut de gamme</a:t>
                      </a:r>
                    </a:p>
                    <a:p>
                      <a:pPr marL="171450" indent="-171450">
                        <a:buFontTx/>
                        <a:buChar char="-"/>
                      </a:pPr>
                      <a:r>
                        <a:rPr lang="fr-FR" sz="1100" i="0" dirty="0" smtClean="0">
                          <a:solidFill>
                            <a:srgbClr val="000000"/>
                          </a:solidFill>
                        </a:rPr>
                        <a:t>Compatibilité totale avec les logiciels PC</a:t>
                      </a:r>
                    </a:p>
                    <a:p>
                      <a:pPr marL="171450" indent="-171450">
                        <a:buFontTx/>
                        <a:buChar char="-"/>
                      </a:pPr>
                      <a:r>
                        <a:rPr lang="fr-FR" sz="1100" i="0" dirty="0" smtClean="0">
                          <a:solidFill>
                            <a:srgbClr val="000000"/>
                          </a:solidFill>
                        </a:rPr>
                        <a:t>Puissante et polyvalente.</a:t>
                      </a:r>
                      <a:endParaRPr lang="fr-FR" sz="11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8226">
                <a:tc>
                  <a:txBody>
                    <a:bodyPr/>
                    <a:lstStyle/>
                    <a:p>
                      <a:r>
                        <a:rPr lang="fr-FR" sz="1400" i="0" dirty="0" smtClean="0">
                          <a:solidFill>
                            <a:srgbClr val="000000"/>
                          </a:solidFill>
                        </a:rPr>
                        <a:t>Points Faible</a:t>
                      </a:r>
                      <a:endParaRPr lang="fr-FR" sz="14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indent="-171450">
                        <a:buFontTx/>
                        <a:buChar char="-"/>
                      </a:pPr>
                      <a:r>
                        <a:rPr lang="fr-FR" sz="1100" i="0" dirty="0" smtClean="0">
                          <a:solidFill>
                            <a:srgbClr val="000000"/>
                          </a:solidFill>
                        </a:rPr>
                        <a:t>Peu d’application</a:t>
                      </a:r>
                      <a:r>
                        <a:rPr lang="fr-FR" sz="1100" i="0" baseline="0" dirty="0" smtClean="0">
                          <a:solidFill>
                            <a:srgbClr val="000000"/>
                          </a:solidFill>
                        </a:rPr>
                        <a:t> (seulement Windows store)</a:t>
                      </a:r>
                    </a:p>
                    <a:p>
                      <a:pPr marL="171450" indent="-171450">
                        <a:buFontTx/>
                        <a:buChar char="-"/>
                      </a:pPr>
                      <a:r>
                        <a:rPr lang="fr-FR" sz="1100" i="0" baseline="0" dirty="0" smtClean="0">
                          <a:solidFill>
                            <a:srgbClr val="000000"/>
                          </a:solidFill>
                        </a:rPr>
                        <a:t>Ecran non </a:t>
                      </a:r>
                      <a:r>
                        <a:rPr lang="fr-FR" sz="1100" i="0" dirty="0" smtClean="0">
                          <a:solidFill>
                            <a:srgbClr val="000000"/>
                          </a:solidFill>
                        </a:rPr>
                        <a:t>Full HD</a:t>
                      </a:r>
                    </a:p>
                    <a:p>
                      <a:pPr marL="171450" indent="-171450">
                        <a:buFontTx/>
                        <a:buChar char="-"/>
                      </a:pPr>
                      <a:r>
                        <a:rPr lang="fr-FR" sz="1100" i="0" dirty="0" smtClean="0">
                          <a:solidFill>
                            <a:srgbClr val="000000"/>
                          </a:solidFill>
                        </a:rPr>
                        <a:t>Un prix peu attractif</a:t>
                      </a:r>
                      <a:endParaRPr lang="fr-FR" sz="11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indent="-171450">
                        <a:buFontTx/>
                        <a:buChar char="-"/>
                      </a:pPr>
                      <a:r>
                        <a:rPr lang="fr-FR" sz="1100" i="0" dirty="0" smtClean="0">
                          <a:solidFill>
                            <a:srgbClr val="000000"/>
                          </a:solidFill>
                        </a:rPr>
                        <a:t>Autonomie</a:t>
                      </a:r>
                    </a:p>
                    <a:p>
                      <a:pPr marL="171450" indent="-171450">
                        <a:buFontTx/>
                        <a:buChar char="-"/>
                      </a:pPr>
                      <a:r>
                        <a:rPr lang="fr-FR" sz="1100" i="0" dirty="0" smtClean="0">
                          <a:solidFill>
                            <a:srgbClr val="000000"/>
                          </a:solidFill>
                        </a:rPr>
                        <a:t>Prix relativement</a:t>
                      </a:r>
                      <a:r>
                        <a:rPr lang="fr-FR" sz="1100" i="0" baseline="0" dirty="0" smtClean="0">
                          <a:solidFill>
                            <a:srgbClr val="000000"/>
                          </a:solidFill>
                        </a:rPr>
                        <a:t> élevé. </a:t>
                      </a:r>
                      <a:endParaRPr lang="fr-FR" sz="11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75878142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7278"/>
            <a:ext cx="3580063" cy="621046"/>
          </a:xfrm>
        </p:spPr>
        <p:txBody>
          <a:bodyPr>
            <a:normAutofit/>
          </a:bodyPr>
          <a:lstStyle/>
          <a:p>
            <a:pPr algn="l"/>
            <a:r>
              <a:rPr lang="fr-FR" sz="2000" i="1" u="sng" dirty="0"/>
              <a:t>E</a:t>
            </a:r>
            <a:r>
              <a:rPr lang="fr-FR" sz="2000" i="1" u="sng" dirty="0" smtClean="0"/>
              <a:t> </a:t>
            </a:r>
            <a:r>
              <a:rPr lang="en-US" sz="2000" i="1" u="sng" dirty="0" smtClean="0"/>
              <a:t>–</a:t>
            </a:r>
            <a:r>
              <a:rPr lang="fr-FR" sz="2000" i="1" u="sng" dirty="0" smtClean="0"/>
              <a:t> STRATÉGIE DE GAMME</a:t>
            </a:r>
            <a:endParaRPr lang="en-US" sz="2000" i="1" u="sng" dirty="0"/>
          </a:p>
        </p:txBody>
      </p:sp>
      <p:graphicFrame>
        <p:nvGraphicFramePr>
          <p:cNvPr id="4" name="Table 3"/>
          <p:cNvGraphicFramePr>
            <a:graphicFrameLocks noGrp="1"/>
          </p:cNvGraphicFramePr>
          <p:nvPr>
            <p:extLst>
              <p:ext uri="{D42A27DB-BD31-4B8C-83A1-F6EECF244321}">
                <p14:modId xmlns:p14="http://schemas.microsoft.com/office/powerpoint/2010/main" val="1695752431"/>
              </p:ext>
            </p:extLst>
          </p:nvPr>
        </p:nvGraphicFramePr>
        <p:xfrm>
          <a:off x="120316" y="628324"/>
          <a:ext cx="8876630" cy="5979159"/>
        </p:xfrm>
        <a:graphic>
          <a:graphicData uri="http://schemas.openxmlformats.org/drawingml/2006/table">
            <a:tbl>
              <a:tblPr firstRow="1" bandRow="1">
                <a:tableStyleId>{5C22544A-7EE6-4342-B048-85BDC9FD1C3A}</a:tableStyleId>
              </a:tblPr>
              <a:tblGrid>
                <a:gridCol w="1177088"/>
                <a:gridCol w="7699542"/>
              </a:tblGrid>
              <a:tr h="839002">
                <a:tc>
                  <a:txBody>
                    <a:bodyPr/>
                    <a:lstStyle/>
                    <a:p>
                      <a:pPr algn="ctr"/>
                      <a:r>
                        <a:rPr lang="fr-FR" sz="1800" b="1" noProof="0" dirty="0" smtClean="0">
                          <a:solidFill>
                            <a:srgbClr val="000000"/>
                          </a:solidFill>
                        </a:rPr>
                        <a:t>APPLE</a:t>
                      </a:r>
                      <a:endParaRPr lang="fr-FR" sz="1800" b="1" noProof="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BF1DE"/>
                    </a:solidFill>
                  </a:tcPr>
                </a:tc>
                <a:tc>
                  <a:txBody>
                    <a:bodyPr/>
                    <a:lstStyle/>
                    <a:p>
                      <a:pPr marL="0" indent="0">
                        <a:spcAft>
                          <a:spcPts val="600"/>
                        </a:spcAft>
                        <a:buFontTx/>
                        <a:buNone/>
                      </a:pPr>
                      <a:r>
                        <a:rPr lang="fr-FR" sz="1200" b="0" noProof="0" dirty="0" smtClean="0">
                          <a:solidFill>
                            <a:srgbClr val="000000"/>
                          </a:solidFill>
                        </a:rPr>
                        <a:t>La gamme de produit d’Apple</a:t>
                      </a:r>
                      <a:r>
                        <a:rPr lang="fr-FR" sz="1200" b="0" baseline="0" noProof="0" dirty="0" smtClean="0">
                          <a:solidFill>
                            <a:srgbClr val="000000"/>
                          </a:solidFill>
                        </a:rPr>
                        <a:t> est composé de :</a:t>
                      </a:r>
                      <a:r>
                        <a:rPr lang="fr-FR" sz="1200" b="1" baseline="0" noProof="0" dirty="0" smtClean="0">
                          <a:solidFill>
                            <a:srgbClr val="000000"/>
                          </a:solidFill>
                        </a:rPr>
                        <a:t> </a:t>
                      </a:r>
                    </a:p>
                    <a:p>
                      <a:pPr marL="285750" indent="-285750">
                        <a:buFont typeface="Wingdings" charset="0"/>
                        <a:buChar char="à"/>
                      </a:pPr>
                      <a:r>
                        <a:rPr lang="fr-FR" sz="1400" b="1" u="sng" baseline="0" noProof="0" dirty="0" smtClean="0">
                          <a:solidFill>
                            <a:srgbClr val="000000"/>
                          </a:solidFill>
                        </a:rPr>
                        <a:t>Tablette 9,7 pouces :  </a:t>
                      </a:r>
                    </a:p>
                    <a:p>
                      <a:pPr marL="1200150" lvl="2" indent="-285750">
                        <a:spcAft>
                          <a:spcPts val="600"/>
                        </a:spcAft>
                        <a:buFontTx/>
                        <a:buChar char="-"/>
                      </a:pPr>
                      <a:r>
                        <a:rPr lang="fr-FR" sz="1200" b="0" baseline="0" noProof="0" dirty="0" smtClean="0">
                          <a:solidFill>
                            <a:srgbClr val="000000"/>
                          </a:solidFill>
                        </a:rPr>
                        <a:t>« IPAD 3 ECRAN RETINA »</a:t>
                      </a:r>
                      <a:r>
                        <a:rPr lang="fr-FR" sz="1200" b="1" baseline="0" noProof="0" dirty="0" smtClean="0">
                          <a:solidFill>
                            <a:srgbClr val="000000"/>
                          </a:solidFill>
                        </a:rPr>
                        <a:t> </a:t>
                      </a:r>
                      <a:r>
                        <a:rPr lang="fr-FR" sz="1200" b="0" i="1" baseline="0" noProof="0" dirty="0" smtClean="0">
                          <a:solidFill>
                            <a:srgbClr val="000000"/>
                          </a:solidFill>
                        </a:rPr>
                        <a:t>(cible grand public) se déclinant en 16, 32, 64, 128 Go</a:t>
                      </a:r>
                      <a:endParaRPr lang="fr-FR" sz="1200" b="1" i="0" baseline="0" noProof="0" dirty="0" smtClean="0">
                        <a:solidFill>
                          <a:srgbClr val="000000"/>
                        </a:solidFill>
                      </a:endParaRPr>
                    </a:p>
                    <a:p>
                      <a:pPr marL="285750" lvl="0" indent="-285750">
                        <a:buFont typeface="Wingdings" charset="0"/>
                        <a:buChar char="à"/>
                      </a:pPr>
                      <a:r>
                        <a:rPr lang="fr-FR" sz="1400" b="1" i="0" u="sng" baseline="0" noProof="0" dirty="0" smtClean="0">
                          <a:solidFill>
                            <a:srgbClr val="000000"/>
                          </a:solidFill>
                          <a:sym typeface="Wingdings"/>
                        </a:rPr>
                        <a:t>Tablette 7,9 pouces : </a:t>
                      </a:r>
                    </a:p>
                    <a:p>
                      <a:pPr marL="1200150" lvl="2" indent="-285750">
                        <a:spcAft>
                          <a:spcPts val="600"/>
                        </a:spcAft>
                        <a:buFontTx/>
                        <a:buChar char="-"/>
                      </a:pPr>
                      <a:r>
                        <a:rPr lang="fr-FR" sz="1200" b="0" i="0" baseline="0" noProof="0" dirty="0" smtClean="0">
                          <a:solidFill>
                            <a:srgbClr val="000000"/>
                          </a:solidFill>
                          <a:sym typeface="Wingdings"/>
                        </a:rPr>
                        <a:t>“IPAD MINI” </a:t>
                      </a:r>
                      <a:r>
                        <a:rPr lang="fr-FR" sz="1200" b="0" i="1" baseline="0" noProof="0" dirty="0" smtClean="0">
                          <a:solidFill>
                            <a:srgbClr val="000000"/>
                          </a:solidFill>
                          <a:sym typeface="Wingdings"/>
                        </a:rPr>
                        <a:t>(cible grand public)</a:t>
                      </a:r>
                      <a:r>
                        <a:rPr lang="fr-FR" sz="1200" b="1" i="1" baseline="0" noProof="0" dirty="0" smtClean="0">
                          <a:solidFill>
                            <a:srgbClr val="000000"/>
                          </a:solidFill>
                          <a:sym typeface="Wingdings"/>
                        </a:rPr>
                        <a:t> </a:t>
                      </a:r>
                      <a:r>
                        <a:rPr lang="fr-FR" sz="1200" b="0" i="0" baseline="0" noProof="0" dirty="0" smtClean="0">
                          <a:solidFill>
                            <a:srgbClr val="000000"/>
                          </a:solidFill>
                          <a:sym typeface="Wingdings"/>
                        </a:rPr>
                        <a:t>se déclinant en 16, 32, 64 Go</a:t>
                      </a:r>
                      <a:endParaRPr lang="fr-FR" sz="1400" b="0" i="0" baseline="0" noProof="0" dirty="0" smtClean="0">
                        <a:solidFill>
                          <a:srgbClr val="000000"/>
                        </a:solidFill>
                        <a:sym typeface="Wingdings"/>
                      </a:endParaRPr>
                    </a:p>
                    <a:p>
                      <a:pPr marL="0" lvl="0" indent="0">
                        <a:buFontTx/>
                        <a:buNone/>
                      </a:pPr>
                      <a:r>
                        <a:rPr lang="fr-FR" sz="1200" b="0" i="0" baseline="0" noProof="0" dirty="0" smtClean="0">
                          <a:solidFill>
                            <a:srgbClr val="000000"/>
                          </a:solidFill>
                          <a:sym typeface="Wingdings"/>
                        </a:rPr>
                        <a:t>        Apple joue donc avant tout sur sa profondeur de gamme plus que sur sa largeur afin de proposer deux produits très similaires au format différents avec des capacités de mémoire large permettant de répondre aux différents besoins. </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839002">
                <a:tc>
                  <a:txBody>
                    <a:bodyPr/>
                    <a:lstStyle/>
                    <a:p>
                      <a:pPr algn="ctr"/>
                      <a:r>
                        <a:rPr lang="fr-FR" sz="1800" b="1" noProof="0" dirty="0" smtClean="0">
                          <a:solidFill>
                            <a:srgbClr val="000000"/>
                          </a:solidFill>
                        </a:rPr>
                        <a:t>AMAZON</a:t>
                      </a:r>
                      <a:endParaRPr lang="fr-FR" sz="1800" b="1" noProof="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BF1DE"/>
                    </a:solidFill>
                  </a:tcPr>
                </a:tc>
                <a:tc>
                  <a:txBody>
                    <a:bodyPr/>
                    <a:lstStyle/>
                    <a:p>
                      <a:pPr marL="0" indent="0">
                        <a:buFontTx/>
                        <a:buNone/>
                      </a:pPr>
                      <a:r>
                        <a:rPr lang="fr-FR" sz="1200" b="0" noProof="0" smtClean="0">
                          <a:solidFill>
                            <a:srgbClr val="000000"/>
                          </a:solidFill>
                        </a:rPr>
                        <a:t>La gamme</a:t>
                      </a:r>
                      <a:r>
                        <a:rPr lang="fr-FR" sz="1200" b="0" baseline="0" noProof="0" smtClean="0">
                          <a:solidFill>
                            <a:srgbClr val="000000"/>
                          </a:solidFill>
                        </a:rPr>
                        <a:t> d’Amazon est composé de : </a:t>
                      </a:r>
                    </a:p>
                    <a:p>
                      <a:pPr marL="171450" indent="-171450">
                        <a:buFont typeface="Wingdings" charset="0"/>
                        <a:buChar char="à"/>
                      </a:pPr>
                      <a:r>
                        <a:rPr lang="fr-FR" sz="1400" b="1" u="sng" baseline="0" noProof="0" smtClean="0">
                          <a:solidFill>
                            <a:srgbClr val="000000"/>
                          </a:solidFill>
                          <a:sym typeface="Wingdings"/>
                        </a:rPr>
                        <a:t>Tablettes Liseuses :</a:t>
                      </a:r>
                    </a:p>
                    <a:p>
                      <a:pPr marL="1085850" lvl="2" indent="-171450">
                        <a:buFontTx/>
                        <a:buChar char="-"/>
                      </a:pPr>
                      <a:r>
                        <a:rPr lang="fr-FR" sz="1200" b="0" u="sng" baseline="0" noProof="0" smtClean="0">
                          <a:solidFill>
                            <a:srgbClr val="000000"/>
                          </a:solidFill>
                          <a:sym typeface="Wingdings"/>
                        </a:rPr>
                        <a:t>Entrée de gamme </a:t>
                      </a:r>
                      <a:r>
                        <a:rPr lang="fr-FR" sz="1200" b="0" baseline="0" noProof="0" smtClean="0">
                          <a:solidFill>
                            <a:srgbClr val="000000"/>
                          </a:solidFill>
                          <a:sym typeface="Wingdings"/>
                        </a:rPr>
                        <a:t>=&gt; KINDLE : Bibliothèque de poche</a:t>
                      </a:r>
                    </a:p>
                    <a:p>
                      <a:pPr marL="1085850" lvl="2" indent="-171450">
                        <a:buFontTx/>
                        <a:buChar char="-"/>
                      </a:pPr>
                      <a:r>
                        <a:rPr lang="fr-FR" sz="1200" b="0" u="sng" baseline="0" noProof="0" smtClean="0">
                          <a:solidFill>
                            <a:srgbClr val="000000"/>
                          </a:solidFill>
                          <a:sym typeface="Wingdings"/>
                        </a:rPr>
                        <a:t>Haut de gamme :  </a:t>
                      </a:r>
                      <a:r>
                        <a:rPr lang="fr-FR" sz="1200" b="0" baseline="0" noProof="0" smtClean="0">
                          <a:solidFill>
                            <a:srgbClr val="000000"/>
                          </a:solidFill>
                          <a:sym typeface="Wingdings"/>
                        </a:rPr>
                        <a:t>=&gt; KINDLE PAPERWHITE : Optimisation du confort de lecture</a:t>
                      </a:r>
                    </a:p>
                    <a:p>
                      <a:pPr marL="171450" indent="-171450">
                        <a:buFont typeface="Wingdings" charset="0"/>
                        <a:buChar char="à"/>
                      </a:pPr>
                      <a:r>
                        <a:rPr lang="fr-FR" sz="1400" b="1" u="sng" baseline="0" noProof="0" smtClean="0">
                          <a:solidFill>
                            <a:srgbClr val="000000"/>
                          </a:solidFill>
                          <a:sym typeface="Wingdings"/>
                        </a:rPr>
                        <a:t>Tablettes Tactiles : </a:t>
                      </a:r>
                    </a:p>
                    <a:p>
                      <a:pPr marL="1085850" lvl="2" indent="-171450">
                        <a:buFontTx/>
                        <a:buChar char="-"/>
                      </a:pPr>
                      <a:r>
                        <a:rPr lang="fr-FR" sz="1200" b="0" u="sng" baseline="0" noProof="0" smtClean="0">
                          <a:solidFill>
                            <a:srgbClr val="000000"/>
                          </a:solidFill>
                          <a:sym typeface="Wingdings"/>
                        </a:rPr>
                        <a:t>Entrée de gamme </a:t>
                      </a:r>
                      <a:r>
                        <a:rPr lang="fr-FR" sz="1200" b="0" baseline="0" noProof="0" smtClean="0">
                          <a:solidFill>
                            <a:srgbClr val="000000"/>
                          </a:solidFill>
                          <a:sym typeface="Wingdings"/>
                        </a:rPr>
                        <a:t>=&gt; KINDLE FIRE: Accès au numérique en permanence sur soit</a:t>
                      </a:r>
                    </a:p>
                    <a:p>
                      <a:pPr marL="1085850" lvl="2" indent="-171450">
                        <a:buFontTx/>
                        <a:buChar char="-"/>
                      </a:pPr>
                      <a:r>
                        <a:rPr lang="fr-FR" sz="1200" b="0" u="sng" baseline="0" noProof="0" smtClean="0">
                          <a:solidFill>
                            <a:srgbClr val="000000"/>
                          </a:solidFill>
                          <a:sym typeface="Wingdings"/>
                        </a:rPr>
                        <a:t>Haut de gamme </a:t>
                      </a:r>
                      <a:r>
                        <a:rPr lang="fr-FR" sz="1200" b="0" baseline="0" noProof="0" smtClean="0">
                          <a:solidFill>
                            <a:srgbClr val="000000"/>
                          </a:solidFill>
                          <a:sym typeface="Wingdings"/>
                        </a:rPr>
                        <a:t>=&gt; KINDLE FIRE HD : Accès au numérique en permanence en HD</a:t>
                      </a:r>
                    </a:p>
                    <a:p>
                      <a:pPr marL="0" lvl="0" indent="0">
                        <a:buFontTx/>
                        <a:buNone/>
                      </a:pPr>
                      <a:endParaRPr lang="fr-FR" sz="1200" b="0" baseline="0" noProof="0" smtClean="0">
                        <a:solidFill>
                          <a:srgbClr val="000000"/>
                        </a:solidFill>
                        <a:sym typeface="Wingdings"/>
                      </a:endParaRPr>
                    </a:p>
                    <a:p>
                      <a:pPr marL="0" lvl="0" indent="0">
                        <a:buFontTx/>
                        <a:buNone/>
                      </a:pPr>
                      <a:r>
                        <a:rPr lang="fr-FR" sz="1200" b="0" baseline="0" noProof="0" smtClean="0">
                          <a:solidFill>
                            <a:srgbClr val="000000"/>
                          </a:solidFill>
                        </a:rPr>
                        <a:t>      Amazon possède une gamme plus longue afin de mieux répondre aux besoins spécifiques du marché sur lesquelles ils se positionnent. </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839002">
                <a:tc>
                  <a:txBody>
                    <a:bodyPr/>
                    <a:lstStyle/>
                    <a:p>
                      <a:pPr algn="ctr"/>
                      <a:r>
                        <a:rPr lang="fr-FR" sz="1800" b="1" noProof="0" dirty="0" smtClean="0">
                          <a:solidFill>
                            <a:srgbClr val="000000"/>
                          </a:solidFill>
                        </a:rPr>
                        <a:t>ASUS</a:t>
                      </a:r>
                      <a:endParaRPr lang="fr-FR" sz="1800" b="1" noProof="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BF1DE"/>
                    </a:solidFill>
                  </a:tcPr>
                </a:tc>
                <a:tc>
                  <a:txBody>
                    <a:bodyPr/>
                    <a:lstStyle/>
                    <a:p>
                      <a:pPr marL="0" lvl="0" indent="0">
                        <a:spcAft>
                          <a:spcPts val="400"/>
                        </a:spcAft>
                        <a:buFontTx/>
                        <a:buNone/>
                      </a:pPr>
                      <a:r>
                        <a:rPr lang="fr-FR" sz="1200" b="0" baseline="0" noProof="0" dirty="0" smtClean="0">
                          <a:solidFill>
                            <a:srgbClr val="000000"/>
                          </a:solidFill>
                        </a:rPr>
                        <a:t>La gamme d’</a:t>
                      </a:r>
                      <a:r>
                        <a:rPr lang="fr-FR" sz="1200" b="0" baseline="0" noProof="0" dirty="0" err="1" smtClean="0">
                          <a:solidFill>
                            <a:srgbClr val="000000"/>
                          </a:solidFill>
                        </a:rPr>
                        <a:t>Asus</a:t>
                      </a:r>
                      <a:r>
                        <a:rPr lang="fr-FR" sz="1200" b="0" baseline="0" noProof="0" dirty="0" smtClean="0">
                          <a:solidFill>
                            <a:srgbClr val="000000"/>
                          </a:solidFill>
                        </a:rPr>
                        <a:t> est composé de :</a:t>
                      </a:r>
                    </a:p>
                    <a:p>
                      <a:pPr marL="171450" lvl="0" indent="-171450">
                        <a:buFont typeface="Wingdings" charset="0"/>
                        <a:buChar char="à"/>
                      </a:pPr>
                      <a:r>
                        <a:rPr lang="fr-FR" sz="1200" b="1" baseline="0" noProof="0" dirty="0" smtClean="0">
                          <a:solidFill>
                            <a:srgbClr val="000000"/>
                          </a:solidFill>
                          <a:sym typeface="Wingdings"/>
                        </a:rPr>
                        <a:t>Tablettes 7 pouces : </a:t>
                      </a:r>
                    </a:p>
                    <a:p>
                      <a:pPr marL="628650" lvl="1" indent="-171450">
                        <a:buFontTx/>
                        <a:buChar char="-"/>
                      </a:pPr>
                      <a:r>
                        <a:rPr lang="fr-FR" sz="1200" b="0" u="sng" baseline="0" noProof="0" dirty="0" smtClean="0">
                          <a:solidFill>
                            <a:srgbClr val="000000"/>
                          </a:solidFill>
                          <a:sym typeface="Wingdings"/>
                        </a:rPr>
                        <a:t>Accès aux contenus / informations / loisirs en </a:t>
                      </a:r>
                      <a:r>
                        <a:rPr lang="fr-FR" sz="1200" b="0" u="none" baseline="0" noProof="0" dirty="0" smtClean="0">
                          <a:solidFill>
                            <a:srgbClr val="000000"/>
                          </a:solidFill>
                          <a:sym typeface="Wingdings"/>
                        </a:rPr>
                        <a:t>mobilité =&gt; ASUS</a:t>
                      </a:r>
                      <a:r>
                        <a:rPr lang="fr-FR" sz="1200" b="0" baseline="0" noProof="0" dirty="0" smtClean="0">
                          <a:solidFill>
                            <a:srgbClr val="000000"/>
                          </a:solidFill>
                          <a:sym typeface="Wingdings"/>
                        </a:rPr>
                        <a:t> NEXUS 7 </a:t>
                      </a:r>
                      <a:r>
                        <a:rPr lang="fr-FR" sz="1200" b="0" i="1" baseline="0" noProof="0" dirty="0" smtClean="0">
                          <a:solidFill>
                            <a:srgbClr val="000000"/>
                          </a:solidFill>
                          <a:sym typeface="Wingdings"/>
                        </a:rPr>
                        <a:t>(cible grand public)</a:t>
                      </a:r>
                      <a:r>
                        <a:rPr lang="fr-FR" sz="1200" b="0" i="0" baseline="0" noProof="0" dirty="0" smtClean="0">
                          <a:solidFill>
                            <a:srgbClr val="000000"/>
                          </a:solidFill>
                          <a:sym typeface="Wingdings"/>
                        </a:rPr>
                        <a:t> décliné en 16 et 32 Go</a:t>
                      </a:r>
                      <a:endParaRPr lang="fr-FR" sz="1200" b="0" baseline="0" noProof="0" dirty="0" smtClean="0">
                        <a:solidFill>
                          <a:srgbClr val="000000"/>
                        </a:solidFill>
                        <a:sym typeface="Wingdings"/>
                      </a:endParaRPr>
                    </a:p>
                    <a:p>
                      <a:pPr marL="171450" lvl="0" indent="-171450">
                        <a:buFont typeface="Wingdings" charset="0"/>
                        <a:buChar char="à"/>
                      </a:pPr>
                      <a:r>
                        <a:rPr lang="fr-FR" sz="1200" b="1" baseline="0" noProof="0" dirty="0" smtClean="0">
                          <a:solidFill>
                            <a:srgbClr val="000000"/>
                          </a:solidFill>
                          <a:sym typeface="Wingdings"/>
                        </a:rPr>
                        <a:t>Tablettes 10.1 pouces : </a:t>
                      </a:r>
                    </a:p>
                    <a:p>
                      <a:pPr marL="457200" lvl="1" indent="0">
                        <a:buFont typeface="Wingdings" charset="0"/>
                        <a:buNone/>
                      </a:pPr>
                      <a:r>
                        <a:rPr lang="fr-FR" sz="1200" b="0" baseline="0" noProof="0" dirty="0" smtClean="0">
                          <a:solidFill>
                            <a:srgbClr val="000000"/>
                          </a:solidFill>
                          <a:sym typeface="Wingdings"/>
                        </a:rPr>
                        <a:t>- </a:t>
                      </a:r>
                      <a:r>
                        <a:rPr lang="fr-FR" sz="1200" b="0" u="sng" baseline="0" noProof="0" dirty="0" smtClean="0">
                          <a:solidFill>
                            <a:srgbClr val="000000"/>
                          </a:solidFill>
                          <a:sym typeface="Wingdings"/>
                        </a:rPr>
                        <a:t>Ultraportable (polyvalence)</a:t>
                      </a:r>
                      <a:r>
                        <a:rPr lang="fr-FR" sz="1200" b="0" baseline="0" noProof="0" dirty="0" smtClean="0">
                          <a:solidFill>
                            <a:srgbClr val="000000"/>
                          </a:solidFill>
                          <a:sym typeface="Wingdings"/>
                        </a:rPr>
                        <a:t> </a:t>
                      </a:r>
                      <a:r>
                        <a:rPr lang="fr-FR" sz="1200" b="0" i="1" baseline="0" noProof="0" dirty="0" smtClean="0">
                          <a:solidFill>
                            <a:srgbClr val="000000"/>
                          </a:solidFill>
                          <a:sym typeface="Wingdings"/>
                        </a:rPr>
                        <a:t>(cible grand public) </a:t>
                      </a:r>
                    </a:p>
                    <a:p>
                      <a:pPr marL="1085850" lvl="2" indent="-171450">
                        <a:buFont typeface="Symbol" charset="0"/>
                        <a:buChar char=""/>
                      </a:pPr>
                      <a:r>
                        <a:rPr lang="fr-FR" sz="1200" b="0" i="0" baseline="0" noProof="0" dirty="0" smtClean="0">
                          <a:solidFill>
                            <a:srgbClr val="000000"/>
                          </a:solidFill>
                          <a:sym typeface="Wingdings"/>
                        </a:rPr>
                        <a:t>TRANSFORMER PAD </a:t>
                      </a:r>
                      <a:r>
                        <a:rPr lang="fr-FR" sz="1200" b="0" i="1" baseline="0" noProof="0" dirty="0" smtClean="0">
                          <a:solidFill>
                            <a:srgbClr val="000000"/>
                          </a:solidFill>
                          <a:sym typeface="Wingdings"/>
                        </a:rPr>
                        <a:t>(cible Grand public)</a:t>
                      </a:r>
                      <a:r>
                        <a:rPr lang="fr-FR" sz="1200" b="0" i="0" baseline="0" noProof="0" dirty="0" smtClean="0">
                          <a:solidFill>
                            <a:srgbClr val="000000"/>
                          </a:solidFill>
                          <a:sym typeface="Wingdings"/>
                        </a:rPr>
                        <a:t> uniquement en 32 Go</a:t>
                      </a:r>
                    </a:p>
                    <a:p>
                      <a:pPr marL="1085850" lvl="2" indent="-171450">
                        <a:buFont typeface="Symbol" charset="0"/>
                        <a:buChar char=""/>
                      </a:pPr>
                      <a:r>
                        <a:rPr lang="fr-FR" sz="1200" b="0" i="0" baseline="0" noProof="0" dirty="0" smtClean="0">
                          <a:solidFill>
                            <a:srgbClr val="000000"/>
                          </a:solidFill>
                          <a:sym typeface="Wingdings"/>
                        </a:rPr>
                        <a:t>FONEPAD </a:t>
                      </a:r>
                      <a:r>
                        <a:rPr lang="fr-FR" sz="1200" b="0" i="1" baseline="0" noProof="0" dirty="0" smtClean="0">
                          <a:solidFill>
                            <a:srgbClr val="000000"/>
                          </a:solidFill>
                          <a:sym typeface="Wingdings"/>
                        </a:rPr>
                        <a:t>(cible Grand public) </a:t>
                      </a:r>
                      <a:r>
                        <a:rPr lang="fr-FR" sz="1200" b="0" i="0" baseline="0" noProof="0" dirty="0" smtClean="0">
                          <a:solidFill>
                            <a:srgbClr val="000000"/>
                          </a:solidFill>
                          <a:sym typeface="Wingdings"/>
                        </a:rPr>
                        <a:t>décliné en 8 ou 16 Go</a:t>
                      </a:r>
                      <a:endParaRPr lang="fr-FR" sz="500" b="0" i="0" baseline="0" noProof="0" dirty="0" smtClean="0">
                        <a:solidFill>
                          <a:srgbClr val="000000"/>
                        </a:solidFill>
                        <a:sym typeface="Wingdings"/>
                      </a:endParaRPr>
                    </a:p>
                    <a:p>
                      <a:pPr marL="171450" lvl="0" indent="-171450">
                        <a:buFont typeface="Wingdings" charset="0"/>
                        <a:buChar char="à"/>
                      </a:pPr>
                      <a:r>
                        <a:rPr lang="fr-FR" sz="1200" b="1" baseline="0" noProof="0" dirty="0" smtClean="0">
                          <a:solidFill>
                            <a:srgbClr val="000000"/>
                          </a:solidFill>
                          <a:sym typeface="Wingdings"/>
                        </a:rPr>
                        <a:t>Tablettes 11,6 pouces : </a:t>
                      </a:r>
                    </a:p>
                    <a:p>
                      <a:pPr marL="457200" lvl="1" indent="0">
                        <a:buFont typeface="Wingdings" charset="0"/>
                        <a:buNone/>
                      </a:pPr>
                      <a:r>
                        <a:rPr lang="fr-FR" sz="1200" b="0" baseline="0" noProof="0" dirty="0" smtClean="0">
                          <a:solidFill>
                            <a:srgbClr val="000000"/>
                          </a:solidFill>
                          <a:sym typeface="Wingdings"/>
                        </a:rPr>
                        <a:t>- </a:t>
                      </a:r>
                      <a:r>
                        <a:rPr lang="fr-FR" sz="1200" b="0" u="sng" baseline="0" noProof="0" dirty="0" smtClean="0">
                          <a:solidFill>
                            <a:srgbClr val="000000"/>
                          </a:solidFill>
                          <a:sym typeface="Wingdings"/>
                        </a:rPr>
                        <a:t>Accès au contenus digitaux à domicile</a:t>
                      </a:r>
                      <a:r>
                        <a:rPr lang="fr-FR" sz="1200" b="0" baseline="0" noProof="0" dirty="0" smtClean="0">
                          <a:solidFill>
                            <a:srgbClr val="000000"/>
                          </a:solidFill>
                          <a:sym typeface="Wingdings"/>
                        </a:rPr>
                        <a:t> =&gt; VIVOTAB </a:t>
                      </a:r>
                      <a:r>
                        <a:rPr lang="fr-FR" sz="1200" b="0" i="1" baseline="0" noProof="0" dirty="0" smtClean="0">
                          <a:solidFill>
                            <a:srgbClr val="000000"/>
                          </a:solidFill>
                          <a:sym typeface="Wingdings"/>
                        </a:rPr>
                        <a:t>(cible familiale) </a:t>
                      </a:r>
                      <a:r>
                        <a:rPr lang="fr-FR" sz="1200" b="0" i="0" baseline="0" noProof="0" dirty="0" smtClean="0">
                          <a:solidFill>
                            <a:srgbClr val="000000"/>
                          </a:solidFill>
                          <a:sym typeface="Wingdings"/>
                        </a:rPr>
                        <a:t>uniquement en 64 Go</a:t>
                      </a:r>
                      <a:endParaRPr lang="fr-FR" sz="1200" b="0" i="1" baseline="0" noProof="0" dirty="0" smtClean="0">
                        <a:solidFill>
                          <a:srgbClr val="000000"/>
                        </a:solidFill>
                        <a:sym typeface="Wingdings"/>
                      </a:endParaRPr>
                    </a:p>
                    <a:p>
                      <a:pPr marL="171450" lvl="0" indent="-171450">
                        <a:buFont typeface="Wingdings" charset="0"/>
                        <a:buChar char="à"/>
                      </a:pPr>
                      <a:r>
                        <a:rPr lang="fr-FR" sz="1200" b="1" baseline="0" noProof="0" dirty="0" smtClean="0">
                          <a:solidFill>
                            <a:srgbClr val="000000"/>
                          </a:solidFill>
                          <a:sym typeface="Wingdings"/>
                        </a:rPr>
                        <a:t>Tablettes 12 pouces :</a:t>
                      </a:r>
                    </a:p>
                    <a:p>
                      <a:pPr marL="457200" lvl="1" indent="0">
                        <a:buFont typeface="Wingdings" charset="0"/>
                        <a:buNone/>
                      </a:pPr>
                      <a:r>
                        <a:rPr lang="fr-FR" sz="1200" b="0" baseline="0" noProof="0" dirty="0" smtClean="0">
                          <a:solidFill>
                            <a:srgbClr val="000000"/>
                          </a:solidFill>
                          <a:sym typeface="Wingdings"/>
                        </a:rPr>
                        <a:t>- </a:t>
                      </a:r>
                      <a:r>
                        <a:rPr lang="fr-FR" sz="1200" b="0" u="sng" baseline="0" noProof="0" dirty="0" smtClean="0">
                          <a:solidFill>
                            <a:srgbClr val="000000"/>
                          </a:solidFill>
                          <a:sym typeface="Wingdings"/>
                        </a:rPr>
                        <a:t>Utilisation professionnelle</a:t>
                      </a:r>
                      <a:r>
                        <a:rPr lang="fr-FR" sz="1200" b="0" baseline="0" noProof="0" dirty="0" smtClean="0">
                          <a:solidFill>
                            <a:srgbClr val="000000"/>
                          </a:solidFill>
                          <a:sym typeface="Wingdings"/>
                        </a:rPr>
                        <a:t> =&gt; SLATE </a:t>
                      </a:r>
                      <a:r>
                        <a:rPr lang="fr-FR" sz="1200" b="0" i="1" baseline="0" noProof="0" dirty="0" smtClean="0">
                          <a:solidFill>
                            <a:srgbClr val="000000"/>
                          </a:solidFill>
                          <a:sym typeface="Wingdings"/>
                        </a:rPr>
                        <a:t>(cible entreprise et administration) </a:t>
                      </a:r>
                      <a:r>
                        <a:rPr lang="fr-FR" sz="1200" b="0" i="0" baseline="0" noProof="0" dirty="0" smtClean="0">
                          <a:solidFill>
                            <a:srgbClr val="000000"/>
                          </a:solidFill>
                          <a:sym typeface="Wingdings"/>
                        </a:rPr>
                        <a:t>uniquement en 64 Go</a:t>
                      </a:r>
                      <a:endParaRPr lang="fr-FR" sz="1200" b="0" baseline="0" noProof="0" dirty="0" smtClean="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35268586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3580063" cy="621046"/>
          </a:xfrm>
        </p:spPr>
        <p:txBody>
          <a:bodyPr>
            <a:normAutofit/>
          </a:bodyPr>
          <a:lstStyle/>
          <a:p>
            <a:pPr algn="l"/>
            <a:r>
              <a:rPr lang="fr-FR" sz="2000" i="1" u="sng" dirty="0"/>
              <a:t>E</a:t>
            </a:r>
            <a:r>
              <a:rPr lang="fr-FR" sz="2000" i="1" u="sng" dirty="0" smtClean="0"/>
              <a:t> </a:t>
            </a:r>
            <a:r>
              <a:rPr lang="en-US" sz="2000" i="1" u="sng" dirty="0" smtClean="0"/>
              <a:t>–</a:t>
            </a:r>
            <a:r>
              <a:rPr lang="fr-FR" sz="2000" i="1" u="sng" dirty="0" smtClean="0"/>
              <a:t> STRATÉGIE DE GAMME</a:t>
            </a:r>
            <a:endParaRPr lang="en-US" sz="2000" i="1" u="sng" dirty="0"/>
          </a:p>
        </p:txBody>
      </p:sp>
      <p:graphicFrame>
        <p:nvGraphicFramePr>
          <p:cNvPr id="4" name="Table 3"/>
          <p:cNvGraphicFramePr>
            <a:graphicFrameLocks noGrp="1"/>
          </p:cNvGraphicFramePr>
          <p:nvPr>
            <p:extLst>
              <p:ext uri="{D42A27DB-BD31-4B8C-83A1-F6EECF244321}">
                <p14:modId xmlns:p14="http://schemas.microsoft.com/office/powerpoint/2010/main" val="1412727383"/>
              </p:ext>
            </p:extLst>
          </p:nvPr>
        </p:nvGraphicFramePr>
        <p:xfrm>
          <a:off x="147052" y="1009328"/>
          <a:ext cx="8836526" cy="5455919"/>
        </p:xfrm>
        <a:graphic>
          <a:graphicData uri="http://schemas.openxmlformats.org/drawingml/2006/table">
            <a:tbl>
              <a:tblPr firstRow="1" bandRow="1">
                <a:tableStyleId>{5C22544A-7EE6-4342-B048-85BDC9FD1C3A}</a:tableStyleId>
              </a:tblPr>
              <a:tblGrid>
                <a:gridCol w="1270001"/>
                <a:gridCol w="7566525"/>
              </a:tblGrid>
              <a:tr h="839002">
                <a:tc>
                  <a:txBody>
                    <a:bodyPr/>
                    <a:lstStyle/>
                    <a:p>
                      <a:pPr algn="ctr"/>
                      <a:r>
                        <a:rPr lang="fr-FR" sz="1800" b="1" noProof="0" dirty="0" smtClean="0">
                          <a:solidFill>
                            <a:srgbClr val="000000"/>
                          </a:solidFill>
                        </a:rPr>
                        <a:t>SAMSUNG</a:t>
                      </a:r>
                      <a:endParaRPr lang="fr-FR" sz="1800" b="1" noProof="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BF1DE"/>
                    </a:solidFill>
                  </a:tcPr>
                </a:tc>
                <a:tc>
                  <a:txBody>
                    <a:bodyPr/>
                    <a:lstStyle/>
                    <a:p>
                      <a:pPr marL="0" indent="0">
                        <a:buFontTx/>
                        <a:buNone/>
                      </a:pPr>
                      <a:r>
                        <a:rPr lang="fr-FR" sz="1200" b="0" noProof="0" dirty="0" smtClean="0">
                          <a:solidFill>
                            <a:srgbClr val="000000"/>
                          </a:solidFill>
                        </a:rPr>
                        <a:t>La</a:t>
                      </a:r>
                      <a:r>
                        <a:rPr lang="fr-FR" sz="1200" b="0" baseline="0" noProof="0" dirty="0" smtClean="0">
                          <a:solidFill>
                            <a:srgbClr val="000000"/>
                          </a:solidFill>
                        </a:rPr>
                        <a:t> gamme est composé de : </a:t>
                      </a:r>
                    </a:p>
                    <a:p>
                      <a:pPr marL="0" indent="0">
                        <a:buFontTx/>
                        <a:buNone/>
                      </a:pPr>
                      <a:endParaRPr lang="fr-FR" sz="1200" b="0" baseline="0" noProof="0" dirty="0" smtClean="0">
                        <a:solidFill>
                          <a:srgbClr val="000000"/>
                        </a:solidFill>
                      </a:endParaRPr>
                    </a:p>
                    <a:p>
                      <a:pPr marL="171450" indent="-171450">
                        <a:buFont typeface="Wingdings" charset="0"/>
                        <a:buChar char="à"/>
                      </a:pPr>
                      <a:r>
                        <a:rPr lang="fr-FR" sz="1200" b="1" u="sng" baseline="0" noProof="0" dirty="0" smtClean="0">
                          <a:solidFill>
                            <a:srgbClr val="000000"/>
                          </a:solidFill>
                          <a:sym typeface="Wingdings"/>
                        </a:rPr>
                        <a:t>Tablettes Tactiles 10.1 pouces : </a:t>
                      </a:r>
                    </a:p>
                    <a:p>
                      <a:pPr marL="628650" lvl="1" indent="-171450">
                        <a:buFontTx/>
                        <a:buChar char="-"/>
                      </a:pPr>
                      <a:r>
                        <a:rPr lang="fr-FR" sz="1200" b="0" u="sng" baseline="0" noProof="0" dirty="0" smtClean="0">
                          <a:solidFill>
                            <a:srgbClr val="000000"/>
                          </a:solidFill>
                          <a:sym typeface="Wingdings"/>
                        </a:rPr>
                        <a:t>Utilisation professionnelle </a:t>
                      </a:r>
                      <a:r>
                        <a:rPr lang="fr-FR" sz="1200" b="0" baseline="0" noProof="0" dirty="0" smtClean="0">
                          <a:solidFill>
                            <a:srgbClr val="000000"/>
                          </a:solidFill>
                          <a:sym typeface="Wingdings"/>
                        </a:rPr>
                        <a:t>(cible pro) :</a:t>
                      </a:r>
                    </a:p>
                    <a:p>
                      <a:pPr marL="1085850" lvl="2" indent="-171450">
                        <a:buFont typeface="Symbol" charset="0"/>
                        <a:buChar char=""/>
                      </a:pPr>
                      <a:r>
                        <a:rPr lang="fr-FR" sz="1200" b="0" baseline="0" noProof="0" dirty="0" smtClean="0">
                          <a:solidFill>
                            <a:srgbClr val="000000"/>
                          </a:solidFill>
                          <a:sym typeface="Wingdings"/>
                        </a:rPr>
                        <a:t>GALAXY TAB 10.1 </a:t>
                      </a:r>
                      <a:r>
                        <a:rPr lang="fr-FR" sz="1200" b="0" i="1" baseline="0" noProof="0" dirty="0" smtClean="0">
                          <a:solidFill>
                            <a:srgbClr val="000000"/>
                          </a:solidFill>
                          <a:sym typeface="Wingdings"/>
                        </a:rPr>
                        <a:t>(cible pro)</a:t>
                      </a:r>
                      <a:r>
                        <a:rPr lang="fr-FR" sz="1200" b="0" i="0" baseline="0" noProof="0" dirty="0" smtClean="0">
                          <a:solidFill>
                            <a:srgbClr val="000000"/>
                          </a:solidFill>
                          <a:sym typeface="Wingdings"/>
                        </a:rPr>
                        <a:t> décliné en 16 ou 32 Go</a:t>
                      </a:r>
                      <a:endParaRPr lang="fr-FR" sz="1200" b="0" baseline="0" noProof="0" dirty="0" smtClean="0">
                        <a:solidFill>
                          <a:srgbClr val="000000"/>
                        </a:solidFill>
                        <a:sym typeface="Wingdings"/>
                      </a:endParaRPr>
                    </a:p>
                    <a:p>
                      <a:pPr marL="1085850" lvl="2" indent="-171450">
                        <a:buFont typeface="Symbol" charset="0"/>
                        <a:buChar char=""/>
                      </a:pPr>
                      <a:r>
                        <a:rPr lang="fr-FR" sz="1200" b="0" baseline="0" noProof="0" dirty="0" smtClean="0">
                          <a:solidFill>
                            <a:srgbClr val="000000"/>
                          </a:solidFill>
                          <a:sym typeface="Wingdings"/>
                        </a:rPr>
                        <a:t>GALAXY TAB 2 10.1 </a:t>
                      </a:r>
                      <a:r>
                        <a:rPr lang="fr-FR" sz="1200" b="0" i="1" baseline="0" noProof="0" dirty="0" smtClean="0">
                          <a:solidFill>
                            <a:srgbClr val="000000"/>
                          </a:solidFill>
                          <a:sym typeface="Wingdings"/>
                        </a:rPr>
                        <a:t>(cible pro) décliné en 16 ou 32 Go</a:t>
                      </a:r>
                      <a:endParaRPr lang="fr-FR" sz="1200" b="0" baseline="0" noProof="0" dirty="0" smtClean="0">
                        <a:solidFill>
                          <a:srgbClr val="000000"/>
                        </a:solidFill>
                        <a:sym typeface="Wingdings"/>
                      </a:endParaRPr>
                    </a:p>
                    <a:p>
                      <a:pPr marL="0" lvl="0" indent="0">
                        <a:buFontTx/>
                        <a:buNone/>
                      </a:pPr>
                      <a:endParaRPr lang="fr-FR" sz="1200" b="0" baseline="0" noProof="0" dirty="0" smtClean="0">
                        <a:solidFill>
                          <a:srgbClr val="000000"/>
                        </a:solidFill>
                        <a:sym typeface="Wingdings"/>
                      </a:endParaRPr>
                    </a:p>
                    <a:p>
                      <a:pPr marL="0" lvl="0" indent="0">
                        <a:buFontTx/>
                        <a:buNone/>
                      </a:pPr>
                      <a:r>
                        <a:rPr lang="fr-FR" sz="1200" b="0" baseline="0" noProof="0" dirty="0" smtClean="0">
                          <a:solidFill>
                            <a:srgbClr val="000000"/>
                          </a:solidFill>
                          <a:sym typeface="Wingdings"/>
                        </a:rPr>
                        <a:t> </a:t>
                      </a:r>
                      <a:r>
                        <a:rPr lang="fr-FR" sz="1200" b="1" u="sng" baseline="0" noProof="0" dirty="0" smtClean="0">
                          <a:solidFill>
                            <a:srgbClr val="000000"/>
                          </a:solidFill>
                          <a:sym typeface="Wingdings"/>
                        </a:rPr>
                        <a:t>Tablettes Tactiles 8.9 pouces : </a:t>
                      </a:r>
                    </a:p>
                    <a:p>
                      <a:pPr marL="628650" lvl="1" indent="-171450">
                        <a:buFontTx/>
                        <a:buChar char="-"/>
                      </a:pPr>
                      <a:r>
                        <a:rPr lang="fr-FR" sz="1200" b="0" u="sng" baseline="0" noProof="0" dirty="0" smtClean="0">
                          <a:solidFill>
                            <a:srgbClr val="000000"/>
                          </a:solidFill>
                          <a:sym typeface="Wingdings"/>
                        </a:rPr>
                        <a:t>Facilité d’accès aux contenus / loisirs à domicile :</a:t>
                      </a:r>
                    </a:p>
                    <a:p>
                      <a:pPr marL="914400" marR="0" lvl="2" indent="0" algn="l" defTabSz="457200" rtl="0" eaLnBrk="1" fontAlgn="auto" latinLnBrk="0" hangingPunct="1">
                        <a:lnSpc>
                          <a:spcPct val="100000"/>
                        </a:lnSpc>
                        <a:spcBef>
                          <a:spcPts val="0"/>
                        </a:spcBef>
                        <a:spcAft>
                          <a:spcPts val="0"/>
                        </a:spcAft>
                        <a:buClrTx/>
                        <a:buSzTx/>
                        <a:buFontTx/>
                        <a:buNone/>
                        <a:tabLst/>
                        <a:defRPr/>
                      </a:pPr>
                      <a:r>
                        <a:rPr lang="fr-FR" sz="1200" b="0" i="0" u="none" baseline="0" noProof="0" dirty="0" smtClean="0">
                          <a:solidFill>
                            <a:srgbClr val="000000"/>
                          </a:solidFill>
                          <a:sym typeface="Wingdings"/>
                        </a:rPr>
                        <a:t>=&gt; GALAXY TAB 8.9 </a:t>
                      </a:r>
                      <a:r>
                        <a:rPr lang="fr-FR" sz="1200" b="0" i="1" u="none" baseline="0" noProof="0" dirty="0" smtClean="0">
                          <a:solidFill>
                            <a:srgbClr val="000000"/>
                          </a:solidFill>
                          <a:sym typeface="Wingdings"/>
                        </a:rPr>
                        <a:t>(cible Grand public)</a:t>
                      </a:r>
                      <a:r>
                        <a:rPr lang="fr-FR" sz="1200" b="0" i="0" u="none" baseline="0" noProof="0" dirty="0" smtClean="0">
                          <a:solidFill>
                            <a:srgbClr val="000000"/>
                          </a:solidFill>
                          <a:sym typeface="Wingdings"/>
                        </a:rPr>
                        <a:t> </a:t>
                      </a:r>
                      <a:r>
                        <a:rPr lang="fr-FR" sz="1200" b="0" i="0" baseline="0" noProof="0" dirty="0" smtClean="0">
                          <a:solidFill>
                            <a:srgbClr val="000000"/>
                          </a:solidFill>
                          <a:sym typeface="Wingdings"/>
                        </a:rPr>
                        <a:t>uniquement en 16 Go</a:t>
                      </a:r>
                      <a:endParaRPr lang="fr-FR" sz="1200" b="0" i="1" u="none" baseline="0" noProof="0" dirty="0" smtClean="0">
                        <a:solidFill>
                          <a:srgbClr val="000000"/>
                        </a:solidFill>
                        <a:sym typeface="Wingdings"/>
                      </a:endParaRPr>
                    </a:p>
                    <a:p>
                      <a:pPr marL="914400" lvl="2" indent="0">
                        <a:buFontTx/>
                        <a:buNone/>
                      </a:pPr>
                      <a:endParaRPr lang="fr-FR" sz="1200" b="0" i="0" u="none" baseline="0" noProof="0" dirty="0" smtClean="0">
                        <a:solidFill>
                          <a:srgbClr val="000000"/>
                        </a:solidFill>
                        <a:sym typeface="Wingdings"/>
                      </a:endParaRPr>
                    </a:p>
                    <a:p>
                      <a:pPr marL="171450" lvl="0" indent="-171450">
                        <a:buFont typeface="Wingdings" charset="0"/>
                        <a:buChar char="à"/>
                      </a:pPr>
                      <a:r>
                        <a:rPr lang="fr-FR" sz="1200" b="1" i="0" u="sng" baseline="0" noProof="0" dirty="0" smtClean="0">
                          <a:solidFill>
                            <a:srgbClr val="000000"/>
                          </a:solidFill>
                          <a:sym typeface="Wingdings"/>
                        </a:rPr>
                        <a:t>Tablettes tactiles 7 pouces :</a:t>
                      </a:r>
                    </a:p>
                    <a:p>
                      <a:pPr marL="628650" lvl="1" indent="-171450">
                        <a:buFontTx/>
                        <a:buChar char="-"/>
                      </a:pPr>
                      <a:r>
                        <a:rPr lang="fr-FR" sz="1200" b="0" baseline="0" noProof="0" dirty="0" smtClean="0">
                          <a:solidFill>
                            <a:srgbClr val="000000"/>
                          </a:solidFill>
                          <a:sym typeface="Wingdings"/>
                        </a:rPr>
                        <a:t>Facilité d’accès aux contenus / loisirs en mobilité</a:t>
                      </a:r>
                    </a:p>
                    <a:p>
                      <a:pPr marL="1085850" lvl="2" indent="-171450">
                        <a:buFont typeface="Symbol" charset="0"/>
                        <a:buChar char=""/>
                      </a:pPr>
                      <a:r>
                        <a:rPr lang="fr-FR" sz="1200" b="0" i="0" baseline="0" noProof="0" dirty="0" smtClean="0">
                          <a:solidFill>
                            <a:srgbClr val="000000"/>
                          </a:solidFill>
                          <a:sym typeface="Wingdings"/>
                        </a:rPr>
                        <a:t>GALAXY TAB 7.0 </a:t>
                      </a:r>
                      <a:r>
                        <a:rPr lang="fr-FR" sz="1200" b="0" i="1" baseline="0" noProof="0" dirty="0" smtClean="0">
                          <a:solidFill>
                            <a:srgbClr val="000000"/>
                          </a:solidFill>
                          <a:sym typeface="Wingdings"/>
                        </a:rPr>
                        <a:t>(cible grand public)</a:t>
                      </a:r>
                      <a:r>
                        <a:rPr lang="fr-FR" sz="1200" b="0" i="0" baseline="0" noProof="0" dirty="0" smtClean="0">
                          <a:solidFill>
                            <a:srgbClr val="000000"/>
                          </a:solidFill>
                          <a:sym typeface="Wingdings"/>
                        </a:rPr>
                        <a:t>  uniquement en 16 Go</a:t>
                      </a:r>
                    </a:p>
                    <a:p>
                      <a:pPr marL="1085850" lvl="2" indent="-171450">
                        <a:buFont typeface="Symbol" charset="0"/>
                        <a:buChar char=""/>
                      </a:pPr>
                      <a:r>
                        <a:rPr lang="fr-FR" sz="1200" b="0" i="0" baseline="0" noProof="0" dirty="0" smtClean="0">
                          <a:solidFill>
                            <a:srgbClr val="000000"/>
                          </a:solidFill>
                          <a:sym typeface="Wingdings"/>
                        </a:rPr>
                        <a:t>GALAXY TAB 2 7.0 </a:t>
                      </a:r>
                      <a:r>
                        <a:rPr lang="fr-FR" sz="1200" b="0" i="1" baseline="0" noProof="0" dirty="0" smtClean="0">
                          <a:solidFill>
                            <a:srgbClr val="000000"/>
                          </a:solidFill>
                          <a:sym typeface="Wingdings"/>
                        </a:rPr>
                        <a:t>(cible grand public) décliné en 11 ou 16 Go</a:t>
                      </a:r>
                    </a:p>
                    <a:p>
                      <a:pPr marL="0" lvl="0" indent="0">
                        <a:buFont typeface="Symbol" charset="0"/>
                        <a:buNone/>
                      </a:pPr>
                      <a:endParaRPr lang="fr-FR" sz="1200" b="0" i="1" baseline="0" noProof="0" dirty="0" smtClean="0">
                        <a:solidFill>
                          <a:srgbClr val="000000"/>
                        </a:solidFill>
                        <a:sym typeface="Wingdings"/>
                      </a:endParaRPr>
                    </a:p>
                    <a:p>
                      <a:pPr marL="0" lvl="0" indent="0">
                        <a:buFont typeface="Symbol" charset="0"/>
                        <a:buNone/>
                      </a:pPr>
                      <a:r>
                        <a:rPr lang="fr-FR" sz="1200" b="0" i="1" baseline="0" noProof="0" dirty="0" smtClean="0">
                          <a:solidFill>
                            <a:srgbClr val="000000"/>
                          </a:solidFill>
                          <a:sym typeface="Wingdings"/>
                        </a:rPr>
                        <a:t>      La stratégie de gamme de Samsung est d’avoir une offre complète et d’être présent sur tous les segments du marché afin de répondre aux différents besoins, de gagner des parts de marchés et d’imposer sa présence sur le marché des tablettes tactiles. Ils visent donc une cible large allant du grand public aux professionnels. </a:t>
                      </a:r>
                      <a:endParaRPr lang="fr-FR" sz="1200" b="0" i="0" baseline="0" noProof="0" dirty="0" smtClean="0">
                        <a:solidFill>
                          <a:srgbClr val="000000"/>
                        </a:solidFill>
                        <a:sym typeface="Wingdings"/>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839002">
                <a:tc>
                  <a:txBody>
                    <a:bodyPr/>
                    <a:lstStyle/>
                    <a:p>
                      <a:pPr algn="ctr"/>
                      <a:r>
                        <a:rPr lang="fr-FR" sz="1800" b="1" noProof="0" dirty="0" smtClean="0">
                          <a:solidFill>
                            <a:srgbClr val="000000"/>
                          </a:solidFill>
                        </a:rPr>
                        <a:t>Microsoft</a:t>
                      </a:r>
                      <a:endParaRPr lang="fr-FR" sz="1800" b="1" noProof="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BF1DE"/>
                    </a:solidFill>
                  </a:tcPr>
                </a:tc>
                <a:tc>
                  <a:txBody>
                    <a:bodyPr/>
                    <a:lstStyle/>
                    <a:p>
                      <a:pPr marL="0" indent="0">
                        <a:spcAft>
                          <a:spcPts val="1200"/>
                        </a:spcAft>
                        <a:buFontTx/>
                        <a:buNone/>
                      </a:pPr>
                      <a:r>
                        <a:rPr lang="fr-FR" sz="1200" b="0" baseline="0" noProof="0" dirty="0" smtClean="0">
                          <a:solidFill>
                            <a:srgbClr val="000000"/>
                          </a:solidFill>
                        </a:rPr>
                        <a:t>La gamme est composé de : </a:t>
                      </a:r>
                    </a:p>
                    <a:p>
                      <a:pPr marL="171450" indent="-171450">
                        <a:buFont typeface="Wingdings" charset="0"/>
                        <a:buChar char="à"/>
                      </a:pPr>
                      <a:r>
                        <a:rPr lang="fr-FR" sz="1200" b="1" u="sng" baseline="0" noProof="0" dirty="0" smtClean="0">
                          <a:solidFill>
                            <a:srgbClr val="000000"/>
                          </a:solidFill>
                          <a:sym typeface="Wingdings"/>
                        </a:rPr>
                        <a:t>Tablettes tactiles : </a:t>
                      </a:r>
                    </a:p>
                    <a:p>
                      <a:pPr marL="628650" lvl="1" indent="-171450">
                        <a:buFontTx/>
                        <a:buChar char="-"/>
                      </a:pPr>
                      <a:r>
                        <a:rPr lang="fr-FR" sz="1200" b="0" baseline="0" noProof="0" dirty="0" smtClean="0">
                          <a:solidFill>
                            <a:srgbClr val="000000"/>
                          </a:solidFill>
                          <a:sym typeface="Wingdings"/>
                        </a:rPr>
                        <a:t>« SURFACE RT » </a:t>
                      </a:r>
                      <a:r>
                        <a:rPr lang="fr-FR" sz="1200" b="0" i="1" baseline="0" noProof="0" dirty="0" smtClean="0">
                          <a:solidFill>
                            <a:srgbClr val="000000"/>
                          </a:solidFill>
                          <a:sym typeface="Wingdings"/>
                        </a:rPr>
                        <a:t>(cible grand publique) </a:t>
                      </a:r>
                      <a:r>
                        <a:rPr lang="fr-FR" sz="1200" b="0" baseline="0" noProof="0" dirty="0" smtClean="0">
                          <a:solidFill>
                            <a:srgbClr val="000000"/>
                          </a:solidFill>
                          <a:sym typeface="Wingdings"/>
                        </a:rPr>
                        <a:t>se déclinant en 16 ou 32 Go.</a:t>
                      </a:r>
                    </a:p>
                    <a:p>
                      <a:pPr marL="628650" lvl="1" indent="-171450">
                        <a:buFontTx/>
                        <a:buChar char="-"/>
                      </a:pPr>
                      <a:r>
                        <a:rPr lang="fr-FR" sz="1200" b="0" baseline="0" noProof="0" dirty="0" smtClean="0">
                          <a:solidFill>
                            <a:srgbClr val="000000"/>
                          </a:solidFill>
                          <a:sym typeface="Wingdings"/>
                        </a:rPr>
                        <a:t>« SURFACE PRO RT » </a:t>
                      </a:r>
                      <a:r>
                        <a:rPr lang="fr-FR" sz="1200" b="0" i="1" baseline="0" noProof="0" dirty="0" smtClean="0">
                          <a:solidFill>
                            <a:srgbClr val="000000"/>
                          </a:solidFill>
                          <a:sym typeface="Wingdings"/>
                        </a:rPr>
                        <a:t>(cible les entreprises et administrations</a:t>
                      </a:r>
                      <a:r>
                        <a:rPr lang="fr-FR" sz="1200" b="0" baseline="0" noProof="0" dirty="0" smtClean="0">
                          <a:solidFill>
                            <a:srgbClr val="000000"/>
                          </a:solidFill>
                          <a:sym typeface="Wingdings"/>
                        </a:rPr>
                        <a:t>) se déclinant en 64 ou 128 Go </a:t>
                      </a:r>
                    </a:p>
                    <a:p>
                      <a:pPr marL="457200" lvl="1" indent="0">
                        <a:buFontTx/>
                        <a:buNone/>
                      </a:pPr>
                      <a:endParaRPr lang="fr-FR" sz="1200" b="0" baseline="0" noProof="0" dirty="0" smtClean="0">
                        <a:solidFill>
                          <a:srgbClr val="000000"/>
                        </a:solidFill>
                        <a:sym typeface="Wingdings"/>
                      </a:endParaRPr>
                    </a:p>
                    <a:p>
                      <a:pPr marL="171450" indent="-171450">
                        <a:buFont typeface="Wingdings" charset="0"/>
                        <a:buChar char="à"/>
                      </a:pPr>
                      <a:r>
                        <a:rPr lang="fr-FR" sz="1200" b="1" u="sng" baseline="0" noProof="0" dirty="0" smtClean="0">
                          <a:solidFill>
                            <a:srgbClr val="000000"/>
                          </a:solidFill>
                          <a:sym typeface="Wingdings"/>
                        </a:rPr>
                        <a:t>Ecran géant tactile :</a:t>
                      </a:r>
                      <a:r>
                        <a:rPr lang="fr-FR" sz="1200" b="1" u="none" baseline="0" noProof="0" dirty="0" smtClean="0">
                          <a:solidFill>
                            <a:srgbClr val="000000"/>
                          </a:solidFill>
                          <a:sym typeface="Wingdings"/>
                        </a:rPr>
                        <a:t> « </a:t>
                      </a:r>
                      <a:r>
                        <a:rPr lang="fr-FR" sz="1200" b="0" baseline="0" noProof="0" dirty="0" smtClean="0">
                          <a:solidFill>
                            <a:srgbClr val="000000"/>
                          </a:solidFill>
                          <a:sym typeface="Wingdings"/>
                        </a:rPr>
                        <a:t>SURFACE » pour les magasin / points de restauration. </a:t>
                      </a:r>
                    </a:p>
                    <a:p>
                      <a:pPr marL="0" indent="0">
                        <a:buFont typeface="Wingdings" charset="0"/>
                        <a:buNone/>
                      </a:pPr>
                      <a:endParaRPr lang="fr-FR" sz="1200" b="0" baseline="0" noProof="0" dirty="0" smtClean="0">
                        <a:solidFill>
                          <a:srgbClr val="000000"/>
                        </a:solidFill>
                        <a:sym typeface="Wingdings"/>
                      </a:endParaRPr>
                    </a:p>
                    <a:p>
                      <a:pPr marL="0" indent="0">
                        <a:buFont typeface="Wingdings" charset="0"/>
                        <a:buNone/>
                      </a:pPr>
                      <a:r>
                        <a:rPr lang="fr-FR" sz="1200" b="0" baseline="0" noProof="0" dirty="0" smtClean="0">
                          <a:solidFill>
                            <a:srgbClr val="000000"/>
                          </a:solidFill>
                          <a:sym typeface="Wingdings"/>
                        </a:rPr>
                        <a:t>     Microsoft n’adopte pas une stratégie de gamme large ni profonde. Ils se concentrent avant tout sur le marché des professionnels tout en proposant une gamme plutôt orienté Grand Public qui répond aux besoins de manière générale.</a:t>
                      </a:r>
                      <a:endParaRPr lang="fr-FR" sz="1200" b="0" baseline="0" noProof="0" dirty="0" smtClean="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52900168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3157"/>
            <a:ext cx="8229600" cy="1791368"/>
          </a:xfrm>
          <a:solidFill>
            <a:srgbClr val="EBF1DE"/>
          </a:solidFill>
          <a:ln>
            <a:solidFill>
              <a:schemeClr val="tx1"/>
            </a:solidFill>
          </a:ln>
        </p:spPr>
        <p:txBody>
          <a:bodyPr>
            <a:normAutofit/>
          </a:bodyPr>
          <a:lstStyle/>
          <a:p>
            <a:r>
              <a:rPr lang="en-US" i="1" dirty="0" smtClean="0"/>
              <a:t>ANALYSE DE LA STRATÉGIE DE MARQUE</a:t>
            </a:r>
            <a:endParaRPr lang="en-US" i="1" dirty="0"/>
          </a:p>
        </p:txBody>
      </p:sp>
    </p:spTree>
    <p:extLst>
      <p:ext uri="{BB962C8B-B14F-4D97-AF65-F5344CB8AC3E}">
        <p14:creationId xmlns:p14="http://schemas.microsoft.com/office/powerpoint/2010/main" val="389861833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67673348"/>
              </p:ext>
            </p:extLst>
          </p:nvPr>
        </p:nvGraphicFramePr>
        <p:xfrm>
          <a:off x="147054" y="318018"/>
          <a:ext cx="8769684" cy="5166360"/>
        </p:xfrm>
        <a:graphic>
          <a:graphicData uri="http://schemas.openxmlformats.org/drawingml/2006/table">
            <a:tbl>
              <a:tblPr firstRow="1" bandRow="1">
                <a:tableStyleId>{5C22544A-7EE6-4342-B048-85BDC9FD1C3A}</a:tableStyleId>
              </a:tblPr>
              <a:tblGrid>
                <a:gridCol w="1684420"/>
                <a:gridCol w="7085264"/>
              </a:tblGrid>
              <a:tr h="248960">
                <a:tc>
                  <a:txBody>
                    <a:bodyPr/>
                    <a:lstStyle/>
                    <a:p>
                      <a:pPr algn="ctr"/>
                      <a:r>
                        <a:rPr lang="fr-FR" noProof="0" dirty="0" smtClean="0">
                          <a:solidFill>
                            <a:srgbClr val="000000"/>
                          </a:solidFill>
                        </a:rPr>
                        <a:t>Critère</a:t>
                      </a:r>
                      <a:endParaRPr lang="fr-FR"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a:r>
                        <a:rPr lang="fr-FR" noProof="0" dirty="0" smtClean="0">
                          <a:solidFill>
                            <a:srgbClr val="000000"/>
                          </a:solidFill>
                        </a:rPr>
                        <a:t>Apple</a:t>
                      </a:r>
                      <a:endParaRPr lang="fr-FR"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283064">
                <a:tc>
                  <a:txBody>
                    <a:bodyPr/>
                    <a:lstStyle/>
                    <a:p>
                      <a:pPr algn="l"/>
                      <a:r>
                        <a:rPr lang="fr-FR" sz="1200" b="1" noProof="0" dirty="0" smtClean="0">
                          <a:solidFill>
                            <a:srgbClr val="000000"/>
                          </a:solidFill>
                        </a:rPr>
                        <a:t>Image</a:t>
                      </a:r>
                      <a:endParaRPr lang="fr-FR" sz="1200"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200"/>
                        </a:spcAft>
                      </a:pPr>
                      <a:r>
                        <a:rPr lang="en-US" sz="1000" noProof="0" dirty="0" smtClean="0">
                          <a:solidFill>
                            <a:srgbClr val="000000"/>
                          </a:solidFill>
                        </a:rPr>
                        <a:t>I</a:t>
                      </a:r>
                      <a:r>
                        <a:rPr lang="fr-FR" sz="1000" noProof="0" dirty="0" smtClean="0">
                          <a:solidFill>
                            <a:srgbClr val="000000"/>
                          </a:solidFill>
                        </a:rPr>
                        <a:t>mage de qualité, de performance, </a:t>
                      </a:r>
                    </a:p>
                    <a:p>
                      <a:pPr algn="l">
                        <a:spcAft>
                          <a:spcPts val="200"/>
                        </a:spcAft>
                      </a:pPr>
                      <a:r>
                        <a:rPr lang="fr-FR" sz="1000" noProof="0" dirty="0" smtClean="0">
                          <a:solidFill>
                            <a:srgbClr val="000000"/>
                          </a:solidFill>
                        </a:rPr>
                        <a:t>La</a:t>
                      </a:r>
                      <a:r>
                        <a:rPr lang="fr-FR" sz="1000" baseline="0" noProof="0" dirty="0" smtClean="0">
                          <a:solidFill>
                            <a:srgbClr val="000000"/>
                          </a:solidFill>
                        </a:rPr>
                        <a:t> marque forme une communauté avec ses utilisateurs, fans de la marque, ne vivant que pour et par les produits Apple.</a:t>
                      </a:r>
                      <a:endParaRPr lang="fr-FR" sz="1000"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83064">
                <a:tc>
                  <a:txBody>
                    <a:bodyPr/>
                    <a:lstStyle/>
                    <a:p>
                      <a:pPr algn="l"/>
                      <a:r>
                        <a:rPr lang="fr-FR" sz="1200" b="1" noProof="0" dirty="0" smtClean="0">
                          <a:solidFill>
                            <a:srgbClr val="000000"/>
                          </a:solidFill>
                        </a:rPr>
                        <a:t>Fréquence Lancement/innovation</a:t>
                      </a:r>
                      <a:endParaRPr lang="fr-FR" sz="1200"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200"/>
                        </a:spcAft>
                      </a:pPr>
                      <a:r>
                        <a:rPr lang="fr-FR" sz="1000" b="1" noProof="0" dirty="0" smtClean="0">
                          <a:solidFill>
                            <a:srgbClr val="000000"/>
                          </a:solidFill>
                        </a:rPr>
                        <a:t>Objectif d’image</a:t>
                      </a:r>
                      <a:r>
                        <a:rPr lang="fr-FR" sz="1000" b="1" baseline="0" noProof="0" dirty="0" smtClean="0">
                          <a:solidFill>
                            <a:srgbClr val="000000"/>
                          </a:solidFill>
                        </a:rPr>
                        <a:t> : </a:t>
                      </a:r>
                      <a:r>
                        <a:rPr lang="fr-FR" sz="1000" baseline="0" noProof="0" dirty="0" smtClean="0">
                          <a:solidFill>
                            <a:srgbClr val="000000"/>
                          </a:solidFill>
                        </a:rPr>
                        <a:t>Entreprise qui maitrise l’innovation et en avance technologique.</a:t>
                      </a:r>
                    </a:p>
                    <a:p>
                      <a:pPr algn="l">
                        <a:spcAft>
                          <a:spcPts val="200"/>
                        </a:spcAft>
                      </a:pPr>
                      <a:r>
                        <a:rPr lang="fr-FR" sz="1000" b="1" baseline="0" noProof="0" dirty="0" smtClean="0">
                          <a:solidFill>
                            <a:srgbClr val="000000"/>
                          </a:solidFill>
                        </a:rPr>
                        <a:t>Objectif de fidélisation : </a:t>
                      </a:r>
                      <a:r>
                        <a:rPr lang="fr-FR" sz="1000" baseline="0" noProof="0" dirty="0" smtClean="0">
                          <a:solidFill>
                            <a:srgbClr val="000000"/>
                          </a:solidFill>
                        </a:rPr>
                        <a:t>ne pas laisser le temps au client d’aller à la concurrence. (obsolescence rapide des produits).</a:t>
                      </a:r>
                      <a:endParaRPr lang="fr-FR" sz="1000"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96858">
                <a:tc>
                  <a:txBody>
                    <a:bodyPr/>
                    <a:lstStyle/>
                    <a:p>
                      <a:pPr algn="l"/>
                      <a:r>
                        <a:rPr lang="fr-FR" sz="1200" b="1" noProof="0" dirty="0" smtClean="0">
                          <a:solidFill>
                            <a:srgbClr val="000000"/>
                          </a:solidFill>
                        </a:rPr>
                        <a:t>Diversification produits</a:t>
                      </a:r>
                      <a:endParaRPr lang="fr-FR" sz="1200"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200"/>
                        </a:spcAft>
                      </a:pPr>
                      <a:r>
                        <a:rPr lang="fr-FR" sz="1000" b="1" noProof="0" dirty="0" smtClean="0">
                          <a:solidFill>
                            <a:srgbClr val="000000"/>
                          </a:solidFill>
                        </a:rPr>
                        <a:t>Faible : </a:t>
                      </a:r>
                      <a:r>
                        <a:rPr lang="fr-FR" sz="1000" noProof="0" dirty="0" smtClean="0">
                          <a:solidFill>
                            <a:srgbClr val="000000"/>
                          </a:solidFill>
                        </a:rPr>
                        <a:t>Apple se focalise sur 1 ou 2 produits spécifiques principalement (</a:t>
                      </a:r>
                      <a:r>
                        <a:rPr lang="fr-FR" sz="1000" noProof="0" dirty="0" err="1" smtClean="0">
                          <a:solidFill>
                            <a:srgbClr val="000000"/>
                          </a:solidFill>
                        </a:rPr>
                        <a:t>Ipad</a:t>
                      </a:r>
                      <a:r>
                        <a:rPr lang="fr-FR" sz="1000" noProof="0" dirty="0" smtClean="0">
                          <a:solidFill>
                            <a:srgbClr val="000000"/>
                          </a:solidFill>
                        </a:rPr>
                        <a:t>,</a:t>
                      </a:r>
                      <a:r>
                        <a:rPr lang="fr-FR" sz="1000" baseline="0" noProof="0" dirty="0" smtClean="0">
                          <a:solidFill>
                            <a:srgbClr val="000000"/>
                          </a:solidFill>
                        </a:rPr>
                        <a:t> </a:t>
                      </a:r>
                      <a:r>
                        <a:rPr lang="fr-FR" sz="1000" baseline="0" noProof="0" dirty="0" err="1" smtClean="0">
                          <a:solidFill>
                            <a:srgbClr val="000000"/>
                          </a:solidFill>
                        </a:rPr>
                        <a:t>Ipad</a:t>
                      </a:r>
                      <a:r>
                        <a:rPr lang="fr-FR" sz="1000" baseline="0" noProof="0" dirty="0" smtClean="0">
                          <a:solidFill>
                            <a:srgbClr val="000000"/>
                          </a:solidFill>
                        </a:rPr>
                        <a:t> Mini)</a:t>
                      </a:r>
                      <a:endParaRPr lang="fr-FR" sz="1000"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83064">
                <a:tc>
                  <a:txBody>
                    <a:bodyPr/>
                    <a:lstStyle/>
                    <a:p>
                      <a:pPr algn="l"/>
                      <a:r>
                        <a:rPr lang="fr-FR" sz="1200" b="1" noProof="0" dirty="0" smtClean="0">
                          <a:solidFill>
                            <a:srgbClr val="000000"/>
                          </a:solidFill>
                        </a:rPr>
                        <a:t>Packaging</a:t>
                      </a:r>
                      <a:endParaRPr lang="fr-FR" sz="1200"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200"/>
                        </a:spcAft>
                      </a:pPr>
                      <a:r>
                        <a:rPr lang="fr-FR" sz="1000" noProof="0" dirty="0" smtClean="0">
                          <a:solidFill>
                            <a:srgbClr val="000000"/>
                          </a:solidFill>
                        </a:rPr>
                        <a:t>Apple met beaucoup son</a:t>
                      </a:r>
                      <a:r>
                        <a:rPr lang="fr-FR" sz="1000" baseline="0" noProof="0" dirty="0" smtClean="0">
                          <a:solidFill>
                            <a:srgbClr val="000000"/>
                          </a:solidFill>
                        </a:rPr>
                        <a:t> produit en avant par l’intermédiaire de Showroom</a:t>
                      </a:r>
                    </a:p>
                    <a:p>
                      <a:pPr algn="l">
                        <a:spcAft>
                          <a:spcPts val="200"/>
                        </a:spcAft>
                      </a:pPr>
                      <a:r>
                        <a:rPr lang="fr-FR" sz="1000" baseline="0" noProof="0" dirty="0" smtClean="0">
                          <a:solidFill>
                            <a:srgbClr val="000000"/>
                          </a:solidFill>
                        </a:rPr>
                        <a:t>Le packaging est sinon très épuré et met à nouveau le produit en valeur car il est représenté lui seul sur fond blanc.</a:t>
                      </a:r>
                      <a:endParaRPr lang="fr-FR" sz="1000"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02428">
                <a:tc>
                  <a:txBody>
                    <a:bodyPr/>
                    <a:lstStyle/>
                    <a:p>
                      <a:pPr algn="l"/>
                      <a:r>
                        <a:rPr lang="fr-FR" sz="1200" b="1" noProof="0" dirty="0" smtClean="0">
                          <a:solidFill>
                            <a:srgbClr val="000000"/>
                          </a:solidFill>
                        </a:rPr>
                        <a:t>Communication</a:t>
                      </a:r>
                      <a:endParaRPr lang="fr-FR" sz="1200"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71450" indent="-171450" algn="l">
                        <a:spcAft>
                          <a:spcPts val="200"/>
                        </a:spcAft>
                        <a:buFontTx/>
                        <a:buChar char="-"/>
                      </a:pPr>
                      <a:r>
                        <a:rPr lang="fr-FR" sz="1000" noProof="0" dirty="0" smtClean="0">
                          <a:solidFill>
                            <a:srgbClr val="000000"/>
                          </a:solidFill>
                        </a:rPr>
                        <a:t>Investissement</a:t>
                      </a:r>
                      <a:r>
                        <a:rPr lang="fr-FR" sz="1000" baseline="0" noProof="0" dirty="0" smtClean="0">
                          <a:solidFill>
                            <a:srgbClr val="000000"/>
                          </a:solidFill>
                        </a:rPr>
                        <a:t> publicitaire important (X millions €)</a:t>
                      </a:r>
                    </a:p>
                    <a:p>
                      <a:pPr marL="171450" indent="-171450" algn="l">
                        <a:spcAft>
                          <a:spcPts val="200"/>
                        </a:spcAft>
                        <a:buFontTx/>
                        <a:buChar char="-"/>
                      </a:pPr>
                      <a:r>
                        <a:rPr lang="fr-FR" sz="1000" baseline="0" noProof="0" dirty="0" smtClean="0">
                          <a:solidFill>
                            <a:srgbClr val="000000"/>
                          </a:solidFill>
                        </a:rPr>
                        <a:t>Communication par le </a:t>
                      </a:r>
                      <a:r>
                        <a:rPr lang="fr-FR" sz="1000" baseline="0" noProof="0" dirty="0" err="1" smtClean="0">
                          <a:solidFill>
                            <a:srgbClr val="000000"/>
                          </a:solidFill>
                        </a:rPr>
                        <a:t>Buzz</a:t>
                      </a:r>
                      <a:r>
                        <a:rPr lang="fr-FR" sz="1000" baseline="0" noProof="0" dirty="0" smtClean="0">
                          <a:solidFill>
                            <a:srgbClr val="000000"/>
                          </a:solidFill>
                        </a:rPr>
                        <a:t> (notamment lors des conférences d’Apple). </a:t>
                      </a:r>
                    </a:p>
                    <a:p>
                      <a:pPr marL="171450" indent="-171450" algn="l">
                        <a:spcAft>
                          <a:spcPts val="200"/>
                        </a:spcAft>
                        <a:buFontTx/>
                        <a:buChar char="-"/>
                      </a:pPr>
                      <a:r>
                        <a:rPr lang="fr-FR" sz="1000" baseline="0" noProof="0" dirty="0" smtClean="0">
                          <a:solidFill>
                            <a:srgbClr val="000000"/>
                          </a:solidFill>
                        </a:rPr>
                        <a:t>Basé sur la simplicité de l’utilisation de ses produits de par leur qualité et ce qu’elle apporte au consommateur.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66012">
                <a:tc>
                  <a:txBody>
                    <a:bodyPr/>
                    <a:lstStyle/>
                    <a:p>
                      <a:pPr algn="l"/>
                      <a:r>
                        <a:rPr lang="fr-FR" sz="1200" b="1" noProof="0" dirty="0" smtClean="0">
                          <a:solidFill>
                            <a:srgbClr val="000000"/>
                          </a:solidFill>
                        </a:rPr>
                        <a:t>Positionnement</a:t>
                      </a:r>
                      <a:endParaRPr lang="fr-FR" sz="1200"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200"/>
                        </a:spcAft>
                      </a:pPr>
                      <a:r>
                        <a:rPr lang="fr-FR" sz="1000" noProof="0" dirty="0" smtClean="0">
                          <a:solidFill>
                            <a:srgbClr val="000000"/>
                          </a:solidFill>
                        </a:rPr>
                        <a:t>Positionnement Haut de Gamme, de par la performance et qualité de ses tablettes mais aussi grâce à son prix élevé qui reflète</a:t>
                      </a:r>
                      <a:r>
                        <a:rPr lang="fr-FR" sz="1000" baseline="0" noProof="0" dirty="0" smtClean="0">
                          <a:solidFill>
                            <a:srgbClr val="000000"/>
                          </a:solidFill>
                        </a:rPr>
                        <a:t> une image Haut de Gamme.</a:t>
                      </a:r>
                      <a:endParaRPr lang="fr-FR" sz="1000"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948093">
                <a:tc>
                  <a:txBody>
                    <a:bodyPr/>
                    <a:lstStyle/>
                    <a:p>
                      <a:pPr algn="l"/>
                      <a:r>
                        <a:rPr lang="fr-FR" sz="1200" b="1" noProof="0" dirty="0" smtClean="0">
                          <a:solidFill>
                            <a:srgbClr val="000000"/>
                          </a:solidFill>
                        </a:rPr>
                        <a:t>Fidélisation</a:t>
                      </a:r>
                      <a:endParaRPr lang="fr-FR" sz="1200"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71450" indent="-171450">
                        <a:spcAft>
                          <a:spcPts val="200"/>
                        </a:spcAft>
                        <a:buFontTx/>
                        <a:buChar char="-"/>
                      </a:pPr>
                      <a:r>
                        <a:rPr lang="fr-FR" sz="1000" b="1" kern="1200" dirty="0" smtClean="0">
                          <a:solidFill>
                            <a:schemeClr val="tx1"/>
                          </a:solidFill>
                          <a:effectLst/>
                          <a:latin typeface="+mn-lt"/>
                          <a:ea typeface="+mn-ea"/>
                          <a:cs typeface="+mn-cs"/>
                        </a:rPr>
                        <a:t>Stratégie de vente</a:t>
                      </a:r>
                      <a:r>
                        <a:rPr lang="fr-FR" sz="1000" b="1" kern="1200" baseline="0" dirty="0" smtClean="0">
                          <a:solidFill>
                            <a:schemeClr val="tx1"/>
                          </a:solidFill>
                          <a:effectLst/>
                          <a:latin typeface="+mn-lt"/>
                          <a:ea typeface="+mn-ea"/>
                          <a:cs typeface="+mn-cs"/>
                        </a:rPr>
                        <a:t> liée</a:t>
                      </a:r>
                      <a:r>
                        <a:rPr lang="fr-FR" sz="1000" b="1" kern="1200" dirty="0" smtClean="0">
                          <a:solidFill>
                            <a:schemeClr val="tx1"/>
                          </a:solidFill>
                          <a:effectLst/>
                          <a:latin typeface="+mn-lt"/>
                          <a:ea typeface="+mn-ea"/>
                          <a:cs typeface="+mn-cs"/>
                        </a:rPr>
                        <a:t> </a:t>
                      </a:r>
                      <a:r>
                        <a:rPr lang="fr-FR" sz="1000" b="1" kern="1200" dirty="0" smtClean="0">
                          <a:solidFill>
                            <a:srgbClr val="000000"/>
                          </a:solidFill>
                          <a:effectLst/>
                          <a:latin typeface="+mn-lt"/>
                          <a:ea typeface="+mn-ea"/>
                          <a:cs typeface="+mn-cs"/>
                        </a:rPr>
                        <a:t>:</a:t>
                      </a:r>
                      <a:r>
                        <a:rPr lang="fr-FR" sz="1000" kern="1200" dirty="0" smtClean="0">
                          <a:solidFill>
                            <a:schemeClr val="dk1"/>
                          </a:solidFill>
                          <a:effectLst/>
                          <a:latin typeface="+mn-lt"/>
                          <a:ea typeface="+mn-ea"/>
                          <a:cs typeface="+mn-cs"/>
                        </a:rPr>
                        <a:t> Les</a:t>
                      </a:r>
                      <a:r>
                        <a:rPr lang="fr-FR" sz="1000" kern="1200" baseline="0" dirty="0" smtClean="0">
                          <a:solidFill>
                            <a:schemeClr val="dk1"/>
                          </a:solidFill>
                          <a:effectLst/>
                          <a:latin typeface="+mn-lt"/>
                          <a:ea typeface="+mn-ea"/>
                          <a:cs typeface="+mn-cs"/>
                        </a:rPr>
                        <a:t> produits Apple sont compatible uniquement avec les produits </a:t>
                      </a:r>
                      <a:r>
                        <a:rPr lang="fr-FR" sz="1000" kern="1200" baseline="0" dirty="0" smtClean="0">
                          <a:solidFill>
                            <a:schemeClr val="dk1"/>
                          </a:solidFill>
                          <a:effectLst/>
                          <a:latin typeface="+mn-lt"/>
                          <a:ea typeface="+mn-ea"/>
                          <a:cs typeface="+mn-cs"/>
                        </a:rPr>
                        <a:t>Apple</a:t>
                      </a:r>
                      <a:r>
                        <a:rPr lang="fr-FR" sz="1000" kern="1200" baseline="0" dirty="0" smtClean="0">
                          <a:solidFill>
                            <a:schemeClr val="dk1"/>
                          </a:solidFill>
                          <a:effectLst/>
                          <a:latin typeface="+mn-lt"/>
                          <a:ea typeface="+mn-ea"/>
                          <a:cs typeface="+mn-cs"/>
                        </a:rPr>
                        <a:t>, et les accessoires vendu séparément sont vendus par Apple. </a:t>
                      </a:r>
                      <a:endParaRPr lang="fr-FR" sz="1000" kern="1200" dirty="0" smtClean="0">
                        <a:solidFill>
                          <a:schemeClr val="dk1"/>
                        </a:solidFill>
                        <a:effectLst/>
                        <a:latin typeface="+mn-lt"/>
                        <a:ea typeface="+mn-ea"/>
                        <a:cs typeface="+mn-cs"/>
                      </a:endParaRPr>
                    </a:p>
                    <a:p>
                      <a:pPr marL="171450" indent="-171450">
                        <a:spcAft>
                          <a:spcPts val="200"/>
                        </a:spcAft>
                        <a:buFontTx/>
                        <a:buChar char="-"/>
                      </a:pPr>
                      <a:r>
                        <a:rPr lang="fr-FR" sz="1000" kern="1200" dirty="0" smtClean="0">
                          <a:solidFill>
                            <a:schemeClr val="dk1"/>
                          </a:solidFill>
                          <a:effectLst/>
                          <a:latin typeface="+mn-lt"/>
                          <a:ea typeface="+mn-ea"/>
                          <a:cs typeface="+mn-cs"/>
                        </a:rPr>
                        <a:t>Apple diffuse ses produits peu à peu et maitrise leur disponibilité pour créé de l’attente chez le client et une impression que l’on s’arrache ses produits. </a:t>
                      </a:r>
                      <a:endParaRPr lang="en-GB" sz="1000" kern="1200" dirty="0" smtClean="0">
                        <a:solidFill>
                          <a:schemeClr val="dk1"/>
                        </a:solidFill>
                        <a:effectLst/>
                        <a:latin typeface="+mn-lt"/>
                        <a:ea typeface="+mn-ea"/>
                        <a:cs typeface="+mn-cs"/>
                      </a:endParaRPr>
                    </a:p>
                    <a:p>
                      <a:pPr marL="171450" indent="-171450">
                        <a:spcAft>
                          <a:spcPts val="200"/>
                        </a:spcAft>
                        <a:buFontTx/>
                        <a:buChar char="-"/>
                      </a:pPr>
                      <a:r>
                        <a:rPr lang="fr-FR" sz="1000" kern="1200" dirty="0" smtClean="0">
                          <a:solidFill>
                            <a:schemeClr val="dk1"/>
                          </a:solidFill>
                          <a:effectLst/>
                          <a:latin typeface="+mn-lt"/>
                          <a:ea typeface="+mn-ea"/>
                          <a:cs typeface="+mn-cs"/>
                        </a:rPr>
                        <a:t>Appartenance à une communauté qui se comprend par sa possession du produit et deviennent </a:t>
                      </a:r>
                      <a:r>
                        <a:rPr lang="fr-FR" sz="1000" b="1" kern="1200" dirty="0" smtClean="0">
                          <a:solidFill>
                            <a:schemeClr val="dk1"/>
                          </a:solidFill>
                          <a:effectLst/>
                          <a:latin typeface="+mn-lt"/>
                          <a:ea typeface="+mn-ea"/>
                          <a:cs typeface="+mn-cs"/>
                        </a:rPr>
                        <a:t>ambassadeur de la marque</a:t>
                      </a:r>
                      <a:r>
                        <a:rPr lang="en-GB" sz="1000" dirty="0" smtClean="0">
                          <a:effectLst/>
                        </a:rPr>
                        <a:t> </a:t>
                      </a:r>
                    </a:p>
                    <a:p>
                      <a:pPr marL="171450" marR="0" indent="-171450" algn="l" defTabSz="457200" rtl="0" eaLnBrk="1" fontAlgn="auto" latinLnBrk="0" hangingPunct="1">
                        <a:lnSpc>
                          <a:spcPct val="100000"/>
                        </a:lnSpc>
                        <a:spcBef>
                          <a:spcPts val="0"/>
                        </a:spcBef>
                        <a:spcAft>
                          <a:spcPts val="200"/>
                        </a:spcAft>
                        <a:buClrTx/>
                        <a:buSzTx/>
                        <a:buFontTx/>
                        <a:buChar char="-"/>
                        <a:tabLst/>
                        <a:defRPr/>
                      </a:pPr>
                      <a:r>
                        <a:rPr lang="fr-FR" sz="1000" kern="1200" dirty="0" smtClean="0">
                          <a:solidFill>
                            <a:schemeClr val="dk1"/>
                          </a:solidFill>
                          <a:effectLst/>
                          <a:latin typeface="+mn-lt"/>
                          <a:ea typeface="+mn-ea"/>
                          <a:cs typeface="+mn-cs"/>
                        </a:rPr>
                        <a:t>Des</a:t>
                      </a:r>
                      <a:r>
                        <a:rPr lang="fr-FR" sz="1000" kern="1200" baseline="0" dirty="0" smtClean="0">
                          <a:solidFill>
                            <a:schemeClr val="dk1"/>
                          </a:solidFill>
                          <a:effectLst/>
                          <a:latin typeface="+mn-lt"/>
                          <a:ea typeface="+mn-ea"/>
                          <a:cs typeface="+mn-cs"/>
                        </a:rPr>
                        <a:t> consommateurs a</a:t>
                      </a:r>
                      <a:r>
                        <a:rPr lang="fr-FR" sz="1000" kern="1200" dirty="0" smtClean="0">
                          <a:solidFill>
                            <a:schemeClr val="dk1"/>
                          </a:solidFill>
                          <a:effectLst/>
                          <a:latin typeface="+mn-lt"/>
                          <a:ea typeface="+mn-ea"/>
                          <a:cs typeface="+mn-cs"/>
                        </a:rPr>
                        <a:t>moureux de la marque et de ses produits (qui</a:t>
                      </a:r>
                      <a:r>
                        <a:rPr lang="fr-FR" sz="1000" kern="1200" baseline="0" dirty="0" smtClean="0">
                          <a:solidFill>
                            <a:schemeClr val="dk1"/>
                          </a:solidFill>
                          <a:effectLst/>
                          <a:latin typeface="+mn-lt"/>
                          <a:ea typeface="+mn-ea"/>
                          <a:cs typeface="+mn-cs"/>
                        </a:rPr>
                        <a:t> vivent presque pour et par les produits APPLE).</a:t>
                      </a:r>
                      <a:endParaRPr lang="en-GB" sz="1000" kern="1200" dirty="0" smtClean="0">
                        <a:solidFill>
                          <a:schemeClr val="dk1"/>
                        </a:solidFill>
                        <a:effectLst/>
                        <a:latin typeface="+mn-lt"/>
                        <a:ea typeface="+mn-ea"/>
                        <a:cs typeface="+mn-cs"/>
                      </a:endParaRPr>
                    </a:p>
                    <a:p>
                      <a:pPr marL="171450" indent="-171450">
                        <a:spcAft>
                          <a:spcPts val="200"/>
                        </a:spcAft>
                        <a:buFontTx/>
                        <a:buChar char="-"/>
                      </a:pPr>
                      <a:endParaRPr lang="fr-FR" sz="1000" kern="1200" dirty="0" smtClean="0">
                        <a:solidFill>
                          <a:schemeClr val="dk1"/>
                        </a:solidFill>
                        <a:effectLst/>
                        <a:latin typeface="+mn-lt"/>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48960">
                <a:tc>
                  <a:txBody>
                    <a:bodyPr/>
                    <a:lstStyle/>
                    <a:p>
                      <a:pPr algn="l"/>
                      <a:r>
                        <a:rPr lang="fr-FR" sz="1200" b="1" noProof="0" dirty="0" smtClean="0">
                          <a:solidFill>
                            <a:srgbClr val="000000"/>
                          </a:solidFill>
                        </a:rPr>
                        <a:t>Cible</a:t>
                      </a:r>
                      <a:endParaRPr lang="fr-FR" sz="1200"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200"/>
                        </a:spcAft>
                      </a:pPr>
                      <a:r>
                        <a:rPr lang="fr-FR" sz="1000" b="1" noProof="0" dirty="0" smtClean="0">
                          <a:solidFill>
                            <a:srgbClr val="000000"/>
                          </a:solidFill>
                        </a:rPr>
                        <a:t>Grand Public : </a:t>
                      </a:r>
                      <a:r>
                        <a:rPr lang="fr-FR" sz="1000" noProof="0" dirty="0" smtClean="0">
                          <a:solidFill>
                            <a:srgbClr val="000000"/>
                          </a:solidFill>
                        </a:rPr>
                        <a:t>Des milliers</a:t>
                      </a:r>
                      <a:r>
                        <a:rPr lang="fr-FR" sz="1000" baseline="0" noProof="0" dirty="0" smtClean="0">
                          <a:solidFill>
                            <a:srgbClr val="000000"/>
                          </a:solidFill>
                        </a:rPr>
                        <a:t> d’applications sont d’ailleurs disponible pour tous publics sur l’</a:t>
                      </a:r>
                      <a:r>
                        <a:rPr lang="fr-FR" sz="1000" baseline="0" noProof="0" dirty="0" err="1" smtClean="0">
                          <a:solidFill>
                            <a:srgbClr val="000000"/>
                          </a:solidFill>
                        </a:rPr>
                        <a:t>AppStore</a:t>
                      </a:r>
                      <a:r>
                        <a:rPr lang="fr-FR" sz="1000" baseline="0" noProof="0" dirty="0" smtClean="0">
                          <a:solidFill>
                            <a:srgbClr val="000000"/>
                          </a:solidFill>
                        </a:rPr>
                        <a:t>. </a:t>
                      </a:r>
                      <a:endParaRPr lang="fr-FR" sz="1000"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83064">
                <a:tc>
                  <a:txBody>
                    <a:bodyPr/>
                    <a:lstStyle/>
                    <a:p>
                      <a:pPr algn="l"/>
                      <a:r>
                        <a:rPr lang="fr-FR" sz="1200" b="1" noProof="0" dirty="0" smtClean="0">
                          <a:solidFill>
                            <a:srgbClr val="000000"/>
                          </a:solidFill>
                        </a:rPr>
                        <a:t>Forces</a:t>
                      </a:r>
                      <a:endParaRPr lang="fr-FR" sz="1200"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71450" indent="-171450" algn="l">
                        <a:spcAft>
                          <a:spcPts val="200"/>
                        </a:spcAft>
                        <a:buFontTx/>
                        <a:buChar char="-"/>
                      </a:pPr>
                      <a:r>
                        <a:rPr lang="fr-FR" sz="1000" noProof="0" dirty="0" smtClean="0">
                          <a:solidFill>
                            <a:srgbClr val="000000"/>
                          </a:solidFill>
                        </a:rPr>
                        <a:t>Forte notoriété, image</a:t>
                      </a:r>
                      <a:r>
                        <a:rPr lang="fr-FR" sz="1000" baseline="0" noProof="0" dirty="0" smtClean="0">
                          <a:solidFill>
                            <a:srgbClr val="000000"/>
                          </a:solidFill>
                        </a:rPr>
                        <a:t> et fidélisation.</a:t>
                      </a:r>
                      <a:endParaRPr lang="fr-FR" sz="1000" noProof="0" dirty="0" smtClean="0">
                        <a:solidFill>
                          <a:srgbClr val="000000"/>
                        </a:solidFill>
                      </a:endParaRPr>
                    </a:p>
                    <a:p>
                      <a:pPr marL="171450" indent="-171450" algn="l">
                        <a:spcAft>
                          <a:spcPts val="200"/>
                        </a:spcAft>
                        <a:buFontTx/>
                        <a:buChar char="-"/>
                      </a:pPr>
                      <a:r>
                        <a:rPr lang="fr-FR" sz="1000" noProof="0" dirty="0" smtClean="0">
                          <a:solidFill>
                            <a:srgbClr val="000000"/>
                          </a:solidFill>
                        </a:rPr>
                        <a:t>Performance</a:t>
                      </a:r>
                      <a:r>
                        <a:rPr lang="fr-FR" sz="1000" baseline="0" noProof="0" dirty="0" smtClean="0">
                          <a:solidFill>
                            <a:srgbClr val="000000"/>
                          </a:solidFill>
                        </a:rPr>
                        <a:t> et qualité de ses tablettes,</a:t>
                      </a:r>
                      <a:endParaRPr lang="fr-FR" sz="1000"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48960">
                <a:tc>
                  <a:txBody>
                    <a:bodyPr/>
                    <a:lstStyle/>
                    <a:p>
                      <a:pPr algn="l"/>
                      <a:r>
                        <a:rPr lang="fr-FR" sz="1200" b="1" noProof="0" dirty="0" smtClean="0">
                          <a:solidFill>
                            <a:srgbClr val="000000"/>
                          </a:solidFill>
                        </a:rPr>
                        <a:t>Faiblesses</a:t>
                      </a:r>
                      <a:endParaRPr lang="fr-FR" sz="1200"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200"/>
                        </a:spcAft>
                      </a:pPr>
                      <a:r>
                        <a:rPr lang="fr-FR" sz="1000" noProof="0" dirty="0" smtClean="0">
                          <a:solidFill>
                            <a:srgbClr val="000000"/>
                          </a:solidFill>
                        </a:rPr>
                        <a:t>Catalogue d’application (Apple store)</a:t>
                      </a:r>
                      <a:r>
                        <a:rPr lang="fr-FR" sz="1000" baseline="0" noProof="0" dirty="0" smtClean="0">
                          <a:solidFill>
                            <a:srgbClr val="000000"/>
                          </a:solidFill>
                        </a:rPr>
                        <a:t> possédant une offre plus large qu’</a:t>
                      </a:r>
                      <a:r>
                        <a:rPr lang="fr-FR" sz="1000" baseline="0" noProof="0" dirty="0" err="1" smtClean="0">
                          <a:solidFill>
                            <a:srgbClr val="000000"/>
                          </a:solidFill>
                        </a:rPr>
                        <a:t>Androïd</a:t>
                      </a:r>
                      <a:endParaRPr lang="fr-FR" sz="1000"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pic>
        <p:nvPicPr>
          <p:cNvPr id="3" name="Picture 2" descr="packaging_ipa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4727" y="1116478"/>
            <a:ext cx="748627" cy="401703"/>
          </a:xfrm>
          <a:prstGeom prst="rect">
            <a:avLst/>
          </a:prstGeom>
          <a:ln>
            <a:solidFill>
              <a:schemeClr val="tx1"/>
            </a:solidFill>
          </a:ln>
        </p:spPr>
      </p:pic>
      <p:sp>
        <p:nvSpPr>
          <p:cNvPr id="7" name="TextBox 6"/>
          <p:cNvSpPr txBox="1"/>
          <p:nvPr/>
        </p:nvSpPr>
        <p:spPr>
          <a:xfrm>
            <a:off x="681789" y="5675859"/>
            <a:ext cx="7726948" cy="1031051"/>
          </a:xfrm>
          <a:prstGeom prst="rect">
            <a:avLst/>
          </a:prstGeom>
          <a:noFill/>
        </p:spPr>
        <p:txBody>
          <a:bodyPr wrap="square" rtlCol="0">
            <a:spAutoFit/>
          </a:bodyPr>
          <a:lstStyle/>
          <a:p>
            <a:pPr algn="ctr"/>
            <a:r>
              <a:rPr lang="fr-CA" sz="1400" b="1" i="1" dirty="0" smtClean="0"/>
              <a:t>Apple possède une image de marque forte auprès des consommateurs et </a:t>
            </a:r>
          </a:p>
          <a:p>
            <a:pPr algn="ctr">
              <a:spcAft>
                <a:spcPts val="600"/>
              </a:spcAft>
            </a:pPr>
            <a:r>
              <a:rPr lang="fr-CA" sz="1400" b="1" i="1" dirty="0" smtClean="0"/>
              <a:t>cherche à les fidéliser à la marque par l’utilisation de ses produits.</a:t>
            </a:r>
          </a:p>
          <a:p>
            <a:pPr algn="ctr"/>
            <a:r>
              <a:rPr lang="fr-CA" sz="1400" b="1" i="1" dirty="0" smtClean="0"/>
              <a:t>L’amour et la confiance aveugle du client envers Apple et ses </a:t>
            </a:r>
          </a:p>
          <a:p>
            <a:pPr algn="ctr"/>
            <a:r>
              <a:rPr lang="fr-CA" sz="1400" b="1" i="1" dirty="0" smtClean="0"/>
              <a:t>produits, est leur principal atout et outil de communication.</a:t>
            </a:r>
            <a:endParaRPr lang="fr-CA" sz="1400" b="1" i="1" dirty="0"/>
          </a:p>
        </p:txBody>
      </p:sp>
    </p:spTree>
    <p:extLst>
      <p:ext uri="{BB962C8B-B14F-4D97-AF65-F5344CB8AC3E}">
        <p14:creationId xmlns:p14="http://schemas.microsoft.com/office/powerpoint/2010/main" val="156537307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2261974145"/>
              </p:ext>
            </p:extLst>
          </p:nvPr>
        </p:nvGraphicFramePr>
        <p:xfrm>
          <a:off x="457200" y="448237"/>
          <a:ext cx="8229600" cy="5516880"/>
        </p:xfrm>
        <a:graphic>
          <a:graphicData uri="http://schemas.openxmlformats.org/drawingml/2006/table">
            <a:tbl>
              <a:tblPr firstRow="1" bandRow="1">
                <a:tableStyleId>{5C22544A-7EE6-4342-B048-85BDC9FD1C3A}</a:tableStyleId>
              </a:tblPr>
              <a:tblGrid>
                <a:gridCol w="2605741"/>
                <a:gridCol w="5623859"/>
              </a:tblGrid>
              <a:tr h="357971">
                <a:tc>
                  <a:txBody>
                    <a:bodyPr/>
                    <a:lstStyle/>
                    <a:p>
                      <a:pPr algn="ctr"/>
                      <a:r>
                        <a:rPr lang="fr-FR" sz="1800" dirty="0" smtClean="0">
                          <a:solidFill>
                            <a:srgbClr val="000000"/>
                          </a:solidFill>
                        </a:rPr>
                        <a:t>Critères</a:t>
                      </a:r>
                      <a:endParaRPr lang="fr-FR" sz="18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BF1DE"/>
                    </a:solidFill>
                  </a:tcPr>
                </a:tc>
                <a:tc>
                  <a:txBody>
                    <a:bodyPr/>
                    <a:lstStyle/>
                    <a:p>
                      <a:pPr algn="ctr"/>
                      <a:r>
                        <a:rPr lang="fr-FR" sz="1800" dirty="0" smtClean="0">
                          <a:solidFill>
                            <a:srgbClr val="000000"/>
                          </a:solidFill>
                        </a:rPr>
                        <a:t>Samsung</a:t>
                      </a:r>
                      <a:endParaRPr lang="fr-FR" sz="18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BF1DE"/>
                    </a:solidFill>
                  </a:tcPr>
                </a:tc>
              </a:tr>
              <a:tr h="805436">
                <a:tc>
                  <a:txBody>
                    <a:bodyPr/>
                    <a:lstStyle/>
                    <a:p>
                      <a:pPr algn="ctr"/>
                      <a:r>
                        <a:rPr lang="fr-FR" sz="1600" b="1" dirty="0" smtClean="0">
                          <a:solidFill>
                            <a:srgbClr val="000000"/>
                          </a:solidFill>
                        </a:rPr>
                        <a:t>Image de marque</a:t>
                      </a:r>
                      <a:endParaRPr lang="fr-FR" sz="1600" b="1"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285750" indent="-285750" algn="l">
                        <a:buFontTx/>
                        <a:buChar char="-"/>
                      </a:pPr>
                      <a:r>
                        <a:rPr lang="fr-FR" sz="1200" dirty="0" smtClean="0">
                          <a:solidFill>
                            <a:srgbClr val="000000"/>
                          </a:solidFill>
                        </a:rPr>
                        <a:t>Très bonne Notoriété sur le marché High-Tech</a:t>
                      </a:r>
                    </a:p>
                    <a:p>
                      <a:pPr marL="285750" indent="-285750" algn="l">
                        <a:buFontTx/>
                        <a:buChar char="-"/>
                      </a:pPr>
                      <a:r>
                        <a:rPr lang="fr-FR" sz="1200" dirty="0" smtClean="0">
                          <a:solidFill>
                            <a:srgbClr val="000000"/>
                          </a:solidFill>
                        </a:rPr>
                        <a:t>Produit de qualité à la pointe de la technologie</a:t>
                      </a:r>
                    </a:p>
                    <a:p>
                      <a:pPr marL="285750" indent="-285750" algn="l">
                        <a:buFontTx/>
                        <a:buChar char="-"/>
                      </a:pPr>
                      <a:r>
                        <a:rPr lang="fr-FR" sz="1200" dirty="0" smtClean="0">
                          <a:solidFill>
                            <a:srgbClr val="000000"/>
                          </a:solidFill>
                        </a:rPr>
                        <a:t>Premier concurrent d’Apple</a:t>
                      </a:r>
                    </a:p>
                    <a:p>
                      <a:pPr marL="285750" indent="-285750" algn="l">
                        <a:buFontTx/>
                        <a:buChar char="-"/>
                      </a:pPr>
                      <a:r>
                        <a:rPr lang="fr-FR" sz="1200" dirty="0" smtClean="0">
                          <a:solidFill>
                            <a:srgbClr val="000000"/>
                          </a:solidFill>
                        </a:rPr>
                        <a:t>Image de marque Idéal</a:t>
                      </a:r>
                      <a:endParaRPr lang="fr-FR" sz="12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68479">
                <a:tc>
                  <a:txBody>
                    <a:bodyPr/>
                    <a:lstStyle/>
                    <a:p>
                      <a:pPr algn="ctr"/>
                      <a:r>
                        <a:rPr lang="fr-FR" sz="1600" b="1" dirty="0" smtClean="0">
                          <a:solidFill>
                            <a:srgbClr val="000000"/>
                          </a:solidFill>
                        </a:rPr>
                        <a:t>Cible</a:t>
                      </a:r>
                      <a:endParaRPr lang="fr-FR" sz="1600" b="1"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200" dirty="0" smtClean="0">
                          <a:solidFill>
                            <a:srgbClr val="000000"/>
                          </a:solidFill>
                        </a:rPr>
                        <a:t>Grand Public :</a:t>
                      </a:r>
                      <a:r>
                        <a:rPr lang="fr-FR" sz="1200" baseline="0" dirty="0" smtClean="0">
                          <a:solidFill>
                            <a:srgbClr val="000000"/>
                          </a:solidFill>
                        </a:rPr>
                        <a:t> </a:t>
                      </a:r>
                      <a:r>
                        <a:rPr lang="fr-FR" sz="1200" baseline="0" dirty="0" err="1" smtClean="0">
                          <a:solidFill>
                            <a:srgbClr val="000000"/>
                          </a:solidFill>
                        </a:rPr>
                        <a:t>Androïd</a:t>
                      </a:r>
                      <a:r>
                        <a:rPr lang="fr-FR" sz="1200" baseline="0" dirty="0" smtClean="0">
                          <a:solidFill>
                            <a:srgbClr val="000000"/>
                          </a:solidFill>
                        </a:rPr>
                        <a:t> leader des systèmes d’exploitation</a:t>
                      </a:r>
                      <a:endParaRPr lang="fr-FR" sz="12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447464">
                <a:tc>
                  <a:txBody>
                    <a:bodyPr/>
                    <a:lstStyle/>
                    <a:p>
                      <a:pPr algn="ctr"/>
                      <a:r>
                        <a:rPr lang="fr-FR" sz="1600" b="1" dirty="0" smtClean="0">
                          <a:solidFill>
                            <a:srgbClr val="000000"/>
                          </a:solidFill>
                        </a:rPr>
                        <a:t>Positionnement</a:t>
                      </a:r>
                      <a:endParaRPr lang="fr-FR" sz="1600" b="1"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200" dirty="0" smtClean="0">
                          <a:solidFill>
                            <a:srgbClr val="000000"/>
                          </a:solidFill>
                        </a:rPr>
                        <a:t>Produit</a:t>
                      </a:r>
                      <a:r>
                        <a:rPr lang="fr-FR" sz="1200" baseline="0" dirty="0" smtClean="0">
                          <a:solidFill>
                            <a:srgbClr val="000000"/>
                          </a:solidFill>
                        </a:rPr>
                        <a:t> de très bonne qualité à un prix raisonnable </a:t>
                      </a:r>
                    </a:p>
                    <a:p>
                      <a:pPr algn="l"/>
                      <a:r>
                        <a:rPr lang="fr-FR" sz="1200" baseline="0" dirty="0" smtClean="0">
                          <a:solidFill>
                            <a:srgbClr val="000000"/>
                          </a:solidFill>
                        </a:rPr>
                        <a:t>Volonté de concevoir la gamme la plus étendue du marché</a:t>
                      </a:r>
                      <a:endParaRPr lang="fr-FR" sz="12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805436">
                <a:tc>
                  <a:txBody>
                    <a:bodyPr/>
                    <a:lstStyle/>
                    <a:p>
                      <a:pPr algn="ctr"/>
                      <a:r>
                        <a:rPr lang="fr-FR" sz="1600" b="1" dirty="0" smtClean="0">
                          <a:solidFill>
                            <a:srgbClr val="000000"/>
                          </a:solidFill>
                        </a:rPr>
                        <a:t>Recherche et développement</a:t>
                      </a:r>
                      <a:endParaRPr lang="fr-FR" sz="1600" b="1"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200" dirty="0" smtClean="0">
                          <a:solidFill>
                            <a:srgbClr val="000000"/>
                          </a:solidFill>
                        </a:rPr>
                        <a:t>Importance</a:t>
                      </a:r>
                      <a:r>
                        <a:rPr lang="fr-FR" sz="1200" baseline="0" dirty="0" smtClean="0">
                          <a:solidFill>
                            <a:srgbClr val="000000"/>
                          </a:solidFill>
                        </a:rPr>
                        <a:t> capitale pour Samsung de l’investissement en recherche et développement</a:t>
                      </a:r>
                    </a:p>
                    <a:p>
                      <a:pPr algn="l"/>
                      <a:r>
                        <a:rPr lang="fr-FR" sz="1200" baseline="0" dirty="0" smtClean="0">
                          <a:solidFill>
                            <a:srgbClr val="000000"/>
                          </a:solidFill>
                        </a:rPr>
                        <a:t>Prendre de l’avance sur les concurrents</a:t>
                      </a:r>
                    </a:p>
                    <a:p>
                      <a:pPr algn="l"/>
                      <a:r>
                        <a:rPr lang="fr-FR" sz="1200" baseline="0" dirty="0" smtClean="0">
                          <a:solidFill>
                            <a:srgbClr val="000000"/>
                          </a:solidFill>
                        </a:rPr>
                        <a:t>Être constamment dans un processus de renouvellement des produits</a:t>
                      </a:r>
                    </a:p>
                    <a:p>
                      <a:pPr algn="l"/>
                      <a:r>
                        <a:rPr lang="fr-FR" sz="1200" baseline="0" dirty="0" smtClean="0">
                          <a:solidFill>
                            <a:srgbClr val="000000"/>
                          </a:solidFill>
                        </a:rPr>
                        <a:t>50 % des composants de l'IPhone sont vendus à Apple par Samsung</a:t>
                      </a:r>
                      <a:endParaRPr lang="fr-FR" sz="12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805436">
                <a:tc>
                  <a:txBody>
                    <a:bodyPr/>
                    <a:lstStyle/>
                    <a:p>
                      <a:pPr algn="ctr"/>
                      <a:r>
                        <a:rPr lang="fr-FR" sz="1600" b="1" dirty="0" smtClean="0">
                          <a:solidFill>
                            <a:srgbClr val="000000"/>
                          </a:solidFill>
                        </a:rPr>
                        <a:t>Diversification produit</a:t>
                      </a:r>
                      <a:endParaRPr lang="fr-FR" sz="1600" b="1"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200" dirty="0" smtClean="0">
                          <a:solidFill>
                            <a:srgbClr val="000000"/>
                          </a:solidFill>
                        </a:rPr>
                        <a:t>Forte:</a:t>
                      </a:r>
                      <a:r>
                        <a:rPr lang="fr-FR" sz="1200" baseline="0" dirty="0" smtClean="0">
                          <a:solidFill>
                            <a:srgbClr val="000000"/>
                          </a:solidFill>
                        </a:rPr>
                        <a:t> trois types de produits différents</a:t>
                      </a:r>
                    </a:p>
                    <a:p>
                      <a:pPr algn="l"/>
                      <a:r>
                        <a:rPr lang="fr-FR" sz="1200" baseline="0" dirty="0" smtClean="0">
                          <a:solidFill>
                            <a:srgbClr val="000000"/>
                          </a:solidFill>
                        </a:rPr>
                        <a:t>Plusieurs versions d’un produit</a:t>
                      </a:r>
                    </a:p>
                    <a:p>
                      <a:pPr algn="l"/>
                      <a:r>
                        <a:rPr lang="fr-FR" sz="1200" baseline="0" dirty="0" smtClean="0">
                          <a:solidFill>
                            <a:srgbClr val="000000"/>
                          </a:solidFill>
                        </a:rPr>
                        <a:t>Possibilité d’un choix dans les options</a:t>
                      </a:r>
                    </a:p>
                    <a:p>
                      <a:pPr algn="l"/>
                      <a:r>
                        <a:rPr lang="fr-FR" sz="1200" baseline="0" dirty="0" smtClean="0">
                          <a:solidFill>
                            <a:srgbClr val="000000"/>
                          </a:solidFill>
                        </a:rPr>
                        <a:t>L’idée d’un produit personnalisable</a:t>
                      </a:r>
                      <a:endParaRPr lang="fr-FR" sz="12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626450">
                <a:tc>
                  <a:txBody>
                    <a:bodyPr/>
                    <a:lstStyle/>
                    <a:p>
                      <a:pPr algn="ctr"/>
                      <a:r>
                        <a:rPr lang="fr-FR" sz="1600" b="1" dirty="0" smtClean="0">
                          <a:solidFill>
                            <a:srgbClr val="000000"/>
                          </a:solidFill>
                        </a:rPr>
                        <a:t>Prix</a:t>
                      </a:r>
                      <a:endParaRPr lang="fr-FR" sz="1600" b="1"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200" dirty="0" smtClean="0">
                          <a:solidFill>
                            <a:srgbClr val="000000"/>
                          </a:solidFill>
                        </a:rPr>
                        <a:t>Prix « normaux »</a:t>
                      </a:r>
                    </a:p>
                    <a:p>
                      <a:pPr algn="l"/>
                      <a:r>
                        <a:rPr lang="fr-FR" sz="1200" dirty="0" smtClean="0">
                          <a:solidFill>
                            <a:srgbClr val="000000"/>
                          </a:solidFill>
                        </a:rPr>
                        <a:t>Inférieurs à ceux d’Apple mais supérieurs à ceux d’Amazon</a:t>
                      </a:r>
                      <a:r>
                        <a:rPr lang="fr-FR" sz="1200" baseline="0" dirty="0" smtClean="0">
                          <a:solidFill>
                            <a:srgbClr val="000000"/>
                          </a:solidFill>
                        </a:rPr>
                        <a:t>.</a:t>
                      </a:r>
                    </a:p>
                    <a:p>
                      <a:pPr algn="l"/>
                      <a:r>
                        <a:rPr lang="fr-FR" sz="1200" baseline="0" dirty="0" smtClean="0">
                          <a:solidFill>
                            <a:srgbClr val="000000"/>
                          </a:solidFill>
                        </a:rPr>
                        <a:t>Un juste milieu qui fait la force de Samsung</a:t>
                      </a:r>
                      <a:endParaRPr lang="fr-FR" sz="12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01406">
                <a:tc>
                  <a:txBody>
                    <a:bodyPr/>
                    <a:lstStyle/>
                    <a:p>
                      <a:pPr algn="ctr"/>
                      <a:r>
                        <a:rPr lang="fr-FR" sz="1600" b="1" dirty="0" smtClean="0">
                          <a:solidFill>
                            <a:srgbClr val="000000"/>
                          </a:solidFill>
                        </a:rPr>
                        <a:t>Design</a:t>
                      </a:r>
                      <a:endParaRPr lang="fr-FR" sz="1600" b="1"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200" dirty="0" smtClean="0">
                          <a:solidFill>
                            <a:srgbClr val="000000"/>
                          </a:solidFill>
                        </a:rPr>
                        <a:t>Design produits</a:t>
                      </a:r>
                      <a:r>
                        <a:rPr lang="fr-FR" sz="1200" baseline="0" dirty="0" smtClean="0">
                          <a:solidFill>
                            <a:srgbClr val="000000"/>
                          </a:solidFill>
                        </a:rPr>
                        <a:t> simples et épurés conforme au « standard » du marché </a:t>
                      </a:r>
                      <a:endParaRPr lang="fr-FR" sz="12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447464">
                <a:tc>
                  <a:txBody>
                    <a:bodyPr/>
                    <a:lstStyle/>
                    <a:p>
                      <a:pPr algn="ctr"/>
                      <a:r>
                        <a:rPr lang="fr-FR" sz="1600" b="1" dirty="0" smtClean="0">
                          <a:solidFill>
                            <a:srgbClr val="000000"/>
                          </a:solidFill>
                        </a:rPr>
                        <a:t>Campagne de communication</a:t>
                      </a:r>
                      <a:endParaRPr lang="fr-FR" sz="1600" b="1"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200" dirty="0" smtClean="0">
                          <a:solidFill>
                            <a:srgbClr val="000000"/>
                          </a:solidFill>
                        </a:rPr>
                        <a:t>Investissement très important sur la communication (10 milliards rien qu’ en France)</a:t>
                      </a:r>
                    </a:p>
                    <a:p>
                      <a:pPr algn="l"/>
                      <a:r>
                        <a:rPr lang="fr-FR" sz="1200" dirty="0" smtClean="0">
                          <a:solidFill>
                            <a:srgbClr val="000000"/>
                          </a:solidFill>
                        </a:rPr>
                        <a:t>Spot publicitaire à la Tv</a:t>
                      </a:r>
                      <a:r>
                        <a:rPr lang="fr-FR" sz="1200" baseline="0" dirty="0" smtClean="0">
                          <a:solidFill>
                            <a:srgbClr val="000000"/>
                          </a:solidFill>
                        </a:rPr>
                        <a:t> et sur le Web</a:t>
                      </a:r>
                      <a:endParaRPr lang="fr-FR" sz="12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756">
                <a:tc>
                  <a:txBody>
                    <a:bodyPr/>
                    <a:lstStyle/>
                    <a:p>
                      <a:pPr algn="ctr"/>
                      <a:r>
                        <a:rPr lang="fr-FR" sz="1600" b="1" dirty="0" smtClean="0">
                          <a:solidFill>
                            <a:srgbClr val="000000"/>
                          </a:solidFill>
                        </a:rPr>
                        <a:t>Slogan</a:t>
                      </a:r>
                      <a:endParaRPr lang="fr-FR" sz="1600" b="1"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200" dirty="0" smtClean="0">
                          <a:solidFill>
                            <a:srgbClr val="000000"/>
                          </a:solidFill>
                        </a:rPr>
                        <a:t>« Imagine the</a:t>
                      </a:r>
                      <a:r>
                        <a:rPr lang="fr-FR" sz="1200" baseline="0" dirty="0" smtClean="0">
                          <a:solidFill>
                            <a:srgbClr val="000000"/>
                          </a:solidFill>
                        </a:rPr>
                        <a:t> </a:t>
                      </a:r>
                      <a:r>
                        <a:rPr lang="fr-FR" sz="1200" baseline="0" dirty="0" err="1" smtClean="0">
                          <a:solidFill>
                            <a:srgbClr val="000000"/>
                          </a:solidFill>
                        </a:rPr>
                        <a:t>possibility</a:t>
                      </a:r>
                      <a:r>
                        <a:rPr lang="fr-FR" sz="1200" baseline="0" dirty="0" smtClean="0">
                          <a:solidFill>
                            <a:srgbClr val="000000"/>
                          </a:solidFill>
                        </a:rPr>
                        <a:t> »</a:t>
                      </a:r>
                      <a:endParaRPr lang="fr-FR" sz="12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006617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7892"/>
            <a:ext cx="8229600" cy="695158"/>
          </a:xfrm>
          <a:solidFill>
            <a:srgbClr val="EBF1DE"/>
          </a:solidFill>
          <a:ln>
            <a:solidFill>
              <a:srgbClr val="000000"/>
            </a:solidFill>
          </a:ln>
        </p:spPr>
        <p:txBody>
          <a:bodyPr>
            <a:noAutofit/>
          </a:bodyPr>
          <a:lstStyle/>
          <a:p>
            <a:r>
              <a:rPr lang="en-US" b="1" dirty="0" smtClean="0"/>
              <a:t>SOMMAIRE</a:t>
            </a:r>
            <a:endParaRPr lang="en-US" b="1" dirty="0"/>
          </a:p>
        </p:txBody>
      </p:sp>
      <p:sp>
        <p:nvSpPr>
          <p:cNvPr id="4" name="TextBox 3"/>
          <p:cNvSpPr txBox="1"/>
          <p:nvPr/>
        </p:nvSpPr>
        <p:spPr>
          <a:xfrm>
            <a:off x="630984" y="1664758"/>
            <a:ext cx="6307227" cy="4401205"/>
          </a:xfrm>
          <a:prstGeom prst="rect">
            <a:avLst/>
          </a:prstGeom>
          <a:noFill/>
        </p:spPr>
        <p:txBody>
          <a:bodyPr wrap="square" rtlCol="0">
            <a:spAutoFit/>
          </a:bodyPr>
          <a:lstStyle/>
          <a:p>
            <a:pPr>
              <a:spcAft>
                <a:spcPts val="200"/>
              </a:spcAft>
            </a:pPr>
            <a:r>
              <a:rPr lang="fr-FR" sz="2400" b="1" i="1" dirty="0" smtClean="0"/>
              <a:t>I – Présentation du marché </a:t>
            </a:r>
          </a:p>
          <a:p>
            <a:pPr>
              <a:spcAft>
                <a:spcPts val="200"/>
              </a:spcAft>
            </a:pPr>
            <a:r>
              <a:rPr lang="fr-FR" dirty="0" smtClean="0"/>
              <a:t>	</a:t>
            </a:r>
            <a:r>
              <a:rPr lang="fr-FR" sz="2000" i="1" dirty="0" smtClean="0"/>
              <a:t>A – Définition du marché </a:t>
            </a:r>
          </a:p>
          <a:p>
            <a:pPr>
              <a:spcAft>
                <a:spcPts val="200"/>
              </a:spcAft>
            </a:pPr>
            <a:r>
              <a:rPr lang="fr-FR" sz="2000" i="1" dirty="0" smtClean="0"/>
              <a:t>	B – L’environnement</a:t>
            </a:r>
          </a:p>
          <a:p>
            <a:pPr lvl="1"/>
            <a:r>
              <a:rPr lang="fr-FR" sz="2000" i="1" dirty="0" smtClean="0"/>
              <a:t>C – Les principaux acteurs</a:t>
            </a:r>
          </a:p>
          <a:p>
            <a:pPr lvl="1"/>
            <a:r>
              <a:rPr lang="fr-FR" dirty="0" smtClean="0"/>
              <a:t>	</a:t>
            </a:r>
            <a:r>
              <a:rPr lang="fr-FR" sz="1600" i="1" dirty="0" smtClean="0"/>
              <a:t>1 – Apple : le Leader</a:t>
            </a:r>
          </a:p>
          <a:p>
            <a:pPr lvl="1">
              <a:spcAft>
                <a:spcPts val="200"/>
              </a:spcAft>
            </a:pPr>
            <a:r>
              <a:rPr lang="fr-FR" sz="1600" i="1" dirty="0" smtClean="0"/>
              <a:t>	2 – Les autres acteurs</a:t>
            </a:r>
          </a:p>
          <a:p>
            <a:pPr lvl="1">
              <a:spcAft>
                <a:spcPts val="200"/>
              </a:spcAft>
            </a:pPr>
            <a:r>
              <a:rPr lang="fr-FR" i="1" dirty="0" smtClean="0"/>
              <a:t>D – Analyse de l’offre</a:t>
            </a:r>
          </a:p>
          <a:p>
            <a:pPr lvl="1">
              <a:spcAft>
                <a:spcPts val="200"/>
              </a:spcAft>
            </a:pPr>
            <a:r>
              <a:rPr lang="fr-FR" i="1" dirty="0" smtClean="0"/>
              <a:t>E – Analyse de la stratégie de gamme</a:t>
            </a:r>
            <a:r>
              <a:rPr lang="fr-FR" dirty="0" smtClean="0"/>
              <a:t> </a:t>
            </a:r>
          </a:p>
          <a:p>
            <a:pPr lvl="1">
              <a:spcAft>
                <a:spcPts val="200"/>
              </a:spcAft>
            </a:pPr>
            <a:endParaRPr lang="fr-FR" dirty="0" smtClean="0"/>
          </a:p>
          <a:p>
            <a:pPr>
              <a:spcAft>
                <a:spcPts val="200"/>
              </a:spcAft>
            </a:pPr>
            <a:r>
              <a:rPr lang="fr-FR" sz="2400" b="1" i="1" dirty="0" smtClean="0"/>
              <a:t>II – Analyse des stratégies de marques </a:t>
            </a:r>
          </a:p>
          <a:p>
            <a:pPr>
              <a:spcAft>
                <a:spcPts val="200"/>
              </a:spcAft>
            </a:pPr>
            <a:r>
              <a:rPr lang="fr-FR" dirty="0" smtClean="0"/>
              <a:t>	</a:t>
            </a:r>
            <a:r>
              <a:rPr lang="fr-FR" sz="2000" i="1" dirty="0" smtClean="0"/>
              <a:t>B – </a:t>
            </a:r>
            <a:r>
              <a:rPr lang="fr-FR" sz="2000" i="1" dirty="0" err="1" smtClean="0"/>
              <a:t>Mapping</a:t>
            </a:r>
            <a:r>
              <a:rPr lang="fr-FR" sz="2000" i="1" dirty="0" smtClean="0"/>
              <a:t> de positionnement </a:t>
            </a:r>
          </a:p>
          <a:p>
            <a:pPr>
              <a:spcAft>
                <a:spcPts val="200"/>
              </a:spcAft>
            </a:pPr>
            <a:r>
              <a:rPr lang="fr-FR" dirty="0" smtClean="0"/>
              <a:t> </a:t>
            </a:r>
          </a:p>
          <a:p>
            <a:pPr>
              <a:spcAft>
                <a:spcPts val="200"/>
              </a:spcAft>
            </a:pPr>
            <a:r>
              <a:rPr lang="fr-FR" sz="2400" b="1" i="1" dirty="0" smtClean="0"/>
              <a:t>IV – Recommandations stratégiques</a:t>
            </a:r>
          </a:p>
        </p:txBody>
      </p:sp>
    </p:spTree>
    <p:extLst>
      <p:ext uri="{BB962C8B-B14F-4D97-AF65-F5344CB8AC3E}">
        <p14:creationId xmlns:p14="http://schemas.microsoft.com/office/powerpoint/2010/main" val="412557368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653704081"/>
              </p:ext>
            </p:extLst>
          </p:nvPr>
        </p:nvGraphicFramePr>
        <p:xfrm>
          <a:off x="376992" y="325187"/>
          <a:ext cx="8472906" cy="5679440"/>
        </p:xfrm>
        <a:graphic>
          <a:graphicData uri="http://schemas.openxmlformats.org/drawingml/2006/table">
            <a:tbl>
              <a:tblPr firstRow="1" bandRow="1">
                <a:tableStyleId>{5C22544A-7EE6-4342-B048-85BDC9FD1C3A}</a:tableStyleId>
              </a:tblPr>
              <a:tblGrid>
                <a:gridCol w="2057252"/>
                <a:gridCol w="6415654"/>
              </a:tblGrid>
              <a:tr h="370840">
                <a:tc>
                  <a:txBody>
                    <a:bodyPr/>
                    <a:lstStyle/>
                    <a:p>
                      <a:pPr algn="ctr"/>
                      <a:r>
                        <a:rPr lang="fr-FR" noProof="0" dirty="0" smtClean="0">
                          <a:solidFill>
                            <a:srgbClr val="000000"/>
                          </a:solidFill>
                        </a:rPr>
                        <a:t>Critère</a:t>
                      </a:r>
                      <a:endParaRPr lang="fr-FR"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a:r>
                        <a:rPr lang="fr-FR" noProof="0" dirty="0" smtClean="0">
                          <a:solidFill>
                            <a:srgbClr val="000000"/>
                          </a:solidFill>
                        </a:rPr>
                        <a:t>Microsoft</a:t>
                      </a:r>
                      <a:endParaRPr lang="fr-FR"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370840">
                <a:tc>
                  <a:txBody>
                    <a:bodyPr/>
                    <a:lstStyle/>
                    <a:p>
                      <a:r>
                        <a:rPr lang="fr-FR" sz="1400" b="1" noProof="0" dirty="0" smtClean="0"/>
                        <a:t>Lancement</a:t>
                      </a:r>
                      <a:endParaRPr lang="fr-FR" sz="1400" b="1" noProof="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fr-FR" sz="1200" noProof="0" dirty="0" smtClean="0"/>
                        <a:t>Microsoft se</a:t>
                      </a:r>
                      <a:r>
                        <a:rPr lang="fr-FR" sz="1200" baseline="0" noProof="0" dirty="0" smtClean="0"/>
                        <a:t> lance dans le marché des tablettes pour plusieurs raisons : </a:t>
                      </a:r>
                    </a:p>
                    <a:p>
                      <a:pPr marL="171450" indent="-171450">
                        <a:buFontTx/>
                        <a:buChar char="-"/>
                      </a:pPr>
                      <a:r>
                        <a:rPr lang="fr-FR" sz="1200" baseline="0" noProof="0" dirty="0" smtClean="0"/>
                        <a:t>Déclin des ventes de PC cannibalisé par les ventes de tablettes qui elles sont en pleine croissances</a:t>
                      </a:r>
                    </a:p>
                    <a:p>
                      <a:pPr marL="171450" indent="-171450">
                        <a:buFontTx/>
                        <a:buChar char="-"/>
                      </a:pPr>
                      <a:r>
                        <a:rPr lang="fr-FR" sz="1200" baseline="0" noProof="0" dirty="0" smtClean="0"/>
                        <a:t>Lancement en peu fulgurant de la version Windows 8.</a:t>
                      </a:r>
                      <a:endParaRPr lang="fr-FR" sz="1200" noProof="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93232">
                <a:tc>
                  <a:txBody>
                    <a:bodyPr/>
                    <a:lstStyle/>
                    <a:p>
                      <a:r>
                        <a:rPr lang="fr-FR" sz="1400" b="1" noProof="0" dirty="0" smtClean="0"/>
                        <a:t>Différenciation</a:t>
                      </a:r>
                      <a:endParaRPr lang="fr-FR" sz="1400" b="1" noProof="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fr-FR" sz="1200" noProof="0" smtClean="0"/>
                        <a:t>Microsoft cherche à se différencier des autres acteur : </a:t>
                      </a:r>
                    </a:p>
                    <a:p>
                      <a:pPr marL="285750" indent="-285750">
                        <a:buFont typeface="Wingdings" charset="0"/>
                        <a:buChar char="à"/>
                      </a:pPr>
                      <a:r>
                        <a:rPr lang="fr-FR" sz="1200" noProof="0" smtClean="0">
                          <a:sym typeface="Wingdings"/>
                        </a:rPr>
                        <a:t>Alternative aux ultraportables, leurs tablettes sont “pour travailler et pour jouer”,</a:t>
                      </a:r>
                      <a:r>
                        <a:rPr lang="fr-FR" sz="1200" baseline="0" noProof="0" smtClean="0">
                          <a:sym typeface="Wingdings"/>
                        </a:rPr>
                        <a:t> avec la possibilité de la transformer en ordinateur portable (edition de documents word, excel, power point)</a:t>
                      </a:r>
                    </a:p>
                    <a:p>
                      <a:pPr marL="285750" indent="-285750">
                        <a:buFont typeface="Wingdings" charset="0"/>
                        <a:buChar char="à"/>
                      </a:pPr>
                      <a:r>
                        <a:rPr lang="fr-FR" sz="1200" baseline="0" noProof="0" smtClean="0">
                          <a:sym typeface="Wingdings"/>
                        </a:rPr>
                        <a:t>Volonté de répondre à la demande de tablette bureautique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70840">
                <a:tc>
                  <a:txBody>
                    <a:bodyPr/>
                    <a:lstStyle/>
                    <a:p>
                      <a:r>
                        <a:rPr lang="fr-FR" sz="1400" b="1" noProof="0" dirty="0" smtClean="0"/>
                        <a:t>Cible</a:t>
                      </a:r>
                      <a:endParaRPr lang="fr-FR" sz="1400" b="1" noProof="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fr-FR" sz="1200" noProof="0" smtClean="0"/>
                        <a:t>Professionnels : Gamme surface tournée</a:t>
                      </a:r>
                      <a:r>
                        <a:rPr lang="fr-FR" sz="1200" baseline="0" noProof="0" smtClean="0"/>
                        <a:t> avant tout vers le travail plutôt que le “loisir”.</a:t>
                      </a:r>
                      <a:endParaRPr lang="fr-FR" sz="1200" noProof="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70840">
                <a:tc>
                  <a:txBody>
                    <a:bodyPr/>
                    <a:lstStyle/>
                    <a:p>
                      <a:r>
                        <a:rPr lang="fr-FR" sz="1400" b="1" noProof="0" dirty="0" smtClean="0"/>
                        <a:t>Avantages concurrentiels</a:t>
                      </a:r>
                      <a:endParaRPr lang="fr-FR" sz="1400" b="1" noProof="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fr-FR" sz="1200" noProof="0" smtClean="0"/>
                        <a:t>Microsoft</a:t>
                      </a:r>
                      <a:r>
                        <a:rPr lang="fr-FR" sz="1200" baseline="0" noProof="0" smtClean="0"/>
                        <a:t> possède sa propre gamme de logiciels (pack office, internet explorer…) et son système d’exploitation donc les performances sont reconnues. </a:t>
                      </a:r>
                      <a:endParaRPr lang="fr-FR" sz="1200" noProof="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70840">
                <a:tc>
                  <a:txBody>
                    <a:bodyPr/>
                    <a:lstStyle/>
                    <a:p>
                      <a:r>
                        <a:rPr lang="fr-FR" sz="1400" b="1" noProof="0" dirty="0" smtClean="0"/>
                        <a:t>Notoriété</a:t>
                      </a:r>
                      <a:endParaRPr lang="fr-FR" sz="1400" b="1" noProof="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fr-FR" sz="1200" noProof="0" dirty="0" smtClean="0"/>
                        <a:t>Microsoft est un acteur reconnus sur le marché de l’informatique, notamment de</a:t>
                      </a:r>
                      <a:r>
                        <a:rPr lang="fr-FR" sz="1200" baseline="0" noProof="0" dirty="0" smtClean="0"/>
                        <a:t> par son système d’exploitation Windows </a:t>
                      </a:r>
                      <a:r>
                        <a:rPr lang="fr-FR" sz="1200" i="1" baseline="0" noProof="0" dirty="0" smtClean="0"/>
                        <a:t>(qui domine le marché des ordinateurs traditionnels)</a:t>
                      </a:r>
                      <a:r>
                        <a:rPr lang="fr-FR" sz="1200" baseline="0" noProof="0" dirty="0" smtClean="0"/>
                        <a:t>.</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70840">
                <a:tc>
                  <a:txBody>
                    <a:bodyPr/>
                    <a:lstStyle/>
                    <a:p>
                      <a:r>
                        <a:rPr lang="fr-FR" sz="1400" b="1" noProof="0" dirty="0" smtClean="0"/>
                        <a:t>Innovation</a:t>
                      </a:r>
                      <a:endParaRPr lang="fr-FR" sz="1400" b="1" noProof="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fr-FR" sz="1200" noProof="0" dirty="0" smtClean="0">
                          <a:solidFill>
                            <a:srgbClr val="000000"/>
                          </a:solidFill>
                        </a:rPr>
                        <a:t>Microsoft a</a:t>
                      </a:r>
                      <a:r>
                        <a:rPr lang="fr-FR" sz="1200" baseline="0" noProof="0" dirty="0" smtClean="0">
                          <a:solidFill>
                            <a:srgbClr val="000000"/>
                          </a:solidFill>
                        </a:rPr>
                        <a:t> toujours sur innover pour renouveler son offre et ne pas se faire distancer. C’et une entreprise innovante du marché de l’informatique. </a:t>
                      </a:r>
                      <a:endParaRPr lang="fr-FR" sz="1200"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70840">
                <a:tc>
                  <a:txBody>
                    <a:bodyPr/>
                    <a:lstStyle/>
                    <a:p>
                      <a:r>
                        <a:rPr lang="fr-FR" sz="1400" b="1" noProof="0" dirty="0" smtClean="0"/>
                        <a:t>Positionnement </a:t>
                      </a:r>
                      <a:endParaRPr lang="fr-FR" sz="1400" b="1" noProof="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fr-FR" sz="1200" noProof="0" dirty="0" smtClean="0">
                          <a:solidFill>
                            <a:srgbClr val="000000"/>
                          </a:solidFill>
                        </a:rPr>
                        <a:t>La</a:t>
                      </a:r>
                      <a:r>
                        <a:rPr lang="fr-FR" sz="1200" baseline="0" noProof="0" dirty="0" smtClean="0">
                          <a:solidFill>
                            <a:srgbClr val="000000"/>
                          </a:solidFill>
                        </a:rPr>
                        <a:t> gamme « surface » possède un positionnement Haut de Gamme sur le marché des tablettes. Microsoft s’explique par sa performance et sa volonté de vouloir s’affirmer auprès du leader Apple </a:t>
                      </a:r>
                      <a:r>
                        <a:rPr lang="fr-FR" sz="1200" i="1" baseline="0" noProof="0" dirty="0" smtClean="0">
                          <a:solidFill>
                            <a:srgbClr val="000000"/>
                          </a:solidFill>
                        </a:rPr>
                        <a:t>(positionnement prix critiqué et estimé un peu trop élevé)</a:t>
                      </a:r>
                      <a:endParaRPr lang="fr-FR" sz="1200" i="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70840">
                <a:tc>
                  <a:txBody>
                    <a:bodyPr/>
                    <a:lstStyle/>
                    <a:p>
                      <a:r>
                        <a:rPr lang="fr-FR" sz="1400" b="1" noProof="0" dirty="0" smtClean="0"/>
                        <a:t>Communication </a:t>
                      </a:r>
                      <a:endParaRPr lang="fr-FR" sz="1400" b="1" noProof="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71450" indent="-171450" algn="l">
                        <a:buFontTx/>
                        <a:buChar char="-"/>
                      </a:pPr>
                      <a:r>
                        <a:rPr lang="fr-FR" sz="1200" noProof="0" dirty="0" smtClean="0">
                          <a:solidFill>
                            <a:srgbClr val="000000"/>
                          </a:solidFill>
                        </a:rPr>
                        <a:t>Microsoft</a:t>
                      </a:r>
                      <a:r>
                        <a:rPr lang="fr-FR" sz="1200" baseline="0" noProof="0" dirty="0" smtClean="0">
                          <a:solidFill>
                            <a:srgbClr val="000000"/>
                          </a:solidFill>
                        </a:rPr>
                        <a:t> joue la carte de la simplicité d’utilisation en faisant intervenir des enfants dans sa communication</a:t>
                      </a:r>
                    </a:p>
                    <a:p>
                      <a:pPr marL="171450" indent="-171450" algn="l">
                        <a:buFontTx/>
                        <a:buChar char="-"/>
                      </a:pPr>
                      <a:r>
                        <a:rPr lang="fr-FR" sz="1200" baseline="0" noProof="0" dirty="0" smtClean="0">
                          <a:solidFill>
                            <a:srgbClr val="000000"/>
                          </a:solidFill>
                        </a:rPr>
                        <a:t>Ils jouent la carte de la comparaison en critiquant les autres produits du marché dans ses spots publicitaire (notamment l’</a:t>
                      </a:r>
                      <a:r>
                        <a:rPr lang="fr-FR" sz="1200" baseline="0" noProof="0" dirty="0" err="1" smtClean="0">
                          <a:solidFill>
                            <a:srgbClr val="000000"/>
                          </a:solidFill>
                        </a:rPr>
                        <a:t>Ipad</a:t>
                      </a:r>
                      <a:r>
                        <a:rPr lang="fr-FR" sz="1200" baseline="0" noProof="0" dirty="0" smtClean="0">
                          <a:solidFill>
                            <a:srgbClr val="000000"/>
                          </a:solidFill>
                        </a:rPr>
                        <a:t>).</a:t>
                      </a:r>
                      <a:endParaRPr lang="fr-FR" sz="1200"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70840">
                <a:tc>
                  <a:txBody>
                    <a:bodyPr/>
                    <a:lstStyle/>
                    <a:p>
                      <a:r>
                        <a:rPr lang="fr-FR" sz="1400" b="1" noProof="0" dirty="0" smtClean="0"/>
                        <a:t>Point faible</a:t>
                      </a:r>
                      <a:endParaRPr lang="fr-FR" sz="1400" b="1" noProof="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fr-FR" sz="1200" noProof="0" dirty="0" smtClean="0">
                          <a:solidFill>
                            <a:srgbClr val="000000"/>
                          </a:solidFill>
                        </a:rPr>
                        <a:t>Cible</a:t>
                      </a:r>
                      <a:r>
                        <a:rPr lang="fr-FR" sz="1200" baseline="0" noProof="0" dirty="0" smtClean="0">
                          <a:solidFill>
                            <a:srgbClr val="000000"/>
                          </a:solidFill>
                        </a:rPr>
                        <a:t> concentré sur les professionnels, cependant la majorité des tablettes est achetée dans un but de distraction, de loisir et non de travail. </a:t>
                      </a:r>
                      <a:endParaRPr lang="fr-FR" sz="1200"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2" name="TextBox 1"/>
          <p:cNvSpPr txBox="1"/>
          <p:nvPr/>
        </p:nvSpPr>
        <p:spPr>
          <a:xfrm>
            <a:off x="417096" y="6202951"/>
            <a:ext cx="8406063" cy="338554"/>
          </a:xfrm>
          <a:prstGeom prst="rect">
            <a:avLst/>
          </a:prstGeom>
          <a:noFill/>
        </p:spPr>
        <p:txBody>
          <a:bodyPr wrap="square" rtlCol="0">
            <a:spAutoFit/>
          </a:bodyPr>
          <a:lstStyle/>
          <a:p>
            <a:pPr algn="ctr"/>
            <a:r>
              <a:rPr lang="fr-FR" sz="1600" b="1" i="1" dirty="0" smtClean="0"/>
              <a:t>Lancement prochain de SURFACE MINI pour être présent sur le marché des tablettes 7 pouces</a:t>
            </a:r>
            <a:endParaRPr lang="fr-FR" sz="1600" b="1" i="1" dirty="0"/>
          </a:p>
        </p:txBody>
      </p:sp>
    </p:spTree>
    <p:extLst>
      <p:ext uri="{BB962C8B-B14F-4D97-AF65-F5344CB8AC3E}">
        <p14:creationId xmlns:p14="http://schemas.microsoft.com/office/powerpoint/2010/main" val="69530998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346345796"/>
              </p:ext>
            </p:extLst>
          </p:nvPr>
        </p:nvGraphicFramePr>
        <p:xfrm>
          <a:off x="457200" y="192048"/>
          <a:ext cx="8229600" cy="6187440"/>
        </p:xfrm>
        <a:graphic>
          <a:graphicData uri="http://schemas.openxmlformats.org/drawingml/2006/table">
            <a:tbl>
              <a:tblPr firstRow="1" bandRow="1">
                <a:tableStyleId>{5C22544A-7EE6-4342-B048-85BDC9FD1C3A}</a:tableStyleId>
              </a:tblPr>
              <a:tblGrid>
                <a:gridCol w="2471271"/>
                <a:gridCol w="5758329"/>
              </a:tblGrid>
              <a:tr h="248874">
                <a:tc>
                  <a:txBody>
                    <a:bodyPr/>
                    <a:lstStyle/>
                    <a:p>
                      <a:pPr algn="ctr"/>
                      <a:r>
                        <a:rPr lang="fr-FR" sz="1800" b="1" dirty="0" smtClean="0">
                          <a:solidFill>
                            <a:srgbClr val="000000"/>
                          </a:solidFill>
                        </a:rPr>
                        <a:t>Critères</a:t>
                      </a:r>
                      <a:endParaRPr lang="fr-FR" sz="1800" b="1"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20000"/>
                        <a:lumOff val="80000"/>
                      </a:schemeClr>
                    </a:solidFill>
                  </a:tcPr>
                </a:tc>
                <a:tc>
                  <a:txBody>
                    <a:bodyPr/>
                    <a:lstStyle/>
                    <a:p>
                      <a:pPr algn="ctr"/>
                      <a:r>
                        <a:rPr lang="fr-FR" sz="1800" dirty="0" smtClean="0">
                          <a:solidFill>
                            <a:srgbClr val="000000"/>
                          </a:solidFill>
                        </a:rPr>
                        <a:t>AMAZON</a:t>
                      </a:r>
                      <a:endParaRPr lang="fr-FR" sz="18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20000"/>
                        <a:lumOff val="80000"/>
                      </a:schemeClr>
                    </a:solidFill>
                  </a:tcPr>
                </a:tc>
              </a:tr>
              <a:tr h="560137">
                <a:tc>
                  <a:txBody>
                    <a:bodyPr/>
                    <a:lstStyle/>
                    <a:p>
                      <a:pPr algn="ctr"/>
                      <a:r>
                        <a:rPr lang="fr-FR" sz="1600" b="1" dirty="0" smtClean="0">
                          <a:solidFill>
                            <a:srgbClr val="000000"/>
                          </a:solidFill>
                        </a:rPr>
                        <a:t>Image de marque</a:t>
                      </a:r>
                      <a:endParaRPr lang="fr-FR" sz="1600" b="1"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171450" indent="-171450">
                        <a:buFontTx/>
                        <a:buChar char="-"/>
                      </a:pPr>
                      <a:r>
                        <a:rPr lang="fr-FR" sz="1200" dirty="0" smtClean="0">
                          <a:solidFill>
                            <a:srgbClr val="000000"/>
                          </a:solidFill>
                        </a:rPr>
                        <a:t>Image Forte et reconnue</a:t>
                      </a:r>
                    </a:p>
                    <a:p>
                      <a:pPr marL="171450" indent="-171450">
                        <a:buFontTx/>
                        <a:buChar char="-"/>
                      </a:pPr>
                      <a:r>
                        <a:rPr lang="fr-FR" sz="1200" dirty="0" smtClean="0">
                          <a:solidFill>
                            <a:srgbClr val="000000"/>
                          </a:solidFill>
                        </a:rPr>
                        <a:t>Marque tournée vers les clients</a:t>
                      </a:r>
                    </a:p>
                    <a:p>
                      <a:pPr marL="171450" indent="-171450">
                        <a:buFontTx/>
                        <a:buChar char="-"/>
                      </a:pPr>
                      <a:r>
                        <a:rPr lang="fr-FR" sz="1200" dirty="0" smtClean="0">
                          <a:solidFill>
                            <a:srgbClr val="000000"/>
                          </a:solidFill>
                        </a:rPr>
                        <a:t>Optimiser le confort</a:t>
                      </a:r>
                      <a:r>
                        <a:rPr lang="fr-FR" sz="1200" baseline="0" dirty="0" smtClean="0">
                          <a:solidFill>
                            <a:srgbClr val="000000"/>
                          </a:solidFill>
                        </a:rPr>
                        <a:t> des consommateurs</a:t>
                      </a:r>
                    </a:p>
                    <a:p>
                      <a:pPr marL="171450" indent="-171450">
                        <a:buFontTx/>
                        <a:buChar char="-"/>
                      </a:pPr>
                      <a:r>
                        <a:rPr lang="fr-FR" sz="1200" dirty="0" smtClean="0">
                          <a:solidFill>
                            <a:srgbClr val="000000"/>
                          </a:solidFill>
                        </a:rPr>
                        <a:t>Technologie</a:t>
                      </a:r>
                      <a:r>
                        <a:rPr lang="fr-FR" sz="1200" baseline="0" dirty="0" smtClean="0">
                          <a:solidFill>
                            <a:srgbClr val="000000"/>
                          </a:solidFill>
                        </a:rPr>
                        <a:t> sure et optimale</a:t>
                      </a:r>
                    </a:p>
                    <a:p>
                      <a:pPr marL="171450" indent="-171450">
                        <a:buFontTx/>
                        <a:buChar char="-"/>
                      </a:pPr>
                      <a:r>
                        <a:rPr lang="fr-FR" sz="1200" dirty="0" smtClean="0">
                          <a:solidFill>
                            <a:srgbClr val="000000"/>
                          </a:solidFill>
                        </a:rPr>
                        <a:t>Très bonne réactivité</a:t>
                      </a:r>
                    </a:p>
                    <a:p>
                      <a:pPr marL="171450" indent="-171450">
                        <a:buFontTx/>
                        <a:buChar char="-"/>
                      </a:pPr>
                      <a:r>
                        <a:rPr lang="fr-FR" sz="1200" dirty="0" smtClean="0">
                          <a:solidFill>
                            <a:srgbClr val="000000"/>
                          </a:solidFill>
                        </a:rPr>
                        <a:t>Rapport Qualité / Prix Imbattable</a:t>
                      </a:r>
                    </a:p>
                    <a:p>
                      <a:pPr marL="171450" indent="-171450">
                        <a:buFontTx/>
                        <a:buChar char="-"/>
                      </a:pPr>
                      <a:r>
                        <a:rPr lang="fr-FR" sz="1200" dirty="0" smtClean="0">
                          <a:solidFill>
                            <a:srgbClr val="000000"/>
                          </a:solidFill>
                        </a:rPr>
                        <a:t>En un mot: « confiance »</a:t>
                      </a:r>
                      <a:endParaRPr lang="fr-FR" sz="12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185067">
                <a:tc>
                  <a:txBody>
                    <a:bodyPr/>
                    <a:lstStyle/>
                    <a:p>
                      <a:pPr algn="ctr"/>
                      <a:r>
                        <a:rPr lang="fr-FR" sz="1600" b="1" dirty="0" smtClean="0">
                          <a:solidFill>
                            <a:srgbClr val="000000"/>
                          </a:solidFill>
                        </a:rPr>
                        <a:t>Cible</a:t>
                      </a:r>
                      <a:endParaRPr lang="fr-FR" sz="1600" b="1"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fr-FR" sz="1200" dirty="0" smtClean="0">
                          <a:solidFill>
                            <a:srgbClr val="000000"/>
                          </a:solidFill>
                        </a:rPr>
                        <a:t>Toutes catégories d’internaute confondues.</a:t>
                      </a:r>
                      <a:endParaRPr lang="fr-FR" sz="12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0">
                <a:tc>
                  <a:txBody>
                    <a:bodyPr/>
                    <a:lstStyle/>
                    <a:p>
                      <a:pPr algn="ctr"/>
                      <a:r>
                        <a:rPr lang="fr-FR" sz="1600" b="1" dirty="0" smtClean="0">
                          <a:solidFill>
                            <a:srgbClr val="000000"/>
                          </a:solidFill>
                        </a:rPr>
                        <a:t>Positionnement</a:t>
                      </a:r>
                      <a:endParaRPr lang="fr-FR" sz="1600" b="1"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fr-FR" sz="1200" dirty="0" smtClean="0">
                          <a:solidFill>
                            <a:srgbClr val="000000"/>
                          </a:solidFill>
                        </a:rPr>
                        <a:t>Des produits</a:t>
                      </a:r>
                      <a:r>
                        <a:rPr lang="fr-FR" sz="1200" baseline="0" dirty="0" smtClean="0">
                          <a:solidFill>
                            <a:srgbClr val="000000"/>
                          </a:solidFill>
                        </a:rPr>
                        <a:t> de qualité à prix très bas</a:t>
                      </a:r>
                      <a:endParaRPr lang="fr-FR" sz="12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0">
                <a:tc>
                  <a:txBody>
                    <a:bodyPr/>
                    <a:lstStyle/>
                    <a:p>
                      <a:pPr algn="ctr"/>
                      <a:r>
                        <a:rPr lang="fr-FR" sz="1600" b="1" dirty="0" smtClean="0">
                          <a:solidFill>
                            <a:srgbClr val="000000"/>
                          </a:solidFill>
                        </a:rPr>
                        <a:t>Importance de l’Innovation constante</a:t>
                      </a:r>
                      <a:endParaRPr lang="fr-FR" sz="1600" b="1"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171450" indent="-171450">
                        <a:buFontTx/>
                        <a:buChar char="-"/>
                      </a:pPr>
                      <a:r>
                        <a:rPr lang="fr-FR" sz="1200" dirty="0" smtClean="0">
                          <a:solidFill>
                            <a:srgbClr val="000000"/>
                          </a:solidFill>
                        </a:rPr>
                        <a:t>Baisser</a:t>
                      </a:r>
                      <a:r>
                        <a:rPr lang="fr-FR" sz="1200" baseline="0" dirty="0" smtClean="0">
                          <a:solidFill>
                            <a:srgbClr val="000000"/>
                          </a:solidFill>
                        </a:rPr>
                        <a:t> les prix</a:t>
                      </a:r>
                    </a:p>
                    <a:p>
                      <a:pPr marL="171450" indent="-171450">
                        <a:buFontTx/>
                        <a:buChar char="-"/>
                      </a:pPr>
                      <a:r>
                        <a:rPr lang="fr-FR" sz="1200" baseline="0" dirty="0" smtClean="0">
                          <a:solidFill>
                            <a:srgbClr val="000000"/>
                          </a:solidFill>
                        </a:rPr>
                        <a:t>Augmenter la sélection</a:t>
                      </a:r>
                    </a:p>
                    <a:p>
                      <a:pPr marL="171450" indent="-171450">
                        <a:buFontTx/>
                        <a:buChar char="-"/>
                      </a:pPr>
                      <a:r>
                        <a:rPr lang="fr-FR" sz="1200" dirty="0" smtClean="0">
                          <a:solidFill>
                            <a:srgbClr val="000000"/>
                          </a:solidFill>
                        </a:rPr>
                        <a:t>Simplifier le processus d’achat</a:t>
                      </a:r>
                      <a:endParaRPr lang="fr-FR" sz="12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0">
                <a:tc>
                  <a:txBody>
                    <a:bodyPr/>
                    <a:lstStyle/>
                    <a:p>
                      <a:pPr algn="ctr"/>
                      <a:r>
                        <a:rPr lang="fr-FR" sz="1600" b="1" dirty="0" smtClean="0">
                          <a:solidFill>
                            <a:srgbClr val="000000"/>
                          </a:solidFill>
                        </a:rPr>
                        <a:t>Design</a:t>
                      </a:r>
                      <a:endParaRPr lang="fr-FR" sz="1600" b="1"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fr-FR" sz="1200" dirty="0" smtClean="0">
                          <a:solidFill>
                            <a:srgbClr val="000000"/>
                          </a:solidFill>
                        </a:rPr>
                        <a:t>Simple et Standard à l’image des produits concurrents</a:t>
                      </a:r>
                      <a:endParaRPr lang="fr-FR" sz="12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0">
                <a:tc>
                  <a:txBody>
                    <a:bodyPr/>
                    <a:lstStyle/>
                    <a:p>
                      <a:pPr algn="ctr"/>
                      <a:r>
                        <a:rPr lang="fr-FR" sz="1600" b="1" dirty="0" smtClean="0">
                          <a:solidFill>
                            <a:srgbClr val="000000"/>
                          </a:solidFill>
                        </a:rPr>
                        <a:t>Packaging</a:t>
                      </a:r>
                      <a:endParaRPr lang="fr-FR" sz="1600" b="1"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fr-FR" sz="1200" dirty="0" smtClean="0">
                          <a:solidFill>
                            <a:srgbClr val="000000"/>
                          </a:solidFill>
                        </a:rPr>
                        <a:t>Classique</a:t>
                      </a:r>
                      <a:r>
                        <a:rPr lang="fr-FR" sz="1200" baseline="0" dirty="0" smtClean="0">
                          <a:solidFill>
                            <a:srgbClr val="000000"/>
                          </a:solidFill>
                        </a:rPr>
                        <a:t> et sobre, Il ne représente pas la priorité d’Amazon par rapport à sa stratégie</a:t>
                      </a:r>
                      <a:endParaRPr lang="fr-FR" sz="12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0">
                <a:tc>
                  <a:txBody>
                    <a:bodyPr/>
                    <a:lstStyle/>
                    <a:p>
                      <a:pPr algn="ctr"/>
                      <a:r>
                        <a:rPr lang="fr-FR" sz="1600" b="1" dirty="0" smtClean="0">
                          <a:solidFill>
                            <a:srgbClr val="000000"/>
                          </a:solidFill>
                        </a:rPr>
                        <a:t>Campagne de communication</a:t>
                      </a:r>
                      <a:endParaRPr lang="fr-FR" sz="1600" b="1"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fr-FR" sz="1200" dirty="0" smtClean="0">
                          <a:solidFill>
                            <a:srgbClr val="000000"/>
                          </a:solidFill>
                        </a:rPr>
                        <a:t>Via la publicité web, un message:</a:t>
                      </a:r>
                      <a:r>
                        <a:rPr lang="fr-FR" sz="1200" baseline="0" dirty="0" smtClean="0">
                          <a:solidFill>
                            <a:srgbClr val="000000"/>
                          </a:solidFill>
                        </a:rPr>
                        <a:t> « Améliorer le quotidien du consommateur »</a:t>
                      </a:r>
                      <a:endParaRPr lang="fr-FR" sz="12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0">
                <a:tc>
                  <a:txBody>
                    <a:bodyPr/>
                    <a:lstStyle/>
                    <a:p>
                      <a:pPr algn="ctr"/>
                      <a:r>
                        <a:rPr lang="fr-FR" sz="1600" b="1" dirty="0" smtClean="0">
                          <a:solidFill>
                            <a:srgbClr val="000000"/>
                          </a:solidFill>
                        </a:rPr>
                        <a:t>Slogan</a:t>
                      </a:r>
                      <a:endParaRPr lang="fr-FR" sz="1600" b="1"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fr-FR" sz="1200" dirty="0" smtClean="0">
                          <a:solidFill>
                            <a:srgbClr val="000000"/>
                          </a:solidFill>
                        </a:rPr>
                        <a:t>« And </a:t>
                      </a:r>
                      <a:r>
                        <a:rPr lang="fr-FR" sz="1200" dirty="0" err="1" smtClean="0">
                          <a:solidFill>
                            <a:srgbClr val="000000"/>
                          </a:solidFill>
                        </a:rPr>
                        <a:t>you’re</a:t>
                      </a:r>
                      <a:r>
                        <a:rPr lang="fr-FR" sz="1200" dirty="0" smtClean="0">
                          <a:solidFill>
                            <a:srgbClr val="000000"/>
                          </a:solidFill>
                        </a:rPr>
                        <a:t> </a:t>
                      </a:r>
                      <a:r>
                        <a:rPr lang="fr-FR" sz="1200" dirty="0" err="1" smtClean="0">
                          <a:solidFill>
                            <a:srgbClr val="000000"/>
                          </a:solidFill>
                        </a:rPr>
                        <a:t>done</a:t>
                      </a:r>
                      <a:r>
                        <a:rPr lang="fr-FR" sz="1200" dirty="0" smtClean="0">
                          <a:solidFill>
                            <a:srgbClr val="000000"/>
                          </a:solidFill>
                        </a:rPr>
                        <a:t> »</a:t>
                      </a:r>
                      <a:endParaRPr lang="fr-FR" sz="12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560137">
                <a:tc>
                  <a:txBody>
                    <a:bodyPr/>
                    <a:lstStyle/>
                    <a:p>
                      <a:pPr algn="ctr"/>
                      <a:r>
                        <a:rPr lang="fr-FR" sz="1600" b="1" dirty="0" smtClean="0">
                          <a:solidFill>
                            <a:srgbClr val="000000"/>
                          </a:solidFill>
                        </a:rPr>
                        <a:t>Objectif caché</a:t>
                      </a:r>
                      <a:endParaRPr lang="fr-FR" sz="1600" b="1"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171450" indent="-171450">
                        <a:buFontTx/>
                        <a:buChar char="-"/>
                      </a:pPr>
                      <a:r>
                        <a:rPr lang="fr-FR" sz="1200" dirty="0" smtClean="0">
                          <a:solidFill>
                            <a:srgbClr val="000000"/>
                          </a:solidFill>
                        </a:rPr>
                        <a:t>Cheval</a:t>
                      </a:r>
                      <a:r>
                        <a:rPr lang="fr-FR" sz="1200" baseline="0" dirty="0" smtClean="0">
                          <a:solidFill>
                            <a:srgbClr val="000000"/>
                          </a:solidFill>
                        </a:rPr>
                        <a:t> de Troie d’Amazon: </a:t>
                      </a:r>
                      <a:r>
                        <a:rPr lang="fr-FR" sz="1200" baseline="0" dirty="0" err="1" smtClean="0">
                          <a:solidFill>
                            <a:srgbClr val="000000"/>
                          </a:solidFill>
                        </a:rPr>
                        <a:t>Kindle</a:t>
                      </a:r>
                      <a:r>
                        <a:rPr lang="fr-FR" sz="1200" baseline="0" dirty="0" smtClean="0">
                          <a:solidFill>
                            <a:srgbClr val="000000"/>
                          </a:solidFill>
                        </a:rPr>
                        <a:t> </a:t>
                      </a:r>
                      <a:r>
                        <a:rPr lang="fr-FR" sz="1200" baseline="0" dirty="0" err="1" smtClean="0">
                          <a:solidFill>
                            <a:srgbClr val="000000"/>
                          </a:solidFill>
                        </a:rPr>
                        <a:t>Fire</a:t>
                      </a:r>
                      <a:r>
                        <a:rPr lang="fr-FR" sz="1200" baseline="0" dirty="0" smtClean="0">
                          <a:solidFill>
                            <a:srgbClr val="000000"/>
                          </a:solidFill>
                        </a:rPr>
                        <a:t> HD n’est pas un </a:t>
                      </a:r>
                      <a:r>
                        <a:rPr lang="fr-FR" sz="1200" baseline="0" dirty="0" err="1" smtClean="0">
                          <a:solidFill>
                            <a:srgbClr val="000000"/>
                          </a:solidFill>
                        </a:rPr>
                        <a:t>Ipad</a:t>
                      </a:r>
                      <a:r>
                        <a:rPr lang="fr-FR" sz="1200" baseline="0" dirty="0" smtClean="0">
                          <a:solidFill>
                            <a:srgbClr val="000000"/>
                          </a:solidFill>
                        </a:rPr>
                        <a:t> </a:t>
                      </a:r>
                      <a:r>
                        <a:rPr lang="fr-FR" sz="1200" baseline="0" dirty="0" err="1" smtClean="0">
                          <a:solidFill>
                            <a:srgbClr val="000000"/>
                          </a:solidFill>
                        </a:rPr>
                        <a:t>low</a:t>
                      </a:r>
                      <a:r>
                        <a:rPr lang="fr-FR" sz="1200" baseline="0" dirty="0" smtClean="0">
                          <a:solidFill>
                            <a:srgbClr val="000000"/>
                          </a:solidFill>
                        </a:rPr>
                        <a:t> </a:t>
                      </a:r>
                      <a:r>
                        <a:rPr lang="fr-FR" sz="1200" baseline="0" dirty="0" err="1" smtClean="0">
                          <a:solidFill>
                            <a:srgbClr val="000000"/>
                          </a:solidFill>
                        </a:rPr>
                        <a:t>cost</a:t>
                      </a:r>
                      <a:r>
                        <a:rPr lang="fr-FR" sz="1200" baseline="0" dirty="0" smtClean="0">
                          <a:solidFill>
                            <a:srgbClr val="000000"/>
                          </a:solidFill>
                        </a:rPr>
                        <a:t> mais un support de qualité pour la consommation de contenu digital</a:t>
                      </a:r>
                    </a:p>
                    <a:p>
                      <a:pPr marL="171450" indent="-171450">
                        <a:buFontTx/>
                        <a:buChar char="-"/>
                      </a:pPr>
                      <a:r>
                        <a:rPr lang="fr-FR" sz="1200" dirty="0" smtClean="0">
                          <a:solidFill>
                            <a:srgbClr val="000000"/>
                          </a:solidFill>
                        </a:rPr>
                        <a:t>Un</a:t>
                      </a:r>
                      <a:r>
                        <a:rPr lang="fr-FR" sz="1200" baseline="0" dirty="0" smtClean="0">
                          <a:solidFill>
                            <a:srgbClr val="000000"/>
                          </a:solidFill>
                        </a:rPr>
                        <a:t> service plus qu’un produit</a:t>
                      </a:r>
                    </a:p>
                    <a:p>
                      <a:pPr marL="171450" indent="-171450">
                        <a:buFontTx/>
                        <a:buChar char="-"/>
                      </a:pPr>
                      <a:r>
                        <a:rPr lang="fr-FR" sz="1200" dirty="0" smtClean="0">
                          <a:solidFill>
                            <a:srgbClr val="000000"/>
                          </a:solidFill>
                        </a:rPr>
                        <a:t>Stratégie marketing unique: Amazon Subventionne son produit et le vend quasiment sans faire de marge.</a:t>
                      </a:r>
                    </a:p>
                    <a:p>
                      <a:pPr marL="171450" indent="-171450">
                        <a:buFontTx/>
                        <a:buChar char="-"/>
                      </a:pPr>
                      <a:r>
                        <a:rPr lang="fr-FR" sz="1200" dirty="0" smtClean="0">
                          <a:solidFill>
                            <a:srgbClr val="000000"/>
                          </a:solidFill>
                        </a:rPr>
                        <a:t>But: Réaliser du produit sur la vente de contenu digitaux et conquérir des parts de marché rapidement et efficacement.</a:t>
                      </a:r>
                    </a:p>
                    <a:p>
                      <a:pPr marL="171450" indent="-171450">
                        <a:buFontTx/>
                        <a:buChar char="-"/>
                      </a:pPr>
                      <a:r>
                        <a:rPr lang="fr-FR" sz="1200" dirty="0" smtClean="0">
                          <a:solidFill>
                            <a:srgbClr val="000000"/>
                          </a:solidFill>
                        </a:rPr>
                        <a:t>Générer du </a:t>
                      </a:r>
                      <a:r>
                        <a:rPr lang="fr-FR" sz="1200" dirty="0" err="1" smtClean="0">
                          <a:solidFill>
                            <a:srgbClr val="000000"/>
                          </a:solidFill>
                        </a:rPr>
                        <a:t>Traffic</a:t>
                      </a:r>
                      <a:endParaRPr lang="fr-FR" sz="12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079397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2528165238"/>
              </p:ext>
            </p:extLst>
          </p:nvPr>
        </p:nvGraphicFramePr>
        <p:xfrm>
          <a:off x="457200" y="925115"/>
          <a:ext cx="8229600" cy="4676484"/>
        </p:xfrm>
        <a:graphic>
          <a:graphicData uri="http://schemas.openxmlformats.org/drawingml/2006/table">
            <a:tbl>
              <a:tblPr firstRow="1" bandRow="1">
                <a:tableStyleId>{5C22544A-7EE6-4342-B048-85BDC9FD1C3A}</a:tableStyleId>
              </a:tblPr>
              <a:tblGrid>
                <a:gridCol w="2187388"/>
                <a:gridCol w="6042212"/>
              </a:tblGrid>
              <a:tr h="560974">
                <a:tc>
                  <a:txBody>
                    <a:bodyPr/>
                    <a:lstStyle/>
                    <a:p>
                      <a:pPr algn="ctr"/>
                      <a:r>
                        <a:rPr lang="fr-FR" sz="2000" b="1" dirty="0" smtClean="0">
                          <a:solidFill>
                            <a:srgbClr val="000000"/>
                          </a:solidFill>
                        </a:rPr>
                        <a:t>Critère</a:t>
                      </a:r>
                      <a:endParaRPr lang="fr-FR" sz="2000" b="1"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20000"/>
                        <a:lumOff val="80000"/>
                      </a:schemeClr>
                    </a:solidFill>
                  </a:tcPr>
                </a:tc>
                <a:tc>
                  <a:txBody>
                    <a:bodyPr/>
                    <a:lstStyle/>
                    <a:p>
                      <a:pPr algn="ctr"/>
                      <a:r>
                        <a:rPr lang="fr-FR" sz="2000" dirty="0" err="1" smtClean="0">
                          <a:solidFill>
                            <a:srgbClr val="000000"/>
                          </a:solidFill>
                        </a:rPr>
                        <a:t>Asus</a:t>
                      </a:r>
                      <a:endParaRPr lang="fr-FR" sz="20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20000"/>
                        <a:lumOff val="80000"/>
                      </a:schemeClr>
                    </a:solidFill>
                  </a:tcPr>
                </a:tc>
              </a:tr>
              <a:tr h="560974">
                <a:tc>
                  <a:txBody>
                    <a:bodyPr/>
                    <a:lstStyle/>
                    <a:p>
                      <a:pPr algn="ctr"/>
                      <a:r>
                        <a:rPr lang="fr-FR" sz="1400" b="1" dirty="0" smtClean="0">
                          <a:solidFill>
                            <a:srgbClr val="000000"/>
                          </a:solidFill>
                        </a:rPr>
                        <a:t>Image de marque</a:t>
                      </a:r>
                      <a:endParaRPr lang="fr-FR" sz="1400" b="1"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200" dirty="0" smtClean="0">
                          <a:solidFill>
                            <a:srgbClr val="000000"/>
                          </a:solidFill>
                        </a:rPr>
                        <a:t>Une entreprise qui maîtrise sa</a:t>
                      </a:r>
                      <a:r>
                        <a:rPr lang="fr-FR" sz="1200" baseline="0" dirty="0" smtClean="0">
                          <a:solidFill>
                            <a:srgbClr val="000000"/>
                          </a:solidFill>
                        </a:rPr>
                        <a:t> technologie sans pour autant se démarquer des concurrents</a:t>
                      </a:r>
                      <a:endParaRPr lang="fr-FR" sz="12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0">
                <a:tc>
                  <a:txBody>
                    <a:bodyPr/>
                    <a:lstStyle/>
                    <a:p>
                      <a:pPr algn="ctr"/>
                      <a:r>
                        <a:rPr lang="fr-FR" sz="1400" b="1" dirty="0" smtClean="0">
                          <a:solidFill>
                            <a:srgbClr val="000000"/>
                          </a:solidFill>
                        </a:rPr>
                        <a:t>Cible</a:t>
                      </a:r>
                      <a:endParaRPr lang="fr-FR" sz="1400" b="1"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200" dirty="0" smtClean="0">
                          <a:solidFill>
                            <a:srgbClr val="000000"/>
                          </a:solidFill>
                        </a:rPr>
                        <a:t>Une</a:t>
                      </a:r>
                      <a:r>
                        <a:rPr lang="fr-FR" sz="1200" baseline="0" dirty="0" smtClean="0">
                          <a:solidFill>
                            <a:srgbClr val="000000"/>
                          </a:solidFill>
                        </a:rPr>
                        <a:t> cible large: du Grand public aux professionnels en passant par les étudiants</a:t>
                      </a:r>
                      <a:endParaRPr lang="fr-FR" sz="12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612646">
                <a:tc>
                  <a:txBody>
                    <a:bodyPr/>
                    <a:lstStyle/>
                    <a:p>
                      <a:pPr algn="ctr"/>
                      <a:r>
                        <a:rPr lang="fr-FR" sz="1400" b="1" dirty="0" smtClean="0">
                          <a:solidFill>
                            <a:srgbClr val="000000"/>
                          </a:solidFill>
                        </a:rPr>
                        <a:t>Diversification produit</a:t>
                      </a:r>
                      <a:endParaRPr lang="fr-FR" sz="1400" b="1"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200" dirty="0" smtClean="0">
                          <a:solidFill>
                            <a:srgbClr val="000000"/>
                          </a:solidFill>
                        </a:rPr>
                        <a:t>Diversification</a:t>
                      </a:r>
                      <a:r>
                        <a:rPr lang="fr-FR" sz="1200" baseline="0" dirty="0" smtClean="0">
                          <a:solidFill>
                            <a:srgbClr val="000000"/>
                          </a:solidFill>
                        </a:rPr>
                        <a:t> de produit importante quant à l’utilisation de ceux-ci</a:t>
                      </a:r>
                      <a:endParaRPr lang="fr-FR" sz="1200" dirty="0" smtClean="0">
                        <a:solidFill>
                          <a:srgbClr val="000000"/>
                        </a:solidFill>
                      </a:endParaRPr>
                    </a:p>
                    <a:p>
                      <a:pPr algn="l"/>
                      <a:endParaRPr lang="fr-FR" sz="1200" dirty="0" smtClean="0">
                        <a:solidFill>
                          <a:srgbClr val="000000"/>
                        </a:solidFill>
                      </a:endParaRPr>
                    </a:p>
                    <a:p>
                      <a:pPr algn="l"/>
                      <a:r>
                        <a:rPr lang="fr-FR" sz="1200" dirty="0" err="1" smtClean="0">
                          <a:solidFill>
                            <a:srgbClr val="000000"/>
                          </a:solidFill>
                        </a:rPr>
                        <a:t>Asus</a:t>
                      </a:r>
                      <a:r>
                        <a:rPr lang="fr-FR" sz="1200" dirty="0" smtClean="0">
                          <a:solidFill>
                            <a:srgbClr val="000000"/>
                          </a:solidFill>
                        </a:rPr>
                        <a:t> imite</a:t>
                      </a:r>
                      <a:r>
                        <a:rPr lang="fr-FR" sz="1200" baseline="0" dirty="0" smtClean="0">
                          <a:solidFill>
                            <a:srgbClr val="000000"/>
                          </a:solidFill>
                        </a:rPr>
                        <a:t> le challenger Samsung à sa manière par la mise en place d’une stratégie d’inondation de marché.</a:t>
                      </a:r>
                    </a:p>
                    <a:p>
                      <a:pPr algn="l"/>
                      <a:endParaRPr lang="fr-FR" sz="1200" baseline="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560974">
                <a:tc>
                  <a:txBody>
                    <a:bodyPr/>
                    <a:lstStyle/>
                    <a:p>
                      <a:pPr algn="ctr"/>
                      <a:r>
                        <a:rPr lang="fr-FR" sz="1400" b="1" dirty="0" smtClean="0">
                          <a:solidFill>
                            <a:srgbClr val="000000"/>
                          </a:solidFill>
                        </a:rPr>
                        <a:t>Prix</a:t>
                      </a:r>
                      <a:endParaRPr lang="fr-FR" sz="1400" b="1"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200" dirty="0" smtClean="0">
                          <a:solidFill>
                            <a:srgbClr val="000000"/>
                          </a:solidFill>
                        </a:rPr>
                        <a:t>Produit de</a:t>
                      </a:r>
                      <a:r>
                        <a:rPr lang="fr-FR" sz="1200" baseline="0" dirty="0" smtClean="0">
                          <a:solidFill>
                            <a:srgbClr val="000000"/>
                          </a:solidFill>
                        </a:rPr>
                        <a:t> bonne qualité à un prix correct</a:t>
                      </a:r>
                      <a:endParaRPr lang="fr-FR" sz="12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560974">
                <a:tc>
                  <a:txBody>
                    <a:bodyPr/>
                    <a:lstStyle/>
                    <a:p>
                      <a:pPr algn="ctr"/>
                      <a:r>
                        <a:rPr lang="fr-FR" sz="1400" b="1" dirty="0" smtClean="0">
                          <a:solidFill>
                            <a:srgbClr val="000000"/>
                          </a:solidFill>
                        </a:rPr>
                        <a:t>Design</a:t>
                      </a:r>
                      <a:endParaRPr lang="fr-FR" sz="1400" b="1"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200" dirty="0" smtClean="0">
                          <a:solidFill>
                            <a:srgbClr val="000000"/>
                          </a:solidFill>
                        </a:rPr>
                        <a:t>Design</a:t>
                      </a:r>
                      <a:r>
                        <a:rPr lang="fr-FR" sz="1200" baseline="0" dirty="0" smtClean="0">
                          <a:solidFill>
                            <a:srgbClr val="000000"/>
                          </a:solidFill>
                        </a:rPr>
                        <a:t> produit spécifique à la marque sans pour autant s’éloigner des standards du marché</a:t>
                      </a:r>
                      <a:endParaRPr lang="fr-FR" sz="12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560974">
                <a:tc>
                  <a:txBody>
                    <a:bodyPr/>
                    <a:lstStyle/>
                    <a:p>
                      <a:pPr algn="ctr"/>
                      <a:r>
                        <a:rPr lang="fr-FR" sz="1400" b="1" dirty="0" smtClean="0">
                          <a:solidFill>
                            <a:srgbClr val="000000"/>
                          </a:solidFill>
                        </a:rPr>
                        <a:t>Packaging</a:t>
                      </a:r>
                      <a:endParaRPr lang="fr-FR" sz="1400" b="1"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200" dirty="0" smtClean="0">
                          <a:solidFill>
                            <a:srgbClr val="000000"/>
                          </a:solidFill>
                        </a:rPr>
                        <a:t>Packaging simple et classique</a:t>
                      </a:r>
                      <a:endParaRPr lang="fr-FR" sz="12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560974">
                <a:tc>
                  <a:txBody>
                    <a:bodyPr/>
                    <a:lstStyle/>
                    <a:p>
                      <a:pPr algn="ctr"/>
                      <a:r>
                        <a:rPr lang="fr-FR" sz="1400" b="1" dirty="0" smtClean="0">
                          <a:solidFill>
                            <a:srgbClr val="000000"/>
                          </a:solidFill>
                        </a:rPr>
                        <a:t>Campagne de communication</a:t>
                      </a:r>
                      <a:endParaRPr lang="fr-FR" sz="1400" b="1"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fr-FR" sz="1200" dirty="0" smtClean="0">
                          <a:solidFill>
                            <a:srgbClr val="000000"/>
                          </a:solidFill>
                        </a:rPr>
                        <a:t>Campagne publicitaire assez</a:t>
                      </a:r>
                      <a:r>
                        <a:rPr lang="fr-FR" sz="1200" baseline="0" dirty="0" smtClean="0">
                          <a:solidFill>
                            <a:srgbClr val="000000"/>
                          </a:solidFill>
                        </a:rPr>
                        <a:t> courte : </a:t>
                      </a:r>
                      <a:r>
                        <a:rPr lang="fr-FR" sz="1200" dirty="0" smtClean="0">
                          <a:solidFill>
                            <a:srgbClr val="000000"/>
                          </a:solidFill>
                        </a:rPr>
                        <a:t>Spot publicitaire relayés</a:t>
                      </a:r>
                      <a:r>
                        <a:rPr lang="fr-FR" sz="1200" baseline="0" dirty="0" smtClean="0">
                          <a:solidFill>
                            <a:srgbClr val="000000"/>
                          </a:solidFill>
                        </a:rPr>
                        <a:t> par différents canaux (presse, Web, etc.)</a:t>
                      </a:r>
                      <a:endParaRPr lang="fr-FR" sz="12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697693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184" y="0"/>
            <a:ext cx="5856940" cy="831008"/>
          </a:xfrm>
        </p:spPr>
        <p:txBody>
          <a:bodyPr>
            <a:noAutofit/>
          </a:bodyPr>
          <a:lstStyle/>
          <a:p>
            <a:pPr algn="l"/>
            <a:r>
              <a:rPr lang="fr-FR" sz="2000" u="sng" dirty="0" smtClean="0"/>
              <a:t>B - </a:t>
            </a:r>
            <a:r>
              <a:rPr lang="fr-FR" sz="2000" u="sng" dirty="0" err="1" smtClean="0"/>
              <a:t>Mapping</a:t>
            </a:r>
            <a:r>
              <a:rPr lang="fr-FR" sz="2000" u="sng" dirty="0" smtClean="0"/>
              <a:t> de positionnement Marques :</a:t>
            </a:r>
            <a:endParaRPr lang="fr-FR" sz="2000" u="sng" dirty="0"/>
          </a:p>
        </p:txBody>
      </p:sp>
      <p:cxnSp>
        <p:nvCxnSpPr>
          <p:cNvPr id="5" name="Straight Arrow Connector 4"/>
          <p:cNvCxnSpPr/>
          <p:nvPr/>
        </p:nvCxnSpPr>
        <p:spPr>
          <a:xfrm flipV="1">
            <a:off x="4661643" y="1015999"/>
            <a:ext cx="0" cy="551329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941292" y="3630703"/>
            <a:ext cx="7351059"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3261883" y="6162979"/>
            <a:ext cx="1772491" cy="495520"/>
          </a:xfrm>
          <a:prstGeom prst="rect">
            <a:avLst/>
          </a:prstGeom>
          <a:noFill/>
        </p:spPr>
        <p:txBody>
          <a:bodyPr wrap="square" rtlCol="0">
            <a:spAutoFit/>
          </a:bodyPr>
          <a:lstStyle/>
          <a:p>
            <a:pPr>
              <a:lnSpc>
                <a:spcPct val="80000"/>
              </a:lnSpc>
            </a:pPr>
            <a:r>
              <a:rPr lang="en-US" sz="1400" dirty="0" smtClean="0"/>
              <a:t>Performance</a:t>
            </a:r>
            <a:br>
              <a:rPr lang="en-US" sz="1400" dirty="0" smtClean="0"/>
            </a:br>
            <a:r>
              <a:rPr lang="en-US" sz="1400" dirty="0" err="1" smtClean="0"/>
              <a:t>Moyenne</a:t>
            </a:r>
            <a:r>
              <a:rPr lang="en-US" sz="1400" dirty="0" smtClean="0"/>
              <a:t>          </a:t>
            </a:r>
            <a:r>
              <a:rPr lang="en-US" dirty="0" smtClean="0"/>
              <a:t>-</a:t>
            </a:r>
            <a:endParaRPr lang="en-US" sz="1400" dirty="0"/>
          </a:p>
        </p:txBody>
      </p:sp>
      <p:sp>
        <p:nvSpPr>
          <p:cNvPr id="13" name="TextBox 12"/>
          <p:cNvSpPr txBox="1"/>
          <p:nvPr/>
        </p:nvSpPr>
        <p:spPr>
          <a:xfrm>
            <a:off x="3496231" y="849267"/>
            <a:ext cx="1165412" cy="369332"/>
          </a:xfrm>
          <a:prstGeom prst="rect">
            <a:avLst/>
          </a:prstGeom>
          <a:noFill/>
        </p:spPr>
        <p:txBody>
          <a:bodyPr wrap="square" rtlCol="0">
            <a:spAutoFit/>
          </a:bodyPr>
          <a:lstStyle/>
          <a:p>
            <a:r>
              <a:rPr lang="en-US" dirty="0" smtClean="0"/>
              <a:t>                </a:t>
            </a:r>
            <a:r>
              <a:rPr lang="en-US" dirty="0"/>
              <a:t>+</a:t>
            </a:r>
          </a:p>
        </p:txBody>
      </p:sp>
      <p:sp>
        <p:nvSpPr>
          <p:cNvPr id="14" name="TextBox 13"/>
          <p:cNvSpPr txBox="1"/>
          <p:nvPr/>
        </p:nvSpPr>
        <p:spPr>
          <a:xfrm>
            <a:off x="323984" y="3241706"/>
            <a:ext cx="1165412" cy="369332"/>
          </a:xfrm>
          <a:prstGeom prst="rect">
            <a:avLst/>
          </a:prstGeom>
          <a:noFill/>
        </p:spPr>
        <p:txBody>
          <a:bodyPr wrap="square" rtlCol="0">
            <a:spAutoFit/>
          </a:bodyPr>
          <a:lstStyle/>
          <a:p>
            <a:r>
              <a:rPr lang="en-US" sz="1400" dirty="0" smtClean="0"/>
              <a:t>Prix    </a:t>
            </a:r>
            <a:r>
              <a:rPr lang="en-US" dirty="0" smtClean="0"/>
              <a:t>-</a:t>
            </a:r>
            <a:endParaRPr lang="en-US" sz="1400" dirty="0"/>
          </a:p>
        </p:txBody>
      </p:sp>
      <p:sp>
        <p:nvSpPr>
          <p:cNvPr id="15" name="TextBox 14"/>
          <p:cNvSpPr txBox="1"/>
          <p:nvPr/>
        </p:nvSpPr>
        <p:spPr>
          <a:xfrm>
            <a:off x="8053293" y="3201602"/>
            <a:ext cx="687294" cy="369332"/>
          </a:xfrm>
          <a:prstGeom prst="rect">
            <a:avLst/>
          </a:prstGeom>
          <a:noFill/>
        </p:spPr>
        <p:txBody>
          <a:bodyPr wrap="square" rtlCol="0">
            <a:spAutoFit/>
          </a:bodyPr>
          <a:lstStyle/>
          <a:p>
            <a:r>
              <a:rPr lang="en-US" dirty="0" smtClean="0"/>
              <a:t>+</a:t>
            </a:r>
            <a:endParaRPr lang="en-US" dirty="0"/>
          </a:p>
        </p:txBody>
      </p:sp>
      <p:sp>
        <p:nvSpPr>
          <p:cNvPr id="17" name="Oval 16"/>
          <p:cNvSpPr/>
          <p:nvPr/>
        </p:nvSpPr>
        <p:spPr>
          <a:xfrm>
            <a:off x="5961036" y="1429042"/>
            <a:ext cx="738111" cy="721896"/>
          </a:xfrm>
          <a:prstGeom prst="ellipse">
            <a:avLst/>
          </a:prstGeom>
          <a:solidFill>
            <a:schemeClr val="accent2">
              <a:alpha val="5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000000"/>
              </a:solidFill>
            </a:endParaRPr>
          </a:p>
        </p:txBody>
      </p:sp>
      <p:sp>
        <p:nvSpPr>
          <p:cNvPr id="16" name="Oval 15"/>
          <p:cNvSpPr/>
          <p:nvPr/>
        </p:nvSpPr>
        <p:spPr>
          <a:xfrm>
            <a:off x="6699147" y="840647"/>
            <a:ext cx="1240116" cy="1212872"/>
          </a:xfrm>
          <a:prstGeom prst="ellipse">
            <a:avLst/>
          </a:prstGeom>
          <a:solidFill>
            <a:schemeClr val="accent3">
              <a:lumMod val="20000"/>
              <a:lumOff val="80000"/>
              <a:alpha val="5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Apple</a:t>
            </a:r>
            <a:endParaRPr lang="en-US" dirty="0">
              <a:solidFill>
                <a:srgbClr val="000000"/>
              </a:solidFill>
            </a:endParaRPr>
          </a:p>
        </p:txBody>
      </p:sp>
      <p:sp>
        <p:nvSpPr>
          <p:cNvPr id="3" name="TextBox 2"/>
          <p:cNvSpPr txBox="1"/>
          <p:nvPr/>
        </p:nvSpPr>
        <p:spPr>
          <a:xfrm>
            <a:off x="5647972" y="1595405"/>
            <a:ext cx="1336842" cy="307777"/>
          </a:xfrm>
          <a:prstGeom prst="rect">
            <a:avLst/>
          </a:prstGeom>
          <a:noFill/>
        </p:spPr>
        <p:txBody>
          <a:bodyPr wrap="square" rtlCol="0">
            <a:spAutoFit/>
          </a:bodyPr>
          <a:lstStyle/>
          <a:p>
            <a:pPr algn="ctr"/>
            <a:r>
              <a:rPr lang="en-US" sz="1400" dirty="0" smtClean="0"/>
              <a:t>Samsung</a:t>
            </a:r>
            <a:endParaRPr lang="en-US" sz="1400" dirty="0"/>
          </a:p>
        </p:txBody>
      </p:sp>
      <p:sp>
        <p:nvSpPr>
          <p:cNvPr id="18" name="Oval 17"/>
          <p:cNvSpPr/>
          <p:nvPr/>
        </p:nvSpPr>
        <p:spPr>
          <a:xfrm>
            <a:off x="7939263" y="2290230"/>
            <a:ext cx="190291" cy="186111"/>
          </a:xfrm>
          <a:prstGeom prst="ellipse">
            <a:avLst/>
          </a:prstGeom>
          <a:solidFill>
            <a:schemeClr val="accent5">
              <a:lumMod val="20000"/>
              <a:lumOff val="80000"/>
              <a:alpha val="5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000000"/>
              </a:solidFill>
            </a:endParaRPr>
          </a:p>
        </p:txBody>
      </p:sp>
      <p:sp>
        <p:nvSpPr>
          <p:cNvPr id="19" name="TextBox 18"/>
          <p:cNvSpPr txBox="1"/>
          <p:nvPr/>
        </p:nvSpPr>
        <p:spPr>
          <a:xfrm>
            <a:off x="7847262" y="2136340"/>
            <a:ext cx="1336842" cy="307777"/>
          </a:xfrm>
          <a:prstGeom prst="rect">
            <a:avLst/>
          </a:prstGeom>
          <a:noFill/>
        </p:spPr>
        <p:txBody>
          <a:bodyPr wrap="square" rtlCol="0">
            <a:spAutoFit/>
          </a:bodyPr>
          <a:lstStyle/>
          <a:p>
            <a:pPr algn="ctr"/>
            <a:r>
              <a:rPr lang="en-US" sz="1400" dirty="0" smtClean="0"/>
              <a:t>Microsoft</a:t>
            </a:r>
            <a:endParaRPr lang="en-US" sz="1400" dirty="0"/>
          </a:p>
        </p:txBody>
      </p:sp>
      <p:sp>
        <p:nvSpPr>
          <p:cNvPr id="20" name="Oval 19"/>
          <p:cNvSpPr/>
          <p:nvPr/>
        </p:nvSpPr>
        <p:spPr>
          <a:xfrm>
            <a:off x="3810000" y="2970310"/>
            <a:ext cx="508000" cy="496840"/>
          </a:xfrm>
          <a:prstGeom prst="ellipse">
            <a:avLst/>
          </a:prstGeom>
          <a:solidFill>
            <a:schemeClr val="accent6">
              <a:lumMod val="20000"/>
              <a:lumOff val="80000"/>
              <a:alpha val="5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000000"/>
              </a:solidFill>
            </a:endParaRPr>
          </a:p>
        </p:txBody>
      </p:sp>
      <p:sp>
        <p:nvSpPr>
          <p:cNvPr id="21" name="TextBox 20"/>
          <p:cNvSpPr txBox="1"/>
          <p:nvPr/>
        </p:nvSpPr>
        <p:spPr>
          <a:xfrm>
            <a:off x="3391637" y="3033687"/>
            <a:ext cx="1336842" cy="307777"/>
          </a:xfrm>
          <a:prstGeom prst="rect">
            <a:avLst/>
          </a:prstGeom>
          <a:noFill/>
        </p:spPr>
        <p:txBody>
          <a:bodyPr wrap="square" rtlCol="0">
            <a:spAutoFit/>
          </a:bodyPr>
          <a:lstStyle/>
          <a:p>
            <a:pPr algn="ctr"/>
            <a:r>
              <a:rPr lang="en-US" sz="1400" dirty="0" smtClean="0"/>
              <a:t>Asus</a:t>
            </a:r>
            <a:endParaRPr lang="en-US" sz="1400" dirty="0"/>
          </a:p>
        </p:txBody>
      </p:sp>
      <p:sp>
        <p:nvSpPr>
          <p:cNvPr id="22" name="Oval 21"/>
          <p:cNvSpPr/>
          <p:nvPr/>
        </p:nvSpPr>
        <p:spPr>
          <a:xfrm>
            <a:off x="3840516" y="2270870"/>
            <a:ext cx="611168" cy="597742"/>
          </a:xfrm>
          <a:prstGeom prst="ellipse">
            <a:avLst/>
          </a:prstGeom>
          <a:solidFill>
            <a:schemeClr val="accent4">
              <a:lumMod val="20000"/>
              <a:lumOff val="80000"/>
              <a:alpha val="5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rgbClr val="000000"/>
              </a:solidFill>
            </a:endParaRPr>
          </a:p>
        </p:txBody>
      </p:sp>
      <p:sp>
        <p:nvSpPr>
          <p:cNvPr id="23" name="TextBox 22"/>
          <p:cNvSpPr txBox="1"/>
          <p:nvPr/>
        </p:nvSpPr>
        <p:spPr>
          <a:xfrm>
            <a:off x="3475625" y="2401087"/>
            <a:ext cx="1336842" cy="307777"/>
          </a:xfrm>
          <a:prstGeom prst="rect">
            <a:avLst/>
          </a:prstGeom>
          <a:noFill/>
        </p:spPr>
        <p:txBody>
          <a:bodyPr wrap="square" rtlCol="0">
            <a:spAutoFit/>
          </a:bodyPr>
          <a:lstStyle/>
          <a:p>
            <a:pPr algn="ctr"/>
            <a:r>
              <a:rPr lang="en-US" sz="1400" dirty="0" smtClean="0"/>
              <a:t>Amazon</a:t>
            </a:r>
            <a:endParaRPr lang="en-US" sz="1400" dirty="0"/>
          </a:p>
        </p:txBody>
      </p:sp>
      <p:sp>
        <p:nvSpPr>
          <p:cNvPr id="24" name="Oval 23"/>
          <p:cNvSpPr/>
          <p:nvPr/>
        </p:nvSpPr>
        <p:spPr>
          <a:xfrm>
            <a:off x="1386599" y="4986421"/>
            <a:ext cx="519411" cy="508000"/>
          </a:xfrm>
          <a:prstGeom prst="ellipse">
            <a:avLst/>
          </a:prstGeom>
          <a:solidFill>
            <a:schemeClr val="accent3">
              <a:lumMod val="20000"/>
              <a:lumOff val="80000"/>
              <a:alpha val="5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rgbClr val="000000"/>
              </a:solidFill>
            </a:endParaRPr>
          </a:p>
        </p:txBody>
      </p:sp>
      <p:sp>
        <p:nvSpPr>
          <p:cNvPr id="4" name="TextBox 3"/>
          <p:cNvSpPr txBox="1"/>
          <p:nvPr/>
        </p:nvSpPr>
        <p:spPr>
          <a:xfrm>
            <a:off x="1042737" y="4678947"/>
            <a:ext cx="1510632" cy="307777"/>
          </a:xfrm>
          <a:prstGeom prst="rect">
            <a:avLst/>
          </a:prstGeom>
          <a:noFill/>
        </p:spPr>
        <p:txBody>
          <a:bodyPr wrap="square" rtlCol="0">
            <a:spAutoFit/>
          </a:bodyPr>
          <a:lstStyle/>
          <a:p>
            <a:r>
              <a:rPr lang="en-US" sz="1400" dirty="0" smtClean="0"/>
              <a:t>Marques Blanches</a:t>
            </a:r>
            <a:endParaRPr lang="en-US" sz="1400" dirty="0"/>
          </a:p>
        </p:txBody>
      </p:sp>
    </p:spTree>
    <p:extLst>
      <p:ext uri="{BB962C8B-B14F-4D97-AF65-F5344CB8AC3E}">
        <p14:creationId xmlns:p14="http://schemas.microsoft.com/office/powerpoint/2010/main" val="106024590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p:cNvCxnSpPr/>
          <p:nvPr/>
        </p:nvCxnSpPr>
        <p:spPr>
          <a:xfrm flipV="1">
            <a:off x="4661643" y="1015999"/>
            <a:ext cx="0" cy="551329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5" name="Straight Arrow Connector 4"/>
          <p:cNvCxnSpPr/>
          <p:nvPr/>
        </p:nvCxnSpPr>
        <p:spPr>
          <a:xfrm>
            <a:off x="941292" y="3630703"/>
            <a:ext cx="7351059"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3496231" y="849267"/>
            <a:ext cx="1165412" cy="369332"/>
          </a:xfrm>
          <a:prstGeom prst="rect">
            <a:avLst/>
          </a:prstGeom>
          <a:noFill/>
        </p:spPr>
        <p:txBody>
          <a:bodyPr wrap="square" rtlCol="0">
            <a:spAutoFit/>
          </a:bodyPr>
          <a:lstStyle/>
          <a:p>
            <a:r>
              <a:rPr lang="en-US" dirty="0" smtClean="0"/>
              <a:t>                </a:t>
            </a:r>
            <a:r>
              <a:rPr lang="en-US" dirty="0"/>
              <a:t>+</a:t>
            </a:r>
          </a:p>
        </p:txBody>
      </p:sp>
      <p:sp>
        <p:nvSpPr>
          <p:cNvPr id="9" name="TextBox 8"/>
          <p:cNvSpPr txBox="1"/>
          <p:nvPr/>
        </p:nvSpPr>
        <p:spPr>
          <a:xfrm>
            <a:off x="8053293" y="3201602"/>
            <a:ext cx="687294" cy="369332"/>
          </a:xfrm>
          <a:prstGeom prst="rect">
            <a:avLst/>
          </a:prstGeom>
          <a:noFill/>
        </p:spPr>
        <p:txBody>
          <a:bodyPr wrap="square" rtlCol="0">
            <a:spAutoFit/>
          </a:bodyPr>
          <a:lstStyle/>
          <a:p>
            <a:r>
              <a:rPr lang="en-US" dirty="0" smtClean="0"/>
              <a:t>+</a:t>
            </a:r>
            <a:endParaRPr lang="en-US" dirty="0"/>
          </a:p>
        </p:txBody>
      </p:sp>
      <p:sp>
        <p:nvSpPr>
          <p:cNvPr id="10" name="Title 1"/>
          <p:cNvSpPr>
            <a:spLocks noGrp="1"/>
          </p:cNvSpPr>
          <p:nvPr>
            <p:ph type="title"/>
          </p:nvPr>
        </p:nvSpPr>
        <p:spPr>
          <a:xfrm>
            <a:off x="658184" y="0"/>
            <a:ext cx="5856940" cy="831008"/>
          </a:xfrm>
        </p:spPr>
        <p:txBody>
          <a:bodyPr>
            <a:noAutofit/>
          </a:bodyPr>
          <a:lstStyle/>
          <a:p>
            <a:pPr algn="l"/>
            <a:r>
              <a:rPr lang="fr-FR" sz="2000" u="sng" dirty="0" smtClean="0"/>
              <a:t>B - </a:t>
            </a:r>
            <a:r>
              <a:rPr lang="fr-FR" sz="2000" u="sng" dirty="0" err="1" smtClean="0"/>
              <a:t>Mapping</a:t>
            </a:r>
            <a:r>
              <a:rPr lang="fr-FR" sz="2000" u="sng" dirty="0" smtClean="0"/>
              <a:t> de positionnement produits</a:t>
            </a:r>
            <a:endParaRPr lang="fr-FR" sz="2000" u="sng" dirty="0"/>
          </a:p>
        </p:txBody>
      </p:sp>
      <p:sp>
        <p:nvSpPr>
          <p:cNvPr id="11" name="TextBox 10"/>
          <p:cNvSpPr txBox="1"/>
          <p:nvPr/>
        </p:nvSpPr>
        <p:spPr>
          <a:xfrm>
            <a:off x="3235147" y="6216451"/>
            <a:ext cx="1772491" cy="369332"/>
          </a:xfrm>
          <a:prstGeom prst="rect">
            <a:avLst/>
          </a:prstGeom>
          <a:noFill/>
        </p:spPr>
        <p:txBody>
          <a:bodyPr wrap="square" rtlCol="0">
            <a:spAutoFit/>
          </a:bodyPr>
          <a:lstStyle/>
          <a:p>
            <a:r>
              <a:rPr lang="en-US" sz="1400" dirty="0" smtClean="0"/>
              <a:t>Performance     </a:t>
            </a:r>
            <a:r>
              <a:rPr lang="en-US" dirty="0" smtClean="0"/>
              <a:t>-</a:t>
            </a:r>
            <a:endParaRPr lang="en-US" sz="1400" dirty="0"/>
          </a:p>
        </p:txBody>
      </p:sp>
      <p:sp>
        <p:nvSpPr>
          <p:cNvPr id="12" name="TextBox 11"/>
          <p:cNvSpPr txBox="1"/>
          <p:nvPr/>
        </p:nvSpPr>
        <p:spPr>
          <a:xfrm>
            <a:off x="323984" y="3241706"/>
            <a:ext cx="1165412" cy="369332"/>
          </a:xfrm>
          <a:prstGeom prst="rect">
            <a:avLst/>
          </a:prstGeom>
          <a:noFill/>
        </p:spPr>
        <p:txBody>
          <a:bodyPr wrap="square" rtlCol="0">
            <a:spAutoFit/>
          </a:bodyPr>
          <a:lstStyle/>
          <a:p>
            <a:r>
              <a:rPr lang="en-US" sz="1400" dirty="0" smtClean="0"/>
              <a:t>Prix    </a:t>
            </a:r>
            <a:r>
              <a:rPr lang="en-US" dirty="0" smtClean="0"/>
              <a:t>-</a:t>
            </a:r>
            <a:endParaRPr lang="en-US" sz="1400" dirty="0"/>
          </a:p>
        </p:txBody>
      </p:sp>
      <p:sp>
        <p:nvSpPr>
          <p:cNvPr id="2" name="Multiply 1"/>
          <p:cNvSpPr/>
          <p:nvPr/>
        </p:nvSpPr>
        <p:spPr>
          <a:xfrm>
            <a:off x="7117533" y="1189795"/>
            <a:ext cx="141549" cy="213895"/>
          </a:xfrm>
          <a:prstGeom prst="mathMultiply">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7206633" y="1097986"/>
            <a:ext cx="815473" cy="307777"/>
          </a:xfrm>
          <a:prstGeom prst="rect">
            <a:avLst/>
          </a:prstGeom>
          <a:noFill/>
        </p:spPr>
        <p:txBody>
          <a:bodyPr wrap="square" rtlCol="0">
            <a:spAutoFit/>
          </a:bodyPr>
          <a:lstStyle/>
          <a:p>
            <a:r>
              <a:rPr lang="en-US" sz="1400" i="1" dirty="0" err="1" smtClean="0"/>
              <a:t>Ipad</a:t>
            </a:r>
            <a:r>
              <a:rPr lang="en-US" sz="1400" i="1" dirty="0" smtClean="0"/>
              <a:t> 3</a:t>
            </a:r>
            <a:endParaRPr lang="en-US" sz="1400" i="1" dirty="0"/>
          </a:p>
        </p:txBody>
      </p:sp>
      <p:sp>
        <p:nvSpPr>
          <p:cNvPr id="16" name="Multiply 15"/>
          <p:cNvSpPr/>
          <p:nvPr/>
        </p:nvSpPr>
        <p:spPr>
          <a:xfrm>
            <a:off x="7105188" y="1374461"/>
            <a:ext cx="141549" cy="213895"/>
          </a:xfrm>
          <a:prstGeom prst="mathMultiply">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7206633" y="1307931"/>
            <a:ext cx="949153" cy="307777"/>
          </a:xfrm>
          <a:prstGeom prst="rect">
            <a:avLst/>
          </a:prstGeom>
          <a:noFill/>
        </p:spPr>
        <p:txBody>
          <a:bodyPr wrap="square" rtlCol="0">
            <a:spAutoFit/>
          </a:bodyPr>
          <a:lstStyle/>
          <a:p>
            <a:r>
              <a:rPr lang="en-US" sz="1400" i="1" dirty="0" err="1" smtClean="0"/>
              <a:t>Ipad</a:t>
            </a:r>
            <a:r>
              <a:rPr lang="en-US" sz="1400" i="1" dirty="0" smtClean="0"/>
              <a:t> Mini</a:t>
            </a:r>
            <a:endParaRPr lang="en-US" sz="1400" i="1" dirty="0"/>
          </a:p>
        </p:txBody>
      </p:sp>
      <p:sp>
        <p:nvSpPr>
          <p:cNvPr id="18" name="Multiply 17"/>
          <p:cNvSpPr/>
          <p:nvPr/>
        </p:nvSpPr>
        <p:spPr>
          <a:xfrm>
            <a:off x="6789708" y="1396036"/>
            <a:ext cx="141549" cy="213895"/>
          </a:xfrm>
          <a:prstGeom prst="mathMultiply">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Multiply 18"/>
          <p:cNvSpPr/>
          <p:nvPr/>
        </p:nvSpPr>
        <p:spPr>
          <a:xfrm>
            <a:off x="7911744" y="1575175"/>
            <a:ext cx="141549" cy="213895"/>
          </a:xfrm>
          <a:prstGeom prst="mathMultiply">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8053293" y="1481412"/>
            <a:ext cx="949153" cy="461665"/>
          </a:xfrm>
          <a:prstGeom prst="rect">
            <a:avLst/>
          </a:prstGeom>
          <a:noFill/>
        </p:spPr>
        <p:txBody>
          <a:bodyPr wrap="square" rtlCol="0">
            <a:spAutoFit/>
          </a:bodyPr>
          <a:lstStyle/>
          <a:p>
            <a:r>
              <a:rPr lang="en-US" sz="1200" i="1" dirty="0" smtClean="0"/>
              <a:t>SURFACE PRO RT</a:t>
            </a:r>
            <a:endParaRPr lang="en-US" sz="1200" i="1" dirty="0"/>
          </a:p>
        </p:txBody>
      </p:sp>
      <p:sp>
        <p:nvSpPr>
          <p:cNvPr id="21" name="Multiply 20"/>
          <p:cNvSpPr/>
          <p:nvPr/>
        </p:nvSpPr>
        <p:spPr>
          <a:xfrm>
            <a:off x="6962591" y="2355891"/>
            <a:ext cx="141549" cy="213895"/>
          </a:xfrm>
          <a:prstGeom prst="mathMultiply">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7104140" y="2262128"/>
            <a:ext cx="949153" cy="276999"/>
          </a:xfrm>
          <a:prstGeom prst="rect">
            <a:avLst/>
          </a:prstGeom>
          <a:noFill/>
        </p:spPr>
        <p:txBody>
          <a:bodyPr wrap="square" rtlCol="0">
            <a:spAutoFit/>
          </a:bodyPr>
          <a:lstStyle/>
          <a:p>
            <a:r>
              <a:rPr lang="en-US" sz="1200" i="1" dirty="0" smtClean="0"/>
              <a:t>SURFACE RT</a:t>
            </a:r>
            <a:endParaRPr lang="en-US" sz="1200" i="1" dirty="0"/>
          </a:p>
        </p:txBody>
      </p:sp>
      <p:sp>
        <p:nvSpPr>
          <p:cNvPr id="23" name="TextBox 22"/>
          <p:cNvSpPr txBox="1"/>
          <p:nvPr/>
        </p:nvSpPr>
        <p:spPr>
          <a:xfrm>
            <a:off x="1053571" y="4580212"/>
            <a:ext cx="1981039" cy="923330"/>
          </a:xfrm>
          <a:prstGeom prst="rect">
            <a:avLst/>
          </a:prstGeom>
          <a:noFill/>
        </p:spPr>
        <p:txBody>
          <a:bodyPr wrap="square" rtlCol="0">
            <a:spAutoFit/>
          </a:bodyPr>
          <a:lstStyle/>
          <a:p>
            <a:pPr algn="ctr"/>
            <a:r>
              <a:rPr lang="fr-FR" i="1" dirty="0" smtClean="0"/>
              <a:t>Tablettes </a:t>
            </a:r>
          </a:p>
          <a:p>
            <a:pPr algn="ctr"/>
            <a:r>
              <a:rPr lang="fr-FR" i="1" dirty="0" smtClean="0"/>
              <a:t>marques </a:t>
            </a:r>
          </a:p>
          <a:p>
            <a:pPr algn="ctr"/>
            <a:r>
              <a:rPr lang="fr-FR" i="1" dirty="0" smtClean="0"/>
              <a:t>Blanches</a:t>
            </a:r>
            <a:endParaRPr lang="fr-FR" i="1" dirty="0"/>
          </a:p>
        </p:txBody>
      </p:sp>
      <p:sp>
        <p:nvSpPr>
          <p:cNvPr id="24" name="Multiply 23"/>
          <p:cNvSpPr/>
          <p:nvPr/>
        </p:nvSpPr>
        <p:spPr>
          <a:xfrm>
            <a:off x="941292" y="5503542"/>
            <a:ext cx="141549" cy="213895"/>
          </a:xfrm>
          <a:prstGeom prst="mathMultiply">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Multiply 24"/>
          <p:cNvSpPr/>
          <p:nvPr/>
        </p:nvSpPr>
        <p:spPr>
          <a:xfrm>
            <a:off x="1235241" y="5147942"/>
            <a:ext cx="141549" cy="213895"/>
          </a:xfrm>
          <a:prstGeom prst="mathMultiply">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Multiply 25"/>
          <p:cNvSpPr/>
          <p:nvPr/>
        </p:nvSpPr>
        <p:spPr>
          <a:xfrm>
            <a:off x="2048197" y="5610489"/>
            <a:ext cx="141549" cy="213895"/>
          </a:xfrm>
          <a:prstGeom prst="mathMultiply">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Multiply 26"/>
          <p:cNvSpPr/>
          <p:nvPr/>
        </p:nvSpPr>
        <p:spPr>
          <a:xfrm>
            <a:off x="1489396" y="5824384"/>
            <a:ext cx="141549" cy="213895"/>
          </a:xfrm>
          <a:prstGeom prst="mathMultiply">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Multiply 27"/>
          <p:cNvSpPr/>
          <p:nvPr/>
        </p:nvSpPr>
        <p:spPr>
          <a:xfrm>
            <a:off x="1419879" y="5514237"/>
            <a:ext cx="141549" cy="213895"/>
          </a:xfrm>
          <a:prstGeom prst="mathMultiply">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5623738" y="1284621"/>
            <a:ext cx="1222034" cy="276999"/>
          </a:xfrm>
          <a:prstGeom prst="rect">
            <a:avLst/>
          </a:prstGeom>
          <a:noFill/>
        </p:spPr>
        <p:txBody>
          <a:bodyPr wrap="square" rtlCol="0">
            <a:spAutoFit/>
          </a:bodyPr>
          <a:lstStyle/>
          <a:p>
            <a:pPr algn="ctr"/>
            <a:r>
              <a:rPr lang="en-US" sz="1200" i="1" dirty="0" smtClean="0"/>
              <a:t>Galaxy Tab 10.1</a:t>
            </a:r>
            <a:endParaRPr lang="en-US" sz="1200" i="1" dirty="0"/>
          </a:p>
        </p:txBody>
      </p:sp>
      <p:sp>
        <p:nvSpPr>
          <p:cNvPr id="32" name="Multiply 31"/>
          <p:cNvSpPr/>
          <p:nvPr/>
        </p:nvSpPr>
        <p:spPr>
          <a:xfrm>
            <a:off x="4252187" y="2924567"/>
            <a:ext cx="141549" cy="213895"/>
          </a:xfrm>
          <a:prstGeom prst="mathMultiply">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a:off x="3303034" y="2786067"/>
            <a:ext cx="949153" cy="276999"/>
          </a:xfrm>
          <a:prstGeom prst="rect">
            <a:avLst/>
          </a:prstGeom>
          <a:noFill/>
        </p:spPr>
        <p:txBody>
          <a:bodyPr wrap="square" rtlCol="0">
            <a:spAutoFit/>
          </a:bodyPr>
          <a:lstStyle/>
          <a:p>
            <a:r>
              <a:rPr lang="en-US" sz="1200" i="1" dirty="0" smtClean="0"/>
              <a:t>KINDLE FIRE</a:t>
            </a:r>
            <a:endParaRPr lang="en-US" sz="1200" i="1" dirty="0"/>
          </a:p>
        </p:txBody>
      </p:sp>
      <p:sp>
        <p:nvSpPr>
          <p:cNvPr id="34" name="Multiply 33"/>
          <p:cNvSpPr/>
          <p:nvPr/>
        </p:nvSpPr>
        <p:spPr>
          <a:xfrm>
            <a:off x="4460576" y="2719223"/>
            <a:ext cx="141549" cy="213895"/>
          </a:xfrm>
          <a:prstGeom prst="mathMultiply">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TextBox 34"/>
          <p:cNvSpPr txBox="1"/>
          <p:nvPr/>
        </p:nvSpPr>
        <p:spPr>
          <a:xfrm>
            <a:off x="3818902" y="2505740"/>
            <a:ext cx="1149667" cy="276999"/>
          </a:xfrm>
          <a:prstGeom prst="rect">
            <a:avLst/>
          </a:prstGeom>
          <a:noFill/>
        </p:spPr>
        <p:txBody>
          <a:bodyPr wrap="square" rtlCol="0">
            <a:spAutoFit/>
          </a:bodyPr>
          <a:lstStyle/>
          <a:p>
            <a:r>
              <a:rPr lang="en-US" sz="1200" i="1" dirty="0" smtClean="0"/>
              <a:t>KINDLE FIRE HD</a:t>
            </a:r>
            <a:endParaRPr lang="en-US" sz="1200" i="1" dirty="0"/>
          </a:p>
        </p:txBody>
      </p:sp>
      <p:sp>
        <p:nvSpPr>
          <p:cNvPr id="36" name="Multiply 35"/>
          <p:cNvSpPr/>
          <p:nvPr/>
        </p:nvSpPr>
        <p:spPr>
          <a:xfrm>
            <a:off x="6644226" y="1615282"/>
            <a:ext cx="141549" cy="213895"/>
          </a:xfrm>
          <a:prstGeom prst="mathMultiply">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Multiply 36"/>
          <p:cNvSpPr/>
          <p:nvPr/>
        </p:nvSpPr>
        <p:spPr>
          <a:xfrm>
            <a:off x="6912855" y="1205331"/>
            <a:ext cx="141549" cy="213895"/>
          </a:xfrm>
          <a:prstGeom prst="mathMultiply">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Multiply 37"/>
          <p:cNvSpPr/>
          <p:nvPr/>
        </p:nvSpPr>
        <p:spPr>
          <a:xfrm>
            <a:off x="6402172" y="1922753"/>
            <a:ext cx="141549" cy="213895"/>
          </a:xfrm>
          <a:prstGeom prst="mathMultiply">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Multiply 38"/>
          <p:cNvSpPr/>
          <p:nvPr/>
        </p:nvSpPr>
        <p:spPr>
          <a:xfrm>
            <a:off x="6486315" y="1722226"/>
            <a:ext cx="141549" cy="213895"/>
          </a:xfrm>
          <a:prstGeom prst="mathMultiply">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5809522" y="1004410"/>
            <a:ext cx="1318370" cy="276999"/>
          </a:xfrm>
          <a:prstGeom prst="rect">
            <a:avLst/>
          </a:prstGeom>
          <a:noFill/>
        </p:spPr>
        <p:txBody>
          <a:bodyPr wrap="square" rtlCol="0">
            <a:spAutoFit/>
          </a:bodyPr>
          <a:lstStyle/>
          <a:p>
            <a:pPr algn="ctr"/>
            <a:r>
              <a:rPr lang="en-US" sz="1200" i="1" dirty="0" smtClean="0"/>
              <a:t>Galaxy Tab 2 10.1</a:t>
            </a:r>
            <a:endParaRPr lang="en-US" sz="1200" i="1" dirty="0"/>
          </a:p>
        </p:txBody>
      </p:sp>
      <p:sp>
        <p:nvSpPr>
          <p:cNvPr id="41" name="TextBox 40"/>
          <p:cNvSpPr txBox="1"/>
          <p:nvPr/>
        </p:nvSpPr>
        <p:spPr>
          <a:xfrm>
            <a:off x="6698724" y="1619022"/>
            <a:ext cx="1226388" cy="276999"/>
          </a:xfrm>
          <a:prstGeom prst="rect">
            <a:avLst/>
          </a:prstGeom>
          <a:noFill/>
        </p:spPr>
        <p:txBody>
          <a:bodyPr wrap="square" rtlCol="0">
            <a:spAutoFit/>
          </a:bodyPr>
          <a:lstStyle/>
          <a:p>
            <a:pPr algn="ctr"/>
            <a:r>
              <a:rPr lang="en-US" sz="1200" i="1" dirty="0" smtClean="0"/>
              <a:t>Galaxy Tab 8.9</a:t>
            </a:r>
            <a:endParaRPr lang="en-US" sz="1200" i="1" dirty="0"/>
          </a:p>
        </p:txBody>
      </p:sp>
      <p:sp>
        <p:nvSpPr>
          <p:cNvPr id="42" name="TextBox 41"/>
          <p:cNvSpPr txBox="1"/>
          <p:nvPr/>
        </p:nvSpPr>
        <p:spPr>
          <a:xfrm>
            <a:off x="5269353" y="1959876"/>
            <a:ext cx="1132819" cy="276999"/>
          </a:xfrm>
          <a:prstGeom prst="rect">
            <a:avLst/>
          </a:prstGeom>
          <a:noFill/>
        </p:spPr>
        <p:txBody>
          <a:bodyPr wrap="square" rtlCol="0">
            <a:spAutoFit/>
          </a:bodyPr>
          <a:lstStyle/>
          <a:p>
            <a:pPr algn="ctr"/>
            <a:r>
              <a:rPr lang="en-US" sz="1200" i="1" dirty="0" smtClean="0"/>
              <a:t>Galaxy Tab 8.9</a:t>
            </a:r>
            <a:endParaRPr lang="en-US" sz="1200" i="1" dirty="0"/>
          </a:p>
        </p:txBody>
      </p:sp>
      <p:sp>
        <p:nvSpPr>
          <p:cNvPr id="43" name="TextBox 42"/>
          <p:cNvSpPr txBox="1"/>
          <p:nvPr/>
        </p:nvSpPr>
        <p:spPr>
          <a:xfrm>
            <a:off x="5321536" y="1647592"/>
            <a:ext cx="1222034" cy="276999"/>
          </a:xfrm>
          <a:prstGeom prst="rect">
            <a:avLst/>
          </a:prstGeom>
          <a:noFill/>
        </p:spPr>
        <p:txBody>
          <a:bodyPr wrap="square" rtlCol="0">
            <a:spAutoFit/>
          </a:bodyPr>
          <a:lstStyle/>
          <a:p>
            <a:pPr algn="ctr"/>
            <a:r>
              <a:rPr lang="en-US" sz="1200" i="1" dirty="0" smtClean="0"/>
              <a:t>Galaxy Tab 2 8.9</a:t>
            </a:r>
            <a:endParaRPr lang="en-US" sz="1200" i="1" dirty="0"/>
          </a:p>
        </p:txBody>
      </p:sp>
      <p:sp>
        <p:nvSpPr>
          <p:cNvPr id="44" name="Multiply 43"/>
          <p:cNvSpPr/>
          <p:nvPr/>
        </p:nvSpPr>
        <p:spPr>
          <a:xfrm>
            <a:off x="4059526" y="3415497"/>
            <a:ext cx="141549" cy="213895"/>
          </a:xfrm>
          <a:prstGeom prst="mathMultiply">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TextBox 44"/>
          <p:cNvSpPr txBox="1"/>
          <p:nvPr/>
        </p:nvSpPr>
        <p:spPr>
          <a:xfrm>
            <a:off x="3472883" y="3604715"/>
            <a:ext cx="949153" cy="276999"/>
          </a:xfrm>
          <a:prstGeom prst="rect">
            <a:avLst/>
          </a:prstGeom>
          <a:noFill/>
        </p:spPr>
        <p:txBody>
          <a:bodyPr wrap="square" rtlCol="0">
            <a:spAutoFit/>
          </a:bodyPr>
          <a:lstStyle/>
          <a:p>
            <a:r>
              <a:rPr lang="en-US" sz="1200" i="1" dirty="0" smtClean="0"/>
              <a:t>NEXUS 7</a:t>
            </a:r>
            <a:endParaRPr lang="en-US" sz="1200" i="1" dirty="0"/>
          </a:p>
        </p:txBody>
      </p:sp>
      <p:sp>
        <p:nvSpPr>
          <p:cNvPr id="46" name="Multiply 45"/>
          <p:cNvSpPr/>
          <p:nvPr/>
        </p:nvSpPr>
        <p:spPr>
          <a:xfrm>
            <a:off x="4223335" y="3183914"/>
            <a:ext cx="141549" cy="213895"/>
          </a:xfrm>
          <a:prstGeom prst="mathMultiply">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3472883" y="3090334"/>
            <a:ext cx="825161" cy="276999"/>
          </a:xfrm>
          <a:prstGeom prst="rect">
            <a:avLst/>
          </a:prstGeom>
          <a:noFill/>
        </p:spPr>
        <p:txBody>
          <a:bodyPr wrap="square" rtlCol="0">
            <a:spAutoFit/>
          </a:bodyPr>
          <a:lstStyle/>
          <a:p>
            <a:r>
              <a:rPr lang="en-US" sz="1200" i="1" dirty="0" smtClean="0"/>
              <a:t>FONEPAD</a:t>
            </a:r>
            <a:endParaRPr lang="en-US" sz="1200" i="1" dirty="0"/>
          </a:p>
        </p:txBody>
      </p:sp>
      <p:sp>
        <p:nvSpPr>
          <p:cNvPr id="48" name="Multiply 47"/>
          <p:cNvSpPr/>
          <p:nvPr/>
        </p:nvSpPr>
        <p:spPr>
          <a:xfrm>
            <a:off x="6718577" y="2046121"/>
            <a:ext cx="141549" cy="213895"/>
          </a:xfrm>
          <a:prstGeom prst="mathMultiply">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TextBox 48"/>
          <p:cNvSpPr txBox="1"/>
          <p:nvPr/>
        </p:nvSpPr>
        <p:spPr>
          <a:xfrm>
            <a:off x="6003569" y="2219912"/>
            <a:ext cx="1149667" cy="276999"/>
          </a:xfrm>
          <a:prstGeom prst="rect">
            <a:avLst/>
          </a:prstGeom>
          <a:noFill/>
        </p:spPr>
        <p:txBody>
          <a:bodyPr wrap="square" rtlCol="0">
            <a:spAutoFit/>
          </a:bodyPr>
          <a:lstStyle/>
          <a:p>
            <a:r>
              <a:rPr lang="en-US" sz="1200" i="1" dirty="0" smtClean="0"/>
              <a:t>SLIDER PAD</a:t>
            </a:r>
            <a:endParaRPr lang="en-US" sz="1200" i="1" dirty="0"/>
          </a:p>
        </p:txBody>
      </p:sp>
      <p:sp>
        <p:nvSpPr>
          <p:cNvPr id="50" name="Multiply 49"/>
          <p:cNvSpPr/>
          <p:nvPr/>
        </p:nvSpPr>
        <p:spPr>
          <a:xfrm>
            <a:off x="8022106" y="1368523"/>
            <a:ext cx="141549" cy="213895"/>
          </a:xfrm>
          <a:prstGeom prst="mathMultiply">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TextBox 51"/>
          <p:cNvSpPr txBox="1"/>
          <p:nvPr/>
        </p:nvSpPr>
        <p:spPr>
          <a:xfrm>
            <a:off x="8022106" y="1119488"/>
            <a:ext cx="949153" cy="276999"/>
          </a:xfrm>
          <a:prstGeom prst="rect">
            <a:avLst/>
          </a:prstGeom>
          <a:noFill/>
        </p:spPr>
        <p:txBody>
          <a:bodyPr wrap="square" rtlCol="0">
            <a:spAutoFit/>
          </a:bodyPr>
          <a:lstStyle/>
          <a:p>
            <a:r>
              <a:rPr lang="en-US" sz="1200" i="1" dirty="0" smtClean="0"/>
              <a:t>VIVOTAB</a:t>
            </a:r>
            <a:endParaRPr lang="en-US" sz="1200" i="1" dirty="0"/>
          </a:p>
        </p:txBody>
      </p:sp>
      <p:sp>
        <p:nvSpPr>
          <p:cNvPr id="53" name="Multiply 52"/>
          <p:cNvSpPr/>
          <p:nvPr/>
        </p:nvSpPr>
        <p:spPr>
          <a:xfrm>
            <a:off x="7246737" y="1914087"/>
            <a:ext cx="141549" cy="213895"/>
          </a:xfrm>
          <a:prstGeom prst="mathMultiply">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TextBox 53"/>
          <p:cNvSpPr txBox="1"/>
          <p:nvPr/>
        </p:nvSpPr>
        <p:spPr>
          <a:xfrm>
            <a:off x="7183826" y="2027940"/>
            <a:ext cx="1556761" cy="276999"/>
          </a:xfrm>
          <a:prstGeom prst="rect">
            <a:avLst/>
          </a:prstGeom>
          <a:noFill/>
        </p:spPr>
        <p:txBody>
          <a:bodyPr wrap="square" rtlCol="0">
            <a:spAutoFit/>
          </a:bodyPr>
          <a:lstStyle/>
          <a:p>
            <a:r>
              <a:rPr lang="en-US" sz="1200" i="1" dirty="0" smtClean="0"/>
              <a:t>TRANSFORMER PAD</a:t>
            </a:r>
            <a:endParaRPr lang="en-US" sz="1200" i="1" dirty="0"/>
          </a:p>
        </p:txBody>
      </p:sp>
    </p:spTree>
    <p:extLst>
      <p:ext uri="{BB962C8B-B14F-4D97-AF65-F5344CB8AC3E}">
        <p14:creationId xmlns:p14="http://schemas.microsoft.com/office/powerpoint/2010/main" val="188104167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7799"/>
            <a:ext cx="8229600" cy="487362"/>
          </a:xfrm>
        </p:spPr>
        <p:txBody>
          <a:bodyPr>
            <a:normAutofit/>
          </a:bodyPr>
          <a:lstStyle/>
          <a:p>
            <a:pPr algn="l"/>
            <a:r>
              <a:rPr lang="fr-FR" sz="2000" i="1" u="sng" dirty="0"/>
              <a:t>C</a:t>
            </a:r>
            <a:r>
              <a:rPr lang="fr-FR" sz="2000" i="1" u="sng" dirty="0" smtClean="0"/>
              <a:t> - Perspectives d’évolution du marché</a:t>
            </a:r>
            <a:endParaRPr lang="fr-FR" sz="2000" i="1" u="sng" dirty="0"/>
          </a:p>
        </p:txBody>
      </p:sp>
      <p:graphicFrame>
        <p:nvGraphicFramePr>
          <p:cNvPr id="3" name="Table 2"/>
          <p:cNvGraphicFramePr>
            <a:graphicFrameLocks noGrp="1"/>
          </p:cNvGraphicFramePr>
          <p:nvPr>
            <p:extLst>
              <p:ext uri="{D42A27DB-BD31-4B8C-83A1-F6EECF244321}">
                <p14:modId xmlns:p14="http://schemas.microsoft.com/office/powerpoint/2010/main" val="2964472328"/>
              </p:ext>
            </p:extLst>
          </p:nvPr>
        </p:nvGraphicFramePr>
        <p:xfrm>
          <a:off x="200526" y="1303425"/>
          <a:ext cx="8756316" cy="4942839"/>
        </p:xfrm>
        <a:graphic>
          <a:graphicData uri="http://schemas.openxmlformats.org/drawingml/2006/table">
            <a:tbl>
              <a:tblPr firstRow="1" bandRow="1">
                <a:tableStyleId>{5C22544A-7EE6-4342-B048-85BDC9FD1C3A}</a:tableStyleId>
              </a:tblPr>
              <a:tblGrid>
                <a:gridCol w="4378158"/>
                <a:gridCol w="4378158"/>
              </a:tblGrid>
              <a:tr h="370840">
                <a:tc>
                  <a:txBody>
                    <a:bodyPr/>
                    <a:lstStyle/>
                    <a:p>
                      <a:pPr algn="ctr"/>
                      <a:r>
                        <a:rPr lang="fr-FR" b="1" noProof="0" dirty="0" smtClean="0">
                          <a:solidFill>
                            <a:schemeClr val="tx1"/>
                          </a:solidFill>
                        </a:rPr>
                        <a:t>Opportunités</a:t>
                      </a:r>
                      <a:endParaRPr lang="fr-FR" b="1" noProof="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20000"/>
                        <a:lumOff val="80000"/>
                      </a:schemeClr>
                    </a:solidFill>
                  </a:tcPr>
                </a:tc>
                <a:tc>
                  <a:txBody>
                    <a:bodyPr/>
                    <a:lstStyle/>
                    <a:p>
                      <a:pPr algn="ctr"/>
                      <a:r>
                        <a:rPr lang="fr-FR" b="1" noProof="0" smtClean="0">
                          <a:solidFill>
                            <a:schemeClr val="tx1"/>
                          </a:solidFill>
                        </a:rPr>
                        <a:t>Menaces</a:t>
                      </a:r>
                      <a:endParaRPr lang="fr-FR" b="1" noProof="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20000"/>
                        <a:lumOff val="80000"/>
                      </a:schemeClr>
                    </a:solidFill>
                  </a:tcPr>
                </a:tc>
              </a:tr>
              <a:tr h="370840">
                <a:tc>
                  <a:txBody>
                    <a:bodyPr/>
                    <a:lstStyle/>
                    <a:p>
                      <a:pPr marL="285750" indent="-285750">
                        <a:buFont typeface="Wingdings" charset="0"/>
                        <a:buChar char="à"/>
                      </a:pPr>
                      <a:r>
                        <a:rPr lang="fr-FR" sz="1400" noProof="0" dirty="0" smtClean="0">
                          <a:solidFill>
                            <a:schemeClr val="tx1"/>
                          </a:solidFill>
                          <a:sym typeface="Wingdings"/>
                        </a:rPr>
                        <a:t>Développement de</a:t>
                      </a:r>
                      <a:r>
                        <a:rPr lang="fr-FR" sz="1400" baseline="0" noProof="0" dirty="0" smtClean="0">
                          <a:solidFill>
                            <a:schemeClr val="tx1"/>
                          </a:solidFill>
                          <a:sym typeface="Wingdings"/>
                        </a:rPr>
                        <a:t> l’utilisation professionnel des tablettes </a:t>
                      </a:r>
                    </a:p>
                    <a:p>
                      <a:pPr marL="0" indent="0">
                        <a:buFont typeface="Wingdings" charset="0"/>
                        <a:buNone/>
                      </a:pPr>
                      <a:endParaRPr lang="fr-FR" sz="1400" baseline="0" noProof="0" dirty="0" smtClean="0">
                        <a:solidFill>
                          <a:schemeClr val="tx1"/>
                        </a:solidFill>
                        <a:sym typeface="Wingdings"/>
                      </a:endParaRPr>
                    </a:p>
                    <a:p>
                      <a:pPr marL="285750" indent="-285750">
                        <a:buFont typeface="Wingdings" charset="0"/>
                        <a:buChar char="à"/>
                      </a:pPr>
                      <a:r>
                        <a:rPr lang="fr-FR" sz="1400" baseline="0" noProof="0" dirty="0" smtClean="0">
                          <a:solidFill>
                            <a:schemeClr val="tx1"/>
                          </a:solidFill>
                          <a:sym typeface="Wingdings"/>
                        </a:rPr>
                        <a:t>Cannibalisation de plus en plus importante des ordinateurs au profit des tablettes : </a:t>
                      </a:r>
                    </a:p>
                    <a:p>
                      <a:pPr marL="1200150" lvl="2" indent="-285750">
                        <a:buFontTx/>
                        <a:buChar char="-"/>
                      </a:pPr>
                      <a:r>
                        <a:rPr lang="fr-FR" sz="1400" baseline="0" noProof="0" dirty="0" smtClean="0">
                          <a:solidFill>
                            <a:schemeClr val="tx1"/>
                          </a:solidFill>
                          <a:sym typeface="Wingdings"/>
                        </a:rPr>
                        <a:t>De par la simplicité et la facilité d’utilisation</a:t>
                      </a:r>
                    </a:p>
                    <a:p>
                      <a:pPr marL="1200150" lvl="2" indent="-285750">
                        <a:buFontTx/>
                        <a:buChar char="-"/>
                      </a:pPr>
                      <a:r>
                        <a:rPr lang="fr-FR" sz="1400" baseline="0" noProof="0" dirty="0" smtClean="0">
                          <a:solidFill>
                            <a:schemeClr val="tx1"/>
                          </a:solidFill>
                          <a:sym typeface="Wingdings"/>
                        </a:rPr>
                        <a:t>Pour le seul besoin de naviguer sur le web (ordinateur pas forcément utile)</a:t>
                      </a:r>
                    </a:p>
                    <a:p>
                      <a:pPr marL="1200150" lvl="2" indent="-285750">
                        <a:buFontTx/>
                        <a:buChar char="-"/>
                      </a:pPr>
                      <a:r>
                        <a:rPr lang="fr-FR" sz="1400" baseline="0" noProof="0" dirty="0" smtClean="0">
                          <a:solidFill>
                            <a:schemeClr val="tx1"/>
                          </a:solidFill>
                          <a:sym typeface="Wingdings"/>
                        </a:rPr>
                        <a:t>Performance en croissance exceptionnel qui se rapproche de plus en plus des ordinateurs.</a:t>
                      </a:r>
                    </a:p>
                    <a:p>
                      <a:pPr marL="914400" lvl="2" indent="0">
                        <a:buFontTx/>
                        <a:buNone/>
                      </a:pPr>
                      <a:endParaRPr lang="fr-FR" sz="1400" baseline="0" noProof="0" dirty="0" smtClean="0">
                        <a:solidFill>
                          <a:schemeClr val="tx1"/>
                        </a:solidFill>
                        <a:sym typeface="Wingdings"/>
                      </a:endParaRPr>
                    </a:p>
                    <a:p>
                      <a:pPr marL="285750" lvl="0" indent="-285750">
                        <a:buFont typeface="Wingdings" charset="0"/>
                        <a:buChar char="à"/>
                      </a:pPr>
                      <a:r>
                        <a:rPr lang="fr-FR" sz="1400" noProof="0" dirty="0" smtClean="0">
                          <a:solidFill>
                            <a:schemeClr val="tx1"/>
                          </a:solidFill>
                          <a:sym typeface="Wingdings"/>
                        </a:rPr>
                        <a:t>Taux d’équipement des ménages en tablettes inférieurs</a:t>
                      </a:r>
                      <a:r>
                        <a:rPr lang="fr-FR" sz="1400" baseline="0" noProof="0" dirty="0" smtClean="0">
                          <a:solidFill>
                            <a:schemeClr val="tx1"/>
                          </a:solidFill>
                          <a:sym typeface="Wingdings"/>
                        </a:rPr>
                        <a:t> à celui des ordinateurs portables. Les ventes sont en pleins boom et la demande en croissance. </a:t>
                      </a:r>
                    </a:p>
                    <a:p>
                      <a:pPr marL="285750" lvl="0" indent="-285750">
                        <a:buFont typeface="Wingdings" charset="0"/>
                        <a:buChar char="à"/>
                      </a:pPr>
                      <a:endParaRPr lang="fr-FR" sz="1400" baseline="0" noProof="0" dirty="0" smtClean="0">
                        <a:solidFill>
                          <a:schemeClr val="tx1"/>
                        </a:solidFill>
                        <a:sym typeface="Wingdings"/>
                      </a:endParaRPr>
                    </a:p>
                    <a:p>
                      <a:pPr marL="285750" lvl="0" indent="-285750">
                        <a:buFont typeface="Wingdings" charset="0"/>
                        <a:buChar char="à"/>
                      </a:pPr>
                      <a:r>
                        <a:rPr lang="fr-FR" sz="1400" noProof="0" dirty="0" smtClean="0">
                          <a:solidFill>
                            <a:schemeClr val="tx1"/>
                          </a:solidFill>
                        </a:rPr>
                        <a:t>Innovation technologique de plus en plus poussé, qui permettent</a:t>
                      </a:r>
                      <a:r>
                        <a:rPr lang="fr-FR" sz="1400" baseline="0" noProof="0" dirty="0" smtClean="0">
                          <a:solidFill>
                            <a:schemeClr val="tx1"/>
                          </a:solidFill>
                        </a:rPr>
                        <a:t> la création et l’apparition de nouveaux besoins/marchés.</a:t>
                      </a:r>
                      <a:endParaRPr lang="fr-FR" sz="1400" noProof="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285750" indent="-285750">
                        <a:buFont typeface="Wingdings" charset="0"/>
                        <a:buChar char="à"/>
                      </a:pPr>
                      <a:r>
                        <a:rPr lang="fr-FR" sz="1400" noProof="0" dirty="0" smtClean="0">
                          <a:solidFill>
                            <a:schemeClr val="tx1"/>
                          </a:solidFill>
                          <a:sym typeface="Wingdings"/>
                        </a:rPr>
                        <a:t>Pouvoir d’achat des ménages en baisse</a:t>
                      </a:r>
                    </a:p>
                    <a:p>
                      <a:pPr marL="0" indent="0">
                        <a:buFont typeface="Wingdings" charset="0"/>
                        <a:buNone/>
                      </a:pPr>
                      <a:r>
                        <a:rPr lang="fr-FR" sz="1400" i="1" noProof="0" dirty="0" smtClean="0">
                          <a:solidFill>
                            <a:schemeClr val="tx1"/>
                          </a:solidFill>
                          <a:sym typeface="Wingdings"/>
                        </a:rPr>
                        <a:t>       </a:t>
                      </a:r>
                      <a:r>
                        <a:rPr lang="fr-FR" sz="1200" i="1" noProof="0" dirty="0" smtClean="0">
                          <a:solidFill>
                            <a:schemeClr val="tx1"/>
                          </a:solidFill>
                          <a:sym typeface="Wingdings"/>
                        </a:rPr>
                        <a:t>(bien que l’achat de tablettes</a:t>
                      </a:r>
                      <a:r>
                        <a:rPr lang="fr-FR" sz="1200" i="1" baseline="0" noProof="0" dirty="0" smtClean="0">
                          <a:solidFill>
                            <a:schemeClr val="tx1"/>
                          </a:solidFill>
                          <a:sym typeface="Wingdings"/>
                        </a:rPr>
                        <a:t> repose beaucoup sur</a:t>
                      </a:r>
                      <a:endParaRPr lang="fr-FR" sz="1400" i="1" baseline="0" noProof="0" dirty="0" smtClean="0">
                        <a:solidFill>
                          <a:schemeClr val="tx1"/>
                        </a:solidFill>
                        <a:sym typeface="Wingdings"/>
                      </a:endParaRPr>
                    </a:p>
                    <a:p>
                      <a:pPr marL="0" indent="0">
                        <a:buFont typeface="Wingdings" charset="0"/>
                        <a:buNone/>
                      </a:pPr>
                      <a:r>
                        <a:rPr lang="fr-FR" sz="1400" i="1" baseline="0" noProof="0" dirty="0" smtClean="0">
                          <a:solidFill>
                            <a:schemeClr val="tx1"/>
                          </a:solidFill>
                          <a:sym typeface="Wingdings"/>
                        </a:rPr>
                        <a:t>        </a:t>
                      </a:r>
                      <a:r>
                        <a:rPr lang="fr-FR" sz="1200" i="1" baseline="0" noProof="0" dirty="0" smtClean="0">
                          <a:solidFill>
                            <a:schemeClr val="tx1"/>
                          </a:solidFill>
                          <a:sym typeface="Wingdings"/>
                        </a:rPr>
                        <a:t>l’achat d’impulsion)</a:t>
                      </a:r>
                      <a:r>
                        <a:rPr lang="fr-FR" sz="1200" baseline="0" noProof="0" dirty="0" smtClean="0">
                          <a:solidFill>
                            <a:schemeClr val="tx1"/>
                          </a:solidFill>
                          <a:sym typeface="Wingdings"/>
                        </a:rPr>
                        <a:t>.</a:t>
                      </a:r>
                    </a:p>
                    <a:p>
                      <a:pPr marL="285750" indent="-285750">
                        <a:buFont typeface="Wingdings" charset="0"/>
                        <a:buChar char="à"/>
                      </a:pPr>
                      <a:endParaRPr lang="fr-FR" sz="1400" baseline="0" noProof="0" dirty="0" smtClean="0">
                        <a:solidFill>
                          <a:schemeClr val="tx1"/>
                        </a:solidFill>
                        <a:sym typeface="Wingdings"/>
                      </a:endParaRPr>
                    </a:p>
                    <a:p>
                      <a:pPr marL="285750" indent="-285750">
                        <a:buFont typeface="Wingdings" charset="0"/>
                        <a:buChar char="à"/>
                      </a:pPr>
                      <a:r>
                        <a:rPr lang="fr-FR" sz="1400" baseline="0" noProof="0" dirty="0" smtClean="0">
                          <a:solidFill>
                            <a:schemeClr val="tx1"/>
                          </a:solidFill>
                          <a:sym typeface="Wingdings"/>
                        </a:rPr>
                        <a:t> Marché en pleine croissance qui attire de nombreux acteurs </a:t>
                      </a:r>
                    </a:p>
                    <a:p>
                      <a:pPr marL="285750" indent="-285750">
                        <a:buFont typeface="Wingdings" charset="0"/>
                        <a:buChar char="à"/>
                      </a:pPr>
                      <a:endParaRPr lang="fr-FR" sz="1400" noProof="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10235348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232526"/>
            <a:ext cx="8229600" cy="1764632"/>
          </a:xfrm>
          <a:solidFill>
            <a:srgbClr val="EBF1DE"/>
          </a:solidFill>
          <a:ln>
            <a:solidFill>
              <a:schemeClr val="tx1"/>
            </a:solidFill>
          </a:ln>
        </p:spPr>
        <p:txBody>
          <a:bodyPr>
            <a:noAutofit/>
          </a:bodyPr>
          <a:lstStyle/>
          <a:p>
            <a:r>
              <a:rPr lang="fr-FR" i="1" dirty="0" smtClean="0"/>
              <a:t>RECOMMANDATIONS STRATÉGIQUES</a:t>
            </a:r>
            <a:endParaRPr lang="fr-FR" i="1" dirty="0"/>
          </a:p>
        </p:txBody>
      </p:sp>
    </p:spTree>
    <p:extLst>
      <p:ext uri="{BB962C8B-B14F-4D97-AF65-F5344CB8AC3E}">
        <p14:creationId xmlns:p14="http://schemas.microsoft.com/office/powerpoint/2010/main" val="82225776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8524" y="454530"/>
            <a:ext cx="7767053" cy="523220"/>
          </a:xfrm>
          <a:prstGeom prst="rect">
            <a:avLst/>
          </a:prstGeom>
          <a:solidFill>
            <a:srgbClr val="EBF1DE"/>
          </a:solidFill>
          <a:ln>
            <a:solidFill>
              <a:srgbClr val="000000"/>
            </a:solidFill>
          </a:ln>
        </p:spPr>
        <p:txBody>
          <a:bodyPr wrap="square" rtlCol="0">
            <a:spAutoFit/>
          </a:bodyPr>
          <a:lstStyle/>
          <a:p>
            <a:pPr algn="ctr"/>
            <a:r>
              <a:rPr lang="en-US" sz="2800" dirty="0" smtClean="0"/>
              <a:t>RECOMMANDATION STRATÉGIQUES</a:t>
            </a:r>
            <a:endParaRPr lang="en-US" sz="2800" dirty="0"/>
          </a:p>
        </p:txBody>
      </p:sp>
      <p:sp>
        <p:nvSpPr>
          <p:cNvPr id="5" name="TextBox 4"/>
          <p:cNvSpPr txBox="1"/>
          <p:nvPr/>
        </p:nvSpPr>
        <p:spPr>
          <a:xfrm>
            <a:off x="815468" y="1149696"/>
            <a:ext cx="7513055" cy="738664"/>
          </a:xfrm>
          <a:prstGeom prst="rect">
            <a:avLst/>
          </a:prstGeom>
          <a:noFill/>
        </p:spPr>
        <p:txBody>
          <a:bodyPr wrap="square" rtlCol="0">
            <a:spAutoFit/>
          </a:bodyPr>
          <a:lstStyle/>
          <a:p>
            <a:pPr algn="just"/>
            <a:r>
              <a:rPr lang="en-US" sz="1400" dirty="0" smtClean="0"/>
              <a:t>	</a:t>
            </a:r>
            <a:r>
              <a:rPr lang="fr-FR" sz="1400" dirty="0" smtClean="0"/>
              <a:t>Nous avons choisi, pour cette partie d’étudier l’avenir stratégique de l’entreprise AMAZON, qui se démarque des concurrents par une stratégie de différenciation en mettant en place se positionnant majoritairement sur un marché de niche : les tablettes tactiles “Liseuses”.</a:t>
            </a:r>
            <a:endParaRPr lang="fr-FR" sz="1400" dirty="0"/>
          </a:p>
        </p:txBody>
      </p:sp>
      <p:graphicFrame>
        <p:nvGraphicFramePr>
          <p:cNvPr id="6" name="Table 5"/>
          <p:cNvGraphicFramePr>
            <a:graphicFrameLocks noGrp="1"/>
          </p:cNvGraphicFramePr>
          <p:nvPr>
            <p:extLst>
              <p:ext uri="{D42A27DB-BD31-4B8C-83A1-F6EECF244321}">
                <p14:modId xmlns:p14="http://schemas.microsoft.com/office/powerpoint/2010/main" val="1439507421"/>
              </p:ext>
            </p:extLst>
          </p:nvPr>
        </p:nvGraphicFramePr>
        <p:xfrm>
          <a:off x="334211" y="2011956"/>
          <a:ext cx="8515683" cy="4760964"/>
        </p:xfrm>
        <a:graphic>
          <a:graphicData uri="http://schemas.openxmlformats.org/drawingml/2006/table">
            <a:tbl>
              <a:tblPr firstRow="1" bandRow="1">
                <a:tableStyleId>{5C22544A-7EE6-4342-B048-85BDC9FD1C3A}</a:tableStyleId>
              </a:tblPr>
              <a:tblGrid>
                <a:gridCol w="2532952"/>
                <a:gridCol w="5982731"/>
              </a:tblGrid>
              <a:tr h="312774">
                <a:tc>
                  <a:txBody>
                    <a:bodyPr/>
                    <a:lstStyle/>
                    <a:p>
                      <a:pPr algn="ctr"/>
                      <a:r>
                        <a:rPr lang="fr-FR" sz="1600" b="1" noProof="0" dirty="0" smtClean="0">
                          <a:solidFill>
                            <a:srgbClr val="000000"/>
                          </a:solidFill>
                        </a:rPr>
                        <a:t>Recommandations</a:t>
                      </a:r>
                      <a:endParaRPr lang="fr-FR" sz="1600" b="1"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20000"/>
                        <a:lumOff val="80000"/>
                      </a:schemeClr>
                    </a:solidFill>
                  </a:tcPr>
                </a:tc>
                <a:tc>
                  <a:txBody>
                    <a:bodyPr/>
                    <a:lstStyle/>
                    <a:p>
                      <a:pPr algn="ctr"/>
                      <a:endParaRPr lang="fr-FR" sz="1600" b="1"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20000"/>
                        <a:lumOff val="80000"/>
                      </a:schemeClr>
                    </a:solidFill>
                  </a:tcPr>
                </a:tc>
              </a:tr>
              <a:tr h="1436027">
                <a:tc>
                  <a:txBody>
                    <a:bodyPr/>
                    <a:lstStyle/>
                    <a:p>
                      <a:pPr algn="ctr"/>
                      <a:endParaRPr lang="fr-FR" sz="1600" b="1" noProof="0" dirty="0" smtClean="0">
                        <a:solidFill>
                          <a:srgbClr val="000000"/>
                        </a:solidFill>
                        <a:sym typeface="Wingdings"/>
                      </a:endParaRPr>
                    </a:p>
                    <a:p>
                      <a:pPr algn="ctr"/>
                      <a:r>
                        <a:rPr lang="fr-FR" sz="1600" b="1" noProof="0" dirty="0" smtClean="0">
                          <a:solidFill>
                            <a:srgbClr val="000000"/>
                          </a:solidFill>
                          <a:sym typeface="Wingdings"/>
                        </a:rPr>
                        <a:t>Développer</a:t>
                      </a:r>
                      <a:r>
                        <a:rPr lang="fr-FR" sz="1600" b="1" baseline="0" noProof="0" dirty="0" smtClean="0">
                          <a:solidFill>
                            <a:srgbClr val="000000"/>
                          </a:solidFill>
                          <a:sym typeface="Wingdings"/>
                        </a:rPr>
                        <a:t> l’activité sur le marché des tablettes</a:t>
                      </a:r>
                      <a:endParaRPr lang="fr-FR" sz="1600" b="1"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noProof="0" dirty="0" smtClean="0">
                          <a:solidFill>
                            <a:srgbClr val="000000"/>
                          </a:solidFill>
                        </a:rPr>
                        <a:t>La</a:t>
                      </a:r>
                      <a:r>
                        <a:rPr lang="fr-FR" sz="1200" baseline="0" noProof="0" dirty="0" smtClean="0">
                          <a:solidFill>
                            <a:srgbClr val="000000"/>
                          </a:solidFill>
                        </a:rPr>
                        <a:t> tablette numérique est amenée dans les années à venir à prendre le dessus sur les ordinateurs portable sur le segment :</a:t>
                      </a:r>
                    </a:p>
                    <a:p>
                      <a:pPr marL="171450" indent="-171450">
                        <a:buFontTx/>
                        <a:buChar char="-"/>
                      </a:pPr>
                      <a:r>
                        <a:rPr lang="fr-FR" sz="1200" baseline="0" noProof="0" dirty="0" smtClean="0">
                          <a:solidFill>
                            <a:srgbClr val="000000"/>
                          </a:solidFill>
                        </a:rPr>
                        <a:t>des particuliers (loisirs, facilité d’accès aux contenus digitaux, etc.) </a:t>
                      </a:r>
                    </a:p>
                    <a:p>
                      <a:pPr marL="171450" indent="-171450">
                        <a:buFontTx/>
                        <a:buChar char="-"/>
                      </a:pPr>
                      <a:r>
                        <a:rPr lang="fr-FR" sz="1200" baseline="0" noProof="0" dirty="0" smtClean="0">
                          <a:solidFill>
                            <a:srgbClr val="000000"/>
                          </a:solidFill>
                        </a:rPr>
                        <a:t>Des professionnels (utilisation croissante de la tablettes pour les commerciaux, optimisation de la facilité d’utilisation des outils de bureautique grâce à la tablette, …)</a:t>
                      </a:r>
                      <a:endParaRPr lang="fr-FR" sz="1200" i="1" baseline="0" noProof="0" dirty="0" smtClean="0">
                        <a:solidFill>
                          <a:srgbClr val="000000"/>
                        </a:solidFill>
                      </a:endParaRPr>
                    </a:p>
                    <a:p>
                      <a:pPr marL="0" indent="0" algn="ctr">
                        <a:buFontTx/>
                        <a:buNone/>
                      </a:pPr>
                      <a:r>
                        <a:rPr lang="fr-FR" sz="1200" i="1" baseline="0" noProof="0" dirty="0" smtClean="0">
                          <a:solidFill>
                            <a:srgbClr val="000000"/>
                          </a:solidFill>
                        </a:rPr>
                        <a:t>Cependant, la tablettes ne remplacera pas un ordinateur pour certaines fonctions en entreprise. </a:t>
                      </a:r>
                      <a:endParaRPr lang="fr-FR" sz="1200" i="1"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76146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1600" b="1" noProof="0" dirty="0" smtClean="0">
                          <a:solidFill>
                            <a:srgbClr val="000000"/>
                          </a:solidFill>
                          <a:sym typeface="Wingdings"/>
                        </a:rPr>
                        <a:t>Communication pour changer d’image</a:t>
                      </a:r>
                      <a:endParaRPr lang="fr-FR" sz="1600" b="1" noProof="0" dirty="0" smtClean="0">
                        <a:solidFill>
                          <a:srgbClr val="000000"/>
                        </a:solidFill>
                      </a:endParaRPr>
                    </a:p>
                    <a:p>
                      <a:pPr algn="ctr"/>
                      <a:endParaRPr lang="fr-FR" sz="1600" b="1"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indent="0">
                        <a:buFontTx/>
                        <a:buNone/>
                      </a:pPr>
                      <a:r>
                        <a:rPr lang="fr-FR" sz="1200" i="0" noProof="0" dirty="0" smtClean="0">
                          <a:solidFill>
                            <a:srgbClr val="000000"/>
                          </a:solidFill>
                        </a:rPr>
                        <a:t>Réinventer l’image de MICROSOFT qui peine aujourd’hui sur le marché,</a:t>
                      </a:r>
                      <a:r>
                        <a:rPr lang="fr-FR" sz="1200" i="0" baseline="0" noProof="0" dirty="0" smtClean="0">
                          <a:solidFill>
                            <a:srgbClr val="000000"/>
                          </a:solidFill>
                        </a:rPr>
                        <a:t> suite aux nombreuses difficultés rencontrés depuis quelques années face à l’évolution de l’informatique, </a:t>
                      </a:r>
                    </a:p>
                    <a:p>
                      <a:pPr marL="0" indent="0">
                        <a:buFontTx/>
                        <a:buNone/>
                      </a:pPr>
                      <a:r>
                        <a:rPr lang="fr-FR" sz="1200" i="0" baseline="0" noProof="0" dirty="0" smtClean="0">
                          <a:solidFill>
                            <a:srgbClr val="000000"/>
                          </a:solidFill>
                        </a:rPr>
                        <a:t>Leur image porte aujourd’hui préjudice à l’engouement pour les produits Microsoft.</a:t>
                      </a:r>
                    </a:p>
                    <a:p>
                      <a:pPr marL="0" indent="0">
                        <a:buFontTx/>
                        <a:buNone/>
                      </a:pPr>
                      <a:r>
                        <a:rPr lang="fr-FR" sz="1200" i="1" baseline="0" noProof="0" dirty="0" smtClean="0">
                          <a:solidFill>
                            <a:srgbClr val="000000"/>
                          </a:solidFill>
                        </a:rPr>
                        <a:t>(ex : dernièrement le semi-échec de </a:t>
                      </a:r>
                      <a:r>
                        <a:rPr lang="fr-FR" sz="1200" i="1" baseline="0" noProof="0" dirty="0" err="1" smtClean="0">
                          <a:solidFill>
                            <a:srgbClr val="000000"/>
                          </a:solidFill>
                        </a:rPr>
                        <a:t>windows</a:t>
                      </a:r>
                      <a:r>
                        <a:rPr lang="fr-FR" sz="1200" i="1" baseline="0" noProof="0" dirty="0" smtClean="0">
                          <a:solidFill>
                            <a:srgbClr val="000000"/>
                          </a:solidFill>
                        </a:rPr>
                        <a:t> 8).</a:t>
                      </a:r>
                      <a:endParaRPr lang="fr-FR" sz="1200" i="1"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93068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fr-FR" sz="1600" b="1" noProof="0" dirty="0" smtClean="0">
                        <a:solidFill>
                          <a:srgbClr val="000000"/>
                        </a:solidFill>
                        <a:sym typeface="Wingdings"/>
                      </a:endParaRPr>
                    </a:p>
                    <a:p>
                      <a:pPr marL="0" marR="0" indent="0" algn="ctr" defTabSz="457200" rtl="0" eaLnBrk="1" fontAlgn="auto" latinLnBrk="0" hangingPunct="1">
                        <a:lnSpc>
                          <a:spcPct val="100000"/>
                        </a:lnSpc>
                        <a:spcBef>
                          <a:spcPts val="0"/>
                        </a:spcBef>
                        <a:spcAft>
                          <a:spcPts val="0"/>
                        </a:spcAft>
                        <a:buClrTx/>
                        <a:buSzTx/>
                        <a:buFontTx/>
                        <a:buNone/>
                        <a:tabLst/>
                        <a:defRPr/>
                      </a:pPr>
                      <a:r>
                        <a:rPr lang="fr-FR" sz="1600" b="1" noProof="0" dirty="0" smtClean="0">
                          <a:solidFill>
                            <a:srgbClr val="000000"/>
                          </a:solidFill>
                          <a:sym typeface="Wingdings"/>
                        </a:rPr>
                        <a:t>Différenciation sur</a:t>
                      </a:r>
                      <a:r>
                        <a:rPr lang="fr-FR" sz="1600" b="1" baseline="0" noProof="0" dirty="0" smtClean="0">
                          <a:solidFill>
                            <a:srgbClr val="000000"/>
                          </a:solidFill>
                          <a:sym typeface="Wingdings"/>
                        </a:rPr>
                        <a:t> l’utilisation de la tablette</a:t>
                      </a:r>
                      <a:endParaRPr lang="fr-FR" sz="1600" b="1" noProof="0" dirty="0" smtClean="0">
                        <a:solidFill>
                          <a:srgbClr val="000000"/>
                        </a:solidFill>
                      </a:endParaRPr>
                    </a:p>
                    <a:p>
                      <a:pPr algn="ctr"/>
                      <a:endParaRPr lang="fr-FR" sz="1600" b="1"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indent="0">
                        <a:buFontTx/>
                        <a:buNone/>
                      </a:pPr>
                      <a:r>
                        <a:rPr lang="fr-FR" sz="1200" i="0" noProof="0" dirty="0" smtClean="0">
                          <a:solidFill>
                            <a:srgbClr val="000000"/>
                          </a:solidFill>
                        </a:rPr>
                        <a:t>Sur le segment grand</a:t>
                      </a:r>
                      <a:r>
                        <a:rPr lang="fr-FR" sz="1200" i="0" baseline="0" noProof="0" dirty="0" smtClean="0">
                          <a:solidFill>
                            <a:srgbClr val="000000"/>
                          </a:solidFill>
                        </a:rPr>
                        <a:t> public et familial des acteurs comme Apple et Samsung sont déjà bien en place. Il est aujourd’hui plus judicieux de se focaliser sur des marché de niche encore peu développé pour gagner des parts de marchés : </a:t>
                      </a:r>
                    </a:p>
                    <a:p>
                      <a:pPr marL="171450" indent="-171450">
                        <a:buFontTx/>
                        <a:buChar char="-"/>
                      </a:pPr>
                      <a:r>
                        <a:rPr lang="fr-FR" sz="1200" i="0" baseline="0" noProof="0" dirty="0" smtClean="0">
                          <a:solidFill>
                            <a:srgbClr val="000000"/>
                          </a:solidFill>
                        </a:rPr>
                        <a:t>Éducation </a:t>
                      </a:r>
                      <a:r>
                        <a:rPr lang="fr-FR" sz="1200" i="1" baseline="0" noProof="0" dirty="0" smtClean="0">
                          <a:solidFill>
                            <a:srgbClr val="000000"/>
                          </a:solidFill>
                        </a:rPr>
                        <a:t>(partenariat avec les collectivité pour moderniser l’éducation)</a:t>
                      </a:r>
                    </a:p>
                    <a:p>
                      <a:pPr marL="171450" indent="-171450">
                        <a:buFontTx/>
                        <a:buChar char="-"/>
                      </a:pPr>
                      <a:r>
                        <a:rPr lang="fr-FR" sz="1200" i="0" baseline="0" noProof="0" dirty="0" err="1" smtClean="0">
                          <a:solidFill>
                            <a:srgbClr val="000000"/>
                          </a:solidFill>
                        </a:rPr>
                        <a:t>Ebook</a:t>
                      </a:r>
                      <a:r>
                        <a:rPr lang="fr-FR" sz="1200" i="0" baseline="0" noProof="0" dirty="0" smtClean="0">
                          <a:solidFill>
                            <a:srgbClr val="000000"/>
                          </a:solidFill>
                        </a:rPr>
                        <a:t>,                                       - Usage professionnel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09989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fr-FR" sz="1600" b="1" noProof="0" dirty="0" smtClean="0">
                        <a:solidFill>
                          <a:srgbClr val="000000"/>
                        </a:solidFill>
                        <a:sym typeface="Wingdings"/>
                      </a:endParaRPr>
                    </a:p>
                    <a:p>
                      <a:pPr marL="0" marR="0" indent="0" algn="ctr" defTabSz="457200" rtl="0" eaLnBrk="1" fontAlgn="auto" latinLnBrk="0" hangingPunct="1">
                        <a:lnSpc>
                          <a:spcPct val="100000"/>
                        </a:lnSpc>
                        <a:spcBef>
                          <a:spcPts val="0"/>
                        </a:spcBef>
                        <a:spcAft>
                          <a:spcPts val="0"/>
                        </a:spcAft>
                        <a:buClrTx/>
                        <a:buSzTx/>
                        <a:buFontTx/>
                        <a:buNone/>
                        <a:tabLst/>
                        <a:defRPr/>
                      </a:pPr>
                      <a:r>
                        <a:rPr lang="fr-FR" sz="1600" b="1" noProof="0" dirty="0" smtClean="0">
                          <a:solidFill>
                            <a:srgbClr val="000000"/>
                          </a:solidFill>
                          <a:sym typeface="Wingdings"/>
                        </a:rPr>
                        <a:t>Développer</a:t>
                      </a:r>
                      <a:r>
                        <a:rPr lang="fr-FR" sz="1600" b="1" baseline="0" noProof="0" dirty="0" smtClean="0">
                          <a:solidFill>
                            <a:srgbClr val="000000"/>
                          </a:solidFill>
                          <a:sym typeface="Wingdings"/>
                        </a:rPr>
                        <a:t> les innovations produits</a:t>
                      </a:r>
                      <a:endParaRPr lang="fr-FR" sz="1600" b="1" noProof="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indent="0">
                        <a:buFontTx/>
                        <a:buNone/>
                      </a:pPr>
                      <a:r>
                        <a:rPr lang="fr-FR" sz="1200" i="0" baseline="0" noProof="0" dirty="0" smtClean="0">
                          <a:solidFill>
                            <a:srgbClr val="000000"/>
                          </a:solidFill>
                        </a:rPr>
                        <a:t>Notamment : </a:t>
                      </a:r>
                    </a:p>
                    <a:p>
                      <a:pPr marL="171450" indent="-171450">
                        <a:buFontTx/>
                        <a:buChar char="-"/>
                      </a:pPr>
                      <a:r>
                        <a:rPr lang="fr-FR" sz="1200" i="0" baseline="0" noProof="0" dirty="0" smtClean="0">
                          <a:solidFill>
                            <a:srgbClr val="000000"/>
                          </a:solidFill>
                        </a:rPr>
                        <a:t>L’interface des tablettes</a:t>
                      </a:r>
                    </a:p>
                    <a:p>
                      <a:pPr marL="171450" indent="-171450">
                        <a:buFontTx/>
                        <a:buChar char="-"/>
                      </a:pPr>
                      <a:r>
                        <a:rPr lang="fr-FR" sz="1200" i="0" baseline="0" noProof="0" dirty="0" smtClean="0">
                          <a:solidFill>
                            <a:srgbClr val="000000"/>
                          </a:solidFill>
                        </a:rPr>
                        <a:t>L’écosystème et l’univers de Windows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6649047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603615023"/>
              </p:ext>
            </p:extLst>
          </p:nvPr>
        </p:nvGraphicFramePr>
        <p:xfrm>
          <a:off x="334211" y="1757956"/>
          <a:ext cx="8515683" cy="2706027"/>
        </p:xfrm>
        <a:graphic>
          <a:graphicData uri="http://schemas.openxmlformats.org/drawingml/2006/table">
            <a:tbl>
              <a:tblPr firstRow="1" bandRow="1">
                <a:tableStyleId>{5C22544A-7EE6-4342-B048-85BDC9FD1C3A}</a:tableStyleId>
              </a:tblPr>
              <a:tblGrid>
                <a:gridCol w="2532952"/>
                <a:gridCol w="5982731"/>
              </a:tblGrid>
              <a:tr h="312774">
                <a:tc>
                  <a:txBody>
                    <a:bodyPr/>
                    <a:lstStyle/>
                    <a:p>
                      <a:pPr algn="ctr"/>
                      <a:r>
                        <a:rPr lang="fr-FR" sz="1600" b="1" noProof="0" dirty="0" smtClean="0">
                          <a:solidFill>
                            <a:srgbClr val="000000"/>
                          </a:solidFill>
                        </a:rPr>
                        <a:t>Recommandations</a:t>
                      </a:r>
                      <a:endParaRPr lang="fr-FR" sz="1600" b="1"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20000"/>
                        <a:lumOff val="80000"/>
                      </a:schemeClr>
                    </a:solidFill>
                  </a:tcPr>
                </a:tc>
                <a:tc>
                  <a:txBody>
                    <a:bodyPr/>
                    <a:lstStyle/>
                    <a:p>
                      <a:pPr algn="ctr"/>
                      <a:endParaRPr lang="fr-FR" sz="1600" b="1"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20000"/>
                        <a:lumOff val="80000"/>
                      </a:schemeClr>
                    </a:solidFill>
                  </a:tcPr>
                </a:tc>
              </a:tr>
              <a:tr h="1182027">
                <a:tc>
                  <a:txBody>
                    <a:bodyPr/>
                    <a:lstStyle/>
                    <a:p>
                      <a:pPr algn="ctr"/>
                      <a:endParaRPr lang="fr-FR" dirty="0" smtClean="0">
                        <a:sym typeface="Wingdings"/>
                      </a:endParaRPr>
                    </a:p>
                    <a:p>
                      <a:pPr algn="ctr"/>
                      <a:r>
                        <a:rPr lang="fr-FR" dirty="0" smtClean="0">
                          <a:sym typeface="Wingdings"/>
                        </a:rPr>
                        <a:t>Consolider</a:t>
                      </a:r>
                      <a:r>
                        <a:rPr lang="fr-FR" baseline="0" dirty="0" smtClean="0">
                          <a:sym typeface="Wingdings"/>
                        </a:rPr>
                        <a:t> la réactivité de Windows</a:t>
                      </a:r>
                      <a:endParaRPr lang="fr-FR"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just"/>
                      <a:r>
                        <a:rPr lang="fr-FR" sz="1200" noProof="0" dirty="0" smtClean="0">
                          <a:solidFill>
                            <a:srgbClr val="000000"/>
                          </a:solidFill>
                        </a:rPr>
                        <a:t>L’importance du Service</a:t>
                      </a:r>
                      <a:r>
                        <a:rPr lang="fr-FR" sz="1200" baseline="0" noProof="0" dirty="0" smtClean="0">
                          <a:solidFill>
                            <a:srgbClr val="000000"/>
                          </a:solidFill>
                        </a:rPr>
                        <a:t> après vente est un critère primordiale aujourd’hui dur ce type de marché. En effet, la circulation de l’information étant favorisée de manière très importante via </a:t>
                      </a:r>
                      <a:r>
                        <a:rPr lang="fr-FR" sz="1200" baseline="0" noProof="0" dirty="0" smtClean="0">
                          <a:solidFill>
                            <a:srgbClr val="000000"/>
                          </a:solidFill>
                        </a:rPr>
                        <a:t>l’interaction </a:t>
                      </a:r>
                      <a:r>
                        <a:rPr lang="fr-FR" sz="1200" baseline="0" noProof="0" dirty="0" smtClean="0">
                          <a:solidFill>
                            <a:srgbClr val="000000"/>
                          </a:solidFill>
                        </a:rPr>
                        <a:t>numérique (Forums, site de test, avis clients, etc.) l’image d’une marque s’en trouve beaucoup plus vulnérable. Il est donc essentielle d’assurer la qualité ainsi que la fiabilité des services jusqu’au afin d’éviter les « </a:t>
                      </a:r>
                      <a:r>
                        <a:rPr lang="fr-FR" sz="1200" baseline="0" noProof="0" dirty="0" err="1" smtClean="0">
                          <a:solidFill>
                            <a:srgbClr val="000000"/>
                          </a:solidFill>
                        </a:rPr>
                        <a:t>bad</a:t>
                      </a:r>
                      <a:r>
                        <a:rPr lang="fr-FR" sz="1200" baseline="0" noProof="0" dirty="0" smtClean="0">
                          <a:solidFill>
                            <a:srgbClr val="000000"/>
                          </a:solidFill>
                        </a:rPr>
                        <a:t> </a:t>
                      </a:r>
                      <a:r>
                        <a:rPr lang="fr-FR" sz="1200" baseline="0" noProof="0" dirty="0" err="1" smtClean="0">
                          <a:solidFill>
                            <a:srgbClr val="000000"/>
                          </a:solidFill>
                        </a:rPr>
                        <a:t>buzz</a:t>
                      </a:r>
                      <a:r>
                        <a:rPr lang="fr-FR" sz="1200" baseline="0" noProof="0" dirty="0" smtClean="0">
                          <a:solidFill>
                            <a:srgbClr val="000000"/>
                          </a:solidFill>
                        </a:rPr>
                        <a:t> ».</a:t>
                      </a:r>
                      <a:endParaRPr lang="fr-FR" sz="1200" i="1"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182027">
                <a:tc>
                  <a:txBody>
                    <a:bodyPr/>
                    <a:lstStyle/>
                    <a:p>
                      <a:pPr algn="ctr"/>
                      <a:endParaRPr lang="fr-FR" dirty="0" smtClean="0"/>
                    </a:p>
                    <a:p>
                      <a:pPr algn="ctr"/>
                      <a:r>
                        <a:rPr lang="fr-FR" dirty="0" smtClean="0"/>
                        <a:t>Favoriser l’</a:t>
                      </a:r>
                      <a:r>
                        <a:rPr lang="fr-FR" dirty="0" err="1" smtClean="0"/>
                        <a:t>Interconnectivité</a:t>
                      </a:r>
                      <a:endParaRPr lang="fr-FR"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just"/>
                      <a:r>
                        <a:rPr lang="fr-FR" sz="1200" i="0" noProof="0" dirty="0" smtClean="0">
                          <a:solidFill>
                            <a:srgbClr val="000000"/>
                          </a:solidFill>
                        </a:rPr>
                        <a:t>Le marché actuel tend à s’orienter progressivement vers la connectivité entre les différents produits. Il pourrait donc être intéressant</a:t>
                      </a:r>
                      <a:r>
                        <a:rPr lang="fr-FR" sz="1200" i="0" baseline="0" noProof="0" dirty="0" smtClean="0">
                          <a:solidFill>
                            <a:srgbClr val="000000"/>
                          </a:solidFill>
                        </a:rPr>
                        <a:t> pour Microsoft de favoriser l’interaction entre ses différents produits, notamment avec l’arrivée de la nouvelle Xbox courant 2013 qui aura la particularité (commune  à la nouvelle génération de console de salon) de se baser sur la dématérialisation des supports matériels et d’instaurer une connexion permanente aux contenus digitaux ainsi qu’à internet.</a:t>
                      </a:r>
                      <a:endParaRPr lang="fr-FR" sz="1200" i="0"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8" name="TextBox 3"/>
          <p:cNvSpPr txBox="1">
            <a:spLocks noGrp="1"/>
          </p:cNvSpPr>
          <p:nvPr>
            <p:ph type="title"/>
          </p:nvPr>
        </p:nvSpPr>
        <p:spPr>
          <a:xfrm>
            <a:off x="427790" y="363656"/>
            <a:ext cx="8031747" cy="523220"/>
          </a:xfrm>
          <a:prstGeom prst="rect">
            <a:avLst/>
          </a:prstGeom>
          <a:solidFill>
            <a:srgbClr val="EBF1DE"/>
          </a:solidFill>
          <a:ln>
            <a:solidFill>
              <a:srgbClr val="000000"/>
            </a:solidFill>
          </a:ln>
        </p:spPr>
        <p:txBody>
          <a:bodyPr wrap="square" rtlCol="0">
            <a:spAutoFit/>
          </a:bodyPr>
          <a:lstStyle/>
          <a:p>
            <a:pPr algn="ctr"/>
            <a:r>
              <a:rPr lang="en-US" sz="2800" dirty="0" smtClean="0"/>
              <a:t>RECOMMANDATION STRATÉGIQUES</a:t>
            </a:r>
            <a:endParaRPr lang="en-US" sz="2800" dirty="0"/>
          </a:p>
        </p:txBody>
      </p:sp>
      <p:sp>
        <p:nvSpPr>
          <p:cNvPr id="9" name="ZoneTexte 8"/>
          <p:cNvSpPr txBox="1"/>
          <p:nvPr/>
        </p:nvSpPr>
        <p:spPr>
          <a:xfrm>
            <a:off x="762000" y="4946316"/>
            <a:ext cx="7285790" cy="1384995"/>
          </a:xfrm>
          <a:prstGeom prst="rect">
            <a:avLst/>
          </a:prstGeom>
          <a:noFill/>
        </p:spPr>
        <p:txBody>
          <a:bodyPr wrap="square" rtlCol="0">
            <a:spAutoFit/>
          </a:bodyPr>
          <a:lstStyle/>
          <a:p>
            <a:pPr algn="just"/>
            <a:r>
              <a:rPr lang="fr-FR" sz="1400" dirty="0" smtClean="0"/>
              <a:t>Cette entreprise reste, malgré tout, une figure de proue du marché de l’informatique de part son historiques et ses compétences. </a:t>
            </a:r>
          </a:p>
          <a:p>
            <a:pPr algn="just"/>
            <a:endParaRPr lang="fr-FR" sz="1400" dirty="0"/>
          </a:p>
          <a:p>
            <a:pPr algn="just"/>
            <a:r>
              <a:rPr lang="fr-FR" sz="1400" dirty="0" smtClean="0"/>
              <a:t>L’environnement est donc propice à l’émergence d’une nouvelle ère Microsoft. Cependant les changements à mettre en place sont importants pour permettre à la société de se hisser au niveau des principaux acteurs du marché des tablettes présents aujourd’hui.</a:t>
            </a:r>
            <a:endParaRPr lang="fr-FR" sz="1400" dirty="0"/>
          </a:p>
        </p:txBody>
      </p:sp>
    </p:spTree>
    <p:extLst>
      <p:ext uri="{BB962C8B-B14F-4D97-AF65-F5344CB8AC3E}">
        <p14:creationId xmlns:p14="http://schemas.microsoft.com/office/powerpoint/2010/main" val="4287818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7799"/>
            <a:ext cx="8229600" cy="1143000"/>
          </a:xfrm>
          <a:solidFill>
            <a:srgbClr val="EBF1DE"/>
          </a:solidFill>
          <a:ln>
            <a:solidFill>
              <a:srgbClr val="000000"/>
            </a:solidFill>
          </a:ln>
        </p:spPr>
        <p:txBody>
          <a:bodyPr/>
          <a:lstStyle/>
          <a:p>
            <a:r>
              <a:rPr lang="en-US" i="1" dirty="0" smtClean="0"/>
              <a:t>PRÉSENTATION DU MARCHÉ</a:t>
            </a:r>
            <a:endParaRPr lang="en-US" i="1" dirty="0"/>
          </a:p>
        </p:txBody>
      </p:sp>
    </p:spTree>
    <p:extLst>
      <p:ext uri="{BB962C8B-B14F-4D97-AF65-F5344CB8AC3E}">
        <p14:creationId xmlns:p14="http://schemas.microsoft.com/office/powerpoint/2010/main" val="211824249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21165"/>
            <a:ext cx="6561221" cy="901781"/>
          </a:xfrm>
        </p:spPr>
        <p:txBody>
          <a:bodyPr>
            <a:normAutofit/>
          </a:bodyPr>
          <a:lstStyle/>
          <a:p>
            <a:pPr algn="l"/>
            <a:r>
              <a:rPr lang="en-US" sz="2400" b="1" u="sng" dirty="0" smtClean="0"/>
              <a:t>I - </a:t>
            </a:r>
            <a:r>
              <a:rPr lang="en-US" sz="2400" b="1" u="sng" dirty="0" err="1" smtClean="0"/>
              <a:t>Présentation</a:t>
            </a:r>
            <a:r>
              <a:rPr lang="en-US" sz="2400" b="1" u="sng" dirty="0" smtClean="0"/>
              <a:t> du Marché</a:t>
            </a:r>
            <a:r>
              <a:rPr lang="en-US" sz="2400" dirty="0" smtClean="0"/>
              <a:t/>
            </a:r>
            <a:br>
              <a:rPr lang="en-US" sz="2400" dirty="0" smtClean="0"/>
            </a:br>
            <a:r>
              <a:rPr lang="en-US" sz="2400" dirty="0" smtClean="0"/>
              <a:t>	</a:t>
            </a:r>
            <a:r>
              <a:rPr lang="en-US" sz="1800" u="sng" dirty="0" smtClean="0"/>
              <a:t>A – </a:t>
            </a:r>
            <a:r>
              <a:rPr lang="en-US" sz="1800" u="sng" dirty="0" err="1" smtClean="0"/>
              <a:t>Définition</a:t>
            </a:r>
            <a:r>
              <a:rPr lang="en-US" sz="1800" u="sng" dirty="0" smtClean="0"/>
              <a:t> :</a:t>
            </a:r>
            <a:endParaRPr lang="en-US" sz="1800" u="sng" dirty="0"/>
          </a:p>
        </p:txBody>
      </p:sp>
      <p:sp>
        <p:nvSpPr>
          <p:cNvPr id="3" name="TextBox 2"/>
          <p:cNvSpPr txBox="1"/>
          <p:nvPr/>
        </p:nvSpPr>
        <p:spPr>
          <a:xfrm>
            <a:off x="668421" y="1122947"/>
            <a:ext cx="8021053" cy="5047535"/>
          </a:xfrm>
          <a:prstGeom prst="rect">
            <a:avLst/>
          </a:prstGeom>
          <a:noFill/>
        </p:spPr>
        <p:txBody>
          <a:bodyPr wrap="square" rtlCol="0">
            <a:spAutoFit/>
          </a:bodyPr>
          <a:lstStyle/>
          <a:p>
            <a:r>
              <a:rPr lang="fr-FR" sz="1400" b="1" i="1" u="sng" dirty="0" smtClean="0"/>
              <a:t>Définition :</a:t>
            </a:r>
          </a:p>
          <a:p>
            <a:endParaRPr lang="fr-FR" sz="1400" dirty="0"/>
          </a:p>
          <a:p>
            <a:pPr marL="285750" indent="-285750">
              <a:buFontTx/>
              <a:buChar char="-"/>
            </a:pPr>
            <a:r>
              <a:rPr lang="fr-FR" sz="1400" i="1" dirty="0" smtClean="0"/>
              <a:t>« </a:t>
            </a:r>
            <a:r>
              <a:rPr lang="fr-FR" sz="1400" b="1" dirty="0"/>
              <a:t>Tablette </a:t>
            </a:r>
            <a:r>
              <a:rPr lang="fr-FR" sz="1400" i="1" dirty="0"/>
              <a:t>(de l'anglais </a:t>
            </a:r>
            <a:r>
              <a:rPr lang="fr-FR" sz="1400" i="1" dirty="0" err="1"/>
              <a:t>tablet</a:t>
            </a:r>
            <a:r>
              <a:rPr lang="fr-FR" sz="1400" i="1" dirty="0"/>
              <a:t>, plaque) est le nom donné à </a:t>
            </a:r>
            <a:r>
              <a:rPr lang="fr-FR" sz="1400" b="1" i="1" dirty="0"/>
              <a:t>une famille d'ordinateurs portables dépourvus de clavier à touches et munis d'un écran tactile</a:t>
            </a:r>
            <a:r>
              <a:rPr lang="fr-FR" sz="1400" i="1" dirty="0"/>
              <a:t>, de la même </a:t>
            </a:r>
            <a:r>
              <a:rPr lang="fr-FR" sz="1400" b="1" i="1" dirty="0"/>
              <a:t>dimension qu'une feuille A4 ou plus petits</a:t>
            </a:r>
            <a:r>
              <a:rPr lang="fr-FR" sz="1400" i="1" dirty="0"/>
              <a:t>. L'écran tactile est toujours multipoints, donc capable de détecter plusieurs touchers simultanés. </a:t>
            </a:r>
            <a:r>
              <a:rPr lang="fr-FR" sz="1400" i="1" dirty="0" smtClean="0"/>
              <a:t>».  </a:t>
            </a:r>
          </a:p>
          <a:p>
            <a:pPr marL="285750" indent="-285750">
              <a:buFontTx/>
              <a:buChar char="-"/>
            </a:pPr>
            <a:r>
              <a:rPr lang="fr-FR" sz="1400" i="1" dirty="0" smtClean="0"/>
              <a:t>«</a:t>
            </a:r>
            <a:r>
              <a:rPr lang="fr-FR" sz="1400" i="1" dirty="0"/>
              <a:t>qui est </a:t>
            </a:r>
            <a:r>
              <a:rPr lang="fr-FR" sz="1400" b="1" i="1" dirty="0"/>
              <a:t>connecté à internet </a:t>
            </a:r>
            <a:r>
              <a:rPr lang="fr-FR" sz="1400" i="1" dirty="0"/>
              <a:t>en </a:t>
            </a:r>
            <a:r>
              <a:rPr lang="fr-FR" sz="1400" i="1" dirty="0" err="1"/>
              <a:t>wi-fi</a:t>
            </a:r>
            <a:r>
              <a:rPr lang="fr-FR" sz="1400" i="1" dirty="0"/>
              <a:t> et/ou en 3G/4G</a:t>
            </a:r>
            <a:r>
              <a:rPr lang="fr-FR" sz="1400" i="1" dirty="0" smtClean="0"/>
              <a:t>. » </a:t>
            </a:r>
          </a:p>
          <a:p>
            <a:pPr marL="285750" indent="-285750">
              <a:buFontTx/>
              <a:buChar char="-"/>
            </a:pPr>
            <a:r>
              <a:rPr lang="fr-FR" sz="1400" i="1" dirty="0" smtClean="0"/>
              <a:t>« </a:t>
            </a:r>
            <a:r>
              <a:rPr lang="fr-FR" sz="1400" i="1" dirty="0"/>
              <a:t>Leurs dimensions excluent l'intégration d’une mémoire de stockage mécanique, comme un lecteur-graveur de DVD ou un disque dur. </a:t>
            </a:r>
            <a:r>
              <a:rPr lang="fr-FR" sz="1400" i="1" dirty="0" smtClean="0"/>
              <a:t>»</a:t>
            </a:r>
          </a:p>
          <a:p>
            <a:endParaRPr lang="fr-FR" sz="1400" i="1" dirty="0"/>
          </a:p>
          <a:p>
            <a:r>
              <a:rPr lang="fr-FR" sz="1400" b="1" i="1" u="sng" dirty="0" smtClean="0"/>
              <a:t>Historique : </a:t>
            </a:r>
          </a:p>
          <a:p>
            <a:endParaRPr lang="fr-FR" sz="1400" dirty="0"/>
          </a:p>
          <a:p>
            <a:r>
              <a:rPr lang="fr-FR" sz="1400" dirty="0" smtClean="0"/>
              <a:t>	25 </a:t>
            </a:r>
            <a:r>
              <a:rPr lang="fr-FR" sz="1400" dirty="0"/>
              <a:t>années d'évolutions, du Linus </a:t>
            </a:r>
            <a:r>
              <a:rPr lang="fr-FR" sz="1400" dirty="0" err="1"/>
              <a:t>Write</a:t>
            </a:r>
            <a:r>
              <a:rPr lang="fr-FR" sz="1400" dirty="0"/>
              <a:t> Top en 1987 à nos jours. Les usages, l'autonomie, le design, les processeurs, la qualité de l'image et du son et enfin la connectivité ont bien évolués. (retour du clavier pour un appareil hybride chez </a:t>
            </a:r>
            <a:r>
              <a:rPr lang="fr-FR" sz="1400" dirty="0"/>
              <a:t>M</a:t>
            </a:r>
            <a:r>
              <a:rPr lang="fr-FR" sz="1400" dirty="0" smtClean="0"/>
              <a:t>icrosoft</a:t>
            </a:r>
            <a:r>
              <a:rPr lang="fr-FR" sz="1400" dirty="0" smtClean="0"/>
              <a:t>).</a:t>
            </a:r>
          </a:p>
          <a:p>
            <a:r>
              <a:rPr lang="fr-FR" sz="1400" dirty="0" smtClean="0"/>
              <a:t>Apple</a:t>
            </a:r>
            <a:r>
              <a:rPr lang="fr-FR" sz="1400" dirty="0"/>
              <a:t>, avec l'</a:t>
            </a:r>
            <a:r>
              <a:rPr lang="fr-FR" sz="1400" dirty="0" err="1"/>
              <a:t>iPad</a:t>
            </a:r>
            <a:r>
              <a:rPr lang="fr-FR" sz="1400" dirty="0"/>
              <a:t> en 2010 relance véritablement l'offre grand public des tablettes tactiles et crée ainsi un marché tout neuf dans le secteur numérique.</a:t>
            </a:r>
          </a:p>
          <a:p>
            <a:endParaRPr lang="fr-FR" sz="1400" dirty="0" smtClean="0"/>
          </a:p>
          <a:p>
            <a:r>
              <a:rPr lang="fr-FR" sz="1400" dirty="0" smtClean="0"/>
              <a:t>Des </a:t>
            </a:r>
            <a:r>
              <a:rPr lang="fr-FR" sz="1400" dirty="0"/>
              <a:t>innovations à venir : </a:t>
            </a:r>
            <a:endParaRPr lang="fr-FR" sz="1400" dirty="0" smtClean="0"/>
          </a:p>
          <a:p>
            <a:pPr marL="742950" lvl="1" indent="-285750">
              <a:buFontTx/>
              <a:buChar char="-"/>
            </a:pPr>
            <a:r>
              <a:rPr lang="fr-FR" sz="1400" dirty="0" smtClean="0"/>
              <a:t>Technologie </a:t>
            </a:r>
            <a:r>
              <a:rPr lang="fr-FR" sz="1400" dirty="0" err="1"/>
              <a:t>anti-reflets</a:t>
            </a:r>
            <a:r>
              <a:rPr lang="fr-FR" sz="1400" dirty="0"/>
              <a:t> pour les </a:t>
            </a:r>
            <a:r>
              <a:rPr lang="fr-FR" sz="1400" dirty="0" smtClean="0"/>
              <a:t>écrans,</a:t>
            </a:r>
          </a:p>
          <a:p>
            <a:pPr marL="742950" lvl="1" indent="-285750">
              <a:buFontTx/>
              <a:buChar char="-"/>
            </a:pPr>
            <a:r>
              <a:rPr lang="fr-FR" sz="1400" dirty="0" smtClean="0"/>
              <a:t>Amélioration </a:t>
            </a:r>
            <a:r>
              <a:rPr lang="fr-FR" sz="1400" dirty="0"/>
              <a:t>de la rapidité des processeurs </a:t>
            </a:r>
            <a:endParaRPr lang="fr-FR" sz="1400" dirty="0" smtClean="0"/>
          </a:p>
          <a:p>
            <a:pPr marL="742950" lvl="1" indent="-285750">
              <a:buFontTx/>
              <a:buChar char="-"/>
            </a:pPr>
            <a:r>
              <a:rPr lang="fr-FR" sz="1400" dirty="0" smtClean="0"/>
              <a:t>Amélioration </a:t>
            </a:r>
            <a:r>
              <a:rPr lang="fr-FR" sz="1400" dirty="0"/>
              <a:t>de l'autonomie et/ou du temps de chargement de la batterie (actu) </a:t>
            </a:r>
            <a:endParaRPr lang="fr-FR" sz="1400" dirty="0" smtClean="0"/>
          </a:p>
          <a:p>
            <a:pPr marL="742950" lvl="1" indent="-285750">
              <a:buFontTx/>
              <a:buChar char="-"/>
            </a:pPr>
            <a:r>
              <a:rPr lang="fr-FR" sz="1400" dirty="0" smtClean="0"/>
              <a:t>Amélioration </a:t>
            </a:r>
            <a:r>
              <a:rPr lang="fr-FR" sz="1400" dirty="0"/>
              <a:t>écologique (panneaux </a:t>
            </a:r>
            <a:r>
              <a:rPr lang="fr-FR" sz="1400" dirty="0" smtClean="0"/>
              <a:t>solaires).</a:t>
            </a:r>
          </a:p>
        </p:txBody>
      </p:sp>
    </p:spTree>
    <p:extLst>
      <p:ext uri="{BB962C8B-B14F-4D97-AF65-F5344CB8AC3E}">
        <p14:creationId xmlns:p14="http://schemas.microsoft.com/office/powerpoint/2010/main" val="180585337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97450121"/>
              </p:ext>
            </p:extLst>
          </p:nvPr>
        </p:nvGraphicFramePr>
        <p:xfrm>
          <a:off x="240632" y="568151"/>
          <a:ext cx="8689474" cy="2042160"/>
        </p:xfrm>
        <a:graphic>
          <a:graphicData uri="http://schemas.openxmlformats.org/drawingml/2006/table">
            <a:tbl>
              <a:tblPr firstRow="1" bandRow="1">
                <a:tableStyleId>{5C22544A-7EE6-4342-B048-85BDC9FD1C3A}</a:tableStyleId>
              </a:tblPr>
              <a:tblGrid>
                <a:gridCol w="4344737"/>
                <a:gridCol w="4344737"/>
              </a:tblGrid>
              <a:tr h="287432">
                <a:tc>
                  <a:txBody>
                    <a:bodyPr/>
                    <a:lstStyle/>
                    <a:p>
                      <a:pPr algn="ctr"/>
                      <a:r>
                        <a:rPr lang="fr-FR" sz="1400" noProof="0" smtClean="0">
                          <a:solidFill>
                            <a:srgbClr val="000000"/>
                          </a:solidFill>
                        </a:rPr>
                        <a:t>Opportunités</a:t>
                      </a:r>
                      <a:endParaRPr lang="fr-FR" sz="1400" noProof="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20000"/>
                        <a:lumOff val="80000"/>
                      </a:schemeClr>
                    </a:solidFill>
                  </a:tcPr>
                </a:tc>
                <a:tc>
                  <a:txBody>
                    <a:bodyPr/>
                    <a:lstStyle/>
                    <a:p>
                      <a:pPr algn="ctr"/>
                      <a:r>
                        <a:rPr lang="fr-FR" sz="1400" noProof="0" dirty="0" smtClean="0">
                          <a:solidFill>
                            <a:srgbClr val="000000"/>
                          </a:solidFill>
                        </a:rPr>
                        <a:t>Menaces</a:t>
                      </a:r>
                      <a:endParaRPr lang="fr-FR" sz="1400"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20000"/>
                        <a:lumOff val="80000"/>
                      </a:schemeClr>
                    </a:solidFill>
                  </a:tcPr>
                </a:tc>
              </a:tr>
              <a:tr h="370840">
                <a:tc>
                  <a:txBody>
                    <a:bodyPr/>
                    <a:lstStyle/>
                    <a:p>
                      <a:r>
                        <a:rPr lang="en-US" sz="1200" b="1" noProof="0" dirty="0" smtClean="0">
                          <a:solidFill>
                            <a:srgbClr val="000000"/>
                          </a:solidFill>
                          <a:sym typeface="Wingdings"/>
                        </a:rPr>
                        <a:t> </a:t>
                      </a:r>
                      <a:r>
                        <a:rPr lang="fr-FR" sz="1200" b="1" noProof="0" dirty="0" smtClean="0">
                          <a:solidFill>
                            <a:srgbClr val="000000"/>
                          </a:solidFill>
                        </a:rPr>
                        <a:t>Politique favorable</a:t>
                      </a:r>
                      <a:r>
                        <a:rPr lang="fr-FR" sz="1200" b="1" baseline="0" noProof="0" dirty="0" smtClean="0">
                          <a:solidFill>
                            <a:srgbClr val="000000"/>
                          </a:solidFill>
                        </a:rPr>
                        <a:t> : </a:t>
                      </a:r>
                      <a:r>
                        <a:rPr lang="fr-FR" sz="1200" baseline="0" noProof="0" dirty="0" smtClean="0">
                          <a:solidFill>
                            <a:srgbClr val="000000"/>
                          </a:solidFill>
                        </a:rPr>
                        <a:t>investissement des gouvernements dans ce nouvel outil (notamment l’éducation).</a:t>
                      </a:r>
                    </a:p>
                    <a:p>
                      <a:r>
                        <a:rPr lang="en-US" sz="1200" b="1" baseline="0" noProof="0" dirty="0" smtClean="0">
                          <a:solidFill>
                            <a:srgbClr val="000000"/>
                          </a:solidFill>
                          <a:sym typeface="Wingdings"/>
                        </a:rPr>
                        <a:t> </a:t>
                      </a:r>
                      <a:r>
                        <a:rPr lang="fr-FR" sz="1200" b="1" baseline="0" noProof="0" dirty="0" smtClean="0">
                          <a:solidFill>
                            <a:srgbClr val="000000"/>
                          </a:solidFill>
                        </a:rPr>
                        <a:t>Perspectives de croissance exceptionnelles :</a:t>
                      </a:r>
                      <a:endParaRPr lang="fr-FR" sz="1200" b="0" baseline="0" noProof="0" dirty="0" smtClean="0">
                        <a:solidFill>
                          <a:srgbClr val="000000"/>
                        </a:solidFill>
                      </a:endParaRPr>
                    </a:p>
                    <a:p>
                      <a:pPr marL="171450" indent="-171450">
                        <a:buFontTx/>
                        <a:buChar char="-"/>
                      </a:pPr>
                      <a:r>
                        <a:rPr lang="fr-FR" sz="1200" b="0" baseline="0" noProof="0" dirty="0" smtClean="0">
                          <a:solidFill>
                            <a:srgbClr val="000000"/>
                          </a:solidFill>
                        </a:rPr>
                        <a:t>Multiplication des usages professionnels : les entreprises investissent pour gagner en productivité.</a:t>
                      </a:r>
                    </a:p>
                    <a:p>
                      <a:pPr marL="171450" indent="-171450">
                        <a:buFontTx/>
                        <a:buChar char="-"/>
                      </a:pPr>
                      <a:r>
                        <a:rPr lang="fr-FR" sz="1200" b="0" baseline="0" noProof="0" dirty="0" smtClean="0">
                          <a:solidFill>
                            <a:srgbClr val="000000"/>
                          </a:solidFill>
                        </a:rPr>
                        <a:t>Attrait croissant des ménages pour les nouvelles technologies</a:t>
                      </a:r>
                    </a:p>
                    <a:p>
                      <a:pPr marL="171450" indent="-171450">
                        <a:buFontTx/>
                        <a:buChar char="-"/>
                      </a:pPr>
                      <a:r>
                        <a:rPr lang="fr-FR" sz="1200" b="0" baseline="0" noProof="0" dirty="0" smtClean="0">
                          <a:solidFill>
                            <a:srgbClr val="000000"/>
                          </a:solidFill>
                        </a:rPr>
                        <a:t>Ventes d’ordinateurs portable qui diminue au profit des tablettes</a:t>
                      </a:r>
                    </a:p>
                    <a:p>
                      <a:pPr marL="0" indent="0">
                        <a:buFontTx/>
                        <a:buNone/>
                      </a:pPr>
                      <a:r>
                        <a:rPr lang="en-US" sz="1200" b="1" baseline="0" noProof="0" dirty="0" smtClean="0">
                          <a:solidFill>
                            <a:srgbClr val="000000"/>
                          </a:solidFill>
                          <a:sym typeface="Wingdings"/>
                        </a:rPr>
                        <a:t> </a:t>
                      </a:r>
                      <a:r>
                        <a:rPr lang="fr-FR" sz="1200" b="1" baseline="0" noProof="0" dirty="0" smtClean="0">
                          <a:solidFill>
                            <a:srgbClr val="000000"/>
                          </a:solidFill>
                        </a:rPr>
                        <a:t>Outils considéré “écolo </a:t>
                      </a:r>
                      <a:r>
                        <a:rPr lang="fr-FR" sz="1200" b="1" baseline="0" noProof="0" dirty="0" err="1" smtClean="0">
                          <a:solidFill>
                            <a:srgbClr val="000000"/>
                          </a:solidFill>
                        </a:rPr>
                        <a:t>Friendly</a:t>
                      </a:r>
                      <a:r>
                        <a:rPr lang="fr-FR" sz="1200" b="1" baseline="0" noProof="0" dirty="0" smtClean="0">
                          <a:solidFill>
                            <a:srgbClr val="000000"/>
                          </a:solidFill>
                        </a:rPr>
                        <a: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200" noProof="0" dirty="0" smtClean="0">
                          <a:solidFill>
                            <a:srgbClr val="000000"/>
                          </a:solidFill>
                          <a:sym typeface="Wingdings"/>
                        </a:rPr>
                        <a:t> </a:t>
                      </a:r>
                      <a:r>
                        <a:rPr lang="fr-FR" sz="1200" b="1" noProof="0" dirty="0" smtClean="0">
                          <a:solidFill>
                            <a:srgbClr val="000000"/>
                          </a:solidFill>
                        </a:rPr>
                        <a:t>Baisse du pouvoir d’achat</a:t>
                      </a:r>
                    </a:p>
                    <a:p>
                      <a:r>
                        <a:rPr lang="en-US" sz="1200" b="0" noProof="0" dirty="0" smtClean="0">
                          <a:solidFill>
                            <a:srgbClr val="000000"/>
                          </a:solidFill>
                          <a:sym typeface="Wingdings"/>
                        </a:rPr>
                        <a:t></a:t>
                      </a:r>
                      <a:r>
                        <a:rPr lang="en-US" sz="1200" b="1" noProof="0" dirty="0" smtClean="0">
                          <a:solidFill>
                            <a:srgbClr val="000000"/>
                          </a:solidFill>
                          <a:sym typeface="Wingdings"/>
                        </a:rPr>
                        <a:t> </a:t>
                      </a:r>
                      <a:r>
                        <a:rPr lang="fr-FR" sz="1200" b="1" noProof="0" dirty="0" smtClean="0">
                          <a:solidFill>
                            <a:srgbClr val="000000"/>
                          </a:solidFill>
                        </a:rPr>
                        <a:t>Guerre des prix des</a:t>
                      </a:r>
                      <a:r>
                        <a:rPr lang="fr-FR" sz="1200" b="1" baseline="0" noProof="0" dirty="0" smtClean="0">
                          <a:solidFill>
                            <a:srgbClr val="000000"/>
                          </a:solidFill>
                        </a:rPr>
                        <a:t> équipement ne favorisant pas la qualité et l’innovation</a:t>
                      </a:r>
                    </a:p>
                    <a:p>
                      <a:pPr marL="171450" indent="-171450">
                        <a:buFont typeface="Wingdings" charset="0"/>
                        <a:buChar char="à"/>
                      </a:pPr>
                      <a:r>
                        <a:rPr lang="fr-FR" sz="1200" b="1" baseline="0" noProof="0" dirty="0" smtClean="0">
                          <a:solidFill>
                            <a:srgbClr val="000000"/>
                          </a:solidFill>
                        </a:rPr>
                        <a:t>Taux d’équipement des ménages en micro-ordinateurs élevé : </a:t>
                      </a:r>
                    </a:p>
                    <a:p>
                      <a:pPr marL="171450" indent="-171450">
                        <a:buFontTx/>
                        <a:buChar char="-"/>
                      </a:pPr>
                      <a:r>
                        <a:rPr lang="fr-FR" sz="1200" baseline="0" noProof="0" dirty="0" smtClean="0">
                          <a:solidFill>
                            <a:srgbClr val="000000"/>
                          </a:solidFill>
                        </a:rPr>
                        <a:t>Bien qu’il existe une </a:t>
                      </a:r>
                      <a:r>
                        <a:rPr lang="fr-FR" sz="1200" baseline="0" noProof="0" dirty="0" smtClean="0">
                          <a:solidFill>
                            <a:srgbClr val="000000"/>
                          </a:solidFill>
                        </a:rPr>
                        <a:t>cannibalisation </a:t>
                      </a:r>
                      <a:r>
                        <a:rPr lang="fr-FR" sz="1200" baseline="0" noProof="0" dirty="0" smtClean="0">
                          <a:solidFill>
                            <a:srgbClr val="000000"/>
                          </a:solidFill>
                        </a:rPr>
                        <a:t>des micro-ordinateurs au profits des tablettes la priorité est aujourd’hui aux ordinateurs portables.</a:t>
                      </a:r>
                    </a:p>
                    <a:p>
                      <a:pPr marL="0" indent="0">
                        <a:buFontTx/>
                        <a:buNone/>
                      </a:pPr>
                      <a:endParaRPr lang="fr-FR" sz="1200" noProof="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5" name="TextBox 4"/>
          <p:cNvSpPr txBox="1"/>
          <p:nvPr/>
        </p:nvSpPr>
        <p:spPr>
          <a:xfrm>
            <a:off x="574832" y="106951"/>
            <a:ext cx="4906210" cy="400110"/>
          </a:xfrm>
          <a:prstGeom prst="rect">
            <a:avLst/>
          </a:prstGeom>
          <a:noFill/>
        </p:spPr>
        <p:txBody>
          <a:bodyPr wrap="square" rtlCol="0">
            <a:spAutoFit/>
          </a:bodyPr>
          <a:lstStyle/>
          <a:p>
            <a:r>
              <a:rPr lang="en-US" sz="2000" i="1" u="sng" dirty="0" smtClean="0"/>
              <a:t>B - </a:t>
            </a:r>
            <a:r>
              <a:rPr lang="en-US" sz="2000" i="1" u="sng" dirty="0" err="1" smtClean="0"/>
              <a:t>L’environnement</a:t>
            </a:r>
            <a:r>
              <a:rPr lang="en-US" sz="2000" i="1" u="sng" dirty="0" smtClean="0"/>
              <a:t> : </a:t>
            </a:r>
            <a:endParaRPr lang="en-US" sz="2000" i="1" u="sng" dirty="0"/>
          </a:p>
        </p:txBody>
      </p:sp>
      <p:sp>
        <p:nvSpPr>
          <p:cNvPr id="6" name="TextBox 5"/>
          <p:cNvSpPr txBox="1"/>
          <p:nvPr/>
        </p:nvSpPr>
        <p:spPr>
          <a:xfrm>
            <a:off x="240632" y="2714390"/>
            <a:ext cx="8689474" cy="4339649"/>
          </a:xfrm>
          <a:prstGeom prst="rect">
            <a:avLst/>
          </a:prstGeom>
          <a:noFill/>
        </p:spPr>
        <p:txBody>
          <a:bodyPr wrap="square" rtlCol="0">
            <a:spAutoFit/>
          </a:bodyPr>
          <a:lstStyle/>
          <a:p>
            <a:r>
              <a:rPr lang="fr-FR" sz="1600" b="1" i="1" u="sng" dirty="0" smtClean="0"/>
              <a:t>En quelques chiffres :  </a:t>
            </a:r>
          </a:p>
          <a:p>
            <a:pPr marL="285750" indent="-285750">
              <a:buFont typeface="Arial"/>
              <a:buChar char="•"/>
            </a:pPr>
            <a:r>
              <a:rPr lang="fr-FR" sz="1200" dirty="0" smtClean="0"/>
              <a:t>Prix </a:t>
            </a:r>
            <a:r>
              <a:rPr lang="fr-FR" sz="1200" dirty="0"/>
              <a:t>moyen en France en 2012 </a:t>
            </a:r>
            <a:r>
              <a:rPr lang="fr-FR" sz="1200" b="1" dirty="0" smtClean="0"/>
              <a:t>: </a:t>
            </a:r>
            <a:r>
              <a:rPr lang="fr-FR" sz="1200" b="1" dirty="0"/>
              <a:t>325 €</a:t>
            </a:r>
            <a:r>
              <a:rPr lang="fr-FR" sz="1200" dirty="0"/>
              <a:t> (Soit </a:t>
            </a:r>
            <a:r>
              <a:rPr lang="fr-FR" sz="1200" dirty="0" smtClean="0"/>
              <a:t>-40% en 2 ans)</a:t>
            </a:r>
          </a:p>
          <a:p>
            <a:pPr marL="285750" indent="-285750">
              <a:buFont typeface="Arial"/>
              <a:buChar char="•"/>
            </a:pPr>
            <a:r>
              <a:rPr lang="fr-FR" sz="1200" b="1" dirty="0" smtClean="0"/>
              <a:t>5,6 </a:t>
            </a:r>
            <a:r>
              <a:rPr lang="fr-FR" sz="1200" b="1" dirty="0"/>
              <a:t>millions de tablettes vendues sur le marché Français en </a:t>
            </a:r>
            <a:r>
              <a:rPr lang="fr-FR" sz="1200" b="1" dirty="0" smtClean="0"/>
              <a:t>2012</a:t>
            </a:r>
          </a:p>
          <a:p>
            <a:pPr marL="1200150" lvl="2" indent="-285750">
              <a:buFontTx/>
              <a:buChar char="-"/>
            </a:pPr>
            <a:r>
              <a:rPr lang="fr-FR" sz="1200" dirty="0" smtClean="0"/>
              <a:t>soit </a:t>
            </a:r>
            <a:r>
              <a:rPr lang="fr-FR" sz="1200" dirty="0"/>
              <a:t>autant de tablettes que de PC </a:t>
            </a:r>
            <a:r>
              <a:rPr lang="fr-FR" sz="1200" dirty="0" smtClean="0"/>
              <a:t>portables</a:t>
            </a:r>
            <a:r>
              <a:rPr lang="fr-FR" sz="1200" dirty="0"/>
              <a:t> </a:t>
            </a:r>
            <a:r>
              <a:rPr lang="fr-FR" sz="1200" dirty="0" smtClean="0"/>
              <a:t>(+</a:t>
            </a:r>
            <a:r>
              <a:rPr lang="fr-FR" sz="1200" dirty="0"/>
              <a:t>140% en 2 </a:t>
            </a:r>
            <a:r>
              <a:rPr lang="fr-FR" sz="1200" dirty="0" smtClean="0"/>
              <a:t>ans)</a:t>
            </a:r>
          </a:p>
          <a:p>
            <a:pPr marL="1200150" lvl="2" indent="-285750">
              <a:buFontTx/>
              <a:buChar char="-"/>
            </a:pPr>
            <a:r>
              <a:rPr lang="fr-FR" sz="1200" dirty="0" smtClean="0"/>
              <a:t>soit </a:t>
            </a:r>
            <a:r>
              <a:rPr lang="fr-FR" sz="1200" dirty="0"/>
              <a:t>10 tablettes vendues chaque minute en France en </a:t>
            </a:r>
            <a:r>
              <a:rPr lang="fr-FR" sz="1200" dirty="0" smtClean="0"/>
              <a:t>2012</a:t>
            </a:r>
          </a:p>
          <a:p>
            <a:pPr marL="285750" indent="-285750">
              <a:buFont typeface="Arial"/>
              <a:buChar char="•"/>
            </a:pPr>
            <a:r>
              <a:rPr lang="fr-FR" sz="1200" b="1" dirty="0" smtClean="0"/>
              <a:t>126 </a:t>
            </a:r>
            <a:r>
              <a:rPr lang="fr-FR" sz="1200" b="1" dirty="0"/>
              <a:t>millions d'unités vendues dans le monde en </a:t>
            </a:r>
            <a:r>
              <a:rPr lang="fr-FR" sz="1200" b="1" dirty="0" smtClean="0"/>
              <a:t>2012</a:t>
            </a:r>
          </a:p>
          <a:p>
            <a:pPr marL="1200150" lvl="2" indent="-285750">
              <a:buFontTx/>
              <a:buChar char="-"/>
            </a:pPr>
            <a:r>
              <a:rPr lang="fr-FR" sz="1200" dirty="0" smtClean="0"/>
              <a:t>soit </a:t>
            </a:r>
            <a:r>
              <a:rPr lang="fr-FR" sz="1200" dirty="0"/>
              <a:t>+ 50% par rapport à </a:t>
            </a:r>
            <a:r>
              <a:rPr lang="fr-FR" sz="1200" dirty="0" smtClean="0"/>
              <a:t>2011</a:t>
            </a:r>
          </a:p>
          <a:p>
            <a:pPr marL="285750" indent="-285750">
              <a:buFont typeface="Arial"/>
              <a:buChar char="•"/>
            </a:pPr>
            <a:r>
              <a:rPr lang="fr-FR" sz="1200" dirty="0" smtClean="0"/>
              <a:t>Les </a:t>
            </a:r>
            <a:r>
              <a:rPr lang="fr-FR" sz="1200" dirty="0"/>
              <a:t>ventes de ces appareils devraient bondir de </a:t>
            </a:r>
            <a:r>
              <a:rPr lang="fr-FR" sz="1200" b="1" dirty="0" smtClean="0"/>
              <a:t>+131</a:t>
            </a:r>
            <a:r>
              <a:rPr lang="fr-FR" sz="1200" b="1" dirty="0"/>
              <a:t>% d'ici 2016</a:t>
            </a:r>
            <a:r>
              <a:rPr lang="fr-FR" sz="1200" dirty="0"/>
              <a:t>, pour atteint </a:t>
            </a:r>
            <a:r>
              <a:rPr lang="fr-FR" sz="1200" b="1" dirty="0" smtClean="0"/>
              <a:t>282,7 millions d’unités. </a:t>
            </a:r>
            <a:endParaRPr lang="en-US" dirty="0" smtClean="0"/>
          </a:p>
          <a:p>
            <a:endParaRPr lang="en-US" b="1" dirty="0" smtClean="0"/>
          </a:p>
          <a:p>
            <a:r>
              <a:rPr lang="fr-FR" sz="1400" b="1" u="sng" dirty="0"/>
              <a:t>Les ménages : </a:t>
            </a:r>
            <a:endParaRPr lang="fr-FR" dirty="0"/>
          </a:p>
          <a:p>
            <a:r>
              <a:rPr lang="fr-FR" sz="1200" dirty="0"/>
              <a:t>Profil type d'un tablonaute selon Médiamétrie : Homme (68%), urbain (59%), de CSP+ (53%), ayant entre 35 et 49 ans (33%), Utilisant cet outil pour : </a:t>
            </a:r>
          </a:p>
          <a:p>
            <a:pPr marL="1200150" lvl="2" indent="-285750">
              <a:buFontTx/>
              <a:buChar char="-"/>
            </a:pPr>
            <a:r>
              <a:rPr lang="fr-FR" sz="1200" dirty="0"/>
              <a:t>Se divertir (81%), </a:t>
            </a:r>
            <a:r>
              <a:rPr lang="fr-FR" sz="1200" dirty="0" smtClean="0"/>
              <a:t>			-    Communiquer (78%)</a:t>
            </a:r>
            <a:endParaRPr lang="fr-FR" sz="1200" dirty="0"/>
          </a:p>
          <a:p>
            <a:pPr marL="1200150" lvl="2" indent="-285750">
              <a:buFontTx/>
              <a:buChar char="-"/>
            </a:pPr>
            <a:r>
              <a:rPr lang="fr-FR" sz="1200" dirty="0"/>
              <a:t>trouver des informations (81%), </a:t>
            </a:r>
            <a:r>
              <a:rPr lang="fr-FR" sz="1200" dirty="0" smtClean="0"/>
              <a:t>	-    Achats en ligne dans son salon (« </a:t>
            </a:r>
            <a:r>
              <a:rPr lang="fr-FR" sz="1200" dirty="0" err="1" smtClean="0"/>
              <a:t>couchbuying</a:t>
            </a:r>
            <a:r>
              <a:rPr lang="fr-FR" sz="1200" dirty="0" smtClean="0"/>
              <a:t> »)</a:t>
            </a:r>
            <a:endParaRPr lang="fr-FR" sz="1200" dirty="0"/>
          </a:p>
          <a:p>
            <a:pPr marL="1200150" lvl="2" indent="-285750">
              <a:buFontTx/>
              <a:buChar char="-"/>
            </a:pPr>
            <a:r>
              <a:rPr lang="fr-FR" sz="1200" dirty="0" smtClean="0"/>
              <a:t>Travailler (1/3)</a:t>
            </a:r>
          </a:p>
          <a:p>
            <a:pPr lvl="2"/>
            <a:endParaRPr lang="fr-FR" sz="1600" b="1" i="1" u="sng" dirty="0"/>
          </a:p>
          <a:p>
            <a:r>
              <a:rPr lang="fr-FR" sz="1400" b="1" u="sng" dirty="0"/>
              <a:t>Les entreprises &amp; administrations : </a:t>
            </a:r>
            <a:endParaRPr lang="fr-FR" dirty="0"/>
          </a:p>
          <a:p>
            <a:r>
              <a:rPr lang="fr-FR" dirty="0"/>
              <a:t>	</a:t>
            </a:r>
            <a:r>
              <a:rPr lang="fr-FR" sz="1200" dirty="0"/>
              <a:t>Elles se veulent à la pointe de la technologie, sont séduites par les gains de productivité liés, tout en ayant des applications et des offres de tablettes adaptées à tous secteurs et à leurs usages professionnels.</a:t>
            </a:r>
            <a:endParaRPr lang="en-US" sz="1200" dirty="0"/>
          </a:p>
          <a:p>
            <a:endParaRPr lang="en-US" sz="1200" b="1" dirty="0"/>
          </a:p>
          <a:p>
            <a:endParaRPr lang="fr-FR" sz="1200" b="1" dirty="0"/>
          </a:p>
        </p:txBody>
      </p:sp>
    </p:spTree>
    <p:extLst>
      <p:ext uri="{BB962C8B-B14F-4D97-AF65-F5344CB8AC3E}">
        <p14:creationId xmlns:p14="http://schemas.microsoft.com/office/powerpoint/2010/main" val="287820223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1653" y="207798"/>
            <a:ext cx="3526589" cy="540836"/>
          </a:xfrm>
        </p:spPr>
        <p:txBody>
          <a:bodyPr>
            <a:normAutofit/>
          </a:bodyPr>
          <a:lstStyle/>
          <a:p>
            <a:r>
              <a:rPr lang="fr-FR" sz="2000" i="1" u="sng" dirty="0"/>
              <a:t>C</a:t>
            </a:r>
            <a:r>
              <a:rPr lang="fr-FR" sz="2000" i="1" u="sng" dirty="0" smtClean="0"/>
              <a:t>. Les principaux Acteurs</a:t>
            </a:r>
            <a:endParaRPr lang="fr-FR" sz="2000" i="1" u="sng" dirty="0"/>
          </a:p>
        </p:txBody>
      </p:sp>
      <p:sp>
        <p:nvSpPr>
          <p:cNvPr id="3" name="Espace réservé du contenu 2"/>
          <p:cNvSpPr>
            <a:spLocks noGrp="1"/>
          </p:cNvSpPr>
          <p:nvPr>
            <p:ph idx="1"/>
          </p:nvPr>
        </p:nvSpPr>
        <p:spPr>
          <a:xfrm>
            <a:off x="590884" y="931780"/>
            <a:ext cx="4502484" cy="1822116"/>
          </a:xfrm>
        </p:spPr>
        <p:txBody>
          <a:bodyPr>
            <a:normAutofit/>
          </a:bodyPr>
          <a:lstStyle/>
          <a:p>
            <a:r>
              <a:rPr lang="fr-FR" sz="1600" dirty="0" smtClean="0"/>
              <a:t>Les Tablettes Tactiles</a:t>
            </a:r>
            <a:endParaRPr lang="fr-FR" sz="800" dirty="0" smtClean="0"/>
          </a:p>
          <a:p>
            <a:endParaRPr lang="fr-FR" sz="700" dirty="0" smtClean="0"/>
          </a:p>
          <a:p>
            <a:pPr lvl="1">
              <a:buFontTx/>
              <a:buChar char="-"/>
            </a:pPr>
            <a:r>
              <a:rPr lang="fr-FR" sz="1200" dirty="0" smtClean="0"/>
              <a:t>A mi-chemin entre Ordinateurs et Smartphones</a:t>
            </a:r>
          </a:p>
          <a:p>
            <a:pPr lvl="1">
              <a:buFontTx/>
              <a:buChar char="-"/>
            </a:pPr>
            <a:r>
              <a:rPr lang="fr-FR" sz="1200" dirty="0" smtClean="0"/>
              <a:t>La difficulté à trouver un positionnement stable</a:t>
            </a:r>
          </a:p>
          <a:p>
            <a:pPr lvl="1">
              <a:buFontTx/>
              <a:buChar char="-"/>
            </a:pPr>
            <a:r>
              <a:rPr lang="fr-FR" sz="1200" dirty="0" smtClean="0"/>
              <a:t>La Révolution d’Apple avec </a:t>
            </a:r>
            <a:r>
              <a:rPr lang="fr-FR" sz="1200" dirty="0" smtClean="0"/>
              <a:t>l’</a:t>
            </a:r>
            <a:r>
              <a:rPr lang="fr-FR" sz="1200" dirty="0" err="1" smtClean="0"/>
              <a:t>IPad</a:t>
            </a:r>
            <a:endParaRPr lang="fr-FR" sz="1200" dirty="0" smtClean="0"/>
          </a:p>
          <a:p>
            <a:pPr lvl="1">
              <a:buFontTx/>
              <a:buChar char="-"/>
            </a:pPr>
            <a:r>
              <a:rPr lang="fr-FR" sz="1200" dirty="0" smtClean="0"/>
              <a:t>L’explosion du marché</a:t>
            </a:r>
          </a:p>
          <a:p>
            <a:pPr lvl="1">
              <a:buFontTx/>
              <a:buChar char="-"/>
            </a:pPr>
            <a:r>
              <a:rPr lang="fr-FR" sz="1200" dirty="0" smtClean="0"/>
              <a:t>Un Smartphone XXL</a:t>
            </a:r>
          </a:p>
          <a:p>
            <a:pPr lvl="1"/>
            <a:endParaRPr lang="fr-FR" sz="1200" dirty="0" smtClean="0"/>
          </a:p>
          <a:p>
            <a:pPr lvl="1"/>
            <a:endParaRPr lang="fr-FR" sz="1200" dirty="0"/>
          </a:p>
        </p:txBody>
      </p:sp>
      <p:sp>
        <p:nvSpPr>
          <p:cNvPr id="4" name="TextBox 3"/>
          <p:cNvSpPr txBox="1"/>
          <p:nvPr/>
        </p:nvSpPr>
        <p:spPr>
          <a:xfrm>
            <a:off x="574855" y="2807374"/>
            <a:ext cx="7553158" cy="800219"/>
          </a:xfrm>
          <a:prstGeom prst="rect">
            <a:avLst/>
          </a:prstGeom>
          <a:noFill/>
        </p:spPr>
        <p:txBody>
          <a:bodyPr wrap="square" rtlCol="0">
            <a:spAutoFit/>
          </a:bodyPr>
          <a:lstStyle/>
          <a:p>
            <a:r>
              <a:rPr lang="fr-FR" b="1" u="sng" dirty="0" smtClean="0"/>
              <a:t>1 </a:t>
            </a:r>
            <a:r>
              <a:rPr lang="en-US" b="1" u="sng" dirty="0" smtClean="0"/>
              <a:t>–</a:t>
            </a:r>
            <a:r>
              <a:rPr lang="fr-FR" b="1" u="sng" dirty="0" smtClean="0"/>
              <a:t> Le Leader du marché : APPLE </a:t>
            </a:r>
          </a:p>
          <a:p>
            <a:endParaRPr lang="fr-FR" sz="1400" dirty="0" smtClean="0"/>
          </a:p>
          <a:p>
            <a:r>
              <a:rPr lang="fr-FR" sz="1400" dirty="0" smtClean="0"/>
              <a:t>Deux notions distinctives  : </a:t>
            </a:r>
          </a:p>
        </p:txBody>
      </p:sp>
      <p:graphicFrame>
        <p:nvGraphicFramePr>
          <p:cNvPr id="5" name="Table 4"/>
          <p:cNvGraphicFramePr>
            <a:graphicFrameLocks noGrp="1"/>
          </p:cNvGraphicFramePr>
          <p:nvPr>
            <p:extLst>
              <p:ext uri="{D42A27DB-BD31-4B8C-83A1-F6EECF244321}">
                <p14:modId xmlns:p14="http://schemas.microsoft.com/office/powerpoint/2010/main" val="3201402022"/>
              </p:ext>
            </p:extLst>
          </p:nvPr>
        </p:nvGraphicFramePr>
        <p:xfrm>
          <a:off x="1884948" y="3761327"/>
          <a:ext cx="5628105" cy="1519723"/>
        </p:xfrm>
        <a:graphic>
          <a:graphicData uri="http://schemas.openxmlformats.org/drawingml/2006/table">
            <a:tbl>
              <a:tblPr firstRow="1" bandRow="1">
                <a:tableStyleId>{5C22544A-7EE6-4342-B048-85BDC9FD1C3A}</a:tableStyleId>
              </a:tblPr>
              <a:tblGrid>
                <a:gridCol w="1160180"/>
                <a:gridCol w="2183874"/>
                <a:gridCol w="2284051"/>
              </a:tblGrid>
              <a:tr h="367632">
                <a:tc>
                  <a:txBody>
                    <a:bodyPr/>
                    <a:lstStyle/>
                    <a:p>
                      <a:pPr algn="ctr"/>
                      <a:endParaRPr lang="fr-FR" sz="1200"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fr-FR" sz="1400" noProof="0" dirty="0" smtClean="0">
                          <a:solidFill>
                            <a:srgbClr val="000000"/>
                          </a:solidFill>
                        </a:rPr>
                        <a:t>Volume de vente</a:t>
                      </a:r>
                      <a:endParaRPr lang="fr-FR" sz="1400"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a:r>
                        <a:rPr lang="fr-FR" sz="1400" noProof="0" dirty="0" smtClean="0">
                          <a:solidFill>
                            <a:srgbClr val="000000"/>
                          </a:solidFill>
                        </a:rPr>
                        <a:t>Système d’exploitation</a:t>
                      </a:r>
                      <a:endParaRPr lang="fr-FR" sz="1400"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329131">
                <a:tc>
                  <a:txBody>
                    <a:bodyPr/>
                    <a:lstStyle/>
                    <a:p>
                      <a:pPr algn="ctr"/>
                      <a:r>
                        <a:rPr lang="fr-FR" sz="1400" noProof="0" dirty="0" smtClean="0">
                          <a:solidFill>
                            <a:srgbClr val="000000"/>
                          </a:solidFill>
                        </a:rPr>
                        <a:t>Leader</a:t>
                      </a:r>
                      <a:endParaRPr lang="fr-FR" sz="1400"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fr-FR" sz="1200" noProof="0" smtClean="0">
                          <a:solidFill>
                            <a:srgbClr val="000000"/>
                          </a:solidFill>
                        </a:rPr>
                        <a:t>Apple </a:t>
                      </a:r>
                      <a:endParaRPr lang="fr-FR" sz="1200" noProof="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fr-FR" sz="1200" noProof="0" dirty="0" err="1" smtClean="0">
                          <a:solidFill>
                            <a:srgbClr val="000000"/>
                          </a:solidFill>
                        </a:rPr>
                        <a:t>Androïd</a:t>
                      </a:r>
                      <a:endParaRPr lang="fr-FR" sz="1200"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40080">
                <a:tc>
                  <a:txBody>
                    <a:bodyPr/>
                    <a:lstStyle/>
                    <a:p>
                      <a:pPr algn="ctr"/>
                      <a:r>
                        <a:rPr lang="fr-FR" sz="1400" noProof="0" dirty="0" smtClean="0">
                          <a:solidFill>
                            <a:srgbClr val="000000"/>
                          </a:solidFill>
                        </a:rPr>
                        <a:t>Chiffres</a:t>
                      </a:r>
                      <a:endParaRPr lang="fr-FR" sz="1400"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indent="-171450" algn="l">
                        <a:buFontTx/>
                        <a:buChar char="-"/>
                      </a:pPr>
                      <a:r>
                        <a:rPr lang="fr-FR" sz="1200" b="1" noProof="0" dirty="0" smtClean="0">
                          <a:solidFill>
                            <a:srgbClr val="000000"/>
                          </a:solidFill>
                        </a:rPr>
                        <a:t>19,5 Millions </a:t>
                      </a:r>
                      <a:r>
                        <a:rPr lang="fr-FR" sz="1200" noProof="0" dirty="0" smtClean="0">
                          <a:solidFill>
                            <a:srgbClr val="000000"/>
                          </a:solidFill>
                        </a:rPr>
                        <a:t>d’</a:t>
                      </a:r>
                      <a:r>
                        <a:rPr lang="fr-FR" sz="1200" noProof="0" dirty="0" err="1" smtClean="0">
                          <a:solidFill>
                            <a:srgbClr val="000000"/>
                          </a:solidFill>
                        </a:rPr>
                        <a:t>IPad</a:t>
                      </a:r>
                      <a:r>
                        <a:rPr lang="fr-FR" sz="1200" noProof="0" dirty="0" smtClean="0">
                          <a:solidFill>
                            <a:srgbClr val="000000"/>
                          </a:solidFill>
                        </a:rPr>
                        <a:t> </a:t>
                      </a:r>
                      <a:r>
                        <a:rPr lang="fr-FR" sz="1200" noProof="0" dirty="0" smtClean="0">
                          <a:solidFill>
                            <a:srgbClr val="000000"/>
                          </a:solidFill>
                        </a:rPr>
                        <a:t>vendus </a:t>
                      </a:r>
                      <a:r>
                        <a:rPr lang="fr-FR" sz="1200" i="1" noProof="0" dirty="0" smtClean="0">
                          <a:solidFill>
                            <a:srgbClr val="000000"/>
                          </a:solidFill>
                        </a:rPr>
                        <a:t>(1er trimestre 2013)</a:t>
                      </a:r>
                    </a:p>
                    <a:p>
                      <a:pPr marL="171450" indent="-171450" algn="l">
                        <a:buFontTx/>
                        <a:buChar char="-"/>
                      </a:pPr>
                      <a:r>
                        <a:rPr lang="fr-FR" sz="1200" b="1" noProof="0" dirty="0" smtClean="0">
                          <a:solidFill>
                            <a:srgbClr val="000000"/>
                          </a:solidFill>
                        </a:rPr>
                        <a:t>39,6% </a:t>
                      </a:r>
                      <a:r>
                        <a:rPr lang="fr-FR" sz="1200" noProof="0" dirty="0" smtClean="0">
                          <a:solidFill>
                            <a:srgbClr val="000000"/>
                          </a:solidFill>
                        </a:rPr>
                        <a:t>de</a:t>
                      </a:r>
                      <a:r>
                        <a:rPr lang="fr-FR" sz="1200" baseline="0" noProof="0" dirty="0" smtClean="0">
                          <a:solidFill>
                            <a:srgbClr val="000000"/>
                          </a:solidFill>
                        </a:rPr>
                        <a:t> part de marché</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indent="-171450" algn="l">
                        <a:buFontTx/>
                        <a:buChar char="-"/>
                      </a:pPr>
                      <a:r>
                        <a:rPr lang="fr-FR" sz="1200" b="1" baseline="0" noProof="0" dirty="0" smtClean="0">
                          <a:solidFill>
                            <a:srgbClr val="000000"/>
                          </a:solidFill>
                        </a:rPr>
                        <a:t>56 % </a:t>
                      </a:r>
                      <a:r>
                        <a:rPr lang="fr-FR" sz="1200" baseline="0" noProof="0" dirty="0" smtClean="0">
                          <a:solidFill>
                            <a:srgbClr val="000000"/>
                          </a:solidFill>
                        </a:rPr>
                        <a:t>de part de marché</a:t>
                      </a:r>
                    </a:p>
                    <a:p>
                      <a:pPr marL="171450" indent="-171450" algn="l">
                        <a:buFontTx/>
                        <a:buChar char="-"/>
                      </a:pPr>
                      <a:r>
                        <a:rPr lang="fr-FR" sz="1200" b="1" baseline="0" noProof="0" dirty="0" smtClean="0">
                          <a:solidFill>
                            <a:srgbClr val="000000"/>
                          </a:solidFill>
                        </a:rPr>
                        <a:t>27,8 millions </a:t>
                      </a:r>
                      <a:r>
                        <a:rPr lang="fr-FR" sz="1200" baseline="0" noProof="0" dirty="0" smtClean="0">
                          <a:solidFill>
                            <a:srgbClr val="000000"/>
                          </a:solidFill>
                        </a:rPr>
                        <a:t>de produits vendus équipé d’</a:t>
                      </a:r>
                      <a:r>
                        <a:rPr lang="fr-FR" sz="1200" baseline="0" noProof="0" dirty="0" err="1" smtClean="0">
                          <a:solidFill>
                            <a:srgbClr val="000000"/>
                          </a:solidFill>
                        </a:rPr>
                        <a:t>Androïd</a:t>
                      </a:r>
                      <a:r>
                        <a:rPr lang="fr-FR" sz="1200" baseline="0" noProof="0" dirty="0" smtClean="0">
                          <a:solidFill>
                            <a:srgbClr val="000000"/>
                          </a:solidFill>
                        </a:rPr>
                        <a:t> </a:t>
                      </a:r>
                      <a:r>
                        <a:rPr lang="fr-FR" sz="1200" i="1" baseline="0" noProof="0" dirty="0" smtClean="0">
                          <a:solidFill>
                            <a:srgbClr val="000000"/>
                          </a:solidFill>
                        </a:rPr>
                        <a:t>(1er trimestre 2013)</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6" name="ZoneTexte 3"/>
          <p:cNvSpPr txBox="1"/>
          <p:nvPr/>
        </p:nvSpPr>
        <p:spPr>
          <a:xfrm>
            <a:off x="635027" y="5713525"/>
            <a:ext cx="8051773" cy="369332"/>
          </a:xfrm>
          <a:prstGeom prst="rect">
            <a:avLst/>
          </a:prstGeom>
          <a:noFill/>
        </p:spPr>
        <p:txBody>
          <a:bodyPr wrap="square" rtlCol="0">
            <a:spAutoFit/>
          </a:bodyPr>
          <a:lstStyle/>
          <a:p>
            <a:pPr algn="ctr"/>
            <a:r>
              <a:rPr lang="fr-FR" i="1" dirty="0" smtClean="0"/>
              <a:t>Apple 1</a:t>
            </a:r>
            <a:r>
              <a:rPr lang="fr-FR" i="1" baseline="30000" dirty="0" smtClean="0"/>
              <a:t>er</a:t>
            </a:r>
            <a:r>
              <a:rPr lang="fr-FR" i="1" dirty="0" smtClean="0"/>
              <a:t> Constructeur, cependant IOS n’est plus la référence sur le marché </a:t>
            </a:r>
            <a:endParaRPr lang="fr-FR" i="1" dirty="0"/>
          </a:p>
        </p:txBody>
      </p:sp>
    </p:spTree>
    <p:extLst>
      <p:ext uri="{BB962C8B-B14F-4D97-AF65-F5344CB8AC3E}">
        <p14:creationId xmlns:p14="http://schemas.microsoft.com/office/powerpoint/2010/main" val="106857667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4184800511"/>
              </p:ext>
            </p:extLst>
          </p:nvPr>
        </p:nvGraphicFramePr>
        <p:xfrm>
          <a:off x="457200" y="988983"/>
          <a:ext cx="8352588" cy="5455920"/>
        </p:xfrm>
        <a:graphic>
          <a:graphicData uri="http://schemas.openxmlformats.org/drawingml/2006/table">
            <a:tbl>
              <a:tblPr firstRow="1" bandRow="1">
                <a:tableStyleId>{5C22544A-7EE6-4342-B048-85BDC9FD1C3A}</a:tableStyleId>
              </a:tblPr>
              <a:tblGrid>
                <a:gridCol w="1655011"/>
                <a:gridCol w="6697577"/>
              </a:tblGrid>
              <a:tr h="370840">
                <a:tc>
                  <a:txBody>
                    <a:bodyPr/>
                    <a:lstStyle/>
                    <a:p>
                      <a:r>
                        <a:rPr lang="fr-FR" sz="1800" noProof="0" dirty="0" smtClean="0">
                          <a:solidFill>
                            <a:srgbClr val="000000"/>
                          </a:solidFill>
                        </a:rPr>
                        <a:t>CHALLENGER</a:t>
                      </a:r>
                      <a:endParaRPr lang="fr-FR" sz="1800"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indent="0">
                        <a:buFontTx/>
                        <a:buNone/>
                      </a:pPr>
                      <a:r>
                        <a:rPr lang="fr-FR" sz="1400" noProof="0" dirty="0" smtClean="0">
                          <a:solidFill>
                            <a:srgbClr val="000000"/>
                          </a:solidFill>
                        </a:rPr>
                        <a:t>SAMSUNG</a:t>
                      </a:r>
                      <a:endParaRPr lang="fr-FR" sz="1200" noProof="0" dirty="0" smtClean="0">
                        <a:solidFill>
                          <a:srgbClr val="000000"/>
                        </a:solidFill>
                      </a:endParaRPr>
                    </a:p>
                    <a:p>
                      <a:pPr marL="285750" indent="-285750">
                        <a:buFontTx/>
                        <a:buChar char="-"/>
                      </a:pPr>
                      <a:r>
                        <a:rPr lang="fr-FR" sz="1200" b="0" noProof="0" dirty="0" smtClean="0">
                          <a:solidFill>
                            <a:srgbClr val="000000"/>
                          </a:solidFill>
                        </a:rPr>
                        <a:t>8,8 millions de ventes (1er</a:t>
                      </a:r>
                      <a:r>
                        <a:rPr lang="fr-FR" sz="1200" b="0" baseline="0" noProof="0" dirty="0" smtClean="0">
                          <a:solidFill>
                            <a:srgbClr val="000000"/>
                          </a:solidFill>
                        </a:rPr>
                        <a:t> trimestre 2013)</a:t>
                      </a:r>
                    </a:p>
                    <a:p>
                      <a:pPr marL="285750" indent="-285750">
                        <a:buFontTx/>
                        <a:buChar char="-"/>
                      </a:pPr>
                      <a:r>
                        <a:rPr lang="fr-FR" sz="1200" b="0" baseline="0" noProof="0" dirty="0" smtClean="0">
                          <a:solidFill>
                            <a:srgbClr val="000000"/>
                          </a:solidFill>
                        </a:rPr>
                        <a:t>17,9% de part de marché </a:t>
                      </a:r>
                    </a:p>
                    <a:p>
                      <a:pPr marL="285750" indent="-285750">
                        <a:buFontTx/>
                        <a:buChar char="-"/>
                      </a:pPr>
                      <a:r>
                        <a:rPr lang="fr-FR" sz="1200" b="0" baseline="0" noProof="0" dirty="0" smtClean="0">
                          <a:solidFill>
                            <a:srgbClr val="000000"/>
                          </a:solidFill>
                        </a:rPr>
                        <a:t>Un taux de progression de 282,6% sur l’année </a:t>
                      </a:r>
                      <a:endParaRPr lang="fr-FR" sz="1200" b="0"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0840">
                <a:tc rowSpan="2">
                  <a:txBody>
                    <a:bodyPr/>
                    <a:lstStyle/>
                    <a:p>
                      <a:r>
                        <a:rPr lang="fr-FR" sz="1800" b="1" noProof="0" dirty="0" smtClean="0">
                          <a:solidFill>
                            <a:srgbClr val="000000"/>
                          </a:solidFill>
                        </a:rPr>
                        <a:t>SUIVEUR</a:t>
                      </a:r>
                      <a:endParaRPr lang="fr-FR" sz="1800" b="1"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r>
                        <a:rPr lang="fr-FR" sz="1600" b="1" noProof="0" smtClean="0">
                          <a:solidFill>
                            <a:srgbClr val="000000"/>
                          </a:solidFill>
                        </a:rPr>
                        <a:t>ASUS</a:t>
                      </a:r>
                    </a:p>
                    <a:p>
                      <a:pPr marL="171450" indent="-171450">
                        <a:buFontTx/>
                        <a:buChar char="-"/>
                      </a:pPr>
                      <a:r>
                        <a:rPr lang="fr-FR" sz="1200" noProof="0" smtClean="0"/>
                        <a:t>2,7 millions de ventes au 1</a:t>
                      </a:r>
                      <a:r>
                        <a:rPr lang="fr-FR" sz="1200" baseline="30000" noProof="0" smtClean="0"/>
                        <a:t>er</a:t>
                      </a:r>
                      <a:r>
                        <a:rPr lang="fr-FR" sz="1200" noProof="0" smtClean="0"/>
                        <a:t> Trimestre 2013</a:t>
                      </a:r>
                    </a:p>
                    <a:p>
                      <a:pPr marL="171450" indent="-171450">
                        <a:buFontTx/>
                        <a:buChar char="-"/>
                      </a:pPr>
                      <a:r>
                        <a:rPr lang="fr-FR" sz="1200" noProof="0" smtClean="0"/>
                        <a:t>5,5 % des Parts de marché</a:t>
                      </a:r>
                    </a:p>
                    <a:p>
                      <a:pPr marL="171450" indent="-171450">
                        <a:buFontTx/>
                        <a:buChar char="-"/>
                      </a:pPr>
                      <a:r>
                        <a:rPr lang="fr-FR" sz="1200" noProof="0" smtClean="0"/>
                        <a:t>Un taux de progression de 350 % en un an</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0840">
                <a:tc vMerge="1">
                  <a:txBody>
                    <a:bodyPr/>
                    <a:lstStyle/>
                    <a:p>
                      <a:endParaRPr lang="en-US" sz="18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600" b="1" noProof="0" dirty="0" smtClean="0">
                          <a:solidFill>
                            <a:srgbClr val="000000"/>
                          </a:solidFill>
                        </a:rPr>
                        <a:t>AMAZONE</a:t>
                      </a:r>
                    </a:p>
                    <a:p>
                      <a:pPr marL="171450" indent="-171450">
                        <a:buFontTx/>
                        <a:buChar char="-"/>
                      </a:pPr>
                      <a:r>
                        <a:rPr lang="fr-FR" sz="1200" noProof="0" dirty="0" smtClean="0"/>
                        <a:t>1,8 millions de ventes Au 1</a:t>
                      </a:r>
                      <a:r>
                        <a:rPr lang="fr-FR" sz="1200" baseline="30000" noProof="0" dirty="0" smtClean="0"/>
                        <a:t>er</a:t>
                      </a:r>
                      <a:r>
                        <a:rPr lang="fr-FR" sz="1200" noProof="0" dirty="0" smtClean="0"/>
                        <a:t> Trimestre 2013</a:t>
                      </a:r>
                    </a:p>
                    <a:p>
                      <a:pPr marL="171450" indent="-171450">
                        <a:buFontTx/>
                        <a:buChar char="-"/>
                      </a:pPr>
                      <a:r>
                        <a:rPr lang="fr-FR" sz="1200" noProof="0" dirty="0" smtClean="0"/>
                        <a:t>3,7 % de Part de marché</a:t>
                      </a:r>
                    </a:p>
                    <a:p>
                      <a:pPr marL="171450" indent="-171450">
                        <a:buFontTx/>
                        <a:buChar char="-"/>
                      </a:pPr>
                      <a:r>
                        <a:rPr lang="fr-FR" sz="1200" noProof="0" dirty="0" smtClean="0"/>
                        <a:t>Un taux de progression de 157,1 % en un an</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0840">
                <a:tc>
                  <a:txBody>
                    <a:bodyPr/>
                    <a:lstStyle/>
                    <a:p>
                      <a:r>
                        <a:rPr lang="fr-FR" sz="1800" b="1" noProof="0" dirty="0" smtClean="0">
                          <a:solidFill>
                            <a:srgbClr val="000000"/>
                          </a:solidFill>
                        </a:rPr>
                        <a:t>NOUVEL ENTRANT</a:t>
                      </a:r>
                      <a:endParaRPr lang="fr-FR" sz="1800" b="1"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r>
                        <a:rPr lang="fr-FR" sz="1600" b="1" noProof="0" smtClean="0">
                          <a:solidFill>
                            <a:srgbClr val="000000"/>
                          </a:solidFill>
                        </a:rPr>
                        <a:t>MICROSOFT </a:t>
                      </a:r>
                    </a:p>
                    <a:p>
                      <a:pPr marL="171450" indent="-171450">
                        <a:buFontTx/>
                        <a:buChar char="-"/>
                      </a:pPr>
                      <a:r>
                        <a:rPr lang="fr-FR" sz="1200" noProof="0" smtClean="0"/>
                        <a:t>900 milles produits vendus au 1</a:t>
                      </a:r>
                      <a:r>
                        <a:rPr lang="fr-FR" sz="1200" baseline="30000" noProof="0" smtClean="0"/>
                        <a:t>er</a:t>
                      </a:r>
                      <a:r>
                        <a:rPr lang="fr-FR" sz="1200" noProof="0" smtClean="0"/>
                        <a:t> Trimestre 2013</a:t>
                      </a:r>
                    </a:p>
                    <a:p>
                      <a:pPr marL="171450" indent="-171450">
                        <a:buFontTx/>
                        <a:buChar char="-"/>
                      </a:pPr>
                      <a:r>
                        <a:rPr lang="fr-FR" sz="1200" noProof="0" smtClean="0"/>
                        <a:t>1,8 % des Parts de marché</a:t>
                      </a:r>
                    </a:p>
                    <a:p>
                      <a:pPr marL="171450" indent="-171450">
                        <a:buFontTx/>
                        <a:buChar char="-"/>
                      </a:pPr>
                      <a:r>
                        <a:rPr lang="fr-FR" sz="1200" noProof="0" smtClean="0"/>
                        <a:t>Progression relativement faible</a:t>
                      </a:r>
                    </a:p>
                    <a:p>
                      <a:pPr marL="628650" lvl="1" indent="-171450">
                        <a:buFont typeface="Arial"/>
                        <a:buChar char="•"/>
                      </a:pPr>
                      <a:r>
                        <a:rPr lang="fr-FR" sz="1200" i="1" noProof="0" smtClean="0"/>
                        <a:t>Taux de Progression de 0,4 % en Février dernier</a:t>
                      </a:r>
                    </a:p>
                    <a:p>
                      <a:pPr marL="628650" lvl="1" indent="-171450">
                        <a:buFont typeface="Arial"/>
                        <a:buChar char="•"/>
                      </a:pPr>
                      <a:r>
                        <a:rPr lang="fr-FR" sz="1200" i="1" noProof="0" smtClean="0"/>
                        <a:t>Même Vista a connu une adoption plus rapide</a:t>
                      </a:r>
                    </a:p>
                    <a:p>
                      <a:pPr marL="0" lvl="0" indent="0">
                        <a:buFont typeface="Arial"/>
                        <a:buNone/>
                      </a:pPr>
                      <a:r>
                        <a:rPr lang="fr-FR" sz="1200" i="1" noProof="0" smtClean="0"/>
                        <a:t>-</a:t>
                      </a:r>
                      <a:r>
                        <a:rPr lang="fr-FR" sz="1200" i="1" baseline="0" noProof="0" smtClean="0"/>
                        <a:t> </a:t>
                      </a:r>
                      <a:r>
                        <a:rPr lang="fr-FR" sz="1200" noProof="0" smtClean="0"/>
                        <a:t>Microsoft se réinvente pour affronter ses difficultés sur le marché des nouvelles technologies depuis 2004</a:t>
                      </a:r>
                      <a:endParaRPr lang="fr-FR" sz="1200"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0840">
                <a:tc rowSpan="2">
                  <a:txBody>
                    <a:bodyPr/>
                    <a:lstStyle/>
                    <a:p>
                      <a:r>
                        <a:rPr lang="fr-FR" sz="1800" b="1" noProof="0" dirty="0" smtClean="0">
                          <a:solidFill>
                            <a:srgbClr val="000000"/>
                          </a:solidFill>
                        </a:rPr>
                        <a:t>SPÉCIALISTES</a:t>
                      </a:r>
                      <a:endParaRPr lang="fr-FR" sz="1800" b="1"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r>
                        <a:rPr lang="fr-FR" sz="1600" b="1" noProof="0" smtClean="0">
                          <a:solidFill>
                            <a:srgbClr val="000000"/>
                          </a:solidFill>
                        </a:rPr>
                        <a:t>AMAZONE</a:t>
                      </a:r>
                    </a:p>
                    <a:p>
                      <a:r>
                        <a:rPr lang="fr-FR" sz="1200" noProof="0" smtClean="0">
                          <a:solidFill>
                            <a:srgbClr val="000000"/>
                          </a:solidFill>
                        </a:rPr>
                        <a:t>- Situé sur</a:t>
                      </a:r>
                      <a:r>
                        <a:rPr lang="fr-FR" sz="1200" baseline="0" noProof="0" smtClean="0">
                          <a:solidFill>
                            <a:srgbClr val="000000"/>
                          </a:solidFill>
                        </a:rPr>
                        <a:t> un marché de niche : “Les Ebook” (“liseuse”)</a:t>
                      </a:r>
                      <a:endParaRPr lang="fr-FR" sz="1200"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0840">
                <a:tc vMerge="1">
                  <a:txBody>
                    <a:bodyPr/>
                    <a:lstStyle/>
                    <a:p>
                      <a:endParaRPr lang="en-US" sz="18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600" b="1" noProof="0" dirty="0" smtClean="0">
                          <a:solidFill>
                            <a:srgbClr val="000000"/>
                          </a:solidFill>
                        </a:rPr>
                        <a:t>Tablettes “</a:t>
                      </a:r>
                      <a:r>
                        <a:rPr lang="fr-FR" sz="1600" b="1" noProof="0" dirty="0" err="1" smtClean="0">
                          <a:solidFill>
                            <a:srgbClr val="000000"/>
                          </a:solidFill>
                        </a:rPr>
                        <a:t>Low</a:t>
                      </a:r>
                      <a:r>
                        <a:rPr lang="fr-FR" sz="1600" b="1" noProof="0" dirty="0" smtClean="0">
                          <a:solidFill>
                            <a:srgbClr val="000000"/>
                          </a:solidFill>
                        </a:rPr>
                        <a:t> </a:t>
                      </a:r>
                      <a:r>
                        <a:rPr lang="fr-FR" sz="1600" b="1" noProof="0" dirty="0" err="1" smtClean="0">
                          <a:solidFill>
                            <a:srgbClr val="000000"/>
                          </a:solidFill>
                        </a:rPr>
                        <a:t>Cost</a:t>
                      </a:r>
                      <a:r>
                        <a:rPr lang="fr-FR" sz="1600" b="1" noProof="0" dirty="0" smtClean="0">
                          <a:solidFill>
                            <a:srgbClr val="000000"/>
                          </a:solidFill>
                        </a:rPr>
                        <a:t>”</a:t>
                      </a:r>
                    </a:p>
                    <a:p>
                      <a:pPr marL="171450" indent="-171450">
                        <a:buFontTx/>
                        <a:buChar char="-"/>
                      </a:pPr>
                      <a:r>
                        <a:rPr lang="fr-FR" sz="1200" noProof="0" dirty="0" smtClean="0">
                          <a:solidFill>
                            <a:srgbClr val="000000"/>
                          </a:solidFill>
                        </a:rPr>
                        <a:t>Produits par de nombreux fabricants chinois à prix très faible</a:t>
                      </a:r>
                    </a:p>
                    <a:p>
                      <a:pPr marL="171450" indent="-171450">
                        <a:buFontTx/>
                        <a:buChar char="-"/>
                      </a:pPr>
                      <a:r>
                        <a:rPr lang="fr-FR" sz="1200" noProof="0" dirty="0" smtClean="0">
                          <a:solidFill>
                            <a:srgbClr val="000000"/>
                          </a:solidFill>
                        </a:rPr>
                        <a:t>Vendues</a:t>
                      </a:r>
                      <a:r>
                        <a:rPr lang="fr-FR" sz="1200" baseline="0" noProof="0" dirty="0" smtClean="0">
                          <a:solidFill>
                            <a:srgbClr val="000000"/>
                          </a:solidFill>
                        </a:rPr>
                        <a:t> dans le monde en tant que Marque Blanche.</a:t>
                      </a:r>
                      <a:endParaRPr lang="fr-FR" sz="1200" noProof="0" dirty="0" smtClean="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8" name="TextBox 7"/>
          <p:cNvSpPr txBox="1"/>
          <p:nvPr/>
        </p:nvSpPr>
        <p:spPr>
          <a:xfrm>
            <a:off x="457200" y="444311"/>
            <a:ext cx="7553158" cy="369332"/>
          </a:xfrm>
          <a:prstGeom prst="rect">
            <a:avLst/>
          </a:prstGeom>
          <a:noFill/>
        </p:spPr>
        <p:txBody>
          <a:bodyPr wrap="square" rtlCol="0">
            <a:spAutoFit/>
          </a:bodyPr>
          <a:lstStyle/>
          <a:p>
            <a:r>
              <a:rPr lang="fr-FR" b="1" u="sng" dirty="0"/>
              <a:t>2</a:t>
            </a:r>
            <a:r>
              <a:rPr lang="fr-FR" b="1" u="sng" dirty="0" smtClean="0"/>
              <a:t> </a:t>
            </a:r>
            <a:r>
              <a:rPr lang="en-US" b="1" u="sng" dirty="0" smtClean="0"/>
              <a:t>–</a:t>
            </a:r>
            <a:r>
              <a:rPr lang="fr-FR" b="1" u="sng" dirty="0" smtClean="0"/>
              <a:t> Les autres acteurs du marché :</a:t>
            </a:r>
            <a:endParaRPr lang="fr-FR" sz="1400" dirty="0" smtClean="0"/>
          </a:p>
        </p:txBody>
      </p:sp>
    </p:spTree>
    <p:extLst>
      <p:ext uri="{BB962C8B-B14F-4D97-AF65-F5344CB8AC3E}">
        <p14:creationId xmlns:p14="http://schemas.microsoft.com/office/powerpoint/2010/main" val="175750889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061"/>
            <a:ext cx="3900905" cy="467893"/>
          </a:xfrm>
        </p:spPr>
        <p:txBody>
          <a:bodyPr>
            <a:noAutofit/>
          </a:bodyPr>
          <a:lstStyle/>
          <a:p>
            <a:pPr algn="l"/>
            <a:r>
              <a:rPr lang="fr-FR" sz="2000" i="1" u="sng" dirty="0" smtClean="0"/>
              <a:t>D </a:t>
            </a:r>
            <a:r>
              <a:rPr lang="en-US" sz="2000" i="1" u="sng" dirty="0" smtClean="0"/>
              <a:t>–</a:t>
            </a:r>
            <a:r>
              <a:rPr lang="fr-FR" sz="2000" i="1" u="sng" dirty="0" smtClean="0"/>
              <a:t> ANALYSE DE L’OFFRE</a:t>
            </a:r>
            <a:endParaRPr lang="fr-FR" sz="2000" i="1" u="sng"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929650801"/>
              </p:ext>
            </p:extLst>
          </p:nvPr>
        </p:nvGraphicFramePr>
        <p:xfrm>
          <a:off x="457200" y="922305"/>
          <a:ext cx="8229600" cy="5745373"/>
        </p:xfrm>
        <a:graphic>
          <a:graphicData uri="http://schemas.openxmlformats.org/drawingml/2006/table">
            <a:tbl>
              <a:tblPr firstRow="1" bandRow="1">
                <a:tableStyleId>{5C22544A-7EE6-4342-B048-85BDC9FD1C3A}</a:tableStyleId>
              </a:tblPr>
              <a:tblGrid>
                <a:gridCol w="2743200"/>
                <a:gridCol w="2743200"/>
                <a:gridCol w="2743200"/>
              </a:tblGrid>
              <a:tr h="454637">
                <a:tc>
                  <a:txBody>
                    <a:bodyPr/>
                    <a:lstStyle/>
                    <a:p>
                      <a:pPr algn="ctr"/>
                      <a:r>
                        <a:rPr lang="fr-FR" sz="2400" dirty="0" smtClean="0">
                          <a:solidFill>
                            <a:srgbClr val="000000"/>
                          </a:solidFill>
                        </a:rPr>
                        <a:t>APPLE</a:t>
                      </a:r>
                      <a:endParaRPr lang="fr-FR" sz="240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a:r>
                        <a:rPr lang="fr-FR" sz="1800" dirty="0" err="1" smtClean="0">
                          <a:solidFill>
                            <a:srgbClr val="000000"/>
                          </a:solidFill>
                        </a:rPr>
                        <a:t>Ipad</a:t>
                      </a:r>
                      <a:r>
                        <a:rPr lang="fr-FR" sz="1800" dirty="0" smtClean="0">
                          <a:solidFill>
                            <a:srgbClr val="000000"/>
                          </a:solidFill>
                        </a:rPr>
                        <a:t> 3</a:t>
                      </a:r>
                      <a:endParaRPr lang="fr-FR" sz="180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a:r>
                        <a:rPr lang="fr-FR" sz="1800" dirty="0" err="1" smtClean="0">
                          <a:solidFill>
                            <a:srgbClr val="000000"/>
                          </a:solidFill>
                        </a:rPr>
                        <a:t>Ipad</a:t>
                      </a:r>
                      <a:r>
                        <a:rPr lang="fr-FR" sz="1800" dirty="0" smtClean="0">
                          <a:solidFill>
                            <a:srgbClr val="000000"/>
                          </a:solidFill>
                        </a:rPr>
                        <a:t> Mini</a:t>
                      </a:r>
                      <a:endParaRPr lang="fr-FR" sz="180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662818">
                <a:tc>
                  <a:txBody>
                    <a:bodyPr/>
                    <a:lstStyle/>
                    <a:p>
                      <a:r>
                        <a:rPr lang="fr-FR" sz="1400" b="1" dirty="0" smtClean="0">
                          <a:solidFill>
                            <a:srgbClr val="000000"/>
                          </a:solidFill>
                        </a:rPr>
                        <a:t>Ecran</a:t>
                      </a:r>
                      <a:endParaRPr lang="fr-FR" sz="14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err="1" smtClean="0">
                          <a:solidFill>
                            <a:srgbClr val="000000"/>
                          </a:solidFill>
                        </a:rPr>
                        <a:t>Rétina</a:t>
                      </a:r>
                      <a:endParaRPr lang="fr-FR" sz="1200" dirty="0" smtClean="0">
                        <a:solidFill>
                          <a:srgbClr val="000000"/>
                        </a:solidFill>
                      </a:endParaRPr>
                    </a:p>
                    <a:p>
                      <a:r>
                        <a:rPr lang="fr-FR" sz="1200" dirty="0" smtClean="0">
                          <a:solidFill>
                            <a:srgbClr val="000000"/>
                          </a:solidFill>
                        </a:rPr>
                        <a:t>9,7 pouces</a:t>
                      </a:r>
                    </a:p>
                    <a:p>
                      <a:r>
                        <a:rPr lang="fr-FR" sz="1200" dirty="0" smtClean="0">
                          <a:solidFill>
                            <a:srgbClr val="000000"/>
                          </a:solidFill>
                        </a:rPr>
                        <a:t>LED - IPS Capacitif</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7,9 pouces</a:t>
                      </a:r>
                    </a:p>
                    <a:p>
                      <a:r>
                        <a:rPr lang="fr-FR" sz="1200" dirty="0" smtClean="0">
                          <a:solidFill>
                            <a:srgbClr val="000000"/>
                          </a:solidFill>
                        </a:rPr>
                        <a:t>LCD- IPS</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9780">
                <a:tc>
                  <a:txBody>
                    <a:bodyPr/>
                    <a:lstStyle/>
                    <a:p>
                      <a:r>
                        <a:rPr lang="fr-FR" sz="1400" b="1" dirty="0" smtClean="0">
                          <a:solidFill>
                            <a:srgbClr val="000000"/>
                          </a:solidFill>
                        </a:rPr>
                        <a:t>Résolution</a:t>
                      </a:r>
                      <a:endParaRPr lang="fr-FR" sz="14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2048 x 1536 px </a:t>
                      </a:r>
                      <a:r>
                        <a:rPr lang="fr-FR" sz="1200" i="1" dirty="0" smtClean="0">
                          <a:solidFill>
                            <a:srgbClr val="000000"/>
                          </a:solidFill>
                        </a:rPr>
                        <a:t>(Accès à tous les contenus</a:t>
                      </a:r>
                      <a:r>
                        <a:rPr lang="fr-FR" sz="1200" i="1" baseline="0" dirty="0" smtClean="0">
                          <a:solidFill>
                            <a:srgbClr val="000000"/>
                          </a:solidFill>
                        </a:rPr>
                        <a:t> Web)</a:t>
                      </a:r>
                      <a:endParaRPr lang="fr-FR" sz="1200" i="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1024 x 768 px </a:t>
                      </a:r>
                      <a:r>
                        <a:rPr lang="fr-FR" sz="1200" i="1" dirty="0" smtClean="0">
                          <a:solidFill>
                            <a:srgbClr val="000000"/>
                          </a:solidFill>
                        </a:rPr>
                        <a:t>(Accès à tous les contenus</a:t>
                      </a:r>
                      <a:r>
                        <a:rPr lang="fr-FR" sz="1200" i="1" baseline="0" dirty="0" smtClean="0">
                          <a:solidFill>
                            <a:srgbClr val="000000"/>
                          </a:solidFill>
                        </a:rPr>
                        <a:t> Web)</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520">
                <a:tc>
                  <a:txBody>
                    <a:bodyPr/>
                    <a:lstStyle/>
                    <a:p>
                      <a:r>
                        <a:rPr lang="fr-FR" sz="1400" b="1" dirty="0" smtClean="0">
                          <a:solidFill>
                            <a:srgbClr val="000000"/>
                          </a:solidFill>
                        </a:rPr>
                        <a:t>Mémoire interne</a:t>
                      </a:r>
                      <a:endParaRPr lang="fr-FR" sz="14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16/32/64/128 Go</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16/32/64 Go</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520">
                <a:tc>
                  <a:txBody>
                    <a:bodyPr/>
                    <a:lstStyle/>
                    <a:p>
                      <a:r>
                        <a:rPr lang="fr-FR" sz="1400" b="1" dirty="0" smtClean="0">
                          <a:solidFill>
                            <a:srgbClr val="000000"/>
                          </a:solidFill>
                        </a:rPr>
                        <a:t>RAM</a:t>
                      </a:r>
                      <a:endParaRPr lang="fr-FR" sz="14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1 Go</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512 Mo</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9780">
                <a:tc>
                  <a:txBody>
                    <a:bodyPr/>
                    <a:lstStyle/>
                    <a:p>
                      <a:r>
                        <a:rPr lang="fr-FR" sz="1400" b="1" dirty="0" smtClean="0">
                          <a:solidFill>
                            <a:srgbClr val="000000"/>
                          </a:solidFill>
                        </a:rPr>
                        <a:t>Enregistrement</a:t>
                      </a:r>
                      <a:r>
                        <a:rPr lang="fr-FR" sz="1400" b="1" baseline="0" dirty="0" smtClean="0">
                          <a:solidFill>
                            <a:srgbClr val="000000"/>
                          </a:solidFill>
                        </a:rPr>
                        <a:t> Vidéos</a:t>
                      </a:r>
                      <a:endParaRPr lang="fr-FR" sz="14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HD 720p</a:t>
                      </a:r>
                    </a:p>
                    <a:p>
                      <a:r>
                        <a:rPr lang="fr-FR" sz="1200" dirty="0" smtClean="0">
                          <a:solidFill>
                            <a:srgbClr val="000000"/>
                          </a:solidFill>
                        </a:rPr>
                        <a:t>HD 1080p</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HD 720p</a:t>
                      </a:r>
                    </a:p>
                    <a:p>
                      <a:r>
                        <a:rPr lang="fr-FR" sz="1200" dirty="0" smtClean="0">
                          <a:solidFill>
                            <a:srgbClr val="000000"/>
                          </a:solidFill>
                        </a:rPr>
                        <a:t>HD 1080p</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520">
                <a:tc>
                  <a:txBody>
                    <a:bodyPr/>
                    <a:lstStyle/>
                    <a:p>
                      <a:r>
                        <a:rPr lang="fr-FR" sz="1400" b="1" dirty="0" smtClean="0">
                          <a:solidFill>
                            <a:srgbClr val="000000"/>
                          </a:solidFill>
                        </a:rPr>
                        <a:t>Poids</a:t>
                      </a:r>
                      <a:endParaRPr lang="fr-FR" sz="14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652 gr</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312 gr</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0519">
                <a:tc>
                  <a:txBody>
                    <a:bodyPr/>
                    <a:lstStyle/>
                    <a:p>
                      <a:r>
                        <a:rPr lang="fr-FR" sz="1400" b="1" dirty="0" smtClean="0">
                          <a:solidFill>
                            <a:srgbClr val="000000"/>
                          </a:solidFill>
                        </a:rPr>
                        <a:t>Prix</a:t>
                      </a:r>
                      <a:endParaRPr lang="fr-FR" sz="14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À partir de 509 €</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À partir de 339 €</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0519">
                <a:tc>
                  <a:txBody>
                    <a:bodyPr/>
                    <a:lstStyle/>
                    <a:p>
                      <a:r>
                        <a:rPr lang="fr-FR" sz="1400" b="1" i="0" dirty="0" smtClean="0">
                          <a:solidFill>
                            <a:srgbClr val="000000"/>
                          </a:solidFill>
                        </a:rPr>
                        <a:t>Navigateur Internet </a:t>
                      </a:r>
                      <a:endParaRPr lang="fr-FR" sz="1400" b="1"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i="0" dirty="0" smtClean="0">
                          <a:solidFill>
                            <a:srgbClr val="000000"/>
                          </a:solidFill>
                        </a:rPr>
                        <a:t>Apple </a:t>
                      </a:r>
                      <a:r>
                        <a:rPr lang="fr-FR" sz="1200" i="0" dirty="0" err="1" smtClean="0">
                          <a:solidFill>
                            <a:srgbClr val="000000"/>
                          </a:solidFill>
                        </a:rPr>
                        <a:t>iOS</a:t>
                      </a:r>
                      <a:r>
                        <a:rPr lang="fr-FR" sz="1200" i="0" baseline="0" dirty="0" smtClean="0">
                          <a:solidFill>
                            <a:srgbClr val="000000"/>
                          </a:solidFill>
                        </a:rPr>
                        <a:t> 6</a:t>
                      </a:r>
                      <a:endParaRPr lang="fr-FR" sz="12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i="0" dirty="0" smtClean="0">
                          <a:solidFill>
                            <a:srgbClr val="000000"/>
                          </a:solidFill>
                        </a:rPr>
                        <a:t>Apple </a:t>
                      </a:r>
                      <a:r>
                        <a:rPr lang="fr-FR" sz="1200" i="0" dirty="0" err="1" smtClean="0">
                          <a:solidFill>
                            <a:srgbClr val="000000"/>
                          </a:solidFill>
                        </a:rPr>
                        <a:t>iOS</a:t>
                      </a:r>
                      <a:r>
                        <a:rPr lang="fr-FR" sz="1200" i="0" dirty="0" smtClean="0">
                          <a:solidFill>
                            <a:srgbClr val="000000"/>
                          </a:solidFill>
                        </a:rPr>
                        <a:t> 6</a:t>
                      </a:r>
                      <a:endParaRPr lang="fr-FR" sz="12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0519">
                <a:tc>
                  <a:txBody>
                    <a:bodyPr/>
                    <a:lstStyle/>
                    <a:p>
                      <a:r>
                        <a:rPr lang="fr-FR" sz="1400" b="1" i="0" dirty="0" smtClean="0">
                          <a:solidFill>
                            <a:srgbClr val="000000"/>
                          </a:solidFill>
                        </a:rPr>
                        <a:t>Autonomie Batterie</a:t>
                      </a:r>
                      <a:endParaRPr lang="fr-FR" sz="1400" b="1"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i="0" dirty="0" smtClean="0">
                          <a:solidFill>
                            <a:srgbClr val="000000"/>
                          </a:solidFill>
                        </a:rPr>
                        <a:t>9H </a:t>
                      </a:r>
                      <a:endParaRPr lang="fr-FR" sz="12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i="0" dirty="0" smtClean="0">
                          <a:solidFill>
                            <a:srgbClr val="000000"/>
                          </a:solidFill>
                        </a:rPr>
                        <a:t>10H</a:t>
                      </a:r>
                      <a:endParaRPr lang="fr-FR" sz="12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0519">
                <a:tc>
                  <a:txBody>
                    <a:bodyPr/>
                    <a:lstStyle/>
                    <a:p>
                      <a:r>
                        <a:rPr lang="fr-FR" sz="1400" b="1" i="0" dirty="0" smtClean="0">
                          <a:solidFill>
                            <a:srgbClr val="000000"/>
                          </a:solidFill>
                        </a:rPr>
                        <a:t>Système d’exploitation</a:t>
                      </a:r>
                      <a:endParaRPr lang="fr-FR" sz="1400" b="1"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i="0" dirty="0" smtClean="0">
                          <a:solidFill>
                            <a:srgbClr val="000000"/>
                          </a:solidFill>
                        </a:rPr>
                        <a:t>i0S 6</a:t>
                      </a:r>
                      <a:endParaRPr lang="fr-FR" sz="12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i="0" dirty="0" err="1" smtClean="0">
                          <a:solidFill>
                            <a:srgbClr val="000000"/>
                          </a:solidFill>
                        </a:rPr>
                        <a:t>iOS</a:t>
                      </a:r>
                      <a:r>
                        <a:rPr lang="fr-FR" sz="1200" i="0" dirty="0" smtClean="0">
                          <a:solidFill>
                            <a:srgbClr val="000000"/>
                          </a:solidFill>
                        </a:rPr>
                        <a:t> 6</a:t>
                      </a:r>
                      <a:endParaRPr lang="fr-FR" sz="12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0519">
                <a:tc>
                  <a:txBody>
                    <a:bodyPr/>
                    <a:lstStyle/>
                    <a:p>
                      <a:r>
                        <a:rPr lang="fr-FR" sz="1400" b="1" i="0" dirty="0" smtClean="0">
                          <a:solidFill>
                            <a:srgbClr val="000000"/>
                          </a:solidFill>
                        </a:rPr>
                        <a:t>Connectiques</a:t>
                      </a:r>
                      <a:endParaRPr lang="fr-FR" sz="1400" b="1"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indent="-171450">
                        <a:buFontTx/>
                        <a:buChar char="-"/>
                      </a:pPr>
                      <a:r>
                        <a:rPr lang="fr-FR" sz="1200" i="0" dirty="0" smtClean="0">
                          <a:solidFill>
                            <a:srgbClr val="000000"/>
                          </a:solidFill>
                        </a:rPr>
                        <a:t>Adaptateur</a:t>
                      </a:r>
                      <a:r>
                        <a:rPr lang="fr-FR" sz="1200" i="0" baseline="0" dirty="0" smtClean="0">
                          <a:solidFill>
                            <a:srgbClr val="000000"/>
                          </a:solidFill>
                        </a:rPr>
                        <a:t> USB / GPS / Prise mini jack</a:t>
                      </a:r>
                    </a:p>
                    <a:p>
                      <a:pPr marL="171450" indent="-171450">
                        <a:buFontTx/>
                        <a:buChar char="-"/>
                      </a:pPr>
                      <a:r>
                        <a:rPr lang="fr-FR" sz="1200" i="0" baseline="0" dirty="0" smtClean="0">
                          <a:solidFill>
                            <a:srgbClr val="000000"/>
                          </a:solidFill>
                        </a:rPr>
                        <a:t>Pas de lecteur de carte mémoire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indent="-171450">
                        <a:buFontTx/>
                        <a:buChar char="-"/>
                      </a:pPr>
                      <a:r>
                        <a:rPr lang="fr-FR" sz="1200" i="0" dirty="0" smtClean="0">
                          <a:solidFill>
                            <a:srgbClr val="000000"/>
                          </a:solidFill>
                        </a:rPr>
                        <a:t>Adaptateur</a:t>
                      </a:r>
                      <a:r>
                        <a:rPr lang="fr-FR" sz="1200" i="0" baseline="0" dirty="0" smtClean="0">
                          <a:solidFill>
                            <a:srgbClr val="000000"/>
                          </a:solidFill>
                        </a:rPr>
                        <a:t> USB / GPS / Prise mini jack</a:t>
                      </a:r>
                    </a:p>
                    <a:p>
                      <a:pPr marL="171450" indent="-171450">
                        <a:buFontTx/>
                        <a:buChar char="-"/>
                      </a:pPr>
                      <a:r>
                        <a:rPr lang="fr-FR" sz="1200" i="0" baseline="0" dirty="0" smtClean="0">
                          <a:solidFill>
                            <a:srgbClr val="000000"/>
                          </a:solidFill>
                        </a:rPr>
                        <a:t>Pas de lecteur de carte mémoire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0519">
                <a:tc>
                  <a:txBody>
                    <a:bodyPr/>
                    <a:lstStyle/>
                    <a:p>
                      <a:r>
                        <a:rPr lang="fr-FR" sz="1400" b="1" i="0" baseline="0" dirty="0" smtClean="0">
                          <a:solidFill>
                            <a:srgbClr val="000000"/>
                          </a:solidFill>
                        </a:rPr>
                        <a:t>Logiciels et Applications</a:t>
                      </a:r>
                      <a:endParaRPr lang="fr-FR" sz="1400" b="1"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i="0" dirty="0" smtClean="0">
                          <a:solidFill>
                            <a:srgbClr val="000000"/>
                          </a:solidFill>
                        </a:rPr>
                        <a:t>Large</a:t>
                      </a:r>
                      <a:r>
                        <a:rPr lang="fr-FR" sz="1200" i="0" baseline="0" dirty="0" smtClean="0">
                          <a:solidFill>
                            <a:srgbClr val="000000"/>
                          </a:solidFill>
                        </a:rPr>
                        <a:t> catalogue d’a</a:t>
                      </a:r>
                      <a:r>
                        <a:rPr lang="fr-FR" sz="1200" i="0" dirty="0" smtClean="0">
                          <a:solidFill>
                            <a:srgbClr val="000000"/>
                          </a:solidFill>
                        </a:rPr>
                        <a:t>pplications</a:t>
                      </a:r>
                      <a:r>
                        <a:rPr lang="fr-FR" sz="1200" i="0" baseline="0" dirty="0" smtClean="0">
                          <a:solidFill>
                            <a:srgbClr val="000000"/>
                          </a:solidFill>
                        </a:rPr>
                        <a:t> disponibles sur l’Apple Store</a:t>
                      </a:r>
                      <a:endParaRPr lang="fr-FR" sz="12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i="0" dirty="0" smtClean="0">
                          <a:solidFill>
                            <a:srgbClr val="000000"/>
                          </a:solidFill>
                        </a:rPr>
                        <a:t>Large</a:t>
                      </a:r>
                      <a:r>
                        <a:rPr lang="fr-FR" sz="1200" i="0" baseline="0" dirty="0" smtClean="0">
                          <a:solidFill>
                            <a:srgbClr val="000000"/>
                          </a:solidFill>
                        </a:rPr>
                        <a:t> catalogue d’a</a:t>
                      </a:r>
                      <a:r>
                        <a:rPr lang="fr-FR" sz="1200" i="0" dirty="0" smtClean="0">
                          <a:solidFill>
                            <a:srgbClr val="000000"/>
                          </a:solidFill>
                        </a:rPr>
                        <a:t>pplications</a:t>
                      </a:r>
                      <a:r>
                        <a:rPr lang="fr-FR" sz="1200" i="0" baseline="0" dirty="0" smtClean="0">
                          <a:solidFill>
                            <a:srgbClr val="000000"/>
                          </a:solidFill>
                        </a:rPr>
                        <a:t> disponibles sur l’Apple Store</a:t>
                      </a:r>
                      <a:endParaRPr lang="fr-FR" sz="1200" i="0" dirty="0" smtClean="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0519">
                <a:tc>
                  <a:txBody>
                    <a:bodyPr/>
                    <a:lstStyle/>
                    <a:p>
                      <a:r>
                        <a:rPr lang="fr-FR" sz="1400" b="1" i="0" dirty="0" smtClean="0">
                          <a:solidFill>
                            <a:srgbClr val="000000"/>
                          </a:solidFill>
                        </a:rPr>
                        <a:t>Accessoires</a:t>
                      </a:r>
                      <a:endParaRPr lang="fr-FR" sz="1400" b="1"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indent="-171450">
                        <a:buFontTx/>
                        <a:buChar char="-"/>
                      </a:pPr>
                      <a:r>
                        <a:rPr lang="fr-FR" sz="1200" i="0" dirty="0" smtClean="0">
                          <a:solidFill>
                            <a:srgbClr val="000000"/>
                          </a:solidFill>
                        </a:rPr>
                        <a:t>Non-inclus</a:t>
                      </a:r>
                      <a:endParaRPr lang="fr-FR" sz="1200" i="0" baseline="0" dirty="0" smtClean="0">
                        <a:solidFill>
                          <a:srgbClr val="000000"/>
                        </a:solidFill>
                      </a:endParaRPr>
                    </a:p>
                    <a:p>
                      <a:pPr marL="171450" indent="-171450">
                        <a:buFontTx/>
                        <a:buChar char="-"/>
                      </a:pPr>
                      <a:r>
                        <a:rPr lang="fr-FR" sz="1200" i="0" baseline="0" dirty="0" smtClean="0">
                          <a:solidFill>
                            <a:srgbClr val="000000"/>
                          </a:solidFill>
                        </a:rPr>
                        <a:t>Nombreux accessoire disponibles spécifiques à l’</a:t>
                      </a:r>
                      <a:r>
                        <a:rPr lang="fr-FR" sz="1200" i="0" baseline="0" dirty="0" err="1" smtClean="0">
                          <a:solidFill>
                            <a:srgbClr val="000000"/>
                          </a:solidFill>
                        </a:rPr>
                        <a:t>Ipad</a:t>
                      </a:r>
                      <a:endParaRPr lang="fr-FR" sz="1200" i="0" baseline="0" dirty="0" smtClean="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indent="-171450">
                        <a:buFontTx/>
                        <a:buChar char="-"/>
                      </a:pPr>
                      <a:r>
                        <a:rPr lang="fr-FR" sz="1200" i="0" dirty="0" smtClean="0">
                          <a:solidFill>
                            <a:srgbClr val="000000"/>
                          </a:solidFill>
                        </a:rPr>
                        <a:t>Non-inclus</a:t>
                      </a:r>
                      <a:endParaRPr lang="fr-FR" sz="1200" i="0" baseline="0" dirty="0" smtClean="0">
                        <a:solidFill>
                          <a:srgbClr val="000000"/>
                        </a:solidFill>
                      </a:endParaRPr>
                    </a:p>
                    <a:p>
                      <a:pPr marL="171450" indent="-171450">
                        <a:buFontTx/>
                        <a:buChar char="-"/>
                      </a:pPr>
                      <a:r>
                        <a:rPr lang="fr-FR" sz="1200" i="0" baseline="0" dirty="0" smtClean="0">
                          <a:solidFill>
                            <a:srgbClr val="000000"/>
                          </a:solidFill>
                        </a:rPr>
                        <a:t>Nombreux accessoire disponibles spécifiques à l’</a:t>
                      </a:r>
                      <a:r>
                        <a:rPr lang="fr-FR" sz="1200" i="0" baseline="0" dirty="0" err="1" smtClean="0">
                          <a:solidFill>
                            <a:srgbClr val="000000"/>
                          </a:solidFill>
                        </a:rPr>
                        <a:t>Ipad</a:t>
                      </a:r>
                      <a:endParaRPr lang="fr-FR" sz="1200" i="0" baseline="0" dirty="0" smtClean="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6361680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2807302784"/>
              </p:ext>
            </p:extLst>
          </p:nvPr>
        </p:nvGraphicFramePr>
        <p:xfrm>
          <a:off x="280736" y="894152"/>
          <a:ext cx="8472904" cy="5102909"/>
        </p:xfrm>
        <a:graphic>
          <a:graphicData uri="http://schemas.openxmlformats.org/drawingml/2006/table">
            <a:tbl>
              <a:tblPr firstRow="1" bandRow="1">
                <a:tableStyleId>{5C22544A-7EE6-4342-B048-85BDC9FD1C3A}</a:tableStyleId>
              </a:tblPr>
              <a:tblGrid>
                <a:gridCol w="2285999"/>
                <a:gridCol w="1950453"/>
                <a:gridCol w="2118226"/>
                <a:gridCol w="2118226"/>
              </a:tblGrid>
              <a:tr h="412938">
                <a:tc>
                  <a:txBody>
                    <a:bodyPr/>
                    <a:lstStyle/>
                    <a:p>
                      <a:pPr algn="ctr"/>
                      <a:r>
                        <a:rPr lang="fr-FR" sz="2400" dirty="0" smtClean="0">
                          <a:solidFill>
                            <a:srgbClr val="000000"/>
                          </a:solidFill>
                        </a:rPr>
                        <a:t>SAMSUNG</a:t>
                      </a:r>
                      <a:endParaRPr lang="fr-FR" sz="240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a:r>
                        <a:rPr lang="fr-FR" sz="1400" b="1" i="0" dirty="0" err="1" smtClean="0">
                          <a:solidFill>
                            <a:srgbClr val="000000"/>
                          </a:solidFill>
                        </a:rPr>
                        <a:t>Galaxy</a:t>
                      </a:r>
                      <a:r>
                        <a:rPr lang="fr-FR" sz="1400" b="1" i="0" baseline="0" dirty="0" smtClean="0">
                          <a:solidFill>
                            <a:srgbClr val="000000"/>
                          </a:solidFill>
                        </a:rPr>
                        <a:t> Tab 2 (10.1)</a:t>
                      </a:r>
                      <a:endParaRPr lang="fr-FR" sz="1400" b="1" i="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a:r>
                        <a:rPr lang="fr-FR" sz="1400" b="1" i="0" dirty="0" err="1" smtClean="0">
                          <a:solidFill>
                            <a:srgbClr val="000000"/>
                          </a:solidFill>
                        </a:rPr>
                        <a:t>Galaxy</a:t>
                      </a:r>
                      <a:r>
                        <a:rPr lang="fr-FR" sz="1400" b="1" i="0" dirty="0" smtClean="0">
                          <a:solidFill>
                            <a:srgbClr val="000000"/>
                          </a:solidFill>
                        </a:rPr>
                        <a:t> Tab 2 (7.0)</a:t>
                      </a:r>
                      <a:endParaRPr lang="fr-FR" sz="1400" b="1" i="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a:r>
                        <a:rPr lang="fr-FR" sz="1400" b="1" i="0" dirty="0" err="1" smtClean="0">
                          <a:solidFill>
                            <a:srgbClr val="000000"/>
                          </a:solidFill>
                        </a:rPr>
                        <a:t>Galaxy</a:t>
                      </a:r>
                      <a:r>
                        <a:rPr lang="fr-FR" sz="1400" b="1" i="0" dirty="0" smtClean="0">
                          <a:solidFill>
                            <a:srgbClr val="000000"/>
                          </a:solidFill>
                        </a:rPr>
                        <a:t> Tab 10.1</a:t>
                      </a:r>
                      <a:endParaRPr lang="fr-FR" sz="1400" b="1" i="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412938">
                <a:tc>
                  <a:txBody>
                    <a:bodyPr/>
                    <a:lstStyle/>
                    <a:p>
                      <a:r>
                        <a:rPr lang="fr-FR" sz="1400" b="1" dirty="0" smtClean="0">
                          <a:solidFill>
                            <a:srgbClr val="000000"/>
                          </a:solidFill>
                        </a:rPr>
                        <a:t>Ecran</a:t>
                      </a:r>
                      <a:endParaRPr lang="fr-FR" sz="14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indent="-171450">
                        <a:buFontTx/>
                        <a:buChar char="-"/>
                      </a:pPr>
                      <a:r>
                        <a:rPr lang="fr-FR" sz="1200" dirty="0" smtClean="0">
                          <a:solidFill>
                            <a:srgbClr val="000000"/>
                          </a:solidFill>
                        </a:rPr>
                        <a:t>10.1 pouces</a:t>
                      </a:r>
                    </a:p>
                    <a:p>
                      <a:pPr marL="171450" indent="-171450">
                        <a:buFontTx/>
                        <a:buChar char="-"/>
                      </a:pPr>
                      <a:r>
                        <a:rPr lang="fr-FR" sz="1200" dirty="0" smtClean="0">
                          <a:solidFill>
                            <a:srgbClr val="000000"/>
                          </a:solidFill>
                        </a:rPr>
                        <a:t>LCD - PLS</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indent="-171450">
                        <a:buFontTx/>
                        <a:buChar char="-"/>
                      </a:pPr>
                      <a:r>
                        <a:rPr lang="fr-FR" sz="1200" dirty="0" smtClean="0">
                          <a:solidFill>
                            <a:srgbClr val="000000"/>
                          </a:solidFill>
                        </a:rPr>
                        <a:t>7 pouces</a:t>
                      </a:r>
                    </a:p>
                    <a:p>
                      <a:pPr marL="171450" indent="-171450">
                        <a:buFontTx/>
                        <a:buChar char="-"/>
                      </a:pPr>
                      <a:r>
                        <a:rPr lang="fr-FR" sz="1200" dirty="0" smtClean="0">
                          <a:solidFill>
                            <a:srgbClr val="000000"/>
                          </a:solidFill>
                        </a:rPr>
                        <a:t>LCD - PLS</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indent="-171450">
                        <a:buFontTx/>
                        <a:buChar char="-"/>
                      </a:pPr>
                      <a:r>
                        <a:rPr lang="fr-FR" sz="1200" dirty="0" smtClean="0">
                          <a:solidFill>
                            <a:srgbClr val="000000"/>
                          </a:solidFill>
                        </a:rPr>
                        <a:t>10.1 pouces</a:t>
                      </a:r>
                    </a:p>
                    <a:p>
                      <a:pPr marL="171450" indent="-171450">
                        <a:buFontTx/>
                        <a:buChar char="-"/>
                      </a:pPr>
                      <a:r>
                        <a:rPr lang="fr-FR" sz="1200" dirty="0" smtClean="0">
                          <a:solidFill>
                            <a:srgbClr val="000000"/>
                          </a:solidFill>
                        </a:rPr>
                        <a:t>LCD - PLS</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9210">
                <a:tc>
                  <a:txBody>
                    <a:bodyPr/>
                    <a:lstStyle/>
                    <a:p>
                      <a:r>
                        <a:rPr lang="fr-FR" sz="1400" b="1" dirty="0" smtClean="0">
                          <a:solidFill>
                            <a:srgbClr val="000000"/>
                          </a:solidFill>
                        </a:rPr>
                        <a:t>Résolution</a:t>
                      </a:r>
                      <a:endParaRPr lang="fr-FR" sz="14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indent="-171450">
                        <a:buFontTx/>
                        <a:buChar char="-"/>
                      </a:pPr>
                      <a:r>
                        <a:rPr lang="fr-FR" sz="1200" dirty="0" smtClean="0">
                          <a:solidFill>
                            <a:srgbClr val="000000"/>
                          </a:solidFill>
                        </a:rPr>
                        <a:t>1280 x 800 px</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indent="-171450">
                        <a:buFontTx/>
                        <a:buChar char="-"/>
                      </a:pPr>
                      <a:r>
                        <a:rPr lang="fr-FR" sz="1200" dirty="0" smtClean="0">
                          <a:solidFill>
                            <a:srgbClr val="000000"/>
                          </a:solidFill>
                        </a:rPr>
                        <a:t>1024 x 600 px</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indent="-171450">
                        <a:buFontTx/>
                        <a:buChar char="-"/>
                      </a:pPr>
                      <a:r>
                        <a:rPr lang="fr-FR" sz="1200" dirty="0" smtClean="0">
                          <a:solidFill>
                            <a:srgbClr val="000000"/>
                          </a:solidFill>
                        </a:rPr>
                        <a:t>1280 x 800 px</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2938">
                <a:tc>
                  <a:txBody>
                    <a:bodyPr/>
                    <a:lstStyle/>
                    <a:p>
                      <a:r>
                        <a:rPr lang="fr-FR" sz="1400" b="1" dirty="0" smtClean="0">
                          <a:solidFill>
                            <a:srgbClr val="000000"/>
                          </a:solidFill>
                        </a:rPr>
                        <a:t>Mémoire interne</a:t>
                      </a:r>
                      <a:endParaRPr lang="fr-FR" sz="14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indent="-171450">
                        <a:buFontTx/>
                        <a:buChar char="-"/>
                      </a:pPr>
                      <a:r>
                        <a:rPr lang="fr-FR" sz="1200" dirty="0" smtClean="0">
                          <a:solidFill>
                            <a:srgbClr val="000000"/>
                          </a:solidFill>
                        </a:rPr>
                        <a:t>16</a:t>
                      </a:r>
                      <a:r>
                        <a:rPr lang="fr-FR" sz="1200" baseline="0" dirty="0" smtClean="0">
                          <a:solidFill>
                            <a:srgbClr val="000000"/>
                          </a:solidFill>
                        </a:rPr>
                        <a:t> / 32 Go</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indent="-171450">
                        <a:buFontTx/>
                        <a:buChar char="-"/>
                      </a:pPr>
                      <a:r>
                        <a:rPr lang="fr-FR" sz="1200" dirty="0" smtClean="0">
                          <a:solidFill>
                            <a:srgbClr val="000000"/>
                          </a:solidFill>
                        </a:rPr>
                        <a:t>11 Go</a:t>
                      </a:r>
                    </a:p>
                    <a:p>
                      <a:pPr marL="171450" indent="-171450">
                        <a:buFontTx/>
                        <a:buChar char="-"/>
                      </a:pPr>
                      <a:r>
                        <a:rPr lang="fr-FR" sz="1200" baseline="0" dirty="0" smtClean="0">
                          <a:solidFill>
                            <a:srgbClr val="000000"/>
                          </a:solidFill>
                        </a:rPr>
                        <a:t>16 Go Version Rom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indent="-171450">
                        <a:buFontTx/>
                        <a:buChar char="-"/>
                      </a:pPr>
                      <a:r>
                        <a:rPr lang="fr-FR" sz="1200" dirty="0" smtClean="0">
                          <a:solidFill>
                            <a:srgbClr val="000000"/>
                          </a:solidFill>
                        </a:rPr>
                        <a:t>16 / 32 Go</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9210">
                <a:tc>
                  <a:txBody>
                    <a:bodyPr/>
                    <a:lstStyle/>
                    <a:p>
                      <a:r>
                        <a:rPr lang="fr-FR" sz="1400" b="1" dirty="0" smtClean="0">
                          <a:solidFill>
                            <a:srgbClr val="000000"/>
                          </a:solidFill>
                        </a:rPr>
                        <a:t>RAM</a:t>
                      </a:r>
                      <a:endParaRPr lang="fr-FR" sz="14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1 </a:t>
                      </a:r>
                      <a:r>
                        <a:rPr lang="fr-FR" sz="1200" dirty="0" err="1" smtClean="0">
                          <a:solidFill>
                            <a:srgbClr val="000000"/>
                          </a:solidFill>
                        </a:rPr>
                        <a:t>Ghz</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1 Go</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indent="-171450">
                        <a:buFontTx/>
                        <a:buChar char="-"/>
                      </a:pPr>
                      <a:r>
                        <a:rPr lang="fr-FR" sz="1200" dirty="0" smtClean="0">
                          <a:solidFill>
                            <a:srgbClr val="000000"/>
                          </a:solidFill>
                        </a:rPr>
                        <a:t>1 Go</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9210">
                <a:tc>
                  <a:txBody>
                    <a:bodyPr/>
                    <a:lstStyle/>
                    <a:p>
                      <a:r>
                        <a:rPr lang="fr-FR" sz="1400" b="1" dirty="0" smtClean="0">
                          <a:solidFill>
                            <a:srgbClr val="000000"/>
                          </a:solidFill>
                        </a:rPr>
                        <a:t>Connectique Entrée/sortie</a:t>
                      </a:r>
                      <a:endParaRPr lang="fr-FR" sz="14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fr-FR" sz="1200" dirty="0" smtClean="0">
                          <a:solidFill>
                            <a:srgbClr val="000000"/>
                          </a:solidFill>
                        </a:rPr>
                        <a:t>GPS / USB / Lecteur de cartes /</a:t>
                      </a:r>
                      <a:r>
                        <a:rPr lang="fr-FR" sz="1200" baseline="0" dirty="0" smtClean="0">
                          <a:solidFill>
                            <a:srgbClr val="000000"/>
                          </a:solidFill>
                        </a:rPr>
                        <a:t> HDMI / Connecteur dock / Prise mini jack </a:t>
                      </a:r>
                      <a:endParaRPr lang="fr-FR" sz="1200" dirty="0" smtClean="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1200" dirty="0" smtClean="0">
                          <a:solidFill>
                            <a:srgbClr val="000000"/>
                          </a:solidFill>
                        </a:rPr>
                        <a:t>GPS / USB / Lecteur de carte / HDMI / Connecteur dock</a:t>
                      </a:r>
                      <a:r>
                        <a:rPr lang="fr-FR" sz="1200" baseline="0" dirty="0" smtClean="0">
                          <a:solidFill>
                            <a:srgbClr val="000000"/>
                          </a:solidFill>
                        </a:rPr>
                        <a:t> / Prise mini jack</a:t>
                      </a:r>
                      <a:endParaRPr lang="fr-FR" sz="1200" dirty="0" smtClean="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dirty="0" smtClean="0">
                          <a:solidFill>
                            <a:srgbClr val="000000"/>
                          </a:solidFill>
                        </a:rPr>
                        <a:t>GPS / USB / Lecteur de carte / HDMI / Connecteur dock</a:t>
                      </a:r>
                      <a:r>
                        <a:rPr lang="fr-FR" sz="1200" baseline="0" dirty="0" smtClean="0">
                          <a:solidFill>
                            <a:srgbClr val="000000"/>
                          </a:solidFill>
                        </a:rPr>
                        <a:t> / Prise mini jack</a:t>
                      </a:r>
                      <a:endParaRPr lang="fr-FR" sz="1200" dirty="0" smtClean="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9125">
                <a:tc>
                  <a:txBody>
                    <a:bodyPr/>
                    <a:lstStyle/>
                    <a:p>
                      <a:r>
                        <a:rPr lang="fr-FR" sz="1400" b="1" dirty="0" smtClean="0">
                          <a:solidFill>
                            <a:srgbClr val="000000"/>
                          </a:solidFill>
                        </a:rPr>
                        <a:t>Système d’exploitation</a:t>
                      </a:r>
                      <a:endParaRPr lang="fr-FR" sz="14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marR="0" indent="-171450" algn="l" defTabSz="457200" rtl="0" eaLnBrk="1" fontAlgn="auto" latinLnBrk="0" hangingPunct="1">
                        <a:lnSpc>
                          <a:spcPct val="100000"/>
                        </a:lnSpc>
                        <a:spcBef>
                          <a:spcPts val="0"/>
                        </a:spcBef>
                        <a:spcAft>
                          <a:spcPts val="0"/>
                        </a:spcAft>
                        <a:buClrTx/>
                        <a:buSzTx/>
                        <a:buFontTx/>
                        <a:buChar char="-"/>
                        <a:tabLst/>
                        <a:defRPr/>
                      </a:pPr>
                      <a:r>
                        <a:rPr lang="fr-FR" sz="1200" dirty="0" err="1" smtClean="0">
                          <a:solidFill>
                            <a:srgbClr val="000000"/>
                          </a:solidFill>
                        </a:rPr>
                        <a:t>Androïd</a:t>
                      </a:r>
                      <a:endParaRPr lang="fr-FR" sz="1200" dirty="0" smtClean="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indent="-171450">
                        <a:buFontTx/>
                        <a:buChar char="-"/>
                      </a:pPr>
                      <a:r>
                        <a:rPr lang="fr-FR" sz="1200" dirty="0" err="1" smtClean="0">
                          <a:solidFill>
                            <a:srgbClr val="000000"/>
                          </a:solidFill>
                        </a:rPr>
                        <a:t>Androïd</a:t>
                      </a:r>
                      <a:endParaRPr lang="fr-FR" sz="1200" dirty="0" smtClean="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indent="-171450">
                        <a:buFontTx/>
                        <a:buChar char="-"/>
                      </a:pPr>
                      <a:r>
                        <a:rPr lang="fr-FR" sz="1200" dirty="0" err="1" smtClean="0">
                          <a:solidFill>
                            <a:srgbClr val="000000"/>
                          </a:solidFill>
                        </a:rPr>
                        <a:t>Androïd</a:t>
                      </a:r>
                      <a:endParaRPr lang="fr-FR" sz="1200" dirty="0" smtClean="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2938">
                <a:tc>
                  <a:txBody>
                    <a:bodyPr/>
                    <a:lstStyle/>
                    <a:p>
                      <a:r>
                        <a:rPr lang="fr-FR" sz="1400" b="1" dirty="0" smtClean="0">
                          <a:solidFill>
                            <a:srgbClr val="000000"/>
                          </a:solidFill>
                        </a:rPr>
                        <a:t>Navigateur</a:t>
                      </a:r>
                      <a:r>
                        <a:rPr lang="fr-FR" sz="1400" b="1" baseline="0" dirty="0" smtClean="0">
                          <a:solidFill>
                            <a:srgbClr val="000000"/>
                          </a:solidFill>
                        </a:rPr>
                        <a:t> Interne</a:t>
                      </a:r>
                      <a:endParaRPr lang="fr-FR" sz="14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indent="-171450">
                        <a:buFontTx/>
                        <a:buChar char="-"/>
                      </a:pPr>
                      <a:r>
                        <a:rPr lang="fr-FR" sz="1200" dirty="0" smtClean="0">
                          <a:solidFill>
                            <a:srgbClr val="000000"/>
                          </a:solidFill>
                        </a:rPr>
                        <a:t>Google Chrome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indent="-171450">
                        <a:buFontTx/>
                        <a:buChar char="-"/>
                      </a:pPr>
                      <a:r>
                        <a:rPr lang="fr-FR" sz="1200" dirty="0" smtClean="0">
                          <a:solidFill>
                            <a:srgbClr val="000000"/>
                          </a:solidFill>
                        </a:rPr>
                        <a:t>Google Chrome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indent="-171450">
                        <a:buFontTx/>
                        <a:buChar char="-"/>
                      </a:pPr>
                      <a:r>
                        <a:rPr lang="fr-FR" sz="1200" dirty="0" smtClean="0">
                          <a:solidFill>
                            <a:srgbClr val="000000"/>
                          </a:solidFill>
                        </a:rPr>
                        <a:t>Google Chrome</a:t>
                      </a:r>
                    </a:p>
                    <a:p>
                      <a:pPr marL="171450" indent="-171450">
                        <a:buFontTx/>
                        <a:buChar char="-"/>
                      </a:pPr>
                      <a:r>
                        <a:rPr lang="fr-FR" sz="1200" dirty="0" smtClean="0">
                          <a:solidFill>
                            <a:srgbClr val="000000"/>
                          </a:solidFill>
                        </a:rPr>
                        <a:t>Supporte les site Flash</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2938">
                <a:tc>
                  <a:txBody>
                    <a:bodyPr/>
                    <a:lstStyle/>
                    <a:p>
                      <a:r>
                        <a:rPr lang="fr-FR" sz="1400" b="1" dirty="0" smtClean="0">
                          <a:solidFill>
                            <a:srgbClr val="000000"/>
                          </a:solidFill>
                        </a:rPr>
                        <a:t>Enregistrement</a:t>
                      </a:r>
                      <a:r>
                        <a:rPr lang="fr-FR" sz="1400" b="1" baseline="0" dirty="0" smtClean="0">
                          <a:solidFill>
                            <a:srgbClr val="000000"/>
                          </a:solidFill>
                        </a:rPr>
                        <a:t> Vidéos</a:t>
                      </a:r>
                      <a:endParaRPr lang="fr-FR" sz="14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indent="-171450">
                        <a:buFontTx/>
                        <a:buChar char="-"/>
                      </a:pPr>
                      <a:r>
                        <a:rPr lang="fr-FR" sz="1200" dirty="0" smtClean="0">
                          <a:solidFill>
                            <a:srgbClr val="000000"/>
                          </a:solidFill>
                        </a:rPr>
                        <a:t>HD 720p</a:t>
                      </a:r>
                    </a:p>
                    <a:p>
                      <a:pPr marL="171450" indent="-171450">
                        <a:buFontTx/>
                        <a:buChar char="-"/>
                      </a:pPr>
                      <a:r>
                        <a:rPr lang="fr-FR" sz="1200" dirty="0" smtClean="0">
                          <a:solidFill>
                            <a:srgbClr val="000000"/>
                          </a:solidFill>
                        </a:rPr>
                        <a:t>HD 1080p</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indent="-171450">
                        <a:buFontTx/>
                        <a:buChar char="-"/>
                      </a:pPr>
                      <a:r>
                        <a:rPr lang="fr-FR" sz="1200" dirty="0" smtClean="0">
                          <a:solidFill>
                            <a:srgbClr val="000000"/>
                          </a:solidFill>
                        </a:rPr>
                        <a:t>HD 720p</a:t>
                      </a:r>
                    </a:p>
                    <a:p>
                      <a:pPr marL="171450" indent="-171450">
                        <a:buFontTx/>
                        <a:buChar char="-"/>
                      </a:pPr>
                      <a:r>
                        <a:rPr lang="fr-FR" sz="1200" dirty="0" smtClean="0">
                          <a:solidFill>
                            <a:srgbClr val="000000"/>
                          </a:solidFill>
                        </a:rPr>
                        <a:t>HD 1080p</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indent="-171450">
                        <a:buFontTx/>
                        <a:buChar char="-"/>
                      </a:pPr>
                      <a:r>
                        <a:rPr lang="fr-FR" sz="1200" dirty="0" smtClean="0">
                          <a:solidFill>
                            <a:srgbClr val="000000"/>
                          </a:solidFill>
                        </a:rPr>
                        <a:t>HD 720p</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9210">
                <a:tc>
                  <a:txBody>
                    <a:bodyPr/>
                    <a:lstStyle/>
                    <a:p>
                      <a:r>
                        <a:rPr lang="fr-FR" sz="1400" b="1" dirty="0" smtClean="0">
                          <a:solidFill>
                            <a:srgbClr val="000000"/>
                          </a:solidFill>
                        </a:rPr>
                        <a:t>Autonomie Batterie</a:t>
                      </a:r>
                      <a:endParaRPr lang="fr-FR" sz="14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2000 H en</a:t>
                      </a:r>
                      <a:r>
                        <a:rPr lang="fr-FR" sz="1200" baseline="0" dirty="0" smtClean="0">
                          <a:solidFill>
                            <a:srgbClr val="000000"/>
                          </a:solidFill>
                        </a:rPr>
                        <a:t> veille</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7H en lecture vidéo</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1450" indent="-171450">
                        <a:buFontTx/>
                        <a:buChar char="-"/>
                      </a:pPr>
                      <a:r>
                        <a:rPr lang="fr-FR" sz="1200" baseline="0" dirty="0" smtClean="0">
                          <a:solidFill>
                            <a:srgbClr val="000000"/>
                          </a:solidFill>
                        </a:rPr>
                        <a:t>1 800 H en veille</a:t>
                      </a:r>
                    </a:p>
                    <a:p>
                      <a:pPr marL="171450" indent="-171450">
                        <a:buFontTx/>
                        <a:buChar char="-"/>
                      </a:pPr>
                      <a:r>
                        <a:rPr lang="fr-FR" sz="1200" baseline="0" dirty="0" smtClean="0">
                          <a:solidFill>
                            <a:srgbClr val="000000"/>
                          </a:solidFill>
                        </a:rPr>
                        <a:t>9H en vidéo</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9210">
                <a:tc>
                  <a:txBody>
                    <a:bodyPr/>
                    <a:lstStyle/>
                    <a:p>
                      <a:r>
                        <a:rPr lang="fr-FR" sz="1400" b="1" dirty="0" smtClean="0">
                          <a:solidFill>
                            <a:srgbClr val="000000"/>
                          </a:solidFill>
                        </a:rPr>
                        <a:t>Poids</a:t>
                      </a:r>
                      <a:endParaRPr lang="fr-FR" sz="14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588 gr</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345 gr</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fr-FR" sz="1200" dirty="0" smtClean="0">
                          <a:solidFill>
                            <a:srgbClr val="000000"/>
                          </a:solidFill>
                        </a:rPr>
                        <a:t>465 gr</a:t>
                      </a:r>
                      <a:endParaRPr lang="fr-FR"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9210">
                <a:tc>
                  <a:txBody>
                    <a:bodyPr/>
                    <a:lstStyle/>
                    <a:p>
                      <a:r>
                        <a:rPr lang="fr-FR" sz="1400" b="1" i="0" baseline="0" dirty="0" smtClean="0">
                          <a:solidFill>
                            <a:srgbClr val="000000"/>
                          </a:solidFill>
                        </a:rPr>
                        <a:t>Applications disponible</a:t>
                      </a:r>
                      <a:endParaRPr lang="fr-FR" sz="1400" b="1"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fr-FR" sz="1200" i="0" dirty="0" smtClean="0">
                          <a:solidFill>
                            <a:srgbClr val="000000"/>
                          </a:solidFill>
                        </a:rPr>
                        <a:t>Catalogue d’applications </a:t>
                      </a:r>
                      <a:r>
                        <a:rPr lang="fr-FR" sz="1200" i="0" dirty="0" err="1" smtClean="0">
                          <a:solidFill>
                            <a:srgbClr val="000000"/>
                          </a:solidFill>
                        </a:rPr>
                        <a:t>Androïd</a:t>
                      </a:r>
                      <a:endParaRPr lang="fr-FR" sz="12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i="0" dirty="0" smtClean="0">
                          <a:solidFill>
                            <a:srgbClr val="000000"/>
                          </a:solidFill>
                        </a:rPr>
                        <a:t>Catalogue d’applications </a:t>
                      </a:r>
                      <a:r>
                        <a:rPr lang="fr-FR" sz="1200" i="0" dirty="0" err="1" smtClean="0">
                          <a:solidFill>
                            <a:srgbClr val="000000"/>
                          </a:solidFill>
                        </a:rPr>
                        <a:t>Androïd</a:t>
                      </a:r>
                      <a:endParaRPr lang="fr-FR" sz="1200" i="0" dirty="0" smtClean="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i="0" dirty="0" smtClean="0">
                          <a:solidFill>
                            <a:srgbClr val="000000"/>
                          </a:solidFill>
                        </a:rPr>
                        <a:t>Catalogue d’applications </a:t>
                      </a:r>
                      <a:r>
                        <a:rPr lang="fr-FR" sz="1200" i="0" dirty="0" err="1" smtClean="0">
                          <a:solidFill>
                            <a:srgbClr val="000000"/>
                          </a:solidFill>
                        </a:rPr>
                        <a:t>Androïd</a:t>
                      </a:r>
                      <a:endParaRPr lang="fr-FR" sz="1200" i="0" dirty="0" smtClean="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90460608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1614</TotalTime>
  <Words>3899</Words>
  <Application>Microsoft Macintosh PowerPoint</Application>
  <PresentationFormat>Présentation à l'écran (4:3)</PresentationFormat>
  <Paragraphs>751</Paragraphs>
  <Slides>28</Slides>
  <Notes>1</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Office Theme</vt:lpstr>
      <vt:lpstr>Présentation PowerPoint</vt:lpstr>
      <vt:lpstr>SOMMAIRE</vt:lpstr>
      <vt:lpstr>PRÉSENTATION DU MARCHÉ</vt:lpstr>
      <vt:lpstr>I - Présentation du Marché  A – Définition :</vt:lpstr>
      <vt:lpstr>Présentation PowerPoint</vt:lpstr>
      <vt:lpstr>C. Les principaux Acteurs</vt:lpstr>
      <vt:lpstr>Présentation PowerPoint</vt:lpstr>
      <vt:lpstr>D – ANALYSE DE L’OFFRE</vt:lpstr>
      <vt:lpstr>Présentation PowerPoint</vt:lpstr>
      <vt:lpstr>Présentation PowerPoint</vt:lpstr>
      <vt:lpstr>Présentation PowerPoint</vt:lpstr>
      <vt:lpstr>Présentation PowerPoint</vt:lpstr>
      <vt:lpstr>Présentation PowerPoint</vt:lpstr>
      <vt:lpstr>Présentation PowerPoint</vt:lpstr>
      <vt:lpstr>E – STRATÉGIE DE GAMME</vt:lpstr>
      <vt:lpstr>E – STRATÉGIE DE GAMME</vt:lpstr>
      <vt:lpstr>ANALYSE DE LA STRATÉGIE DE MARQUE</vt:lpstr>
      <vt:lpstr>Présentation PowerPoint</vt:lpstr>
      <vt:lpstr>Présentation PowerPoint</vt:lpstr>
      <vt:lpstr>Présentation PowerPoint</vt:lpstr>
      <vt:lpstr>Présentation PowerPoint</vt:lpstr>
      <vt:lpstr>Présentation PowerPoint</vt:lpstr>
      <vt:lpstr>B - Mapping de positionnement Marques :</vt:lpstr>
      <vt:lpstr>B - Mapping de positionnement produits</vt:lpstr>
      <vt:lpstr>C - Perspectives d’évolution du marché</vt:lpstr>
      <vt:lpstr>RECOMMANDATIONS STRATÉGIQUES</vt:lpstr>
      <vt:lpstr>Présentation PowerPoint</vt:lpstr>
      <vt:lpstr>RECOMMANDATION STRATÉGIQUES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Antoine Aillard</dc:creator>
  <cp:lastModifiedBy>ip op</cp:lastModifiedBy>
  <cp:revision>83</cp:revision>
  <dcterms:created xsi:type="dcterms:W3CDTF">2013-05-29T18:34:49Z</dcterms:created>
  <dcterms:modified xsi:type="dcterms:W3CDTF">2013-05-31T23:34:23Z</dcterms:modified>
</cp:coreProperties>
</file>