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2" r:id="rId1"/>
  </p:sldMasterIdLst>
  <p:notesMasterIdLst>
    <p:notesMasterId r:id="rId19"/>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890" autoAdjust="0"/>
    <p:restoredTop sz="95048" autoAdjust="0"/>
  </p:normalViewPr>
  <p:slideViewPr>
    <p:cSldViewPr>
      <p:cViewPr>
        <p:scale>
          <a:sx n="75" d="100"/>
          <a:sy n="75" d="100"/>
        </p:scale>
        <p:origin x="-1690" y="-269"/>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A70C2F-D792-4597-AE49-AB856E694125}" type="datetimeFigureOut">
              <a:rPr lang="fr-FR" smtClean="0"/>
              <a:pPr/>
              <a:t>02/02/2014</a:t>
            </a:fld>
            <a:endParaRPr lang="fr-F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fr-F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6AA5A5-E93A-43D1-B0FA-E571647148FB}" type="slidenum">
              <a:rPr lang="fr-FR" smtClean="0"/>
              <a:pPr/>
              <a:t>‹Nº›</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fr-FR" dirty="0"/>
          </a:p>
        </p:txBody>
      </p:sp>
      <p:sp>
        <p:nvSpPr>
          <p:cNvPr id="4" name="3 Marcador de número de diapositiva"/>
          <p:cNvSpPr>
            <a:spLocks noGrp="1"/>
          </p:cNvSpPr>
          <p:nvPr>
            <p:ph type="sldNum" sz="quarter" idx="10"/>
          </p:nvPr>
        </p:nvSpPr>
        <p:spPr/>
        <p:txBody>
          <a:bodyPr/>
          <a:lstStyle/>
          <a:p>
            <a:fld id="{176AA5A5-E93A-43D1-B0FA-E571647148FB}" type="slidenum">
              <a:rPr lang="fr-FR" smtClean="0"/>
              <a:pPr/>
              <a:t>3</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8B4B95FA-7AC2-43FB-8A8A-DE4FA15C3EF8}" type="datetimeFigureOut">
              <a:rPr lang="fr-FR" smtClean="0"/>
              <a:pPr/>
              <a:t>02/02/2014</a:t>
            </a:fld>
            <a:endParaRPr lang="es-ES"/>
          </a:p>
        </p:txBody>
      </p:sp>
      <p:sp>
        <p:nvSpPr>
          <p:cNvPr id="2" name="1 Marcador de pie de página"/>
          <p:cNvSpPr>
            <a:spLocks noGrp="1"/>
          </p:cNvSpPr>
          <p:nvPr>
            <p:ph type="ftr" sz="quarter" idx="11"/>
          </p:nvPr>
        </p:nvSpPr>
        <p:spPr/>
        <p:txBody>
          <a:bodyPr/>
          <a:lstStyle/>
          <a:p>
            <a:endParaRPr lang="es-ES"/>
          </a:p>
        </p:txBody>
      </p:sp>
      <p:sp>
        <p:nvSpPr>
          <p:cNvPr id="15" name="14 Marcador de número de diapositiva"/>
          <p:cNvSpPr>
            <a:spLocks noGrp="1"/>
          </p:cNvSpPr>
          <p:nvPr>
            <p:ph type="sldNum" sz="quarter" idx="12"/>
          </p:nvPr>
        </p:nvSpPr>
        <p:spPr>
          <a:xfrm>
            <a:off x="8229600" y="6473952"/>
            <a:ext cx="758952" cy="246888"/>
          </a:xfrm>
        </p:spPr>
        <p:txBody>
          <a:bodyPr/>
          <a:lstStyle/>
          <a:p>
            <a:fld id="{57AF9442-7EDD-4571-9424-D44D13729290}"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B4B95FA-7AC2-43FB-8A8A-DE4FA15C3EF8}" type="datetimeFigureOut">
              <a:rPr lang="fr-FR" smtClean="0"/>
              <a:pPr/>
              <a:t>02/02/2014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7AF9442-7EDD-4571-9424-D44D13729290}"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B4B95FA-7AC2-43FB-8A8A-DE4FA15C3EF8}" type="datetimeFigureOut">
              <a:rPr lang="fr-FR" smtClean="0"/>
              <a:pPr/>
              <a:t>02/02/2014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7AF9442-7EDD-4571-9424-D44D13729290}"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8B4B95FA-7AC2-43FB-8A8A-DE4FA15C3EF8}" type="datetimeFigureOut">
              <a:rPr lang="fr-FR" smtClean="0"/>
              <a:pPr/>
              <a:t>02/02/2014</a:t>
            </a:fld>
            <a:endParaRPr lang="es-ES"/>
          </a:p>
        </p:txBody>
      </p:sp>
      <p:sp>
        <p:nvSpPr>
          <p:cNvPr id="19" name="18 Marcador de pie de página"/>
          <p:cNvSpPr>
            <a:spLocks noGrp="1"/>
          </p:cNvSpPr>
          <p:nvPr>
            <p:ph type="ftr" sz="quarter" idx="11"/>
          </p:nvPr>
        </p:nvSpPr>
        <p:spPr>
          <a:xfrm>
            <a:off x="3581400" y="76200"/>
            <a:ext cx="2895600" cy="288925"/>
          </a:xfrm>
        </p:spPr>
        <p:txBody>
          <a:bodyPr/>
          <a:lstStyle/>
          <a:p>
            <a:endParaRPr lang="es-ES"/>
          </a:p>
        </p:txBody>
      </p:sp>
      <p:sp>
        <p:nvSpPr>
          <p:cNvPr id="16" name="15 Marcador de número de diapositiva"/>
          <p:cNvSpPr>
            <a:spLocks noGrp="1"/>
          </p:cNvSpPr>
          <p:nvPr>
            <p:ph type="sldNum" sz="quarter" idx="12"/>
          </p:nvPr>
        </p:nvSpPr>
        <p:spPr>
          <a:xfrm>
            <a:off x="8229600" y="6473952"/>
            <a:ext cx="758952" cy="246888"/>
          </a:xfrm>
        </p:spPr>
        <p:txBody>
          <a:bodyPr/>
          <a:lstStyle/>
          <a:p>
            <a:fld id="{57AF9442-7EDD-4571-9424-D44D13729290}"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8B4B95FA-7AC2-43FB-8A8A-DE4FA15C3EF8}" type="datetimeFigureOut">
              <a:rPr lang="fr-FR" smtClean="0"/>
              <a:pPr/>
              <a:t>02/02/2014</a:t>
            </a:fld>
            <a:endParaRPr lang="es-ES"/>
          </a:p>
        </p:txBody>
      </p:sp>
      <p:sp>
        <p:nvSpPr>
          <p:cNvPr id="11" name="10 Marcador de pie de página"/>
          <p:cNvSpPr>
            <a:spLocks noGrp="1"/>
          </p:cNvSpPr>
          <p:nvPr>
            <p:ph type="ftr" sz="quarter" idx="11"/>
          </p:nvPr>
        </p:nvSpPr>
        <p:spPr/>
        <p:txBody>
          <a:bodyPr/>
          <a:lstStyle/>
          <a:p>
            <a:endParaRPr lang="es-ES"/>
          </a:p>
        </p:txBody>
      </p:sp>
      <p:sp>
        <p:nvSpPr>
          <p:cNvPr id="16" name="15 Marcador de número de diapositiva"/>
          <p:cNvSpPr>
            <a:spLocks noGrp="1"/>
          </p:cNvSpPr>
          <p:nvPr>
            <p:ph type="sldNum" sz="quarter" idx="12"/>
          </p:nvPr>
        </p:nvSpPr>
        <p:spPr/>
        <p:txBody>
          <a:bodyPr/>
          <a:lstStyle/>
          <a:p>
            <a:fld id="{57AF9442-7EDD-4571-9424-D44D13729290}" type="slidenum">
              <a:rPr lang="es-ES" smtClean="0"/>
              <a:pPr/>
              <a:t>‹Nº›</a:t>
            </a:fld>
            <a:endParaRPr lang="es-ES"/>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8B4B95FA-7AC2-43FB-8A8A-DE4FA15C3EF8}" type="datetimeFigureOut">
              <a:rPr lang="fr-FR" smtClean="0"/>
              <a:pPr/>
              <a:t>02/02/2014</a:t>
            </a:fld>
            <a:endParaRPr lang="es-ES"/>
          </a:p>
        </p:txBody>
      </p:sp>
      <p:sp>
        <p:nvSpPr>
          <p:cNvPr id="10" name="9 Marcador de pie de página"/>
          <p:cNvSpPr>
            <a:spLocks noGrp="1"/>
          </p:cNvSpPr>
          <p:nvPr>
            <p:ph type="ftr" sz="quarter" idx="11"/>
          </p:nvPr>
        </p:nvSpPr>
        <p:spPr/>
        <p:txBody>
          <a:bodyPr/>
          <a:lstStyle/>
          <a:p>
            <a:endParaRPr lang="es-ES"/>
          </a:p>
        </p:txBody>
      </p:sp>
      <p:sp>
        <p:nvSpPr>
          <p:cNvPr id="31" name="30 Marcador de número de diapositiva"/>
          <p:cNvSpPr>
            <a:spLocks noGrp="1"/>
          </p:cNvSpPr>
          <p:nvPr>
            <p:ph type="sldNum" sz="quarter" idx="12"/>
          </p:nvPr>
        </p:nvSpPr>
        <p:spPr/>
        <p:txBody>
          <a:bodyPr/>
          <a:lstStyle/>
          <a:p>
            <a:fld id="{57AF9442-7EDD-4571-9424-D44D13729290}"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8B4B95FA-7AC2-43FB-8A8A-DE4FA15C3EF8}" type="datetimeFigureOut">
              <a:rPr lang="fr-FR" smtClean="0"/>
              <a:pPr/>
              <a:t>02/02/2014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229600" y="6477000"/>
            <a:ext cx="762000" cy="246888"/>
          </a:xfrm>
        </p:spPr>
        <p:txBody>
          <a:bodyPr/>
          <a:lstStyle/>
          <a:p>
            <a:fld id="{57AF9442-7EDD-4571-9424-D44D13729290}" type="slidenum">
              <a:rPr lang="es-ES" smtClean="0"/>
              <a:pPr/>
              <a:t>‹Nº›</a:t>
            </a:fld>
            <a:endParaRPr lang="es-ES"/>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8B4B95FA-7AC2-43FB-8A8A-DE4FA15C3EF8}" type="datetimeFigureOut">
              <a:rPr lang="fr-FR" smtClean="0"/>
              <a:pPr/>
              <a:t>02/02/2014</a:t>
            </a:fld>
            <a:endParaRPr lang="es-ES"/>
          </a:p>
        </p:txBody>
      </p:sp>
      <p:sp>
        <p:nvSpPr>
          <p:cNvPr id="21" name="20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7AF9442-7EDD-4571-9424-D44D13729290}"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8B4B95FA-7AC2-43FB-8A8A-DE4FA15C3EF8}" type="datetimeFigureOut">
              <a:rPr lang="fr-FR" smtClean="0"/>
              <a:pPr/>
              <a:t>02/02/2014</a:t>
            </a:fld>
            <a:endParaRPr lang="es-ES"/>
          </a:p>
        </p:txBody>
      </p:sp>
      <p:sp>
        <p:nvSpPr>
          <p:cNvPr id="24" name="23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7AF9442-7EDD-4571-9424-D44D13729290}"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8B4B95FA-7AC2-43FB-8A8A-DE4FA15C3EF8}" type="datetimeFigureOut">
              <a:rPr lang="fr-FR" smtClean="0"/>
              <a:pPr/>
              <a:t>02/02/2014</a:t>
            </a:fld>
            <a:endParaRPr lang="es-ES"/>
          </a:p>
        </p:txBody>
      </p:sp>
      <p:sp>
        <p:nvSpPr>
          <p:cNvPr id="29" name="28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7AF9442-7EDD-4571-9424-D44D13729290}"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8B4B95FA-7AC2-43FB-8A8A-DE4FA15C3EF8}" type="datetimeFigureOut">
              <a:rPr lang="fr-FR" smtClean="0"/>
              <a:pPr/>
              <a:t>02/02/2014</a:t>
            </a:fld>
            <a:endParaRPr lang="es-ES"/>
          </a:p>
        </p:txBody>
      </p:sp>
      <p:sp>
        <p:nvSpPr>
          <p:cNvPr id="5" name="4 Marcador de pie de página"/>
          <p:cNvSpPr>
            <a:spLocks noGrp="1"/>
          </p:cNvSpPr>
          <p:nvPr>
            <p:ph type="ftr" sz="quarter" idx="11"/>
          </p:nvPr>
        </p:nvSpPr>
        <p:spPr/>
        <p:txBody>
          <a:bodyPr/>
          <a:lstStyle/>
          <a:p>
            <a:endParaRPr lang="es-ES"/>
          </a:p>
        </p:txBody>
      </p:sp>
      <p:sp>
        <p:nvSpPr>
          <p:cNvPr id="31" name="30 Marcador de número de diapositiva"/>
          <p:cNvSpPr>
            <a:spLocks noGrp="1"/>
          </p:cNvSpPr>
          <p:nvPr>
            <p:ph type="sldNum" sz="quarter" idx="12"/>
          </p:nvPr>
        </p:nvSpPr>
        <p:spPr/>
        <p:txBody>
          <a:bodyPr/>
          <a:lstStyle/>
          <a:p>
            <a:fld id="{57AF9442-7EDD-4571-9424-D44D13729290}" type="slidenum">
              <a:rPr lang="es-ES" smtClean="0"/>
              <a:pPr/>
              <a:t>‹Nº›</a:t>
            </a:fld>
            <a:endParaRPr lang="es-ES"/>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B4B95FA-7AC2-43FB-8A8A-DE4FA15C3EF8}" type="datetimeFigureOut">
              <a:rPr lang="fr-FR" smtClean="0"/>
              <a:pPr/>
              <a:t>02/02/2014</a:t>
            </a:fld>
            <a:endParaRPr lang="es-ES"/>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ES"/>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7AF9442-7EDD-4571-9424-D44D13729290}" type="slidenum">
              <a:rPr lang="es-ES" smtClean="0"/>
              <a:pPr/>
              <a:t>‹Nº›</a:t>
            </a:fld>
            <a:endParaRPr lang="es-ES"/>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www.panzani.fr/mentions-promo-spaghetti-bolo1.html"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00034" y="4643446"/>
            <a:ext cx="8458200" cy="1222375"/>
          </a:xfrm>
        </p:spPr>
        <p:txBody>
          <a:bodyPr/>
          <a:lstStyle/>
          <a:p>
            <a:r>
              <a:rPr lang="fr-FR" dirty="0" smtClean="0"/>
              <a:t>Roue de la créativité</a:t>
            </a:r>
            <a:endParaRPr lang="fr-FR" dirty="0"/>
          </a:p>
        </p:txBody>
      </p:sp>
      <p:sp>
        <p:nvSpPr>
          <p:cNvPr id="4" name="3 Subtítulo"/>
          <p:cNvSpPr>
            <a:spLocks noGrp="1"/>
          </p:cNvSpPr>
          <p:nvPr>
            <p:ph type="subTitle" idx="1"/>
          </p:nvPr>
        </p:nvSpPr>
        <p:spPr>
          <a:xfrm>
            <a:off x="500034" y="5072074"/>
            <a:ext cx="8458200" cy="914400"/>
          </a:xfrm>
        </p:spPr>
        <p:txBody>
          <a:bodyPr/>
          <a:lstStyle/>
          <a:p>
            <a:r>
              <a:rPr lang="fr-FR" dirty="0" smtClean="0"/>
              <a:t>Management de l’innovation high-tech et de la veille</a:t>
            </a:r>
            <a:endParaRPr lang="es-ES" dirty="0"/>
          </a:p>
        </p:txBody>
      </p:sp>
      <p:pic>
        <p:nvPicPr>
          <p:cNvPr id="5" name="Image 7"/>
          <p:cNvPicPr/>
          <p:nvPr/>
        </p:nvPicPr>
        <p:blipFill>
          <a:blip r:embed="rId2" cstate="screen">
            <a:extLst>
              <a:ext uri="{28A0092B-C50C-407E-A947-70E740481C1C}">
                <a14:useLocalDpi xmlns:a14="http://schemas.microsoft.com/office/drawing/2010/main" xmlns=""/>
              </a:ext>
            </a:extLst>
          </a:blip>
          <a:stretch>
            <a:fillRect/>
          </a:stretch>
        </p:blipFill>
        <p:spPr>
          <a:xfrm>
            <a:off x="6929454" y="1357298"/>
            <a:ext cx="1714512" cy="785818"/>
          </a:xfrm>
          <a:prstGeom prst="rect">
            <a:avLst/>
          </a:prstGeom>
        </p:spPr>
      </p:pic>
      <p:sp>
        <p:nvSpPr>
          <p:cNvPr id="6" name="3 Subtítulo"/>
          <p:cNvSpPr txBox="1">
            <a:spLocks/>
          </p:cNvSpPr>
          <p:nvPr/>
        </p:nvSpPr>
        <p:spPr>
          <a:xfrm>
            <a:off x="5643538" y="3786190"/>
            <a:ext cx="3500462" cy="914400"/>
          </a:xfrm>
          <a:prstGeom prst="rect">
            <a:avLst/>
          </a:prstGeom>
        </p:spPr>
        <p:txBody>
          <a:bodyPr vert="horz" anchor="b">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fr-FR" b="0" i="0" u="none" strike="noStrike" kern="1200" cap="none" spc="0" normalizeH="0" baseline="0" dirty="0" smtClean="0">
                <a:ln>
                  <a:noFill/>
                </a:ln>
                <a:solidFill>
                  <a:schemeClr val="tx2">
                    <a:shade val="75000"/>
                  </a:schemeClr>
                </a:solidFill>
                <a:effectLst/>
                <a:uLnTx/>
                <a:uFillTx/>
                <a:latin typeface="+mn-lt"/>
                <a:ea typeface="+mn-ea"/>
                <a:cs typeface="+mn-cs"/>
              </a:rPr>
              <a:t>Réalisé</a:t>
            </a:r>
            <a:r>
              <a:rPr kumimoji="0" lang="fr-FR" b="0" i="0" u="none" strike="noStrike" kern="1200" cap="none" spc="0" normalizeH="0" dirty="0" smtClean="0">
                <a:ln>
                  <a:noFill/>
                </a:ln>
                <a:solidFill>
                  <a:schemeClr val="tx2">
                    <a:shade val="75000"/>
                  </a:schemeClr>
                </a:solidFill>
                <a:effectLst/>
                <a:uLnTx/>
                <a:uFillTx/>
                <a:latin typeface="+mn-lt"/>
                <a:ea typeface="+mn-ea"/>
                <a:cs typeface="+mn-cs"/>
              </a:rPr>
              <a:t> par : Abel SANCHEZ</a:t>
            </a:r>
          </a:p>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fr-FR" b="0" i="0" u="none" strike="noStrike" kern="1200" cap="none" spc="0" normalizeH="0" dirty="0" smtClean="0">
                <a:ln>
                  <a:noFill/>
                </a:ln>
                <a:solidFill>
                  <a:schemeClr val="tx2">
                    <a:shade val="75000"/>
                  </a:schemeClr>
                </a:solidFill>
                <a:effectLst/>
                <a:uLnTx/>
                <a:uFillTx/>
                <a:latin typeface="+mn-lt"/>
                <a:ea typeface="+mn-ea"/>
                <a:cs typeface="+mn-cs"/>
              </a:rPr>
              <a:t>Professeur: Isabelle WALLART  </a:t>
            </a:r>
            <a:endParaRPr kumimoji="0" lang="fr-FR" b="0" i="0" u="none" strike="noStrike" kern="1200" cap="none" spc="0" normalizeH="0" baseline="0" dirty="0">
              <a:ln>
                <a:noFill/>
              </a:ln>
              <a:solidFill>
                <a:schemeClr val="tx2">
                  <a:shade val="75000"/>
                </a:schemeClr>
              </a:solidFill>
              <a:effectLst/>
              <a:uLnTx/>
              <a:uFillTx/>
              <a:latin typeface="+mn-lt"/>
              <a:ea typeface="+mn-ea"/>
              <a:cs typeface="+mn-cs"/>
            </a:endParaRPr>
          </a:p>
        </p:txBody>
      </p:sp>
      <p:pic>
        <p:nvPicPr>
          <p:cNvPr id="1027" name="Picture 3"/>
          <p:cNvPicPr>
            <a:picLocks noChangeAspect="1" noChangeArrowheads="1"/>
          </p:cNvPicPr>
          <p:nvPr/>
        </p:nvPicPr>
        <p:blipFill>
          <a:blip r:embed="rId3" cstate="print"/>
          <a:srcRect/>
          <a:stretch>
            <a:fillRect/>
          </a:stretch>
        </p:blipFill>
        <p:spPr bwMode="auto">
          <a:xfrm>
            <a:off x="6429388" y="357166"/>
            <a:ext cx="2254711" cy="785818"/>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357158" y="357166"/>
            <a:ext cx="5072098" cy="34934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fr-FR" dirty="0" smtClean="0"/>
              <a:t>2. Technologique</a:t>
            </a:r>
            <a:endParaRPr lang="fr-FR" dirty="0"/>
          </a:p>
        </p:txBody>
      </p:sp>
      <p:graphicFrame>
        <p:nvGraphicFramePr>
          <p:cNvPr id="5" name="3 Marcador de contenido"/>
          <p:cNvGraphicFramePr>
            <a:graphicFrameLocks/>
          </p:cNvGraphicFramePr>
          <p:nvPr/>
        </p:nvGraphicFramePr>
        <p:xfrm>
          <a:off x="357158" y="1285860"/>
          <a:ext cx="8501122" cy="5378718"/>
        </p:xfrm>
        <a:graphic>
          <a:graphicData uri="http://schemas.openxmlformats.org/drawingml/2006/table">
            <a:tbl>
              <a:tblPr firstRow="1" bandRow="1">
                <a:tableStyleId>{5C22544A-7EE6-4342-B048-85BDC9FD1C3A}</a:tableStyleId>
              </a:tblPr>
              <a:tblGrid>
                <a:gridCol w="8501122"/>
              </a:tblGrid>
              <a:tr h="590026">
                <a:tc>
                  <a:txBody>
                    <a:bodyPr/>
                    <a:lstStyle/>
                    <a:p>
                      <a:pPr marL="0" algn="l" rtl="0" eaLnBrk="1" latinLnBrk="0" hangingPunct="1"/>
                      <a:r>
                        <a:rPr kumimoji="0" lang="fr-FR" sz="2800" b="1" kern="1200" noProof="0" dirty="0" smtClean="0">
                          <a:solidFill>
                            <a:schemeClr val="lt1"/>
                          </a:solidFill>
                          <a:latin typeface="+mn-lt"/>
                          <a:ea typeface="+mn-ea"/>
                          <a:cs typeface="+mn-cs"/>
                        </a:rPr>
                        <a:t>2.3 </a:t>
                      </a:r>
                      <a:r>
                        <a:rPr kumimoji="0" lang="fr-FR" sz="2800" b="1" kern="1200" noProof="0" dirty="0" err="1" smtClean="0">
                          <a:solidFill>
                            <a:schemeClr val="lt1"/>
                          </a:solidFill>
                          <a:latin typeface="+mn-lt"/>
                          <a:ea typeface="+mn-ea"/>
                          <a:cs typeface="+mn-cs"/>
                        </a:rPr>
                        <a:t>Process</a:t>
                      </a:r>
                      <a:r>
                        <a:rPr kumimoji="0" lang="fr-FR" sz="2800" b="1" kern="1200" noProof="0" dirty="0" smtClean="0">
                          <a:solidFill>
                            <a:schemeClr val="lt1"/>
                          </a:solidFill>
                          <a:latin typeface="+mn-lt"/>
                          <a:ea typeface="+mn-ea"/>
                          <a:cs typeface="+mn-cs"/>
                        </a:rPr>
                        <a:t> &amp; technologies Innovants</a:t>
                      </a:r>
                      <a:endParaRPr kumimoji="0" lang="fr-FR" sz="2800" b="1" kern="1200" noProof="0" dirty="0">
                        <a:solidFill>
                          <a:schemeClr val="lt1"/>
                        </a:solidFill>
                        <a:latin typeface="+mn-lt"/>
                        <a:ea typeface="+mn-ea"/>
                        <a:cs typeface="+mn-cs"/>
                      </a:endParaRPr>
                    </a:p>
                  </a:txBody>
                  <a:tcPr marL="96520" marR="96520"/>
                </a:tc>
              </a:tr>
              <a:tr h="618571">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fr-FR" altLang="fr-FR" sz="1800" b="1" i="0" u="none" strike="noStrike" cap="none" normalizeH="0" baseline="0" noProof="0" dirty="0" smtClean="0">
                          <a:ln>
                            <a:noFill/>
                          </a:ln>
                          <a:solidFill>
                            <a:schemeClr val="tx1"/>
                          </a:solidFill>
                          <a:effectLst/>
                          <a:latin typeface="+mn-lt"/>
                          <a:ea typeface="Calibri" pitchFamily="34" charset="0"/>
                          <a:cs typeface="Times New Roman" pitchFamily="18" charset="0"/>
                        </a:rPr>
                        <a:t>“Drones: Un produit technologique polyvalent”</a:t>
                      </a:r>
                      <a:endParaRPr kumimoji="0" lang="fr-FR" altLang="fr-FR" sz="1800" b="0" i="0" u="none" strike="noStrike" cap="none" normalizeH="0" baseline="0" noProof="0" dirty="0" smtClean="0">
                        <a:ln>
                          <a:noFill/>
                        </a:ln>
                        <a:solidFill>
                          <a:schemeClr val="tx1"/>
                        </a:solidFill>
                        <a:effectLst/>
                        <a:latin typeface="+mn-lt"/>
                        <a:ea typeface="Calibri" pitchFamily="34" charset="0"/>
                        <a:cs typeface="Times New Roman" pitchFamily="18" charset="0"/>
                      </a:endParaRPr>
                    </a:p>
                  </a:txBody>
                  <a:tcPr marL="96520" marR="96520"/>
                </a:tc>
              </a:tr>
              <a:tr h="3077683">
                <a:tc>
                  <a:txBody>
                    <a:bodyPr/>
                    <a:lstStyle/>
                    <a:p>
                      <a:r>
                        <a:rPr kumimoji="0" lang="fr-FR" sz="1400" b="1" u="sng" kern="1200" noProof="0" dirty="0" smtClean="0">
                          <a:solidFill>
                            <a:schemeClr val="dk1"/>
                          </a:solidFill>
                          <a:latin typeface="+mn-lt"/>
                          <a:ea typeface="+mn-ea"/>
                          <a:cs typeface="+mn-cs"/>
                        </a:rPr>
                        <a:t>Idée source : </a:t>
                      </a:r>
                    </a:p>
                    <a:p>
                      <a:r>
                        <a:rPr lang="fr-FR" sz="1400" b="1" u="sng" noProof="0" dirty="0" smtClean="0"/>
                        <a:t> </a:t>
                      </a:r>
                      <a:endParaRPr kumimoji="0" lang="fr-FR" sz="1400" b="1" u="sng" kern="1200" noProof="0" dirty="0">
                        <a:solidFill>
                          <a:schemeClr val="dk1"/>
                        </a:solidFill>
                        <a:latin typeface="+mn-lt"/>
                        <a:ea typeface="+mn-ea"/>
                        <a:cs typeface="+mn-cs"/>
                      </a:endParaRPr>
                    </a:p>
                  </a:txBody>
                  <a:tcPr marL="96520" marR="96520"/>
                </a:tc>
              </a:tr>
              <a:tr h="5769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u="sng" noProof="0" dirty="0" smtClean="0"/>
                        <a:t>Idée innovatrice :</a:t>
                      </a:r>
                      <a:r>
                        <a:rPr lang="fr-FR" sz="1400" b="0" u="none" noProof="0" dirty="0" smtClean="0"/>
                        <a:t>  Des nouvelles</a:t>
                      </a:r>
                      <a:r>
                        <a:rPr lang="fr-FR" sz="1400" b="0" u="none" baseline="0" noProof="0" dirty="0" smtClean="0"/>
                        <a:t> idées innovatrices sont applicables avec facilité dans ce nouvelle technologie.</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b="0" u="none" baseline="0" noProof="0" dirty="0" smtClean="0"/>
                        <a:t>Parmi ses applications on peut imaginer: Vidéosurveillance, détection d’incendies, capter photos et vidéos aériennes artistiques</a:t>
                      </a:r>
                      <a:r>
                        <a:rPr kumimoji="0" lang="fr-FR" sz="1400" b="0" u="none" kern="1200" baseline="0" noProof="0" dirty="0" smtClean="0">
                          <a:solidFill>
                            <a:schemeClr val="dk1"/>
                          </a:solidFill>
                          <a:latin typeface="+mn-lt"/>
                          <a:ea typeface="+mn-ea"/>
                          <a:cs typeface="+mn-cs"/>
                        </a:rPr>
                        <a:t>, …</a:t>
                      </a:r>
                      <a:endParaRPr lang="fr-FR" sz="1400" b="0" u="none" baseline="0" noProof="0" dirty="0" smtClean="0"/>
                    </a:p>
                  </a:txBody>
                  <a:tcPr marL="96520" marR="96520"/>
                </a:tc>
              </a:tr>
              <a:tr h="339409">
                <a:tc>
                  <a:txBody>
                    <a:bodyPr/>
                    <a:lstStyle/>
                    <a:p>
                      <a:r>
                        <a:rPr lang="fr-FR" sz="1400" b="1" u="sng" noProof="0" dirty="0" smtClean="0"/>
                        <a:t>Source :</a:t>
                      </a:r>
                      <a:r>
                        <a:rPr lang="fr-FR" sz="1400" b="0" u="none" noProof="0" dirty="0" smtClean="0"/>
                        <a:t>   http://microdrones-france.fr/</a:t>
                      </a:r>
                      <a:endParaRPr lang="fr-FR" sz="1400" b="1" u="sng" noProof="0" dirty="0"/>
                    </a:p>
                  </a:txBody>
                  <a:tcPr marL="96520" marR="96520"/>
                </a:tc>
              </a:tr>
            </a:tbl>
          </a:graphicData>
        </a:graphic>
      </p:graphicFrame>
      <p:pic>
        <p:nvPicPr>
          <p:cNvPr id="6146" name="Picture 2"/>
          <p:cNvPicPr>
            <a:picLocks noChangeAspect="1" noChangeArrowheads="1"/>
          </p:cNvPicPr>
          <p:nvPr/>
        </p:nvPicPr>
        <p:blipFill>
          <a:blip r:embed="rId2"/>
          <a:srcRect/>
          <a:stretch>
            <a:fillRect/>
          </a:stretch>
        </p:blipFill>
        <p:spPr bwMode="auto">
          <a:xfrm>
            <a:off x="428596" y="4143380"/>
            <a:ext cx="4222742" cy="1357322"/>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4643438" y="4143380"/>
            <a:ext cx="4157673" cy="1357322"/>
          </a:xfrm>
          <a:prstGeom prst="rect">
            <a:avLst/>
          </a:prstGeom>
          <a:noFill/>
          <a:ln w="9525">
            <a:noFill/>
            <a:miter lim="800000"/>
            <a:headEnd/>
            <a:tailEnd/>
          </a:ln>
          <a:effectLst/>
        </p:spPr>
      </p:pic>
      <p:sp>
        <p:nvSpPr>
          <p:cNvPr id="6" name="5 CuadroTexto"/>
          <p:cNvSpPr txBox="1"/>
          <p:nvPr/>
        </p:nvSpPr>
        <p:spPr>
          <a:xfrm>
            <a:off x="500034" y="2500306"/>
            <a:ext cx="8215370" cy="1600438"/>
          </a:xfrm>
          <a:prstGeom prst="rect">
            <a:avLst/>
          </a:prstGeom>
          <a:noFill/>
        </p:spPr>
        <p:txBody>
          <a:bodyPr wrap="square" rtlCol="0">
            <a:spAutoFit/>
          </a:bodyPr>
          <a:lstStyle/>
          <a:p>
            <a:pPr algn="just"/>
            <a:r>
              <a:rPr lang="fr-FR" sz="1400" dirty="0" smtClean="0"/>
              <a:t>	Les MICRODRONES sont des appareils sans pilote à décollage vertical (de type VTOL). Ils sont produits en série depuis 2005. Plus d’un millier de nos appareils volent dans  40 pays actuellement. Ce succès provient notamment de leur extrême fiabilité, de leur capacité opérationnelle, de leur endurance et de leur polyvalence. Ces qualités font d’eux les meilleurs appareils sur le marché pour l’utilisation professionnelle de solution aérienne. Les deux drones de notre gamme ont reçu une Attestation de Conception de Type délivrée par la  DGAC afin d’offrir des solutions dans les différents scénarios réglementaires.</a:t>
            </a:r>
            <a:endParaRPr lang="fr-FR"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fr-FR" dirty="0" smtClean="0"/>
              <a:t>2. Technologique</a:t>
            </a:r>
            <a:endParaRPr lang="fr-FR" dirty="0"/>
          </a:p>
        </p:txBody>
      </p:sp>
      <p:graphicFrame>
        <p:nvGraphicFramePr>
          <p:cNvPr id="5" name="3 Marcador de contenido"/>
          <p:cNvGraphicFramePr>
            <a:graphicFrameLocks/>
          </p:cNvGraphicFramePr>
          <p:nvPr/>
        </p:nvGraphicFramePr>
        <p:xfrm>
          <a:off x="357158" y="1285860"/>
          <a:ext cx="8501122" cy="5322600"/>
        </p:xfrm>
        <a:graphic>
          <a:graphicData uri="http://schemas.openxmlformats.org/drawingml/2006/table">
            <a:tbl>
              <a:tblPr firstRow="1" bandRow="1">
                <a:tableStyleId>{5C22544A-7EE6-4342-B048-85BDC9FD1C3A}</a:tableStyleId>
              </a:tblPr>
              <a:tblGrid>
                <a:gridCol w="8501122"/>
              </a:tblGrid>
              <a:tr h="490815">
                <a:tc>
                  <a:txBody>
                    <a:bodyPr/>
                    <a:lstStyle/>
                    <a:p>
                      <a:pPr marL="0" algn="l" rtl="0" eaLnBrk="1" latinLnBrk="0" hangingPunct="1"/>
                      <a:r>
                        <a:rPr kumimoji="0" lang="fr-FR" sz="2800" b="1" kern="1200" noProof="0" dirty="0" smtClean="0">
                          <a:solidFill>
                            <a:schemeClr val="lt1"/>
                          </a:solidFill>
                          <a:latin typeface="+mn-lt"/>
                          <a:ea typeface="+mn-ea"/>
                          <a:cs typeface="+mn-cs"/>
                        </a:rPr>
                        <a:t>2.4 Enjeux technologiques</a:t>
                      </a:r>
                      <a:endParaRPr kumimoji="0" lang="es-ES" sz="2800" b="1" kern="1200" noProof="0" dirty="0">
                        <a:solidFill>
                          <a:schemeClr val="lt1"/>
                        </a:solidFill>
                        <a:latin typeface="+mn-lt"/>
                        <a:ea typeface="+mn-ea"/>
                        <a:cs typeface="+mn-cs"/>
                      </a:endParaRPr>
                    </a:p>
                  </a:txBody>
                  <a:tcPr marL="96520" marR="96520"/>
                </a:tc>
              </a:tr>
              <a:tr h="526183">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fr-FR" altLang="fr-FR" sz="1800" b="1" i="0" u="none" strike="noStrike" cap="none" normalizeH="0" baseline="0" noProof="0" dirty="0" smtClean="0">
                          <a:ln>
                            <a:noFill/>
                          </a:ln>
                          <a:solidFill>
                            <a:schemeClr val="tx1"/>
                          </a:solidFill>
                          <a:effectLst/>
                          <a:latin typeface="+mn-lt"/>
                          <a:ea typeface="Calibri" pitchFamily="34" charset="0"/>
                          <a:cs typeface="Times New Roman" pitchFamily="18" charset="0"/>
                        </a:rPr>
                        <a:t>“Vêtements intelligents”</a:t>
                      </a:r>
                      <a:endParaRPr kumimoji="0" lang="fr-FR" altLang="fr-FR" sz="1800" b="0" i="0" u="none" strike="noStrike" cap="none" normalizeH="0" baseline="0" noProof="0" dirty="0" smtClean="0">
                        <a:ln>
                          <a:noFill/>
                        </a:ln>
                        <a:solidFill>
                          <a:schemeClr val="tx1"/>
                        </a:solidFill>
                        <a:effectLst/>
                        <a:latin typeface="+mn-lt"/>
                        <a:ea typeface="Calibri" pitchFamily="34" charset="0"/>
                        <a:cs typeface="Times New Roman" pitchFamily="18" charset="0"/>
                      </a:endParaRPr>
                    </a:p>
                  </a:txBody>
                  <a:tcPr marL="96520" marR="96520"/>
                </a:tc>
              </a:tr>
              <a:tr h="3128040">
                <a:tc>
                  <a:txBody>
                    <a:bodyPr/>
                    <a:lstStyle/>
                    <a:p>
                      <a:r>
                        <a:rPr kumimoji="0" lang="fr-FR" sz="1400" b="1" u="sng" kern="1200" noProof="0" dirty="0" smtClean="0">
                          <a:solidFill>
                            <a:schemeClr val="dk1"/>
                          </a:solidFill>
                          <a:latin typeface="+mn-lt"/>
                          <a:ea typeface="+mn-ea"/>
                          <a:cs typeface="+mn-cs"/>
                        </a:rPr>
                        <a:t>Idée source : </a:t>
                      </a:r>
                    </a:p>
                    <a:p>
                      <a:endParaRPr lang="fr-FR" sz="1400" b="1" u="sng" noProof="0" dirty="0" smtClean="0"/>
                    </a:p>
                    <a:p>
                      <a:r>
                        <a:rPr lang="fr-FR" sz="1400" b="1" u="sng" noProof="0" dirty="0" smtClean="0"/>
                        <a:t> </a:t>
                      </a:r>
                      <a:endParaRPr kumimoji="0" lang="fr-FR" sz="1400" b="1" u="sng" kern="1200" noProof="0" dirty="0">
                        <a:solidFill>
                          <a:schemeClr val="dk1"/>
                        </a:solidFill>
                        <a:latin typeface="+mn-lt"/>
                        <a:ea typeface="+mn-ea"/>
                        <a:cs typeface="+mn-cs"/>
                      </a:endParaRPr>
                    </a:p>
                  </a:txBody>
                  <a:tcPr marL="96520" marR="96520"/>
                </a:tc>
              </a:tr>
              <a:tr h="6235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u="sng" noProof="0" dirty="0" smtClean="0"/>
                        <a:t>Idée innovatrice :</a:t>
                      </a:r>
                      <a:r>
                        <a:rPr lang="fr-FR" sz="1400" b="0" u="none" noProof="0" dirty="0" smtClean="0"/>
                        <a:t>   Ces sortes des</a:t>
                      </a:r>
                      <a:r>
                        <a:rPr lang="fr-FR" sz="1400" b="0" u="none" baseline="0" noProof="0" dirty="0" smtClean="0"/>
                        <a:t> vêtements sont idéales pour des personnes âgées ou avec des problèmes cardio-respiratoires, en plus des athlètes ou des gens qui fassent du sport. Une application portable qui soit mis en contact avec un médecin serait une très bonne idée pour certaines personnes.</a:t>
                      </a:r>
                      <a:endParaRPr lang="fr-FR" sz="1400" b="1" u="sng" noProof="0" dirty="0" smtClean="0"/>
                    </a:p>
                  </a:txBody>
                  <a:tcPr marL="96520" marR="96520"/>
                </a:tc>
              </a:tr>
              <a:tr h="0">
                <a:tc>
                  <a:txBody>
                    <a:bodyPr/>
                    <a:lstStyle/>
                    <a:p>
                      <a:r>
                        <a:rPr lang="fr-FR" sz="1400" b="1" u="sng" noProof="0" dirty="0" smtClean="0"/>
                        <a:t>Source :</a:t>
                      </a:r>
                      <a:r>
                        <a:rPr lang="fr-FR" sz="1400" b="0" u="none" noProof="0" dirty="0" smtClean="0"/>
                        <a:t>   http://www.meltystyle.fr/des-vetements-intelligents-controlent-votre-rythme-cardiaque-a248119.html</a:t>
                      </a:r>
                      <a:endParaRPr lang="fr-FR" sz="1400" b="1" u="sng" noProof="0" dirty="0"/>
                    </a:p>
                  </a:txBody>
                  <a:tcPr marL="96520" marR="96520"/>
                </a:tc>
              </a:tr>
            </a:tbl>
          </a:graphicData>
        </a:graphic>
      </p:graphicFrame>
      <p:pic>
        <p:nvPicPr>
          <p:cNvPr id="4098" name="Picture 2"/>
          <p:cNvPicPr>
            <a:picLocks noChangeAspect="1" noChangeArrowheads="1"/>
          </p:cNvPicPr>
          <p:nvPr/>
        </p:nvPicPr>
        <p:blipFill>
          <a:blip r:embed="rId2"/>
          <a:srcRect/>
          <a:stretch>
            <a:fillRect/>
          </a:stretch>
        </p:blipFill>
        <p:spPr bwMode="auto">
          <a:xfrm>
            <a:off x="4929190" y="2928934"/>
            <a:ext cx="3914777" cy="2646536"/>
          </a:xfrm>
          <a:prstGeom prst="rect">
            <a:avLst/>
          </a:prstGeom>
          <a:noFill/>
          <a:ln w="9525">
            <a:noFill/>
            <a:miter lim="800000"/>
            <a:headEnd/>
            <a:tailEnd/>
          </a:ln>
          <a:effectLst/>
        </p:spPr>
      </p:pic>
      <p:sp>
        <p:nvSpPr>
          <p:cNvPr id="6" name="5 CuadroTexto"/>
          <p:cNvSpPr txBox="1"/>
          <p:nvPr/>
        </p:nvSpPr>
        <p:spPr>
          <a:xfrm>
            <a:off x="500034" y="2428868"/>
            <a:ext cx="8358246" cy="738664"/>
          </a:xfrm>
          <a:prstGeom prst="rect">
            <a:avLst/>
          </a:prstGeom>
          <a:noFill/>
        </p:spPr>
        <p:txBody>
          <a:bodyPr wrap="square" rtlCol="0">
            <a:spAutoFit/>
          </a:bodyPr>
          <a:lstStyle/>
          <a:p>
            <a:pPr algn="just" fontAlgn="base"/>
            <a:r>
              <a:rPr lang="fr-FR" sz="1400" dirty="0" smtClean="0"/>
              <a:t>	Aujourd'hui la rédac vous présente des vêtements intelligents qui utilisent des nano fibres qui ont la capacité surveiller votre rythme cardiaque. Les Japonais ont toujours des idées surprenantes, voici la dernière.</a:t>
            </a:r>
            <a:endParaRPr lang="fr-FR" sz="1400" dirty="0"/>
          </a:p>
        </p:txBody>
      </p:sp>
      <p:sp>
        <p:nvSpPr>
          <p:cNvPr id="7" name="6 CuadroTexto"/>
          <p:cNvSpPr txBox="1"/>
          <p:nvPr/>
        </p:nvSpPr>
        <p:spPr>
          <a:xfrm>
            <a:off x="500034" y="3143248"/>
            <a:ext cx="4286280" cy="2246769"/>
          </a:xfrm>
          <a:prstGeom prst="rect">
            <a:avLst/>
          </a:prstGeom>
          <a:noFill/>
        </p:spPr>
        <p:txBody>
          <a:bodyPr wrap="square" rtlCol="0">
            <a:spAutoFit/>
          </a:bodyPr>
          <a:lstStyle/>
          <a:p>
            <a:pPr algn="just"/>
            <a:r>
              <a:rPr lang="fr-FR" sz="1400" dirty="0" smtClean="0"/>
              <a:t>	L’opérateur mobile japonais </a:t>
            </a:r>
            <a:r>
              <a:rPr lang="fr-FR" sz="1400" b="1" dirty="0" smtClean="0"/>
              <a:t>NTT </a:t>
            </a:r>
            <a:r>
              <a:rPr lang="fr-FR" sz="1400" b="1" dirty="0" err="1" smtClean="0"/>
              <a:t>Docomo</a:t>
            </a:r>
            <a:r>
              <a:rPr lang="fr-FR" sz="1400" b="1" dirty="0" smtClean="0"/>
              <a:t> </a:t>
            </a:r>
            <a:r>
              <a:rPr lang="fr-FR" sz="1400" dirty="0" smtClean="0"/>
              <a:t>et le développeur des matériaux </a:t>
            </a:r>
            <a:r>
              <a:rPr lang="fr-FR" sz="1400" b="1" dirty="0" smtClean="0"/>
              <a:t>Toray</a:t>
            </a:r>
            <a:r>
              <a:rPr lang="fr-FR" sz="1400" dirty="0" smtClean="0"/>
              <a:t> ont travaillé sur des projets communs pendant un certain temps et maintenant ils annoncent un tissu qui contient des nano fibres qui ont une capacité de transmission et qui agissent comme des électrodes, et pourront mesurer votre rythme cardiaque à la façon d'un cardiogramme. Les données sont ensuite transmises à l'application NTT </a:t>
            </a:r>
            <a:r>
              <a:rPr lang="fr-FR" sz="1400" dirty="0" err="1" smtClean="0"/>
              <a:t>Docomo</a:t>
            </a:r>
            <a:r>
              <a:rPr lang="fr-FR" sz="1400" dirty="0" smtClean="0"/>
              <a:t> qui est déjà disponible pour les </a:t>
            </a:r>
            <a:r>
              <a:rPr lang="fr-FR" sz="1400" dirty="0" err="1" smtClean="0"/>
              <a:t>smartphones</a:t>
            </a:r>
            <a:r>
              <a:rPr lang="fr-FR" sz="1400" dirty="0" smtClean="0"/>
              <a:t> de la marque.</a:t>
            </a:r>
            <a:endParaRPr lang="fr-FR"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fr-FR" dirty="0" smtClean="0"/>
              <a:t>2. Technologique</a:t>
            </a:r>
            <a:endParaRPr lang="fr-FR" dirty="0"/>
          </a:p>
        </p:txBody>
      </p:sp>
      <p:graphicFrame>
        <p:nvGraphicFramePr>
          <p:cNvPr id="5" name="3 Marcador de contenido"/>
          <p:cNvGraphicFramePr>
            <a:graphicFrameLocks/>
          </p:cNvGraphicFramePr>
          <p:nvPr/>
        </p:nvGraphicFramePr>
        <p:xfrm>
          <a:off x="357158" y="1285860"/>
          <a:ext cx="8501122" cy="5395947"/>
        </p:xfrm>
        <a:graphic>
          <a:graphicData uri="http://schemas.openxmlformats.org/drawingml/2006/table">
            <a:tbl>
              <a:tblPr firstRow="1" bandRow="1">
                <a:tableStyleId>{5C22544A-7EE6-4342-B048-85BDC9FD1C3A}</a:tableStyleId>
              </a:tblPr>
              <a:tblGrid>
                <a:gridCol w="8501122"/>
              </a:tblGrid>
              <a:tr h="679558">
                <a:tc>
                  <a:txBody>
                    <a:bodyPr/>
                    <a:lstStyle/>
                    <a:p>
                      <a:pPr marL="0" algn="l" rtl="0" eaLnBrk="1" latinLnBrk="0" hangingPunct="1"/>
                      <a:r>
                        <a:rPr kumimoji="0" lang="fr-FR" sz="2800" b="1" kern="1200" noProof="0" dirty="0" smtClean="0">
                          <a:solidFill>
                            <a:schemeClr val="lt1"/>
                          </a:solidFill>
                          <a:latin typeface="+mn-lt"/>
                          <a:ea typeface="+mn-ea"/>
                          <a:cs typeface="+mn-cs"/>
                        </a:rPr>
                        <a:t>2.5 Additifs</a:t>
                      </a:r>
                      <a:endParaRPr kumimoji="0" lang="es-ES" sz="2800" b="1" kern="1200" noProof="0" dirty="0">
                        <a:solidFill>
                          <a:schemeClr val="lt1"/>
                        </a:solidFill>
                        <a:latin typeface="+mn-lt"/>
                        <a:ea typeface="+mn-ea"/>
                        <a:cs typeface="+mn-cs"/>
                      </a:endParaRPr>
                    </a:p>
                  </a:txBody>
                  <a:tcPr marL="96520" marR="96520"/>
                </a:tc>
              </a:tr>
              <a:tr h="728527">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fr-FR" altLang="fr-FR" sz="1800" b="1" i="0" u="none" strike="noStrike" cap="none" normalizeH="0" baseline="0" noProof="0" dirty="0" smtClean="0">
                          <a:ln>
                            <a:noFill/>
                          </a:ln>
                          <a:solidFill>
                            <a:schemeClr val="tx1"/>
                          </a:solidFill>
                          <a:effectLst/>
                          <a:latin typeface="+mn-lt"/>
                          <a:ea typeface="Calibri" pitchFamily="34" charset="0"/>
                          <a:cs typeface="Times New Roman" pitchFamily="18" charset="0"/>
                        </a:rPr>
                        <a:t>“Additifs qui protègent ton moteur”</a:t>
                      </a:r>
                      <a:endParaRPr kumimoji="0" lang="fr-FR" altLang="fr-FR" sz="1800" b="0" i="0" u="none" strike="noStrike" cap="none" normalizeH="0" baseline="0" noProof="0" dirty="0" smtClean="0">
                        <a:ln>
                          <a:noFill/>
                        </a:ln>
                        <a:solidFill>
                          <a:schemeClr val="tx1"/>
                        </a:solidFill>
                        <a:effectLst/>
                        <a:latin typeface="+mn-lt"/>
                        <a:ea typeface="Calibri" pitchFamily="34" charset="0"/>
                        <a:cs typeface="Times New Roman" pitchFamily="18" charset="0"/>
                      </a:endParaRPr>
                    </a:p>
                  </a:txBody>
                  <a:tcPr marL="96520" marR="96520"/>
                </a:tc>
              </a:tr>
              <a:tr h="2738182">
                <a:tc>
                  <a:txBody>
                    <a:bodyPr/>
                    <a:lstStyle/>
                    <a:p>
                      <a:r>
                        <a:rPr kumimoji="0" lang="fr-FR" sz="1400" b="1" u="sng" kern="1200" noProof="0" dirty="0" smtClean="0">
                          <a:solidFill>
                            <a:schemeClr val="dk1"/>
                          </a:solidFill>
                          <a:latin typeface="+mn-lt"/>
                          <a:ea typeface="+mn-ea"/>
                          <a:cs typeface="+mn-cs"/>
                        </a:rPr>
                        <a:t>Idée source : </a:t>
                      </a:r>
                    </a:p>
                    <a:p>
                      <a:r>
                        <a:rPr lang="fr-FR" sz="1400" b="1" u="sng" noProof="0" dirty="0" smtClean="0"/>
                        <a:t> </a:t>
                      </a:r>
                      <a:endParaRPr kumimoji="0" lang="fr-FR" sz="1400" b="1" u="sng" kern="1200" noProof="0" dirty="0">
                        <a:solidFill>
                          <a:schemeClr val="dk1"/>
                        </a:solidFill>
                        <a:latin typeface="+mn-lt"/>
                        <a:ea typeface="+mn-ea"/>
                        <a:cs typeface="+mn-cs"/>
                      </a:endParaRPr>
                    </a:p>
                  </a:txBody>
                  <a:tcPr marL="96520" marR="96520"/>
                </a:tc>
              </a:tr>
              <a:tr h="7115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u="sng" noProof="0" dirty="0" smtClean="0"/>
                        <a:t>Idée innovatrice :</a:t>
                      </a:r>
                      <a:r>
                        <a:rPr lang="fr-FR" sz="1400" b="0" u="none" noProof="0" dirty="0" smtClean="0"/>
                        <a:t>   La</a:t>
                      </a:r>
                      <a:r>
                        <a:rPr lang="fr-FR" sz="1400" b="0" u="none" baseline="0" noProof="0" dirty="0" smtClean="0"/>
                        <a:t> présence des additifs pour améliorer des prestations et protéger le moteur de l’automobile est une réalité qui peut être plus utilisé dans le marketing. Une association avec des importantes marques des constructeurs automobiles  peut être une bonne idée pour se démarquer de la concurrence. </a:t>
                      </a:r>
                      <a:endParaRPr lang="fr-FR" sz="1400" b="1" u="sng" noProof="0" dirty="0" smtClean="0"/>
                    </a:p>
                  </a:txBody>
                  <a:tcPr marL="96520" marR="96520"/>
                </a:tc>
              </a:tr>
              <a:tr h="399740">
                <a:tc>
                  <a:txBody>
                    <a:bodyPr/>
                    <a:lstStyle/>
                    <a:p>
                      <a:r>
                        <a:rPr lang="fr-FR" sz="1400" b="1" u="sng" noProof="0" dirty="0" smtClean="0"/>
                        <a:t>Source :</a:t>
                      </a:r>
                      <a:r>
                        <a:rPr lang="fr-FR" sz="1400" b="0" u="none" noProof="0" dirty="0" smtClean="0"/>
                        <a:t>   http://blogs.repsol.com/web/innovacion/inicio/blogs/aditivos-con-tecnologia-lo-que-diferencia-el-combustible</a:t>
                      </a:r>
                      <a:endParaRPr lang="fr-FR" sz="1400" b="1" u="sng" noProof="0" dirty="0"/>
                    </a:p>
                  </a:txBody>
                  <a:tcPr marL="96520" marR="96520"/>
                </a:tc>
              </a:tr>
            </a:tbl>
          </a:graphicData>
        </a:graphic>
      </p:graphicFrame>
      <p:sp>
        <p:nvSpPr>
          <p:cNvPr id="8" name="7 CuadroTexto"/>
          <p:cNvSpPr txBox="1"/>
          <p:nvPr/>
        </p:nvSpPr>
        <p:spPr>
          <a:xfrm>
            <a:off x="500034" y="2714620"/>
            <a:ext cx="6215106" cy="2677656"/>
          </a:xfrm>
          <a:prstGeom prst="rect">
            <a:avLst/>
          </a:prstGeom>
          <a:noFill/>
        </p:spPr>
        <p:txBody>
          <a:bodyPr wrap="square" rtlCol="0">
            <a:spAutoFit/>
          </a:bodyPr>
          <a:lstStyle/>
          <a:p>
            <a:pPr algn="just"/>
            <a:r>
              <a:rPr lang="fr-FR" sz="1400" dirty="0" smtClean="0"/>
              <a:t>	Les recherches constantes au Centre de Technologie </a:t>
            </a:r>
            <a:r>
              <a:rPr lang="fr-FR" sz="1400" dirty="0" err="1" smtClean="0"/>
              <a:t>Repsol</a:t>
            </a:r>
            <a:r>
              <a:rPr lang="fr-FR" sz="1400" dirty="0" smtClean="0"/>
              <a:t> garantissent la possibilité d'offrir des produits très avancés technologiquement aux conducteurs. De ses laboratoires sortent les combustibles d'avant-garde qui protègent, nettoient et allongent la vie des moteurs, en optimisant une consommation et des prestations. En définitive, sont maintenus "jeunes" durant plus de temps.</a:t>
            </a:r>
          </a:p>
          <a:p>
            <a:pPr algn="just"/>
            <a:r>
              <a:rPr lang="fr-FR" sz="1400" dirty="0" smtClean="0"/>
              <a:t/>
            </a:r>
            <a:br>
              <a:rPr lang="fr-FR" sz="1400" dirty="0" smtClean="0"/>
            </a:br>
            <a:r>
              <a:rPr lang="fr-FR" sz="1400" dirty="0" smtClean="0"/>
              <a:t>Les additifs évitent que les métaux affectent par corrosion au moteur. Même ils facilitent le ravitailler et évitent que se forment les déchets qui obturent les injecteurs ou les valves. Toutes les recherches et innovations de produit rattachées aux additifs sont garanties grâce aux preuves qui sont réalisées dans le Laboratoire de Moteurs.</a:t>
            </a:r>
            <a:endParaRPr lang="fr-FR" sz="1400" dirty="0"/>
          </a:p>
        </p:txBody>
      </p:sp>
      <p:pic>
        <p:nvPicPr>
          <p:cNvPr id="5123" name="Picture 3"/>
          <p:cNvPicPr>
            <a:picLocks noChangeAspect="1" noChangeArrowheads="1"/>
          </p:cNvPicPr>
          <p:nvPr/>
        </p:nvPicPr>
        <p:blipFill>
          <a:blip r:embed="rId2"/>
          <a:srcRect/>
          <a:stretch>
            <a:fillRect/>
          </a:stretch>
        </p:blipFill>
        <p:spPr bwMode="auto">
          <a:xfrm>
            <a:off x="6715140" y="2786058"/>
            <a:ext cx="2042823" cy="1714512"/>
          </a:xfrm>
          <a:prstGeom prst="rect">
            <a:avLst/>
          </a:prstGeom>
          <a:noFill/>
          <a:ln w="9525">
            <a:noFill/>
            <a:miter lim="800000"/>
            <a:headEnd/>
            <a:tailEnd/>
          </a:ln>
          <a:effectLst/>
        </p:spPr>
      </p:pic>
      <p:pic>
        <p:nvPicPr>
          <p:cNvPr id="5124" name="Picture 4"/>
          <p:cNvPicPr>
            <a:picLocks noChangeAspect="1" noChangeArrowheads="1"/>
          </p:cNvPicPr>
          <p:nvPr/>
        </p:nvPicPr>
        <p:blipFill>
          <a:blip r:embed="rId3"/>
          <a:srcRect/>
          <a:stretch>
            <a:fillRect/>
          </a:stretch>
        </p:blipFill>
        <p:spPr bwMode="auto">
          <a:xfrm>
            <a:off x="6786578" y="4714884"/>
            <a:ext cx="1857388" cy="4286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fr-FR" dirty="0" smtClean="0"/>
              <a:t>3. SENSORIEL</a:t>
            </a:r>
            <a:endParaRPr lang="fr-FR" dirty="0"/>
          </a:p>
        </p:txBody>
      </p:sp>
      <p:graphicFrame>
        <p:nvGraphicFramePr>
          <p:cNvPr id="5" name="3 Marcador de contenido"/>
          <p:cNvGraphicFramePr>
            <a:graphicFrameLocks/>
          </p:cNvGraphicFramePr>
          <p:nvPr/>
        </p:nvGraphicFramePr>
        <p:xfrm>
          <a:off x="357158" y="1285860"/>
          <a:ext cx="8501122" cy="5323554"/>
        </p:xfrm>
        <a:graphic>
          <a:graphicData uri="http://schemas.openxmlformats.org/drawingml/2006/table">
            <a:tbl>
              <a:tblPr firstRow="1" bandRow="1">
                <a:tableStyleId>{5C22544A-7EE6-4342-B048-85BDC9FD1C3A}</a:tableStyleId>
              </a:tblPr>
              <a:tblGrid>
                <a:gridCol w="8501122"/>
              </a:tblGrid>
              <a:tr h="529864">
                <a:tc>
                  <a:txBody>
                    <a:bodyPr/>
                    <a:lstStyle/>
                    <a:p>
                      <a:pPr marL="0" algn="l" rtl="0" eaLnBrk="1" latinLnBrk="0" hangingPunct="1"/>
                      <a:r>
                        <a:rPr kumimoji="0" lang="fr-FR" sz="2800" b="1" kern="1200" noProof="0" dirty="0" smtClean="0">
                          <a:solidFill>
                            <a:schemeClr val="lt1"/>
                          </a:solidFill>
                          <a:latin typeface="+mn-lt"/>
                          <a:ea typeface="+mn-ea"/>
                          <a:cs typeface="+mn-cs"/>
                        </a:rPr>
                        <a:t>3.1 Goût &amp; Saveurs &amp; Aromes</a:t>
                      </a:r>
                      <a:endParaRPr kumimoji="0" lang="es-ES" sz="2800" b="1" kern="1200" noProof="0" dirty="0">
                        <a:solidFill>
                          <a:schemeClr val="lt1"/>
                        </a:solidFill>
                        <a:latin typeface="+mn-lt"/>
                        <a:ea typeface="+mn-ea"/>
                        <a:cs typeface="+mn-cs"/>
                      </a:endParaRPr>
                    </a:p>
                  </a:txBody>
                  <a:tcPr marL="96520" marR="96520"/>
                </a:tc>
              </a:tr>
              <a:tr h="630722">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es-MX" altLang="fr-FR" sz="1800" b="1" i="0" u="none" strike="noStrike" cap="none" normalizeH="0" baseline="0" dirty="0" smtClean="0">
                          <a:ln>
                            <a:noFill/>
                          </a:ln>
                          <a:solidFill>
                            <a:schemeClr val="tx1"/>
                          </a:solidFill>
                          <a:effectLst/>
                          <a:latin typeface="+mn-lt"/>
                          <a:ea typeface="Calibri" pitchFamily="34" charset="0"/>
                          <a:cs typeface="Times New Roman" pitchFamily="18" charset="0"/>
                        </a:rPr>
                        <a:t>“</a:t>
                      </a:r>
                      <a:r>
                        <a:rPr kumimoji="0" lang="fr-FR" b="1" i="0" kern="1200" dirty="0" smtClean="0">
                          <a:solidFill>
                            <a:schemeClr val="dk1"/>
                          </a:solidFill>
                          <a:latin typeface="+mn-lt"/>
                          <a:ea typeface="+mn-ea"/>
                          <a:cs typeface="+mn-cs"/>
                        </a:rPr>
                        <a:t>Fleurs, feuilles et fruits cristallisés</a:t>
                      </a:r>
                      <a:r>
                        <a:rPr kumimoji="0" lang="es-MX" altLang="fr-FR" sz="1800" b="1" i="0" u="none" strike="noStrike" cap="none" normalizeH="0" baseline="0" dirty="0" smtClean="0">
                          <a:ln>
                            <a:noFill/>
                          </a:ln>
                          <a:solidFill>
                            <a:schemeClr val="tx1"/>
                          </a:solidFill>
                          <a:effectLst/>
                          <a:latin typeface="+mn-lt"/>
                          <a:ea typeface="Calibri" pitchFamily="34" charset="0"/>
                          <a:cs typeface="Times New Roman" pitchFamily="18" charset="0"/>
                        </a:rPr>
                        <a:t>”</a:t>
                      </a:r>
                      <a:endParaRPr kumimoji="0" lang="fr-FR" altLang="fr-FR" sz="18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96520" marR="96520"/>
                </a:tc>
              </a:tr>
              <a:tr h="3330650">
                <a:tc>
                  <a:txBody>
                    <a:bodyPr/>
                    <a:lstStyle/>
                    <a:p>
                      <a:r>
                        <a:rPr kumimoji="0" lang="fr-FR" sz="1400" b="1" u="sng" kern="1200" noProof="0" dirty="0" smtClean="0">
                          <a:solidFill>
                            <a:schemeClr val="dk1"/>
                          </a:solidFill>
                          <a:latin typeface="+mn-lt"/>
                          <a:ea typeface="+mn-ea"/>
                          <a:cs typeface="+mn-cs"/>
                        </a:rPr>
                        <a:t>Idée source : </a:t>
                      </a:r>
                    </a:p>
                    <a:p>
                      <a:r>
                        <a:rPr lang="fr-FR" sz="1400" b="1" u="sng" noProof="0" dirty="0" smtClean="0"/>
                        <a:t> </a:t>
                      </a:r>
                      <a:endParaRPr kumimoji="0" lang="fr-FR" sz="1400" b="1" u="sng" kern="1200" noProof="0" dirty="0">
                        <a:solidFill>
                          <a:schemeClr val="dk1"/>
                        </a:solidFill>
                        <a:latin typeface="+mn-lt"/>
                        <a:ea typeface="+mn-ea"/>
                        <a:cs typeface="+mn-cs"/>
                      </a:endParaRPr>
                    </a:p>
                  </a:txBody>
                  <a:tcPr marL="96520" marR="96520"/>
                </a:tc>
              </a:tr>
              <a:tr h="3571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u="sng" noProof="0" dirty="0" smtClean="0"/>
                        <a:t>Idée innovatrice :</a:t>
                      </a:r>
                      <a:r>
                        <a:rPr lang="fr-FR" sz="1400" b="0" u="none" noProof="0" dirty="0" smtClean="0"/>
                        <a:t>  Les aromes goutes et saveurs des fleurs et fruites</a:t>
                      </a:r>
                      <a:r>
                        <a:rPr lang="fr-FR" sz="1400" b="0" u="none" baseline="0" noProof="0" dirty="0" smtClean="0"/>
                        <a:t> cristallisés sont un réclame qu’aurait beaucoup de succès dans des restaurants de qualité et comme des recettes pour faire une cuisine distinguée.</a:t>
                      </a:r>
                      <a:endParaRPr kumimoji="0" lang="fr-FR" sz="1400" b="1" u="sng" kern="1200" noProof="0" dirty="0">
                        <a:solidFill>
                          <a:schemeClr val="dk1"/>
                        </a:solidFill>
                        <a:latin typeface="+mn-lt"/>
                        <a:ea typeface="+mn-ea"/>
                        <a:cs typeface="+mn-cs"/>
                      </a:endParaRPr>
                    </a:p>
                  </a:txBody>
                  <a:tcPr marL="96520" marR="96520"/>
                </a:tc>
              </a:tr>
              <a:tr h="133868">
                <a:tc>
                  <a:txBody>
                    <a:bodyPr/>
                    <a:lstStyle/>
                    <a:p>
                      <a:r>
                        <a:rPr lang="fr-FR" sz="1400" b="1" u="sng" noProof="0" dirty="0" smtClean="0"/>
                        <a:t>Source :</a:t>
                      </a:r>
                      <a:r>
                        <a:rPr lang="fr-FR" sz="1400" b="0" u="none" noProof="0" dirty="0" smtClean="0"/>
                        <a:t>   http://www.goutetterroirs.com/violettes-roses-menthe-verveine-gingembre-cristallises.php</a:t>
                      </a:r>
                      <a:endParaRPr lang="fr-FR" sz="1400" b="1" u="sng" noProof="0" dirty="0"/>
                    </a:p>
                  </a:txBody>
                  <a:tcPr marL="96520" marR="96520"/>
                </a:tc>
              </a:tr>
            </a:tbl>
          </a:graphicData>
        </a:graphic>
      </p:graphicFrame>
      <p:pic>
        <p:nvPicPr>
          <p:cNvPr id="3074" name="Picture 2"/>
          <p:cNvPicPr>
            <a:picLocks noChangeAspect="1" noChangeArrowheads="1"/>
          </p:cNvPicPr>
          <p:nvPr/>
        </p:nvPicPr>
        <p:blipFill>
          <a:blip r:embed="rId2"/>
          <a:srcRect/>
          <a:stretch>
            <a:fillRect/>
          </a:stretch>
        </p:blipFill>
        <p:spPr bwMode="auto">
          <a:xfrm>
            <a:off x="2340701" y="4071942"/>
            <a:ext cx="6474669" cy="1719262"/>
          </a:xfrm>
          <a:prstGeom prst="rect">
            <a:avLst/>
          </a:prstGeom>
          <a:noFill/>
          <a:ln w="9525">
            <a:noFill/>
            <a:miter lim="800000"/>
            <a:headEnd/>
            <a:tailEnd/>
          </a:ln>
          <a:effectLst/>
        </p:spPr>
      </p:pic>
      <p:sp>
        <p:nvSpPr>
          <p:cNvPr id="6" name="5 CuadroTexto"/>
          <p:cNvSpPr txBox="1"/>
          <p:nvPr/>
        </p:nvSpPr>
        <p:spPr>
          <a:xfrm>
            <a:off x="571472" y="2428868"/>
            <a:ext cx="8215370" cy="1384995"/>
          </a:xfrm>
          <a:prstGeom prst="rect">
            <a:avLst/>
          </a:prstGeom>
          <a:noFill/>
        </p:spPr>
        <p:txBody>
          <a:bodyPr wrap="square" rtlCol="0">
            <a:spAutoFit/>
          </a:bodyPr>
          <a:lstStyle/>
          <a:p>
            <a:pPr algn="just"/>
            <a:r>
              <a:rPr lang="fr-FR" sz="1400" dirty="0" smtClean="0"/>
              <a:t>	Les fleurs, feuilles et fruits cristallisés sont de délicieuses friandises à déguster comme un bonbon ou en décoration de desserts, de verrines, de </a:t>
            </a:r>
            <a:r>
              <a:rPr lang="fr-FR" sz="1400" dirty="0" err="1" smtClean="0"/>
              <a:t>panacotta</a:t>
            </a:r>
            <a:r>
              <a:rPr lang="fr-FR" sz="1400" dirty="0" smtClean="0"/>
              <a:t>, ou encore pour accompagner le champagne ou le café  ...</a:t>
            </a:r>
          </a:p>
          <a:p>
            <a:pPr algn="just"/>
            <a:r>
              <a:rPr lang="fr-FR" sz="1400" dirty="0" smtClean="0"/>
              <a:t>- Origine pour les fleurs et feuilles:  Provence, France</a:t>
            </a:r>
          </a:p>
          <a:p>
            <a:pPr algn="just"/>
            <a:r>
              <a:rPr lang="fr-FR" sz="1400" dirty="0" smtClean="0"/>
              <a:t>- Origine pour le gingembre:  Îles Fidji, archipel de la Mélanésie</a:t>
            </a:r>
          </a:p>
          <a:p>
            <a:pPr algn="just"/>
            <a:r>
              <a:rPr lang="fr-FR" sz="1400" dirty="0" smtClean="0"/>
              <a:t>- Origine pour le </a:t>
            </a:r>
            <a:r>
              <a:rPr lang="fr-FR" sz="1400" dirty="0" err="1" smtClean="0"/>
              <a:t>kumkat</a:t>
            </a:r>
            <a:r>
              <a:rPr lang="fr-FR" sz="1400" dirty="0" smtClean="0"/>
              <a:t>: Chine</a:t>
            </a:r>
          </a:p>
        </p:txBody>
      </p:sp>
      <p:sp>
        <p:nvSpPr>
          <p:cNvPr id="7" name="6 CuadroTexto"/>
          <p:cNvSpPr txBox="1"/>
          <p:nvPr/>
        </p:nvSpPr>
        <p:spPr>
          <a:xfrm>
            <a:off x="500034" y="3786190"/>
            <a:ext cx="8501122" cy="307777"/>
          </a:xfrm>
          <a:prstGeom prst="rect">
            <a:avLst/>
          </a:prstGeom>
          <a:noFill/>
        </p:spPr>
        <p:txBody>
          <a:bodyPr wrap="square" rtlCol="0">
            <a:spAutoFit/>
          </a:bodyPr>
          <a:lstStyle/>
          <a:p>
            <a:r>
              <a:rPr lang="fr-FR" sz="1400" dirty="0" smtClean="0"/>
              <a:t>Les fleurs, pétales et feuilles sont cultivés dans les Alpes Maritimes, au soleil et dans le respect de la tradition. </a:t>
            </a:r>
            <a:endParaRPr lang="fr-FR" sz="1400" dirty="0"/>
          </a:p>
        </p:txBody>
      </p:sp>
      <p:sp>
        <p:nvSpPr>
          <p:cNvPr id="8" name="7 CuadroTexto"/>
          <p:cNvSpPr txBox="1"/>
          <p:nvPr/>
        </p:nvSpPr>
        <p:spPr>
          <a:xfrm>
            <a:off x="571472" y="4143380"/>
            <a:ext cx="1643074" cy="1384995"/>
          </a:xfrm>
          <a:prstGeom prst="rect">
            <a:avLst/>
          </a:prstGeom>
          <a:noFill/>
        </p:spPr>
        <p:txBody>
          <a:bodyPr wrap="square" rtlCol="0">
            <a:spAutoFit/>
          </a:bodyPr>
          <a:lstStyle/>
          <a:p>
            <a:r>
              <a:rPr lang="fr-FR" sz="1400" dirty="0" smtClean="0"/>
              <a:t>Après récolte à la main, ils sont plongés dans différents bains de sucre jusqu'à cristallisation.</a:t>
            </a:r>
            <a:endParaRPr lang="fr-FR"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fr-FR" dirty="0" smtClean="0"/>
              <a:t>3. SENSORIEL</a:t>
            </a:r>
            <a:endParaRPr lang="fr-FR" dirty="0"/>
          </a:p>
        </p:txBody>
      </p:sp>
      <p:graphicFrame>
        <p:nvGraphicFramePr>
          <p:cNvPr id="5" name="3 Marcador de contenido"/>
          <p:cNvGraphicFramePr>
            <a:graphicFrameLocks/>
          </p:cNvGraphicFramePr>
          <p:nvPr/>
        </p:nvGraphicFramePr>
        <p:xfrm>
          <a:off x="357158" y="1285860"/>
          <a:ext cx="8501121" cy="5318604"/>
        </p:xfrm>
        <a:graphic>
          <a:graphicData uri="http://schemas.openxmlformats.org/drawingml/2006/table">
            <a:tbl>
              <a:tblPr firstRow="1" bandRow="1">
                <a:tableStyleId>{5C22544A-7EE6-4342-B048-85BDC9FD1C3A}</a:tableStyleId>
              </a:tblPr>
              <a:tblGrid>
                <a:gridCol w="8501121"/>
              </a:tblGrid>
              <a:tr h="529864">
                <a:tc>
                  <a:txBody>
                    <a:bodyPr/>
                    <a:lstStyle/>
                    <a:p>
                      <a:pPr marL="0" algn="l" rtl="0" eaLnBrk="1" latinLnBrk="0" hangingPunct="1"/>
                      <a:r>
                        <a:rPr kumimoji="0" lang="fr-FR" sz="2800" b="1" kern="1200" noProof="0" dirty="0" smtClean="0">
                          <a:solidFill>
                            <a:schemeClr val="lt1"/>
                          </a:solidFill>
                          <a:latin typeface="+mn-lt"/>
                          <a:ea typeface="+mn-ea"/>
                          <a:cs typeface="+mn-cs"/>
                        </a:rPr>
                        <a:t>3.2 Odeur-parfum</a:t>
                      </a:r>
                      <a:endParaRPr kumimoji="0" lang="es-ES" sz="2800" b="1" kern="1200" noProof="0" dirty="0">
                        <a:solidFill>
                          <a:schemeClr val="lt1"/>
                        </a:solidFill>
                        <a:latin typeface="+mn-lt"/>
                        <a:ea typeface="+mn-ea"/>
                        <a:cs typeface="+mn-cs"/>
                      </a:endParaRPr>
                    </a:p>
                  </a:txBody>
                  <a:tcPr marL="96520" marR="96520"/>
                </a:tc>
              </a:tr>
              <a:tr h="541706">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es-MX" altLang="fr-FR" sz="1800" b="1" i="0" u="none" strike="noStrike" cap="none" normalizeH="0" baseline="0" dirty="0" smtClean="0">
                          <a:ln>
                            <a:noFill/>
                          </a:ln>
                          <a:solidFill>
                            <a:schemeClr val="tx1"/>
                          </a:solidFill>
                          <a:effectLst/>
                          <a:latin typeface="+mn-lt"/>
                          <a:ea typeface="Calibri" pitchFamily="34" charset="0"/>
                          <a:cs typeface="Times New Roman" pitchFamily="18" charset="0"/>
                        </a:rPr>
                        <a:t>“</a:t>
                      </a:r>
                      <a:r>
                        <a:rPr kumimoji="0" lang="fr-FR" b="1" i="0" kern="1200" dirty="0" smtClean="0">
                          <a:solidFill>
                            <a:schemeClr val="dk1"/>
                          </a:solidFill>
                          <a:latin typeface="+mn-lt"/>
                          <a:ea typeface="+mn-ea"/>
                          <a:cs typeface="+mn-cs"/>
                        </a:rPr>
                        <a:t>Un téléviseur à odeurs</a:t>
                      </a:r>
                      <a:r>
                        <a:rPr kumimoji="0" lang="es-MX" altLang="fr-FR" sz="1800" b="1" i="0" u="none" strike="noStrike" cap="none" normalizeH="0" baseline="0" dirty="0" smtClean="0">
                          <a:ln>
                            <a:noFill/>
                          </a:ln>
                          <a:solidFill>
                            <a:schemeClr val="tx1"/>
                          </a:solidFill>
                          <a:effectLst/>
                          <a:latin typeface="+mn-lt"/>
                          <a:ea typeface="Calibri" pitchFamily="34" charset="0"/>
                          <a:cs typeface="Times New Roman" pitchFamily="18" charset="0"/>
                        </a:rPr>
                        <a:t>”</a:t>
                      </a:r>
                      <a:endParaRPr kumimoji="0" lang="fr-FR" altLang="fr-FR" sz="18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96520" marR="96520"/>
                </a:tc>
              </a:tr>
              <a:tr h="3200918">
                <a:tc>
                  <a:txBody>
                    <a:bodyPr/>
                    <a:lstStyle/>
                    <a:p>
                      <a:r>
                        <a:rPr kumimoji="0" lang="fr-FR" sz="1400" b="1" u="sng" kern="1200" noProof="0" dirty="0" smtClean="0">
                          <a:solidFill>
                            <a:schemeClr val="dk1"/>
                          </a:solidFill>
                          <a:latin typeface="+mn-lt"/>
                          <a:ea typeface="+mn-ea"/>
                          <a:cs typeface="+mn-cs"/>
                        </a:rPr>
                        <a:t>Idée source : </a:t>
                      </a:r>
                    </a:p>
                    <a:p>
                      <a:r>
                        <a:rPr lang="fr-FR" sz="1400" b="1" u="sng" noProof="0" dirty="0" smtClean="0"/>
                        <a:t> </a:t>
                      </a:r>
                      <a:endParaRPr kumimoji="0" lang="fr-FR" sz="1400" b="1" u="sng" kern="1200" noProof="0" dirty="0">
                        <a:solidFill>
                          <a:schemeClr val="dk1"/>
                        </a:solidFill>
                        <a:latin typeface="+mn-lt"/>
                        <a:ea typeface="+mn-ea"/>
                        <a:cs typeface="+mn-cs"/>
                      </a:endParaRPr>
                    </a:p>
                  </a:txBody>
                  <a:tcPr marL="96520" marR="96520"/>
                </a:tc>
              </a:tr>
              <a:tr h="6429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u="sng" noProof="0" dirty="0" smtClean="0"/>
                        <a:t>Idée innovatrice : </a:t>
                      </a:r>
                      <a:r>
                        <a:rPr lang="fr-FR" sz="1400" b="0" u="none" baseline="0" noProof="0" dirty="0" smtClean="0"/>
                        <a:t>  La commercialisation des téléviseurs à odeurs c’est une idée très innovatrice mais au même temps très risquée car la population peut non être encore préparée pour ce sorte d’innovation.</a:t>
                      </a:r>
                      <a:endParaRPr lang="fr-FR" sz="1400" b="1" u="sng" noProof="0" dirty="0" smtClean="0"/>
                    </a:p>
                  </a:txBody>
                  <a:tcPr marL="96520" marR="96520"/>
                </a:tc>
              </a:tr>
              <a:tr h="133868">
                <a:tc>
                  <a:txBody>
                    <a:bodyPr/>
                    <a:lstStyle/>
                    <a:p>
                      <a:r>
                        <a:rPr lang="fr-FR" sz="1400" b="1" u="sng" noProof="0" dirty="0" smtClean="0"/>
                        <a:t>Source :</a:t>
                      </a:r>
                      <a:r>
                        <a:rPr lang="fr-FR" sz="1400" b="0" u="none" noProof="0" dirty="0" smtClean="0"/>
                        <a:t>   http://www.journaldugeek.com/2013/04/01/televiseur-odeurs/</a:t>
                      </a:r>
                      <a:endParaRPr lang="fr-FR" sz="1400" b="1" u="sng" noProof="0" dirty="0"/>
                    </a:p>
                  </a:txBody>
                  <a:tcPr marL="96520" marR="96520"/>
                </a:tc>
              </a:tr>
            </a:tbl>
          </a:graphicData>
        </a:graphic>
      </p:graphicFrame>
      <p:pic>
        <p:nvPicPr>
          <p:cNvPr id="4098" name="Picture 2"/>
          <p:cNvPicPr>
            <a:picLocks noChangeAspect="1" noChangeArrowheads="1"/>
          </p:cNvPicPr>
          <p:nvPr/>
        </p:nvPicPr>
        <p:blipFill>
          <a:blip r:embed="rId2"/>
          <a:srcRect/>
          <a:stretch>
            <a:fillRect/>
          </a:stretch>
        </p:blipFill>
        <p:spPr bwMode="auto">
          <a:xfrm>
            <a:off x="5250876" y="3143248"/>
            <a:ext cx="3562350" cy="2376488"/>
          </a:xfrm>
          <a:prstGeom prst="rect">
            <a:avLst/>
          </a:prstGeom>
          <a:noFill/>
          <a:ln w="9525">
            <a:noFill/>
            <a:miter lim="800000"/>
            <a:headEnd/>
            <a:tailEnd/>
          </a:ln>
          <a:effectLst/>
        </p:spPr>
      </p:pic>
      <p:sp>
        <p:nvSpPr>
          <p:cNvPr id="6" name="5 CuadroTexto"/>
          <p:cNvSpPr txBox="1"/>
          <p:nvPr/>
        </p:nvSpPr>
        <p:spPr>
          <a:xfrm>
            <a:off x="500034" y="2357430"/>
            <a:ext cx="8286775" cy="954107"/>
          </a:xfrm>
          <a:prstGeom prst="rect">
            <a:avLst/>
          </a:prstGeom>
          <a:noFill/>
        </p:spPr>
        <p:txBody>
          <a:bodyPr wrap="square" rtlCol="0">
            <a:spAutoFit/>
          </a:bodyPr>
          <a:lstStyle/>
          <a:p>
            <a:pPr algn="just"/>
            <a:r>
              <a:rPr lang="fr-FR" sz="1400" dirty="0" smtClean="0"/>
              <a:t>	Après les yeux et les oreilles, les téléviseurs vont rajouter un nouveau sens : l’odorat. Une équipe de chercheurs japonais a mis au point une TV dotée de quatre ventilateurs installés dans des piliers encadrant l’écran. Ces ventilateurs diffusent les odeurs provenant de « puces d’arômes », chauffées afin de générer de la vapeur.</a:t>
            </a:r>
            <a:endParaRPr lang="fr-FR" sz="1400" dirty="0"/>
          </a:p>
        </p:txBody>
      </p:sp>
      <p:sp>
        <p:nvSpPr>
          <p:cNvPr id="7" name="6 CuadroTexto"/>
          <p:cNvSpPr txBox="1"/>
          <p:nvPr/>
        </p:nvSpPr>
        <p:spPr>
          <a:xfrm>
            <a:off x="500034" y="3286124"/>
            <a:ext cx="4714908" cy="2462213"/>
          </a:xfrm>
          <a:prstGeom prst="rect">
            <a:avLst/>
          </a:prstGeom>
          <a:noFill/>
        </p:spPr>
        <p:txBody>
          <a:bodyPr wrap="square" rtlCol="0">
            <a:spAutoFit/>
          </a:bodyPr>
          <a:lstStyle/>
          <a:p>
            <a:pPr fontAlgn="base"/>
            <a:r>
              <a:rPr lang="fr-FR" sz="1400" dirty="0" smtClean="0"/>
              <a:t>Ces ventilos, utilisés à différentes vitesses, donnent l’impression que l’odeur provient d’un endroit particulier du téléviseur. Actuellement, l’équipe ne sait générer qu’un seul parfum à la fois, mais elle espère pouvoir développer des cartouches offrant le « support » de plusieurs odeurs. Autre défi plus important encore : convaincre les constructeurs d’installer de tels boîtiers dans leurs téléviseurs, sans oublier d’en faire la promotion auprès du grand public. Accepteront-ils d’acheter des cartouches ? Rien n’est moins sûr.</a:t>
            </a:r>
          </a:p>
          <a:p>
            <a:endParaRPr lang="fr-FR"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fr-FR" dirty="0" smtClean="0"/>
              <a:t>3. SENSORIEL</a:t>
            </a:r>
            <a:endParaRPr lang="fr-FR" dirty="0"/>
          </a:p>
        </p:txBody>
      </p:sp>
      <p:graphicFrame>
        <p:nvGraphicFramePr>
          <p:cNvPr id="5" name="3 Marcador de contenido"/>
          <p:cNvGraphicFramePr>
            <a:graphicFrameLocks/>
          </p:cNvGraphicFramePr>
          <p:nvPr/>
        </p:nvGraphicFramePr>
        <p:xfrm>
          <a:off x="142844" y="1142984"/>
          <a:ext cx="8858312" cy="5618791"/>
        </p:xfrm>
        <a:graphic>
          <a:graphicData uri="http://schemas.openxmlformats.org/drawingml/2006/table">
            <a:tbl>
              <a:tblPr firstRow="1" bandRow="1">
                <a:tableStyleId>{5C22544A-7EE6-4342-B048-85BDC9FD1C3A}</a:tableStyleId>
              </a:tblPr>
              <a:tblGrid>
                <a:gridCol w="8858312"/>
              </a:tblGrid>
              <a:tr h="582174">
                <a:tc>
                  <a:txBody>
                    <a:bodyPr/>
                    <a:lstStyle/>
                    <a:p>
                      <a:pPr marL="0" algn="l" rtl="0" eaLnBrk="1" latinLnBrk="0" hangingPunct="1"/>
                      <a:r>
                        <a:rPr kumimoji="0" lang="fr-FR" sz="2800" b="1" kern="1200" noProof="0" dirty="0" smtClean="0">
                          <a:solidFill>
                            <a:schemeClr val="lt1"/>
                          </a:solidFill>
                          <a:latin typeface="+mn-lt"/>
                          <a:ea typeface="+mn-ea"/>
                          <a:cs typeface="+mn-cs"/>
                        </a:rPr>
                        <a:t>3.3 Toucher et texture</a:t>
                      </a:r>
                      <a:endParaRPr kumimoji="0" lang="es-ES" sz="2800" b="1" kern="1200" noProof="0" dirty="0">
                        <a:solidFill>
                          <a:schemeClr val="lt1"/>
                        </a:solidFill>
                        <a:latin typeface="+mn-lt"/>
                        <a:ea typeface="+mn-ea"/>
                        <a:cs typeface="+mn-cs"/>
                      </a:endParaRPr>
                    </a:p>
                  </a:txBody>
                  <a:tcPr marL="96520" marR="96520"/>
                </a:tc>
              </a:tr>
              <a:tr h="581544">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fr-FR" altLang="fr-FR" sz="1800" b="1" i="0" u="none" strike="noStrike" cap="none" normalizeH="0" baseline="0" noProof="0" dirty="0" smtClean="0">
                          <a:ln>
                            <a:noFill/>
                          </a:ln>
                          <a:solidFill>
                            <a:schemeClr val="tx1"/>
                          </a:solidFill>
                          <a:effectLst/>
                          <a:latin typeface="+mn-lt"/>
                          <a:ea typeface="Calibri" pitchFamily="34" charset="0"/>
                          <a:cs typeface="Times New Roman" pitchFamily="18" charset="0"/>
                        </a:rPr>
                        <a:t>“Des vrais écrans tactiles”</a:t>
                      </a:r>
                      <a:endParaRPr kumimoji="0" lang="fr-FR" altLang="fr-FR" sz="1800" b="0" i="0" u="none" strike="noStrike" cap="none" normalizeH="0" baseline="0" noProof="0" dirty="0" smtClean="0">
                        <a:ln>
                          <a:noFill/>
                        </a:ln>
                        <a:solidFill>
                          <a:schemeClr val="tx1"/>
                        </a:solidFill>
                        <a:effectLst/>
                        <a:latin typeface="+mn-lt"/>
                        <a:ea typeface="Calibri" pitchFamily="34" charset="0"/>
                        <a:cs typeface="Times New Roman" pitchFamily="18" charset="0"/>
                      </a:endParaRPr>
                    </a:p>
                  </a:txBody>
                  <a:tcPr marL="96520" marR="96520"/>
                </a:tc>
              </a:tr>
              <a:tr h="3122562">
                <a:tc>
                  <a:txBody>
                    <a:bodyPr/>
                    <a:lstStyle/>
                    <a:p>
                      <a:r>
                        <a:rPr kumimoji="0" lang="fr-FR" sz="1400" b="1" u="sng" kern="1200" noProof="0" dirty="0" smtClean="0">
                          <a:solidFill>
                            <a:schemeClr val="dk1"/>
                          </a:solidFill>
                          <a:latin typeface="+mn-lt"/>
                          <a:ea typeface="+mn-ea"/>
                          <a:cs typeface="+mn-cs"/>
                        </a:rPr>
                        <a:t>Idée source :</a:t>
                      </a:r>
                      <a:r>
                        <a:rPr kumimoji="0" lang="fr-FR" sz="1400" b="0" u="none" kern="1200" baseline="0" noProof="0" dirty="0" smtClean="0">
                          <a:solidFill>
                            <a:schemeClr val="dk1"/>
                          </a:solidFill>
                          <a:latin typeface="+mn-lt"/>
                          <a:ea typeface="+mn-ea"/>
                          <a:cs typeface="+mn-cs"/>
                        </a:rPr>
                        <a:t>   </a:t>
                      </a:r>
                      <a:endParaRPr kumimoji="0" lang="fr-FR" sz="1400" b="1" u="sng" kern="1200" noProof="0" dirty="0" smtClean="0">
                        <a:solidFill>
                          <a:schemeClr val="dk1"/>
                        </a:solidFill>
                        <a:latin typeface="+mn-lt"/>
                        <a:ea typeface="+mn-ea"/>
                        <a:cs typeface="+mn-cs"/>
                      </a:endParaRPr>
                    </a:p>
                  </a:txBody>
                  <a:tcPr marL="96520" marR="96520"/>
                </a:tc>
              </a:tr>
              <a:tr h="7143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u="sng" noProof="0" dirty="0" smtClean="0"/>
                        <a:t>Idée innovatrice :</a:t>
                      </a:r>
                      <a:r>
                        <a:rPr lang="fr-FR" sz="1400" b="0" u="none" noProof="0" dirty="0" smtClean="0"/>
                        <a:t>   L’implantation de ce type de technologie est une innovation qui aurait assez succès du à la croissante présence</a:t>
                      </a:r>
                      <a:r>
                        <a:rPr lang="fr-FR" sz="1400" b="0" u="none" baseline="0" noProof="0" dirty="0" smtClean="0"/>
                        <a:t> aujourd’hui des écrans tactiles partout. Cela serait un bon avance pour des personnes aveugles  mais  il pourrait aussi avoir succès dans le secteur de l’éducation.</a:t>
                      </a:r>
                      <a:endParaRPr lang="fr-FR" sz="1400" b="1" u="sng" noProof="0" dirty="0" smtClean="0"/>
                    </a:p>
                  </a:txBody>
                  <a:tcPr marL="96520" marR="96520"/>
                </a:tc>
              </a:tr>
              <a:tr h="542455">
                <a:tc>
                  <a:txBody>
                    <a:bodyPr/>
                    <a:lstStyle/>
                    <a:p>
                      <a:r>
                        <a:rPr lang="fr-FR" sz="1400" b="1" u="sng" noProof="0" dirty="0" smtClean="0"/>
                        <a:t>Source :</a:t>
                      </a:r>
                      <a:r>
                        <a:rPr lang="fr-FR" sz="1400" b="0" u="none" noProof="0" dirty="0" smtClean="0"/>
                        <a:t>   http://www.actinnovation.com/innovation-technologie/disney-invente-ecran-tactile-sensation-toucher-3d-6274.html</a:t>
                      </a:r>
                      <a:endParaRPr lang="fr-FR" sz="1400" b="1" u="sng" noProof="0" dirty="0"/>
                    </a:p>
                  </a:txBody>
                  <a:tcPr marL="96520" marR="96520"/>
                </a:tc>
              </a:tr>
            </a:tbl>
          </a:graphicData>
        </a:graphic>
      </p:graphicFrame>
      <p:pic>
        <p:nvPicPr>
          <p:cNvPr id="5122" name="Picture 2"/>
          <p:cNvPicPr>
            <a:picLocks noChangeAspect="1" noChangeArrowheads="1"/>
          </p:cNvPicPr>
          <p:nvPr/>
        </p:nvPicPr>
        <p:blipFill>
          <a:blip r:embed="rId2"/>
          <a:srcRect/>
          <a:stretch>
            <a:fillRect/>
          </a:stretch>
        </p:blipFill>
        <p:spPr bwMode="auto">
          <a:xfrm>
            <a:off x="5786446" y="2285992"/>
            <a:ext cx="3000396" cy="3143272"/>
          </a:xfrm>
          <a:prstGeom prst="rect">
            <a:avLst/>
          </a:prstGeom>
          <a:noFill/>
          <a:ln w="9525">
            <a:noFill/>
            <a:miter lim="800000"/>
            <a:headEnd/>
            <a:tailEnd/>
          </a:ln>
          <a:effectLst/>
        </p:spPr>
      </p:pic>
      <p:sp>
        <p:nvSpPr>
          <p:cNvPr id="6" name="5 CuadroTexto"/>
          <p:cNvSpPr txBox="1"/>
          <p:nvPr/>
        </p:nvSpPr>
        <p:spPr>
          <a:xfrm>
            <a:off x="500034" y="2285992"/>
            <a:ext cx="5214974" cy="923330"/>
          </a:xfrm>
          <a:prstGeom prst="rect">
            <a:avLst/>
          </a:prstGeom>
          <a:noFill/>
        </p:spPr>
        <p:txBody>
          <a:bodyPr wrap="square" rtlCol="0">
            <a:spAutoFit/>
          </a:bodyPr>
          <a:lstStyle/>
          <a:p>
            <a:r>
              <a:rPr lang="fr-FR" b="1" dirty="0" smtClean="0"/>
              <a:t>	Disney invente un écran tactile avec sensation du toucher des objets 3D et des textures</a:t>
            </a:r>
          </a:p>
          <a:p>
            <a:endParaRPr lang="fr-FR" dirty="0"/>
          </a:p>
        </p:txBody>
      </p:sp>
      <p:sp>
        <p:nvSpPr>
          <p:cNvPr id="7" name="6 CuadroTexto"/>
          <p:cNvSpPr txBox="1"/>
          <p:nvPr/>
        </p:nvSpPr>
        <p:spPr>
          <a:xfrm>
            <a:off x="357158" y="2786058"/>
            <a:ext cx="5429288" cy="2677656"/>
          </a:xfrm>
          <a:prstGeom prst="rect">
            <a:avLst/>
          </a:prstGeom>
          <a:noFill/>
        </p:spPr>
        <p:txBody>
          <a:bodyPr wrap="square" rtlCol="0">
            <a:spAutoFit/>
          </a:bodyPr>
          <a:lstStyle/>
          <a:p>
            <a:pPr algn="just"/>
            <a:r>
              <a:rPr lang="fr-FR" sz="1400" dirty="0" smtClean="0"/>
              <a:t>A l’ère des </a:t>
            </a:r>
            <a:r>
              <a:rPr lang="fr-FR" sz="1400" dirty="0" err="1" smtClean="0"/>
              <a:t>smartphones</a:t>
            </a:r>
            <a:r>
              <a:rPr lang="fr-FR" sz="1400" dirty="0" smtClean="0"/>
              <a:t> et des tablettes, les écrans tactiles sont légion.</a:t>
            </a:r>
          </a:p>
          <a:p>
            <a:pPr algn="just"/>
            <a:r>
              <a:rPr lang="fr-FR" sz="1400" dirty="0" smtClean="0"/>
              <a:t>Les chercheurs ont mis au point un écran tactile capable de simuler, par retour </a:t>
            </a:r>
            <a:r>
              <a:rPr lang="fr-FR" sz="1400" dirty="0" err="1" smtClean="0"/>
              <a:t>haptique</a:t>
            </a:r>
            <a:r>
              <a:rPr lang="fr-FR" sz="1400" dirty="0" smtClean="0"/>
              <a:t>, la géométrie 3D des objets virtuels et des images affichés. Cette technologie permet à l’utilisateur de ressentir, par un simple toucher du doigt, les bosses, les crêtes, les sillons et les textures sur des surfaces tactiles parfaitement planes.</a:t>
            </a:r>
          </a:p>
          <a:p>
            <a:pPr algn="just"/>
            <a:r>
              <a:rPr lang="fr-FR" sz="1400" dirty="0" smtClean="0"/>
              <a:t>Selon ses inventeurs, cette technologie pourra à l’avenir être appliquée en temps réel aux flux vidéo. Associé avec une caméra doté d’un capteur de profondeur, le système pourrait également permettre aux personnes malvoyantes de sentir les objets en face d’elles sans les toucher physiquement.</a:t>
            </a:r>
            <a:endParaRPr lang="fr-FR"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fr-FR" dirty="0" smtClean="0"/>
              <a:t>3. SENSORIEL</a:t>
            </a:r>
            <a:endParaRPr lang="fr-FR" dirty="0"/>
          </a:p>
        </p:txBody>
      </p:sp>
      <p:graphicFrame>
        <p:nvGraphicFramePr>
          <p:cNvPr id="5" name="3 Marcador de contenido"/>
          <p:cNvGraphicFramePr>
            <a:graphicFrameLocks/>
          </p:cNvGraphicFramePr>
          <p:nvPr/>
        </p:nvGraphicFramePr>
        <p:xfrm>
          <a:off x="214282" y="1142984"/>
          <a:ext cx="8786874" cy="5478620"/>
        </p:xfrm>
        <a:graphic>
          <a:graphicData uri="http://schemas.openxmlformats.org/drawingml/2006/table">
            <a:tbl>
              <a:tblPr firstRow="1" bandRow="1">
                <a:tableStyleId>{5C22544A-7EE6-4342-B048-85BDC9FD1C3A}</a:tableStyleId>
              </a:tblPr>
              <a:tblGrid>
                <a:gridCol w="8786874"/>
              </a:tblGrid>
              <a:tr h="529864">
                <a:tc>
                  <a:txBody>
                    <a:bodyPr/>
                    <a:lstStyle/>
                    <a:p>
                      <a:pPr marL="0" algn="l" rtl="0" eaLnBrk="1" latinLnBrk="0" hangingPunct="1"/>
                      <a:r>
                        <a:rPr kumimoji="0" lang="fr-FR" sz="2800" b="1" kern="1200" noProof="0" dirty="0" smtClean="0">
                          <a:solidFill>
                            <a:schemeClr val="lt1"/>
                          </a:solidFill>
                          <a:latin typeface="+mn-lt"/>
                          <a:ea typeface="+mn-ea"/>
                          <a:cs typeface="+mn-cs"/>
                        </a:rPr>
                        <a:t>3.4 Son &amp; bruit &amp; musique</a:t>
                      </a:r>
                      <a:endParaRPr kumimoji="0" lang="es-ES" sz="2800" b="1" kern="1200" noProof="0" dirty="0">
                        <a:solidFill>
                          <a:schemeClr val="lt1"/>
                        </a:solidFill>
                        <a:latin typeface="+mn-lt"/>
                        <a:ea typeface="+mn-ea"/>
                        <a:cs typeface="+mn-cs"/>
                      </a:endParaRPr>
                    </a:p>
                  </a:txBody>
                  <a:tcPr marL="96520" marR="96520"/>
                </a:tc>
              </a:tr>
              <a:tr h="541706">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es-MX" altLang="fr-FR" sz="1800" b="1" i="0" u="none" strike="noStrike" cap="none" normalizeH="0" baseline="0" dirty="0" smtClean="0">
                          <a:ln>
                            <a:noFill/>
                          </a:ln>
                          <a:solidFill>
                            <a:schemeClr val="tx1"/>
                          </a:solidFill>
                          <a:effectLst/>
                          <a:latin typeface="+mn-lt"/>
                          <a:ea typeface="Calibri" pitchFamily="34" charset="0"/>
                          <a:cs typeface="Times New Roman" pitchFamily="18" charset="0"/>
                        </a:rPr>
                        <a:t>“</a:t>
                      </a:r>
                      <a:r>
                        <a:rPr kumimoji="0" lang="fr-FR" altLang="fr-FR" sz="1800" b="1" i="0" u="none" strike="noStrike" cap="none" normalizeH="0" baseline="0" noProof="0" dirty="0" smtClean="0">
                          <a:ln>
                            <a:noFill/>
                          </a:ln>
                          <a:solidFill>
                            <a:schemeClr val="tx1"/>
                          </a:solidFill>
                          <a:effectLst/>
                          <a:latin typeface="+mn-lt"/>
                          <a:ea typeface="Calibri" pitchFamily="34" charset="0"/>
                          <a:cs typeface="Times New Roman" pitchFamily="18" charset="0"/>
                        </a:rPr>
                        <a:t>Musique en streaming gratuite</a:t>
                      </a:r>
                      <a:r>
                        <a:rPr kumimoji="0" lang="es-MX" altLang="fr-FR" sz="1800" b="1" i="0" u="none" strike="noStrike" cap="none" normalizeH="0" baseline="0" dirty="0" smtClean="0">
                          <a:ln>
                            <a:noFill/>
                          </a:ln>
                          <a:solidFill>
                            <a:schemeClr val="tx1"/>
                          </a:solidFill>
                          <a:effectLst/>
                          <a:latin typeface="+mn-lt"/>
                          <a:ea typeface="Calibri" pitchFamily="34" charset="0"/>
                          <a:cs typeface="Times New Roman" pitchFamily="18" charset="0"/>
                        </a:rPr>
                        <a:t>”</a:t>
                      </a:r>
                      <a:endParaRPr kumimoji="0" lang="fr-FR" altLang="fr-FR" sz="18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96520" marR="96520"/>
                </a:tc>
              </a:tr>
              <a:tr h="3272356">
                <a:tc>
                  <a:txBody>
                    <a:bodyPr/>
                    <a:lstStyle/>
                    <a:p>
                      <a:r>
                        <a:rPr kumimoji="0" lang="fr-FR" sz="1400" b="1" u="sng" kern="1200" noProof="0" dirty="0" smtClean="0">
                          <a:solidFill>
                            <a:schemeClr val="dk1"/>
                          </a:solidFill>
                          <a:latin typeface="+mn-lt"/>
                          <a:ea typeface="+mn-ea"/>
                          <a:cs typeface="+mn-cs"/>
                        </a:rPr>
                        <a:t>Idée source : </a:t>
                      </a:r>
                    </a:p>
                    <a:p>
                      <a:r>
                        <a:rPr lang="fr-FR" sz="1400" b="1" u="sng" noProof="0" dirty="0" smtClean="0"/>
                        <a:t> </a:t>
                      </a:r>
                      <a:endParaRPr kumimoji="0" lang="fr-FR" sz="1400" b="1" u="sng" kern="1200" noProof="0" dirty="0">
                        <a:solidFill>
                          <a:schemeClr val="dk1"/>
                        </a:solidFill>
                        <a:latin typeface="+mn-lt"/>
                        <a:ea typeface="+mn-ea"/>
                        <a:cs typeface="+mn-cs"/>
                      </a:endParaRPr>
                    </a:p>
                  </a:txBody>
                  <a:tcPr marL="96520" marR="96520"/>
                </a:tc>
              </a:tr>
              <a:tr h="6429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u="sng" noProof="0" dirty="0" smtClean="0"/>
                        <a:t>Idée innovatrice :</a:t>
                      </a:r>
                      <a:r>
                        <a:rPr lang="fr-FR" sz="1400" b="0" u="none" noProof="0" dirty="0" smtClean="0"/>
                        <a:t>   Ce sorte de</a:t>
                      </a:r>
                      <a:r>
                        <a:rPr lang="fr-FR" sz="1400" b="0" u="none" baseline="0" noProof="0" dirty="0" smtClean="0"/>
                        <a:t> sites gratuits peuvent être aperçus comme une grande menace pour l’industrie de la musique, mais ils peuvent aussi constituer une façon de change dans une industrie où la piraterie est très étendue. Sa combinaison avec des réseaux sociales où la publicité peuvent être des bonnes solutions. </a:t>
                      </a:r>
                      <a:endParaRPr lang="fr-FR" sz="1400" b="1" u="sng" noProof="0" dirty="0" smtClean="0"/>
                    </a:p>
                  </a:txBody>
                  <a:tcPr marL="96520" marR="96520"/>
                </a:tc>
              </a:tr>
              <a:tr h="133868">
                <a:tc>
                  <a:txBody>
                    <a:bodyPr/>
                    <a:lstStyle/>
                    <a:p>
                      <a:r>
                        <a:rPr lang="fr-FR" sz="1400" b="1" u="sng" noProof="0" dirty="0" smtClean="0"/>
                        <a:t>Source :</a:t>
                      </a:r>
                      <a:r>
                        <a:rPr lang="fr-FR" sz="1400" b="0" u="none" baseline="0" noProof="0" dirty="0" smtClean="0"/>
                        <a:t>   </a:t>
                      </a:r>
                      <a:r>
                        <a:rPr lang="fr-FR" sz="1400" b="0" u="none" noProof="0" dirty="0" smtClean="0"/>
                        <a:t>http://www.papygeek.com/musique/les-sites-de-streaming-de-musique-gratuits/</a:t>
                      </a:r>
                      <a:endParaRPr lang="fr-FR" sz="1400" b="1" u="sng" noProof="0" dirty="0"/>
                    </a:p>
                  </a:txBody>
                  <a:tcPr marL="96520" marR="96520"/>
                </a:tc>
              </a:tr>
            </a:tbl>
          </a:graphicData>
        </a:graphic>
      </p:graphicFrame>
      <p:sp>
        <p:nvSpPr>
          <p:cNvPr id="4" name="3 CuadroTexto"/>
          <p:cNvSpPr txBox="1"/>
          <p:nvPr/>
        </p:nvSpPr>
        <p:spPr>
          <a:xfrm>
            <a:off x="357158" y="3643314"/>
            <a:ext cx="5429288" cy="2031325"/>
          </a:xfrm>
          <a:prstGeom prst="rect">
            <a:avLst/>
          </a:prstGeom>
          <a:noFill/>
        </p:spPr>
        <p:txBody>
          <a:bodyPr wrap="square" rtlCol="0">
            <a:spAutoFit/>
          </a:bodyPr>
          <a:lstStyle/>
          <a:p>
            <a:r>
              <a:rPr lang="fr-FR" sz="1400" dirty="0" smtClean="0"/>
              <a:t>Le catalogue de </a:t>
            </a:r>
            <a:r>
              <a:rPr lang="fr-FR" sz="1400" dirty="0" err="1" smtClean="0"/>
              <a:t>Deezer</a:t>
            </a:r>
            <a:r>
              <a:rPr lang="fr-FR" sz="1400" dirty="0" smtClean="0"/>
              <a:t>, bien que très bien fourni, n’est cependant pas complet. Il faudra donc parfois faire avec les alternatives pour trouver son bonheur.</a:t>
            </a:r>
          </a:p>
          <a:p>
            <a:endParaRPr lang="fr-FR" sz="1400" dirty="0" smtClean="0"/>
          </a:p>
          <a:p>
            <a:r>
              <a:rPr lang="fr-FR" sz="1400" dirty="0" smtClean="0"/>
              <a:t>Une autre sélection de sites permettant </a:t>
            </a:r>
            <a:r>
              <a:rPr lang="fr-FR" sz="1400" b="1" dirty="0" smtClean="0"/>
              <a:t>d’écouter de la musique en streaming gratuitement</a:t>
            </a:r>
            <a:r>
              <a:rPr lang="fr-FR" sz="1400" dirty="0" smtClean="0"/>
              <a:t>, des sites autant pour les fans de musique avec leurs fonctions sociales et leurs fonctions de découverte que pour le grand public.</a:t>
            </a:r>
          </a:p>
          <a:p>
            <a:endParaRPr lang="fr-FR" sz="1400" dirty="0"/>
          </a:p>
        </p:txBody>
      </p:sp>
      <p:pic>
        <p:nvPicPr>
          <p:cNvPr id="6146" name="Picture 2"/>
          <p:cNvPicPr>
            <a:picLocks noChangeAspect="1" noChangeArrowheads="1"/>
          </p:cNvPicPr>
          <p:nvPr/>
        </p:nvPicPr>
        <p:blipFill>
          <a:blip r:embed="rId2"/>
          <a:srcRect/>
          <a:stretch>
            <a:fillRect/>
          </a:stretch>
        </p:blipFill>
        <p:spPr bwMode="auto">
          <a:xfrm>
            <a:off x="5643570" y="3214686"/>
            <a:ext cx="3253576" cy="2155102"/>
          </a:xfrm>
          <a:prstGeom prst="rect">
            <a:avLst/>
          </a:prstGeom>
          <a:noFill/>
          <a:ln w="9525">
            <a:noFill/>
            <a:miter lim="800000"/>
            <a:headEnd/>
            <a:tailEnd/>
          </a:ln>
          <a:effectLst/>
        </p:spPr>
      </p:pic>
      <p:sp>
        <p:nvSpPr>
          <p:cNvPr id="6" name="5 CuadroTexto"/>
          <p:cNvSpPr txBox="1"/>
          <p:nvPr/>
        </p:nvSpPr>
        <p:spPr>
          <a:xfrm>
            <a:off x="428596" y="2357430"/>
            <a:ext cx="8572560" cy="954107"/>
          </a:xfrm>
          <a:prstGeom prst="rect">
            <a:avLst/>
          </a:prstGeom>
          <a:noFill/>
        </p:spPr>
        <p:txBody>
          <a:bodyPr wrap="square" rtlCol="0">
            <a:spAutoFit/>
          </a:bodyPr>
          <a:lstStyle/>
          <a:p>
            <a:r>
              <a:rPr lang="fr-FR" sz="1400" b="1" dirty="0" smtClean="0"/>
              <a:t>	</a:t>
            </a:r>
            <a:r>
              <a:rPr lang="fr-FR" sz="1400" b="1" dirty="0" err="1" smtClean="0"/>
              <a:t>Deezer</a:t>
            </a:r>
            <a:r>
              <a:rPr lang="fr-FR" sz="1400" dirty="0" smtClean="0"/>
              <a:t> est maintenant une référence pour </a:t>
            </a:r>
            <a:r>
              <a:rPr lang="fr-FR" sz="1400" b="1" dirty="0" smtClean="0"/>
              <a:t>l’écoute de musique sur Internet</a:t>
            </a:r>
            <a:r>
              <a:rPr lang="fr-FR" sz="1400" dirty="0" smtClean="0"/>
              <a:t>. C’est en effet un des premiers sites Français qui a réussi à signer des accords avec la SACEM, </a:t>
            </a:r>
            <a:r>
              <a:rPr lang="fr-FR" sz="1400" dirty="0" err="1" smtClean="0"/>
              <a:t>Universal</a:t>
            </a:r>
            <a:r>
              <a:rPr lang="fr-FR" sz="1400" dirty="0" smtClean="0"/>
              <a:t> Music et Warner Music après des débuts difficiles et controversés sous le nom de </a:t>
            </a:r>
            <a:r>
              <a:rPr lang="fr-FR" sz="1400" b="1" dirty="0" err="1" smtClean="0"/>
              <a:t>Blogmusik</a:t>
            </a:r>
            <a:r>
              <a:rPr lang="fr-FR" sz="1400" dirty="0" smtClean="0"/>
              <a:t>. </a:t>
            </a:r>
            <a:r>
              <a:rPr lang="fr-FR" sz="1400" dirty="0" err="1" smtClean="0"/>
              <a:t>Deezer</a:t>
            </a:r>
            <a:r>
              <a:rPr lang="fr-FR" sz="1400" dirty="0" smtClean="0"/>
              <a:t> permet de créer des </a:t>
            </a:r>
            <a:r>
              <a:rPr lang="fr-FR" sz="1400" dirty="0" err="1" smtClean="0"/>
              <a:t>playlists</a:t>
            </a:r>
            <a:r>
              <a:rPr lang="fr-FR" sz="1400" dirty="0" smtClean="0"/>
              <a:t> et propose un certain nombre de fonctions sociales.</a:t>
            </a:r>
            <a:endParaRPr lang="fr-FR"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fr-FR" dirty="0" smtClean="0"/>
              <a:t>3. SENSORIEL</a:t>
            </a:r>
            <a:endParaRPr lang="fr-FR" dirty="0"/>
          </a:p>
        </p:txBody>
      </p:sp>
      <p:graphicFrame>
        <p:nvGraphicFramePr>
          <p:cNvPr id="5" name="3 Marcador de contenido"/>
          <p:cNvGraphicFramePr>
            <a:graphicFrameLocks/>
          </p:cNvGraphicFramePr>
          <p:nvPr/>
        </p:nvGraphicFramePr>
        <p:xfrm>
          <a:off x="357158" y="1165090"/>
          <a:ext cx="8501122" cy="5478620"/>
        </p:xfrm>
        <a:graphic>
          <a:graphicData uri="http://schemas.openxmlformats.org/drawingml/2006/table">
            <a:tbl>
              <a:tblPr firstRow="1" bandRow="1">
                <a:tableStyleId>{5C22544A-7EE6-4342-B048-85BDC9FD1C3A}</a:tableStyleId>
              </a:tblPr>
              <a:tblGrid>
                <a:gridCol w="8501122"/>
              </a:tblGrid>
              <a:tr h="529864">
                <a:tc>
                  <a:txBody>
                    <a:bodyPr/>
                    <a:lstStyle/>
                    <a:p>
                      <a:pPr marL="0" algn="l" rtl="0" eaLnBrk="1" latinLnBrk="0" hangingPunct="1"/>
                      <a:r>
                        <a:rPr kumimoji="0" lang="fr-FR" sz="2800" b="1" kern="1200" noProof="0" dirty="0" smtClean="0">
                          <a:solidFill>
                            <a:schemeClr val="lt1"/>
                          </a:solidFill>
                          <a:latin typeface="+mn-lt"/>
                          <a:ea typeface="+mn-ea"/>
                          <a:cs typeface="+mn-cs"/>
                        </a:rPr>
                        <a:t>3.5 Visuel &amp; couleur &amp; logo</a:t>
                      </a:r>
                      <a:endParaRPr kumimoji="0" lang="es-ES" sz="2800" b="1" kern="1200" noProof="0" dirty="0">
                        <a:solidFill>
                          <a:schemeClr val="lt1"/>
                        </a:solidFill>
                        <a:latin typeface="+mn-lt"/>
                        <a:ea typeface="+mn-ea"/>
                        <a:cs typeface="+mn-cs"/>
                      </a:endParaRPr>
                    </a:p>
                  </a:txBody>
                  <a:tcPr marL="96520" marR="96520"/>
                </a:tc>
              </a:tr>
              <a:tr h="613144">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fr-FR" altLang="fr-FR" sz="1800" b="1" i="0" u="none" strike="noStrike" cap="none" normalizeH="0" baseline="0" noProof="0" dirty="0" smtClean="0">
                          <a:ln>
                            <a:noFill/>
                          </a:ln>
                          <a:solidFill>
                            <a:schemeClr val="tx1"/>
                          </a:solidFill>
                          <a:effectLst/>
                          <a:latin typeface="+mn-lt"/>
                          <a:ea typeface="Calibri" pitchFamily="34" charset="0"/>
                          <a:cs typeface="Times New Roman" pitchFamily="18" charset="0"/>
                        </a:rPr>
                        <a:t>“Une nouvelle expérience visuelle”</a:t>
                      </a:r>
                      <a:endParaRPr kumimoji="0" lang="fr-FR" altLang="fr-FR" sz="1800" b="0" i="0" u="none" strike="noStrike" cap="none" normalizeH="0" baseline="0" noProof="0" dirty="0" smtClean="0">
                        <a:ln>
                          <a:noFill/>
                        </a:ln>
                        <a:solidFill>
                          <a:schemeClr val="tx1"/>
                        </a:solidFill>
                        <a:effectLst/>
                        <a:latin typeface="+mn-lt"/>
                        <a:ea typeface="Calibri" pitchFamily="34" charset="0"/>
                        <a:cs typeface="Times New Roman" pitchFamily="18" charset="0"/>
                      </a:endParaRPr>
                    </a:p>
                  </a:txBody>
                  <a:tcPr marL="96520" marR="96520"/>
                </a:tc>
              </a:tr>
              <a:tr h="3272356">
                <a:tc>
                  <a:txBody>
                    <a:bodyPr/>
                    <a:lstStyle/>
                    <a:p>
                      <a:r>
                        <a:rPr kumimoji="0" lang="fr-FR" sz="1400" b="1" u="sng" kern="1200" noProof="0" dirty="0" smtClean="0">
                          <a:solidFill>
                            <a:schemeClr val="dk1"/>
                          </a:solidFill>
                          <a:latin typeface="+mn-lt"/>
                          <a:ea typeface="+mn-ea"/>
                          <a:cs typeface="+mn-cs"/>
                        </a:rPr>
                        <a:t>Idée source : </a:t>
                      </a:r>
                    </a:p>
                    <a:p>
                      <a:r>
                        <a:rPr lang="fr-FR" sz="1400" b="1" u="sng" noProof="0" dirty="0" smtClean="0"/>
                        <a:t> </a:t>
                      </a:r>
                      <a:endParaRPr kumimoji="0" lang="fr-FR" sz="1400" b="1" u="sng" kern="1200" noProof="0" dirty="0">
                        <a:solidFill>
                          <a:schemeClr val="dk1"/>
                        </a:solidFill>
                        <a:latin typeface="+mn-lt"/>
                        <a:ea typeface="+mn-ea"/>
                        <a:cs typeface="+mn-cs"/>
                      </a:endParaRPr>
                    </a:p>
                  </a:txBody>
                  <a:tcPr marL="96520" marR="96520"/>
                </a:tc>
              </a:tr>
              <a:tr h="6429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u="sng" noProof="0" dirty="0" smtClean="0"/>
                        <a:t>Idée innovatrice :</a:t>
                      </a:r>
                      <a:r>
                        <a:rPr lang="fr-FR" sz="1400" b="0" u="none" noProof="0" dirty="0" smtClean="0"/>
                        <a:t>   La risquée</a:t>
                      </a:r>
                      <a:r>
                        <a:rPr lang="fr-FR" sz="1400" b="0" u="none" baseline="0" noProof="0" dirty="0" smtClean="0"/>
                        <a:t> pari de Nintendo pour innover avec le </a:t>
                      </a:r>
                      <a:r>
                        <a:rPr lang="fr-FR" sz="1400" b="0" u="none" baseline="0" noProof="0" dirty="0" err="1" smtClean="0"/>
                        <a:t>GamePad</a:t>
                      </a:r>
                      <a:r>
                        <a:rPr lang="fr-FR" sz="1400" b="0" u="none" baseline="0" noProof="0" dirty="0" smtClean="0"/>
                        <a:t> de sa console donne à l’utilisateurs la possibilité d’expérimenter une nouvelle façon de jouer, surtout à niveau du </a:t>
                      </a:r>
                      <a:r>
                        <a:rPr lang="fr-FR" sz="1400" b="0" u="none" baseline="0" noProof="0" dirty="0" err="1" smtClean="0"/>
                        <a:t>multi-joueur</a:t>
                      </a:r>
                      <a:r>
                        <a:rPr lang="fr-FR" sz="1400" b="0" u="none" baseline="0" noProof="0" dirty="0" smtClean="0"/>
                        <a:t>, en voyant du joue à travers d’une second écran tactile. </a:t>
                      </a:r>
                      <a:endParaRPr lang="fr-FR" sz="1400" b="1" u="sng" noProof="0" dirty="0" smtClean="0"/>
                    </a:p>
                  </a:txBody>
                  <a:tcPr marL="96520" marR="96520"/>
                </a:tc>
              </a:tr>
              <a:tr h="184030">
                <a:tc>
                  <a:txBody>
                    <a:bodyPr/>
                    <a:lstStyle/>
                    <a:p>
                      <a:r>
                        <a:rPr lang="fr-FR" sz="1400" b="1" u="sng" noProof="0" dirty="0" smtClean="0"/>
                        <a:t>Source :</a:t>
                      </a:r>
                      <a:r>
                        <a:rPr lang="fr-FR" sz="1400" b="0" u="none" noProof="0" dirty="0" smtClean="0"/>
                        <a:t>   http://www.nintendo.fr/Wii-U/La-console/La-console-660145.html</a:t>
                      </a:r>
                      <a:endParaRPr lang="fr-FR" sz="1400" b="1" u="sng" noProof="0" dirty="0"/>
                    </a:p>
                  </a:txBody>
                  <a:tcPr marL="96520" marR="96520"/>
                </a:tc>
              </a:tr>
            </a:tbl>
          </a:graphicData>
        </a:graphic>
      </p:graphicFrame>
      <p:pic>
        <p:nvPicPr>
          <p:cNvPr id="4" name="Picture 2"/>
          <p:cNvPicPr>
            <a:picLocks noChangeAspect="1" noChangeArrowheads="1"/>
          </p:cNvPicPr>
          <p:nvPr/>
        </p:nvPicPr>
        <p:blipFill>
          <a:blip r:embed="rId2" cstate="print"/>
          <a:srcRect/>
          <a:stretch>
            <a:fillRect/>
          </a:stretch>
        </p:blipFill>
        <p:spPr bwMode="auto">
          <a:xfrm>
            <a:off x="4214810" y="3110013"/>
            <a:ext cx="4647583" cy="2485424"/>
          </a:xfrm>
          <a:prstGeom prst="rect">
            <a:avLst/>
          </a:prstGeom>
          <a:noFill/>
          <a:ln w="9525">
            <a:noFill/>
            <a:miter lim="800000"/>
            <a:headEnd/>
            <a:tailEnd/>
          </a:ln>
          <a:effectLst/>
        </p:spPr>
      </p:pic>
      <p:sp>
        <p:nvSpPr>
          <p:cNvPr id="6" name="5 CuadroTexto"/>
          <p:cNvSpPr txBox="1"/>
          <p:nvPr/>
        </p:nvSpPr>
        <p:spPr>
          <a:xfrm>
            <a:off x="500034" y="2285992"/>
            <a:ext cx="8286808" cy="738664"/>
          </a:xfrm>
          <a:prstGeom prst="rect">
            <a:avLst/>
          </a:prstGeom>
          <a:noFill/>
        </p:spPr>
        <p:txBody>
          <a:bodyPr wrap="square" rtlCol="0">
            <a:spAutoFit/>
          </a:bodyPr>
          <a:lstStyle/>
          <a:p>
            <a:pPr algn="just"/>
            <a:r>
              <a:rPr lang="fr-FR" sz="1400" dirty="0" smtClean="0"/>
              <a:t>	Le </a:t>
            </a:r>
            <a:r>
              <a:rPr lang="fr-FR" sz="1400" dirty="0" err="1" smtClean="0"/>
              <a:t>Wii</a:t>
            </a:r>
            <a:r>
              <a:rPr lang="fr-FR" sz="1400" dirty="0" smtClean="0"/>
              <a:t> U </a:t>
            </a:r>
            <a:r>
              <a:rPr lang="fr-FR" sz="1400" dirty="0" err="1" smtClean="0"/>
              <a:t>GamePad</a:t>
            </a:r>
            <a:r>
              <a:rPr lang="fr-FR" sz="1400" dirty="0" smtClean="0"/>
              <a:t> est votre seconde fenêtre sur le monde du jeu et offre des perspectives inédites pour le jeu, seul ou à plusieurs. Accédez à des informations très complètes sans quitter l'action ou renouvelez votre expérience </a:t>
            </a:r>
            <a:r>
              <a:rPr lang="fr-FR" sz="1400" dirty="0" err="1" smtClean="0"/>
              <a:t>multi-joueur</a:t>
            </a:r>
            <a:r>
              <a:rPr lang="fr-FR" sz="1400" dirty="0" smtClean="0"/>
              <a:t> en voyant des éléments invisibles aux autres joueurs.</a:t>
            </a:r>
            <a:endParaRPr lang="fr-FR" sz="1400" dirty="0"/>
          </a:p>
        </p:txBody>
      </p:sp>
      <p:sp>
        <p:nvSpPr>
          <p:cNvPr id="7" name="6 CuadroTexto"/>
          <p:cNvSpPr txBox="1"/>
          <p:nvPr/>
        </p:nvSpPr>
        <p:spPr>
          <a:xfrm>
            <a:off x="500034" y="3429000"/>
            <a:ext cx="3643338" cy="1169551"/>
          </a:xfrm>
          <a:prstGeom prst="rect">
            <a:avLst/>
          </a:prstGeom>
          <a:noFill/>
        </p:spPr>
        <p:txBody>
          <a:bodyPr wrap="square" rtlCol="0">
            <a:spAutoFit/>
          </a:bodyPr>
          <a:lstStyle/>
          <a:p>
            <a:pPr algn="just"/>
            <a:r>
              <a:rPr lang="fr-FR" sz="1400" dirty="0" smtClean="0"/>
              <a:t>Ensemble, la console </a:t>
            </a:r>
            <a:r>
              <a:rPr lang="fr-FR" sz="1400" dirty="0" err="1" smtClean="0"/>
              <a:t>Wii</a:t>
            </a:r>
            <a:r>
              <a:rPr lang="fr-FR" sz="1400" dirty="0" smtClean="0"/>
              <a:t> U et le </a:t>
            </a:r>
            <a:r>
              <a:rPr lang="fr-FR" sz="1400" dirty="0" err="1" smtClean="0"/>
              <a:t>Wii</a:t>
            </a:r>
            <a:r>
              <a:rPr lang="fr-FR" sz="1400" dirty="0" smtClean="0"/>
              <a:t> U </a:t>
            </a:r>
            <a:r>
              <a:rPr lang="fr-FR" sz="1400" dirty="0" err="1" smtClean="0"/>
              <a:t>GamePad</a:t>
            </a:r>
            <a:r>
              <a:rPr lang="fr-FR" sz="1400" dirty="0" smtClean="0"/>
              <a:t> créent de toutes nouvelles façons de jouer. Goûtez à des expériences de jeu uniques, rendues possibles uniquement par le second écran intégré du </a:t>
            </a:r>
            <a:r>
              <a:rPr lang="fr-FR" sz="1400" dirty="0" err="1" smtClean="0"/>
              <a:t>GamePad</a:t>
            </a:r>
            <a:r>
              <a:rPr lang="fr-FR" sz="1400" dirty="0" smtClean="0"/>
              <a:t>.</a:t>
            </a:r>
            <a:endParaRPr lang="fr-FR"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fr-FR" dirty="0" smtClean="0"/>
              <a:t>Roue créative</a:t>
            </a:r>
            <a:endParaRPr lang="fr-FR" dirty="0"/>
          </a:p>
        </p:txBody>
      </p:sp>
      <p:sp>
        <p:nvSpPr>
          <p:cNvPr id="5" name="4 Marcador de contenido"/>
          <p:cNvSpPr>
            <a:spLocks noGrp="1"/>
          </p:cNvSpPr>
          <p:nvPr>
            <p:ph sz="half" idx="1"/>
          </p:nvPr>
        </p:nvSpPr>
        <p:spPr>
          <a:xfrm>
            <a:off x="304800" y="2214554"/>
            <a:ext cx="2481250" cy="4110046"/>
          </a:xfrm>
        </p:spPr>
        <p:txBody>
          <a:bodyPr>
            <a:normAutofit/>
          </a:bodyPr>
          <a:lstStyle/>
          <a:p>
            <a:r>
              <a:rPr lang="fr-FR" sz="2000" dirty="0" smtClean="0"/>
              <a:t>35 Moteurs d’innovation</a:t>
            </a:r>
            <a:endParaRPr lang="fr-FR" sz="2000" dirty="0"/>
          </a:p>
        </p:txBody>
      </p:sp>
      <p:sp>
        <p:nvSpPr>
          <p:cNvPr id="4" name="1 Título"/>
          <p:cNvSpPr txBox="1">
            <a:spLocks/>
          </p:cNvSpPr>
          <p:nvPr/>
        </p:nvSpPr>
        <p:spPr>
          <a:xfrm>
            <a:off x="500034" y="1714488"/>
            <a:ext cx="4572032" cy="838200"/>
          </a:xfrm>
          <a:prstGeom prst="rect">
            <a:avLst/>
          </a:prstGeom>
        </p:spPr>
        <p:txBody>
          <a:bodyPr vert="horz"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b="0" i="0" u="sng"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Veille</a:t>
            </a:r>
          </a:p>
          <a:p>
            <a:pPr marL="0" marR="0" lvl="0" indent="0" algn="l" defTabSz="914400" rtl="0" eaLnBrk="1" fontAlgn="auto" latinLnBrk="0" hangingPunct="1">
              <a:lnSpc>
                <a:spcPct val="100000"/>
              </a:lnSpc>
              <a:spcBef>
                <a:spcPct val="0"/>
              </a:spcBef>
              <a:spcAft>
                <a:spcPts val="0"/>
              </a:spcAft>
              <a:buClrTx/>
              <a:buSzTx/>
              <a:buFontTx/>
              <a:buNone/>
              <a:tabLst/>
              <a:defRPr/>
            </a:pPr>
            <a:endParaRPr lang="fr-FR" cap="all" dirty="0" smtClean="0">
              <a:solidFill>
                <a:schemeClr val="tx2"/>
              </a:solidFill>
              <a:effectLst>
                <a:reflection blurRad="12700" stA="48000" endA="300" endPos="55000" dir="5400000" sy="-90000" algn="bl" rotWithShape="0"/>
              </a:effectLst>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fr-FR" cap="all" dirty="0" smtClean="0">
                <a:solidFill>
                  <a:schemeClr val="tx2"/>
                </a:solidFill>
                <a:effectLst>
                  <a:reflection blurRad="12700" stA="48000" endA="300" endPos="55000" dir="5400000" sy="-90000" algn="bl" rotWithShape="0"/>
                </a:effectLst>
                <a:latin typeface="+mj-lt"/>
                <a:ea typeface="+mj-ea"/>
                <a:cs typeface="+mj-cs"/>
              </a:rPr>
              <a:t> </a:t>
            </a:r>
          </a:p>
        </p:txBody>
      </p:sp>
      <p:pic>
        <p:nvPicPr>
          <p:cNvPr id="7" name="Picture 2"/>
          <p:cNvPicPr>
            <a:picLocks noChangeAspect="1" noChangeArrowheads="1"/>
          </p:cNvPicPr>
          <p:nvPr/>
        </p:nvPicPr>
        <p:blipFill>
          <a:blip r:embed="rId2"/>
          <a:srcRect/>
          <a:stretch>
            <a:fillRect/>
          </a:stretch>
        </p:blipFill>
        <p:spPr bwMode="auto">
          <a:xfrm>
            <a:off x="2500298" y="1042761"/>
            <a:ext cx="6143668" cy="58152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fr-FR" dirty="0" smtClean="0"/>
              <a:t>1. Commercial</a:t>
            </a:r>
            <a:endParaRPr lang="es-ES" dirty="0"/>
          </a:p>
        </p:txBody>
      </p:sp>
      <p:graphicFrame>
        <p:nvGraphicFramePr>
          <p:cNvPr id="4" name="3 Marcador de contenido"/>
          <p:cNvGraphicFramePr>
            <a:graphicFrameLocks noGrp="1"/>
          </p:cNvGraphicFramePr>
          <p:nvPr>
            <p:ph idx="1"/>
          </p:nvPr>
        </p:nvGraphicFramePr>
        <p:xfrm>
          <a:off x="285720" y="1285860"/>
          <a:ext cx="8501122" cy="5328913"/>
        </p:xfrm>
        <a:graphic>
          <a:graphicData uri="http://schemas.openxmlformats.org/drawingml/2006/table">
            <a:tbl>
              <a:tblPr firstRow="1" bandRow="1">
                <a:tableStyleId>{5C22544A-7EE6-4342-B048-85BDC9FD1C3A}</a:tableStyleId>
              </a:tblPr>
              <a:tblGrid>
                <a:gridCol w="8501122"/>
              </a:tblGrid>
              <a:tr h="515266">
                <a:tc>
                  <a:txBody>
                    <a:bodyPr/>
                    <a:lstStyle/>
                    <a:p>
                      <a:r>
                        <a:rPr lang="es-ES" sz="2800" dirty="0" smtClean="0">
                          <a:latin typeface="+mn-lt"/>
                        </a:rPr>
                        <a:t>1.1 </a:t>
                      </a:r>
                      <a:r>
                        <a:rPr lang="fr-FR" sz="2800" noProof="0" dirty="0" smtClean="0">
                          <a:latin typeface="+mn-lt"/>
                        </a:rPr>
                        <a:t>Distribution</a:t>
                      </a:r>
                      <a:endParaRPr lang="fr-FR" sz="2800" noProof="0" dirty="0">
                        <a:latin typeface="+mn-lt"/>
                      </a:endParaRPr>
                    </a:p>
                  </a:txBody>
                  <a:tcPr marL="96520" marR="96520"/>
                </a:tc>
              </a:tr>
              <a:tr h="624848">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es-MX" altLang="fr-FR" sz="1800" b="1" i="0" u="none" strike="noStrike" cap="none" normalizeH="0" baseline="0" dirty="0" smtClean="0">
                          <a:ln>
                            <a:noFill/>
                          </a:ln>
                          <a:solidFill>
                            <a:schemeClr val="tx1"/>
                          </a:solidFill>
                          <a:effectLst/>
                          <a:latin typeface="+mn-lt"/>
                          <a:ea typeface="Calibri" pitchFamily="34" charset="0"/>
                          <a:cs typeface="Times New Roman" pitchFamily="18" charset="0"/>
                        </a:rPr>
                        <a:t>“ </a:t>
                      </a:r>
                      <a:r>
                        <a:rPr kumimoji="0" lang="fr-FR" altLang="fr-FR" sz="1800" b="1" i="0" u="none" strike="noStrike" cap="none" normalizeH="0" baseline="0" dirty="0" smtClean="0">
                          <a:ln>
                            <a:noFill/>
                          </a:ln>
                          <a:solidFill>
                            <a:schemeClr val="tx1"/>
                          </a:solidFill>
                          <a:effectLst/>
                          <a:latin typeface="+mn-lt"/>
                          <a:ea typeface="Calibri" pitchFamily="34" charset="0"/>
                          <a:cs typeface="Times New Roman" pitchFamily="18" charset="0"/>
                        </a:rPr>
                        <a:t>Restauration rapide ambulante </a:t>
                      </a:r>
                      <a:r>
                        <a:rPr kumimoji="0" lang="es-MX" altLang="fr-FR" sz="1800" b="1" i="0" u="none" strike="noStrike" cap="none" normalizeH="0" baseline="0" dirty="0" smtClean="0">
                          <a:ln>
                            <a:noFill/>
                          </a:ln>
                          <a:solidFill>
                            <a:schemeClr val="tx1"/>
                          </a:solidFill>
                          <a:effectLst/>
                          <a:latin typeface="+mn-lt"/>
                          <a:ea typeface="Calibri" pitchFamily="34" charset="0"/>
                          <a:cs typeface="Times New Roman" pitchFamily="18" charset="0"/>
                        </a:rPr>
                        <a:t>”</a:t>
                      </a:r>
                      <a:endParaRPr kumimoji="0" lang="fr-FR" altLang="fr-FR" sz="18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96520" marR="96520"/>
                </a:tc>
              </a:tr>
              <a:tr h="2920993">
                <a:tc>
                  <a:txBody>
                    <a:bodyPr/>
                    <a:lstStyle/>
                    <a:p>
                      <a:r>
                        <a:rPr kumimoji="0" lang="fr-FR" sz="1400" b="1" u="sng" kern="1200" noProof="0" dirty="0" smtClean="0">
                          <a:solidFill>
                            <a:schemeClr val="dk1"/>
                          </a:solidFill>
                          <a:latin typeface="+mn-lt"/>
                          <a:ea typeface="+mn-ea"/>
                          <a:cs typeface="+mn-cs"/>
                        </a:rPr>
                        <a:t>Idée source : </a:t>
                      </a:r>
                    </a:p>
                    <a:p>
                      <a:endParaRPr kumimoji="0" lang="fr-FR" sz="1400" b="0" i="0" u="sng" kern="1200" noProof="0" dirty="0" smtClean="0">
                        <a:solidFill>
                          <a:schemeClr val="dk1"/>
                        </a:solidFill>
                        <a:latin typeface="+mn-lt"/>
                        <a:ea typeface="+mn-ea"/>
                        <a:cs typeface="+mn-cs"/>
                      </a:endParaRPr>
                    </a:p>
                    <a:p>
                      <a:r>
                        <a:rPr lang="fr-FR" sz="1400" b="1" u="sng" noProof="0" dirty="0" smtClean="0"/>
                        <a:t> </a:t>
                      </a:r>
                      <a:endParaRPr kumimoji="0" lang="fr-FR" sz="1400" b="1" u="sng" kern="1200" noProof="0" dirty="0">
                        <a:solidFill>
                          <a:schemeClr val="dk1"/>
                        </a:solidFill>
                        <a:latin typeface="+mn-lt"/>
                        <a:ea typeface="+mn-ea"/>
                        <a:cs typeface="+mn-cs"/>
                      </a:endParaRPr>
                    </a:p>
                  </a:txBody>
                  <a:tcPr marL="96520" marR="96520"/>
                </a:tc>
              </a:tr>
              <a:tr h="50006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FR" sz="1400" b="1" u="sng" noProof="0" dirty="0" smtClean="0"/>
                        <a:t>Idée innovatrice :</a:t>
                      </a:r>
                      <a:r>
                        <a:rPr lang="fr-FR" sz="1400" b="0" u="none" noProof="0" dirty="0" smtClean="0"/>
                        <a:t> Distribution </a:t>
                      </a:r>
                      <a:r>
                        <a:rPr lang="fr-FR" sz="1400" b="0" u="none" baseline="0" noProof="0" dirty="0" smtClean="0"/>
                        <a:t>de restauration de qualité dans un camion ambulant dans des points spécifiques via les réseaux sociaux et sur commande. Le premier à Lille. Cette idée pourrait être combinée avec la distribution par des mobylettes dès la situation du camion avec l’objectif de couvrir un espace plus grand.</a:t>
                      </a:r>
                      <a:endParaRPr lang="fr-FR" sz="1400" b="1" u="sng" noProof="0" dirty="0"/>
                    </a:p>
                  </a:txBody>
                  <a:tcPr marL="96520" marR="96520"/>
                </a:tc>
              </a:tr>
              <a:tr h="300428">
                <a:tc>
                  <a:txBody>
                    <a:bodyPr/>
                    <a:lstStyle/>
                    <a:p>
                      <a:r>
                        <a:rPr lang="fr-FR" sz="1400" b="1" u="sng" noProof="0" dirty="0" smtClean="0"/>
                        <a:t>Source :</a:t>
                      </a:r>
                      <a:r>
                        <a:rPr lang="fr-FR" sz="1400" b="1" u="none" noProof="0" dirty="0" smtClean="0"/>
                        <a:t> </a:t>
                      </a:r>
                      <a:r>
                        <a:rPr lang="fr-FR" sz="1400" b="0" u="none" noProof="0" dirty="0" smtClean="0"/>
                        <a:t> https://www.facebook.com/pages/Supercuisine/160820487437828</a:t>
                      </a:r>
                      <a:endParaRPr lang="fr-FR" sz="1400" b="1" u="sng" noProof="0" dirty="0"/>
                    </a:p>
                  </a:txBody>
                  <a:tcPr marL="96520" marR="96520"/>
                </a:tc>
              </a:tr>
            </a:tbl>
          </a:graphicData>
        </a:graphic>
      </p:graphicFrame>
      <p:pic>
        <p:nvPicPr>
          <p:cNvPr id="10" name="9 Imagen" descr="1533966_10152136434521628_591634366_n.jpg"/>
          <p:cNvPicPr>
            <a:picLocks noChangeAspect="1"/>
          </p:cNvPicPr>
          <p:nvPr/>
        </p:nvPicPr>
        <p:blipFill>
          <a:blip r:embed="rId3"/>
          <a:stretch>
            <a:fillRect/>
          </a:stretch>
        </p:blipFill>
        <p:spPr>
          <a:xfrm>
            <a:off x="5857884" y="2428868"/>
            <a:ext cx="2938466" cy="2938466"/>
          </a:xfrm>
          <a:prstGeom prst="rect">
            <a:avLst/>
          </a:prstGeom>
        </p:spPr>
      </p:pic>
      <p:sp>
        <p:nvSpPr>
          <p:cNvPr id="11" name="10 CuadroTexto"/>
          <p:cNvSpPr txBox="1"/>
          <p:nvPr/>
        </p:nvSpPr>
        <p:spPr>
          <a:xfrm>
            <a:off x="500034" y="2428868"/>
            <a:ext cx="5214974" cy="1877437"/>
          </a:xfrm>
          <a:prstGeom prst="rect">
            <a:avLst/>
          </a:prstGeom>
          <a:noFill/>
        </p:spPr>
        <p:txBody>
          <a:bodyPr wrap="square" rtlCol="0">
            <a:spAutoFit/>
          </a:bodyPr>
          <a:lstStyle/>
          <a:p>
            <a:pPr algn="just"/>
            <a:r>
              <a:rPr lang="fr-FR" sz="1400" dirty="0" smtClean="0"/>
              <a:t>	Le concept du camion ambulant de restauration existe depuis bien longtemps. Le premier était un camion pizza, à Marseille. Puis, le concept s'est exporté et il revient en France avec des camions rutilants, </a:t>
            </a:r>
            <a:r>
              <a:rPr lang="fr-FR" sz="1400" dirty="0" err="1" smtClean="0"/>
              <a:t>marketés</a:t>
            </a:r>
            <a:r>
              <a:rPr lang="fr-FR" sz="1400" dirty="0" smtClean="0"/>
              <a:t> et réfléchis dans leur positionnement consommateur. Ils répondent à un phénomène clair : le </a:t>
            </a:r>
            <a:r>
              <a:rPr lang="fr-FR" sz="1400" dirty="0" err="1" smtClean="0"/>
              <a:t>snacking</a:t>
            </a:r>
            <a:r>
              <a:rPr lang="fr-FR" sz="1400" dirty="0" smtClean="0"/>
              <a:t> ne fait que progresser, le temps de repas est de plus en plus raccourci et les Français n'accordent plus l'importance d'une pause de midi méritée qu'accordaient nos ainés</a:t>
            </a:r>
            <a:r>
              <a:rPr lang="fr-FR" dirty="0" smtClean="0"/>
              <a:t>.</a:t>
            </a:r>
            <a:endParaRPr lang="fr-FR" dirty="0"/>
          </a:p>
        </p:txBody>
      </p:sp>
      <p:sp>
        <p:nvSpPr>
          <p:cNvPr id="12" name="11 CuadroTexto"/>
          <p:cNvSpPr txBox="1"/>
          <p:nvPr/>
        </p:nvSpPr>
        <p:spPr>
          <a:xfrm>
            <a:off x="500034" y="4429132"/>
            <a:ext cx="4786346" cy="738664"/>
          </a:xfrm>
          <a:prstGeom prst="rect">
            <a:avLst/>
          </a:prstGeom>
          <a:noFill/>
        </p:spPr>
        <p:txBody>
          <a:bodyPr wrap="square" rtlCol="0">
            <a:spAutoFit/>
          </a:bodyPr>
          <a:lstStyle/>
          <a:p>
            <a:r>
              <a:rPr lang="fr-FR" sz="1400" dirty="0" smtClean="0"/>
              <a:t>Produits frais, bons, beaux, équilibrés, équitables… accompagnés de soupes, de légumes de saisons, </a:t>
            </a:r>
          </a:p>
          <a:p>
            <a:r>
              <a:rPr lang="fr-FR" sz="1400" dirty="0" smtClean="0"/>
              <a:t>de fruits frais et de boissons biologiques…</a:t>
            </a:r>
            <a:endParaRPr lang="fr-FR" sz="1400" dirty="0"/>
          </a:p>
        </p:txBody>
      </p:sp>
      <p:pic>
        <p:nvPicPr>
          <p:cNvPr id="13" name="12 Imagen" descr="553133_194081457445064_657704613_n.jpg"/>
          <p:cNvPicPr>
            <a:picLocks noChangeAspect="1"/>
          </p:cNvPicPr>
          <p:nvPr/>
        </p:nvPicPr>
        <p:blipFill>
          <a:blip r:embed="rId4"/>
          <a:stretch>
            <a:fillRect/>
          </a:stretch>
        </p:blipFill>
        <p:spPr>
          <a:xfrm>
            <a:off x="4786314" y="4143380"/>
            <a:ext cx="1143008" cy="110956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fr-FR" dirty="0" smtClean="0"/>
              <a:t>1. Commercial</a:t>
            </a:r>
            <a:endParaRPr lang="fr-FR" dirty="0"/>
          </a:p>
        </p:txBody>
      </p:sp>
      <p:graphicFrame>
        <p:nvGraphicFramePr>
          <p:cNvPr id="6" name="3 Marcador de contenido"/>
          <p:cNvGraphicFramePr>
            <a:graphicFrameLocks/>
          </p:cNvGraphicFramePr>
          <p:nvPr/>
        </p:nvGraphicFramePr>
        <p:xfrm>
          <a:off x="357158" y="1285860"/>
          <a:ext cx="8429684" cy="5262481"/>
        </p:xfrm>
        <a:graphic>
          <a:graphicData uri="http://schemas.openxmlformats.org/drawingml/2006/table">
            <a:tbl>
              <a:tblPr firstRow="1" bandRow="1">
                <a:tableStyleId>{5C22544A-7EE6-4342-B048-85BDC9FD1C3A}</a:tableStyleId>
              </a:tblPr>
              <a:tblGrid>
                <a:gridCol w="8429684"/>
              </a:tblGrid>
              <a:tr h="537402">
                <a:tc>
                  <a:txBody>
                    <a:bodyPr/>
                    <a:lstStyle/>
                    <a:p>
                      <a:pPr marL="0" algn="l" rtl="0" eaLnBrk="1" latinLnBrk="0" hangingPunct="1"/>
                      <a:r>
                        <a:rPr kumimoji="0" lang="fr-FR" sz="2800" b="1" kern="1200" noProof="0" dirty="0" smtClean="0">
                          <a:solidFill>
                            <a:schemeClr val="lt1"/>
                          </a:solidFill>
                          <a:latin typeface="+mn-lt"/>
                          <a:ea typeface="+mn-ea"/>
                          <a:cs typeface="+mn-cs"/>
                        </a:rPr>
                        <a:t>1.2 Communication</a:t>
                      </a:r>
                      <a:endParaRPr kumimoji="0" lang="fr-FR" sz="2800" b="1" kern="1200" noProof="0" dirty="0">
                        <a:solidFill>
                          <a:schemeClr val="lt1"/>
                        </a:solidFill>
                        <a:latin typeface="+mn-lt"/>
                        <a:ea typeface="+mn-ea"/>
                        <a:cs typeface="+mn-cs"/>
                      </a:endParaRPr>
                    </a:p>
                  </a:txBody>
                  <a:tcPr marL="96520" marR="96520"/>
                </a:tc>
              </a:tr>
              <a:tr h="462730">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es-MX" altLang="fr-FR" sz="1800" b="1" i="0" u="none" strike="noStrike" cap="none" normalizeH="0" baseline="0" dirty="0" smtClean="0">
                          <a:ln>
                            <a:noFill/>
                          </a:ln>
                          <a:solidFill>
                            <a:schemeClr val="tx1"/>
                          </a:solidFill>
                          <a:effectLst/>
                          <a:latin typeface="+mn-lt"/>
                          <a:ea typeface="Calibri" pitchFamily="34" charset="0"/>
                          <a:cs typeface="Times New Roman" pitchFamily="18" charset="0"/>
                        </a:rPr>
                        <a:t>“Publicité personalicé”</a:t>
                      </a:r>
                      <a:endParaRPr kumimoji="0" lang="fr-FR" altLang="fr-FR" sz="18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96520" marR="96520"/>
                </a:tc>
              </a:tr>
              <a:tr h="3037360">
                <a:tc>
                  <a:txBody>
                    <a:bodyPr/>
                    <a:lstStyle/>
                    <a:p>
                      <a:r>
                        <a:rPr kumimoji="0" lang="fr-FR" sz="1400" b="1" u="sng" kern="1200" noProof="0" dirty="0" smtClean="0">
                          <a:solidFill>
                            <a:schemeClr val="dk1"/>
                          </a:solidFill>
                          <a:latin typeface="+mn-lt"/>
                          <a:ea typeface="+mn-ea"/>
                          <a:cs typeface="+mn-cs"/>
                        </a:rPr>
                        <a:t>Idée source : </a:t>
                      </a:r>
                    </a:p>
                    <a:p>
                      <a:pPr algn="just"/>
                      <a:r>
                        <a:rPr kumimoji="0" lang="fr-FR" sz="1400" b="0" i="0" kern="1200" dirty="0" smtClean="0">
                          <a:solidFill>
                            <a:schemeClr val="dk1"/>
                          </a:solidFill>
                          <a:latin typeface="+mn-lt"/>
                          <a:ea typeface="+mn-ea"/>
                          <a:cs typeface="+mn-cs"/>
                        </a:rPr>
                        <a:t>   </a:t>
                      </a:r>
                      <a:endParaRPr kumimoji="0" lang="fr-FR" sz="1400" b="1" u="sng" kern="1200" noProof="0" dirty="0">
                        <a:solidFill>
                          <a:schemeClr val="dk1"/>
                        </a:solidFill>
                        <a:latin typeface="+mn-lt"/>
                        <a:ea typeface="+mn-ea"/>
                        <a:cs typeface="+mn-cs"/>
                      </a:endParaRPr>
                    </a:p>
                  </a:txBody>
                  <a:tcPr marL="96520" marR="96520"/>
                </a:tc>
              </a:tr>
              <a:tr h="35719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FR" sz="1400" b="1" u="sng" noProof="0" dirty="0" smtClean="0"/>
                        <a:t>Idée innovatrice :</a:t>
                      </a:r>
                      <a:r>
                        <a:rPr lang="fr-FR" sz="1400" b="0" u="none" noProof="0" dirty="0" smtClean="0"/>
                        <a:t>  Une des nouvelles formes de communiquer</a:t>
                      </a:r>
                      <a:r>
                        <a:rPr lang="fr-FR" sz="1400" b="0" u="none" baseline="0" noProof="0" dirty="0" smtClean="0"/>
                        <a:t> aux clients via e-mail les nouveaux articles et soldes ainsi que l’état de sa compte. Des offres uniques et personnalisées en fonction des gouts des consommateurs est une idée qui favoriserait des achats.</a:t>
                      </a:r>
                      <a:endParaRPr lang="fr-FR" sz="1400" b="1" u="sng" noProof="0" dirty="0"/>
                    </a:p>
                  </a:txBody>
                  <a:tcPr marL="96520" marR="96520"/>
                </a:tc>
              </a:tr>
              <a:tr h="316119">
                <a:tc>
                  <a:txBody>
                    <a:bodyPr/>
                    <a:lstStyle/>
                    <a:p>
                      <a:r>
                        <a:rPr lang="fr-FR" sz="1400" b="1" u="sng" noProof="0" dirty="0" smtClean="0"/>
                        <a:t>Source :</a:t>
                      </a:r>
                      <a:r>
                        <a:rPr lang="fr-FR" sz="1400" b="0" u="none" noProof="0" dirty="0" smtClean="0"/>
                        <a:t>   http://www.auchan.fr/magasins/villeneuve-d-ascq-v2/23/accueil/</a:t>
                      </a:r>
                      <a:endParaRPr lang="fr-FR" sz="1400" b="1" u="sng" noProof="0" dirty="0"/>
                    </a:p>
                  </a:txBody>
                  <a:tcPr marL="96520" marR="96520"/>
                </a:tc>
              </a:tr>
            </a:tbl>
          </a:graphicData>
        </a:graphic>
      </p:graphicFrame>
      <p:pic>
        <p:nvPicPr>
          <p:cNvPr id="1026" name="Picture 2"/>
          <p:cNvPicPr>
            <a:picLocks noChangeAspect="1" noChangeArrowheads="1"/>
          </p:cNvPicPr>
          <p:nvPr/>
        </p:nvPicPr>
        <p:blipFill>
          <a:blip r:embed="rId2"/>
          <a:srcRect/>
          <a:stretch>
            <a:fillRect/>
          </a:stretch>
        </p:blipFill>
        <p:spPr bwMode="auto">
          <a:xfrm>
            <a:off x="3786182" y="2500306"/>
            <a:ext cx="4929222" cy="295772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214414" y="4786322"/>
            <a:ext cx="2071702" cy="508710"/>
          </a:xfrm>
          <a:prstGeom prst="rect">
            <a:avLst/>
          </a:prstGeom>
          <a:noFill/>
          <a:ln w="9525">
            <a:noFill/>
            <a:miter lim="800000"/>
            <a:headEnd/>
            <a:tailEnd/>
          </a:ln>
          <a:effectLst/>
        </p:spPr>
      </p:pic>
      <p:sp>
        <p:nvSpPr>
          <p:cNvPr id="7" name="6 CuadroTexto"/>
          <p:cNvSpPr txBox="1"/>
          <p:nvPr/>
        </p:nvSpPr>
        <p:spPr>
          <a:xfrm>
            <a:off x="500034" y="2428868"/>
            <a:ext cx="3214710" cy="2246769"/>
          </a:xfrm>
          <a:prstGeom prst="rect">
            <a:avLst/>
          </a:prstGeom>
          <a:noFill/>
        </p:spPr>
        <p:txBody>
          <a:bodyPr wrap="square" rtlCol="0">
            <a:spAutoFit/>
          </a:bodyPr>
          <a:lstStyle/>
          <a:p>
            <a:pPr algn="just"/>
            <a:r>
              <a:rPr lang="fr-FR" sz="1400" dirty="0" smtClean="0">
                <a:solidFill>
                  <a:schemeClr val="dk1"/>
                </a:solidFill>
              </a:rPr>
              <a:t>	Bienvenue sur votre magasin Auchan VILLENEUVE D'ASCQ V2. Vous retrouverez sur cet espace dédié en ligne, l’ensemble des informations utiles que vous souhaitez :</a:t>
            </a:r>
          </a:p>
          <a:p>
            <a:pPr algn="just"/>
            <a:r>
              <a:rPr lang="fr-FR" sz="1400" dirty="0" smtClean="0">
                <a:solidFill>
                  <a:schemeClr val="dk1"/>
                </a:solidFill>
              </a:rPr>
              <a:t>- catalogues, </a:t>
            </a:r>
          </a:p>
          <a:p>
            <a:pPr algn="just"/>
            <a:r>
              <a:rPr lang="fr-FR" sz="1400" dirty="0" smtClean="0">
                <a:solidFill>
                  <a:schemeClr val="dk1"/>
                </a:solidFill>
              </a:rPr>
              <a:t>- promotions, </a:t>
            </a:r>
          </a:p>
          <a:p>
            <a:pPr algn="just"/>
            <a:r>
              <a:rPr lang="fr-FR" sz="1400" dirty="0" smtClean="0">
                <a:solidFill>
                  <a:schemeClr val="dk1"/>
                </a:solidFill>
              </a:rPr>
              <a:t>- animations </a:t>
            </a:r>
          </a:p>
          <a:p>
            <a:pPr algn="just"/>
            <a:r>
              <a:rPr lang="fr-FR" sz="1400" dirty="0" smtClean="0">
                <a:solidFill>
                  <a:schemeClr val="dk1"/>
                </a:solidFill>
              </a:rPr>
              <a:t>- et informatiques pratiques.</a:t>
            </a:r>
            <a:endParaRPr lang="fr-FR" sz="1400" b="1" u="sng" dirty="0" smtClean="0">
              <a:solidFill>
                <a:schemeClr val="dk1"/>
              </a:solidFill>
            </a:endParaRPr>
          </a:p>
          <a:p>
            <a:endParaRPr lang="fr-FR"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fr-FR" dirty="0" smtClean="0"/>
              <a:t>1. Commercial</a:t>
            </a:r>
            <a:endParaRPr lang="fr-FR" dirty="0"/>
          </a:p>
        </p:txBody>
      </p:sp>
      <p:graphicFrame>
        <p:nvGraphicFramePr>
          <p:cNvPr id="5" name="3 Marcador de contenido"/>
          <p:cNvGraphicFramePr>
            <a:graphicFrameLocks/>
          </p:cNvGraphicFramePr>
          <p:nvPr/>
        </p:nvGraphicFramePr>
        <p:xfrm>
          <a:off x="357158" y="1353222"/>
          <a:ext cx="8501122" cy="5353862"/>
        </p:xfrm>
        <a:graphic>
          <a:graphicData uri="http://schemas.openxmlformats.org/drawingml/2006/table">
            <a:tbl>
              <a:tblPr firstRow="1" bandRow="1">
                <a:tableStyleId>{5C22544A-7EE6-4342-B048-85BDC9FD1C3A}</a:tableStyleId>
              </a:tblPr>
              <a:tblGrid>
                <a:gridCol w="8501122"/>
              </a:tblGrid>
              <a:tr h="620241">
                <a:tc>
                  <a:txBody>
                    <a:bodyPr/>
                    <a:lstStyle/>
                    <a:p>
                      <a:r>
                        <a:rPr lang="es-ES" sz="2800" dirty="0" smtClean="0">
                          <a:latin typeface="+mn-lt"/>
                        </a:rPr>
                        <a:t>1.3 </a:t>
                      </a:r>
                      <a:r>
                        <a:rPr lang="fr-FR" sz="2800" noProof="0" dirty="0" smtClean="0">
                          <a:latin typeface="+mn-lt"/>
                        </a:rPr>
                        <a:t>Situation d’achat</a:t>
                      </a:r>
                      <a:endParaRPr lang="fr-FR" sz="2800" noProof="0" dirty="0">
                        <a:latin typeface="+mn-lt"/>
                      </a:endParaRPr>
                    </a:p>
                  </a:txBody>
                  <a:tcPr marL="96520" marR="96520"/>
                </a:tc>
              </a:tr>
              <a:tr h="383967">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fr-FR" altLang="fr-FR" sz="1800" b="1" i="0" u="none" strike="noStrike" cap="none" normalizeH="0" baseline="0" noProof="0" dirty="0" smtClean="0">
                          <a:ln>
                            <a:noFill/>
                          </a:ln>
                          <a:solidFill>
                            <a:schemeClr val="tx1"/>
                          </a:solidFill>
                          <a:effectLst/>
                          <a:latin typeface="+mn-lt"/>
                          <a:ea typeface="Calibri" pitchFamily="34" charset="0"/>
                          <a:cs typeface="Times New Roman" pitchFamily="18" charset="0"/>
                        </a:rPr>
                        <a:t>“Une journée exceptionnel”</a:t>
                      </a:r>
                      <a:endParaRPr kumimoji="0" lang="fr-FR" altLang="fr-FR" sz="1800" b="0" i="0" u="none" strike="noStrike" cap="none" normalizeH="0" baseline="0" noProof="0" dirty="0" smtClean="0">
                        <a:ln>
                          <a:noFill/>
                        </a:ln>
                        <a:solidFill>
                          <a:schemeClr val="tx1"/>
                        </a:solidFill>
                        <a:effectLst/>
                        <a:latin typeface="+mn-lt"/>
                        <a:ea typeface="Calibri" pitchFamily="34" charset="0"/>
                        <a:cs typeface="Times New Roman" pitchFamily="18" charset="0"/>
                      </a:endParaRPr>
                    </a:p>
                  </a:txBody>
                  <a:tcPr marL="96520" marR="96520"/>
                </a:tc>
              </a:tr>
              <a:tr h="3000396">
                <a:tc>
                  <a:txBody>
                    <a:bodyPr/>
                    <a:lstStyle/>
                    <a:p>
                      <a:r>
                        <a:rPr kumimoji="0" lang="fr-FR" sz="1400" b="1" u="sng" kern="1200" noProof="0" dirty="0" smtClean="0">
                          <a:solidFill>
                            <a:schemeClr val="dk1"/>
                          </a:solidFill>
                          <a:latin typeface="+mn-lt"/>
                          <a:ea typeface="+mn-ea"/>
                          <a:cs typeface="+mn-cs"/>
                        </a:rPr>
                        <a:t>Idée source : </a:t>
                      </a:r>
                    </a:p>
                    <a:p>
                      <a:r>
                        <a:rPr kumimoji="0" lang="fr-FR" sz="1400" b="0" i="0" kern="1200" dirty="0" smtClean="0">
                          <a:solidFill>
                            <a:schemeClr val="dk1"/>
                          </a:solidFill>
                          <a:latin typeface="+mn-lt"/>
                          <a:ea typeface="+mn-ea"/>
                          <a:cs typeface="+mn-cs"/>
                        </a:rPr>
                        <a:t>    </a:t>
                      </a:r>
                      <a:r>
                        <a:rPr lang="fr-FR" sz="1400" b="1" u="sng" noProof="0" dirty="0" smtClean="0"/>
                        <a:t> </a:t>
                      </a:r>
                      <a:endParaRPr kumimoji="0" lang="fr-FR" sz="1400" b="1" u="sng" kern="1200" noProof="0" dirty="0">
                        <a:solidFill>
                          <a:schemeClr val="dk1"/>
                        </a:solidFill>
                        <a:latin typeface="+mn-lt"/>
                        <a:ea typeface="+mn-ea"/>
                        <a:cs typeface="+mn-cs"/>
                      </a:endParaRPr>
                    </a:p>
                  </a:txBody>
                  <a:tcPr marL="96520" marR="96520"/>
                </a:tc>
              </a:tr>
              <a:tr h="6147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u="sng" noProof="0" dirty="0" smtClean="0"/>
                        <a:t>Idée innovatrice :</a:t>
                      </a:r>
                      <a:r>
                        <a:rPr lang="fr-FR" sz="1400" b="0" u="none" noProof="0" dirty="0" smtClean="0"/>
                        <a:t>  Adopter l’idée</a:t>
                      </a:r>
                      <a:r>
                        <a:rPr lang="fr-FR" sz="1400" b="0" u="none" baseline="0" noProof="0" dirty="0" smtClean="0"/>
                        <a:t> d’un jour d’offres exceptionnelles qui permet aux clients d’avoir un chance unique d’acheter des produits désirés à un prix très par-dessus de son prix habituel. Cela permettrait aussi à des entreprises améliorer sa comptabilité et parfois sortir des numéros rouges (vendredi noir).</a:t>
                      </a:r>
                      <a:endParaRPr lang="fr-FR" sz="1400" b="1" u="sng" noProof="0" dirty="0"/>
                    </a:p>
                  </a:txBody>
                  <a:tcPr marL="96520" marR="96520"/>
                </a:tc>
              </a:tr>
              <a:tr h="361625">
                <a:tc>
                  <a:txBody>
                    <a:bodyPr/>
                    <a:lstStyle/>
                    <a:p>
                      <a:r>
                        <a:rPr lang="fr-FR" sz="1400" b="1" u="sng" noProof="0" dirty="0" smtClean="0"/>
                        <a:t>Source :</a:t>
                      </a:r>
                      <a:r>
                        <a:rPr lang="fr-FR" sz="1400" b="1" u="none" noProof="0" dirty="0" smtClean="0"/>
                        <a:t>   </a:t>
                      </a:r>
                      <a:r>
                        <a:rPr lang="fr-FR" sz="1400" b="0" u="none" noProof="0" dirty="0" smtClean="0"/>
                        <a:t>http://www.macplus.net/chronique-69848-black-friday-promos-apple-et-bons-plans</a:t>
                      </a:r>
                      <a:endParaRPr lang="fr-FR" sz="1400" b="0" u="sng" noProof="0" dirty="0"/>
                    </a:p>
                  </a:txBody>
                  <a:tcPr marL="96520" marR="96520"/>
                </a:tc>
              </a:tr>
            </a:tbl>
          </a:graphicData>
        </a:graphic>
      </p:graphicFrame>
      <p:pic>
        <p:nvPicPr>
          <p:cNvPr id="2050" name="Picture 2"/>
          <p:cNvPicPr>
            <a:picLocks noChangeAspect="1" noChangeArrowheads="1"/>
          </p:cNvPicPr>
          <p:nvPr/>
        </p:nvPicPr>
        <p:blipFill>
          <a:blip r:embed="rId2"/>
          <a:srcRect/>
          <a:stretch>
            <a:fillRect/>
          </a:stretch>
        </p:blipFill>
        <p:spPr bwMode="auto">
          <a:xfrm>
            <a:off x="3929058" y="3357562"/>
            <a:ext cx="4848232" cy="2112101"/>
          </a:xfrm>
          <a:prstGeom prst="rect">
            <a:avLst/>
          </a:prstGeom>
          <a:noFill/>
          <a:ln w="9525">
            <a:noFill/>
            <a:miter lim="800000"/>
            <a:headEnd/>
            <a:tailEnd/>
          </a:ln>
          <a:effectLst/>
        </p:spPr>
      </p:pic>
      <p:sp>
        <p:nvSpPr>
          <p:cNvPr id="6" name="5 CuadroTexto"/>
          <p:cNvSpPr txBox="1"/>
          <p:nvPr/>
        </p:nvSpPr>
        <p:spPr>
          <a:xfrm>
            <a:off x="571472" y="2571744"/>
            <a:ext cx="8072494" cy="738664"/>
          </a:xfrm>
          <a:prstGeom prst="rect">
            <a:avLst/>
          </a:prstGeom>
          <a:noFill/>
        </p:spPr>
        <p:txBody>
          <a:bodyPr wrap="square" rtlCol="0">
            <a:spAutoFit/>
          </a:bodyPr>
          <a:lstStyle/>
          <a:p>
            <a:r>
              <a:rPr lang="fr-FR" sz="1400" dirty="0" smtClean="0"/>
              <a:t>	Si certains traditions américaines ont bien du mal à franchir les frontières (Halloween, par exemple), le Black Friday a lui été immédiatement adopté partout dans le monde, notamment grâce à Apple qui a institué cette journée shopping il y a quelques années. </a:t>
            </a:r>
            <a:endParaRPr lang="fr-FR" sz="1400" dirty="0"/>
          </a:p>
        </p:txBody>
      </p:sp>
      <p:sp>
        <p:nvSpPr>
          <p:cNvPr id="7" name="6 CuadroTexto"/>
          <p:cNvSpPr txBox="1"/>
          <p:nvPr/>
        </p:nvSpPr>
        <p:spPr>
          <a:xfrm>
            <a:off x="500034" y="3286124"/>
            <a:ext cx="3357586" cy="2462213"/>
          </a:xfrm>
          <a:prstGeom prst="rect">
            <a:avLst/>
          </a:prstGeom>
          <a:noFill/>
        </p:spPr>
        <p:txBody>
          <a:bodyPr wrap="square" rtlCol="0">
            <a:spAutoFit/>
          </a:bodyPr>
          <a:lstStyle/>
          <a:p>
            <a:r>
              <a:rPr lang="fr-FR" sz="1400" dirty="0" smtClean="0"/>
              <a:t>Ce « </a:t>
            </a:r>
            <a:r>
              <a:rPr lang="fr-FR" sz="1400" i="1" dirty="0" smtClean="0"/>
              <a:t>vendredi noir</a:t>
            </a:r>
            <a:r>
              <a:rPr lang="fr-FR" sz="1400" dirty="0" smtClean="0"/>
              <a:t> » ouvre traditionnellement la période des fêtes et c’est l’occasion, après l’indigestion de la dinde de Thanksgiving, de vider son portefeuille grâce à d’intéressantes promotions. Apple propose évidemment ses rabais, mais les éditeurs, fabricants de périphériques et autres distributeurs ne manquent pas l’occasion pour attirer eux aussi la clientèle.</a:t>
            </a:r>
          </a:p>
          <a:p>
            <a:endParaRPr lang="fr-FR"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fr-FR" dirty="0" smtClean="0"/>
              <a:t>1. Commercial</a:t>
            </a:r>
            <a:endParaRPr lang="fr-FR" dirty="0"/>
          </a:p>
        </p:txBody>
      </p:sp>
      <p:graphicFrame>
        <p:nvGraphicFramePr>
          <p:cNvPr id="5" name="3 Marcador de contenido"/>
          <p:cNvGraphicFramePr>
            <a:graphicFrameLocks/>
          </p:cNvGraphicFramePr>
          <p:nvPr/>
        </p:nvGraphicFramePr>
        <p:xfrm>
          <a:off x="357158" y="1285860"/>
          <a:ext cx="8501122" cy="5214974"/>
        </p:xfrm>
        <a:graphic>
          <a:graphicData uri="http://schemas.openxmlformats.org/drawingml/2006/table">
            <a:tbl>
              <a:tblPr firstRow="1" bandRow="1">
                <a:tableStyleId>{5C22544A-7EE6-4342-B048-85BDC9FD1C3A}</a:tableStyleId>
              </a:tblPr>
              <a:tblGrid>
                <a:gridCol w="8501122"/>
              </a:tblGrid>
              <a:tr h="581136">
                <a:tc>
                  <a:txBody>
                    <a:bodyPr/>
                    <a:lstStyle/>
                    <a:p>
                      <a:pPr marL="0" algn="l" rtl="0" eaLnBrk="1" latinLnBrk="0" hangingPunct="1"/>
                      <a:r>
                        <a:rPr kumimoji="0" lang="fr-FR" sz="2800" b="1" kern="1200" noProof="0" dirty="0" smtClean="0">
                          <a:solidFill>
                            <a:schemeClr val="lt1"/>
                          </a:solidFill>
                          <a:latin typeface="+mn-lt"/>
                          <a:ea typeface="+mn-ea"/>
                          <a:cs typeface="+mn-cs"/>
                        </a:rPr>
                        <a:t>1.4 Evénementiel</a:t>
                      </a:r>
                      <a:endParaRPr kumimoji="0" lang="es-ES" sz="2800" b="1" kern="1200" noProof="0" dirty="0">
                        <a:solidFill>
                          <a:schemeClr val="lt1"/>
                        </a:solidFill>
                        <a:latin typeface="+mn-lt"/>
                        <a:ea typeface="+mn-ea"/>
                        <a:cs typeface="+mn-cs"/>
                      </a:endParaRPr>
                    </a:p>
                  </a:txBody>
                  <a:tcPr marL="96520" marR="96520"/>
                </a:tc>
              </a:tr>
              <a:tr h="568874">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fr-FR" altLang="fr-FR" sz="1800" b="1" i="0" u="none" strike="noStrike" cap="none" normalizeH="0" baseline="0" noProof="0" dirty="0" smtClean="0">
                          <a:ln>
                            <a:noFill/>
                          </a:ln>
                          <a:solidFill>
                            <a:schemeClr val="tx1"/>
                          </a:solidFill>
                          <a:effectLst/>
                          <a:latin typeface="+mn-lt"/>
                          <a:ea typeface="Calibri" pitchFamily="34" charset="0"/>
                          <a:cs typeface="Times New Roman" pitchFamily="18" charset="0"/>
                        </a:rPr>
                        <a:t>“Opportunité  de montrer l’avenir”</a:t>
                      </a:r>
                      <a:endParaRPr kumimoji="0" lang="fr-FR" altLang="fr-FR" sz="1800" b="0" i="0" u="none" strike="noStrike" cap="none" normalizeH="0" baseline="0" noProof="0" dirty="0" smtClean="0">
                        <a:ln>
                          <a:noFill/>
                        </a:ln>
                        <a:solidFill>
                          <a:schemeClr val="tx1"/>
                        </a:solidFill>
                        <a:effectLst/>
                        <a:latin typeface="+mn-lt"/>
                        <a:ea typeface="Calibri" pitchFamily="34" charset="0"/>
                        <a:cs typeface="Times New Roman" pitchFamily="18" charset="0"/>
                      </a:endParaRPr>
                    </a:p>
                  </a:txBody>
                  <a:tcPr marL="96520" marR="96520"/>
                </a:tc>
              </a:tr>
              <a:tr h="2779080">
                <a:tc>
                  <a:txBody>
                    <a:bodyPr/>
                    <a:lstStyle/>
                    <a:p>
                      <a:r>
                        <a:rPr kumimoji="0" lang="fr-FR" sz="1400" b="1" u="sng" kern="1200" noProof="0" dirty="0" smtClean="0">
                          <a:solidFill>
                            <a:schemeClr val="dk1"/>
                          </a:solidFill>
                          <a:latin typeface="+mn-lt"/>
                          <a:ea typeface="+mn-ea"/>
                          <a:cs typeface="+mn-cs"/>
                        </a:rPr>
                        <a:t>Idée source : </a:t>
                      </a:r>
                    </a:p>
                  </a:txBody>
                  <a:tcPr marL="96520" marR="96520"/>
                </a:tc>
              </a:tr>
              <a:tr h="752325">
                <a:tc>
                  <a:txBody>
                    <a:bodyPr/>
                    <a:lstStyle/>
                    <a:p>
                      <a:r>
                        <a:rPr lang="fr-FR" sz="1400" b="1" u="sng" noProof="0" dirty="0" smtClean="0"/>
                        <a:t>Idée innovatrice :</a:t>
                      </a:r>
                      <a:r>
                        <a:rPr lang="fr-FR" sz="1400" b="0" u="none" noProof="0" dirty="0" smtClean="0"/>
                        <a:t>  Proportionner</a:t>
                      </a:r>
                      <a:r>
                        <a:rPr lang="fr-FR" sz="1400" b="0" u="none" baseline="0" noProof="0" dirty="0" smtClean="0"/>
                        <a:t> aux entreprises de montrer en conjoint ses produits innovants à consommer  dans l’année à avenir lors d’un important évènement. Cela permettrait se publiciser à niveau mondiale et compéter contre la concurrence pour attirer dès potentiels supporters. </a:t>
                      </a:r>
                      <a:endParaRPr lang="fr-FR" sz="1400" b="1" u="sng" noProof="0" dirty="0"/>
                    </a:p>
                  </a:txBody>
                  <a:tcPr marL="96520" marR="96520"/>
                </a:tc>
              </a:tr>
              <a:tr h="462353">
                <a:tc>
                  <a:txBody>
                    <a:bodyPr/>
                    <a:lstStyle/>
                    <a:p>
                      <a:r>
                        <a:rPr lang="fr-FR" sz="1400" b="1" u="sng" noProof="0" dirty="0" smtClean="0"/>
                        <a:t>Source :</a:t>
                      </a:r>
                      <a:r>
                        <a:rPr lang="fr-FR" sz="1400" b="0" u="none" noProof="0" dirty="0" smtClean="0"/>
                        <a:t>   http://www.clubic.com/salon-informatique-tic/ces/</a:t>
                      </a:r>
                      <a:endParaRPr lang="fr-FR" sz="1400" b="1" u="sng" noProof="0" dirty="0"/>
                    </a:p>
                  </a:txBody>
                  <a:tcPr marL="96520" marR="96520"/>
                </a:tc>
              </a:tr>
            </a:tbl>
          </a:graphicData>
        </a:graphic>
      </p:graphicFrame>
      <p:sp>
        <p:nvSpPr>
          <p:cNvPr id="6" name="5 CuadroTexto"/>
          <p:cNvSpPr txBox="1"/>
          <p:nvPr/>
        </p:nvSpPr>
        <p:spPr>
          <a:xfrm>
            <a:off x="500034" y="2500306"/>
            <a:ext cx="6000792" cy="2462213"/>
          </a:xfrm>
          <a:prstGeom prst="rect">
            <a:avLst/>
          </a:prstGeom>
          <a:noFill/>
        </p:spPr>
        <p:txBody>
          <a:bodyPr wrap="square" rtlCol="0">
            <a:spAutoFit/>
          </a:bodyPr>
          <a:lstStyle/>
          <a:p>
            <a:pPr algn="just"/>
            <a:r>
              <a:rPr lang="fr-FR" sz="1400" dirty="0" smtClean="0">
                <a:solidFill>
                  <a:schemeClr val="dk1"/>
                </a:solidFill>
              </a:rPr>
              <a:t>	Le CES, ou </a:t>
            </a:r>
            <a:r>
              <a:rPr lang="fr-FR" sz="1400" i="1" dirty="0" smtClean="0">
                <a:solidFill>
                  <a:schemeClr val="dk1"/>
                </a:solidFill>
              </a:rPr>
              <a:t>Consumer </a:t>
            </a:r>
            <a:r>
              <a:rPr lang="fr-FR" sz="1400" i="1" dirty="0" err="1" smtClean="0">
                <a:solidFill>
                  <a:schemeClr val="dk1"/>
                </a:solidFill>
              </a:rPr>
              <a:t>Electronics</a:t>
            </a:r>
            <a:r>
              <a:rPr lang="fr-FR" sz="1400" i="1" dirty="0" smtClean="0">
                <a:solidFill>
                  <a:schemeClr val="dk1"/>
                </a:solidFill>
              </a:rPr>
              <a:t> Show</a:t>
            </a:r>
            <a:r>
              <a:rPr lang="fr-FR" sz="1400" dirty="0" smtClean="0">
                <a:solidFill>
                  <a:schemeClr val="dk1"/>
                </a:solidFill>
              </a:rPr>
              <a:t>, est un salon consacré au monde de la haute technologie et aux différentes innovations dans le domaine. Au fil des ans, le CES est devenu le plus important des rassemblements de ce style comme le sont le </a:t>
            </a:r>
            <a:r>
              <a:rPr lang="fr-FR" sz="1400" dirty="0" err="1" smtClean="0">
                <a:solidFill>
                  <a:schemeClr val="dk1"/>
                </a:solidFill>
              </a:rPr>
              <a:t>Computex</a:t>
            </a:r>
            <a:r>
              <a:rPr lang="fr-FR" sz="1400" dirty="0" smtClean="0">
                <a:solidFill>
                  <a:schemeClr val="dk1"/>
                </a:solidFill>
              </a:rPr>
              <a:t> ou l'IFA. Ce salon se déroule en tout début d'année à Las Vegas, où constructeurs, journalistes et férus de nouvelles technologies se côtoient une semaine durant.</a:t>
            </a:r>
          </a:p>
          <a:p>
            <a:pPr algn="just"/>
            <a:r>
              <a:rPr lang="fr-FR" sz="1400" dirty="0" smtClean="0"/>
              <a:t/>
            </a:r>
            <a:br>
              <a:rPr lang="fr-FR" sz="1400" dirty="0" smtClean="0"/>
            </a:br>
            <a:r>
              <a:rPr lang="fr-FR" sz="1400" dirty="0" smtClean="0">
                <a:solidFill>
                  <a:schemeClr val="dk1"/>
                </a:solidFill>
              </a:rPr>
              <a:t>Cette année, ce ne sont pas moins de 3000 exposants qui présenteront leurs nouveautés du 7 au 10 janvier. </a:t>
            </a:r>
            <a:r>
              <a:rPr lang="fr-FR" sz="1400" dirty="0" err="1" smtClean="0">
                <a:solidFill>
                  <a:schemeClr val="dk1"/>
                </a:solidFill>
              </a:rPr>
              <a:t>Clubic</a:t>
            </a:r>
            <a:r>
              <a:rPr lang="fr-FR" sz="1400" dirty="0" smtClean="0">
                <a:solidFill>
                  <a:schemeClr val="dk1"/>
                </a:solidFill>
              </a:rPr>
              <a:t> en est évidemment, afin de vous relater en direct de Las Vegas les annonces les plus importantes.</a:t>
            </a:r>
            <a:endParaRPr lang="fr-FR" sz="1400" b="1" u="sng" dirty="0" smtClean="0">
              <a:solidFill>
                <a:schemeClr val="dk1"/>
              </a:solidFill>
            </a:endParaRPr>
          </a:p>
          <a:p>
            <a:pPr algn="just"/>
            <a:endParaRPr lang="fr-FR" sz="1400" dirty="0"/>
          </a:p>
        </p:txBody>
      </p:sp>
      <p:pic>
        <p:nvPicPr>
          <p:cNvPr id="1026" name="Picture 2"/>
          <p:cNvPicPr>
            <a:picLocks noChangeAspect="1" noChangeArrowheads="1"/>
          </p:cNvPicPr>
          <p:nvPr/>
        </p:nvPicPr>
        <p:blipFill>
          <a:blip r:embed="rId2"/>
          <a:srcRect/>
          <a:stretch>
            <a:fillRect/>
          </a:stretch>
        </p:blipFill>
        <p:spPr bwMode="auto">
          <a:xfrm>
            <a:off x="6643702" y="2500306"/>
            <a:ext cx="2099410" cy="26320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fr-FR" dirty="0" smtClean="0"/>
              <a:t>1. Commercial</a:t>
            </a:r>
            <a:endParaRPr lang="fr-FR" dirty="0"/>
          </a:p>
        </p:txBody>
      </p:sp>
      <p:graphicFrame>
        <p:nvGraphicFramePr>
          <p:cNvPr id="5" name="3 Marcador de contenido"/>
          <p:cNvGraphicFramePr>
            <a:graphicFrameLocks/>
          </p:cNvGraphicFramePr>
          <p:nvPr/>
        </p:nvGraphicFramePr>
        <p:xfrm>
          <a:off x="357158" y="1285861"/>
          <a:ext cx="8501122" cy="5429287"/>
        </p:xfrm>
        <a:graphic>
          <a:graphicData uri="http://schemas.openxmlformats.org/drawingml/2006/table">
            <a:tbl>
              <a:tblPr firstRow="1" bandRow="1">
                <a:tableStyleId>{5C22544A-7EE6-4342-B048-85BDC9FD1C3A}</a:tableStyleId>
              </a:tblPr>
              <a:tblGrid>
                <a:gridCol w="8501122"/>
              </a:tblGrid>
              <a:tr h="596364">
                <a:tc>
                  <a:txBody>
                    <a:bodyPr/>
                    <a:lstStyle/>
                    <a:p>
                      <a:pPr marL="0" algn="l" rtl="0" eaLnBrk="1" latinLnBrk="0" hangingPunct="1"/>
                      <a:r>
                        <a:rPr kumimoji="0" lang="fr-FR" sz="2800" b="1" kern="1200" noProof="0" dirty="0" smtClean="0">
                          <a:solidFill>
                            <a:schemeClr val="lt1"/>
                          </a:solidFill>
                          <a:latin typeface="+mn-lt"/>
                          <a:ea typeface="+mn-ea"/>
                          <a:cs typeface="+mn-cs"/>
                        </a:rPr>
                        <a:t>1.5 Offre promotionnelle commerciale</a:t>
                      </a:r>
                      <a:endParaRPr kumimoji="0" lang="es-ES" sz="2800" b="1" kern="1200" noProof="0" dirty="0">
                        <a:solidFill>
                          <a:schemeClr val="lt1"/>
                        </a:solidFill>
                        <a:latin typeface="+mn-lt"/>
                        <a:ea typeface="+mn-ea"/>
                        <a:cs typeface="+mn-cs"/>
                      </a:endParaRPr>
                    </a:p>
                  </a:txBody>
                  <a:tcPr marL="96520" marR="96520"/>
                </a:tc>
              </a:tr>
              <a:tr h="546643">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es-MX" altLang="fr-FR" sz="1800" b="1" i="0" u="none" strike="noStrike" cap="none" normalizeH="0" baseline="0" dirty="0" smtClean="0">
                          <a:ln>
                            <a:noFill/>
                          </a:ln>
                          <a:solidFill>
                            <a:schemeClr val="tx1"/>
                          </a:solidFill>
                          <a:effectLst/>
                          <a:latin typeface="+mn-lt"/>
                          <a:ea typeface="Calibri" pitchFamily="34" charset="0"/>
                          <a:cs typeface="Times New Roman" pitchFamily="18" charset="0"/>
                        </a:rPr>
                        <a:t>“”</a:t>
                      </a:r>
                      <a:endParaRPr kumimoji="0" lang="fr-FR" altLang="fr-FR" sz="18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96520" marR="96520"/>
                </a:tc>
              </a:tr>
              <a:tr h="2905455">
                <a:tc>
                  <a:txBody>
                    <a:bodyPr/>
                    <a:lstStyle/>
                    <a:p>
                      <a:r>
                        <a:rPr kumimoji="0" lang="fr-FR" sz="1400" b="1" u="sng" kern="1200" noProof="0" dirty="0" smtClean="0">
                          <a:solidFill>
                            <a:schemeClr val="dk1"/>
                          </a:solidFill>
                          <a:latin typeface="+mn-lt"/>
                          <a:ea typeface="+mn-ea"/>
                          <a:cs typeface="+mn-cs"/>
                        </a:rPr>
                        <a:t>Idée source : </a:t>
                      </a:r>
                    </a:p>
                    <a:p>
                      <a:r>
                        <a:rPr lang="fr-FR" sz="1400" b="1" u="sng" noProof="0" dirty="0" smtClean="0"/>
                        <a:t> </a:t>
                      </a:r>
                      <a:endParaRPr kumimoji="0" lang="fr-FR" sz="1400" b="1" u="sng" kern="1200" noProof="0" dirty="0">
                        <a:solidFill>
                          <a:schemeClr val="dk1"/>
                        </a:solidFill>
                        <a:latin typeface="+mn-lt"/>
                        <a:ea typeface="+mn-ea"/>
                        <a:cs typeface="+mn-cs"/>
                      </a:endParaRPr>
                    </a:p>
                  </a:txBody>
                  <a:tcPr marL="96520" marR="96520"/>
                </a:tc>
              </a:tr>
              <a:tr h="7777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u="sng" noProof="0" dirty="0" smtClean="0"/>
                        <a:t>Idée innovatrice :</a:t>
                      </a:r>
                      <a:r>
                        <a:rPr lang="fr-FR" sz="1400" b="0" u="none" noProof="0" dirty="0" smtClean="0"/>
                        <a:t>  Bien que l’idée innovatrice est très ancienne et connue,</a:t>
                      </a:r>
                      <a:r>
                        <a:rPr lang="fr-FR" sz="1400" b="0" u="none" baseline="0" noProof="0" dirty="0" smtClean="0"/>
                        <a:t> c’est toujours très utilisée par des entreprises pour faire connaître des nouveaux produits aux consommateurs. Cependant, une autre orientation possible serait faire une offre promotionnelle des produits très différents et de consommation habituel. Cela pourrait se faire en association avec des autre marques.</a:t>
                      </a:r>
                      <a:endParaRPr kumimoji="0" lang="fr-FR" sz="1400" b="1" u="sng" kern="1200" noProof="0" dirty="0">
                        <a:solidFill>
                          <a:schemeClr val="dk1"/>
                        </a:solidFill>
                        <a:latin typeface="+mn-lt"/>
                        <a:ea typeface="+mn-ea"/>
                        <a:cs typeface="+mn-cs"/>
                      </a:endParaRPr>
                    </a:p>
                  </a:txBody>
                  <a:tcPr marL="96520" marR="96520"/>
                </a:tc>
              </a:tr>
              <a:tr h="342508">
                <a:tc>
                  <a:txBody>
                    <a:bodyPr/>
                    <a:lstStyle/>
                    <a:p>
                      <a:r>
                        <a:rPr lang="fr-FR" sz="1400" b="1" u="sng" noProof="0" dirty="0" smtClean="0"/>
                        <a:t>Source </a:t>
                      </a:r>
                      <a:r>
                        <a:rPr lang="fr-FR" sz="1400" b="0" u="none" noProof="0" dirty="0" smtClean="0"/>
                        <a:t>:   http://www.panzani.fr/promo-spaghetti-bolo.html</a:t>
                      </a:r>
                      <a:endParaRPr lang="fr-FR" sz="1400" b="0" u="none" noProof="0" dirty="0"/>
                    </a:p>
                  </a:txBody>
                  <a:tcPr marL="96520" marR="96520"/>
                </a:tc>
              </a:tr>
            </a:tbl>
          </a:graphicData>
        </a:graphic>
      </p:graphicFrame>
      <p:pic>
        <p:nvPicPr>
          <p:cNvPr id="2050" name="Picture 2" descr="C:\Users\Abel\Desktop\Polytech Lille\Matières\MT- Management et technologie de la veille\Photos\Offre promotionnelle panzani.PNG"/>
          <p:cNvPicPr>
            <a:picLocks noChangeAspect="1" noChangeArrowheads="1"/>
          </p:cNvPicPr>
          <p:nvPr/>
        </p:nvPicPr>
        <p:blipFill>
          <a:blip r:embed="rId2"/>
          <a:srcRect/>
          <a:stretch>
            <a:fillRect/>
          </a:stretch>
        </p:blipFill>
        <p:spPr bwMode="auto">
          <a:xfrm>
            <a:off x="3286116" y="4000504"/>
            <a:ext cx="5517995" cy="1321158"/>
          </a:xfrm>
          <a:prstGeom prst="rect">
            <a:avLst/>
          </a:prstGeom>
          <a:noFill/>
        </p:spPr>
      </p:pic>
      <p:pic>
        <p:nvPicPr>
          <p:cNvPr id="2051" name="Picture 3" descr="C:\Users\Abel\Desktop\Polytech Lille\Matières\MT- Management et technologie de la veille\Photos\Panzani.PNG"/>
          <p:cNvPicPr>
            <a:picLocks noChangeAspect="1" noChangeArrowheads="1"/>
          </p:cNvPicPr>
          <p:nvPr/>
        </p:nvPicPr>
        <p:blipFill>
          <a:blip r:embed="rId3"/>
          <a:srcRect/>
          <a:stretch>
            <a:fillRect/>
          </a:stretch>
        </p:blipFill>
        <p:spPr bwMode="auto">
          <a:xfrm>
            <a:off x="6715140" y="2928934"/>
            <a:ext cx="2027237" cy="982662"/>
          </a:xfrm>
          <a:prstGeom prst="rect">
            <a:avLst/>
          </a:prstGeom>
          <a:noFill/>
        </p:spPr>
      </p:pic>
      <p:sp>
        <p:nvSpPr>
          <p:cNvPr id="6" name="5 CuadroTexto"/>
          <p:cNvSpPr txBox="1"/>
          <p:nvPr/>
        </p:nvSpPr>
        <p:spPr>
          <a:xfrm>
            <a:off x="571472" y="2500306"/>
            <a:ext cx="6286544" cy="1877437"/>
          </a:xfrm>
          <a:prstGeom prst="rect">
            <a:avLst/>
          </a:prstGeom>
          <a:noFill/>
        </p:spPr>
        <p:txBody>
          <a:bodyPr wrap="square" rtlCol="0">
            <a:spAutoFit/>
          </a:bodyPr>
          <a:lstStyle/>
          <a:p>
            <a:r>
              <a:rPr lang="fr-FR" sz="1400" dirty="0" smtClean="0"/>
              <a:t>	En ce moment, bénéficiez d’une offre exceptionnelle Panzani !</a:t>
            </a:r>
          </a:p>
          <a:p>
            <a:endParaRPr lang="fr-FR" sz="1400" dirty="0" smtClean="0"/>
          </a:p>
          <a:p>
            <a:r>
              <a:rPr lang="fr-FR" sz="1400" dirty="0" smtClean="0"/>
              <a:t>Achetez simultanément un paquet de pâtes Panzani 500g porteur de l’offre et une sauce Panzani au choix parmi toutes les sauces cuisinées Panzani et vous recevrez le remboursement intégral de votre pot de sauce (voir modalités complètes sur les paquets porteurs de l’offre, valable jusqu’au 31/03/2011 ou </a:t>
            </a:r>
            <a:r>
              <a:rPr lang="fr-FR" sz="1400" dirty="0" smtClean="0">
                <a:hlinkClick r:id="rId4"/>
              </a:rPr>
              <a:t>en cliquant ici</a:t>
            </a:r>
            <a:r>
              <a:rPr lang="fr-FR" sz="1400" dirty="0" smtClean="0"/>
              <a:t>).</a:t>
            </a:r>
          </a:p>
          <a:p>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fr-FR" dirty="0" smtClean="0"/>
              <a:t>2. Technologique</a:t>
            </a:r>
            <a:endParaRPr lang="fr-FR" dirty="0"/>
          </a:p>
        </p:txBody>
      </p:sp>
      <p:graphicFrame>
        <p:nvGraphicFramePr>
          <p:cNvPr id="5" name="3 Marcador de contenido"/>
          <p:cNvGraphicFramePr>
            <a:graphicFrameLocks/>
          </p:cNvGraphicFramePr>
          <p:nvPr/>
        </p:nvGraphicFramePr>
        <p:xfrm>
          <a:off x="428596" y="1285860"/>
          <a:ext cx="8358246" cy="5322600"/>
        </p:xfrm>
        <a:graphic>
          <a:graphicData uri="http://schemas.openxmlformats.org/drawingml/2006/table">
            <a:tbl>
              <a:tblPr firstRow="1" bandRow="1">
                <a:tableStyleId>{5C22544A-7EE6-4342-B048-85BDC9FD1C3A}</a:tableStyleId>
              </a:tblPr>
              <a:tblGrid>
                <a:gridCol w="8358246"/>
              </a:tblGrid>
              <a:tr h="525209">
                <a:tc>
                  <a:txBody>
                    <a:bodyPr/>
                    <a:lstStyle/>
                    <a:p>
                      <a:pPr marL="0" algn="l" rtl="0" eaLnBrk="1" latinLnBrk="0" hangingPunct="1"/>
                      <a:r>
                        <a:rPr kumimoji="0" lang="fr-FR" sz="2800" b="1" kern="1200" noProof="0" dirty="0" smtClean="0">
                          <a:solidFill>
                            <a:schemeClr val="lt1"/>
                          </a:solidFill>
                          <a:latin typeface="+mn-lt"/>
                          <a:ea typeface="+mn-ea"/>
                          <a:cs typeface="+mn-cs"/>
                        </a:rPr>
                        <a:t>2.1 Matières premières</a:t>
                      </a:r>
                      <a:endParaRPr kumimoji="0" lang="es-ES" sz="2800" b="1" kern="1200" noProof="0" dirty="0">
                        <a:solidFill>
                          <a:schemeClr val="lt1"/>
                        </a:solidFill>
                        <a:latin typeface="+mn-lt"/>
                        <a:ea typeface="+mn-ea"/>
                        <a:cs typeface="+mn-cs"/>
                      </a:endParaRPr>
                    </a:p>
                  </a:txBody>
                  <a:tcPr marL="96520" marR="96520"/>
                </a:tc>
              </a:tr>
              <a:tr h="675797">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fr-FR" altLang="fr-FR" sz="1800" b="1" i="0" u="none" strike="noStrike" cap="none" normalizeH="0" baseline="0" noProof="0" dirty="0" smtClean="0">
                          <a:ln>
                            <a:noFill/>
                          </a:ln>
                          <a:solidFill>
                            <a:schemeClr val="tx1"/>
                          </a:solidFill>
                          <a:effectLst/>
                          <a:latin typeface="+mn-lt"/>
                          <a:ea typeface="Calibri" pitchFamily="34" charset="0"/>
                          <a:cs typeface="Times New Roman" pitchFamily="18" charset="0"/>
                        </a:rPr>
                        <a:t>“Le matériau de l’avenir”</a:t>
                      </a:r>
                      <a:endParaRPr kumimoji="0" lang="fr-FR" altLang="fr-FR" sz="1800" b="0" i="0" u="none" strike="noStrike" cap="none" normalizeH="0" baseline="0" noProof="0" dirty="0" smtClean="0">
                        <a:ln>
                          <a:noFill/>
                        </a:ln>
                        <a:solidFill>
                          <a:schemeClr val="tx1"/>
                        </a:solidFill>
                        <a:effectLst/>
                        <a:latin typeface="+mn-lt"/>
                        <a:ea typeface="Calibri" pitchFamily="34" charset="0"/>
                        <a:cs typeface="Times New Roman" pitchFamily="18" charset="0"/>
                      </a:endParaRPr>
                    </a:p>
                  </a:txBody>
                  <a:tcPr marL="96520" marR="96520"/>
                </a:tc>
              </a:tr>
              <a:tr h="3071175">
                <a:tc>
                  <a:txBody>
                    <a:bodyPr/>
                    <a:lstStyle/>
                    <a:p>
                      <a:r>
                        <a:rPr kumimoji="0" lang="fr-FR" sz="1400" b="1" u="sng" kern="1200" noProof="0" dirty="0" smtClean="0">
                          <a:solidFill>
                            <a:schemeClr val="dk1"/>
                          </a:solidFill>
                          <a:latin typeface="+mn-lt"/>
                          <a:ea typeface="+mn-ea"/>
                          <a:cs typeface="+mn-cs"/>
                        </a:rPr>
                        <a:t>Idée source : </a:t>
                      </a:r>
                    </a:p>
                  </a:txBody>
                  <a:tcPr marL="96520" marR="96520"/>
                </a:tc>
              </a:tr>
              <a:tr h="7414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u="sng" noProof="0" dirty="0" smtClean="0"/>
                        <a:t>Idée innovatrice :</a:t>
                      </a:r>
                      <a:r>
                        <a:rPr lang="fr-FR" sz="1400" b="0" u="none" noProof="0" dirty="0" smtClean="0"/>
                        <a:t>   Trouver un nouveau matériau capable de substituer plusieurs d’autres dans plusieurs applications n’est pas seulement une idée innovatrice sinon qu’elle</a:t>
                      </a:r>
                      <a:r>
                        <a:rPr lang="fr-FR" sz="1400" b="0" u="none" baseline="0" noProof="0" dirty="0" smtClean="0"/>
                        <a:t> est une porte ouvert à l’innovation. L’investissement dans la recherche des nouveaux matériaux est toujours une bonne idée innovatrice.</a:t>
                      </a:r>
                      <a:endParaRPr kumimoji="0" lang="fr-FR" sz="1400" b="1" u="sng" kern="1200" noProof="0" dirty="0" smtClean="0">
                        <a:solidFill>
                          <a:schemeClr val="dk1"/>
                        </a:solidFill>
                        <a:latin typeface="+mn-lt"/>
                        <a:ea typeface="+mn-ea"/>
                        <a:cs typeface="+mn-cs"/>
                      </a:endParaRPr>
                    </a:p>
                  </a:txBody>
                  <a:tcPr marL="96520" marR="96520"/>
                </a:tc>
              </a:tr>
              <a:tr h="308947">
                <a:tc>
                  <a:txBody>
                    <a:bodyPr/>
                    <a:lstStyle/>
                    <a:p>
                      <a:r>
                        <a:rPr lang="fr-FR" sz="1400" b="1" u="sng" noProof="0" dirty="0" smtClean="0"/>
                        <a:t>Source :</a:t>
                      </a:r>
                      <a:r>
                        <a:rPr lang="fr-FR" sz="1400" b="0" u="none" noProof="0" dirty="0" smtClean="0"/>
                        <a:t>   http://www.inmesol.fr/blog/le-graphene-un-materiau-qui-va-transformer-notre-univers</a:t>
                      </a:r>
                      <a:endParaRPr lang="fr-FR" sz="1400" b="1" u="sng" noProof="0" dirty="0"/>
                    </a:p>
                  </a:txBody>
                  <a:tcPr marL="96520" marR="96520"/>
                </a:tc>
              </a:tr>
            </a:tbl>
          </a:graphicData>
        </a:graphic>
      </p:graphicFrame>
      <p:pic>
        <p:nvPicPr>
          <p:cNvPr id="3074" name="Picture 2" descr="C:\Users\Abel\Desktop\Polytech Lille\Matières\MT- Management et technologie de la veille\Photos\Graphene.jpg"/>
          <p:cNvPicPr>
            <a:picLocks noChangeAspect="1" noChangeArrowheads="1"/>
          </p:cNvPicPr>
          <p:nvPr/>
        </p:nvPicPr>
        <p:blipFill>
          <a:blip r:embed="rId2"/>
          <a:srcRect/>
          <a:stretch>
            <a:fillRect/>
          </a:stretch>
        </p:blipFill>
        <p:spPr bwMode="auto">
          <a:xfrm>
            <a:off x="4705889" y="2500306"/>
            <a:ext cx="3676095" cy="2286016"/>
          </a:xfrm>
          <a:prstGeom prst="rect">
            <a:avLst/>
          </a:prstGeom>
          <a:noFill/>
        </p:spPr>
      </p:pic>
      <p:sp>
        <p:nvSpPr>
          <p:cNvPr id="6" name="5 CuadroTexto"/>
          <p:cNvSpPr txBox="1"/>
          <p:nvPr/>
        </p:nvSpPr>
        <p:spPr>
          <a:xfrm>
            <a:off x="571472" y="2500306"/>
            <a:ext cx="4071966" cy="1384995"/>
          </a:xfrm>
          <a:prstGeom prst="rect">
            <a:avLst/>
          </a:prstGeom>
          <a:noFill/>
        </p:spPr>
        <p:txBody>
          <a:bodyPr wrap="square" rtlCol="0">
            <a:spAutoFit/>
          </a:bodyPr>
          <a:lstStyle/>
          <a:p>
            <a:pPr algn="just"/>
            <a:r>
              <a:rPr lang="fr-FR" sz="1400" dirty="0" smtClean="0"/>
              <a:t>	La communauté scientifique et l’industrie du monde entier sont fascinées par un nouveau matériau qui, par ses </a:t>
            </a:r>
            <a:r>
              <a:rPr lang="fr-FR" sz="1400" b="1" dirty="0" smtClean="0"/>
              <a:t>extraordinaires propriétés</a:t>
            </a:r>
            <a:r>
              <a:rPr lang="fr-FR" sz="1400" dirty="0" smtClean="0"/>
              <a:t> et ses </a:t>
            </a:r>
            <a:r>
              <a:rPr lang="fr-FR" sz="1400" b="1" dirty="0" smtClean="0"/>
              <a:t>multiples applications pratiques</a:t>
            </a:r>
            <a:r>
              <a:rPr lang="fr-FR" sz="1400" dirty="0" smtClean="0"/>
              <a:t>, va sans nul doute </a:t>
            </a:r>
            <a:r>
              <a:rPr lang="fr-FR" sz="1400" b="1" dirty="0" smtClean="0"/>
              <a:t>modifier </a:t>
            </a:r>
            <a:r>
              <a:rPr lang="fr-FR" sz="1400" dirty="0" smtClean="0"/>
              <a:t>de nombreux aspects de </a:t>
            </a:r>
            <a:r>
              <a:rPr lang="fr-FR" sz="1400" b="1" dirty="0" smtClean="0"/>
              <a:t>notre vie </a:t>
            </a:r>
            <a:r>
              <a:rPr lang="fr-FR" sz="1400" dirty="0" smtClean="0"/>
              <a:t>: nous avons nommé le </a:t>
            </a:r>
            <a:r>
              <a:rPr lang="fr-FR" sz="1400" dirty="0" err="1" smtClean="0"/>
              <a:t>graphène</a:t>
            </a:r>
            <a:r>
              <a:rPr lang="fr-FR" sz="1400" dirty="0" smtClean="0"/>
              <a:t>.</a:t>
            </a:r>
            <a:endParaRPr lang="fr-FR" sz="1400" dirty="0"/>
          </a:p>
        </p:txBody>
      </p:sp>
      <p:sp>
        <p:nvSpPr>
          <p:cNvPr id="7" name="6 CuadroTexto"/>
          <p:cNvSpPr txBox="1"/>
          <p:nvPr/>
        </p:nvSpPr>
        <p:spPr>
          <a:xfrm>
            <a:off x="500034" y="3786190"/>
            <a:ext cx="7929618" cy="1815882"/>
          </a:xfrm>
          <a:prstGeom prst="rect">
            <a:avLst/>
          </a:prstGeom>
          <a:noFill/>
        </p:spPr>
        <p:txBody>
          <a:bodyPr wrap="square" rtlCol="0">
            <a:spAutoFit/>
          </a:bodyPr>
          <a:lstStyle/>
          <a:p>
            <a:pPr fontAlgn="base">
              <a:buFontTx/>
              <a:buChar char="-"/>
            </a:pPr>
            <a:r>
              <a:rPr lang="fr-FR" sz="1400" dirty="0" smtClean="0"/>
              <a:t> Il rassemble toute une série de propriétés qui </a:t>
            </a:r>
          </a:p>
          <a:p>
            <a:pPr fontAlgn="base"/>
            <a:r>
              <a:rPr lang="fr-FR" sz="1400" dirty="0" smtClean="0"/>
              <a:t>n’avaient jusqu’alors jamais été réunies dans d’autres </a:t>
            </a:r>
          </a:p>
          <a:p>
            <a:pPr fontAlgn="base"/>
            <a:r>
              <a:rPr lang="fr-FR" sz="1400" dirty="0" smtClean="0"/>
              <a:t>matériaux.</a:t>
            </a:r>
          </a:p>
          <a:p>
            <a:pPr fontAlgn="base">
              <a:buFontTx/>
              <a:buChar char="-"/>
            </a:pPr>
            <a:r>
              <a:rPr lang="fr-FR" sz="1400" dirty="0" smtClean="0"/>
              <a:t> Des écrans d’ordinateur transparents et flexibles, </a:t>
            </a:r>
          </a:p>
          <a:p>
            <a:pPr fontAlgn="base"/>
            <a:r>
              <a:rPr lang="fr-FR" sz="1400" dirty="0" smtClean="0"/>
              <a:t>enroulables et pliables, </a:t>
            </a:r>
          </a:p>
          <a:p>
            <a:pPr fontAlgn="base"/>
            <a:r>
              <a:rPr lang="fr-FR" sz="1400" dirty="0" smtClean="0"/>
              <a:t>transformables en téléphones et diversifiables à leur tour en différents écrans seront une réalité.</a:t>
            </a:r>
          </a:p>
          <a:p>
            <a:pPr fontAlgn="base"/>
            <a:r>
              <a:rPr lang="fr-FR" sz="1400" dirty="0" smtClean="0"/>
              <a:t>- Aéronautique, médecine, télécommunications, production d’énergie…, le </a:t>
            </a:r>
            <a:r>
              <a:rPr lang="fr-FR" sz="1400" dirty="0" err="1" smtClean="0"/>
              <a:t>graphène</a:t>
            </a:r>
            <a:r>
              <a:rPr lang="fr-FR" sz="1400" dirty="0" smtClean="0"/>
              <a:t> sera présent dans tous les domaines de notre vie, et la rendra plus facile.</a:t>
            </a: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fr-FR" dirty="0" smtClean="0"/>
              <a:t>2. Technologique</a:t>
            </a:r>
            <a:endParaRPr lang="fr-FR" dirty="0"/>
          </a:p>
        </p:txBody>
      </p:sp>
      <p:graphicFrame>
        <p:nvGraphicFramePr>
          <p:cNvPr id="5" name="3 Marcador de contenido"/>
          <p:cNvGraphicFramePr>
            <a:graphicFrameLocks/>
          </p:cNvGraphicFramePr>
          <p:nvPr/>
        </p:nvGraphicFramePr>
        <p:xfrm>
          <a:off x="357158" y="1214993"/>
          <a:ext cx="8501122" cy="5496224"/>
        </p:xfrm>
        <a:graphic>
          <a:graphicData uri="http://schemas.openxmlformats.org/drawingml/2006/table">
            <a:tbl>
              <a:tblPr firstRow="1" bandRow="1">
                <a:tableStyleId>{5C22544A-7EE6-4342-B048-85BDC9FD1C3A}</a:tableStyleId>
              </a:tblPr>
              <a:tblGrid>
                <a:gridCol w="8501122"/>
              </a:tblGrid>
              <a:tr h="491923">
                <a:tc>
                  <a:txBody>
                    <a:bodyPr/>
                    <a:lstStyle/>
                    <a:p>
                      <a:pPr marL="0" algn="l" rtl="0" eaLnBrk="1" latinLnBrk="0" hangingPunct="1"/>
                      <a:r>
                        <a:rPr kumimoji="0" lang="fr-FR" sz="2800" b="1" kern="1200" noProof="0" dirty="0" smtClean="0">
                          <a:solidFill>
                            <a:schemeClr val="lt1"/>
                          </a:solidFill>
                          <a:latin typeface="+mn-lt"/>
                          <a:ea typeface="+mn-ea"/>
                          <a:cs typeface="+mn-cs"/>
                        </a:rPr>
                        <a:t>2.2 Ingrédients atypiques</a:t>
                      </a:r>
                      <a:endParaRPr kumimoji="0" lang="es-ES" sz="2800" b="1" kern="1200" noProof="0" dirty="0">
                        <a:solidFill>
                          <a:schemeClr val="lt1"/>
                        </a:solidFill>
                        <a:latin typeface="+mn-lt"/>
                        <a:ea typeface="+mn-ea"/>
                        <a:cs typeface="+mn-cs"/>
                      </a:endParaRPr>
                    </a:p>
                  </a:txBody>
                  <a:tcPr marL="96520" marR="96520"/>
                </a:tc>
              </a:tr>
              <a:tr h="527371">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fr-FR" altLang="fr-FR" sz="1800" b="1" i="0" u="none" strike="noStrike" cap="none" normalizeH="0" baseline="0" noProof="0" dirty="0" smtClean="0">
                          <a:ln>
                            <a:noFill/>
                          </a:ln>
                          <a:solidFill>
                            <a:schemeClr val="tx1"/>
                          </a:solidFill>
                          <a:effectLst/>
                          <a:latin typeface="+mn-lt"/>
                          <a:ea typeface="Calibri" pitchFamily="34" charset="0"/>
                          <a:cs typeface="Times New Roman" pitchFamily="18" charset="0"/>
                        </a:rPr>
                        <a:t>“Mélanges qu’éveillent les passions”</a:t>
                      </a:r>
                      <a:endParaRPr kumimoji="0" lang="fr-FR" altLang="fr-FR" sz="1800" b="0" i="0" u="none" strike="noStrike" cap="none" normalizeH="0" baseline="0" noProof="0" dirty="0" smtClean="0">
                        <a:ln>
                          <a:noFill/>
                        </a:ln>
                        <a:solidFill>
                          <a:schemeClr val="tx1"/>
                        </a:solidFill>
                        <a:effectLst/>
                        <a:latin typeface="+mn-lt"/>
                        <a:ea typeface="Calibri" pitchFamily="34" charset="0"/>
                        <a:cs typeface="Times New Roman" pitchFamily="18" charset="0"/>
                      </a:endParaRPr>
                    </a:p>
                  </a:txBody>
                  <a:tcPr marL="96520" marR="96520"/>
                </a:tc>
              </a:tr>
              <a:tr h="2922393">
                <a:tc>
                  <a:txBody>
                    <a:bodyPr/>
                    <a:lstStyle/>
                    <a:p>
                      <a:r>
                        <a:rPr kumimoji="0" lang="fr-FR" sz="1400" b="1" u="sng" kern="1200" noProof="0" dirty="0" smtClean="0">
                          <a:solidFill>
                            <a:schemeClr val="dk1"/>
                          </a:solidFill>
                          <a:latin typeface="+mn-lt"/>
                          <a:ea typeface="+mn-ea"/>
                          <a:cs typeface="+mn-cs"/>
                        </a:rPr>
                        <a:t>Idée source : </a:t>
                      </a:r>
                    </a:p>
                    <a:p>
                      <a:r>
                        <a:rPr lang="fr-FR" sz="1400" b="1" u="sng" noProof="0" dirty="0" smtClean="0"/>
                        <a:t> </a:t>
                      </a:r>
                      <a:endParaRPr kumimoji="0" lang="fr-FR" sz="1400" b="1" u="sng" kern="1200" noProof="0" dirty="0">
                        <a:solidFill>
                          <a:schemeClr val="dk1"/>
                        </a:solidFill>
                        <a:latin typeface="+mn-lt"/>
                        <a:ea typeface="+mn-ea"/>
                        <a:cs typeface="+mn-cs"/>
                      </a:endParaRPr>
                    </a:p>
                  </a:txBody>
                  <a:tcPr marL="96520" marR="96520"/>
                </a:tc>
              </a:tr>
              <a:tr h="9692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u="sng" noProof="0" dirty="0" smtClean="0"/>
                        <a:t>Idée innovatrice :</a:t>
                      </a:r>
                      <a:r>
                        <a:rPr lang="fr-FR" sz="1400" b="0" u="none" noProof="0" dirty="0" smtClean="0"/>
                        <a:t>  Faire une mélange des saveurs parfois da origine à un produit d’un gout exquis,</a:t>
                      </a:r>
                      <a:r>
                        <a:rPr lang="fr-FR" sz="1400" b="0" u="none" baseline="0" noProof="0" dirty="0" smtClean="0"/>
                        <a:t> qu’</a:t>
                      </a:r>
                      <a:r>
                        <a:rPr lang="fr-FR" sz="1400" b="0" u="none" noProof="0" dirty="0" smtClean="0"/>
                        <a:t>éveille la passion des consommateurs. Expérimenter</a:t>
                      </a:r>
                      <a:r>
                        <a:rPr lang="fr-FR" sz="1400" b="0" u="none" baseline="0" noProof="0" dirty="0" smtClean="0"/>
                        <a:t> avec ce sorte de mélanges donne certaines fois un résultat très innovateur. </a:t>
                      </a:r>
                      <a:endParaRPr lang="fr-FR" sz="1400" b="1" u="sng" noProof="0" dirty="0" smtClean="0"/>
                    </a:p>
                  </a:txBody>
                  <a:tcPr marL="96520" marR="96520"/>
                </a:tc>
              </a:tr>
              <a:tr h="4463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u="sng" noProof="0" dirty="0" smtClean="0"/>
                        <a:t>Source :</a:t>
                      </a:r>
                      <a:r>
                        <a:rPr lang="fr-FR" sz="1400" b="0" u="none" noProof="0" dirty="0" smtClean="0"/>
                        <a:t>   </a:t>
                      </a:r>
                      <a:r>
                        <a:rPr lang="fr-FR" sz="1400" b="0" u="none" strike="noStrike" noProof="0" dirty="0" smtClean="0"/>
                        <a:t>http://www.lindt.com/swf/eng/products/excellence/chili/</a:t>
                      </a:r>
                      <a:endParaRPr lang="fr-FR" sz="1400" b="1" u="sng" noProof="0" dirty="0"/>
                    </a:p>
                  </a:txBody>
                  <a:tcPr marL="96520" marR="96520"/>
                </a:tc>
              </a:tr>
            </a:tbl>
          </a:graphicData>
        </a:graphic>
      </p:graphicFrame>
      <p:sp>
        <p:nvSpPr>
          <p:cNvPr id="4" name="3 CuadroTexto"/>
          <p:cNvSpPr txBox="1"/>
          <p:nvPr/>
        </p:nvSpPr>
        <p:spPr>
          <a:xfrm>
            <a:off x="500034" y="2357430"/>
            <a:ext cx="6215106" cy="1169551"/>
          </a:xfrm>
          <a:prstGeom prst="rect">
            <a:avLst/>
          </a:prstGeom>
          <a:noFill/>
        </p:spPr>
        <p:txBody>
          <a:bodyPr wrap="square" rtlCol="0">
            <a:spAutoFit/>
          </a:bodyPr>
          <a:lstStyle/>
          <a:p>
            <a:pPr algn="just"/>
            <a:r>
              <a:rPr lang="fr-FR" sz="1400" dirty="0" smtClean="0"/>
              <a:t>	Heureux chocolat, qui après avoir couru le monde, à travers le sourire des femmes, trouve la mort dans un baiser savoureux et fondant de leur bouche. Le chocolat est évidemment la matière dont sont faits les rêves. Des rêves riches, noirs soyeux et doux qui troublent les sens et éveillent les passions.</a:t>
            </a:r>
            <a:endParaRPr lang="fr-FR" sz="1400" dirty="0"/>
          </a:p>
        </p:txBody>
      </p:sp>
      <p:pic>
        <p:nvPicPr>
          <p:cNvPr id="6" name="Picture 2"/>
          <p:cNvPicPr>
            <a:picLocks noChangeAspect="1" noChangeArrowheads="1"/>
          </p:cNvPicPr>
          <p:nvPr/>
        </p:nvPicPr>
        <p:blipFill>
          <a:blip r:embed="rId2"/>
          <a:srcRect/>
          <a:stretch>
            <a:fillRect/>
          </a:stretch>
        </p:blipFill>
        <p:spPr bwMode="auto">
          <a:xfrm>
            <a:off x="6858016" y="2285992"/>
            <a:ext cx="1881191" cy="2821786"/>
          </a:xfrm>
          <a:prstGeom prst="rect">
            <a:avLst/>
          </a:prstGeom>
          <a:noFill/>
          <a:ln w="9525">
            <a:noFill/>
            <a:miter lim="800000"/>
            <a:headEnd/>
            <a:tailEnd/>
          </a:ln>
          <a:effectLst/>
        </p:spPr>
      </p:pic>
      <p:sp>
        <p:nvSpPr>
          <p:cNvPr id="7" name="6 CuadroTexto"/>
          <p:cNvSpPr txBox="1"/>
          <p:nvPr/>
        </p:nvSpPr>
        <p:spPr>
          <a:xfrm>
            <a:off x="500034" y="3643314"/>
            <a:ext cx="5572164" cy="1169551"/>
          </a:xfrm>
          <a:prstGeom prst="rect">
            <a:avLst/>
          </a:prstGeom>
          <a:noFill/>
        </p:spPr>
        <p:txBody>
          <a:bodyPr wrap="square" rtlCol="0">
            <a:spAutoFit/>
          </a:bodyPr>
          <a:lstStyle/>
          <a:p>
            <a:r>
              <a:rPr lang="fr-FR" sz="1400" dirty="0" smtClean="0"/>
              <a:t>Le chocolat piment de </a:t>
            </a:r>
            <a:r>
              <a:rPr lang="fr-FR" sz="1400" dirty="0" err="1" smtClean="0"/>
              <a:t>Lindt</a:t>
            </a:r>
            <a:r>
              <a:rPr lang="fr-FR" sz="1400" dirty="0" smtClean="0"/>
              <a:t>. Un régal. Pas de piment au sens fort, mais une nuance épicée puissante et très douce à la fois. A découvrir.</a:t>
            </a:r>
          </a:p>
          <a:p>
            <a:r>
              <a:rPr lang="fr-FR" sz="1400" dirty="0" smtClean="0"/>
              <a:t>"Moelleux, sensuel, profond, dense, séducteur, suggestif, riche, excessif, soyeux, céleste"... Que de qualificatifs.</a:t>
            </a:r>
          </a:p>
          <a:p>
            <a:endParaRPr lang="fr-FR" sz="1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3872</TotalTime>
  <Words>1370</Words>
  <Application>Microsoft Office PowerPoint</Application>
  <PresentationFormat>Presentación en pantalla (4:3)</PresentationFormat>
  <Paragraphs>164</Paragraphs>
  <Slides>17</Slides>
  <Notes>1</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Viajes</vt:lpstr>
      <vt:lpstr>Roue de la créativité</vt:lpstr>
      <vt:lpstr>Roue créative</vt:lpstr>
      <vt:lpstr>1. Commercial</vt:lpstr>
      <vt:lpstr>1. Commercial</vt:lpstr>
      <vt:lpstr>1. Commercial</vt:lpstr>
      <vt:lpstr>1. Commercial</vt:lpstr>
      <vt:lpstr>1. Commercial</vt:lpstr>
      <vt:lpstr>2. Technologique</vt:lpstr>
      <vt:lpstr>2. Technologique</vt:lpstr>
      <vt:lpstr>2. Technologique</vt:lpstr>
      <vt:lpstr>2. Technologique</vt:lpstr>
      <vt:lpstr>2. Technologique</vt:lpstr>
      <vt:lpstr>3. SENSORIEL</vt:lpstr>
      <vt:lpstr>3. SENSORIEL</vt:lpstr>
      <vt:lpstr>3. SENSORIEL</vt:lpstr>
      <vt:lpstr>3. SENSORIEL</vt:lpstr>
      <vt:lpstr>3. SENSORIEL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portada</dc:title>
  <dc:creator>Abel Sánchez Cabañas</dc:creator>
  <cp:lastModifiedBy>Abel Sánchez Cabañas</cp:lastModifiedBy>
  <cp:revision>222</cp:revision>
  <dcterms:created xsi:type="dcterms:W3CDTF">2014-01-25T11:07:46Z</dcterms:created>
  <dcterms:modified xsi:type="dcterms:W3CDTF">2014-02-01T23:24:33Z</dcterms:modified>
</cp:coreProperties>
</file>